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10" r:id="rId1"/>
  </p:sldMasterIdLst>
  <p:notesMasterIdLst>
    <p:notesMasterId r:id="rId247"/>
  </p:notesMasterIdLst>
  <p:handoutMasterIdLst>
    <p:handoutMasterId r:id="rId248"/>
  </p:handoutMasterIdLst>
  <p:sldIdLst>
    <p:sldId id="320" r:id="rId2"/>
    <p:sldId id="321" r:id="rId3"/>
    <p:sldId id="419" r:id="rId4"/>
    <p:sldId id="401" r:id="rId5"/>
    <p:sldId id="403" r:id="rId6"/>
    <p:sldId id="404" r:id="rId7"/>
    <p:sldId id="405" r:id="rId8"/>
    <p:sldId id="406" r:id="rId9"/>
    <p:sldId id="407" r:id="rId10"/>
    <p:sldId id="408" r:id="rId11"/>
    <p:sldId id="409" r:id="rId12"/>
    <p:sldId id="410" r:id="rId13"/>
    <p:sldId id="411" r:id="rId14"/>
    <p:sldId id="412" r:id="rId15"/>
    <p:sldId id="413" r:id="rId16"/>
    <p:sldId id="415" r:id="rId17"/>
    <p:sldId id="414" r:id="rId18"/>
    <p:sldId id="628" r:id="rId19"/>
    <p:sldId id="629" r:id="rId20"/>
    <p:sldId id="630" r:id="rId21"/>
    <p:sldId id="418" r:id="rId22"/>
    <p:sldId id="416" r:id="rId23"/>
    <p:sldId id="420" r:id="rId24"/>
    <p:sldId id="421" r:id="rId25"/>
    <p:sldId id="422" r:id="rId26"/>
    <p:sldId id="423" r:id="rId27"/>
    <p:sldId id="424" r:id="rId28"/>
    <p:sldId id="425" r:id="rId29"/>
    <p:sldId id="426" r:id="rId30"/>
    <p:sldId id="427" r:id="rId31"/>
    <p:sldId id="428" r:id="rId32"/>
    <p:sldId id="430" r:id="rId33"/>
    <p:sldId id="429" r:id="rId34"/>
    <p:sldId id="431" r:id="rId35"/>
    <p:sldId id="432" r:id="rId36"/>
    <p:sldId id="433" r:id="rId37"/>
    <p:sldId id="434" r:id="rId38"/>
    <p:sldId id="435" r:id="rId39"/>
    <p:sldId id="436" r:id="rId40"/>
    <p:sldId id="437" r:id="rId41"/>
    <p:sldId id="438" r:id="rId42"/>
    <p:sldId id="439" r:id="rId43"/>
    <p:sldId id="440" r:id="rId44"/>
    <p:sldId id="441" r:id="rId45"/>
    <p:sldId id="442" r:id="rId46"/>
    <p:sldId id="443" r:id="rId47"/>
    <p:sldId id="631" r:id="rId48"/>
    <p:sldId id="632" r:id="rId49"/>
    <p:sldId id="633" r:id="rId50"/>
    <p:sldId id="445" r:id="rId51"/>
    <p:sldId id="444" r:id="rId52"/>
    <p:sldId id="446" r:id="rId53"/>
    <p:sldId id="447" r:id="rId54"/>
    <p:sldId id="448" r:id="rId55"/>
    <p:sldId id="449" r:id="rId56"/>
    <p:sldId id="450" r:id="rId57"/>
    <p:sldId id="451" r:id="rId58"/>
    <p:sldId id="452" r:id="rId59"/>
    <p:sldId id="453" r:id="rId60"/>
    <p:sldId id="454" r:id="rId61"/>
    <p:sldId id="455" r:id="rId62"/>
    <p:sldId id="456" r:id="rId63"/>
    <p:sldId id="457" r:id="rId64"/>
    <p:sldId id="458" r:id="rId65"/>
    <p:sldId id="459" r:id="rId66"/>
    <p:sldId id="460" r:id="rId67"/>
    <p:sldId id="461" r:id="rId68"/>
    <p:sldId id="462" r:id="rId69"/>
    <p:sldId id="463" r:id="rId70"/>
    <p:sldId id="464" r:id="rId71"/>
    <p:sldId id="465" r:id="rId72"/>
    <p:sldId id="466" r:id="rId73"/>
    <p:sldId id="467" r:id="rId74"/>
    <p:sldId id="468" r:id="rId75"/>
    <p:sldId id="469" r:id="rId76"/>
    <p:sldId id="470" r:id="rId77"/>
    <p:sldId id="471" r:id="rId78"/>
    <p:sldId id="472" r:id="rId79"/>
    <p:sldId id="634" r:id="rId80"/>
    <p:sldId id="635" r:id="rId81"/>
    <p:sldId id="636" r:id="rId82"/>
    <p:sldId id="473" r:id="rId83"/>
    <p:sldId id="474" r:id="rId84"/>
    <p:sldId id="475" r:id="rId85"/>
    <p:sldId id="476" r:id="rId86"/>
    <p:sldId id="477" r:id="rId87"/>
    <p:sldId id="478" r:id="rId88"/>
    <p:sldId id="479" r:id="rId89"/>
    <p:sldId id="480" r:id="rId90"/>
    <p:sldId id="481" r:id="rId91"/>
    <p:sldId id="483" r:id="rId92"/>
    <p:sldId id="482" r:id="rId93"/>
    <p:sldId id="484" r:id="rId94"/>
    <p:sldId id="485" r:id="rId95"/>
    <p:sldId id="486" r:id="rId96"/>
    <p:sldId id="487" r:id="rId97"/>
    <p:sldId id="488" r:id="rId98"/>
    <p:sldId id="489" r:id="rId99"/>
    <p:sldId id="490" r:id="rId100"/>
    <p:sldId id="491" r:id="rId101"/>
    <p:sldId id="492" r:id="rId102"/>
    <p:sldId id="493" r:id="rId103"/>
    <p:sldId id="494" r:id="rId104"/>
    <p:sldId id="495" r:id="rId105"/>
    <p:sldId id="496" r:id="rId106"/>
    <p:sldId id="497" r:id="rId107"/>
    <p:sldId id="498" r:id="rId108"/>
    <p:sldId id="499" r:id="rId109"/>
    <p:sldId id="500" r:id="rId110"/>
    <p:sldId id="501" r:id="rId111"/>
    <p:sldId id="502" r:id="rId112"/>
    <p:sldId id="637" r:id="rId113"/>
    <p:sldId id="638" r:id="rId114"/>
    <p:sldId id="639" r:id="rId115"/>
    <p:sldId id="503" r:id="rId116"/>
    <p:sldId id="504" r:id="rId117"/>
    <p:sldId id="506" r:id="rId118"/>
    <p:sldId id="505" r:id="rId119"/>
    <p:sldId id="507" r:id="rId120"/>
    <p:sldId id="508" r:id="rId121"/>
    <p:sldId id="509" r:id="rId122"/>
    <p:sldId id="510" r:id="rId123"/>
    <p:sldId id="511" r:id="rId124"/>
    <p:sldId id="512" r:id="rId125"/>
    <p:sldId id="521" r:id="rId126"/>
    <p:sldId id="522" r:id="rId127"/>
    <p:sldId id="513" r:id="rId128"/>
    <p:sldId id="514" r:id="rId129"/>
    <p:sldId id="515" r:id="rId130"/>
    <p:sldId id="516" r:id="rId131"/>
    <p:sldId id="517" r:id="rId132"/>
    <p:sldId id="518" r:id="rId133"/>
    <p:sldId id="519" r:id="rId134"/>
    <p:sldId id="520" r:id="rId135"/>
    <p:sldId id="523" r:id="rId136"/>
    <p:sldId id="524" r:id="rId137"/>
    <p:sldId id="525" r:id="rId138"/>
    <p:sldId id="526" r:id="rId139"/>
    <p:sldId id="528" r:id="rId140"/>
    <p:sldId id="529" r:id="rId141"/>
    <p:sldId id="530" r:id="rId142"/>
    <p:sldId id="531" r:id="rId143"/>
    <p:sldId id="532" r:id="rId144"/>
    <p:sldId id="533" r:id="rId145"/>
    <p:sldId id="534" r:id="rId146"/>
    <p:sldId id="535" r:id="rId147"/>
    <p:sldId id="536" r:id="rId148"/>
    <p:sldId id="537" r:id="rId149"/>
    <p:sldId id="538" r:id="rId150"/>
    <p:sldId id="539" r:id="rId151"/>
    <p:sldId id="540" r:id="rId152"/>
    <p:sldId id="541" r:id="rId153"/>
    <p:sldId id="542" r:id="rId154"/>
    <p:sldId id="543" r:id="rId155"/>
    <p:sldId id="544" r:id="rId156"/>
    <p:sldId id="545" r:id="rId157"/>
    <p:sldId id="546" r:id="rId158"/>
    <p:sldId id="547" r:id="rId159"/>
    <p:sldId id="548" r:id="rId160"/>
    <p:sldId id="549" r:id="rId161"/>
    <p:sldId id="640" r:id="rId162"/>
    <p:sldId id="641" r:id="rId163"/>
    <p:sldId id="642" r:id="rId164"/>
    <p:sldId id="550" r:id="rId165"/>
    <p:sldId id="551" r:id="rId166"/>
    <p:sldId id="552" r:id="rId167"/>
    <p:sldId id="553" r:id="rId168"/>
    <p:sldId id="554" r:id="rId169"/>
    <p:sldId id="555" r:id="rId170"/>
    <p:sldId id="556" r:id="rId171"/>
    <p:sldId id="557" r:id="rId172"/>
    <p:sldId id="558" r:id="rId173"/>
    <p:sldId id="559" r:id="rId174"/>
    <p:sldId id="560" r:id="rId175"/>
    <p:sldId id="561" r:id="rId176"/>
    <p:sldId id="562" r:id="rId177"/>
    <p:sldId id="563" r:id="rId178"/>
    <p:sldId id="564" r:id="rId179"/>
    <p:sldId id="565" r:id="rId180"/>
    <p:sldId id="566" r:id="rId181"/>
    <p:sldId id="567" r:id="rId182"/>
    <p:sldId id="568" r:id="rId183"/>
    <p:sldId id="569" r:id="rId184"/>
    <p:sldId id="570" r:id="rId185"/>
    <p:sldId id="571" r:id="rId186"/>
    <p:sldId id="572" r:id="rId187"/>
    <p:sldId id="573" r:id="rId188"/>
    <p:sldId id="574" r:id="rId189"/>
    <p:sldId id="575" r:id="rId190"/>
    <p:sldId id="576" r:id="rId191"/>
    <p:sldId id="577" r:id="rId192"/>
    <p:sldId id="578" r:id="rId193"/>
    <p:sldId id="579" r:id="rId194"/>
    <p:sldId id="580" r:id="rId195"/>
    <p:sldId id="581" r:id="rId196"/>
    <p:sldId id="582" r:id="rId197"/>
    <p:sldId id="583" r:id="rId198"/>
    <p:sldId id="584" r:id="rId199"/>
    <p:sldId id="585" r:id="rId200"/>
    <p:sldId id="586" r:id="rId201"/>
    <p:sldId id="587" r:id="rId202"/>
    <p:sldId id="588" r:id="rId203"/>
    <p:sldId id="589" r:id="rId204"/>
    <p:sldId id="590" r:id="rId205"/>
    <p:sldId id="591" r:id="rId206"/>
    <p:sldId id="592" r:id="rId207"/>
    <p:sldId id="593" r:id="rId208"/>
    <p:sldId id="594" r:id="rId209"/>
    <p:sldId id="595" r:id="rId210"/>
    <p:sldId id="596" r:id="rId211"/>
    <p:sldId id="597" r:id="rId212"/>
    <p:sldId id="598" r:id="rId213"/>
    <p:sldId id="599" r:id="rId214"/>
    <p:sldId id="600" r:id="rId215"/>
    <p:sldId id="601" r:id="rId216"/>
    <p:sldId id="602" r:id="rId217"/>
    <p:sldId id="603" r:id="rId218"/>
    <p:sldId id="646" r:id="rId219"/>
    <p:sldId id="647" r:id="rId220"/>
    <p:sldId id="648" r:id="rId221"/>
    <p:sldId id="604" r:id="rId222"/>
    <p:sldId id="605" r:id="rId223"/>
    <p:sldId id="606" r:id="rId224"/>
    <p:sldId id="607" r:id="rId225"/>
    <p:sldId id="608" r:id="rId226"/>
    <p:sldId id="609" r:id="rId227"/>
    <p:sldId id="610" r:id="rId228"/>
    <p:sldId id="611" r:id="rId229"/>
    <p:sldId id="612" r:id="rId230"/>
    <p:sldId id="613" r:id="rId231"/>
    <p:sldId id="615" r:id="rId232"/>
    <p:sldId id="616" r:id="rId233"/>
    <p:sldId id="617" r:id="rId234"/>
    <p:sldId id="618" r:id="rId235"/>
    <p:sldId id="620" r:id="rId236"/>
    <p:sldId id="621" r:id="rId237"/>
    <p:sldId id="622" r:id="rId238"/>
    <p:sldId id="623" r:id="rId239"/>
    <p:sldId id="625" r:id="rId240"/>
    <p:sldId id="624" r:id="rId241"/>
    <p:sldId id="626" r:id="rId242"/>
    <p:sldId id="627" r:id="rId243"/>
    <p:sldId id="643" r:id="rId244"/>
    <p:sldId id="649" r:id="rId245"/>
    <p:sldId id="645" r:id="rId246"/>
  </p:sldIdLst>
  <p:sldSz cx="9144000" cy="6858000" type="screen4x3"/>
  <p:notesSz cx="7102475" cy="10231438"/>
  <p:custDataLst>
    <p:tags r:id="rId249"/>
  </p:custDataLst>
  <p:defaultTextStyle>
    <a:defPPr>
      <a:defRPr lang="it-IT"/>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p:defaultTextStyle>
  <p:extLst>
    <p:ext uri="{EFAFB233-063F-42B5-8137-9DF3F51BA10A}">
      <p15:sldGuideLst xmlns:p15="http://schemas.microsoft.com/office/powerpoint/2012/main">
        <p15:guide id="1" orient="horz" pos="2160" userDrawn="1">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5DA2"/>
    <a:srgbClr val="2C5F98"/>
    <a:srgbClr val="F26200"/>
    <a:srgbClr val="0065B0"/>
    <a:srgbClr val="0070C0"/>
    <a:srgbClr val="FF6600"/>
    <a:srgbClr val="FFFFFF"/>
    <a:srgbClr val="CC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Stile chiaro 1 - Colore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309" autoAdjust="0"/>
    <p:restoredTop sz="71073" autoAdjust="0"/>
  </p:normalViewPr>
  <p:slideViewPr>
    <p:cSldViewPr showGuides="1">
      <p:cViewPr varScale="1">
        <p:scale>
          <a:sx n="49" d="100"/>
          <a:sy n="49" d="100"/>
        </p:scale>
        <p:origin x="1868" y="36"/>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34836"/>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247" Type="http://schemas.openxmlformats.org/officeDocument/2006/relationships/notesMaster" Target="notesMasters/notesMaster1.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slide" Target="slides/slide236.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handoutMaster" Target="handoutMasters/handoutMaster1.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82" Type="http://schemas.openxmlformats.org/officeDocument/2006/relationships/slide" Target="slides/slide181.xml"/><Relationship Id="rId187" Type="http://schemas.openxmlformats.org/officeDocument/2006/relationships/slide" Target="slides/slide186.xml"/><Relationship Id="rId217" Type="http://schemas.openxmlformats.org/officeDocument/2006/relationships/slide" Target="slides/slide216.xml"/><Relationship Id="rId1" Type="http://schemas.openxmlformats.org/officeDocument/2006/relationships/slideMaster" Target="slideMasters/slideMaster1.xml"/><Relationship Id="rId6" Type="http://schemas.openxmlformats.org/officeDocument/2006/relationships/slide" Target="slides/slide5.xml"/><Relationship Id="rId212" Type="http://schemas.openxmlformats.org/officeDocument/2006/relationships/slide" Target="slides/slide211.xml"/><Relationship Id="rId233" Type="http://schemas.openxmlformats.org/officeDocument/2006/relationships/slide" Target="slides/slide232.xml"/><Relationship Id="rId238" Type="http://schemas.openxmlformats.org/officeDocument/2006/relationships/slide" Target="slides/slide237.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172" Type="http://schemas.openxmlformats.org/officeDocument/2006/relationships/slide" Target="slides/slide171.xml"/><Relationship Id="rId193" Type="http://schemas.openxmlformats.org/officeDocument/2006/relationships/slide" Target="slides/slide192.xml"/><Relationship Id="rId202" Type="http://schemas.openxmlformats.org/officeDocument/2006/relationships/slide" Target="slides/slide201.xml"/><Relationship Id="rId207" Type="http://schemas.openxmlformats.org/officeDocument/2006/relationships/slide" Target="slides/slide206.xml"/><Relationship Id="rId223" Type="http://schemas.openxmlformats.org/officeDocument/2006/relationships/slide" Target="slides/slide222.xml"/><Relationship Id="rId228" Type="http://schemas.openxmlformats.org/officeDocument/2006/relationships/slide" Target="slides/slide227.xml"/><Relationship Id="rId244" Type="http://schemas.openxmlformats.org/officeDocument/2006/relationships/slide" Target="slides/slide243.xml"/><Relationship Id="rId249" Type="http://schemas.openxmlformats.org/officeDocument/2006/relationships/tags" Target="tags/tag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13" Type="http://schemas.openxmlformats.org/officeDocument/2006/relationships/slide" Target="slides/slide212.xml"/><Relationship Id="rId218" Type="http://schemas.openxmlformats.org/officeDocument/2006/relationships/slide" Target="slides/slide217.xml"/><Relationship Id="rId234" Type="http://schemas.openxmlformats.org/officeDocument/2006/relationships/slide" Target="slides/slide233.xml"/><Relationship Id="rId239" Type="http://schemas.openxmlformats.org/officeDocument/2006/relationships/slide" Target="slides/slide238.xml"/><Relationship Id="rId2" Type="http://schemas.openxmlformats.org/officeDocument/2006/relationships/slide" Target="slides/slide1.xml"/><Relationship Id="rId29" Type="http://schemas.openxmlformats.org/officeDocument/2006/relationships/slide" Target="slides/slide28.xml"/><Relationship Id="rId250" Type="http://schemas.openxmlformats.org/officeDocument/2006/relationships/presProps" Target="presProps.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slide" Target="slides/slide202.xml"/><Relationship Id="rId208" Type="http://schemas.openxmlformats.org/officeDocument/2006/relationships/slide" Target="slides/slide207.xml"/><Relationship Id="rId229" Type="http://schemas.openxmlformats.org/officeDocument/2006/relationships/slide" Target="slides/slide228.xml"/><Relationship Id="rId19" Type="http://schemas.openxmlformats.org/officeDocument/2006/relationships/slide" Target="slides/slide18.xml"/><Relationship Id="rId224" Type="http://schemas.openxmlformats.org/officeDocument/2006/relationships/slide" Target="slides/slide223.xml"/><Relationship Id="rId240" Type="http://schemas.openxmlformats.org/officeDocument/2006/relationships/slide" Target="slides/slide239.xml"/><Relationship Id="rId245" Type="http://schemas.openxmlformats.org/officeDocument/2006/relationships/slide" Target="slides/slide244.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219" Type="http://schemas.openxmlformats.org/officeDocument/2006/relationships/slide" Target="slides/slide218.xml"/><Relationship Id="rId3" Type="http://schemas.openxmlformats.org/officeDocument/2006/relationships/slide" Target="slides/slide2.xml"/><Relationship Id="rId214" Type="http://schemas.openxmlformats.org/officeDocument/2006/relationships/slide" Target="slides/slide213.xml"/><Relationship Id="rId230" Type="http://schemas.openxmlformats.org/officeDocument/2006/relationships/slide" Target="slides/slide229.xml"/><Relationship Id="rId235" Type="http://schemas.openxmlformats.org/officeDocument/2006/relationships/slide" Target="slides/slide234.xml"/><Relationship Id="rId251" Type="http://schemas.openxmlformats.org/officeDocument/2006/relationships/viewProps" Target="viewProps.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slide" Target="slides/slide219.xml"/><Relationship Id="rId225" Type="http://schemas.openxmlformats.org/officeDocument/2006/relationships/slide" Target="slides/slide224.xml"/><Relationship Id="rId241" Type="http://schemas.openxmlformats.org/officeDocument/2006/relationships/slide" Target="slides/slide240.xml"/><Relationship Id="rId246" Type="http://schemas.openxmlformats.org/officeDocument/2006/relationships/slide" Target="slides/slide245.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36" Type="http://schemas.openxmlformats.org/officeDocument/2006/relationships/slide" Target="slides/slide235.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theme" Target="theme/theme1.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tableStyles" Target="tableStyles.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9.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4.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16.wmf"/><Relationship Id="rId1" Type="http://schemas.openxmlformats.org/officeDocument/2006/relationships/image" Target="../media/image15.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19.wmf"/><Relationship Id="rId2" Type="http://schemas.openxmlformats.org/officeDocument/2006/relationships/image" Target="../media/image18.wmf"/><Relationship Id="rId1" Type="http://schemas.openxmlformats.org/officeDocument/2006/relationships/image" Target="../media/image17.wmf"/><Relationship Id="rId5" Type="http://schemas.openxmlformats.org/officeDocument/2006/relationships/image" Target="../media/image21.wmf"/><Relationship Id="rId4" Type="http://schemas.openxmlformats.org/officeDocument/2006/relationships/image" Target="../media/image20.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8.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30.wmf"/><Relationship Id="rId2" Type="http://schemas.openxmlformats.org/officeDocument/2006/relationships/image" Target="../media/image29.wmf"/><Relationship Id="rId1" Type="http://schemas.openxmlformats.org/officeDocument/2006/relationships/image" Target="../media/image28.wmf"/><Relationship Id="rId5" Type="http://schemas.openxmlformats.org/officeDocument/2006/relationships/image" Target="../media/image32.wmf"/><Relationship Id="rId4" Type="http://schemas.openxmlformats.org/officeDocument/2006/relationships/image" Target="../media/image31.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40.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3078163" cy="512763"/>
          </a:xfrm>
          <a:prstGeom prst="rect">
            <a:avLst/>
          </a:prstGeom>
        </p:spPr>
        <p:txBody>
          <a:bodyPr vert="horz" lIns="94026" tIns="47012" rIns="94026" bIns="47012" rtlCol="0"/>
          <a:lstStyle>
            <a:lvl1pPr algn="l" fontAlgn="auto">
              <a:spcBef>
                <a:spcPts val="0"/>
              </a:spcBef>
              <a:spcAft>
                <a:spcPts val="0"/>
              </a:spcAft>
              <a:defRPr sz="1100">
                <a:latin typeface="+mn-lt"/>
                <a:cs typeface="+mn-cs"/>
              </a:defRPr>
            </a:lvl1pPr>
          </a:lstStyle>
          <a:p>
            <a:pPr>
              <a:defRPr/>
            </a:pPr>
            <a:endParaRPr lang="it-IT"/>
          </a:p>
        </p:txBody>
      </p:sp>
      <p:sp>
        <p:nvSpPr>
          <p:cNvPr id="3" name="Segnaposto data 2"/>
          <p:cNvSpPr>
            <a:spLocks noGrp="1"/>
          </p:cNvSpPr>
          <p:nvPr>
            <p:ph type="dt" sz="quarter" idx="1"/>
          </p:nvPr>
        </p:nvSpPr>
        <p:spPr>
          <a:xfrm>
            <a:off x="4022725" y="0"/>
            <a:ext cx="3078163" cy="512763"/>
          </a:xfrm>
          <a:prstGeom prst="rect">
            <a:avLst/>
          </a:prstGeom>
        </p:spPr>
        <p:txBody>
          <a:bodyPr vert="horz" lIns="94026" tIns="47012" rIns="94026" bIns="47012" rtlCol="0"/>
          <a:lstStyle>
            <a:lvl1pPr algn="r" fontAlgn="auto">
              <a:spcBef>
                <a:spcPts val="0"/>
              </a:spcBef>
              <a:spcAft>
                <a:spcPts val="0"/>
              </a:spcAft>
              <a:defRPr sz="1100">
                <a:latin typeface="+mn-lt"/>
                <a:cs typeface="+mn-cs"/>
              </a:defRPr>
            </a:lvl1pPr>
          </a:lstStyle>
          <a:p>
            <a:pPr>
              <a:defRPr/>
            </a:pPr>
            <a:fld id="{5D4E4F9F-FB3A-497E-9E2E-2A4A2D41400C}" type="datetimeFigureOut">
              <a:rPr lang="it-IT"/>
              <a:pPr>
                <a:defRPr/>
              </a:pPr>
              <a:t>13/12/2018</a:t>
            </a:fld>
            <a:endParaRPr lang="it-IT"/>
          </a:p>
        </p:txBody>
      </p:sp>
      <p:sp>
        <p:nvSpPr>
          <p:cNvPr id="4" name="Segnaposto piè di pagina 3"/>
          <p:cNvSpPr>
            <a:spLocks noGrp="1"/>
          </p:cNvSpPr>
          <p:nvPr>
            <p:ph type="ftr" sz="quarter" idx="2"/>
          </p:nvPr>
        </p:nvSpPr>
        <p:spPr>
          <a:xfrm>
            <a:off x="0" y="9717088"/>
            <a:ext cx="3078163" cy="512762"/>
          </a:xfrm>
          <a:prstGeom prst="rect">
            <a:avLst/>
          </a:prstGeom>
        </p:spPr>
        <p:txBody>
          <a:bodyPr vert="horz" lIns="94026" tIns="47012" rIns="94026" bIns="47012" rtlCol="0" anchor="b"/>
          <a:lstStyle>
            <a:lvl1pPr algn="l" fontAlgn="auto">
              <a:spcBef>
                <a:spcPts val="0"/>
              </a:spcBef>
              <a:spcAft>
                <a:spcPts val="0"/>
              </a:spcAft>
              <a:defRPr sz="1100">
                <a:latin typeface="+mn-lt"/>
                <a:cs typeface="+mn-cs"/>
              </a:defRPr>
            </a:lvl1pPr>
          </a:lstStyle>
          <a:p>
            <a:pPr>
              <a:defRPr/>
            </a:pPr>
            <a:endParaRPr lang="it-IT"/>
          </a:p>
        </p:txBody>
      </p:sp>
      <p:sp>
        <p:nvSpPr>
          <p:cNvPr id="5" name="Segnaposto numero diapositiva 4"/>
          <p:cNvSpPr>
            <a:spLocks noGrp="1"/>
          </p:cNvSpPr>
          <p:nvPr>
            <p:ph type="sldNum" sz="quarter" idx="3"/>
          </p:nvPr>
        </p:nvSpPr>
        <p:spPr>
          <a:xfrm>
            <a:off x="4022725" y="9717088"/>
            <a:ext cx="3078163" cy="512762"/>
          </a:xfrm>
          <a:prstGeom prst="rect">
            <a:avLst/>
          </a:prstGeom>
        </p:spPr>
        <p:txBody>
          <a:bodyPr vert="horz" wrap="square" lIns="94026" tIns="47012" rIns="94026" bIns="47012" numCol="1" anchor="b" anchorCtr="0" compatLnSpc="1">
            <a:prstTxWarp prst="textNoShape">
              <a:avLst/>
            </a:prstTxWarp>
          </a:bodyPr>
          <a:lstStyle>
            <a:lvl1pPr algn="r">
              <a:defRPr sz="1100">
                <a:latin typeface="Calibri" panose="020F0502020204030204" pitchFamily="34" charset="0"/>
              </a:defRPr>
            </a:lvl1pPr>
          </a:lstStyle>
          <a:p>
            <a:fld id="{FDF412ED-438C-4664-AC07-ED93874B5084}" type="slidenum">
              <a:rPr lang="it-IT"/>
              <a:pPr/>
              <a:t>‹N›</a:t>
            </a:fld>
            <a:endParaRPr lang="it-IT"/>
          </a:p>
        </p:txBody>
      </p:sp>
    </p:spTree>
    <p:extLst>
      <p:ext uri="{BB962C8B-B14F-4D97-AF65-F5344CB8AC3E}">
        <p14:creationId xmlns:p14="http://schemas.microsoft.com/office/powerpoint/2010/main" val="265764048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3078163" cy="511175"/>
          </a:xfrm>
          <a:prstGeom prst="rect">
            <a:avLst/>
          </a:prstGeom>
        </p:spPr>
        <p:txBody>
          <a:bodyPr vert="horz" lIns="94026" tIns="47012" rIns="94026" bIns="47012" rtlCol="0"/>
          <a:lstStyle>
            <a:lvl1pPr algn="l" fontAlgn="auto">
              <a:spcBef>
                <a:spcPts val="0"/>
              </a:spcBef>
              <a:spcAft>
                <a:spcPts val="0"/>
              </a:spcAft>
              <a:defRPr sz="1100">
                <a:latin typeface="+mn-lt"/>
                <a:cs typeface="+mn-cs"/>
              </a:defRPr>
            </a:lvl1pPr>
          </a:lstStyle>
          <a:p>
            <a:pPr>
              <a:defRPr/>
            </a:pPr>
            <a:endParaRPr lang="it-IT"/>
          </a:p>
        </p:txBody>
      </p:sp>
      <p:sp>
        <p:nvSpPr>
          <p:cNvPr id="3" name="Segnaposto data 2"/>
          <p:cNvSpPr>
            <a:spLocks noGrp="1"/>
          </p:cNvSpPr>
          <p:nvPr>
            <p:ph type="dt" idx="1"/>
          </p:nvPr>
        </p:nvSpPr>
        <p:spPr>
          <a:xfrm>
            <a:off x="4022725" y="0"/>
            <a:ext cx="3078163" cy="511175"/>
          </a:xfrm>
          <a:prstGeom prst="rect">
            <a:avLst/>
          </a:prstGeom>
        </p:spPr>
        <p:txBody>
          <a:bodyPr vert="horz" lIns="94026" tIns="47012" rIns="94026" bIns="47012" rtlCol="0"/>
          <a:lstStyle>
            <a:lvl1pPr algn="r" fontAlgn="auto">
              <a:spcBef>
                <a:spcPts val="0"/>
              </a:spcBef>
              <a:spcAft>
                <a:spcPts val="0"/>
              </a:spcAft>
              <a:defRPr sz="1100">
                <a:latin typeface="+mn-lt"/>
                <a:cs typeface="+mn-cs"/>
              </a:defRPr>
            </a:lvl1pPr>
          </a:lstStyle>
          <a:p>
            <a:pPr>
              <a:defRPr/>
            </a:pPr>
            <a:fld id="{52346255-48C5-4533-99B2-8F20759DDB5F}" type="datetimeFigureOut">
              <a:rPr lang="it-IT"/>
              <a:pPr>
                <a:defRPr/>
              </a:pPr>
              <a:t>13/12/2018</a:t>
            </a:fld>
            <a:endParaRPr lang="it-IT"/>
          </a:p>
        </p:txBody>
      </p:sp>
      <p:sp>
        <p:nvSpPr>
          <p:cNvPr id="4" name="Segnaposto immagine diapositiva 3"/>
          <p:cNvSpPr>
            <a:spLocks noGrp="1" noRot="1" noChangeAspect="1"/>
          </p:cNvSpPr>
          <p:nvPr>
            <p:ph type="sldImg" idx="2"/>
          </p:nvPr>
        </p:nvSpPr>
        <p:spPr>
          <a:xfrm>
            <a:off x="993775" y="768350"/>
            <a:ext cx="5114925" cy="3835400"/>
          </a:xfrm>
          <a:prstGeom prst="rect">
            <a:avLst/>
          </a:prstGeom>
          <a:noFill/>
          <a:ln w="12700">
            <a:solidFill>
              <a:prstClr val="black"/>
            </a:solidFill>
          </a:ln>
        </p:spPr>
        <p:txBody>
          <a:bodyPr vert="horz" lIns="94026" tIns="47012" rIns="94026" bIns="47012" rtlCol="0" anchor="ctr"/>
          <a:lstStyle/>
          <a:p>
            <a:pPr lvl="0"/>
            <a:endParaRPr lang="it-IT" noProof="0"/>
          </a:p>
        </p:txBody>
      </p:sp>
      <p:sp>
        <p:nvSpPr>
          <p:cNvPr id="5" name="Segnaposto note 4"/>
          <p:cNvSpPr>
            <a:spLocks noGrp="1"/>
          </p:cNvSpPr>
          <p:nvPr>
            <p:ph type="body" sz="quarter" idx="3"/>
          </p:nvPr>
        </p:nvSpPr>
        <p:spPr>
          <a:xfrm>
            <a:off x="709613" y="4859338"/>
            <a:ext cx="5683250" cy="4605337"/>
          </a:xfrm>
          <a:prstGeom prst="rect">
            <a:avLst/>
          </a:prstGeom>
        </p:spPr>
        <p:txBody>
          <a:bodyPr vert="horz" lIns="94026" tIns="47012" rIns="94026" bIns="47012" rtlCol="0">
            <a:normAutofit/>
          </a:bodyPr>
          <a:lstStyle/>
          <a:p>
            <a:pPr lvl="0"/>
            <a:r>
              <a:rPr lang="it-IT" noProof="0" smtClean="0"/>
              <a:t>Fare clic per modificare stili del testo dello schema</a:t>
            </a:r>
          </a:p>
          <a:p>
            <a:pPr lvl="1"/>
            <a:r>
              <a:rPr lang="it-IT" noProof="0" smtClean="0"/>
              <a:t>Secondo livello</a:t>
            </a:r>
          </a:p>
          <a:p>
            <a:pPr lvl="2"/>
            <a:r>
              <a:rPr lang="it-IT" noProof="0" smtClean="0"/>
              <a:t>Terzo livello</a:t>
            </a:r>
          </a:p>
          <a:p>
            <a:pPr lvl="3"/>
            <a:r>
              <a:rPr lang="it-IT" noProof="0" smtClean="0"/>
              <a:t>Quarto livello</a:t>
            </a:r>
          </a:p>
          <a:p>
            <a:pPr lvl="4"/>
            <a:r>
              <a:rPr lang="it-IT" noProof="0" smtClean="0"/>
              <a:t>Quinto livello</a:t>
            </a:r>
            <a:endParaRPr lang="it-IT" noProof="0"/>
          </a:p>
        </p:txBody>
      </p:sp>
      <p:sp>
        <p:nvSpPr>
          <p:cNvPr id="6" name="Segnaposto piè di pagina 5"/>
          <p:cNvSpPr>
            <a:spLocks noGrp="1"/>
          </p:cNvSpPr>
          <p:nvPr>
            <p:ph type="ftr" sz="quarter" idx="4"/>
          </p:nvPr>
        </p:nvSpPr>
        <p:spPr>
          <a:xfrm>
            <a:off x="0" y="9718675"/>
            <a:ext cx="3078163" cy="511175"/>
          </a:xfrm>
          <a:prstGeom prst="rect">
            <a:avLst/>
          </a:prstGeom>
        </p:spPr>
        <p:txBody>
          <a:bodyPr vert="horz" lIns="94026" tIns="47012" rIns="94026" bIns="47012" rtlCol="0" anchor="b"/>
          <a:lstStyle>
            <a:lvl1pPr algn="l" fontAlgn="auto">
              <a:spcBef>
                <a:spcPts val="0"/>
              </a:spcBef>
              <a:spcAft>
                <a:spcPts val="0"/>
              </a:spcAft>
              <a:defRPr sz="1100">
                <a:latin typeface="+mn-lt"/>
                <a:cs typeface="+mn-cs"/>
              </a:defRPr>
            </a:lvl1pPr>
          </a:lstStyle>
          <a:p>
            <a:pPr>
              <a:defRPr/>
            </a:pPr>
            <a:endParaRPr lang="it-IT"/>
          </a:p>
        </p:txBody>
      </p:sp>
      <p:sp>
        <p:nvSpPr>
          <p:cNvPr id="7" name="Segnaposto numero diapositiva 6"/>
          <p:cNvSpPr>
            <a:spLocks noGrp="1"/>
          </p:cNvSpPr>
          <p:nvPr>
            <p:ph type="sldNum" sz="quarter" idx="5"/>
          </p:nvPr>
        </p:nvSpPr>
        <p:spPr>
          <a:xfrm>
            <a:off x="4022725" y="9718675"/>
            <a:ext cx="3078163" cy="511175"/>
          </a:xfrm>
          <a:prstGeom prst="rect">
            <a:avLst/>
          </a:prstGeom>
        </p:spPr>
        <p:txBody>
          <a:bodyPr vert="horz" wrap="square" lIns="94026" tIns="47012" rIns="94026" bIns="47012" numCol="1" anchor="b" anchorCtr="0" compatLnSpc="1">
            <a:prstTxWarp prst="textNoShape">
              <a:avLst/>
            </a:prstTxWarp>
          </a:bodyPr>
          <a:lstStyle>
            <a:lvl1pPr algn="r">
              <a:defRPr sz="1100">
                <a:latin typeface="Calibri" panose="020F0502020204030204" pitchFamily="34" charset="0"/>
              </a:defRPr>
            </a:lvl1pPr>
          </a:lstStyle>
          <a:p>
            <a:fld id="{B655EF7F-0394-4985-AD67-CD069086F894}" type="slidenum">
              <a:rPr lang="it-IT"/>
              <a:pPr/>
              <a:t>‹N›</a:t>
            </a:fld>
            <a:endParaRPr lang="it-IT"/>
          </a:p>
        </p:txBody>
      </p:sp>
    </p:spTree>
    <p:extLst>
      <p:ext uri="{BB962C8B-B14F-4D97-AF65-F5344CB8AC3E}">
        <p14:creationId xmlns:p14="http://schemas.microsoft.com/office/powerpoint/2010/main" val="337969756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B655EF7F-0394-4985-AD67-CD069086F894}" type="slidenum">
              <a:rPr lang="it-IT" smtClean="0"/>
              <a:pPr/>
              <a:t>1</a:t>
            </a:fld>
            <a:endParaRPr lang="it-IT" dirty="0"/>
          </a:p>
        </p:txBody>
      </p:sp>
    </p:spTree>
    <p:extLst>
      <p:ext uri="{BB962C8B-B14F-4D97-AF65-F5344CB8AC3E}">
        <p14:creationId xmlns:p14="http://schemas.microsoft.com/office/powerpoint/2010/main" val="22450530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lvl="1"/>
            <a:r>
              <a:rPr lang="it-IT" altLang="it-IT" sz="1050" dirty="0" smtClean="0"/>
              <a:t>(Step1) Osserviamo il grafico di sinistra: si tratta di un investimento senza flussi, con un unico versamento iniziale al tempo t0. Alla fine del periodo di investimento, osserviamo, al tempo finale, il montante.</a:t>
            </a:r>
          </a:p>
          <a:p>
            <a:pPr lvl="1"/>
            <a:endParaRPr lang="it-IT" altLang="it-IT" sz="1050" dirty="0" smtClean="0"/>
          </a:p>
          <a:p>
            <a:pPr lvl="1"/>
            <a:r>
              <a:rPr lang="it-IT" altLang="it-IT" sz="1050" dirty="0" smtClean="0"/>
              <a:t>(Step2) Osserviamo ora il grafico di destra: in questo caso notiamo, tra il tempo t0 e la fine dell’investimento, tre versamenti intermedi ai tempi t1, t2 e t3 e un disinvestimento al tempo t4.</a:t>
            </a:r>
          </a:p>
          <a:p>
            <a:pPr lvl="1"/>
            <a:endParaRPr lang="it-IT" altLang="it-IT" sz="1050" dirty="0" smtClean="0"/>
          </a:p>
          <a:p>
            <a:pPr lvl="1"/>
            <a:endParaRPr lang="it-IT" altLang="it-IT" sz="1050" dirty="0" smtClean="0"/>
          </a:p>
          <a:p>
            <a:pPr algn="l"/>
            <a:r>
              <a:rPr lang="it-IT" altLang="it-IT" sz="1200" b="1" dirty="0" smtClean="0"/>
              <a:t>Note per lo sviluppo:</a:t>
            </a:r>
          </a:p>
          <a:p>
            <a:pPr algn="l"/>
            <a:endParaRPr lang="it-IT" altLang="it-IT" sz="1200" b="1" dirty="0" smtClean="0"/>
          </a:p>
          <a:p>
            <a:pPr algn="l">
              <a:buFontTx/>
              <a:buChar char="•"/>
            </a:pPr>
            <a:r>
              <a:rPr lang="it-IT" altLang="it-IT" sz="1200" dirty="0" smtClean="0"/>
              <a:t>In sincronia con l’audio di step1 compare il grafico di sinistra e la relativa scritta.</a:t>
            </a:r>
          </a:p>
          <a:p>
            <a:pPr algn="l">
              <a:buFontTx/>
              <a:buChar char="•"/>
            </a:pPr>
            <a:r>
              <a:rPr lang="it-IT" altLang="it-IT" sz="1200" dirty="0" smtClean="0"/>
              <a:t>In sincronia con l’audio di step2 compare il grafico di destra e la relativa scritta.</a:t>
            </a:r>
          </a:p>
          <a:p>
            <a:pPr algn="l">
              <a:buFontTx/>
              <a:buChar char="•"/>
            </a:pPr>
            <a:r>
              <a:rPr lang="it-IT" altLang="it-IT" sz="1200" dirty="0" smtClean="0"/>
              <a:t>Al termine dell’audio si illumina il box in basso a destra; cliccando sul box sarà possibile visualizzare la relativa pop-up.</a:t>
            </a:r>
          </a:p>
          <a:p>
            <a:pPr lvl="1"/>
            <a:endParaRPr lang="it-IT" altLang="it-IT" sz="1050" dirty="0" smtClean="0"/>
          </a:p>
        </p:txBody>
      </p:sp>
      <p:sp>
        <p:nvSpPr>
          <p:cNvPr id="4" name="Segnaposto numero diapositiva 3"/>
          <p:cNvSpPr>
            <a:spLocks noGrp="1"/>
          </p:cNvSpPr>
          <p:nvPr>
            <p:ph type="sldNum" sz="quarter" idx="10"/>
          </p:nvPr>
        </p:nvSpPr>
        <p:spPr/>
        <p:txBody>
          <a:bodyPr/>
          <a:lstStyle/>
          <a:p>
            <a:fld id="{B655EF7F-0394-4985-AD67-CD069086F894}" type="slidenum">
              <a:rPr lang="it-IT" smtClean="0"/>
              <a:pPr/>
              <a:t>93</a:t>
            </a:fld>
            <a:endParaRPr lang="it-IT"/>
          </a:p>
        </p:txBody>
      </p:sp>
    </p:spTree>
    <p:extLst>
      <p:ext uri="{BB962C8B-B14F-4D97-AF65-F5344CB8AC3E}">
        <p14:creationId xmlns:p14="http://schemas.microsoft.com/office/powerpoint/2010/main" val="539013097"/>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normAutofit/>
          </a:bodyPr>
          <a:lstStyle/>
          <a:p>
            <a:pPr algn="l"/>
            <a:r>
              <a:rPr lang="it-IT" altLang="it-IT" sz="900" b="0" dirty="0" smtClean="0">
                <a:solidFill>
                  <a:schemeClr val="tx1"/>
                </a:solidFill>
              </a:rPr>
              <a:t> Nell’esempio precedente abbiamo presentato la relazione tra indice di correlazione e rischio del portafoglio tenendo fermi i pesi dei due titoli.</a:t>
            </a:r>
          </a:p>
          <a:p>
            <a:pPr algn="l"/>
            <a:r>
              <a:rPr lang="it-IT" altLang="it-IT" sz="900" b="0" dirty="0" smtClean="0">
                <a:solidFill>
                  <a:schemeClr val="tx1"/>
                </a:solidFill>
              </a:rPr>
              <a:t>Se cambio il peso relativo dei titoli con cui il portafoglio è composto varia non solo il rischio del portafoglio ma anche il rendimento, essendo quest’ultimo è una media dei  rendimenti dei due titoli ponderata per il rispettivo peso. </a:t>
            </a:r>
          </a:p>
          <a:p>
            <a:pPr algn="l"/>
            <a:r>
              <a:rPr lang="it-IT" altLang="it-IT" sz="900" b="0" dirty="0" smtClean="0">
                <a:solidFill>
                  <a:schemeClr val="tx1"/>
                </a:solidFill>
              </a:rPr>
              <a:t>Quindi, sapendo che il rendimento medio atteso del titolo A è pari al 10%, ed il rendimento medio atteso del titolo B è pari al 6%, il rendimento del portafoglio sarà diverso a seconda dei pesi. </a:t>
            </a:r>
          </a:p>
          <a:p>
            <a:pPr algn="l"/>
            <a:r>
              <a:rPr lang="it-IT" altLang="it-IT" sz="900" b="0" dirty="0" smtClean="0">
                <a:solidFill>
                  <a:schemeClr val="tx1"/>
                </a:solidFill>
              </a:rPr>
              <a:t>	</a:t>
            </a:r>
          </a:p>
        </p:txBody>
      </p:sp>
      <p:sp>
        <p:nvSpPr>
          <p:cNvPr id="4" name="Segnaposto numero diapositiva 3"/>
          <p:cNvSpPr>
            <a:spLocks noGrp="1"/>
          </p:cNvSpPr>
          <p:nvPr>
            <p:ph type="sldNum" sz="quarter" idx="10"/>
          </p:nvPr>
        </p:nvSpPr>
        <p:spPr/>
        <p:txBody>
          <a:bodyPr/>
          <a:lstStyle/>
          <a:p>
            <a:fld id="{B655EF7F-0394-4985-AD67-CD069086F894}" type="slidenum">
              <a:rPr lang="it-IT" smtClean="0"/>
              <a:pPr/>
              <a:t>192</a:t>
            </a:fld>
            <a:endParaRPr lang="it-IT"/>
          </a:p>
        </p:txBody>
      </p:sp>
    </p:spTree>
    <p:extLst>
      <p:ext uri="{BB962C8B-B14F-4D97-AF65-F5344CB8AC3E}">
        <p14:creationId xmlns:p14="http://schemas.microsoft.com/office/powerpoint/2010/main" val="624797110"/>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normAutofit/>
          </a:bodyPr>
          <a:lstStyle/>
          <a:p>
            <a:pPr algn="l"/>
            <a:r>
              <a:rPr lang="it-IT" altLang="it-IT" sz="900" b="0" dirty="0" smtClean="0">
                <a:solidFill>
                  <a:schemeClr val="tx1"/>
                </a:solidFill>
              </a:rPr>
              <a:t>Anche se aumentiamo il numero del nostro portafoglio non si riuscirà ad abbattere completamente il rischio perché all’aumentare del numero di titoli si ridurrà il rischio specifico di ciascun titolo ma rimarrà sempre il rischio di sistema.</a:t>
            </a:r>
          </a:p>
          <a:p>
            <a:pPr algn="l"/>
            <a:r>
              <a:rPr lang="it-IT" altLang="it-IT" sz="900" b="0" dirty="0" smtClean="0">
                <a:solidFill>
                  <a:schemeClr val="tx1"/>
                </a:solidFill>
              </a:rPr>
              <a:t>Notiamo infatti che all’aumentare del numero dei titoli in portafoglio il rischio totale diminuisce:</a:t>
            </a:r>
            <a:r>
              <a:rPr lang="it-IT" altLang="it-IT" sz="900" b="0" baseline="0" dirty="0" smtClean="0">
                <a:solidFill>
                  <a:schemeClr val="tx1"/>
                </a:solidFill>
              </a:rPr>
              <a:t> </a:t>
            </a:r>
            <a:r>
              <a:rPr lang="it-IT" altLang="it-IT" sz="900" b="0" dirty="0" smtClean="0">
                <a:solidFill>
                  <a:schemeClr val="tx1"/>
                </a:solidFill>
              </a:rPr>
              <a:t>per un portafoglio ben diversificato, composto nel nostro esempio da 30 titoli, il rischio totale è pressoché uguale al rischio di sistema,</a:t>
            </a:r>
            <a:r>
              <a:rPr lang="it-IT" altLang="it-IT" sz="900" b="0" baseline="0" dirty="0" smtClean="0">
                <a:solidFill>
                  <a:schemeClr val="tx1"/>
                </a:solidFill>
              </a:rPr>
              <a:t> mentre sui portafogli concentrato su uno o pichi titoli, il rischio specifico ha un peso più rilevante</a:t>
            </a:r>
            <a:endParaRPr lang="it-IT" altLang="it-IT" sz="900" b="0" dirty="0" smtClean="0">
              <a:solidFill>
                <a:schemeClr val="tx1"/>
              </a:solidFill>
            </a:endParaRPr>
          </a:p>
          <a:p>
            <a:pPr algn="l"/>
            <a:r>
              <a:rPr lang="it-IT" altLang="it-IT" sz="900" b="0" dirty="0" smtClean="0">
                <a:solidFill>
                  <a:schemeClr val="tx1"/>
                </a:solidFill>
              </a:rPr>
              <a:t>		</a:t>
            </a:r>
          </a:p>
        </p:txBody>
      </p:sp>
      <p:sp>
        <p:nvSpPr>
          <p:cNvPr id="4" name="Segnaposto numero diapositiva 3"/>
          <p:cNvSpPr>
            <a:spLocks noGrp="1"/>
          </p:cNvSpPr>
          <p:nvPr>
            <p:ph type="sldNum" sz="quarter" idx="10"/>
          </p:nvPr>
        </p:nvSpPr>
        <p:spPr/>
        <p:txBody>
          <a:bodyPr/>
          <a:lstStyle/>
          <a:p>
            <a:fld id="{B655EF7F-0394-4985-AD67-CD069086F894}" type="slidenum">
              <a:rPr lang="it-IT" smtClean="0"/>
              <a:pPr/>
              <a:t>193</a:t>
            </a:fld>
            <a:endParaRPr lang="it-IT"/>
          </a:p>
        </p:txBody>
      </p:sp>
    </p:spTree>
    <p:extLst>
      <p:ext uri="{BB962C8B-B14F-4D97-AF65-F5344CB8AC3E}">
        <p14:creationId xmlns:p14="http://schemas.microsoft.com/office/powerpoint/2010/main" val="49143583"/>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normAutofit/>
          </a:bodyPr>
          <a:lstStyle/>
          <a:p>
            <a:r>
              <a:rPr lang="it-IT" altLang="it-IT" sz="900" dirty="0" smtClean="0"/>
              <a:t>Mentre il rischio specifico può essere ridotto aumentando il numero dei titoli in portafoglio (la curva tende a scendere), il rischio sistematico, misurato attraverso la correlazione tra i titoli o covarianza, non è riducibile (esso infatti è una retta parallela all’asse delle ascisse), perché le variabili che lo influenzano non sono controllabili e soprattutto non sono modificabili né dall’investitore né dall’ente emittente.</a:t>
            </a:r>
            <a:endParaRPr lang="it-IT" altLang="it-IT" sz="900" i="1" dirty="0" smtClean="0"/>
          </a:p>
          <a:p>
            <a:endParaRPr lang="it-IT" altLang="it-IT" sz="900" i="1" dirty="0"/>
          </a:p>
        </p:txBody>
      </p:sp>
      <p:sp>
        <p:nvSpPr>
          <p:cNvPr id="4" name="Segnaposto numero diapositiva 3"/>
          <p:cNvSpPr>
            <a:spLocks noGrp="1"/>
          </p:cNvSpPr>
          <p:nvPr>
            <p:ph type="sldNum" sz="quarter" idx="10"/>
          </p:nvPr>
        </p:nvSpPr>
        <p:spPr/>
        <p:txBody>
          <a:bodyPr/>
          <a:lstStyle/>
          <a:p>
            <a:fld id="{B655EF7F-0394-4985-AD67-CD069086F894}" type="slidenum">
              <a:rPr lang="it-IT" smtClean="0"/>
              <a:pPr/>
              <a:t>194</a:t>
            </a:fld>
            <a:endParaRPr lang="it-IT"/>
          </a:p>
        </p:txBody>
      </p:sp>
    </p:spTree>
    <p:extLst>
      <p:ext uri="{BB962C8B-B14F-4D97-AF65-F5344CB8AC3E}">
        <p14:creationId xmlns:p14="http://schemas.microsoft.com/office/powerpoint/2010/main" val="3919494729"/>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normAutofit/>
          </a:bodyPr>
          <a:lstStyle/>
          <a:p>
            <a:r>
              <a:rPr lang="it-IT" altLang="it-IT" sz="900" dirty="0" smtClean="0"/>
              <a:t>Il mondo sta cambiato molto rapidamente;</a:t>
            </a:r>
            <a:r>
              <a:rPr lang="it-IT" altLang="it-IT" sz="900" baseline="0" dirty="0" smtClean="0"/>
              <a:t> forse dovrebbero cambiare anche i portafogli degli investitori.</a:t>
            </a:r>
          </a:p>
          <a:p>
            <a:r>
              <a:rPr lang="it-IT" altLang="it-IT" sz="900" dirty="0" smtClean="0"/>
              <a:t>Oltre ad investire su classi di investimento diverse, solitamente poco correlate tra di loro, occorre diversificare il portafoglio: per aree geografiche, per settori, per valute e per capitalizzazione, puntando sia sulle grandi aziende - dette large cap. - ma anche su quelle di dimensioni più ridotte, chiamate </a:t>
            </a:r>
            <a:r>
              <a:rPr lang="it-IT" altLang="it-IT" sz="900" dirty="0" err="1" smtClean="0"/>
              <a:t>mid</a:t>
            </a:r>
            <a:r>
              <a:rPr lang="it-IT" altLang="it-IT" sz="900" dirty="0" smtClean="0"/>
              <a:t> e small cap.</a:t>
            </a:r>
          </a:p>
          <a:p>
            <a:endParaRPr lang="it-IT" altLang="it-IT" sz="900" dirty="0" smtClean="0"/>
          </a:p>
          <a:p>
            <a:r>
              <a:rPr lang="it-IT" altLang="it-IT" sz="900" dirty="0" smtClean="0"/>
              <a:t>	</a:t>
            </a:r>
          </a:p>
        </p:txBody>
      </p:sp>
      <p:sp>
        <p:nvSpPr>
          <p:cNvPr id="4" name="Segnaposto numero diapositiva 3"/>
          <p:cNvSpPr>
            <a:spLocks noGrp="1"/>
          </p:cNvSpPr>
          <p:nvPr>
            <p:ph type="sldNum" sz="quarter" idx="10"/>
          </p:nvPr>
        </p:nvSpPr>
        <p:spPr/>
        <p:txBody>
          <a:bodyPr/>
          <a:lstStyle/>
          <a:p>
            <a:fld id="{B655EF7F-0394-4985-AD67-CD069086F894}" type="slidenum">
              <a:rPr lang="it-IT" smtClean="0"/>
              <a:pPr/>
              <a:t>195</a:t>
            </a:fld>
            <a:endParaRPr lang="it-IT"/>
          </a:p>
        </p:txBody>
      </p:sp>
    </p:spTree>
    <p:extLst>
      <p:ext uri="{BB962C8B-B14F-4D97-AF65-F5344CB8AC3E}">
        <p14:creationId xmlns:p14="http://schemas.microsoft.com/office/powerpoint/2010/main" val="908751353"/>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normAutofit/>
          </a:bodyPr>
          <a:lstStyle/>
          <a:p>
            <a:r>
              <a:rPr lang="it-IT" altLang="it-IT" sz="900" dirty="0" smtClean="0"/>
              <a:t>La logica di fondo della diversificazione geografica risiede nella fatto che la crescita dei mercati azionari internazionali riflette la diversa dinamica ciclica delle singole economie nazionali. Nel grafico la differenza di crescita di PIL tra paesi emergenti e sviluppati dal 2000 ad oggi, e le previsioni del FMI fino al 2022.</a:t>
            </a:r>
          </a:p>
          <a:p>
            <a:endParaRPr lang="it-IT" altLang="it-IT" sz="900" dirty="0" smtClean="0"/>
          </a:p>
          <a:p>
            <a:r>
              <a:rPr lang="it-IT" altLang="it-IT" sz="900" dirty="0" smtClean="0"/>
              <a:t>	</a:t>
            </a:r>
          </a:p>
          <a:p>
            <a:r>
              <a:rPr lang="it-IT" altLang="it-IT" sz="900" dirty="0" smtClean="0"/>
              <a:t>	</a:t>
            </a:r>
          </a:p>
        </p:txBody>
      </p:sp>
      <p:sp>
        <p:nvSpPr>
          <p:cNvPr id="4" name="Segnaposto numero diapositiva 3"/>
          <p:cNvSpPr>
            <a:spLocks noGrp="1"/>
          </p:cNvSpPr>
          <p:nvPr>
            <p:ph type="sldNum" sz="quarter" idx="10"/>
          </p:nvPr>
        </p:nvSpPr>
        <p:spPr/>
        <p:txBody>
          <a:bodyPr/>
          <a:lstStyle/>
          <a:p>
            <a:fld id="{B655EF7F-0394-4985-AD67-CD069086F894}" type="slidenum">
              <a:rPr lang="it-IT" smtClean="0"/>
              <a:pPr/>
              <a:t>196</a:t>
            </a:fld>
            <a:endParaRPr lang="it-IT"/>
          </a:p>
        </p:txBody>
      </p:sp>
    </p:spTree>
    <p:extLst>
      <p:ext uri="{BB962C8B-B14F-4D97-AF65-F5344CB8AC3E}">
        <p14:creationId xmlns:p14="http://schemas.microsoft.com/office/powerpoint/2010/main" val="4032202995"/>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normAutofit/>
          </a:bodyPr>
          <a:lstStyle/>
          <a:p>
            <a:r>
              <a:rPr lang="it-IT" altLang="it-IT" sz="900" dirty="0" smtClean="0"/>
              <a:t>La diversificazione per settore e per modelli di business consiste nel suddividere il capitale da investire in attività finanziarie (ad esempio fondi di investimento, azioni ecc.) che fanno riferimento ad aziende che appartengono a settori merceologici differenti o, all’interno dello stesso settore, per esempio le telecomunicazioni, forniscono modi innovati e più divertenti, tutti da scoprire. </a:t>
            </a:r>
          </a:p>
          <a:p>
            <a:r>
              <a:rPr lang="it-IT" altLang="it-IT" sz="900" dirty="0" smtClean="0"/>
              <a:t>La logica di fondo risiede nella fatto che, difficilmente, tutti i settori possano essere contemporaneamente in crisi. </a:t>
            </a:r>
          </a:p>
          <a:p>
            <a:r>
              <a:rPr lang="it-IT" altLang="it-IT" sz="900" dirty="0" smtClean="0"/>
              <a:t>Pertanto, le eventuali perdite derivanti da un andamento negativo di un settore vengono compensate, ed anche superate, dai guadagni conseguiti da altri settori che, nello stesso orizzonte temporale, realizzano un andamento positivo e rendimenti remunerativi. </a:t>
            </a:r>
          </a:p>
          <a:p>
            <a:endParaRPr lang="it-IT" altLang="it-IT" sz="900" dirty="0" smtClean="0"/>
          </a:p>
          <a:p>
            <a:r>
              <a:rPr lang="it-IT" altLang="it-IT" sz="900" dirty="0" smtClean="0"/>
              <a:t>	</a:t>
            </a:r>
          </a:p>
        </p:txBody>
      </p:sp>
      <p:sp>
        <p:nvSpPr>
          <p:cNvPr id="4" name="Segnaposto numero diapositiva 3"/>
          <p:cNvSpPr>
            <a:spLocks noGrp="1"/>
          </p:cNvSpPr>
          <p:nvPr>
            <p:ph type="sldNum" sz="quarter" idx="10"/>
          </p:nvPr>
        </p:nvSpPr>
        <p:spPr/>
        <p:txBody>
          <a:bodyPr/>
          <a:lstStyle/>
          <a:p>
            <a:fld id="{B655EF7F-0394-4985-AD67-CD069086F894}" type="slidenum">
              <a:rPr lang="it-IT" smtClean="0"/>
              <a:pPr/>
              <a:t>197</a:t>
            </a:fld>
            <a:endParaRPr lang="it-IT"/>
          </a:p>
        </p:txBody>
      </p:sp>
    </p:spTree>
    <p:extLst>
      <p:ext uri="{BB962C8B-B14F-4D97-AF65-F5344CB8AC3E}">
        <p14:creationId xmlns:p14="http://schemas.microsoft.com/office/powerpoint/2010/main" val="1030041183"/>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normAutofit/>
          </a:bodyPr>
          <a:lstStyle/>
          <a:p>
            <a:r>
              <a:rPr lang="it-IT" altLang="it-IT" sz="900" dirty="0" smtClean="0"/>
              <a:t>Sopra i paradigmi che caratterizzano il nuovo contesto economico. Questi trend sono interconnessi e la loro evoluzione disegnerà un nuovo contesto. Le dinamiche demografiche rappresentano il principale «</a:t>
            </a:r>
            <a:r>
              <a:rPr lang="it-IT" altLang="it-IT" sz="900" dirty="0" err="1" smtClean="0"/>
              <a:t>influencer</a:t>
            </a:r>
            <a:r>
              <a:rPr lang="it-IT" altLang="it-IT" sz="900" dirty="0" smtClean="0"/>
              <a:t>». L’insieme di nuove tecnologie, globalizzazione</a:t>
            </a:r>
            <a:r>
              <a:rPr lang="it-IT" altLang="it-IT" sz="900" baseline="0" dirty="0" smtClean="0"/>
              <a:t> </a:t>
            </a:r>
            <a:r>
              <a:rPr lang="it-IT" altLang="it-IT" sz="900" dirty="0" smtClean="0"/>
              <a:t>e</a:t>
            </a:r>
            <a:r>
              <a:rPr lang="it-IT" altLang="it-IT" sz="900" baseline="0" dirty="0" smtClean="0"/>
              <a:t> cambiamenti climatici </a:t>
            </a:r>
            <a:r>
              <a:rPr lang="it-IT" altLang="it-IT" sz="900" dirty="0" smtClean="0"/>
              <a:t>plasmeranno i nuovi equilibri mondiali.</a:t>
            </a:r>
          </a:p>
        </p:txBody>
      </p:sp>
      <p:sp>
        <p:nvSpPr>
          <p:cNvPr id="4" name="Segnaposto numero diapositiva 3"/>
          <p:cNvSpPr>
            <a:spLocks noGrp="1"/>
          </p:cNvSpPr>
          <p:nvPr>
            <p:ph type="sldNum" sz="quarter" idx="10"/>
          </p:nvPr>
        </p:nvSpPr>
        <p:spPr/>
        <p:txBody>
          <a:bodyPr/>
          <a:lstStyle/>
          <a:p>
            <a:fld id="{B655EF7F-0394-4985-AD67-CD069086F894}" type="slidenum">
              <a:rPr lang="it-IT" smtClean="0"/>
              <a:pPr/>
              <a:t>198</a:t>
            </a:fld>
            <a:endParaRPr lang="it-IT"/>
          </a:p>
        </p:txBody>
      </p:sp>
    </p:spTree>
    <p:extLst>
      <p:ext uri="{BB962C8B-B14F-4D97-AF65-F5344CB8AC3E}">
        <p14:creationId xmlns:p14="http://schemas.microsoft.com/office/powerpoint/2010/main" val="4254518523"/>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normAutofit/>
          </a:bodyPr>
          <a:lstStyle/>
          <a:p>
            <a:pPr algn="just">
              <a:defRPr/>
            </a:pPr>
            <a:r>
              <a:rPr lang="it-IT" sz="900" dirty="0" smtClean="0"/>
              <a:t>I cambiamenti demografici riguardano 3 differenti aspetti: l’incremento demografico mondiale e relativo ridisegno dei popolosità mondiale, i processi di invecchiamento della popolazione e i nuovi business dedicati alle cure a al benessere della fascia più anziana della popolazione, la redistribuzione del reddito e le nuove classi sociali.</a:t>
            </a:r>
            <a:endParaRPr lang="it-IT" sz="900" dirty="0"/>
          </a:p>
        </p:txBody>
      </p:sp>
      <p:sp>
        <p:nvSpPr>
          <p:cNvPr id="4" name="Segnaposto numero diapositiva 3"/>
          <p:cNvSpPr>
            <a:spLocks noGrp="1"/>
          </p:cNvSpPr>
          <p:nvPr>
            <p:ph type="sldNum" sz="quarter" idx="10"/>
          </p:nvPr>
        </p:nvSpPr>
        <p:spPr/>
        <p:txBody>
          <a:bodyPr/>
          <a:lstStyle/>
          <a:p>
            <a:fld id="{B655EF7F-0394-4985-AD67-CD069086F894}" type="slidenum">
              <a:rPr lang="it-IT" smtClean="0"/>
              <a:pPr/>
              <a:t>199</a:t>
            </a:fld>
            <a:endParaRPr lang="it-IT"/>
          </a:p>
        </p:txBody>
      </p:sp>
    </p:spTree>
    <p:extLst>
      <p:ext uri="{BB962C8B-B14F-4D97-AF65-F5344CB8AC3E}">
        <p14:creationId xmlns:p14="http://schemas.microsoft.com/office/powerpoint/2010/main" val="1255659681"/>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normAutofit/>
          </a:bodyPr>
          <a:lstStyle/>
          <a:p>
            <a:pPr algn="just">
              <a:defRPr/>
            </a:pPr>
            <a:r>
              <a:rPr lang="it-IT" sz="900" dirty="0" smtClean="0"/>
              <a:t>Il dato forse più interessante riguarda l'invecchiamento della popolazione non attiva, a scapito delle fasce più giovani. Occorrerà inoltre capire quali cambiamenti porterà</a:t>
            </a:r>
            <a:r>
              <a:rPr lang="it-IT" sz="900" baseline="0" dirty="0" smtClean="0"/>
              <a:t> la nascente Generazione Alpha (i c.d. Google </a:t>
            </a:r>
            <a:r>
              <a:rPr lang="it-IT" sz="900" baseline="0" dirty="0" err="1" smtClean="0"/>
              <a:t>kids</a:t>
            </a:r>
            <a:r>
              <a:rPr lang="it-IT" sz="900" baseline="0" dirty="0" smtClean="0"/>
              <a:t>), i veri nativi digitali.</a:t>
            </a:r>
            <a:endParaRPr lang="it-IT" sz="900" dirty="0"/>
          </a:p>
        </p:txBody>
      </p:sp>
      <p:sp>
        <p:nvSpPr>
          <p:cNvPr id="4" name="Segnaposto numero diapositiva 3"/>
          <p:cNvSpPr>
            <a:spLocks noGrp="1"/>
          </p:cNvSpPr>
          <p:nvPr>
            <p:ph type="sldNum" sz="quarter" idx="10"/>
          </p:nvPr>
        </p:nvSpPr>
        <p:spPr/>
        <p:txBody>
          <a:bodyPr/>
          <a:lstStyle/>
          <a:p>
            <a:fld id="{B655EF7F-0394-4985-AD67-CD069086F894}" type="slidenum">
              <a:rPr lang="it-IT" smtClean="0"/>
              <a:pPr/>
              <a:t>200</a:t>
            </a:fld>
            <a:endParaRPr lang="it-IT"/>
          </a:p>
        </p:txBody>
      </p:sp>
    </p:spTree>
    <p:extLst>
      <p:ext uri="{BB962C8B-B14F-4D97-AF65-F5344CB8AC3E}">
        <p14:creationId xmlns:p14="http://schemas.microsoft.com/office/powerpoint/2010/main" val="145302821"/>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normAutofit/>
          </a:bodyPr>
          <a:lstStyle/>
          <a:p>
            <a:pPr algn="just">
              <a:defRPr/>
            </a:pPr>
            <a:r>
              <a:rPr lang="it-IT" sz="900" dirty="0" smtClean="0"/>
              <a:t>La crescita della classe media a livello globale aumenterà più del doppio nei prossimi 10 anni</a:t>
            </a:r>
          </a:p>
        </p:txBody>
      </p:sp>
      <p:sp>
        <p:nvSpPr>
          <p:cNvPr id="4" name="Segnaposto numero diapositiva 3"/>
          <p:cNvSpPr>
            <a:spLocks noGrp="1"/>
          </p:cNvSpPr>
          <p:nvPr>
            <p:ph type="sldNum" sz="quarter" idx="10"/>
          </p:nvPr>
        </p:nvSpPr>
        <p:spPr/>
        <p:txBody>
          <a:bodyPr/>
          <a:lstStyle/>
          <a:p>
            <a:fld id="{B655EF7F-0394-4985-AD67-CD069086F894}" type="slidenum">
              <a:rPr lang="it-IT" smtClean="0"/>
              <a:pPr/>
              <a:t>201</a:t>
            </a:fld>
            <a:endParaRPr lang="it-IT"/>
          </a:p>
        </p:txBody>
      </p:sp>
    </p:spTree>
    <p:extLst>
      <p:ext uri="{BB962C8B-B14F-4D97-AF65-F5344CB8AC3E}">
        <p14:creationId xmlns:p14="http://schemas.microsoft.com/office/powerpoint/2010/main" val="29683210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lvl="1"/>
            <a:r>
              <a:rPr lang="it-IT" altLang="it-IT" sz="1050" b="0" dirty="0" smtClean="0">
                <a:solidFill>
                  <a:srgbClr val="FF0000"/>
                </a:solidFill>
              </a:rPr>
              <a:t>(Step1) Una seconda distinzione riguarda la durata dell’investimento:  inferiore o superiore all’anno?</a:t>
            </a:r>
          </a:p>
          <a:p>
            <a:pPr lvl="1"/>
            <a:r>
              <a:rPr lang="it-IT" altLang="it-IT" sz="1050" b="0" dirty="0" smtClean="0">
                <a:solidFill>
                  <a:srgbClr val="FF0000"/>
                </a:solidFill>
              </a:rPr>
              <a:t>(Step2) Infatti la durata dell’investimento determina il regime di capitalizzazione che viene impiegato per calcolarne il rendimento.</a:t>
            </a:r>
          </a:p>
          <a:p>
            <a:pPr lvl="1"/>
            <a:r>
              <a:rPr lang="it-IT" altLang="it-IT" sz="1050" b="0" dirty="0" smtClean="0">
                <a:solidFill>
                  <a:srgbClr val="FF0000"/>
                </a:solidFill>
              </a:rPr>
              <a:t>(Step3) Quale regime di capitalizzazione dobbiamo utilizzare per investimenti inferiori all’anno: capitalizzazione semplice o composta? (Step4) E per investimenti superiori all’anno?	</a:t>
            </a:r>
          </a:p>
          <a:p>
            <a:pPr lvl="1"/>
            <a:endParaRPr lang="it-IT" altLang="it-IT" sz="1050" b="0" dirty="0" smtClean="0">
              <a:solidFill>
                <a:srgbClr val="FF0000"/>
              </a:solidFill>
            </a:endParaRPr>
          </a:p>
          <a:p>
            <a:pPr lvl="1"/>
            <a:endParaRPr lang="it-IT" altLang="it-IT" sz="1050" b="0" dirty="0" smtClean="0">
              <a:solidFill>
                <a:srgbClr val="FF0000"/>
              </a:solidFill>
            </a:endParaRPr>
          </a:p>
          <a:p>
            <a:pPr algn="l"/>
            <a:r>
              <a:rPr lang="it-IT" altLang="it-IT" sz="1200" b="1" dirty="0" smtClean="0"/>
              <a:t>Note per lo sviluppo:</a:t>
            </a:r>
          </a:p>
          <a:p>
            <a:pPr algn="l"/>
            <a:r>
              <a:rPr lang="it-IT" altLang="it-IT" sz="1200" dirty="0" smtClean="0"/>
              <a:t>In step1 compare la scritta relativa a step1; in step2 compare la scritta relativa a step2.</a:t>
            </a:r>
          </a:p>
          <a:p>
            <a:pPr algn="l"/>
            <a:r>
              <a:rPr lang="it-IT" altLang="it-IT" sz="1200" dirty="0" smtClean="0"/>
              <a:t>In </a:t>
            </a:r>
            <a:r>
              <a:rPr lang="it-IT" altLang="it-IT" sz="1200" dirty="0" err="1" smtClean="0"/>
              <a:t>step</a:t>
            </a:r>
            <a:r>
              <a:rPr lang="it-IT" altLang="it-IT" sz="1200" dirty="0" smtClean="0"/>
              <a:t> 3 e in </a:t>
            </a:r>
            <a:r>
              <a:rPr lang="it-IT" altLang="it-IT" sz="1200" dirty="0" err="1" smtClean="0"/>
              <a:t>step</a:t>
            </a:r>
            <a:r>
              <a:rPr lang="it-IT" altLang="it-IT" sz="1200" dirty="0" smtClean="0"/>
              <a:t> 4 sfumano le visualizzazioni di step1 e step2 e compaiono a video le opzioni di risposta alle domande.</a:t>
            </a:r>
          </a:p>
          <a:p>
            <a:pPr algn="l"/>
            <a:endParaRPr lang="it-IT" altLang="it-IT" sz="1200" dirty="0" smtClean="0"/>
          </a:p>
          <a:p>
            <a:pPr algn="l"/>
            <a:r>
              <a:rPr lang="it-IT" altLang="it-IT" sz="1200" dirty="0" smtClean="0"/>
              <a:t>ISTRUZIONI PER L’ATTIVAZIONE: L’utente deve selezionare tra le due opzioni proposte.</a:t>
            </a:r>
          </a:p>
          <a:p>
            <a:pPr algn="l"/>
            <a:r>
              <a:rPr lang="it-IT" altLang="it-IT" sz="1200" dirty="0" smtClean="0"/>
              <a:t>Nel caso di step3  l’opzione corretta è la A.</a:t>
            </a:r>
          </a:p>
          <a:p>
            <a:pPr algn="l"/>
            <a:r>
              <a:rPr lang="it-IT" altLang="it-IT" sz="1200" dirty="0" smtClean="0"/>
              <a:t>Nel caso di step4 l’opzione corretta è la B.</a:t>
            </a:r>
          </a:p>
          <a:p>
            <a:pPr algn="l"/>
            <a:r>
              <a:rPr lang="it-IT" altLang="it-IT" sz="1200" dirty="0" smtClean="0"/>
              <a:t>I feedback sono indicati nella videata successiva.</a:t>
            </a:r>
          </a:p>
          <a:p>
            <a:pPr algn="l"/>
            <a:endParaRPr lang="it-IT" altLang="it-IT" sz="1200" dirty="0" smtClean="0"/>
          </a:p>
          <a:p>
            <a:pPr lvl="1"/>
            <a:endParaRPr lang="it-IT" altLang="it-IT" sz="1050" b="0" dirty="0" smtClean="0">
              <a:solidFill>
                <a:srgbClr val="FF0000"/>
              </a:solidFill>
            </a:endParaRPr>
          </a:p>
        </p:txBody>
      </p:sp>
      <p:sp>
        <p:nvSpPr>
          <p:cNvPr id="4" name="Segnaposto numero diapositiva 3"/>
          <p:cNvSpPr>
            <a:spLocks noGrp="1"/>
          </p:cNvSpPr>
          <p:nvPr>
            <p:ph type="sldNum" sz="quarter" idx="10"/>
          </p:nvPr>
        </p:nvSpPr>
        <p:spPr/>
        <p:txBody>
          <a:bodyPr/>
          <a:lstStyle/>
          <a:p>
            <a:fld id="{B655EF7F-0394-4985-AD67-CD069086F894}" type="slidenum">
              <a:rPr lang="it-IT" smtClean="0"/>
              <a:pPr/>
              <a:t>94</a:t>
            </a:fld>
            <a:endParaRPr lang="it-IT"/>
          </a:p>
        </p:txBody>
      </p:sp>
    </p:spTree>
    <p:extLst>
      <p:ext uri="{BB962C8B-B14F-4D97-AF65-F5344CB8AC3E}">
        <p14:creationId xmlns:p14="http://schemas.microsoft.com/office/powerpoint/2010/main" val="1288737766"/>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normAutofit/>
          </a:bodyPr>
          <a:lstStyle/>
          <a:p>
            <a:pPr algn="just">
              <a:defRPr/>
            </a:pPr>
            <a:r>
              <a:rPr lang="it-IT" sz="900" dirty="0" smtClean="0"/>
              <a:t>Il trend vede inoltre una sempre maggior concentrazione della popolazione mondiale verso i gradi agglomerati urbani.</a:t>
            </a:r>
          </a:p>
        </p:txBody>
      </p:sp>
      <p:sp>
        <p:nvSpPr>
          <p:cNvPr id="4" name="Segnaposto numero diapositiva 3"/>
          <p:cNvSpPr>
            <a:spLocks noGrp="1"/>
          </p:cNvSpPr>
          <p:nvPr>
            <p:ph type="sldNum" sz="quarter" idx="10"/>
          </p:nvPr>
        </p:nvSpPr>
        <p:spPr/>
        <p:txBody>
          <a:bodyPr/>
          <a:lstStyle/>
          <a:p>
            <a:fld id="{B655EF7F-0394-4985-AD67-CD069086F894}" type="slidenum">
              <a:rPr lang="it-IT" smtClean="0"/>
              <a:pPr/>
              <a:t>202</a:t>
            </a:fld>
            <a:endParaRPr lang="it-IT"/>
          </a:p>
        </p:txBody>
      </p:sp>
    </p:spTree>
    <p:extLst>
      <p:ext uri="{BB962C8B-B14F-4D97-AF65-F5344CB8AC3E}">
        <p14:creationId xmlns:p14="http://schemas.microsoft.com/office/powerpoint/2010/main" val="595222166"/>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normAutofit/>
          </a:bodyPr>
          <a:lstStyle/>
          <a:p>
            <a:pPr algn="just">
              <a:defRPr/>
            </a:pPr>
            <a:r>
              <a:rPr lang="it-IT" sz="900" dirty="0" smtClean="0"/>
              <a:t>I </a:t>
            </a:r>
            <a:r>
              <a:rPr lang="it-IT" sz="900" dirty="0" err="1" smtClean="0"/>
              <a:t>millenials</a:t>
            </a:r>
            <a:r>
              <a:rPr lang="it-IT" sz="900" dirty="0" smtClean="0"/>
              <a:t> saranno i nuovi risparmiatori e crescerà la spesa per prodotti di aziende socialmente responsabili.</a:t>
            </a:r>
          </a:p>
        </p:txBody>
      </p:sp>
      <p:sp>
        <p:nvSpPr>
          <p:cNvPr id="4" name="Segnaposto numero diapositiva 3"/>
          <p:cNvSpPr>
            <a:spLocks noGrp="1"/>
          </p:cNvSpPr>
          <p:nvPr>
            <p:ph type="sldNum" sz="quarter" idx="10"/>
          </p:nvPr>
        </p:nvSpPr>
        <p:spPr/>
        <p:txBody>
          <a:bodyPr/>
          <a:lstStyle/>
          <a:p>
            <a:fld id="{B655EF7F-0394-4985-AD67-CD069086F894}" type="slidenum">
              <a:rPr lang="it-IT" smtClean="0"/>
              <a:pPr/>
              <a:t>203</a:t>
            </a:fld>
            <a:endParaRPr lang="it-IT"/>
          </a:p>
        </p:txBody>
      </p:sp>
    </p:spTree>
    <p:extLst>
      <p:ext uri="{BB962C8B-B14F-4D97-AF65-F5344CB8AC3E}">
        <p14:creationId xmlns:p14="http://schemas.microsoft.com/office/powerpoint/2010/main" val="3289601163"/>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normAutofit/>
          </a:bodyPr>
          <a:lstStyle/>
          <a:p>
            <a:pPr algn="just">
              <a:defRPr/>
            </a:pPr>
            <a:r>
              <a:rPr lang="it-IT" sz="900" dirty="0" smtClean="0"/>
              <a:t>Con una popolazione di 8,3 </a:t>
            </a:r>
            <a:r>
              <a:rPr lang="it-IT" sz="900" dirty="0" err="1" smtClean="0"/>
              <a:t>mld</a:t>
            </a:r>
            <a:r>
              <a:rPr lang="it-IT" sz="900" dirty="0" smtClean="0"/>
              <a:t> di abitanti nel 2030, aumenta il fabbisogno di cibo, acqua e d energia e cresce la necessità di utilizzare le risorse in maniera più efficace </a:t>
            </a:r>
          </a:p>
        </p:txBody>
      </p:sp>
      <p:sp>
        <p:nvSpPr>
          <p:cNvPr id="4" name="Segnaposto numero diapositiva 3"/>
          <p:cNvSpPr>
            <a:spLocks noGrp="1"/>
          </p:cNvSpPr>
          <p:nvPr>
            <p:ph type="sldNum" sz="quarter" idx="10"/>
          </p:nvPr>
        </p:nvSpPr>
        <p:spPr/>
        <p:txBody>
          <a:bodyPr/>
          <a:lstStyle/>
          <a:p>
            <a:fld id="{B655EF7F-0394-4985-AD67-CD069086F894}" type="slidenum">
              <a:rPr lang="it-IT" smtClean="0"/>
              <a:pPr/>
              <a:t>204</a:t>
            </a:fld>
            <a:endParaRPr lang="it-IT"/>
          </a:p>
        </p:txBody>
      </p:sp>
    </p:spTree>
    <p:extLst>
      <p:ext uri="{BB962C8B-B14F-4D97-AF65-F5344CB8AC3E}">
        <p14:creationId xmlns:p14="http://schemas.microsoft.com/office/powerpoint/2010/main" val="2164703844"/>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normAutofit/>
          </a:bodyPr>
          <a:lstStyle/>
          <a:p>
            <a:pPr algn="just">
              <a:defRPr/>
            </a:pPr>
            <a:r>
              <a:rPr lang="it-IT" sz="900" dirty="0" smtClean="0"/>
              <a:t>Con l’invecchiamento della popolazione a livello globale nel 2030 aumenta il fabbisogno di ospedali, farmaci, assicurazioni sanitarie, ricerca: Le spese per singola patologia nel 2030 cresceranno notevolmente.</a:t>
            </a:r>
            <a:endParaRPr lang="it-IT" sz="900" dirty="0"/>
          </a:p>
        </p:txBody>
      </p:sp>
      <p:sp>
        <p:nvSpPr>
          <p:cNvPr id="4" name="Segnaposto numero diapositiva 3"/>
          <p:cNvSpPr>
            <a:spLocks noGrp="1"/>
          </p:cNvSpPr>
          <p:nvPr>
            <p:ph type="sldNum" sz="quarter" idx="10"/>
          </p:nvPr>
        </p:nvSpPr>
        <p:spPr/>
        <p:txBody>
          <a:bodyPr/>
          <a:lstStyle/>
          <a:p>
            <a:fld id="{B655EF7F-0394-4985-AD67-CD069086F894}" type="slidenum">
              <a:rPr lang="it-IT" smtClean="0"/>
              <a:pPr/>
              <a:t>205</a:t>
            </a:fld>
            <a:endParaRPr lang="it-IT"/>
          </a:p>
        </p:txBody>
      </p:sp>
    </p:spTree>
    <p:extLst>
      <p:ext uri="{BB962C8B-B14F-4D97-AF65-F5344CB8AC3E}">
        <p14:creationId xmlns:p14="http://schemas.microsoft.com/office/powerpoint/2010/main" val="4250694588"/>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normAutofit/>
          </a:bodyPr>
          <a:lstStyle/>
          <a:p>
            <a:pPr algn="just">
              <a:defRPr/>
            </a:pPr>
            <a:r>
              <a:rPr lang="it-IT" sz="900" dirty="0" smtClean="0"/>
              <a:t>	L’acqua sarà un bene sempre più prezioso. Le aziende dovranno sviluppare processi produttivi capaci di razionalizzare il consumo dell’acqua  che diventerà un costo fisso con cui fare i conti.</a:t>
            </a:r>
          </a:p>
        </p:txBody>
      </p:sp>
      <p:sp>
        <p:nvSpPr>
          <p:cNvPr id="4" name="Segnaposto numero diapositiva 3"/>
          <p:cNvSpPr>
            <a:spLocks noGrp="1"/>
          </p:cNvSpPr>
          <p:nvPr>
            <p:ph type="sldNum" sz="quarter" idx="10"/>
          </p:nvPr>
        </p:nvSpPr>
        <p:spPr/>
        <p:txBody>
          <a:bodyPr/>
          <a:lstStyle/>
          <a:p>
            <a:fld id="{B655EF7F-0394-4985-AD67-CD069086F894}" type="slidenum">
              <a:rPr lang="it-IT" smtClean="0"/>
              <a:pPr/>
              <a:t>206</a:t>
            </a:fld>
            <a:endParaRPr lang="it-IT"/>
          </a:p>
        </p:txBody>
      </p:sp>
    </p:spTree>
    <p:extLst>
      <p:ext uri="{BB962C8B-B14F-4D97-AF65-F5344CB8AC3E}">
        <p14:creationId xmlns:p14="http://schemas.microsoft.com/office/powerpoint/2010/main" val="1347340389"/>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normAutofit/>
          </a:bodyPr>
          <a:lstStyle/>
          <a:p>
            <a:pPr algn="just">
              <a:defRPr/>
            </a:pPr>
            <a:r>
              <a:rPr lang="it-IT" altLang="it-IT" sz="900" dirty="0" smtClean="0"/>
              <a:t>	Le sfide ambientali impongono soluzioni a livello</a:t>
            </a:r>
            <a:r>
              <a:rPr lang="it-IT" altLang="it-IT" sz="900" baseline="0" dirty="0" smtClean="0"/>
              <a:t> globale</a:t>
            </a:r>
            <a:endParaRPr lang="it-IT" sz="900" dirty="0"/>
          </a:p>
        </p:txBody>
      </p:sp>
      <p:sp>
        <p:nvSpPr>
          <p:cNvPr id="4" name="Segnaposto numero diapositiva 3"/>
          <p:cNvSpPr>
            <a:spLocks noGrp="1"/>
          </p:cNvSpPr>
          <p:nvPr>
            <p:ph type="sldNum" sz="quarter" idx="10"/>
          </p:nvPr>
        </p:nvSpPr>
        <p:spPr/>
        <p:txBody>
          <a:bodyPr/>
          <a:lstStyle/>
          <a:p>
            <a:fld id="{B655EF7F-0394-4985-AD67-CD069086F894}" type="slidenum">
              <a:rPr lang="it-IT" smtClean="0"/>
              <a:pPr/>
              <a:t>207</a:t>
            </a:fld>
            <a:endParaRPr lang="it-IT"/>
          </a:p>
        </p:txBody>
      </p:sp>
    </p:spTree>
    <p:extLst>
      <p:ext uri="{BB962C8B-B14F-4D97-AF65-F5344CB8AC3E}">
        <p14:creationId xmlns:p14="http://schemas.microsoft.com/office/powerpoint/2010/main" val="1259543755"/>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normAutofit/>
          </a:bodyPr>
          <a:lstStyle/>
          <a:p>
            <a:pPr algn="just">
              <a:defRPr/>
            </a:pPr>
            <a:r>
              <a:rPr lang="it-IT" altLang="it-IT" sz="900" dirty="0" smtClean="0"/>
              <a:t>In quest’era tecnologica porremo sempre maggior attenzione all’ambiente e all’utilizzo intelligente delle sue risorse scarse. Questo in molti campi, come l’industria pesante, le costruzioni, l’agricoltura e i trasporti.</a:t>
            </a:r>
            <a:endParaRPr lang="it-IT" sz="900" dirty="0"/>
          </a:p>
        </p:txBody>
      </p:sp>
      <p:sp>
        <p:nvSpPr>
          <p:cNvPr id="4" name="Segnaposto numero diapositiva 3"/>
          <p:cNvSpPr>
            <a:spLocks noGrp="1"/>
          </p:cNvSpPr>
          <p:nvPr>
            <p:ph type="sldNum" sz="quarter" idx="10"/>
          </p:nvPr>
        </p:nvSpPr>
        <p:spPr/>
        <p:txBody>
          <a:bodyPr/>
          <a:lstStyle/>
          <a:p>
            <a:fld id="{B655EF7F-0394-4985-AD67-CD069086F894}" type="slidenum">
              <a:rPr lang="it-IT" smtClean="0"/>
              <a:pPr/>
              <a:t>208</a:t>
            </a:fld>
            <a:endParaRPr lang="it-IT"/>
          </a:p>
        </p:txBody>
      </p:sp>
    </p:spTree>
    <p:extLst>
      <p:ext uri="{BB962C8B-B14F-4D97-AF65-F5344CB8AC3E}">
        <p14:creationId xmlns:p14="http://schemas.microsoft.com/office/powerpoint/2010/main" val="853136495"/>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normAutofit/>
          </a:bodyPr>
          <a:lstStyle/>
          <a:p>
            <a:pPr algn="just">
              <a:defRPr/>
            </a:pPr>
            <a:r>
              <a:rPr lang="it-IT" altLang="it-IT" sz="1200" dirty="0" smtClean="0"/>
              <a:t>I processi di produzione di molte aziende </a:t>
            </a:r>
            <a:r>
              <a:rPr lang="it-IT" sz="1200" dirty="0" smtClean="0"/>
              <a:t>sono all’inizio di un cambiamento massivo ancora non facilmente valutabile nella portata finale, caratterizzato da:</a:t>
            </a:r>
          </a:p>
          <a:p>
            <a:pPr marL="628650" lvl="1" indent="-171450" algn="just">
              <a:buFont typeface="Arial" panose="020B0604020202020204" pitchFamily="34" charset="0"/>
              <a:buChar char="•"/>
              <a:defRPr/>
            </a:pPr>
            <a:r>
              <a:rPr lang="it-IT" sz="1200" b="1" dirty="0" smtClean="0"/>
              <a:t>Digitalizzazione </a:t>
            </a:r>
            <a:r>
              <a:rPr lang="it-IT" sz="1200" dirty="0" smtClean="0"/>
              <a:t>(de-materializzazione di prodotti fisici e servizi);</a:t>
            </a:r>
          </a:p>
          <a:p>
            <a:pPr marL="628650" lvl="1" indent="-171450" algn="just">
              <a:buFont typeface="Arial" panose="020B0604020202020204" pitchFamily="34" charset="0"/>
              <a:buChar char="•"/>
              <a:defRPr/>
            </a:pPr>
            <a:r>
              <a:rPr lang="it-IT" sz="1200" b="1" dirty="0" err="1" smtClean="0"/>
              <a:t>Sharing</a:t>
            </a:r>
            <a:r>
              <a:rPr lang="it-IT" sz="1200" b="1" dirty="0" smtClean="0"/>
              <a:t> Economy </a:t>
            </a:r>
            <a:r>
              <a:rPr lang="it-IT" sz="1200" dirty="0" smtClean="0"/>
              <a:t>(basata su strumenti online che facilitano le transizione (ad es. car </a:t>
            </a:r>
            <a:r>
              <a:rPr lang="it-IT" sz="1200" dirty="0" err="1" smtClean="0"/>
              <a:t>sharing</a:t>
            </a:r>
            <a:r>
              <a:rPr lang="it-IT" sz="1200" dirty="0" smtClean="0"/>
              <a:t>);</a:t>
            </a:r>
          </a:p>
          <a:p>
            <a:pPr marL="628650" lvl="1" indent="-171450" algn="just">
              <a:buFont typeface="Arial" panose="020B0604020202020204" pitchFamily="34" charset="0"/>
              <a:buChar char="•"/>
              <a:defRPr/>
            </a:pPr>
            <a:r>
              <a:rPr lang="it-IT" sz="1200" b="1" dirty="0" smtClean="0"/>
              <a:t>Coscienza sociale e ambientale ESG (</a:t>
            </a:r>
            <a:r>
              <a:rPr lang="it-IT" sz="1200" dirty="0" smtClean="0"/>
              <a:t>Uso responsabile delle risorse)</a:t>
            </a:r>
            <a:endParaRPr lang="it-IT" sz="1200" dirty="0"/>
          </a:p>
        </p:txBody>
      </p:sp>
      <p:sp>
        <p:nvSpPr>
          <p:cNvPr id="4" name="Segnaposto numero diapositiva 3"/>
          <p:cNvSpPr>
            <a:spLocks noGrp="1"/>
          </p:cNvSpPr>
          <p:nvPr>
            <p:ph type="sldNum" sz="quarter" idx="10"/>
          </p:nvPr>
        </p:nvSpPr>
        <p:spPr/>
        <p:txBody>
          <a:bodyPr/>
          <a:lstStyle/>
          <a:p>
            <a:fld id="{B655EF7F-0394-4985-AD67-CD069086F894}" type="slidenum">
              <a:rPr lang="it-IT" smtClean="0"/>
              <a:pPr/>
              <a:t>209</a:t>
            </a:fld>
            <a:endParaRPr lang="it-IT"/>
          </a:p>
        </p:txBody>
      </p:sp>
    </p:spTree>
    <p:extLst>
      <p:ext uri="{BB962C8B-B14F-4D97-AF65-F5344CB8AC3E}">
        <p14:creationId xmlns:p14="http://schemas.microsoft.com/office/powerpoint/2010/main" val="331346578"/>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normAutofit/>
          </a:bodyPr>
          <a:lstStyle/>
          <a:p>
            <a:pPr algn="just">
              <a:defRPr/>
            </a:pPr>
            <a:r>
              <a:rPr lang="it-IT" sz="1200" dirty="0" smtClean="0"/>
              <a:t>La velocità del cambiamento è un altro aspetto che caratterizza le abitudini dei cittadini, le decisioni di consumo, i modelli di business delle aziende e, di riflesso, le opportunità di investimento in un mondo sempre più globalizzato e tecnologico. </a:t>
            </a:r>
            <a:endParaRPr lang="it-IT" sz="1200" dirty="0"/>
          </a:p>
        </p:txBody>
      </p:sp>
      <p:sp>
        <p:nvSpPr>
          <p:cNvPr id="4" name="Segnaposto numero diapositiva 3"/>
          <p:cNvSpPr>
            <a:spLocks noGrp="1"/>
          </p:cNvSpPr>
          <p:nvPr>
            <p:ph type="sldNum" sz="quarter" idx="10"/>
          </p:nvPr>
        </p:nvSpPr>
        <p:spPr/>
        <p:txBody>
          <a:bodyPr/>
          <a:lstStyle/>
          <a:p>
            <a:fld id="{B655EF7F-0394-4985-AD67-CD069086F894}" type="slidenum">
              <a:rPr lang="it-IT" smtClean="0"/>
              <a:pPr/>
              <a:t>210</a:t>
            </a:fld>
            <a:endParaRPr lang="it-IT"/>
          </a:p>
        </p:txBody>
      </p:sp>
    </p:spTree>
    <p:extLst>
      <p:ext uri="{BB962C8B-B14F-4D97-AF65-F5344CB8AC3E}">
        <p14:creationId xmlns:p14="http://schemas.microsoft.com/office/powerpoint/2010/main" val="467132441"/>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normAutofit/>
          </a:bodyPr>
          <a:lstStyle/>
          <a:p>
            <a:pPr algn="just">
              <a:defRPr/>
            </a:pPr>
            <a:r>
              <a:rPr lang="it-IT" sz="1200" dirty="0" smtClean="0"/>
              <a:t>I padroni del petrolio a livello mondiale sono stati soppiantati, in termini di capitalizzazione e redditività, dalle nuove aziende legate al settore tecnologico e delle comunicazioni. </a:t>
            </a:r>
            <a:endParaRPr lang="it-IT" sz="1200" dirty="0"/>
          </a:p>
        </p:txBody>
      </p:sp>
      <p:sp>
        <p:nvSpPr>
          <p:cNvPr id="4" name="Segnaposto numero diapositiva 3"/>
          <p:cNvSpPr>
            <a:spLocks noGrp="1"/>
          </p:cNvSpPr>
          <p:nvPr>
            <p:ph type="sldNum" sz="quarter" idx="10"/>
          </p:nvPr>
        </p:nvSpPr>
        <p:spPr/>
        <p:txBody>
          <a:bodyPr/>
          <a:lstStyle/>
          <a:p>
            <a:fld id="{B655EF7F-0394-4985-AD67-CD069086F894}" type="slidenum">
              <a:rPr lang="it-IT" smtClean="0"/>
              <a:pPr/>
              <a:t>211</a:t>
            </a:fld>
            <a:endParaRPr lang="it-IT"/>
          </a:p>
        </p:txBody>
      </p:sp>
    </p:spTree>
    <p:extLst>
      <p:ext uri="{BB962C8B-B14F-4D97-AF65-F5344CB8AC3E}">
        <p14:creationId xmlns:p14="http://schemas.microsoft.com/office/powerpoint/2010/main" val="311615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lvl="1"/>
            <a:endParaRPr lang="it-IT" altLang="it-IT" sz="1050" dirty="0" smtClean="0"/>
          </a:p>
        </p:txBody>
      </p:sp>
      <p:sp>
        <p:nvSpPr>
          <p:cNvPr id="4" name="Segnaposto numero diapositiva 3"/>
          <p:cNvSpPr>
            <a:spLocks noGrp="1"/>
          </p:cNvSpPr>
          <p:nvPr>
            <p:ph type="sldNum" sz="quarter" idx="10"/>
          </p:nvPr>
        </p:nvSpPr>
        <p:spPr/>
        <p:txBody>
          <a:bodyPr/>
          <a:lstStyle/>
          <a:p>
            <a:fld id="{B655EF7F-0394-4985-AD67-CD069086F894}" type="slidenum">
              <a:rPr lang="it-IT" smtClean="0"/>
              <a:pPr/>
              <a:t>95</a:t>
            </a:fld>
            <a:endParaRPr lang="it-IT"/>
          </a:p>
        </p:txBody>
      </p:sp>
    </p:spTree>
    <p:extLst>
      <p:ext uri="{BB962C8B-B14F-4D97-AF65-F5344CB8AC3E}">
        <p14:creationId xmlns:p14="http://schemas.microsoft.com/office/powerpoint/2010/main" val="836162422"/>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normAutofit/>
          </a:bodyPr>
          <a:lstStyle/>
          <a:p>
            <a:pPr algn="just">
              <a:defRPr/>
            </a:pPr>
            <a:r>
              <a:rPr lang="it-IT" sz="1200" dirty="0" smtClean="0"/>
              <a:t>La tecnologia si evolve. Nella figura la quantità di tempo che un americano adulto trascorre usando i principali media.</a:t>
            </a:r>
            <a:endParaRPr lang="it-IT" sz="1200" dirty="0"/>
          </a:p>
        </p:txBody>
      </p:sp>
      <p:sp>
        <p:nvSpPr>
          <p:cNvPr id="4" name="Segnaposto numero diapositiva 3"/>
          <p:cNvSpPr>
            <a:spLocks noGrp="1"/>
          </p:cNvSpPr>
          <p:nvPr>
            <p:ph type="sldNum" sz="quarter" idx="10"/>
          </p:nvPr>
        </p:nvSpPr>
        <p:spPr/>
        <p:txBody>
          <a:bodyPr/>
          <a:lstStyle/>
          <a:p>
            <a:fld id="{B655EF7F-0394-4985-AD67-CD069086F894}" type="slidenum">
              <a:rPr lang="it-IT" smtClean="0"/>
              <a:pPr/>
              <a:t>212</a:t>
            </a:fld>
            <a:endParaRPr lang="it-IT"/>
          </a:p>
        </p:txBody>
      </p:sp>
    </p:spTree>
    <p:extLst>
      <p:ext uri="{BB962C8B-B14F-4D97-AF65-F5344CB8AC3E}">
        <p14:creationId xmlns:p14="http://schemas.microsoft.com/office/powerpoint/2010/main" val="3691432538"/>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normAutofit/>
          </a:bodyPr>
          <a:lstStyle/>
          <a:p>
            <a:pPr marL="0" marR="0" lvl="0" indent="0" algn="just" defTabSz="914400" rtl="0" eaLnBrk="0" fontAlgn="base" latinLnBrk="0" hangingPunct="0">
              <a:lnSpc>
                <a:spcPct val="100000"/>
              </a:lnSpc>
              <a:spcBef>
                <a:spcPct val="30000"/>
              </a:spcBef>
              <a:spcAft>
                <a:spcPct val="0"/>
              </a:spcAft>
              <a:buClrTx/>
              <a:buSzTx/>
              <a:buFontTx/>
              <a:buNone/>
              <a:tabLst/>
              <a:defRPr/>
            </a:pPr>
            <a:r>
              <a:rPr lang="it-IT" sz="1200" dirty="0" smtClean="0"/>
              <a:t>Nel 1900 a NY ci si spostava a piedi o in carrozza;</a:t>
            </a:r>
            <a:r>
              <a:rPr lang="it-IT" sz="1200" baseline="0" dirty="0" smtClean="0"/>
              <a:t> </a:t>
            </a:r>
            <a:r>
              <a:rPr lang="it-IT" altLang="it-IT" sz="1200" dirty="0" smtClean="0"/>
              <a:t>g</a:t>
            </a:r>
            <a:r>
              <a:rPr lang="it-IT" sz="1200" dirty="0" smtClean="0"/>
              <a:t>ià nel 1913 le strade principali di NY erano congestionate dalle autovetture.</a:t>
            </a:r>
          </a:p>
          <a:p>
            <a:pPr algn="just">
              <a:defRPr/>
            </a:pPr>
            <a:endParaRPr lang="it-IT" sz="1200" dirty="0"/>
          </a:p>
        </p:txBody>
      </p:sp>
      <p:sp>
        <p:nvSpPr>
          <p:cNvPr id="4" name="Segnaposto numero diapositiva 3"/>
          <p:cNvSpPr>
            <a:spLocks noGrp="1"/>
          </p:cNvSpPr>
          <p:nvPr>
            <p:ph type="sldNum" sz="quarter" idx="10"/>
          </p:nvPr>
        </p:nvSpPr>
        <p:spPr/>
        <p:txBody>
          <a:bodyPr/>
          <a:lstStyle/>
          <a:p>
            <a:fld id="{B655EF7F-0394-4985-AD67-CD069086F894}" type="slidenum">
              <a:rPr lang="it-IT" smtClean="0"/>
              <a:pPr/>
              <a:t>213</a:t>
            </a:fld>
            <a:endParaRPr lang="it-IT"/>
          </a:p>
        </p:txBody>
      </p:sp>
    </p:spTree>
    <p:extLst>
      <p:ext uri="{BB962C8B-B14F-4D97-AF65-F5344CB8AC3E}">
        <p14:creationId xmlns:p14="http://schemas.microsoft.com/office/powerpoint/2010/main" val="2502518989"/>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normAutofit/>
          </a:bodyPr>
          <a:lstStyle/>
          <a:p>
            <a:pPr marL="0" marR="0" lvl="0" indent="0" algn="just" defTabSz="914400" rtl="0" eaLnBrk="0" fontAlgn="base" latinLnBrk="0" hangingPunct="0">
              <a:lnSpc>
                <a:spcPct val="100000"/>
              </a:lnSpc>
              <a:spcBef>
                <a:spcPct val="30000"/>
              </a:spcBef>
              <a:spcAft>
                <a:spcPct val="0"/>
              </a:spcAft>
              <a:buClrTx/>
              <a:buSzTx/>
              <a:buFontTx/>
              <a:buNone/>
              <a:tabLst/>
              <a:defRPr/>
            </a:pPr>
            <a:r>
              <a:rPr lang="it-IT" sz="1200" dirty="0" smtClean="0"/>
              <a:t>I business vincenti risultano sempre quelli che anticipano, o in alcune casi, creano, nuovi prodotti e rispondono a nuove esigenze di cui nemmeno si immaginava la possibilità o utilità. </a:t>
            </a:r>
          </a:p>
          <a:p>
            <a:pPr marL="0" marR="0" lvl="0" indent="0" algn="just" defTabSz="914400" rtl="0" eaLnBrk="0" fontAlgn="base" latinLnBrk="0" hangingPunct="0">
              <a:lnSpc>
                <a:spcPct val="100000"/>
              </a:lnSpc>
              <a:spcBef>
                <a:spcPct val="30000"/>
              </a:spcBef>
              <a:spcAft>
                <a:spcPct val="0"/>
              </a:spcAft>
              <a:buClrTx/>
              <a:buSzTx/>
              <a:buFontTx/>
              <a:buNone/>
              <a:tabLst/>
              <a:defRPr/>
            </a:pPr>
            <a:r>
              <a:rPr lang="it-IT" sz="1200" dirty="0" smtClean="0"/>
              <a:t>Mai più vera e lungimirante è la famosa frase attribuita a Henry Ford, l’inventore dell’auto:</a:t>
            </a:r>
          </a:p>
          <a:p>
            <a:pPr marL="0" marR="0" lvl="0" indent="0" algn="just" defTabSz="914400" rtl="0" eaLnBrk="0" fontAlgn="base" latinLnBrk="0" hangingPunct="0">
              <a:lnSpc>
                <a:spcPct val="100000"/>
              </a:lnSpc>
              <a:spcBef>
                <a:spcPct val="30000"/>
              </a:spcBef>
              <a:spcAft>
                <a:spcPct val="0"/>
              </a:spcAft>
              <a:buClrTx/>
              <a:buSzTx/>
              <a:buFontTx/>
              <a:buNone/>
              <a:tabLst/>
              <a:defRPr/>
            </a:pPr>
            <a:endParaRPr lang="it-IT" sz="1200" dirty="0" smtClean="0"/>
          </a:p>
          <a:p>
            <a:pPr marL="0" marR="0" lvl="0" indent="0" algn="just" defTabSz="914400" rtl="0" eaLnBrk="0" fontAlgn="base" latinLnBrk="0" hangingPunct="0">
              <a:lnSpc>
                <a:spcPct val="100000"/>
              </a:lnSpc>
              <a:spcBef>
                <a:spcPct val="30000"/>
              </a:spcBef>
              <a:spcAft>
                <a:spcPct val="0"/>
              </a:spcAft>
              <a:buClrTx/>
              <a:buSzTx/>
              <a:buFontTx/>
              <a:buNone/>
              <a:tabLst/>
              <a:defRPr/>
            </a:pPr>
            <a:r>
              <a:rPr lang="it-IT" sz="1200" dirty="0" smtClean="0"/>
              <a:t>	</a:t>
            </a:r>
          </a:p>
        </p:txBody>
      </p:sp>
      <p:sp>
        <p:nvSpPr>
          <p:cNvPr id="4" name="Segnaposto numero diapositiva 3"/>
          <p:cNvSpPr>
            <a:spLocks noGrp="1"/>
          </p:cNvSpPr>
          <p:nvPr>
            <p:ph type="sldNum" sz="quarter" idx="10"/>
          </p:nvPr>
        </p:nvSpPr>
        <p:spPr/>
        <p:txBody>
          <a:bodyPr/>
          <a:lstStyle/>
          <a:p>
            <a:fld id="{B655EF7F-0394-4985-AD67-CD069086F894}" type="slidenum">
              <a:rPr lang="it-IT" smtClean="0"/>
              <a:pPr/>
              <a:t>214</a:t>
            </a:fld>
            <a:endParaRPr lang="it-IT"/>
          </a:p>
        </p:txBody>
      </p:sp>
    </p:spTree>
    <p:extLst>
      <p:ext uri="{BB962C8B-B14F-4D97-AF65-F5344CB8AC3E}">
        <p14:creationId xmlns:p14="http://schemas.microsoft.com/office/powerpoint/2010/main" val="3378971485"/>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normAutofit/>
          </a:bodyPr>
          <a:lstStyle/>
          <a:p>
            <a:pPr algn="just">
              <a:defRPr/>
            </a:pPr>
            <a:r>
              <a:rPr lang="it-IT" sz="1200" dirty="0" smtClean="0"/>
              <a:t>E’ innegabile che trend demografici, crescita della classe media e dei consumi e rivoluzione tecnologia influenzano l’andamento dell’economia mondiale, i mercati finanziari e le scelte di investimento. </a:t>
            </a:r>
            <a:endParaRPr lang="it-IT" sz="1200" dirty="0"/>
          </a:p>
        </p:txBody>
      </p:sp>
      <p:sp>
        <p:nvSpPr>
          <p:cNvPr id="4" name="Segnaposto numero diapositiva 3"/>
          <p:cNvSpPr>
            <a:spLocks noGrp="1"/>
          </p:cNvSpPr>
          <p:nvPr>
            <p:ph type="sldNum" sz="quarter" idx="10"/>
          </p:nvPr>
        </p:nvSpPr>
        <p:spPr/>
        <p:txBody>
          <a:bodyPr/>
          <a:lstStyle/>
          <a:p>
            <a:fld id="{B655EF7F-0394-4985-AD67-CD069086F894}" type="slidenum">
              <a:rPr lang="it-IT" smtClean="0"/>
              <a:pPr/>
              <a:t>215</a:t>
            </a:fld>
            <a:endParaRPr lang="it-IT"/>
          </a:p>
        </p:txBody>
      </p:sp>
    </p:spTree>
    <p:extLst>
      <p:ext uri="{BB962C8B-B14F-4D97-AF65-F5344CB8AC3E}">
        <p14:creationId xmlns:p14="http://schemas.microsoft.com/office/powerpoint/2010/main" val="2313779188"/>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normAutofit/>
          </a:bodyPr>
          <a:lstStyle/>
          <a:p>
            <a:pPr algn="just">
              <a:defRPr/>
            </a:pPr>
            <a:endParaRPr lang="it-IT" sz="1200" dirty="0"/>
          </a:p>
        </p:txBody>
      </p:sp>
      <p:sp>
        <p:nvSpPr>
          <p:cNvPr id="4" name="Segnaposto numero diapositiva 3"/>
          <p:cNvSpPr>
            <a:spLocks noGrp="1"/>
          </p:cNvSpPr>
          <p:nvPr>
            <p:ph type="sldNum" sz="quarter" idx="10"/>
          </p:nvPr>
        </p:nvSpPr>
        <p:spPr/>
        <p:txBody>
          <a:bodyPr/>
          <a:lstStyle/>
          <a:p>
            <a:fld id="{B655EF7F-0394-4985-AD67-CD069086F894}" type="slidenum">
              <a:rPr lang="it-IT" smtClean="0"/>
              <a:pPr/>
              <a:t>216</a:t>
            </a:fld>
            <a:endParaRPr lang="it-IT"/>
          </a:p>
        </p:txBody>
      </p:sp>
    </p:spTree>
    <p:extLst>
      <p:ext uri="{BB962C8B-B14F-4D97-AF65-F5344CB8AC3E}">
        <p14:creationId xmlns:p14="http://schemas.microsoft.com/office/powerpoint/2010/main" val="3053340731"/>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normAutofit/>
          </a:bodyPr>
          <a:lstStyle/>
          <a:p>
            <a:pPr algn="just">
              <a:defRPr/>
            </a:pPr>
            <a:r>
              <a:rPr lang="it-IT" sz="1200" dirty="0" smtClean="0"/>
              <a:t>La figura</a:t>
            </a:r>
            <a:r>
              <a:rPr lang="it-IT" sz="1200" baseline="0" dirty="0" smtClean="0"/>
              <a:t> esprime le correlazioni fra le principali coppie di valute calcolate alla fine di ottobre 2017.</a:t>
            </a:r>
            <a:endParaRPr lang="it-IT" sz="1200" dirty="0"/>
          </a:p>
        </p:txBody>
      </p:sp>
      <p:sp>
        <p:nvSpPr>
          <p:cNvPr id="4" name="Segnaposto numero diapositiva 3"/>
          <p:cNvSpPr>
            <a:spLocks noGrp="1"/>
          </p:cNvSpPr>
          <p:nvPr>
            <p:ph type="sldNum" sz="quarter" idx="10"/>
          </p:nvPr>
        </p:nvSpPr>
        <p:spPr/>
        <p:txBody>
          <a:bodyPr/>
          <a:lstStyle/>
          <a:p>
            <a:fld id="{B655EF7F-0394-4985-AD67-CD069086F894}" type="slidenum">
              <a:rPr lang="it-IT" smtClean="0"/>
              <a:pPr/>
              <a:t>217</a:t>
            </a:fld>
            <a:endParaRPr lang="it-IT"/>
          </a:p>
        </p:txBody>
      </p:sp>
    </p:spTree>
    <p:extLst>
      <p:ext uri="{BB962C8B-B14F-4D97-AF65-F5344CB8AC3E}">
        <p14:creationId xmlns:p14="http://schemas.microsoft.com/office/powerpoint/2010/main" val="1200947267"/>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normAutofit/>
          </a:bodyPr>
          <a:lstStyle/>
          <a:p>
            <a:pPr algn="just">
              <a:defRPr/>
            </a:pPr>
            <a:endParaRPr lang="it-IT" sz="1200" dirty="0"/>
          </a:p>
        </p:txBody>
      </p:sp>
      <p:sp>
        <p:nvSpPr>
          <p:cNvPr id="4" name="Segnaposto numero diapositiva 3"/>
          <p:cNvSpPr>
            <a:spLocks noGrp="1"/>
          </p:cNvSpPr>
          <p:nvPr>
            <p:ph type="sldNum" sz="quarter" idx="10"/>
          </p:nvPr>
        </p:nvSpPr>
        <p:spPr/>
        <p:txBody>
          <a:bodyPr/>
          <a:lstStyle/>
          <a:p>
            <a:fld id="{B655EF7F-0394-4985-AD67-CD069086F894}" type="slidenum">
              <a:rPr lang="it-IT" smtClean="0"/>
              <a:pPr/>
              <a:t>222</a:t>
            </a:fld>
            <a:endParaRPr lang="it-IT"/>
          </a:p>
        </p:txBody>
      </p:sp>
    </p:spTree>
    <p:extLst>
      <p:ext uri="{BB962C8B-B14F-4D97-AF65-F5344CB8AC3E}">
        <p14:creationId xmlns:p14="http://schemas.microsoft.com/office/powerpoint/2010/main" val="1996175763"/>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normAutofit/>
          </a:bodyPr>
          <a:lstStyle/>
          <a:p>
            <a:pPr algn="just">
              <a:spcBef>
                <a:spcPct val="20000"/>
              </a:spcBef>
              <a:buFont typeface="Wingdings" pitchFamily="2" charset="2"/>
              <a:buChar char="§"/>
            </a:pPr>
            <a:r>
              <a:rPr lang="it-IT" altLang="it-IT" sz="1600" b="1" dirty="0" smtClean="0">
                <a:ea typeface="ヒラギノ角ゴ Pro W3" pitchFamily="1" charset="-128"/>
              </a:rPr>
              <a:t> Chiarezza: i </a:t>
            </a:r>
            <a:r>
              <a:rPr lang="it-IT" altLang="it-IT" sz="1600" dirty="0" smtClean="0">
                <a:ea typeface="ヒラギノ角ゴ Pro W3" pitchFamily="1" charset="-128"/>
              </a:rPr>
              <a:t>nomi ed i</a:t>
            </a:r>
            <a:r>
              <a:rPr lang="it-IT" altLang="it-IT" sz="1600" baseline="0" dirty="0" smtClean="0">
                <a:ea typeface="ヒラギノ角ゴ Pro W3" pitchFamily="1" charset="-128"/>
              </a:rPr>
              <a:t> </a:t>
            </a:r>
            <a:r>
              <a:rPr lang="it-IT" altLang="it-IT" sz="1600" dirty="0" smtClean="0">
                <a:ea typeface="ヒラギノ角ゴ Pro W3" pitchFamily="1" charset="-128"/>
              </a:rPr>
              <a:t>pesi dei titoli e delle classi devono essere facilmente identificabili</a:t>
            </a:r>
          </a:p>
          <a:p>
            <a:pPr algn="just">
              <a:spcBef>
                <a:spcPct val="20000"/>
              </a:spcBef>
              <a:buFont typeface="Wingdings" pitchFamily="2" charset="2"/>
              <a:buNone/>
            </a:pPr>
            <a:endParaRPr lang="it-IT" altLang="it-IT" sz="1600" dirty="0" smtClean="0">
              <a:ea typeface="ヒラギノ角ゴ Pro W3" pitchFamily="1" charset="-128"/>
            </a:endParaRPr>
          </a:p>
          <a:p>
            <a:pPr algn="just">
              <a:spcBef>
                <a:spcPct val="20000"/>
              </a:spcBef>
              <a:buFont typeface="Wingdings" pitchFamily="2" charset="2"/>
              <a:buChar char="§"/>
            </a:pPr>
            <a:r>
              <a:rPr lang="it-IT" altLang="it-IT" sz="1600" b="1" dirty="0" smtClean="0">
                <a:ea typeface="ヒラギノ角ゴ Pro W3" pitchFamily="1" charset="-128"/>
              </a:rPr>
              <a:t> Replicabilità: </a:t>
            </a:r>
            <a:r>
              <a:rPr lang="it-IT" altLang="it-IT" sz="1600" dirty="0" smtClean="0">
                <a:ea typeface="ヒラギノ角ゴ Pro W3" pitchFamily="1" charset="-128"/>
              </a:rPr>
              <a:t>il benchmark deve poter essere “copiato” dal gestore</a:t>
            </a:r>
          </a:p>
          <a:p>
            <a:pPr algn="just">
              <a:spcBef>
                <a:spcPct val="20000"/>
              </a:spcBef>
              <a:buFont typeface="Wingdings" pitchFamily="2" charset="2"/>
              <a:buChar char="§"/>
            </a:pPr>
            <a:endParaRPr lang="it-IT" altLang="it-IT" sz="1600" dirty="0" smtClean="0">
              <a:ea typeface="ヒラギノ角ゴ Pro W3" pitchFamily="1" charset="-128"/>
            </a:endParaRPr>
          </a:p>
          <a:p>
            <a:pPr algn="just">
              <a:spcBef>
                <a:spcPct val="20000"/>
              </a:spcBef>
              <a:buFont typeface="Wingdings" pitchFamily="2" charset="2"/>
              <a:buChar char="§"/>
            </a:pPr>
            <a:r>
              <a:rPr lang="it-IT" altLang="it-IT" sz="1600" b="1" dirty="0" smtClean="0">
                <a:ea typeface="ヒラギノ角ゴ Pro W3" pitchFamily="1" charset="-128"/>
              </a:rPr>
              <a:t> Misurabilità</a:t>
            </a:r>
            <a:r>
              <a:rPr lang="it-IT" altLang="it-IT" sz="1600" dirty="0" smtClean="0">
                <a:ea typeface="ヒラギノ角ゴ Pro W3" pitchFamily="1" charset="-128"/>
              </a:rPr>
              <a:t>: deve essere possibile comporre il benchmark e calcolare le statistiche necessarie con semplicità e rapidità</a:t>
            </a:r>
          </a:p>
          <a:p>
            <a:pPr algn="just">
              <a:spcBef>
                <a:spcPct val="20000"/>
              </a:spcBef>
              <a:buFont typeface="Wingdings" pitchFamily="2" charset="2"/>
              <a:buChar char="§"/>
            </a:pPr>
            <a:endParaRPr lang="it-IT" altLang="it-IT" sz="1600" dirty="0" smtClean="0">
              <a:ea typeface="ヒラギノ角ゴ Pro W3" pitchFamily="1" charset="-128"/>
            </a:endParaRPr>
          </a:p>
          <a:p>
            <a:pPr algn="just">
              <a:spcBef>
                <a:spcPct val="20000"/>
              </a:spcBef>
              <a:buFont typeface="Wingdings" pitchFamily="2" charset="2"/>
              <a:buChar char="§"/>
            </a:pPr>
            <a:r>
              <a:rPr lang="it-IT" altLang="it-IT" sz="1600" b="1" dirty="0" smtClean="0">
                <a:ea typeface="ヒラギノ角ゴ Pro W3" pitchFamily="1" charset="-128"/>
              </a:rPr>
              <a:t> Tempestività</a:t>
            </a:r>
            <a:r>
              <a:rPr lang="it-IT" altLang="it-IT" sz="1600" dirty="0" smtClean="0">
                <a:ea typeface="ヒラギノ角ゴ Pro W3" pitchFamily="1" charset="-128"/>
              </a:rPr>
              <a:t>: il benchmark deve essere specificato ed aggiornato prima del periodo di valutazione</a:t>
            </a:r>
          </a:p>
          <a:p>
            <a:pPr lvl="1" algn="just">
              <a:spcBef>
                <a:spcPct val="20000"/>
              </a:spcBef>
            </a:pPr>
            <a:endParaRPr lang="it-IT" altLang="it-IT" sz="1600" dirty="0" smtClean="0">
              <a:ea typeface="ヒラギノ角ゴ Pro W3" pitchFamily="1" charset="-128"/>
            </a:endParaRPr>
          </a:p>
          <a:p>
            <a:pPr algn="just">
              <a:defRPr/>
            </a:pPr>
            <a:endParaRPr lang="it-IT" sz="1200" dirty="0"/>
          </a:p>
        </p:txBody>
      </p:sp>
      <p:sp>
        <p:nvSpPr>
          <p:cNvPr id="4" name="Segnaposto numero diapositiva 3"/>
          <p:cNvSpPr>
            <a:spLocks noGrp="1"/>
          </p:cNvSpPr>
          <p:nvPr>
            <p:ph type="sldNum" sz="quarter" idx="10"/>
          </p:nvPr>
        </p:nvSpPr>
        <p:spPr/>
        <p:txBody>
          <a:bodyPr/>
          <a:lstStyle/>
          <a:p>
            <a:fld id="{B655EF7F-0394-4985-AD67-CD069086F894}" type="slidenum">
              <a:rPr lang="it-IT" smtClean="0"/>
              <a:pPr/>
              <a:t>223</a:t>
            </a:fld>
            <a:endParaRPr lang="it-IT"/>
          </a:p>
        </p:txBody>
      </p:sp>
    </p:spTree>
    <p:extLst>
      <p:ext uri="{BB962C8B-B14F-4D97-AF65-F5344CB8AC3E}">
        <p14:creationId xmlns:p14="http://schemas.microsoft.com/office/powerpoint/2010/main" val="3326893839"/>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normAutofit/>
          </a:bodyPr>
          <a:lstStyle/>
          <a:p>
            <a:pPr algn="just">
              <a:defRPr/>
            </a:pPr>
            <a:r>
              <a:rPr lang="it-IT" sz="1200" dirty="0" smtClean="0"/>
              <a:t>(Step1) Nella figura La linea orizzontale rappresenta il rendimento del benchmark,</a:t>
            </a:r>
            <a:r>
              <a:rPr lang="it-IT" sz="1200" baseline="0" dirty="0" smtClean="0"/>
              <a:t> </a:t>
            </a:r>
            <a:r>
              <a:rPr lang="it-IT" sz="1200" dirty="0" smtClean="0"/>
              <a:t>(Step2) mentre le linee rosse rappresentano il grado di dispersione intorno al rendimento del benchmark.</a:t>
            </a:r>
          </a:p>
          <a:p>
            <a:pPr algn="just">
              <a:defRPr/>
            </a:pPr>
            <a:r>
              <a:rPr lang="it-IT" sz="1200" dirty="0" smtClean="0"/>
              <a:t>(Step3) Le gestioni versus benchmark si collocano all’estremità sinistra della figura, in quanto mirano ad ottenere un rendimento (ed un rischio) simile, se non uguale, a quello del benchmark.</a:t>
            </a:r>
          </a:p>
          <a:p>
            <a:pPr algn="just">
              <a:defRPr/>
            </a:pPr>
            <a:endParaRPr lang="it-IT" sz="1200" dirty="0" smtClean="0"/>
          </a:p>
          <a:p>
            <a:pPr algn="just">
              <a:defRPr/>
            </a:pPr>
            <a:r>
              <a:rPr lang="it-IT" sz="1200" dirty="0" smtClean="0"/>
              <a:t>Le gestioni senza benchmark, invece, hanno un grado di dispersione intorno al rendimento che tende a discostarsi sempre più dal rendimento del benchmark:</a:t>
            </a:r>
            <a:r>
              <a:rPr lang="it-IT" sz="1200" baseline="0" dirty="0" smtClean="0"/>
              <a:t> </a:t>
            </a:r>
            <a:r>
              <a:rPr lang="it-IT" sz="1200" dirty="0" smtClean="0"/>
              <a:t>il gestore, in base alle proprie previsioni e analisi, attribuisce maggior peso a quei settori o titoli che prevede otterranno risultati migliori rispetto al resto del mercato.</a:t>
            </a:r>
          </a:p>
          <a:p>
            <a:pPr algn="just">
              <a:defRPr/>
            </a:pPr>
            <a:endParaRPr lang="it-IT" sz="1200" dirty="0" smtClean="0"/>
          </a:p>
          <a:p>
            <a:pPr algn="just">
              <a:defRPr/>
            </a:pPr>
            <a:endParaRPr lang="it-IT" sz="1200" dirty="0" smtClean="0"/>
          </a:p>
          <a:p>
            <a:pPr algn="just">
              <a:defRPr/>
            </a:pPr>
            <a:endParaRPr lang="it-IT" sz="1200" dirty="0" smtClean="0"/>
          </a:p>
          <a:p>
            <a:pPr algn="just">
              <a:defRPr/>
            </a:pPr>
            <a:endParaRPr lang="it-IT" sz="1200" dirty="0" smtClean="0"/>
          </a:p>
          <a:p>
            <a:pPr algn="just">
              <a:defRPr/>
            </a:pPr>
            <a:endParaRPr lang="it-IT" sz="1200" dirty="0"/>
          </a:p>
        </p:txBody>
      </p:sp>
      <p:sp>
        <p:nvSpPr>
          <p:cNvPr id="4" name="Segnaposto numero diapositiva 3"/>
          <p:cNvSpPr>
            <a:spLocks noGrp="1"/>
          </p:cNvSpPr>
          <p:nvPr>
            <p:ph type="sldNum" sz="quarter" idx="10"/>
          </p:nvPr>
        </p:nvSpPr>
        <p:spPr/>
        <p:txBody>
          <a:bodyPr/>
          <a:lstStyle/>
          <a:p>
            <a:fld id="{B655EF7F-0394-4985-AD67-CD069086F894}" type="slidenum">
              <a:rPr lang="it-IT" smtClean="0"/>
              <a:pPr/>
              <a:t>224</a:t>
            </a:fld>
            <a:endParaRPr lang="it-IT"/>
          </a:p>
        </p:txBody>
      </p:sp>
    </p:spTree>
    <p:extLst>
      <p:ext uri="{BB962C8B-B14F-4D97-AF65-F5344CB8AC3E}">
        <p14:creationId xmlns:p14="http://schemas.microsoft.com/office/powerpoint/2010/main" val="450582344"/>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normAutofit/>
          </a:bodyPr>
          <a:lstStyle/>
          <a:p>
            <a:pPr algn="just">
              <a:defRPr/>
            </a:pPr>
            <a:r>
              <a:rPr lang="it-IT" sz="1200" dirty="0" smtClean="0"/>
              <a:t>(Step1) Per le gestioni versus benchmark la discrezionalità del gestore è minima e la delega gestionale è bassa.</a:t>
            </a:r>
          </a:p>
          <a:p>
            <a:pPr algn="just">
              <a:defRPr/>
            </a:pPr>
            <a:r>
              <a:rPr lang="it-IT" sz="1200" dirty="0" smtClean="0"/>
              <a:t>(Step2) mentre per le gestioni senza benchmark la discrezionalità del gestore è massima, in quanto il livello di delega gestionale è elevato.</a:t>
            </a:r>
          </a:p>
          <a:p>
            <a:pPr algn="just">
              <a:defRPr/>
            </a:pPr>
            <a:endParaRPr lang="it-IT" sz="1200" dirty="0" smtClean="0"/>
          </a:p>
          <a:p>
            <a:pPr algn="just">
              <a:defRPr/>
            </a:pPr>
            <a:endParaRPr lang="it-IT" sz="1200" dirty="0" smtClean="0"/>
          </a:p>
          <a:p>
            <a:pPr algn="just">
              <a:defRPr/>
            </a:pPr>
            <a:endParaRPr lang="it-IT" sz="1200" dirty="0" smtClean="0"/>
          </a:p>
        </p:txBody>
      </p:sp>
      <p:sp>
        <p:nvSpPr>
          <p:cNvPr id="4" name="Segnaposto numero diapositiva 3"/>
          <p:cNvSpPr>
            <a:spLocks noGrp="1"/>
          </p:cNvSpPr>
          <p:nvPr>
            <p:ph type="sldNum" sz="quarter" idx="10"/>
          </p:nvPr>
        </p:nvSpPr>
        <p:spPr/>
        <p:txBody>
          <a:bodyPr/>
          <a:lstStyle/>
          <a:p>
            <a:fld id="{B655EF7F-0394-4985-AD67-CD069086F894}" type="slidenum">
              <a:rPr lang="it-IT" smtClean="0"/>
              <a:pPr/>
              <a:t>225</a:t>
            </a:fld>
            <a:endParaRPr lang="it-IT"/>
          </a:p>
        </p:txBody>
      </p:sp>
    </p:spTree>
    <p:extLst>
      <p:ext uri="{BB962C8B-B14F-4D97-AF65-F5344CB8AC3E}">
        <p14:creationId xmlns:p14="http://schemas.microsoft.com/office/powerpoint/2010/main" val="21292299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altLang="it-IT" sz="1000" b="1" dirty="0" smtClean="0"/>
              <a:t>Voce: </a:t>
            </a:r>
            <a:r>
              <a:rPr lang="it-IT" altLang="it-IT" sz="1000" dirty="0" smtClean="0"/>
              <a:t>(</a:t>
            </a:r>
            <a:r>
              <a:rPr lang="it-IT" altLang="it-IT" sz="1000" b="1" dirty="0" smtClean="0"/>
              <a:t>Step1)</a:t>
            </a:r>
            <a:r>
              <a:rPr lang="it-IT" altLang="it-IT" sz="1000" dirty="0" smtClean="0"/>
              <a:t> Nel grafico possiamo osservare che, pur investendo la stessa somma per lo stesso periodo di tempo,</a:t>
            </a:r>
          </a:p>
          <a:p>
            <a:r>
              <a:rPr lang="it-IT" altLang="it-IT" sz="1000" dirty="0" smtClean="0"/>
              <a:t>(</a:t>
            </a:r>
            <a:r>
              <a:rPr lang="it-IT" altLang="it-IT" sz="1000" b="1" dirty="0" smtClean="0"/>
              <a:t>Step2)</a:t>
            </a:r>
            <a:r>
              <a:rPr lang="it-IT" altLang="it-IT" sz="1000" dirty="0" smtClean="0"/>
              <a:t> il rendimento finale è diverso se utilizziamo i due diversi regimi di capitalizzazione.</a:t>
            </a:r>
          </a:p>
          <a:p>
            <a:r>
              <a:rPr lang="it-IT" altLang="it-IT" sz="1000" dirty="0" smtClean="0"/>
              <a:t>(</a:t>
            </a:r>
            <a:r>
              <a:rPr lang="it-IT" altLang="it-IT" sz="1000" b="1" dirty="0" smtClean="0"/>
              <a:t>Step3)</a:t>
            </a:r>
            <a:r>
              <a:rPr lang="it-IT" altLang="it-IT" sz="1000" dirty="0" smtClean="0"/>
              <a:t> Infatti se utilizziamo il </a:t>
            </a:r>
            <a:r>
              <a:rPr lang="it-IT" altLang="it-IT" sz="1000" b="1" dirty="0" smtClean="0"/>
              <a:t>regime di capitalizzazione semplice</a:t>
            </a:r>
            <a:r>
              <a:rPr lang="it-IT" altLang="it-IT" sz="1000" dirty="0" smtClean="0"/>
              <a:t> per calcolare il rendimento realizzato con un investimento in un’unica soluzione per un controvalore di 100.000 euro il montante cresce linearmente col tempo ed è rappresentato nel grafico dalla retta non tratteggiata.</a:t>
            </a:r>
          </a:p>
          <a:p>
            <a:r>
              <a:rPr lang="it-IT" altLang="it-IT" sz="1000" dirty="0" smtClean="0"/>
              <a:t>(</a:t>
            </a:r>
            <a:r>
              <a:rPr lang="it-IT" altLang="it-IT" sz="1000" b="1" dirty="0" smtClean="0"/>
              <a:t>Step4)</a:t>
            </a:r>
            <a:r>
              <a:rPr lang="it-IT" altLang="it-IT" sz="1000" dirty="0" smtClean="0"/>
              <a:t> Se, invece, utilizziamo il </a:t>
            </a:r>
            <a:r>
              <a:rPr lang="it-IT" altLang="it-IT" sz="1000" b="1" dirty="0" smtClean="0"/>
              <a:t>regime di capitalizzazione composta</a:t>
            </a:r>
            <a:r>
              <a:rPr lang="it-IT" altLang="it-IT" sz="1000" dirty="0" smtClean="0"/>
              <a:t>, il montante è una funzione crescente del tempo ed è rappresentato nel grafico dalla curva tratteggiata.</a:t>
            </a:r>
          </a:p>
          <a:p>
            <a:r>
              <a:rPr lang="it-IT" altLang="it-IT" sz="1000" dirty="0" smtClean="0"/>
              <a:t>(</a:t>
            </a:r>
            <a:r>
              <a:rPr lang="it-IT" altLang="it-IT" sz="1000" b="1" dirty="0" smtClean="0"/>
              <a:t>Step5)</a:t>
            </a:r>
            <a:r>
              <a:rPr lang="it-IT" altLang="it-IT" sz="1000" dirty="0" smtClean="0"/>
              <a:t> Possiamo notare che dopo il primo anno, e per tutti i successivi anni, il montante “composto” Mc è maggiore di quello risultante dalla capitalizzazione semplice Ms. </a:t>
            </a:r>
          </a:p>
          <a:p>
            <a:endParaRPr lang="it-IT" altLang="it-IT" sz="1050" b="0" dirty="0" smtClean="0">
              <a:solidFill>
                <a:srgbClr val="FF0000"/>
              </a:solidFill>
            </a:endParaRPr>
          </a:p>
          <a:p>
            <a:endParaRPr lang="it-IT" altLang="it-IT" sz="1050" b="0" dirty="0" smtClean="0">
              <a:solidFill>
                <a:srgbClr val="FF0000"/>
              </a:solidFill>
            </a:endParaRPr>
          </a:p>
          <a:p>
            <a:pPr algn="l"/>
            <a:r>
              <a:rPr lang="it-IT" altLang="it-IT" sz="1000" b="1" dirty="0" smtClean="0"/>
              <a:t>Note per lo sviluppo:</a:t>
            </a:r>
            <a:endParaRPr lang="it-IT" altLang="it-IT" sz="1000" dirty="0" smtClean="0"/>
          </a:p>
          <a:p>
            <a:pPr algn="l">
              <a:buFontTx/>
              <a:buChar char="•"/>
            </a:pPr>
            <a:r>
              <a:rPr lang="it-IT" altLang="it-IT" sz="1000" dirty="0" smtClean="0"/>
              <a:t> In sincronia con step1 compare il grafico e la tabella e viene evidenziata la parte cerchiata in step1;</a:t>
            </a:r>
          </a:p>
          <a:p>
            <a:pPr algn="l">
              <a:buFontTx/>
              <a:buChar char="•"/>
            </a:pPr>
            <a:r>
              <a:rPr lang="it-IT" altLang="it-IT" sz="1000" dirty="0" smtClean="0"/>
              <a:t>In sincronia con step2 viene evidenziata la parte cerchiata in step2;</a:t>
            </a:r>
          </a:p>
          <a:p>
            <a:pPr algn="l">
              <a:buFontTx/>
              <a:buChar char="•"/>
            </a:pPr>
            <a:r>
              <a:rPr lang="it-IT" altLang="it-IT" sz="1000" dirty="0" smtClean="0"/>
              <a:t>In sincronia con step3 compare la linea retta non tratteggiata;</a:t>
            </a:r>
          </a:p>
          <a:p>
            <a:pPr algn="l">
              <a:buFontTx/>
              <a:buChar char="•"/>
            </a:pPr>
            <a:r>
              <a:rPr lang="it-IT" altLang="it-IT" sz="1000" dirty="0" smtClean="0"/>
              <a:t>In sincronia con step4 compare la curva tratteggiata;</a:t>
            </a:r>
          </a:p>
          <a:p>
            <a:pPr algn="l">
              <a:buFontTx/>
              <a:buChar char="•"/>
            </a:pPr>
            <a:r>
              <a:rPr lang="it-IT" altLang="it-IT" sz="1000" dirty="0" smtClean="0"/>
              <a:t>In sincronia con step5 viene evidenziata in tabella la parte cerchiata in step5 e in contemporanea compare la freccia che lampeggia nel grafico</a:t>
            </a:r>
          </a:p>
          <a:p>
            <a:pPr algn="l">
              <a:buFontTx/>
              <a:buChar char="•"/>
            </a:pPr>
            <a:endParaRPr lang="it-IT" altLang="it-IT" sz="1000" dirty="0" smtClean="0"/>
          </a:p>
          <a:p>
            <a:pPr algn="l">
              <a:buFontTx/>
              <a:buChar char="•"/>
            </a:pPr>
            <a:endParaRPr lang="it-IT" altLang="it-IT" sz="1000" dirty="0" smtClean="0"/>
          </a:p>
          <a:p>
            <a:pPr algn="l">
              <a:buFontTx/>
              <a:buChar char="•"/>
            </a:pPr>
            <a:endParaRPr lang="it-IT" altLang="it-IT" sz="1000" dirty="0" smtClean="0"/>
          </a:p>
          <a:p>
            <a:endParaRPr lang="it-IT" altLang="it-IT" sz="1000" dirty="0" smtClean="0"/>
          </a:p>
        </p:txBody>
      </p:sp>
      <p:sp>
        <p:nvSpPr>
          <p:cNvPr id="4" name="Segnaposto numero diapositiva 3"/>
          <p:cNvSpPr>
            <a:spLocks noGrp="1"/>
          </p:cNvSpPr>
          <p:nvPr>
            <p:ph type="sldNum" sz="quarter" idx="10"/>
          </p:nvPr>
        </p:nvSpPr>
        <p:spPr/>
        <p:txBody>
          <a:bodyPr/>
          <a:lstStyle/>
          <a:p>
            <a:fld id="{B655EF7F-0394-4985-AD67-CD069086F894}" type="slidenum">
              <a:rPr lang="it-IT" smtClean="0"/>
              <a:pPr/>
              <a:t>96</a:t>
            </a:fld>
            <a:endParaRPr lang="it-IT"/>
          </a:p>
        </p:txBody>
      </p:sp>
    </p:spTree>
    <p:extLst>
      <p:ext uri="{BB962C8B-B14F-4D97-AF65-F5344CB8AC3E}">
        <p14:creationId xmlns:p14="http://schemas.microsoft.com/office/powerpoint/2010/main" val="3513178334"/>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normAutofit/>
          </a:bodyPr>
          <a:lstStyle/>
          <a:p>
            <a:pPr algn="just">
              <a:defRPr/>
            </a:pPr>
            <a:r>
              <a:rPr lang="it-IT" sz="1200" dirty="0" smtClean="0"/>
              <a:t>	(Step1) Il grafico mette in relazione il rendimento del benchmark - (Step2) e il rendimento delle gestioni versus benchmark. (Step3) I punti rappresentano le rilevazioni nel tempo del rendimento delle gestioni. </a:t>
            </a:r>
          </a:p>
          <a:p>
            <a:pPr algn="just">
              <a:defRPr/>
            </a:pPr>
            <a:r>
              <a:rPr lang="it-IT" sz="1200" dirty="0" smtClean="0"/>
              <a:t>	(Step4) Tracciando una retta che attraversa la distribuzione dei punti possiamo osservare che i rendimenti della gestione sono positivamente correlati a quelli del benchmark.</a:t>
            </a:r>
          </a:p>
          <a:p>
            <a:pPr algn="just">
              <a:defRPr/>
            </a:pPr>
            <a:r>
              <a:rPr lang="it-IT" sz="1200" dirty="0" smtClean="0"/>
              <a:t>	(Step5) Questo perché il gestore si limita a replicare il benchmark stesso. </a:t>
            </a:r>
          </a:p>
        </p:txBody>
      </p:sp>
      <p:sp>
        <p:nvSpPr>
          <p:cNvPr id="4" name="Segnaposto numero diapositiva 3"/>
          <p:cNvSpPr>
            <a:spLocks noGrp="1"/>
          </p:cNvSpPr>
          <p:nvPr>
            <p:ph type="sldNum" sz="quarter" idx="10"/>
          </p:nvPr>
        </p:nvSpPr>
        <p:spPr/>
        <p:txBody>
          <a:bodyPr/>
          <a:lstStyle/>
          <a:p>
            <a:fld id="{B655EF7F-0394-4985-AD67-CD069086F894}" type="slidenum">
              <a:rPr lang="it-IT" smtClean="0"/>
              <a:pPr/>
              <a:t>226</a:t>
            </a:fld>
            <a:endParaRPr lang="it-IT"/>
          </a:p>
        </p:txBody>
      </p:sp>
    </p:spTree>
    <p:extLst>
      <p:ext uri="{BB962C8B-B14F-4D97-AF65-F5344CB8AC3E}">
        <p14:creationId xmlns:p14="http://schemas.microsoft.com/office/powerpoint/2010/main" val="1746042739"/>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normAutofit/>
          </a:bodyPr>
          <a:lstStyle/>
          <a:p>
            <a:pPr algn="just">
              <a:defRPr/>
            </a:pPr>
            <a:r>
              <a:rPr lang="it-IT" sz="1200" dirty="0" smtClean="0"/>
              <a:t>	(Step1) Vediamo ora lo stesso grafico ma nel caso di gestioni senza benchmark: </a:t>
            </a:r>
          </a:p>
          <a:p>
            <a:pPr algn="just">
              <a:defRPr/>
            </a:pPr>
            <a:r>
              <a:rPr lang="it-IT" sz="1200" dirty="0" smtClean="0"/>
              <a:t>	(Step2) in questo caso le rilevazioni dei singoli rendimenti, indicate dalla distribuzione dei punti, sono molto poco correlate: l’obiettivo di questo tipo di gestione è quello di realizzare rendimenti assoluti e indipendenti dall’andamento dei mercati.</a:t>
            </a:r>
          </a:p>
          <a:p>
            <a:pPr algn="just">
              <a:defRPr/>
            </a:pPr>
            <a:r>
              <a:rPr lang="it-IT" sz="1200" dirty="0" smtClean="0"/>
              <a:t>	(Step3) In questo caso il livello di discrezionalità del gestore nelle scelte d’investimento sarà molto elevata.</a:t>
            </a:r>
          </a:p>
        </p:txBody>
      </p:sp>
      <p:sp>
        <p:nvSpPr>
          <p:cNvPr id="4" name="Segnaposto numero diapositiva 3"/>
          <p:cNvSpPr>
            <a:spLocks noGrp="1"/>
          </p:cNvSpPr>
          <p:nvPr>
            <p:ph type="sldNum" sz="quarter" idx="10"/>
          </p:nvPr>
        </p:nvSpPr>
        <p:spPr/>
        <p:txBody>
          <a:bodyPr/>
          <a:lstStyle/>
          <a:p>
            <a:fld id="{B655EF7F-0394-4985-AD67-CD069086F894}" type="slidenum">
              <a:rPr lang="it-IT" smtClean="0"/>
              <a:pPr/>
              <a:t>227</a:t>
            </a:fld>
            <a:endParaRPr lang="it-IT"/>
          </a:p>
        </p:txBody>
      </p:sp>
    </p:spTree>
    <p:extLst>
      <p:ext uri="{BB962C8B-B14F-4D97-AF65-F5344CB8AC3E}">
        <p14:creationId xmlns:p14="http://schemas.microsoft.com/office/powerpoint/2010/main" val="1302933874"/>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normAutofit/>
          </a:bodyPr>
          <a:lstStyle/>
          <a:p>
            <a:pPr algn="just">
              <a:defRPr/>
            </a:pPr>
            <a:r>
              <a:rPr lang="it-IT" sz="1200" dirty="0" smtClean="0"/>
              <a:t>(Step1) Via via che aumenta il livello di delega gestionale, (Step2) le strategie di gestione si differenziano passando da una gestione di pura replica del benchmark (strategia </a:t>
            </a:r>
            <a:r>
              <a:rPr lang="it-IT" sz="1200" dirty="0" err="1" smtClean="0"/>
              <a:t>Buy</a:t>
            </a:r>
            <a:r>
              <a:rPr lang="it-IT" sz="1200" dirty="0" smtClean="0"/>
              <a:t> and </a:t>
            </a:r>
            <a:r>
              <a:rPr lang="it-IT" sz="1200" dirty="0" err="1" smtClean="0"/>
              <a:t>Hold</a:t>
            </a:r>
            <a:r>
              <a:rPr lang="it-IT" sz="1200" dirty="0" smtClean="0"/>
              <a:t>) attraverso le strategie </a:t>
            </a:r>
            <a:r>
              <a:rPr lang="it-IT" sz="1200" dirty="0" err="1" smtClean="0"/>
              <a:t>Constant</a:t>
            </a:r>
            <a:r>
              <a:rPr lang="it-IT" sz="1200" dirty="0" smtClean="0"/>
              <a:t> Mix e </a:t>
            </a:r>
            <a:r>
              <a:rPr lang="it-IT" sz="1200" dirty="0" err="1" smtClean="0"/>
              <a:t>Constant</a:t>
            </a:r>
            <a:r>
              <a:rPr lang="it-IT" sz="1200" dirty="0" smtClean="0"/>
              <a:t> </a:t>
            </a:r>
            <a:r>
              <a:rPr lang="it-IT" sz="1200" dirty="0" err="1" smtClean="0"/>
              <a:t>Proportion</a:t>
            </a:r>
            <a:r>
              <a:rPr lang="it-IT" sz="1200" dirty="0" smtClean="0"/>
              <a:t> Portfolio </a:t>
            </a:r>
            <a:r>
              <a:rPr lang="it-IT" sz="1200" dirty="0" err="1" smtClean="0"/>
              <a:t>Insurance</a:t>
            </a:r>
            <a:r>
              <a:rPr lang="it-IT" sz="1200" dirty="0" smtClean="0"/>
              <a:t> fino ad arrivare alla strategie che si basano su una completa discrezionalità: Core Satellite e Total Return.</a:t>
            </a:r>
          </a:p>
          <a:p>
            <a:pPr algn="just">
              <a:defRPr/>
            </a:pPr>
            <a:r>
              <a:rPr lang="it-IT" sz="1200" dirty="0" smtClean="0"/>
              <a:t>	</a:t>
            </a:r>
          </a:p>
        </p:txBody>
      </p:sp>
      <p:sp>
        <p:nvSpPr>
          <p:cNvPr id="4" name="Segnaposto numero diapositiva 3"/>
          <p:cNvSpPr>
            <a:spLocks noGrp="1"/>
          </p:cNvSpPr>
          <p:nvPr>
            <p:ph type="sldNum" sz="quarter" idx="10"/>
          </p:nvPr>
        </p:nvSpPr>
        <p:spPr/>
        <p:txBody>
          <a:bodyPr/>
          <a:lstStyle/>
          <a:p>
            <a:fld id="{B655EF7F-0394-4985-AD67-CD069086F894}" type="slidenum">
              <a:rPr lang="it-IT" smtClean="0"/>
              <a:pPr/>
              <a:t>228</a:t>
            </a:fld>
            <a:endParaRPr lang="it-IT"/>
          </a:p>
        </p:txBody>
      </p:sp>
    </p:spTree>
    <p:extLst>
      <p:ext uri="{BB962C8B-B14F-4D97-AF65-F5344CB8AC3E}">
        <p14:creationId xmlns:p14="http://schemas.microsoft.com/office/powerpoint/2010/main" val="3937303244"/>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normAutofit/>
          </a:bodyPr>
          <a:lstStyle/>
          <a:p>
            <a:r>
              <a:rPr lang="it-IT" altLang="it-IT" sz="1100" b="1" dirty="0" smtClean="0"/>
              <a:t>(Step1)</a:t>
            </a:r>
            <a:r>
              <a:rPr lang="it-IT" altLang="it-IT" sz="1200" dirty="0" smtClean="0"/>
              <a:t> Le tre strategie con minor livello di delega si caratterizzano per: </a:t>
            </a:r>
          </a:p>
          <a:p>
            <a:r>
              <a:rPr lang="it-IT" altLang="it-IT" sz="1200" b="1" dirty="0" smtClean="0"/>
              <a:t>(Step2)</a:t>
            </a:r>
          </a:p>
          <a:p>
            <a:pPr>
              <a:buFontTx/>
              <a:buChar char="•"/>
            </a:pPr>
            <a:r>
              <a:rPr lang="it-IT" altLang="it-IT" sz="1200" dirty="0" smtClean="0"/>
              <a:t>Massima diversificazione del portafoglio in modo da replicare nella maniera più soddisfacente possibile il portafoglio benchmark</a:t>
            </a:r>
          </a:p>
          <a:p>
            <a:pPr>
              <a:buFontTx/>
              <a:buChar char="•"/>
            </a:pPr>
            <a:r>
              <a:rPr lang="it-IT" altLang="it-IT" sz="1200" dirty="0" smtClean="0"/>
              <a:t>Nessuna attività di market timing e di security </a:t>
            </a:r>
            <a:r>
              <a:rPr lang="it-IT" altLang="it-IT" sz="1200" dirty="0" err="1" smtClean="0"/>
              <a:t>selection</a:t>
            </a:r>
            <a:endParaRPr lang="it-IT" altLang="it-IT" sz="1200" dirty="0" smtClean="0"/>
          </a:p>
          <a:p>
            <a:pPr>
              <a:buFontTx/>
              <a:buChar char="•"/>
            </a:pPr>
            <a:r>
              <a:rPr lang="it-IT" altLang="it-IT" sz="1200" dirty="0" smtClean="0"/>
              <a:t>Rendimento e rischio della gestione determinati in larga parte dal mercato</a:t>
            </a:r>
          </a:p>
          <a:p>
            <a:pPr>
              <a:buFontTx/>
              <a:buChar char="•"/>
            </a:pPr>
            <a:r>
              <a:rPr lang="it-IT" altLang="it-IT" sz="1200" dirty="0" smtClean="0"/>
              <a:t>Contenimento dei costi di gestione</a:t>
            </a:r>
          </a:p>
          <a:p>
            <a:pPr>
              <a:buFontTx/>
              <a:buChar char="•"/>
            </a:pPr>
            <a:endParaRPr lang="it-IT" altLang="it-IT" sz="1200" dirty="0"/>
          </a:p>
        </p:txBody>
      </p:sp>
      <p:sp>
        <p:nvSpPr>
          <p:cNvPr id="4" name="Segnaposto numero diapositiva 3"/>
          <p:cNvSpPr>
            <a:spLocks noGrp="1"/>
          </p:cNvSpPr>
          <p:nvPr>
            <p:ph type="sldNum" sz="quarter" idx="10"/>
          </p:nvPr>
        </p:nvSpPr>
        <p:spPr/>
        <p:txBody>
          <a:bodyPr/>
          <a:lstStyle/>
          <a:p>
            <a:fld id="{B655EF7F-0394-4985-AD67-CD069086F894}" type="slidenum">
              <a:rPr lang="it-IT" smtClean="0"/>
              <a:pPr/>
              <a:t>229</a:t>
            </a:fld>
            <a:endParaRPr lang="it-IT"/>
          </a:p>
        </p:txBody>
      </p:sp>
    </p:spTree>
    <p:extLst>
      <p:ext uri="{BB962C8B-B14F-4D97-AF65-F5344CB8AC3E}">
        <p14:creationId xmlns:p14="http://schemas.microsoft.com/office/powerpoint/2010/main" val="1830813803"/>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normAutofit/>
          </a:bodyPr>
          <a:lstStyle/>
          <a:p>
            <a:pPr algn="just">
              <a:defRPr/>
            </a:pPr>
            <a:endParaRPr lang="it-IT" sz="1200" dirty="0"/>
          </a:p>
        </p:txBody>
      </p:sp>
      <p:sp>
        <p:nvSpPr>
          <p:cNvPr id="4" name="Segnaposto numero diapositiva 3"/>
          <p:cNvSpPr>
            <a:spLocks noGrp="1"/>
          </p:cNvSpPr>
          <p:nvPr>
            <p:ph type="sldNum" sz="quarter" idx="10"/>
          </p:nvPr>
        </p:nvSpPr>
        <p:spPr/>
        <p:txBody>
          <a:bodyPr/>
          <a:lstStyle/>
          <a:p>
            <a:fld id="{B655EF7F-0394-4985-AD67-CD069086F894}" type="slidenum">
              <a:rPr lang="it-IT" smtClean="0"/>
              <a:pPr/>
              <a:t>230</a:t>
            </a:fld>
            <a:endParaRPr lang="it-IT"/>
          </a:p>
        </p:txBody>
      </p:sp>
    </p:spTree>
    <p:extLst>
      <p:ext uri="{BB962C8B-B14F-4D97-AF65-F5344CB8AC3E}">
        <p14:creationId xmlns:p14="http://schemas.microsoft.com/office/powerpoint/2010/main" val="1303998242"/>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normAutofit/>
          </a:bodyPr>
          <a:lstStyle/>
          <a:p>
            <a:pPr algn="just">
              <a:defRPr/>
            </a:pPr>
            <a:endParaRPr lang="it-IT" sz="1200" dirty="0"/>
          </a:p>
        </p:txBody>
      </p:sp>
      <p:sp>
        <p:nvSpPr>
          <p:cNvPr id="4" name="Segnaposto numero diapositiva 3"/>
          <p:cNvSpPr>
            <a:spLocks noGrp="1"/>
          </p:cNvSpPr>
          <p:nvPr>
            <p:ph type="sldNum" sz="quarter" idx="10"/>
          </p:nvPr>
        </p:nvSpPr>
        <p:spPr/>
        <p:txBody>
          <a:bodyPr/>
          <a:lstStyle/>
          <a:p>
            <a:fld id="{B655EF7F-0394-4985-AD67-CD069086F894}" type="slidenum">
              <a:rPr lang="it-IT" smtClean="0"/>
              <a:pPr/>
              <a:t>231</a:t>
            </a:fld>
            <a:endParaRPr lang="it-IT"/>
          </a:p>
        </p:txBody>
      </p:sp>
    </p:spTree>
    <p:extLst>
      <p:ext uri="{BB962C8B-B14F-4D97-AF65-F5344CB8AC3E}">
        <p14:creationId xmlns:p14="http://schemas.microsoft.com/office/powerpoint/2010/main" val="325097892"/>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normAutofit/>
          </a:bodyPr>
          <a:lstStyle/>
          <a:p>
            <a:pPr algn="just">
              <a:defRPr/>
            </a:pPr>
            <a:r>
              <a:rPr lang="it-IT" sz="1200" dirty="0" smtClean="0"/>
              <a:t>Nei mercati</a:t>
            </a:r>
            <a:r>
              <a:rPr lang="it-IT" sz="1200" baseline="0" dirty="0" smtClean="0"/>
              <a:t> al rialzo, la </a:t>
            </a:r>
            <a:r>
              <a:rPr lang="it-IT" altLang="it-IT" sz="1200" dirty="0" smtClean="0"/>
              <a:t>strategia </a:t>
            </a:r>
            <a:r>
              <a:rPr lang="it-IT" altLang="it-IT" sz="1200" dirty="0" err="1" smtClean="0"/>
              <a:t>Constant</a:t>
            </a:r>
            <a:r>
              <a:rPr lang="it-IT" altLang="it-IT" sz="1200" dirty="0" smtClean="0"/>
              <a:t> </a:t>
            </a:r>
            <a:r>
              <a:rPr lang="it-IT" altLang="it-IT" sz="1200" dirty="0" err="1" smtClean="0"/>
              <a:t>Proportion</a:t>
            </a:r>
            <a:r>
              <a:rPr lang="it-IT" altLang="it-IT" sz="1200" dirty="0" smtClean="0"/>
              <a:t> Portfolio </a:t>
            </a:r>
            <a:r>
              <a:rPr lang="it-IT" altLang="it-IT" sz="1200" dirty="0" err="1" smtClean="0"/>
              <a:t>Insurance</a:t>
            </a:r>
            <a:r>
              <a:rPr lang="it-IT" altLang="it-IT" sz="1200" dirty="0" smtClean="0"/>
              <a:t> batte sia la strategia </a:t>
            </a:r>
            <a:r>
              <a:rPr lang="it-IT" altLang="it-IT" sz="1200" dirty="0" err="1" smtClean="0"/>
              <a:t>Buy</a:t>
            </a:r>
            <a:r>
              <a:rPr lang="it-IT" altLang="it-IT" sz="1200" dirty="0" smtClean="0"/>
              <a:t> and </a:t>
            </a:r>
            <a:r>
              <a:rPr lang="it-IT" altLang="it-IT" sz="1200" dirty="0" err="1" smtClean="0"/>
              <a:t>Hold</a:t>
            </a:r>
            <a:r>
              <a:rPr lang="it-IT" altLang="it-IT" sz="1200" dirty="0" smtClean="0"/>
              <a:t>, che la </a:t>
            </a:r>
            <a:r>
              <a:rPr lang="it-IT" altLang="it-IT" sz="1200" dirty="0" err="1" smtClean="0"/>
              <a:t>Constant</a:t>
            </a:r>
            <a:r>
              <a:rPr lang="it-IT" altLang="it-IT" sz="1200" dirty="0" smtClean="0"/>
              <a:t> mix </a:t>
            </a:r>
            <a:r>
              <a:rPr lang="it-IT" altLang="it-IT" sz="1200" dirty="0" err="1" smtClean="0"/>
              <a:t>strategy</a:t>
            </a:r>
            <a:r>
              <a:rPr lang="it-IT" altLang="it-IT" sz="1200" dirty="0" smtClean="0"/>
              <a:t>, che risulta la</a:t>
            </a:r>
            <a:r>
              <a:rPr lang="it-IT" altLang="it-IT" sz="1200" baseline="0" dirty="0" smtClean="0"/>
              <a:t> meno performante</a:t>
            </a:r>
            <a:endParaRPr lang="it-IT" sz="1200" dirty="0"/>
          </a:p>
        </p:txBody>
      </p:sp>
      <p:sp>
        <p:nvSpPr>
          <p:cNvPr id="4" name="Segnaposto numero diapositiva 3"/>
          <p:cNvSpPr>
            <a:spLocks noGrp="1"/>
          </p:cNvSpPr>
          <p:nvPr>
            <p:ph type="sldNum" sz="quarter" idx="10"/>
          </p:nvPr>
        </p:nvSpPr>
        <p:spPr/>
        <p:txBody>
          <a:bodyPr/>
          <a:lstStyle/>
          <a:p>
            <a:fld id="{B655EF7F-0394-4985-AD67-CD069086F894}" type="slidenum">
              <a:rPr lang="it-IT" smtClean="0"/>
              <a:pPr/>
              <a:t>232</a:t>
            </a:fld>
            <a:endParaRPr lang="it-IT"/>
          </a:p>
        </p:txBody>
      </p:sp>
    </p:spTree>
    <p:extLst>
      <p:ext uri="{BB962C8B-B14F-4D97-AF65-F5344CB8AC3E}">
        <p14:creationId xmlns:p14="http://schemas.microsoft.com/office/powerpoint/2010/main" val="1863442551"/>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normAutofit/>
          </a:bodyPr>
          <a:lstStyle/>
          <a:p>
            <a:pPr marL="0" marR="0" lvl="0" indent="0" algn="just" defTabSz="914400" rtl="0" eaLnBrk="0" fontAlgn="base" latinLnBrk="0" hangingPunct="0">
              <a:lnSpc>
                <a:spcPct val="100000"/>
              </a:lnSpc>
              <a:spcBef>
                <a:spcPct val="30000"/>
              </a:spcBef>
              <a:spcAft>
                <a:spcPct val="0"/>
              </a:spcAft>
              <a:buClrTx/>
              <a:buSzTx/>
              <a:buFontTx/>
              <a:buNone/>
              <a:tabLst/>
              <a:defRPr/>
            </a:pPr>
            <a:r>
              <a:rPr lang="it-IT" sz="1200" dirty="0" smtClean="0"/>
              <a:t>Discorso analogo</a:t>
            </a:r>
            <a:r>
              <a:rPr lang="it-IT" sz="1200" baseline="0" dirty="0" smtClean="0"/>
              <a:t> anche nei </a:t>
            </a:r>
            <a:r>
              <a:rPr lang="it-IT" sz="1200" dirty="0" smtClean="0"/>
              <a:t>mercati</a:t>
            </a:r>
            <a:r>
              <a:rPr lang="it-IT" sz="1200" baseline="0" dirty="0" smtClean="0"/>
              <a:t> al ribasso. Anche in questo caso, infatti, la </a:t>
            </a:r>
            <a:r>
              <a:rPr lang="it-IT" altLang="it-IT" sz="1200" dirty="0" smtClean="0"/>
              <a:t>strategia </a:t>
            </a:r>
            <a:r>
              <a:rPr lang="it-IT" altLang="it-IT" sz="1200" dirty="0" err="1" smtClean="0"/>
              <a:t>Constant</a:t>
            </a:r>
            <a:r>
              <a:rPr lang="it-IT" altLang="it-IT" sz="1200" dirty="0" smtClean="0"/>
              <a:t> </a:t>
            </a:r>
            <a:r>
              <a:rPr lang="it-IT" altLang="it-IT" sz="1200" dirty="0" err="1" smtClean="0"/>
              <a:t>Proportion</a:t>
            </a:r>
            <a:r>
              <a:rPr lang="it-IT" altLang="it-IT" sz="1200" dirty="0" smtClean="0"/>
              <a:t> Portfolio </a:t>
            </a:r>
            <a:r>
              <a:rPr lang="it-IT" altLang="it-IT" sz="1200" dirty="0" err="1" smtClean="0"/>
              <a:t>Insurance</a:t>
            </a:r>
            <a:r>
              <a:rPr lang="it-IT" altLang="it-IT" sz="1200" dirty="0" smtClean="0"/>
              <a:t> batte sia la strategia </a:t>
            </a:r>
            <a:r>
              <a:rPr lang="it-IT" altLang="it-IT" sz="1200" dirty="0" err="1" smtClean="0"/>
              <a:t>Buy</a:t>
            </a:r>
            <a:r>
              <a:rPr lang="it-IT" altLang="it-IT" sz="1200" dirty="0" smtClean="0"/>
              <a:t> and </a:t>
            </a:r>
            <a:r>
              <a:rPr lang="it-IT" altLang="it-IT" sz="1200" dirty="0" err="1" smtClean="0"/>
              <a:t>Hold</a:t>
            </a:r>
            <a:r>
              <a:rPr lang="it-IT" altLang="it-IT" sz="1200" dirty="0" smtClean="0"/>
              <a:t>, che la </a:t>
            </a:r>
            <a:r>
              <a:rPr lang="it-IT" altLang="it-IT" sz="1200" dirty="0" err="1" smtClean="0"/>
              <a:t>Constant</a:t>
            </a:r>
            <a:r>
              <a:rPr lang="it-IT" altLang="it-IT" sz="1200" dirty="0" smtClean="0"/>
              <a:t> mix </a:t>
            </a:r>
            <a:r>
              <a:rPr lang="it-IT" altLang="it-IT" sz="1200" dirty="0" err="1" smtClean="0"/>
              <a:t>strategy</a:t>
            </a:r>
            <a:r>
              <a:rPr lang="it-IT" altLang="it-IT" sz="1200" dirty="0" smtClean="0"/>
              <a:t>, che risulta la</a:t>
            </a:r>
            <a:r>
              <a:rPr lang="it-IT" altLang="it-IT" sz="1200" baseline="0" dirty="0" smtClean="0"/>
              <a:t> meno performante</a:t>
            </a:r>
            <a:endParaRPr lang="it-IT" sz="1200" dirty="0" smtClean="0"/>
          </a:p>
          <a:p>
            <a:pPr algn="just">
              <a:defRPr/>
            </a:pPr>
            <a:endParaRPr lang="it-IT" sz="1200" dirty="0"/>
          </a:p>
        </p:txBody>
      </p:sp>
      <p:sp>
        <p:nvSpPr>
          <p:cNvPr id="4" name="Segnaposto numero diapositiva 3"/>
          <p:cNvSpPr>
            <a:spLocks noGrp="1"/>
          </p:cNvSpPr>
          <p:nvPr>
            <p:ph type="sldNum" sz="quarter" idx="10"/>
          </p:nvPr>
        </p:nvSpPr>
        <p:spPr/>
        <p:txBody>
          <a:bodyPr/>
          <a:lstStyle/>
          <a:p>
            <a:fld id="{B655EF7F-0394-4985-AD67-CD069086F894}" type="slidenum">
              <a:rPr lang="it-IT" smtClean="0"/>
              <a:pPr/>
              <a:t>233</a:t>
            </a:fld>
            <a:endParaRPr lang="it-IT"/>
          </a:p>
        </p:txBody>
      </p:sp>
    </p:spTree>
    <p:extLst>
      <p:ext uri="{BB962C8B-B14F-4D97-AF65-F5344CB8AC3E}">
        <p14:creationId xmlns:p14="http://schemas.microsoft.com/office/powerpoint/2010/main" val="1263493698"/>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normAutofit/>
          </a:bodyPr>
          <a:lstStyle/>
          <a:p>
            <a:pPr marL="0" marR="0" lvl="0" indent="0" algn="just" defTabSz="914400" rtl="0" eaLnBrk="0" fontAlgn="base" latinLnBrk="0" hangingPunct="0">
              <a:lnSpc>
                <a:spcPct val="100000"/>
              </a:lnSpc>
              <a:spcBef>
                <a:spcPct val="30000"/>
              </a:spcBef>
              <a:spcAft>
                <a:spcPct val="0"/>
              </a:spcAft>
              <a:buClrTx/>
              <a:buSzTx/>
              <a:buFontTx/>
              <a:buNone/>
              <a:tabLst/>
              <a:defRPr/>
            </a:pPr>
            <a:r>
              <a:rPr lang="it-IT" sz="1200" dirty="0" smtClean="0"/>
              <a:t>Discorso opposto invece </a:t>
            </a:r>
            <a:r>
              <a:rPr lang="it-IT" sz="1200" baseline="0" dirty="0" smtClean="0"/>
              <a:t>nei </a:t>
            </a:r>
            <a:r>
              <a:rPr lang="it-IT" sz="1200" dirty="0" smtClean="0"/>
              <a:t>mercati</a:t>
            </a:r>
            <a:r>
              <a:rPr lang="it-IT" sz="1200" baseline="0" dirty="0" smtClean="0"/>
              <a:t> laterali, dove la strategia </a:t>
            </a:r>
            <a:r>
              <a:rPr lang="it-IT" sz="1200" baseline="0" dirty="0" err="1" smtClean="0"/>
              <a:t>constant</a:t>
            </a:r>
            <a:r>
              <a:rPr lang="it-IT" sz="1200" baseline="0" dirty="0" smtClean="0"/>
              <a:t> mix </a:t>
            </a:r>
            <a:r>
              <a:rPr lang="it-IT" sz="1200" baseline="0" dirty="0" err="1" smtClean="0"/>
              <a:t>sovraperforma</a:t>
            </a:r>
            <a:r>
              <a:rPr lang="it-IT" sz="1200" baseline="0" dirty="0" smtClean="0"/>
              <a:t> sia </a:t>
            </a:r>
            <a:r>
              <a:rPr lang="it-IT" altLang="it-IT" sz="1200" dirty="0" smtClean="0"/>
              <a:t>la strategia </a:t>
            </a:r>
            <a:r>
              <a:rPr lang="it-IT" altLang="it-IT" sz="1200" dirty="0" err="1" smtClean="0"/>
              <a:t>Buy</a:t>
            </a:r>
            <a:r>
              <a:rPr lang="it-IT" altLang="it-IT" sz="1200" dirty="0" smtClean="0"/>
              <a:t> and </a:t>
            </a:r>
            <a:r>
              <a:rPr lang="it-IT" altLang="it-IT" sz="1200" dirty="0" err="1" smtClean="0"/>
              <a:t>Hold</a:t>
            </a:r>
            <a:r>
              <a:rPr lang="it-IT" altLang="it-IT" sz="1200" dirty="0" smtClean="0"/>
              <a:t>, che la </a:t>
            </a:r>
            <a:r>
              <a:rPr lang="it-IT" sz="1200" baseline="0" dirty="0" err="1" smtClean="0"/>
              <a:t>la</a:t>
            </a:r>
            <a:r>
              <a:rPr lang="it-IT" sz="1200" baseline="0" dirty="0" smtClean="0"/>
              <a:t> </a:t>
            </a:r>
            <a:r>
              <a:rPr lang="it-IT" altLang="it-IT" sz="1200" dirty="0" smtClean="0"/>
              <a:t>strategia </a:t>
            </a:r>
            <a:r>
              <a:rPr lang="it-IT" altLang="it-IT" sz="1200" dirty="0" err="1" smtClean="0"/>
              <a:t>Constant</a:t>
            </a:r>
            <a:r>
              <a:rPr lang="it-IT" altLang="it-IT" sz="1200" dirty="0" smtClean="0"/>
              <a:t> </a:t>
            </a:r>
            <a:r>
              <a:rPr lang="it-IT" altLang="it-IT" sz="1200" dirty="0" err="1" smtClean="0"/>
              <a:t>Proportion</a:t>
            </a:r>
            <a:r>
              <a:rPr lang="it-IT" altLang="it-IT" sz="1200" dirty="0" smtClean="0"/>
              <a:t> Portfolio </a:t>
            </a:r>
            <a:r>
              <a:rPr lang="it-IT" altLang="it-IT" sz="1200" dirty="0" err="1" smtClean="0"/>
              <a:t>Insurance</a:t>
            </a:r>
            <a:r>
              <a:rPr lang="it-IT" altLang="it-IT" sz="1200" dirty="0" smtClean="0"/>
              <a:t>, che risulta la</a:t>
            </a:r>
            <a:r>
              <a:rPr lang="it-IT" altLang="it-IT" sz="1200" baseline="0" dirty="0" smtClean="0"/>
              <a:t> meno performante</a:t>
            </a:r>
            <a:endParaRPr lang="it-IT" sz="1200" dirty="0" smtClean="0"/>
          </a:p>
          <a:p>
            <a:pPr algn="just">
              <a:defRPr/>
            </a:pPr>
            <a:endParaRPr lang="it-IT" sz="1200" dirty="0"/>
          </a:p>
        </p:txBody>
      </p:sp>
      <p:sp>
        <p:nvSpPr>
          <p:cNvPr id="4" name="Segnaposto numero diapositiva 3"/>
          <p:cNvSpPr>
            <a:spLocks noGrp="1"/>
          </p:cNvSpPr>
          <p:nvPr>
            <p:ph type="sldNum" sz="quarter" idx="10"/>
          </p:nvPr>
        </p:nvSpPr>
        <p:spPr/>
        <p:txBody>
          <a:bodyPr/>
          <a:lstStyle/>
          <a:p>
            <a:fld id="{B655EF7F-0394-4985-AD67-CD069086F894}" type="slidenum">
              <a:rPr lang="it-IT" smtClean="0"/>
              <a:pPr/>
              <a:t>234</a:t>
            </a:fld>
            <a:endParaRPr lang="it-IT"/>
          </a:p>
        </p:txBody>
      </p:sp>
    </p:spTree>
    <p:extLst>
      <p:ext uri="{BB962C8B-B14F-4D97-AF65-F5344CB8AC3E}">
        <p14:creationId xmlns:p14="http://schemas.microsoft.com/office/powerpoint/2010/main" val="2988019498"/>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normAutofit/>
          </a:bodyPr>
          <a:lstStyle/>
          <a:p>
            <a:r>
              <a:rPr lang="it-IT" altLang="it-IT" sz="1200" dirty="0" smtClean="0"/>
              <a:t>Nel caso di strategie senza benchmark, il gestore parte dal presupposto che il mercato non è efficiente. Cerca perciò di cogliere le occasioni che il mercato offre in termini di market timing e security </a:t>
            </a:r>
            <a:r>
              <a:rPr lang="it-IT" altLang="it-IT" sz="1200" dirty="0" err="1" smtClean="0"/>
              <a:t>selection</a:t>
            </a:r>
            <a:r>
              <a:rPr lang="it-IT" altLang="it-IT" sz="1200" dirty="0" smtClean="0"/>
              <a:t>, cioè sceglierà titoli oppure </a:t>
            </a:r>
            <a:r>
              <a:rPr lang="it-IT" altLang="it-IT" sz="1200" dirty="0" err="1" smtClean="0"/>
              <a:t>asset</a:t>
            </a:r>
            <a:r>
              <a:rPr lang="it-IT" altLang="it-IT" sz="1200" dirty="0" smtClean="0"/>
              <a:t> </a:t>
            </a:r>
            <a:r>
              <a:rPr lang="it-IT" altLang="it-IT" sz="1200" dirty="0" err="1" smtClean="0"/>
              <a:t>class</a:t>
            </a:r>
            <a:r>
              <a:rPr lang="it-IT" altLang="it-IT" sz="1200" dirty="0" smtClean="0"/>
              <a:t> da sovra e </a:t>
            </a:r>
            <a:r>
              <a:rPr lang="it-IT" altLang="it-IT" sz="1200" dirty="0" err="1" smtClean="0"/>
              <a:t>sottopesare</a:t>
            </a:r>
            <a:r>
              <a:rPr lang="it-IT" altLang="it-IT" sz="1200" dirty="0" smtClean="0"/>
              <a:t> rispetto al benchmark, in modo da ottenere rendimenti migliori del mercato.</a:t>
            </a:r>
          </a:p>
          <a:p>
            <a:endParaRPr lang="it-IT" altLang="it-IT" sz="1200" dirty="0" smtClean="0"/>
          </a:p>
          <a:p>
            <a:endParaRPr lang="it-IT" altLang="it-IT" sz="1200" dirty="0" smtClean="0"/>
          </a:p>
          <a:p>
            <a:endParaRPr lang="it-IT" altLang="it-IT" sz="1200" dirty="0"/>
          </a:p>
        </p:txBody>
      </p:sp>
      <p:sp>
        <p:nvSpPr>
          <p:cNvPr id="4" name="Segnaposto numero diapositiva 3"/>
          <p:cNvSpPr>
            <a:spLocks noGrp="1"/>
          </p:cNvSpPr>
          <p:nvPr>
            <p:ph type="sldNum" sz="quarter" idx="10"/>
          </p:nvPr>
        </p:nvSpPr>
        <p:spPr/>
        <p:txBody>
          <a:bodyPr/>
          <a:lstStyle/>
          <a:p>
            <a:fld id="{B655EF7F-0394-4985-AD67-CD069086F894}" type="slidenum">
              <a:rPr lang="it-IT" smtClean="0"/>
              <a:pPr/>
              <a:t>235</a:t>
            </a:fld>
            <a:endParaRPr lang="it-IT"/>
          </a:p>
        </p:txBody>
      </p:sp>
    </p:spTree>
    <p:extLst>
      <p:ext uri="{BB962C8B-B14F-4D97-AF65-F5344CB8AC3E}">
        <p14:creationId xmlns:p14="http://schemas.microsoft.com/office/powerpoint/2010/main" val="19433239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altLang="it-IT" sz="900" dirty="0" smtClean="0"/>
              <a:t>Possiamo ora affrontare il calcolo del rendimento, iniziando dall’investimento di più anni senza flussi intermedi. Sappiamo che dobbiamo applicare il regime di capitalizzazione composta. </a:t>
            </a:r>
          </a:p>
          <a:p>
            <a:r>
              <a:rPr lang="it-IT" altLang="it-IT" sz="900" b="1" dirty="0" smtClean="0"/>
              <a:t>(Step1)</a:t>
            </a:r>
            <a:r>
              <a:rPr lang="it-IT" altLang="it-IT" sz="900" dirty="0" smtClean="0"/>
              <a:t> Dopo un anno il montante M sarà dato dalla somma tra capitale investito e interesse maturato nel corso del primo anno; </a:t>
            </a:r>
          </a:p>
          <a:p>
            <a:r>
              <a:rPr lang="it-IT" altLang="it-IT" sz="900" b="1" dirty="0" smtClean="0"/>
              <a:t>(Step2)</a:t>
            </a:r>
            <a:r>
              <a:rPr lang="it-IT" altLang="it-IT" sz="900" dirty="0" smtClean="0"/>
              <a:t> l’interesse maturato nel corso del primo anno d’investimento sarà determinato dal prodotto tra capitale e tasso d’interesse; </a:t>
            </a:r>
          </a:p>
          <a:p>
            <a:r>
              <a:rPr lang="it-IT" altLang="it-IT" sz="900" b="1" dirty="0" smtClean="0"/>
              <a:t>(Step3)</a:t>
            </a:r>
            <a:r>
              <a:rPr lang="it-IT" altLang="it-IT" sz="900" dirty="0" smtClean="0"/>
              <a:t> possiamo quindi scrivere la formula del montante in questo modo</a:t>
            </a:r>
            <a:endParaRPr lang="it-IT" altLang="it-IT" sz="900" b="1" dirty="0" smtClean="0"/>
          </a:p>
          <a:p>
            <a:r>
              <a:rPr lang="it-IT" altLang="it-IT" sz="900" dirty="0" smtClean="0"/>
              <a:t>(</a:t>
            </a:r>
            <a:r>
              <a:rPr lang="it-IT" altLang="it-IT" sz="900" b="1" dirty="0" smtClean="0"/>
              <a:t>Step4)</a:t>
            </a:r>
            <a:r>
              <a:rPr lang="it-IT" altLang="it-IT" sz="900" dirty="0" smtClean="0"/>
              <a:t> A questo punto, effettuando una semplice operazione algebrica, ovvero raccogliendo a fattor comune rispetto a C, otteniamo la formula per il calcolo del rendimento di un investimento dopo un anno. </a:t>
            </a:r>
          </a:p>
          <a:p>
            <a:r>
              <a:rPr lang="it-IT" altLang="it-IT" sz="900" dirty="0" smtClean="0"/>
              <a:t>(</a:t>
            </a:r>
            <a:r>
              <a:rPr lang="it-IT" altLang="it-IT" sz="900" b="1" dirty="0" smtClean="0"/>
              <a:t>Step5)</a:t>
            </a:r>
            <a:r>
              <a:rPr lang="it-IT" altLang="it-IT" sz="900" dirty="0" smtClean="0"/>
              <a:t> dopo due anni il montante sarà dato dal prodotto tra capitale e la somma di 1+i  elevato alla seconda; </a:t>
            </a:r>
            <a:endParaRPr lang="it-IT" altLang="it-IT" sz="900" baseline="30000" dirty="0" smtClean="0"/>
          </a:p>
          <a:p>
            <a:r>
              <a:rPr lang="it-IT" altLang="it-IT" sz="900" dirty="0" smtClean="0"/>
              <a:t>(</a:t>
            </a:r>
            <a:r>
              <a:rPr lang="it-IT" altLang="it-IT" sz="900" b="1" dirty="0" smtClean="0"/>
              <a:t>Step6)</a:t>
            </a:r>
            <a:r>
              <a:rPr lang="it-IT" altLang="it-IT" sz="900" dirty="0" smtClean="0"/>
              <a:t> Pertanto la formula per il calcolo del rendimento di un investimento di più anni senza flussi è uguale al prodotto del capitale per 1+ i elevato alla n, dove n sono gli anni dell’investimento.</a:t>
            </a:r>
          </a:p>
          <a:p>
            <a:endParaRPr lang="it-IT" altLang="it-IT" sz="900" dirty="0" smtClean="0"/>
          </a:p>
          <a:p>
            <a:endParaRPr lang="it-IT" altLang="it-IT" sz="900" dirty="0" smtClean="0"/>
          </a:p>
          <a:p>
            <a:r>
              <a:rPr lang="it-IT" altLang="it-IT" sz="900" dirty="0" smtClean="0"/>
              <a:t>Note per lo sviluppo:</a:t>
            </a:r>
          </a:p>
          <a:p>
            <a:r>
              <a:rPr lang="it-IT" altLang="it-IT" sz="900" dirty="0" smtClean="0"/>
              <a:t>In icona in alto sulla sinistra verrà riportata la visualizzazione di un investimento senza flussi (grafico di sinistra di pagina 3)</a:t>
            </a:r>
          </a:p>
          <a:p>
            <a:r>
              <a:rPr lang="it-IT" altLang="it-IT" sz="900" dirty="0" smtClean="0"/>
              <a:t>In sincronia con l’audio di </a:t>
            </a:r>
            <a:r>
              <a:rPr lang="it-IT" altLang="it-IT" sz="900" dirty="0" err="1" smtClean="0"/>
              <a:t>step</a:t>
            </a:r>
            <a:r>
              <a:rPr lang="it-IT" altLang="it-IT" sz="900" dirty="0" smtClean="0"/>
              <a:t> 1, step2, </a:t>
            </a:r>
            <a:r>
              <a:rPr lang="it-IT" altLang="it-IT" sz="900" dirty="0" err="1" smtClean="0"/>
              <a:t>step</a:t>
            </a:r>
            <a:r>
              <a:rPr lang="it-IT" altLang="it-IT" sz="900" dirty="0" smtClean="0"/>
              <a:t> 3, step4, step5 e step6 compaiono le visualizzazioni relative.</a:t>
            </a:r>
          </a:p>
          <a:p>
            <a:r>
              <a:rPr lang="it-IT" altLang="it-IT" sz="900" dirty="0" smtClean="0"/>
              <a:t>	.</a:t>
            </a:r>
          </a:p>
          <a:p>
            <a:endParaRPr lang="it-IT" altLang="it-IT" sz="900" dirty="0" smtClean="0"/>
          </a:p>
          <a:p>
            <a:pPr lvl="1"/>
            <a:endParaRPr lang="it-IT" altLang="it-IT" sz="1050" dirty="0" smtClean="0"/>
          </a:p>
        </p:txBody>
      </p:sp>
      <p:sp>
        <p:nvSpPr>
          <p:cNvPr id="4" name="Segnaposto numero diapositiva 3"/>
          <p:cNvSpPr>
            <a:spLocks noGrp="1"/>
          </p:cNvSpPr>
          <p:nvPr>
            <p:ph type="sldNum" sz="quarter" idx="10"/>
          </p:nvPr>
        </p:nvSpPr>
        <p:spPr/>
        <p:txBody>
          <a:bodyPr/>
          <a:lstStyle/>
          <a:p>
            <a:fld id="{B655EF7F-0394-4985-AD67-CD069086F894}" type="slidenum">
              <a:rPr lang="it-IT" smtClean="0"/>
              <a:pPr/>
              <a:t>97</a:t>
            </a:fld>
            <a:endParaRPr lang="it-IT"/>
          </a:p>
        </p:txBody>
      </p:sp>
    </p:spTree>
    <p:extLst>
      <p:ext uri="{BB962C8B-B14F-4D97-AF65-F5344CB8AC3E}">
        <p14:creationId xmlns:p14="http://schemas.microsoft.com/office/powerpoint/2010/main" val="1763779237"/>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normAutofit/>
          </a:bodyPr>
          <a:lstStyle/>
          <a:p>
            <a:pPr algn="just">
              <a:defRPr/>
            </a:pPr>
            <a:endParaRPr lang="it-IT" sz="1200" dirty="0"/>
          </a:p>
        </p:txBody>
      </p:sp>
      <p:sp>
        <p:nvSpPr>
          <p:cNvPr id="4" name="Segnaposto numero diapositiva 3"/>
          <p:cNvSpPr>
            <a:spLocks noGrp="1"/>
          </p:cNvSpPr>
          <p:nvPr>
            <p:ph type="sldNum" sz="quarter" idx="10"/>
          </p:nvPr>
        </p:nvSpPr>
        <p:spPr/>
        <p:txBody>
          <a:bodyPr/>
          <a:lstStyle/>
          <a:p>
            <a:fld id="{B655EF7F-0394-4985-AD67-CD069086F894}" type="slidenum">
              <a:rPr lang="it-IT" smtClean="0"/>
              <a:pPr/>
              <a:t>236</a:t>
            </a:fld>
            <a:endParaRPr lang="it-IT"/>
          </a:p>
        </p:txBody>
      </p:sp>
    </p:spTree>
    <p:extLst>
      <p:ext uri="{BB962C8B-B14F-4D97-AF65-F5344CB8AC3E}">
        <p14:creationId xmlns:p14="http://schemas.microsoft.com/office/powerpoint/2010/main" val="1286811063"/>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normAutofit/>
          </a:bodyPr>
          <a:lstStyle/>
          <a:p>
            <a:pPr algn="just">
              <a:defRPr/>
            </a:pPr>
            <a:endParaRPr lang="it-IT" sz="1200" dirty="0"/>
          </a:p>
        </p:txBody>
      </p:sp>
      <p:sp>
        <p:nvSpPr>
          <p:cNvPr id="4" name="Segnaposto numero diapositiva 3"/>
          <p:cNvSpPr>
            <a:spLocks noGrp="1"/>
          </p:cNvSpPr>
          <p:nvPr>
            <p:ph type="sldNum" sz="quarter" idx="10"/>
          </p:nvPr>
        </p:nvSpPr>
        <p:spPr/>
        <p:txBody>
          <a:bodyPr/>
          <a:lstStyle/>
          <a:p>
            <a:fld id="{B655EF7F-0394-4985-AD67-CD069086F894}" type="slidenum">
              <a:rPr lang="it-IT" smtClean="0"/>
              <a:pPr/>
              <a:t>237</a:t>
            </a:fld>
            <a:endParaRPr lang="it-IT"/>
          </a:p>
        </p:txBody>
      </p:sp>
    </p:spTree>
    <p:extLst>
      <p:ext uri="{BB962C8B-B14F-4D97-AF65-F5344CB8AC3E}">
        <p14:creationId xmlns:p14="http://schemas.microsoft.com/office/powerpoint/2010/main" val="2421032976"/>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normAutofit/>
          </a:bodyPr>
          <a:lstStyle/>
          <a:p>
            <a:r>
              <a:rPr lang="it-IT" altLang="it-IT" sz="1200" dirty="0" smtClean="0"/>
              <a:t>La figura mostra la deviazione </a:t>
            </a:r>
            <a:r>
              <a:rPr lang="it-IT" dirty="0" smtClean="0"/>
              <a:t>standard dei rendimenti medi su azioni, obbligazioni e titoli di Stato a breve</a:t>
            </a:r>
            <a:r>
              <a:rPr lang="it-IT" baseline="0" dirty="0" smtClean="0"/>
              <a:t> termine statunitensi </a:t>
            </a:r>
            <a:r>
              <a:rPr lang="it-IT" dirty="0" smtClean="0"/>
              <a:t>su diversi periodi di investimento su</a:t>
            </a:r>
            <a:r>
              <a:rPr lang="it-IT" baseline="0" dirty="0" smtClean="0"/>
              <a:t> oltre due secoli di storia (dal </a:t>
            </a:r>
            <a:r>
              <a:rPr lang="it-IT" dirty="0" smtClean="0"/>
              <a:t>1802</a:t>
            </a:r>
            <a:r>
              <a:rPr lang="it-IT" baseline="0" dirty="0" smtClean="0"/>
              <a:t> al </a:t>
            </a:r>
            <a:r>
              <a:rPr lang="it-IT" dirty="0" smtClean="0"/>
              <a:t>2012).</a:t>
            </a:r>
          </a:p>
          <a:p>
            <a:r>
              <a:rPr lang="it-IT" altLang="it-IT" sz="1200" dirty="0" smtClean="0"/>
              <a:t>La</a:t>
            </a:r>
            <a:r>
              <a:rPr lang="it-IT" altLang="it-IT" sz="1200" baseline="0" dirty="0" smtClean="0"/>
              <a:t> storia ci insegna come l'investimento azionario, ritenuto da tutti il più rischioso, sia nei fatti il meno volatile su un orizzonte temporale di lungo termine. Non solo, esso è anche quello che offre un rendimento più elevato rispetto alle </a:t>
            </a:r>
            <a:r>
              <a:rPr lang="it-IT" altLang="it-IT" sz="1200" baseline="0" dirty="0" err="1" smtClean="0"/>
              <a:t>asset</a:t>
            </a:r>
            <a:r>
              <a:rPr lang="it-IT" altLang="it-IT" sz="1200" baseline="0" dirty="0" smtClean="0"/>
              <a:t> </a:t>
            </a:r>
            <a:r>
              <a:rPr lang="it-IT" altLang="it-IT" sz="1200" baseline="0" dirty="0" err="1" smtClean="0"/>
              <a:t>class</a:t>
            </a:r>
            <a:r>
              <a:rPr lang="it-IT" altLang="it-IT" sz="1200" baseline="0" dirty="0" smtClean="0"/>
              <a:t> tradizionali.</a:t>
            </a:r>
            <a:endParaRPr lang="it-IT" altLang="it-IT" sz="1200" dirty="0" smtClean="0"/>
          </a:p>
        </p:txBody>
      </p:sp>
      <p:sp>
        <p:nvSpPr>
          <p:cNvPr id="4" name="Segnaposto numero diapositiva 3"/>
          <p:cNvSpPr>
            <a:spLocks noGrp="1"/>
          </p:cNvSpPr>
          <p:nvPr>
            <p:ph type="sldNum" sz="quarter" idx="10"/>
          </p:nvPr>
        </p:nvSpPr>
        <p:spPr/>
        <p:txBody>
          <a:bodyPr/>
          <a:lstStyle/>
          <a:p>
            <a:fld id="{B655EF7F-0394-4985-AD67-CD069086F894}" type="slidenum">
              <a:rPr lang="it-IT" smtClean="0"/>
              <a:pPr/>
              <a:t>238</a:t>
            </a:fld>
            <a:endParaRPr lang="it-IT"/>
          </a:p>
        </p:txBody>
      </p:sp>
    </p:spTree>
    <p:extLst>
      <p:ext uri="{BB962C8B-B14F-4D97-AF65-F5344CB8AC3E}">
        <p14:creationId xmlns:p14="http://schemas.microsoft.com/office/powerpoint/2010/main" val="39291776"/>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normAutofit/>
          </a:bodyPr>
          <a:lstStyle/>
          <a:p>
            <a:r>
              <a:rPr lang="it-IT" dirty="0" smtClean="0"/>
              <a:t>Il grafico mostra i rendimenti dell'indice S&amp;P500 </a:t>
            </a:r>
            <a:r>
              <a:rPr lang="it-IT" baseline="0" dirty="0" smtClean="0"/>
              <a:t>calcolati con la metodologia "</a:t>
            </a:r>
            <a:r>
              <a:rPr lang="it-IT" baseline="0" dirty="0" err="1" smtClean="0"/>
              <a:t>rolling</a:t>
            </a:r>
            <a:r>
              <a:rPr lang="it-IT" baseline="0" dirty="0" smtClean="0"/>
              <a:t>",</a:t>
            </a:r>
            <a:r>
              <a:rPr lang="it-IT" dirty="0" smtClean="0"/>
              <a:t> esaminano ogni periodo di un anno, tre anni, cinque anni, ecc. iniziando ogni mese nel periodo storico analizzato</a:t>
            </a:r>
            <a:r>
              <a:rPr lang="it-IT" baseline="0" dirty="0" smtClean="0"/>
              <a:t> (</a:t>
            </a:r>
            <a:r>
              <a:rPr lang="it-IT" dirty="0" smtClean="0"/>
              <a:t>gennaio 1973 - dicembre 2016).</a:t>
            </a:r>
          </a:p>
          <a:p>
            <a:r>
              <a:rPr lang="it-IT" dirty="0" smtClean="0"/>
              <a:t/>
            </a:r>
            <a:br>
              <a:rPr lang="it-IT" dirty="0" smtClean="0"/>
            </a:br>
            <a:r>
              <a:rPr lang="it-IT" dirty="0" smtClean="0"/>
              <a:t>Per periodi di tempo brevi, un fondo agganciato all'S&amp;P500 Index può offrire rendimenti eccezionalmente elevati o rendimenti eccezionalmente bassi, a seconda del periodo di tempo in cui si investe. Il peggiore frame temporale di un anno ha generato infatti un rendimento del -43%,</a:t>
            </a:r>
            <a:r>
              <a:rPr lang="it-IT" baseline="0" dirty="0" smtClean="0"/>
              <a:t> </a:t>
            </a:r>
            <a:r>
              <a:rPr lang="it-IT" dirty="0" smtClean="0"/>
              <a:t>verificatosi nei dodici mesi terminanti a febbraio 2009, mentre il miglior rendimento dell'indice a un anno ha prodotto un rendimento del 61%, che si è verificato nei dodici mesi terminanti nel giugno 1983.</a:t>
            </a:r>
            <a:br>
              <a:rPr lang="it-IT" dirty="0" smtClean="0"/>
            </a:br>
            <a:r>
              <a:rPr lang="it-IT" dirty="0" smtClean="0"/>
              <a:t>Se foste un investitore a lungo termine, i peggiori venti anni avrebbero invece prodotto un rendimento del 6,4% all'anno. Ciò si è verificato nel corso dei vent'anni che si sono conclusi nel maggio 1979. I migliori venti anni avrebbero prodotto un rendimento medio del 18% all'anno, che si è verificato nel corso dei vent'anni terminati nel marzo 2000.</a:t>
            </a:r>
          </a:p>
          <a:p>
            <a:r>
              <a:rPr lang="it-IT" altLang="it-IT" sz="1200" dirty="0" smtClean="0"/>
              <a:t>Statisticamente, quindi, è impossibile perdere su</a:t>
            </a:r>
            <a:r>
              <a:rPr lang="it-IT" altLang="it-IT" sz="1200" baseline="0" dirty="0" smtClean="0"/>
              <a:t> orizzonti temporali superiori ai 15 anni.</a:t>
            </a:r>
            <a:endParaRPr lang="it-IT" altLang="it-IT" sz="1200" dirty="0" smtClean="0"/>
          </a:p>
        </p:txBody>
      </p:sp>
      <p:sp>
        <p:nvSpPr>
          <p:cNvPr id="4" name="Segnaposto numero diapositiva 3"/>
          <p:cNvSpPr>
            <a:spLocks noGrp="1"/>
          </p:cNvSpPr>
          <p:nvPr>
            <p:ph type="sldNum" sz="quarter" idx="10"/>
          </p:nvPr>
        </p:nvSpPr>
        <p:spPr/>
        <p:txBody>
          <a:bodyPr/>
          <a:lstStyle/>
          <a:p>
            <a:fld id="{B655EF7F-0394-4985-AD67-CD069086F894}" type="slidenum">
              <a:rPr lang="it-IT" smtClean="0"/>
              <a:pPr/>
              <a:t>239</a:t>
            </a:fld>
            <a:endParaRPr lang="it-IT"/>
          </a:p>
        </p:txBody>
      </p:sp>
    </p:spTree>
    <p:extLst>
      <p:ext uri="{BB962C8B-B14F-4D97-AF65-F5344CB8AC3E}">
        <p14:creationId xmlns:p14="http://schemas.microsoft.com/office/powerpoint/2010/main" val="2415213565"/>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normAutofit/>
          </a:bodyPr>
          <a:lstStyle/>
          <a:p>
            <a:r>
              <a:rPr lang="it-IT" altLang="it-IT" sz="1200" dirty="0" smtClean="0"/>
              <a:t>L’esperienza insegna dunque che il fattore tempo non viene sufficientemente preso in considerazione e che pertanto gli investitori sono influenzati dalle oscillazioni del mercato. Non esiste una ricetta utile per individuare con precisione quanto “lungo” debba essere il c.d. “lungo periodo”.  Investimenti in </a:t>
            </a:r>
            <a:r>
              <a:rPr lang="it-IT" altLang="it-IT" sz="1200" dirty="0" err="1" smtClean="0"/>
              <a:t>asset</a:t>
            </a:r>
            <a:r>
              <a:rPr lang="it-IT" altLang="it-IT" sz="1200" dirty="0" smtClean="0"/>
              <a:t> </a:t>
            </a:r>
            <a:r>
              <a:rPr lang="it-IT" altLang="it-IT" sz="1200" dirty="0" err="1" smtClean="0"/>
              <a:t>class</a:t>
            </a:r>
            <a:r>
              <a:rPr lang="it-IT" altLang="it-IT" sz="1200" dirty="0" smtClean="0"/>
              <a:t>  diverse, mercati diversi e periodi di analisi diversi ci indicherebbero risultati diversi. Comunque secondo un comportamento di investimento razionale :</a:t>
            </a:r>
          </a:p>
          <a:p>
            <a:r>
              <a:rPr lang="it-IT" altLang="it-IT" sz="1200" dirty="0" smtClean="0"/>
              <a:t>Per investimenti di breve periodo, è consigliabile investire principalmente in attività a rischio contenuto (ad esempio un investimento obbligazionario con alto rating e bassa </a:t>
            </a:r>
            <a:r>
              <a:rPr lang="it-IT" altLang="it-IT" sz="1200" dirty="0" err="1" smtClean="0"/>
              <a:t>duration</a:t>
            </a:r>
            <a:r>
              <a:rPr lang="it-IT" altLang="it-IT" sz="1200" dirty="0" smtClean="0"/>
              <a:t>)</a:t>
            </a:r>
          </a:p>
          <a:p>
            <a:r>
              <a:rPr lang="it-IT" altLang="it-IT" sz="1200" dirty="0" smtClean="0"/>
              <a:t>Solo per gli investimenti di medio-lungo periodo, invece, è consigliabile investire buona parte del portafoglio in attività rischiose, dato che col trascorrere del tempo la volatilità si riduce.</a:t>
            </a:r>
          </a:p>
          <a:p>
            <a:r>
              <a:rPr lang="it-IT" altLang="it-IT" sz="1200" dirty="0" smtClean="0"/>
              <a:t>		</a:t>
            </a:r>
            <a:endParaRPr lang="it-IT" altLang="it-IT" sz="1200" dirty="0"/>
          </a:p>
        </p:txBody>
      </p:sp>
      <p:sp>
        <p:nvSpPr>
          <p:cNvPr id="4" name="Segnaposto numero diapositiva 3"/>
          <p:cNvSpPr>
            <a:spLocks noGrp="1"/>
          </p:cNvSpPr>
          <p:nvPr>
            <p:ph type="sldNum" sz="quarter" idx="10"/>
          </p:nvPr>
        </p:nvSpPr>
        <p:spPr/>
        <p:txBody>
          <a:bodyPr/>
          <a:lstStyle/>
          <a:p>
            <a:fld id="{B655EF7F-0394-4985-AD67-CD069086F894}" type="slidenum">
              <a:rPr lang="it-IT" smtClean="0"/>
              <a:pPr/>
              <a:t>240</a:t>
            </a:fld>
            <a:endParaRPr lang="it-IT"/>
          </a:p>
        </p:txBody>
      </p:sp>
    </p:spTree>
    <p:extLst>
      <p:ext uri="{BB962C8B-B14F-4D97-AF65-F5344CB8AC3E}">
        <p14:creationId xmlns:p14="http://schemas.microsoft.com/office/powerpoint/2010/main" val="2994648328"/>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normAutofit/>
          </a:bodyPr>
          <a:lstStyle/>
          <a:p>
            <a:pPr algn="just">
              <a:defRPr/>
            </a:pPr>
            <a:endParaRPr lang="it-IT" sz="1200" dirty="0"/>
          </a:p>
        </p:txBody>
      </p:sp>
      <p:sp>
        <p:nvSpPr>
          <p:cNvPr id="4" name="Segnaposto numero diapositiva 3"/>
          <p:cNvSpPr>
            <a:spLocks noGrp="1"/>
          </p:cNvSpPr>
          <p:nvPr>
            <p:ph type="sldNum" sz="quarter" idx="10"/>
          </p:nvPr>
        </p:nvSpPr>
        <p:spPr/>
        <p:txBody>
          <a:bodyPr/>
          <a:lstStyle/>
          <a:p>
            <a:fld id="{B655EF7F-0394-4985-AD67-CD069086F894}" type="slidenum">
              <a:rPr lang="it-IT" smtClean="0"/>
              <a:pPr/>
              <a:t>241</a:t>
            </a:fld>
            <a:endParaRPr lang="it-IT"/>
          </a:p>
        </p:txBody>
      </p:sp>
    </p:spTree>
    <p:extLst>
      <p:ext uri="{BB962C8B-B14F-4D97-AF65-F5344CB8AC3E}">
        <p14:creationId xmlns:p14="http://schemas.microsoft.com/office/powerpoint/2010/main" val="551080808"/>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normAutofit/>
          </a:bodyPr>
          <a:lstStyle/>
          <a:p>
            <a:pPr algn="just">
              <a:defRPr/>
            </a:pPr>
            <a:endParaRPr lang="it-IT" sz="1200" dirty="0"/>
          </a:p>
        </p:txBody>
      </p:sp>
      <p:sp>
        <p:nvSpPr>
          <p:cNvPr id="4" name="Segnaposto numero diapositiva 3"/>
          <p:cNvSpPr>
            <a:spLocks noGrp="1"/>
          </p:cNvSpPr>
          <p:nvPr>
            <p:ph type="sldNum" sz="quarter" idx="10"/>
          </p:nvPr>
        </p:nvSpPr>
        <p:spPr/>
        <p:txBody>
          <a:bodyPr/>
          <a:lstStyle/>
          <a:p>
            <a:fld id="{B655EF7F-0394-4985-AD67-CD069086F894}" type="slidenum">
              <a:rPr lang="it-IT" smtClean="0"/>
              <a:pPr/>
              <a:t>242</a:t>
            </a:fld>
            <a:endParaRPr lang="it-IT"/>
          </a:p>
        </p:txBody>
      </p:sp>
    </p:spTree>
    <p:extLst>
      <p:ext uri="{BB962C8B-B14F-4D97-AF65-F5344CB8AC3E}">
        <p14:creationId xmlns:p14="http://schemas.microsoft.com/office/powerpoint/2010/main" val="42145505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altLang="it-IT" sz="900" b="1" dirty="0" smtClean="0"/>
              <a:t>Voce</a:t>
            </a:r>
            <a:r>
              <a:rPr lang="it-IT" altLang="it-IT" sz="900" dirty="0" smtClean="0"/>
              <a:t>: </a:t>
            </a:r>
          </a:p>
          <a:p>
            <a:r>
              <a:rPr lang="it-IT" altLang="it-IT" sz="900" dirty="0" smtClean="0"/>
              <a:t>(</a:t>
            </a:r>
            <a:r>
              <a:rPr lang="it-IT" altLang="it-IT" sz="900" b="1" dirty="0" smtClean="0"/>
              <a:t>Step1)</a:t>
            </a:r>
            <a:r>
              <a:rPr lang="it-IT" altLang="it-IT" sz="800" dirty="0" smtClean="0"/>
              <a:t> </a:t>
            </a:r>
            <a:r>
              <a:rPr lang="it-IT" altLang="it-IT" sz="900" dirty="0" smtClean="0"/>
              <a:t>Riprendiamo il grafico proposto precedentemente relativo ad un investimento con flussi intermedi di durata T pari a n anni con flussi in entrata al tempo t1, t2 e t3 e in uscita al tempo t4</a:t>
            </a:r>
          </a:p>
          <a:p>
            <a:endParaRPr lang="it-IT" altLang="it-IT" sz="900" dirty="0" smtClean="0"/>
          </a:p>
          <a:p>
            <a:endParaRPr lang="it-IT" altLang="it-IT" sz="900" dirty="0" smtClean="0"/>
          </a:p>
        </p:txBody>
      </p:sp>
      <p:sp>
        <p:nvSpPr>
          <p:cNvPr id="4" name="Segnaposto numero diapositiva 3"/>
          <p:cNvSpPr>
            <a:spLocks noGrp="1"/>
          </p:cNvSpPr>
          <p:nvPr>
            <p:ph type="sldNum" sz="quarter" idx="10"/>
          </p:nvPr>
        </p:nvSpPr>
        <p:spPr/>
        <p:txBody>
          <a:bodyPr/>
          <a:lstStyle/>
          <a:p>
            <a:fld id="{B655EF7F-0394-4985-AD67-CD069086F894}" type="slidenum">
              <a:rPr lang="it-IT" smtClean="0"/>
              <a:pPr/>
              <a:t>98</a:t>
            </a:fld>
            <a:endParaRPr lang="it-IT"/>
          </a:p>
        </p:txBody>
      </p:sp>
    </p:spTree>
    <p:extLst>
      <p:ext uri="{BB962C8B-B14F-4D97-AF65-F5344CB8AC3E}">
        <p14:creationId xmlns:p14="http://schemas.microsoft.com/office/powerpoint/2010/main" val="13680354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altLang="it-IT" sz="800" dirty="0" smtClean="0"/>
              <a:t>(</a:t>
            </a:r>
            <a:r>
              <a:rPr lang="it-IT" altLang="it-IT" sz="800" b="1" dirty="0" smtClean="0"/>
              <a:t>Step1)</a:t>
            </a:r>
            <a:r>
              <a:rPr lang="it-IT" altLang="it-IT" sz="800" dirty="0" smtClean="0"/>
              <a:t> </a:t>
            </a:r>
            <a:r>
              <a:rPr lang="it-IT" altLang="it-IT" sz="900" dirty="0" smtClean="0"/>
              <a:t>Per calcolare il rendimento di un investimento con flussi intermedi, gli analisti hanno a disposizione una serie di strumenti quali, ad esempio, il</a:t>
            </a:r>
            <a:r>
              <a:rPr lang="it-IT" altLang="it-IT" sz="900" b="1" dirty="0" smtClean="0"/>
              <a:t> TIR, il MWRR </a:t>
            </a:r>
            <a:r>
              <a:rPr lang="it-IT" altLang="it-IT" sz="900" dirty="0" smtClean="0"/>
              <a:t>e il</a:t>
            </a:r>
            <a:r>
              <a:rPr lang="it-IT" altLang="it-IT" sz="900" b="1" dirty="0" smtClean="0"/>
              <a:t> TWRR.</a:t>
            </a:r>
            <a:endParaRPr lang="it-IT" altLang="it-IT" sz="900" dirty="0" smtClean="0"/>
          </a:p>
          <a:p>
            <a:r>
              <a:rPr lang="it-IT" altLang="it-IT" sz="800" dirty="0" smtClean="0"/>
              <a:t>(</a:t>
            </a:r>
            <a:r>
              <a:rPr lang="it-IT" altLang="it-IT" sz="800" b="1" dirty="0" smtClean="0"/>
              <a:t>Step2)</a:t>
            </a:r>
            <a:r>
              <a:rPr lang="it-IT" altLang="it-IT" sz="800" dirty="0" smtClean="0"/>
              <a:t> </a:t>
            </a:r>
            <a:r>
              <a:rPr lang="it-IT" altLang="it-IT" sz="900" dirty="0" smtClean="0"/>
              <a:t>Il più diffuso è il TIR, ovvero il tasso interno di rendimento. </a:t>
            </a:r>
          </a:p>
          <a:p>
            <a:r>
              <a:rPr lang="it-IT" altLang="it-IT" sz="900" dirty="0" smtClean="0"/>
              <a:t>Più è alto il valore del TIR più è redditizio l’investimento: vediamo perché.</a:t>
            </a:r>
          </a:p>
          <a:p>
            <a:endParaRPr lang="it-IT" altLang="it-IT" sz="900" dirty="0" smtClean="0"/>
          </a:p>
          <a:p>
            <a:endParaRPr lang="it-IT" altLang="it-IT" sz="900" dirty="0" smtClean="0"/>
          </a:p>
          <a:p>
            <a:r>
              <a:rPr lang="it-IT" altLang="it-IT" sz="900" dirty="0" smtClean="0"/>
              <a:t>Note per lo sviluppo:</a:t>
            </a:r>
          </a:p>
          <a:p>
            <a:r>
              <a:rPr lang="it-IT" altLang="it-IT" sz="900" dirty="0" smtClean="0"/>
              <a:t>In </a:t>
            </a:r>
            <a:r>
              <a:rPr lang="it-IT" altLang="it-IT" sz="900" dirty="0" err="1" smtClean="0"/>
              <a:t>step</a:t>
            </a:r>
            <a:r>
              <a:rPr lang="it-IT" altLang="it-IT" sz="900" dirty="0" smtClean="0"/>
              <a:t> 1 compaiono i tre indici</a:t>
            </a:r>
          </a:p>
          <a:p>
            <a:r>
              <a:rPr lang="it-IT" altLang="it-IT" sz="900" dirty="0" smtClean="0"/>
              <a:t>In </a:t>
            </a:r>
            <a:r>
              <a:rPr lang="it-IT" altLang="it-IT" sz="900" dirty="0" err="1" smtClean="0"/>
              <a:t>step</a:t>
            </a:r>
            <a:r>
              <a:rPr lang="it-IT" altLang="it-IT" sz="900" dirty="0" smtClean="0"/>
              <a:t> 2 zoom sul TIR</a:t>
            </a:r>
          </a:p>
          <a:p>
            <a:endParaRPr lang="it-IT" altLang="it-IT" sz="900" dirty="0" smtClean="0"/>
          </a:p>
          <a:p>
            <a:endParaRPr lang="it-IT" altLang="it-IT" sz="900" dirty="0" smtClean="0"/>
          </a:p>
          <a:p>
            <a:endParaRPr lang="it-IT" altLang="it-IT" sz="900" dirty="0" smtClean="0"/>
          </a:p>
          <a:p>
            <a:endParaRPr lang="it-IT" altLang="it-IT" sz="900" dirty="0" smtClean="0"/>
          </a:p>
          <a:p>
            <a:r>
              <a:rPr lang="it-IT" altLang="it-IT" sz="900" dirty="0" smtClean="0"/>
              <a:t>	</a:t>
            </a:r>
            <a:endParaRPr lang="it-IT" altLang="it-IT" sz="900" dirty="0"/>
          </a:p>
        </p:txBody>
      </p:sp>
      <p:sp>
        <p:nvSpPr>
          <p:cNvPr id="4" name="Segnaposto numero diapositiva 3"/>
          <p:cNvSpPr>
            <a:spLocks noGrp="1"/>
          </p:cNvSpPr>
          <p:nvPr>
            <p:ph type="sldNum" sz="quarter" idx="10"/>
          </p:nvPr>
        </p:nvSpPr>
        <p:spPr/>
        <p:txBody>
          <a:bodyPr/>
          <a:lstStyle/>
          <a:p>
            <a:fld id="{B655EF7F-0394-4985-AD67-CD069086F894}" type="slidenum">
              <a:rPr lang="it-IT" smtClean="0"/>
              <a:pPr/>
              <a:t>99</a:t>
            </a:fld>
            <a:endParaRPr lang="it-IT"/>
          </a:p>
        </p:txBody>
      </p:sp>
    </p:spTree>
    <p:extLst>
      <p:ext uri="{BB962C8B-B14F-4D97-AF65-F5344CB8AC3E}">
        <p14:creationId xmlns:p14="http://schemas.microsoft.com/office/powerpoint/2010/main" val="30354032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altLang="it-IT" sz="800" b="1" dirty="0" smtClean="0"/>
              <a:t>(Step1)</a:t>
            </a:r>
            <a:r>
              <a:rPr lang="it-IT" altLang="it-IT" sz="800" dirty="0" smtClean="0"/>
              <a:t> Supponiamo di aver investito 500.000 € per una durata quadriennale. </a:t>
            </a:r>
          </a:p>
          <a:p>
            <a:r>
              <a:rPr lang="it-IT" altLang="it-IT" sz="800" dirty="0" smtClean="0"/>
              <a:t>Indichiamo all’anno 0 l’esborso con segno negativo poiché costituisce un’uscita di cassa.</a:t>
            </a:r>
          </a:p>
          <a:p>
            <a:r>
              <a:rPr lang="it-IT" altLang="it-IT" sz="800" b="1" dirty="0" smtClean="0"/>
              <a:t>(Step2)</a:t>
            </a:r>
            <a:r>
              <a:rPr lang="it-IT" altLang="it-IT" sz="800" dirty="0" smtClean="0"/>
              <a:t> Supponiamo che l’investimento abbia generato i seguenti flussi di cassa, tutti di segno positivo in quanto flussi in entrata: 190.000 Euro il primo anno e 162.000 Euro; 170.000 Euro; 175.000 Euro negli anni successivi.</a:t>
            </a:r>
          </a:p>
          <a:p>
            <a:endParaRPr lang="it-IT" altLang="it-IT" sz="800" dirty="0" smtClean="0"/>
          </a:p>
          <a:p>
            <a:endParaRPr lang="it-IT" altLang="it-IT" sz="800" dirty="0" smtClean="0"/>
          </a:p>
          <a:p>
            <a:r>
              <a:rPr lang="it-IT" altLang="it-IT" sz="800" dirty="0" smtClean="0"/>
              <a:t>Note per lo sviluppo:</a:t>
            </a:r>
          </a:p>
          <a:p>
            <a:r>
              <a:rPr lang="it-IT" altLang="it-IT" sz="800" dirty="0" smtClean="0"/>
              <a:t>Videata in animazione con la seguente.</a:t>
            </a:r>
          </a:p>
          <a:p>
            <a:r>
              <a:rPr lang="it-IT" altLang="it-IT" sz="800" dirty="0" smtClean="0"/>
              <a:t>In sincronia con l’audio si compone la tabella.</a:t>
            </a:r>
          </a:p>
          <a:p>
            <a:r>
              <a:rPr lang="it-IT" altLang="it-IT" sz="800" dirty="0" smtClean="0"/>
              <a:t>Al termine dell’audio, la tabella si rimpicciolisce e si sposta in alto sulla sinistra e in sincronia con l’audio inserito nella pagina seguente compaiono le opzioni di risposta.</a:t>
            </a:r>
          </a:p>
          <a:p>
            <a:endParaRPr lang="it-IT" altLang="it-IT" sz="800" dirty="0" smtClean="0"/>
          </a:p>
          <a:p>
            <a:endParaRPr lang="it-IT" altLang="it-IT" sz="800" dirty="0" smtClean="0"/>
          </a:p>
          <a:p>
            <a:endParaRPr lang="it-IT" altLang="it-IT" sz="800" dirty="0" smtClean="0"/>
          </a:p>
        </p:txBody>
      </p:sp>
      <p:sp>
        <p:nvSpPr>
          <p:cNvPr id="4" name="Segnaposto numero diapositiva 3"/>
          <p:cNvSpPr>
            <a:spLocks noGrp="1"/>
          </p:cNvSpPr>
          <p:nvPr>
            <p:ph type="sldNum" sz="quarter" idx="10"/>
          </p:nvPr>
        </p:nvSpPr>
        <p:spPr/>
        <p:txBody>
          <a:bodyPr/>
          <a:lstStyle/>
          <a:p>
            <a:fld id="{B655EF7F-0394-4985-AD67-CD069086F894}" type="slidenum">
              <a:rPr lang="it-IT" smtClean="0"/>
              <a:pPr/>
              <a:t>100</a:t>
            </a:fld>
            <a:endParaRPr lang="it-IT"/>
          </a:p>
        </p:txBody>
      </p:sp>
    </p:spTree>
    <p:extLst>
      <p:ext uri="{BB962C8B-B14F-4D97-AF65-F5344CB8AC3E}">
        <p14:creationId xmlns:p14="http://schemas.microsoft.com/office/powerpoint/2010/main" val="51637589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altLang="it-IT" sz="800" b="1" dirty="0" smtClean="0"/>
              <a:t>Step1 </a:t>
            </a:r>
            <a:r>
              <a:rPr lang="it-IT" altLang="it-IT" sz="800" dirty="0" smtClean="0"/>
              <a:t>Il TIR è quel tasso che rende il Valore attuale netto uguale a 0.</a:t>
            </a:r>
          </a:p>
          <a:p>
            <a:r>
              <a:rPr lang="it-IT" altLang="it-IT" sz="800" b="1" dirty="0" err="1" smtClean="0"/>
              <a:t>Step</a:t>
            </a:r>
            <a:r>
              <a:rPr lang="it-IT" altLang="it-IT" sz="800" b="1" dirty="0" smtClean="0"/>
              <a:t> 2</a:t>
            </a:r>
            <a:r>
              <a:rPr lang="it-IT" altLang="it-IT" sz="800" dirty="0" smtClean="0"/>
              <a:t> Matematicamente si procede come per il calcolo del VAN, al quale si applica il vincolo di essere uguale a zero e si sostituisce il tasso di attualizzazione con un’incognita, che sarà l’oggetto del calcolo: l’incognita che deve essere calcolata è il TIR.</a:t>
            </a:r>
          </a:p>
        </p:txBody>
      </p:sp>
      <p:sp>
        <p:nvSpPr>
          <p:cNvPr id="4" name="Segnaposto numero diapositiva 3"/>
          <p:cNvSpPr>
            <a:spLocks noGrp="1"/>
          </p:cNvSpPr>
          <p:nvPr>
            <p:ph type="sldNum" sz="quarter" idx="10"/>
          </p:nvPr>
        </p:nvSpPr>
        <p:spPr/>
        <p:txBody>
          <a:bodyPr/>
          <a:lstStyle/>
          <a:p>
            <a:fld id="{B655EF7F-0394-4985-AD67-CD069086F894}" type="slidenum">
              <a:rPr lang="it-IT" smtClean="0"/>
              <a:pPr/>
              <a:t>101</a:t>
            </a:fld>
            <a:endParaRPr lang="it-IT"/>
          </a:p>
        </p:txBody>
      </p:sp>
    </p:spTree>
    <p:extLst>
      <p:ext uri="{BB962C8B-B14F-4D97-AF65-F5344CB8AC3E}">
        <p14:creationId xmlns:p14="http://schemas.microsoft.com/office/powerpoint/2010/main" val="39670273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altLang="it-IT" sz="800" dirty="0" smtClean="0"/>
              <a:t>Come</a:t>
            </a:r>
            <a:r>
              <a:rPr lang="it-IT" altLang="it-IT" sz="800" baseline="0" dirty="0" smtClean="0"/>
              <a:t> è noto, </a:t>
            </a:r>
            <a:r>
              <a:rPr lang="it-IT" altLang="it-IT" sz="800" dirty="0" smtClean="0"/>
              <a:t>I titoli di Stato offrono in generale rendimenti poco allettanti</a:t>
            </a:r>
          </a:p>
        </p:txBody>
      </p:sp>
      <p:sp>
        <p:nvSpPr>
          <p:cNvPr id="4" name="Segnaposto numero diapositiva 3"/>
          <p:cNvSpPr>
            <a:spLocks noGrp="1"/>
          </p:cNvSpPr>
          <p:nvPr>
            <p:ph type="sldNum" sz="quarter" idx="10"/>
          </p:nvPr>
        </p:nvSpPr>
        <p:spPr/>
        <p:txBody>
          <a:bodyPr/>
          <a:lstStyle/>
          <a:p>
            <a:fld id="{B655EF7F-0394-4985-AD67-CD069086F894}" type="slidenum">
              <a:rPr lang="it-IT" smtClean="0"/>
              <a:pPr/>
              <a:t>102</a:t>
            </a:fld>
            <a:endParaRPr lang="it-IT"/>
          </a:p>
        </p:txBody>
      </p:sp>
    </p:spTree>
    <p:extLst>
      <p:ext uri="{BB962C8B-B14F-4D97-AF65-F5344CB8AC3E}">
        <p14:creationId xmlns:p14="http://schemas.microsoft.com/office/powerpoint/2010/main" val="33850946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B655EF7F-0394-4985-AD67-CD069086F894}" type="slidenum">
              <a:rPr lang="it-IT" smtClean="0"/>
              <a:pPr/>
              <a:t>47</a:t>
            </a:fld>
            <a:endParaRPr lang="it-IT"/>
          </a:p>
        </p:txBody>
      </p:sp>
    </p:spTree>
    <p:extLst>
      <p:ext uri="{BB962C8B-B14F-4D97-AF65-F5344CB8AC3E}">
        <p14:creationId xmlns:p14="http://schemas.microsoft.com/office/powerpoint/2010/main" val="29450867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altLang="it-IT" sz="800" dirty="0" smtClean="0"/>
              <a:t>L’andamento dei tassi reali a breve termine in US, cioè al netto dell’inflazione,  dal maggio 1958 al marzo 2018 chiariscono molto bene il periodo di nuova normalità che stiamo vivendo</a:t>
            </a:r>
          </a:p>
        </p:txBody>
      </p:sp>
      <p:sp>
        <p:nvSpPr>
          <p:cNvPr id="4" name="Segnaposto numero diapositiva 3"/>
          <p:cNvSpPr>
            <a:spLocks noGrp="1"/>
          </p:cNvSpPr>
          <p:nvPr>
            <p:ph type="sldNum" sz="quarter" idx="10"/>
          </p:nvPr>
        </p:nvSpPr>
        <p:spPr/>
        <p:txBody>
          <a:bodyPr/>
          <a:lstStyle/>
          <a:p>
            <a:fld id="{B655EF7F-0394-4985-AD67-CD069086F894}" type="slidenum">
              <a:rPr lang="it-IT" smtClean="0"/>
              <a:pPr/>
              <a:t>103</a:t>
            </a:fld>
            <a:endParaRPr lang="it-IT"/>
          </a:p>
        </p:txBody>
      </p:sp>
    </p:spTree>
    <p:extLst>
      <p:ext uri="{BB962C8B-B14F-4D97-AF65-F5344CB8AC3E}">
        <p14:creationId xmlns:p14="http://schemas.microsoft.com/office/powerpoint/2010/main" val="30814306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it-IT" altLang="it-IT" sz="800" b="0" i="1" dirty="0" smtClean="0">
                <a:latin typeface="Verdana" panose="020B0604030504040204" pitchFamily="34" charset="0"/>
                <a:ea typeface="Verdana" panose="020B0604030504040204" pitchFamily="34" charset="0"/>
                <a:cs typeface="Verdana" panose="020B0604030504040204" pitchFamily="34" charset="0"/>
              </a:rPr>
              <a:t>Dove: </a:t>
            </a:r>
            <a:r>
              <a:rPr lang="it-IT" altLang="it-IT" sz="800" b="1" i="1" dirty="0" smtClean="0">
                <a:latin typeface="Verdana" panose="020B0604030504040204" pitchFamily="34" charset="0"/>
                <a:ea typeface="Verdana" panose="020B0604030504040204" pitchFamily="34" charset="0"/>
                <a:cs typeface="Verdana" panose="020B0604030504040204" pitchFamily="34" charset="0"/>
              </a:rPr>
              <a:t>V </a:t>
            </a:r>
            <a:r>
              <a:rPr lang="it-IT" altLang="it-IT" sz="800" b="1" i="1" baseline="-25000" dirty="0" smtClean="0">
                <a:latin typeface="Verdana" panose="020B0604030504040204" pitchFamily="34" charset="0"/>
                <a:ea typeface="Verdana" panose="020B0604030504040204" pitchFamily="34" charset="0"/>
                <a:cs typeface="Verdana" panose="020B0604030504040204" pitchFamily="34" charset="0"/>
              </a:rPr>
              <a:t>F</a:t>
            </a:r>
            <a:r>
              <a:rPr lang="it-IT" altLang="it-IT" sz="800" b="1" i="1" dirty="0" smtClean="0">
                <a:latin typeface="Verdana" panose="020B0604030504040204" pitchFamily="34" charset="0"/>
                <a:ea typeface="Verdana" panose="020B0604030504040204" pitchFamily="34" charset="0"/>
                <a:cs typeface="Verdana" panose="020B0604030504040204" pitchFamily="34" charset="0"/>
              </a:rPr>
              <a:t> e V </a:t>
            </a:r>
            <a:r>
              <a:rPr lang="it-IT" altLang="it-IT" sz="800" b="1" i="1" baseline="-25000" dirty="0" smtClean="0">
                <a:latin typeface="Verdana" panose="020B0604030504040204" pitchFamily="34" charset="0"/>
                <a:ea typeface="Verdana" panose="020B0604030504040204" pitchFamily="34" charset="0"/>
                <a:cs typeface="Verdana" panose="020B0604030504040204" pitchFamily="34" charset="0"/>
              </a:rPr>
              <a:t>I</a:t>
            </a:r>
            <a:r>
              <a:rPr lang="it-IT" altLang="it-IT" sz="800" dirty="0" smtClean="0">
                <a:latin typeface="Verdana" panose="020B0604030504040204" pitchFamily="34" charset="0"/>
                <a:ea typeface="Verdana" panose="020B0604030504040204" pitchFamily="34" charset="0"/>
                <a:cs typeface="Verdana" panose="020B0604030504040204" pitchFamily="34" charset="0"/>
              </a:rPr>
              <a:t> rappresentano </a:t>
            </a:r>
            <a:r>
              <a:rPr lang="it-IT" altLang="it-IT" sz="800" b="0" u="none" dirty="0" smtClean="0">
                <a:latin typeface="Verdana" panose="020B0604030504040204" pitchFamily="34" charset="0"/>
                <a:ea typeface="Verdana" panose="020B0604030504040204" pitchFamily="34" charset="0"/>
                <a:cs typeface="Verdana" panose="020B0604030504040204" pitchFamily="34" charset="0"/>
              </a:rPr>
              <a:t>rispettivamente il valore del patrimonio alla fine ed il valore del patrimonio all'inizio del periodo considerato;</a:t>
            </a:r>
          </a:p>
          <a:p>
            <a:pPr marL="0" marR="0" lvl="0" indent="0" algn="l" defTabSz="914400" rtl="0" eaLnBrk="0" fontAlgn="base" latinLnBrk="0" hangingPunct="0">
              <a:lnSpc>
                <a:spcPct val="100000"/>
              </a:lnSpc>
              <a:spcBef>
                <a:spcPct val="30000"/>
              </a:spcBef>
              <a:spcAft>
                <a:spcPct val="0"/>
              </a:spcAft>
              <a:buClrTx/>
              <a:buSzTx/>
              <a:buFontTx/>
              <a:buNone/>
              <a:tabLst/>
              <a:defRPr/>
            </a:pPr>
            <a:r>
              <a:rPr lang="it-IT" sz="800" b="0" u="none" dirty="0" smtClean="0">
                <a:latin typeface="Verdana" panose="020B0604030504040204" pitchFamily="34" charset="0"/>
                <a:ea typeface="Verdana" panose="020B0604030504040204" pitchFamily="34" charset="0"/>
                <a:cs typeface="Verdana" panose="020B0604030504040204" pitchFamily="34" charset="0"/>
              </a:rPr>
              <a:t>Si sottraggono poi tutti gli apporti e si sommano tutti</a:t>
            </a:r>
            <a:r>
              <a:rPr lang="it-IT" sz="800" b="0" u="none" baseline="0" dirty="0" smtClean="0">
                <a:latin typeface="Verdana" panose="020B0604030504040204" pitchFamily="34" charset="0"/>
                <a:ea typeface="Verdana" panose="020B0604030504040204" pitchFamily="34" charset="0"/>
                <a:cs typeface="Verdana" panose="020B0604030504040204" pitchFamily="34" charset="0"/>
              </a:rPr>
              <a:t> </a:t>
            </a:r>
            <a:r>
              <a:rPr lang="it-IT" sz="800" b="0" u="none" dirty="0" smtClean="0">
                <a:latin typeface="Verdana" panose="020B0604030504040204" pitchFamily="34" charset="0"/>
                <a:ea typeface="Verdana" panose="020B0604030504040204" pitchFamily="34" charset="0"/>
                <a:cs typeface="Verdana" panose="020B0604030504040204" pitchFamily="34" charset="0"/>
              </a:rPr>
              <a:t>i prelievi,</a:t>
            </a:r>
            <a:r>
              <a:rPr lang="it-IT" sz="800" b="0" u="none" baseline="0" dirty="0" smtClean="0">
                <a:latin typeface="Verdana" panose="020B0604030504040204" pitchFamily="34" charset="0"/>
                <a:ea typeface="Verdana" panose="020B0604030504040204" pitchFamily="34" charset="0"/>
                <a:cs typeface="Verdana" panose="020B0604030504040204" pitchFamily="34" charset="0"/>
              </a:rPr>
              <a:t> e si divide tutto il numeratore per la </a:t>
            </a:r>
            <a:r>
              <a:rPr lang="it-IT" altLang="it-IT" sz="800" u="none" dirty="0" smtClean="0">
                <a:latin typeface="Verdana" panose="020B0604030504040204" pitchFamily="34" charset="0"/>
                <a:ea typeface="Verdana" panose="020B0604030504040204" pitchFamily="34" charset="0"/>
                <a:cs typeface="Verdana" panose="020B0604030504040204" pitchFamily="34" charset="0"/>
              </a:rPr>
              <a:t>giacenza media, calcolata ponderando ciascun flusso in base al tempo che lo separa dalla fine del periodo considerato.</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it-IT" altLang="it-IT" sz="800" b="0" u="none" dirty="0" smtClean="0">
              <a:latin typeface="Verdana" panose="020B0604030504040204" pitchFamily="34" charset="0"/>
              <a:ea typeface="Verdana" panose="020B0604030504040204" pitchFamily="34" charset="0"/>
              <a:cs typeface="Verdana" panose="020B060403050404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it-IT" sz="800" b="0" dirty="0" smtClean="0">
                <a:latin typeface="Verdana" panose="020B0604030504040204" pitchFamily="34" charset="0"/>
                <a:ea typeface="Verdana" panose="020B0604030504040204" pitchFamily="34" charset="0"/>
                <a:cs typeface="Verdana" panose="020B0604030504040204" pitchFamily="34" charset="0"/>
              </a:rPr>
              <a:t>Il MWRR considera non solo l'effetto del contributo apportato dal gestore, ma anche quello delle decisioni di investimento (o disinvestimento) </a:t>
            </a:r>
            <a:r>
              <a:rPr lang="it-IT" sz="800" b="0" u="sng" dirty="0" smtClean="0">
                <a:latin typeface="Verdana" panose="020B0604030504040204" pitchFamily="34" charset="0"/>
                <a:ea typeface="Verdana" panose="020B0604030504040204" pitchFamily="34" charset="0"/>
                <a:cs typeface="Verdana" panose="020B0604030504040204" pitchFamily="34" charset="0"/>
              </a:rPr>
              <a:t>del cliente</a:t>
            </a:r>
            <a:r>
              <a:rPr lang="it-IT" sz="800" b="0" dirty="0" smtClean="0">
                <a:latin typeface="Verdana" panose="020B0604030504040204" pitchFamily="34" charset="0"/>
                <a:ea typeface="Verdana" panose="020B0604030504040204" pitchFamily="34" charset="0"/>
                <a:cs typeface="Verdana" panose="020B0604030504040204" pitchFamily="34" charset="0"/>
              </a:rPr>
              <a:t> in ragione del momento in cui hanno avuto luogo. </a:t>
            </a:r>
            <a:endParaRPr lang="it-IT" altLang="it-IT" sz="800" b="0" u="none" dirty="0" smtClean="0">
              <a:latin typeface="Verdana" panose="020B0604030504040204" pitchFamily="34" charset="0"/>
              <a:ea typeface="Verdana" panose="020B0604030504040204" pitchFamily="34" charset="0"/>
              <a:cs typeface="Verdana" panose="020B060403050404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it-IT" altLang="it-IT" sz="800" b="0" u="none" dirty="0" smtClean="0">
              <a:latin typeface="Verdana" panose="020B0604030504040204" pitchFamily="34" charset="0"/>
              <a:ea typeface="Verdana" panose="020B0604030504040204" pitchFamily="34" charset="0"/>
              <a:cs typeface="Verdana" panose="020B0604030504040204" pitchFamily="34" charset="0"/>
            </a:endParaRPr>
          </a:p>
          <a:p>
            <a:endParaRPr lang="it-IT" altLang="it-IT" sz="800" dirty="0"/>
          </a:p>
        </p:txBody>
      </p:sp>
      <p:sp>
        <p:nvSpPr>
          <p:cNvPr id="4" name="Segnaposto numero diapositiva 3"/>
          <p:cNvSpPr>
            <a:spLocks noGrp="1"/>
          </p:cNvSpPr>
          <p:nvPr>
            <p:ph type="sldNum" sz="quarter" idx="10"/>
          </p:nvPr>
        </p:nvSpPr>
        <p:spPr/>
        <p:txBody>
          <a:bodyPr/>
          <a:lstStyle/>
          <a:p>
            <a:fld id="{B655EF7F-0394-4985-AD67-CD069086F894}" type="slidenum">
              <a:rPr lang="it-IT" smtClean="0"/>
              <a:pPr/>
              <a:t>104</a:t>
            </a:fld>
            <a:endParaRPr lang="it-IT"/>
          </a:p>
        </p:txBody>
      </p:sp>
    </p:spTree>
    <p:extLst>
      <p:ext uri="{BB962C8B-B14F-4D97-AF65-F5344CB8AC3E}">
        <p14:creationId xmlns:p14="http://schemas.microsoft.com/office/powerpoint/2010/main" val="32211453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altLang="it-IT" sz="800" dirty="0" smtClean="0"/>
              <a:t>Dove</a:t>
            </a:r>
            <a:r>
              <a:rPr lang="it-IT" altLang="it-IT" sz="800" baseline="0" dirty="0" smtClean="0"/>
              <a:t> i vari </a:t>
            </a:r>
            <a:r>
              <a:rPr lang="it-IT" altLang="it-IT" sz="800" baseline="0" dirty="0" err="1" smtClean="0"/>
              <a:t>r</a:t>
            </a:r>
            <a:r>
              <a:rPr lang="it-IT" altLang="it-IT" sz="700" baseline="0" dirty="0" err="1" smtClean="0"/>
              <a:t>i</a:t>
            </a:r>
            <a:r>
              <a:rPr lang="it-IT" altLang="it-IT" sz="700" baseline="0" dirty="0" smtClean="0"/>
              <a:t> sono i rendimenti periodali del portafoglio</a:t>
            </a:r>
            <a:endParaRPr lang="it-IT" altLang="it-IT" sz="800" dirty="0"/>
          </a:p>
        </p:txBody>
      </p:sp>
      <p:sp>
        <p:nvSpPr>
          <p:cNvPr id="4" name="Segnaposto numero diapositiva 3"/>
          <p:cNvSpPr>
            <a:spLocks noGrp="1"/>
          </p:cNvSpPr>
          <p:nvPr>
            <p:ph type="sldNum" sz="quarter" idx="10"/>
          </p:nvPr>
        </p:nvSpPr>
        <p:spPr/>
        <p:txBody>
          <a:bodyPr/>
          <a:lstStyle/>
          <a:p>
            <a:fld id="{B655EF7F-0394-4985-AD67-CD069086F894}" type="slidenum">
              <a:rPr lang="it-IT" smtClean="0"/>
              <a:pPr/>
              <a:t>105</a:t>
            </a:fld>
            <a:endParaRPr lang="it-IT"/>
          </a:p>
        </p:txBody>
      </p:sp>
    </p:spTree>
    <p:extLst>
      <p:ext uri="{BB962C8B-B14F-4D97-AF65-F5344CB8AC3E}">
        <p14:creationId xmlns:p14="http://schemas.microsoft.com/office/powerpoint/2010/main" val="41775634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altLang="it-IT" sz="800" dirty="0" smtClean="0"/>
              <a:t>Hai ora a disposizione una serie di schede che illustrano e sviluppano le formule su </a:t>
            </a:r>
            <a:r>
              <a:rPr lang="it-IT" altLang="it-IT" sz="800" dirty="0" err="1" smtClean="0"/>
              <a:t>excel</a:t>
            </a:r>
            <a:r>
              <a:rPr lang="it-IT" altLang="it-IT" sz="800" dirty="0" smtClean="0"/>
              <a:t> per il calcolo del TIR, del MWRR e del TWRR. In esse potrai verificare come, pur partendo dallo stesso caso, TIR e MWRR forniscono lo stesso risultato mentre il TWRR produce un risultato diverso poiché non considera la dinamica temporale dei flussi di cassa.</a:t>
            </a:r>
          </a:p>
          <a:p>
            <a:endParaRPr lang="it-IT" altLang="it-IT" sz="800" dirty="0" smtClean="0"/>
          </a:p>
          <a:p>
            <a:r>
              <a:rPr lang="it-IT" altLang="it-IT" sz="800" dirty="0" smtClean="0"/>
              <a:t>La fruizione di queste schede,</a:t>
            </a:r>
            <a:r>
              <a:rPr lang="it-IT" altLang="it-IT" sz="800" baseline="0" dirty="0" smtClean="0"/>
              <a:t> sebbene facoltativa, è caldamente consigliata</a:t>
            </a:r>
            <a:r>
              <a:rPr lang="it-IT" altLang="it-IT" sz="800" dirty="0" smtClean="0"/>
              <a:t>; il loro scopo è infatti quello di fornire un’opportunità di approfondimento per coloro che sono interessati al tema.</a:t>
            </a:r>
          </a:p>
          <a:p>
            <a:r>
              <a:rPr lang="it-IT" altLang="it-IT" sz="800" dirty="0" smtClean="0"/>
              <a:t>	</a:t>
            </a:r>
            <a:endParaRPr lang="it-IT" altLang="it-IT" sz="800" dirty="0"/>
          </a:p>
        </p:txBody>
      </p:sp>
      <p:sp>
        <p:nvSpPr>
          <p:cNvPr id="4" name="Segnaposto numero diapositiva 3"/>
          <p:cNvSpPr>
            <a:spLocks noGrp="1"/>
          </p:cNvSpPr>
          <p:nvPr>
            <p:ph type="sldNum" sz="quarter" idx="10"/>
          </p:nvPr>
        </p:nvSpPr>
        <p:spPr/>
        <p:txBody>
          <a:bodyPr/>
          <a:lstStyle/>
          <a:p>
            <a:fld id="{B655EF7F-0394-4985-AD67-CD069086F894}" type="slidenum">
              <a:rPr lang="it-IT" smtClean="0"/>
              <a:pPr/>
              <a:t>106</a:t>
            </a:fld>
            <a:endParaRPr lang="it-IT"/>
          </a:p>
        </p:txBody>
      </p:sp>
    </p:spTree>
    <p:extLst>
      <p:ext uri="{BB962C8B-B14F-4D97-AF65-F5344CB8AC3E}">
        <p14:creationId xmlns:p14="http://schemas.microsoft.com/office/powerpoint/2010/main" val="57331239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ltLang="it-IT" sz="800" dirty="0"/>
          </a:p>
        </p:txBody>
      </p:sp>
      <p:sp>
        <p:nvSpPr>
          <p:cNvPr id="4" name="Segnaposto numero diapositiva 3"/>
          <p:cNvSpPr>
            <a:spLocks noGrp="1"/>
          </p:cNvSpPr>
          <p:nvPr>
            <p:ph type="sldNum" sz="quarter" idx="10"/>
          </p:nvPr>
        </p:nvSpPr>
        <p:spPr/>
        <p:txBody>
          <a:bodyPr/>
          <a:lstStyle/>
          <a:p>
            <a:fld id="{B655EF7F-0394-4985-AD67-CD069086F894}" type="slidenum">
              <a:rPr lang="it-IT" smtClean="0"/>
              <a:pPr/>
              <a:t>107</a:t>
            </a:fld>
            <a:endParaRPr lang="it-IT"/>
          </a:p>
        </p:txBody>
      </p:sp>
    </p:spTree>
    <p:extLst>
      <p:ext uri="{BB962C8B-B14F-4D97-AF65-F5344CB8AC3E}">
        <p14:creationId xmlns:p14="http://schemas.microsoft.com/office/powerpoint/2010/main" val="258292903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ltLang="it-IT" sz="800" dirty="0"/>
          </a:p>
        </p:txBody>
      </p:sp>
      <p:sp>
        <p:nvSpPr>
          <p:cNvPr id="4" name="Segnaposto numero diapositiva 3"/>
          <p:cNvSpPr>
            <a:spLocks noGrp="1"/>
          </p:cNvSpPr>
          <p:nvPr>
            <p:ph type="sldNum" sz="quarter" idx="10"/>
          </p:nvPr>
        </p:nvSpPr>
        <p:spPr/>
        <p:txBody>
          <a:bodyPr/>
          <a:lstStyle/>
          <a:p>
            <a:fld id="{B655EF7F-0394-4985-AD67-CD069086F894}" type="slidenum">
              <a:rPr lang="it-IT" smtClean="0"/>
              <a:pPr/>
              <a:t>108</a:t>
            </a:fld>
            <a:endParaRPr lang="it-IT"/>
          </a:p>
        </p:txBody>
      </p:sp>
    </p:spTree>
    <p:extLst>
      <p:ext uri="{BB962C8B-B14F-4D97-AF65-F5344CB8AC3E}">
        <p14:creationId xmlns:p14="http://schemas.microsoft.com/office/powerpoint/2010/main" val="287178986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ltLang="it-IT" sz="800" dirty="0"/>
          </a:p>
        </p:txBody>
      </p:sp>
      <p:sp>
        <p:nvSpPr>
          <p:cNvPr id="4" name="Segnaposto numero diapositiva 3"/>
          <p:cNvSpPr>
            <a:spLocks noGrp="1"/>
          </p:cNvSpPr>
          <p:nvPr>
            <p:ph type="sldNum" sz="quarter" idx="10"/>
          </p:nvPr>
        </p:nvSpPr>
        <p:spPr/>
        <p:txBody>
          <a:bodyPr/>
          <a:lstStyle/>
          <a:p>
            <a:fld id="{B655EF7F-0394-4985-AD67-CD069086F894}" type="slidenum">
              <a:rPr lang="it-IT" smtClean="0"/>
              <a:pPr/>
              <a:t>109</a:t>
            </a:fld>
            <a:endParaRPr lang="it-IT"/>
          </a:p>
        </p:txBody>
      </p:sp>
    </p:spTree>
    <p:extLst>
      <p:ext uri="{BB962C8B-B14F-4D97-AF65-F5344CB8AC3E}">
        <p14:creationId xmlns:p14="http://schemas.microsoft.com/office/powerpoint/2010/main" val="231243740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normAutofit/>
          </a:bodyPr>
          <a:lstStyle/>
          <a:p>
            <a:pPr marL="0" lvl="1" algn="just">
              <a:lnSpc>
                <a:spcPct val="120000"/>
              </a:lnSpc>
            </a:pPr>
            <a:r>
              <a:rPr lang="it-IT" sz="2000" kern="1200" dirty="0" smtClean="0">
                <a:solidFill>
                  <a:schemeClr val="tx1"/>
                </a:solidFill>
                <a:latin typeface="+mn-lt"/>
                <a:ea typeface="+mn-ea"/>
                <a:cs typeface="+mn-cs"/>
              </a:rPr>
              <a:t>Con il metodo “Serie storiche” si stima il rendimento atteso sulla base di un rendimento storico; mentre il modello Building </a:t>
            </a:r>
            <a:r>
              <a:rPr lang="it-IT" sz="2000" kern="1200" dirty="0" err="1" smtClean="0">
                <a:solidFill>
                  <a:schemeClr val="tx1"/>
                </a:solidFill>
                <a:latin typeface="+mn-lt"/>
                <a:ea typeface="+mn-ea"/>
                <a:cs typeface="+mn-cs"/>
              </a:rPr>
              <a:t>Blocks</a:t>
            </a:r>
            <a:r>
              <a:rPr lang="it-IT" sz="2000" kern="1200" dirty="0" smtClean="0">
                <a:solidFill>
                  <a:schemeClr val="tx1"/>
                </a:solidFill>
                <a:latin typeface="+mn-lt"/>
                <a:ea typeface="+mn-ea"/>
                <a:cs typeface="+mn-cs"/>
              </a:rPr>
              <a:t> calcola la stima del rendimento di un investimento sommando i rendimenti stimati dei singoli componenti dell’investimento stesso. </a:t>
            </a:r>
          </a:p>
          <a:p>
            <a:pPr marL="0" lvl="1" algn="just">
              <a:lnSpc>
                <a:spcPct val="120000"/>
              </a:lnSpc>
            </a:pPr>
            <a:r>
              <a:rPr lang="it-IT" sz="2000" kern="1200" dirty="0" smtClean="0">
                <a:solidFill>
                  <a:schemeClr val="tx1"/>
                </a:solidFill>
                <a:latin typeface="+mn-lt"/>
                <a:ea typeface="+mn-ea"/>
                <a:cs typeface="+mn-cs"/>
              </a:rPr>
              <a:t>	 	</a:t>
            </a:r>
          </a:p>
          <a:p>
            <a:endParaRPr lang="it-IT" altLang="it-IT" sz="800" dirty="0"/>
          </a:p>
        </p:txBody>
      </p:sp>
      <p:sp>
        <p:nvSpPr>
          <p:cNvPr id="4" name="Segnaposto numero diapositiva 3"/>
          <p:cNvSpPr>
            <a:spLocks noGrp="1"/>
          </p:cNvSpPr>
          <p:nvPr>
            <p:ph type="sldNum" sz="quarter" idx="10"/>
          </p:nvPr>
        </p:nvSpPr>
        <p:spPr/>
        <p:txBody>
          <a:bodyPr/>
          <a:lstStyle/>
          <a:p>
            <a:fld id="{B655EF7F-0394-4985-AD67-CD069086F894}" type="slidenum">
              <a:rPr lang="it-IT" smtClean="0"/>
              <a:pPr/>
              <a:t>110</a:t>
            </a:fld>
            <a:endParaRPr lang="it-IT"/>
          </a:p>
        </p:txBody>
      </p:sp>
    </p:spTree>
    <p:extLst>
      <p:ext uri="{BB962C8B-B14F-4D97-AF65-F5344CB8AC3E}">
        <p14:creationId xmlns:p14="http://schemas.microsoft.com/office/powerpoint/2010/main" val="147036546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normAutofit/>
          </a:bodyPr>
          <a:lstStyle/>
          <a:p>
            <a:pPr marL="0" lvl="1" algn="just">
              <a:lnSpc>
                <a:spcPct val="120000"/>
              </a:lnSpc>
            </a:pPr>
            <a:endParaRPr lang="it-IT" sz="2000" kern="1200" dirty="0" smtClean="0">
              <a:solidFill>
                <a:schemeClr val="tx1"/>
              </a:solidFill>
              <a:latin typeface="+mn-lt"/>
              <a:ea typeface="+mn-ea"/>
              <a:cs typeface="+mn-cs"/>
            </a:endParaRPr>
          </a:p>
        </p:txBody>
      </p:sp>
      <p:sp>
        <p:nvSpPr>
          <p:cNvPr id="4" name="Segnaposto numero diapositiva 3"/>
          <p:cNvSpPr>
            <a:spLocks noGrp="1"/>
          </p:cNvSpPr>
          <p:nvPr>
            <p:ph type="sldNum" sz="quarter" idx="10"/>
          </p:nvPr>
        </p:nvSpPr>
        <p:spPr/>
        <p:txBody>
          <a:bodyPr/>
          <a:lstStyle/>
          <a:p>
            <a:fld id="{B655EF7F-0394-4985-AD67-CD069086F894}" type="slidenum">
              <a:rPr lang="it-IT" smtClean="0"/>
              <a:pPr/>
              <a:t>111</a:t>
            </a:fld>
            <a:endParaRPr lang="it-IT"/>
          </a:p>
        </p:txBody>
      </p:sp>
    </p:spTree>
    <p:extLst>
      <p:ext uri="{BB962C8B-B14F-4D97-AF65-F5344CB8AC3E}">
        <p14:creationId xmlns:p14="http://schemas.microsoft.com/office/powerpoint/2010/main" val="35850484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normAutofit/>
          </a:bodyPr>
          <a:lstStyle/>
          <a:p>
            <a:pPr marL="0" lvl="1" algn="just">
              <a:lnSpc>
                <a:spcPct val="120000"/>
              </a:lnSpc>
            </a:pPr>
            <a:endParaRPr lang="it-IT" sz="2000" kern="1200" dirty="0" smtClean="0">
              <a:solidFill>
                <a:schemeClr val="tx1"/>
              </a:solidFill>
              <a:latin typeface="+mn-lt"/>
              <a:ea typeface="+mn-ea"/>
              <a:cs typeface="+mn-cs"/>
            </a:endParaRPr>
          </a:p>
        </p:txBody>
      </p:sp>
      <p:sp>
        <p:nvSpPr>
          <p:cNvPr id="4" name="Segnaposto numero diapositiva 3"/>
          <p:cNvSpPr>
            <a:spLocks noGrp="1"/>
          </p:cNvSpPr>
          <p:nvPr>
            <p:ph type="sldNum" sz="quarter" idx="10"/>
          </p:nvPr>
        </p:nvSpPr>
        <p:spPr/>
        <p:txBody>
          <a:bodyPr/>
          <a:lstStyle/>
          <a:p>
            <a:fld id="{B655EF7F-0394-4985-AD67-CD069086F894}" type="slidenum">
              <a:rPr lang="it-IT" smtClean="0"/>
              <a:pPr/>
              <a:t>116</a:t>
            </a:fld>
            <a:endParaRPr lang="it-IT"/>
          </a:p>
        </p:txBody>
      </p:sp>
    </p:spTree>
    <p:extLst>
      <p:ext uri="{BB962C8B-B14F-4D97-AF65-F5344CB8AC3E}">
        <p14:creationId xmlns:p14="http://schemas.microsoft.com/office/powerpoint/2010/main" val="33392000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US" dirty="0"/>
          </a:p>
        </p:txBody>
      </p:sp>
      <p:sp>
        <p:nvSpPr>
          <p:cNvPr id="4" name="Segnaposto numero diapositiva 3"/>
          <p:cNvSpPr>
            <a:spLocks noGrp="1"/>
          </p:cNvSpPr>
          <p:nvPr>
            <p:ph type="sldNum" sz="quarter" idx="10"/>
          </p:nvPr>
        </p:nvSpPr>
        <p:spPr/>
        <p:txBody>
          <a:bodyPr/>
          <a:lstStyle/>
          <a:p>
            <a:fld id="{B655EF7F-0394-4985-AD67-CD069086F894}" type="slidenum">
              <a:rPr lang="it-IT" smtClean="0"/>
              <a:pPr/>
              <a:t>86</a:t>
            </a:fld>
            <a:endParaRPr lang="it-IT"/>
          </a:p>
        </p:txBody>
      </p:sp>
    </p:spTree>
    <p:extLst>
      <p:ext uri="{BB962C8B-B14F-4D97-AF65-F5344CB8AC3E}">
        <p14:creationId xmlns:p14="http://schemas.microsoft.com/office/powerpoint/2010/main" val="124643901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normAutofit/>
          </a:bodyPr>
          <a:lstStyle/>
          <a:p>
            <a:pPr marL="0" lvl="1" algn="just">
              <a:lnSpc>
                <a:spcPct val="120000"/>
              </a:lnSpc>
            </a:pPr>
            <a:endParaRPr lang="it-IT" sz="2000" kern="1200" dirty="0" smtClean="0">
              <a:solidFill>
                <a:schemeClr val="tx1"/>
              </a:solidFill>
              <a:latin typeface="+mn-lt"/>
              <a:ea typeface="+mn-ea"/>
              <a:cs typeface="+mn-cs"/>
            </a:endParaRPr>
          </a:p>
        </p:txBody>
      </p:sp>
      <p:sp>
        <p:nvSpPr>
          <p:cNvPr id="4" name="Segnaposto numero diapositiva 3"/>
          <p:cNvSpPr>
            <a:spLocks noGrp="1"/>
          </p:cNvSpPr>
          <p:nvPr>
            <p:ph type="sldNum" sz="quarter" idx="10"/>
          </p:nvPr>
        </p:nvSpPr>
        <p:spPr/>
        <p:txBody>
          <a:bodyPr/>
          <a:lstStyle/>
          <a:p>
            <a:fld id="{B655EF7F-0394-4985-AD67-CD069086F894}" type="slidenum">
              <a:rPr lang="it-IT" smtClean="0"/>
              <a:pPr/>
              <a:t>117</a:t>
            </a:fld>
            <a:endParaRPr lang="it-IT"/>
          </a:p>
        </p:txBody>
      </p:sp>
    </p:spTree>
    <p:extLst>
      <p:ext uri="{BB962C8B-B14F-4D97-AF65-F5344CB8AC3E}">
        <p14:creationId xmlns:p14="http://schemas.microsoft.com/office/powerpoint/2010/main" val="143142594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normAutofit/>
          </a:bodyPr>
          <a:lstStyle/>
          <a:p>
            <a:pPr marL="0" lvl="1" algn="just">
              <a:lnSpc>
                <a:spcPct val="120000"/>
              </a:lnSpc>
            </a:pPr>
            <a:endParaRPr lang="it-IT" sz="2000" kern="1200" dirty="0" smtClean="0">
              <a:solidFill>
                <a:schemeClr val="tx1"/>
              </a:solidFill>
              <a:latin typeface="+mn-lt"/>
              <a:ea typeface="+mn-ea"/>
              <a:cs typeface="+mn-cs"/>
            </a:endParaRPr>
          </a:p>
        </p:txBody>
      </p:sp>
      <p:sp>
        <p:nvSpPr>
          <p:cNvPr id="4" name="Segnaposto numero diapositiva 3"/>
          <p:cNvSpPr>
            <a:spLocks noGrp="1"/>
          </p:cNvSpPr>
          <p:nvPr>
            <p:ph type="sldNum" sz="quarter" idx="10"/>
          </p:nvPr>
        </p:nvSpPr>
        <p:spPr/>
        <p:txBody>
          <a:bodyPr/>
          <a:lstStyle/>
          <a:p>
            <a:fld id="{B655EF7F-0394-4985-AD67-CD069086F894}" type="slidenum">
              <a:rPr lang="it-IT" smtClean="0"/>
              <a:pPr/>
              <a:t>118</a:t>
            </a:fld>
            <a:endParaRPr lang="it-IT"/>
          </a:p>
        </p:txBody>
      </p:sp>
    </p:spTree>
    <p:extLst>
      <p:ext uri="{BB962C8B-B14F-4D97-AF65-F5344CB8AC3E}">
        <p14:creationId xmlns:p14="http://schemas.microsoft.com/office/powerpoint/2010/main" val="43674121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normAutofit fontScale="92500" lnSpcReduction="10000"/>
          </a:bodyPr>
          <a:lstStyle/>
          <a:p>
            <a:pPr>
              <a:lnSpc>
                <a:spcPct val="100000"/>
              </a:lnSpc>
            </a:pPr>
            <a:r>
              <a:rPr lang="it-IT" altLang="it-IT" sz="1200" dirty="0" smtClean="0"/>
              <a:t>Ciascuno di questi rischi è associabile ad una definizione che lo caratterizza in modo specifico.</a:t>
            </a:r>
          </a:p>
          <a:p>
            <a:pPr>
              <a:lnSpc>
                <a:spcPct val="100000"/>
              </a:lnSpc>
            </a:pPr>
            <a:r>
              <a:rPr lang="it-IT" altLang="it-IT" sz="1200" dirty="0" smtClean="0">
                <a:solidFill>
                  <a:schemeClr val="tx1"/>
                </a:solidFill>
              </a:rPr>
              <a:t>Utilizzando il mouse trascina accanto al rischio la definizione che meglio lo caratterizza: otterrai, in questo modo, una mappa dei rischi che ti fornirà una visione globale dei rischi dell’investimento obbligazionario.</a:t>
            </a:r>
          </a:p>
          <a:p>
            <a:pPr>
              <a:lnSpc>
                <a:spcPct val="100000"/>
              </a:lnSpc>
            </a:pPr>
            <a:r>
              <a:rPr lang="it-IT" altLang="it-IT" sz="1200" dirty="0" smtClean="0">
                <a:solidFill>
                  <a:schemeClr val="tx1"/>
                </a:solidFill>
              </a:rPr>
              <a:t>Al termine dell’esercizio confronta la tua mappa con il correttore.</a:t>
            </a:r>
          </a:p>
          <a:p>
            <a:pPr>
              <a:lnSpc>
                <a:spcPct val="100000"/>
              </a:lnSpc>
            </a:pPr>
            <a:endParaRPr lang="it-IT" altLang="it-IT" sz="1200" dirty="0" smtClean="0">
              <a:solidFill>
                <a:schemeClr val="tx1"/>
              </a:solidFill>
            </a:endParaRPr>
          </a:p>
          <a:p>
            <a:pPr>
              <a:lnSpc>
                <a:spcPct val="100000"/>
              </a:lnSpc>
            </a:pPr>
            <a:endParaRPr lang="it-IT" altLang="it-IT" sz="1200" dirty="0" smtClean="0">
              <a:solidFill>
                <a:schemeClr val="tx1"/>
              </a:solidFill>
            </a:endParaRPr>
          </a:p>
          <a:p>
            <a:pPr>
              <a:lnSpc>
                <a:spcPct val="100000"/>
              </a:lnSpc>
            </a:pPr>
            <a:r>
              <a:rPr lang="it-IT" altLang="it-IT" sz="1200" b="1" dirty="0" smtClean="0"/>
              <a:t>Note per lo sviluppo:</a:t>
            </a:r>
          </a:p>
          <a:p>
            <a:pPr>
              <a:lnSpc>
                <a:spcPct val="100000"/>
              </a:lnSpc>
              <a:buFont typeface="Arial" charset="0"/>
              <a:buChar char="•"/>
            </a:pPr>
            <a:r>
              <a:rPr lang="it-IT" altLang="it-IT" sz="1200" dirty="0" smtClean="0"/>
              <a:t>Compaiono le tessere del puzzle che andranno a comporre la mappa dei rischi.</a:t>
            </a:r>
          </a:p>
          <a:p>
            <a:pPr>
              <a:lnSpc>
                <a:spcPct val="100000"/>
              </a:lnSpc>
              <a:buFont typeface="Arial" charset="0"/>
              <a:buChar char="•"/>
            </a:pPr>
            <a:r>
              <a:rPr lang="it-IT" altLang="it-IT" sz="1200" dirty="0" smtClean="0"/>
              <a:t> Compaiono le definizioni; </a:t>
            </a:r>
          </a:p>
          <a:p>
            <a:pPr>
              <a:lnSpc>
                <a:spcPct val="100000"/>
              </a:lnSpc>
              <a:buFont typeface="Arial" charset="0"/>
              <a:buChar char="•"/>
            </a:pPr>
            <a:r>
              <a:rPr lang="it-IT" altLang="it-IT" sz="1200" dirty="0" smtClean="0"/>
              <a:t> ISTRUZIONI PER L’ATTIVAZIONE:</a:t>
            </a:r>
          </a:p>
          <a:p>
            <a:pPr>
              <a:lnSpc>
                <a:spcPct val="100000"/>
              </a:lnSpc>
            </a:pPr>
            <a:r>
              <a:rPr lang="it-IT" altLang="it-IT" sz="1200" dirty="0" smtClean="0"/>
              <a:t>l’utente deve  associare la definizione al rischio di riferimento. All’utente vengono forniti tentativi illimitati. Al termine cliccando su “correttore” si può visualizzare la mappa composta come nella videata successiva in</a:t>
            </a:r>
          </a:p>
          <a:p>
            <a:r>
              <a:rPr lang="it-IT" altLang="it-IT" sz="1200" dirty="0" smtClean="0"/>
              <a:t>sovrapposizione con mappa creata dall’utente.</a:t>
            </a:r>
          </a:p>
          <a:p>
            <a:pPr>
              <a:lnSpc>
                <a:spcPct val="100000"/>
              </a:lnSpc>
            </a:pPr>
            <a:r>
              <a:rPr lang="it-IT" altLang="it-IT" sz="1200" dirty="0" smtClean="0"/>
              <a:t>è una videata di sbarramento rispetto al quella successiva.</a:t>
            </a:r>
          </a:p>
          <a:p>
            <a:pPr>
              <a:lnSpc>
                <a:spcPct val="100000"/>
              </a:lnSpc>
            </a:pPr>
            <a:r>
              <a:rPr lang="it-IT" altLang="it-IT" sz="1200" dirty="0" smtClean="0"/>
              <a:t> </a:t>
            </a:r>
          </a:p>
          <a:p>
            <a:pPr>
              <a:lnSpc>
                <a:spcPct val="100000"/>
              </a:lnSpc>
            </a:pPr>
            <a:endParaRPr lang="it-IT" altLang="it-IT" sz="1200" dirty="0" smtClean="0">
              <a:solidFill>
                <a:schemeClr val="tx1"/>
              </a:solidFill>
            </a:endParaRPr>
          </a:p>
          <a:p>
            <a:pPr>
              <a:lnSpc>
                <a:spcPct val="100000"/>
              </a:lnSpc>
            </a:pPr>
            <a:r>
              <a:rPr lang="it-IT" altLang="it-IT" sz="1200" dirty="0" smtClean="0"/>
              <a:t>		</a:t>
            </a:r>
          </a:p>
          <a:p>
            <a:pPr>
              <a:lnSpc>
                <a:spcPct val="100000"/>
              </a:lnSpc>
            </a:pPr>
            <a:endParaRPr lang="it-IT" altLang="it-IT" sz="1200" dirty="0" smtClean="0">
              <a:solidFill>
                <a:schemeClr val="tx1"/>
              </a:solidFill>
            </a:endParaRPr>
          </a:p>
          <a:p>
            <a:pPr>
              <a:lnSpc>
                <a:spcPct val="100000"/>
              </a:lnSpc>
            </a:pPr>
            <a:endParaRPr lang="it-IT" altLang="it-IT" sz="1200" dirty="0" smtClean="0"/>
          </a:p>
          <a:p>
            <a:pPr>
              <a:lnSpc>
                <a:spcPct val="100000"/>
              </a:lnSpc>
            </a:pPr>
            <a:r>
              <a:rPr lang="it-IT" altLang="it-IT" sz="1200" dirty="0" smtClean="0"/>
              <a:t>	</a:t>
            </a:r>
          </a:p>
          <a:p>
            <a:pPr marL="0" lvl="1" algn="just">
              <a:lnSpc>
                <a:spcPct val="120000"/>
              </a:lnSpc>
            </a:pPr>
            <a:endParaRPr lang="it-IT" sz="2000" kern="1200" dirty="0" smtClean="0">
              <a:solidFill>
                <a:schemeClr val="tx1"/>
              </a:solidFill>
              <a:latin typeface="+mn-lt"/>
              <a:ea typeface="+mn-ea"/>
              <a:cs typeface="+mn-cs"/>
            </a:endParaRPr>
          </a:p>
        </p:txBody>
      </p:sp>
      <p:sp>
        <p:nvSpPr>
          <p:cNvPr id="4" name="Segnaposto numero diapositiva 3"/>
          <p:cNvSpPr>
            <a:spLocks noGrp="1"/>
          </p:cNvSpPr>
          <p:nvPr>
            <p:ph type="sldNum" sz="quarter" idx="10"/>
          </p:nvPr>
        </p:nvSpPr>
        <p:spPr/>
        <p:txBody>
          <a:bodyPr/>
          <a:lstStyle/>
          <a:p>
            <a:fld id="{B655EF7F-0394-4985-AD67-CD069086F894}" type="slidenum">
              <a:rPr lang="it-IT" smtClean="0"/>
              <a:pPr/>
              <a:t>119</a:t>
            </a:fld>
            <a:endParaRPr lang="it-IT"/>
          </a:p>
        </p:txBody>
      </p:sp>
    </p:spTree>
    <p:extLst>
      <p:ext uri="{BB962C8B-B14F-4D97-AF65-F5344CB8AC3E}">
        <p14:creationId xmlns:p14="http://schemas.microsoft.com/office/powerpoint/2010/main" val="237077938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normAutofit/>
          </a:bodyPr>
          <a:lstStyle/>
          <a:p>
            <a:pPr>
              <a:lnSpc>
                <a:spcPct val="100000"/>
              </a:lnSpc>
            </a:pPr>
            <a:r>
              <a:rPr lang="it-IT" altLang="it-IT" sz="1200" dirty="0" smtClean="0"/>
              <a:t>Non tutti i rischi hanno la stessa rilevanza: quelli che incidono maggiormente sulle obbligazioni sono di solito il rischio emittente e il rischio tasso d’interesse: di questi due ci occuperemo nel seguito di questa unità.</a:t>
            </a:r>
          </a:p>
          <a:p>
            <a:pPr>
              <a:lnSpc>
                <a:spcPct val="100000"/>
              </a:lnSpc>
            </a:pPr>
            <a:endParaRPr lang="it-IT" altLang="it-IT" sz="1200" dirty="0" smtClean="0"/>
          </a:p>
          <a:p>
            <a:pPr>
              <a:lnSpc>
                <a:spcPct val="100000"/>
              </a:lnSpc>
            </a:pPr>
            <a:endParaRPr lang="it-IT" altLang="it-IT" sz="1200" dirty="0" smtClean="0"/>
          </a:p>
          <a:p>
            <a:pPr>
              <a:lnSpc>
                <a:spcPct val="100000"/>
              </a:lnSpc>
            </a:pPr>
            <a:r>
              <a:rPr lang="it-IT" altLang="it-IT" sz="1200" b="1" dirty="0" smtClean="0"/>
              <a:t>Note per lo sviluppo:</a:t>
            </a:r>
          </a:p>
          <a:p>
            <a:pPr>
              <a:lnSpc>
                <a:spcPct val="100000"/>
              </a:lnSpc>
            </a:pPr>
            <a:endParaRPr lang="it-IT" altLang="it-IT" sz="1200" b="1" dirty="0" smtClean="0"/>
          </a:p>
          <a:p>
            <a:pPr>
              <a:lnSpc>
                <a:spcPct val="100000"/>
              </a:lnSpc>
              <a:buFont typeface="Arial" charset="0"/>
              <a:buChar char="•"/>
            </a:pPr>
            <a:r>
              <a:rPr lang="it-IT" altLang="it-IT" sz="1200" dirty="0" smtClean="0"/>
              <a:t> Le tessere del puzzle si compongono.</a:t>
            </a:r>
          </a:p>
          <a:p>
            <a:pPr>
              <a:lnSpc>
                <a:spcPct val="100000"/>
              </a:lnSpc>
              <a:buFont typeface="Arial" charset="0"/>
              <a:buChar char="•"/>
            </a:pPr>
            <a:r>
              <a:rPr lang="it-IT" altLang="it-IT" sz="1200" dirty="0" smtClean="0"/>
              <a:t>Sulla mappa dei rischi compaiono in primo piano il rischio tasso d’interesse e il rischio emittente.</a:t>
            </a:r>
          </a:p>
          <a:p>
            <a:pPr>
              <a:lnSpc>
                <a:spcPct val="100000"/>
              </a:lnSpc>
              <a:buFont typeface="Arial" charset="0"/>
              <a:buChar char="•"/>
            </a:pPr>
            <a:r>
              <a:rPr lang="it-IT" altLang="it-IT" sz="1200" dirty="0" smtClean="0"/>
              <a:t> La videata compare solo se viene svolta l’esercitazione proposta nella videata precedente.</a:t>
            </a:r>
          </a:p>
          <a:p>
            <a:pPr>
              <a:lnSpc>
                <a:spcPct val="100000"/>
              </a:lnSpc>
              <a:buFont typeface="Arial" charset="0"/>
              <a:buChar char="•"/>
            </a:pPr>
            <a:endParaRPr lang="it-IT" altLang="it-IT" sz="1200" dirty="0" smtClean="0"/>
          </a:p>
          <a:p>
            <a:pPr>
              <a:lnSpc>
                <a:spcPct val="100000"/>
              </a:lnSpc>
            </a:pPr>
            <a:endParaRPr lang="it-IT" altLang="it-IT" sz="1200" dirty="0" smtClean="0"/>
          </a:p>
          <a:p>
            <a:pPr>
              <a:lnSpc>
                <a:spcPct val="100000"/>
              </a:lnSpc>
            </a:pPr>
            <a:r>
              <a:rPr lang="it-IT" altLang="it-IT" sz="1200" dirty="0" smtClean="0"/>
              <a:t>	</a:t>
            </a:r>
          </a:p>
          <a:p>
            <a:pPr>
              <a:lnSpc>
                <a:spcPct val="100000"/>
              </a:lnSpc>
            </a:pPr>
            <a:r>
              <a:rPr lang="it-IT" altLang="it-IT" sz="1200" dirty="0" smtClean="0"/>
              <a:t>	</a:t>
            </a:r>
          </a:p>
          <a:p>
            <a:pPr>
              <a:lnSpc>
                <a:spcPct val="100000"/>
              </a:lnSpc>
            </a:pPr>
            <a:endParaRPr lang="it-IT" altLang="it-IT" sz="1200" dirty="0" smtClean="0"/>
          </a:p>
          <a:p>
            <a:pPr>
              <a:lnSpc>
                <a:spcPct val="100000"/>
              </a:lnSpc>
            </a:pPr>
            <a:endParaRPr lang="it-IT" altLang="it-IT" sz="1200" dirty="0" smtClean="0"/>
          </a:p>
          <a:p>
            <a:pPr>
              <a:lnSpc>
                <a:spcPct val="100000"/>
              </a:lnSpc>
            </a:pPr>
            <a:r>
              <a:rPr lang="it-IT" altLang="it-IT" sz="1200" dirty="0" smtClean="0"/>
              <a:t>	</a:t>
            </a:r>
          </a:p>
        </p:txBody>
      </p:sp>
      <p:sp>
        <p:nvSpPr>
          <p:cNvPr id="4" name="Segnaposto numero diapositiva 3"/>
          <p:cNvSpPr>
            <a:spLocks noGrp="1"/>
          </p:cNvSpPr>
          <p:nvPr>
            <p:ph type="sldNum" sz="quarter" idx="10"/>
          </p:nvPr>
        </p:nvSpPr>
        <p:spPr/>
        <p:txBody>
          <a:bodyPr/>
          <a:lstStyle/>
          <a:p>
            <a:fld id="{B655EF7F-0394-4985-AD67-CD069086F894}" type="slidenum">
              <a:rPr lang="it-IT" smtClean="0"/>
              <a:pPr/>
              <a:t>120</a:t>
            </a:fld>
            <a:endParaRPr lang="it-IT"/>
          </a:p>
        </p:txBody>
      </p:sp>
    </p:spTree>
    <p:extLst>
      <p:ext uri="{BB962C8B-B14F-4D97-AF65-F5344CB8AC3E}">
        <p14:creationId xmlns:p14="http://schemas.microsoft.com/office/powerpoint/2010/main" val="230543047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normAutofit/>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it-IT" altLang="it-IT" sz="1200" dirty="0" smtClean="0"/>
              <a:t>Il rischio emittente è rilevante poiché le obbligazioni circolanti sul mercato presentano fondamentalmente il rischio che l’emittente dell’obbligazione non mantenga i suoi impegni, non sia cioè in grado di pagare gli interessi e di rimborsare il capitale investito </a:t>
            </a:r>
            <a:r>
              <a:rPr lang="it-IT" altLang="it-IT" sz="1200" dirty="0" smtClean="0">
                <a:solidFill>
                  <a:schemeClr val="tx1"/>
                </a:solidFill>
              </a:rPr>
              <a:t>nei modi e nei tempi pattuiti</a:t>
            </a:r>
            <a:r>
              <a:rPr lang="it-IT" altLang="it-IT" sz="1200" dirty="0" smtClean="0"/>
              <a:t>. Le conseguenze derivanti dal rischio emittente possono provocare impatti economici notevoli, e pertanto occorre vigilare su tale rischio.</a:t>
            </a:r>
          </a:p>
          <a:p>
            <a:pPr>
              <a:lnSpc>
                <a:spcPct val="100000"/>
              </a:lnSpc>
            </a:pPr>
            <a:endParaRPr lang="it-IT" altLang="it-IT" sz="1200" dirty="0" smtClean="0"/>
          </a:p>
          <a:p>
            <a:pPr>
              <a:lnSpc>
                <a:spcPct val="100000"/>
              </a:lnSpc>
            </a:pPr>
            <a:r>
              <a:rPr lang="it-IT" altLang="it-IT" sz="1200" dirty="0" smtClean="0"/>
              <a:t>Può inoltre succedere che sul mercato i tassi d’interesse salgano e scendano: un loro innalzamento ed un loro abbassamento influisce sul valore delle obbligazioni; il rischio connesso viene definito rischio tasso d’interesse. Tale rischio si verifica molto frequentemente, e pertanto va monitorato</a:t>
            </a:r>
            <a:r>
              <a:rPr lang="it-IT" altLang="it-IT" sz="1200" baseline="0" dirty="0" smtClean="0"/>
              <a:t> con attenzione</a:t>
            </a:r>
            <a:r>
              <a:rPr lang="it-IT" altLang="it-IT" sz="1200" dirty="0" smtClean="0"/>
              <a:t>	</a:t>
            </a:r>
          </a:p>
          <a:p>
            <a:pPr>
              <a:lnSpc>
                <a:spcPct val="100000"/>
              </a:lnSpc>
            </a:pPr>
            <a:endParaRPr lang="it-IT" altLang="it-IT" sz="1200" dirty="0" smtClean="0"/>
          </a:p>
          <a:p>
            <a:pPr>
              <a:lnSpc>
                <a:spcPct val="100000"/>
              </a:lnSpc>
            </a:pPr>
            <a:endParaRPr lang="it-IT" altLang="it-IT" sz="1200" dirty="0" smtClean="0"/>
          </a:p>
          <a:p>
            <a:pPr>
              <a:lnSpc>
                <a:spcPct val="100000"/>
              </a:lnSpc>
            </a:pPr>
            <a:r>
              <a:rPr lang="it-IT" altLang="it-IT" sz="1200" b="1" dirty="0" smtClean="0"/>
              <a:t>Note per lo sviluppo:</a:t>
            </a:r>
          </a:p>
          <a:p>
            <a:pPr>
              <a:lnSpc>
                <a:spcPct val="100000"/>
              </a:lnSpc>
            </a:pPr>
            <a:r>
              <a:rPr lang="it-IT" altLang="it-IT" sz="1200" dirty="0" smtClean="0"/>
              <a:t>In sincronia con l’audio di </a:t>
            </a:r>
            <a:r>
              <a:rPr lang="it-IT" altLang="it-IT" sz="1200" dirty="0" err="1" smtClean="0"/>
              <a:t>step</a:t>
            </a:r>
            <a:r>
              <a:rPr lang="it-IT" altLang="it-IT" sz="1200" dirty="0" smtClean="0"/>
              <a:t> 1 compare in primo piano la tessera del rischio emittente e le relative parole chiave;</a:t>
            </a:r>
          </a:p>
          <a:p>
            <a:pPr>
              <a:lnSpc>
                <a:spcPct val="100000"/>
              </a:lnSpc>
            </a:pPr>
            <a:r>
              <a:rPr lang="it-IT" altLang="it-IT" sz="1200" dirty="0" smtClean="0"/>
              <a:t>In sincronia con l’audio di </a:t>
            </a:r>
            <a:r>
              <a:rPr lang="it-IT" altLang="it-IT" sz="1200" dirty="0" err="1" smtClean="0"/>
              <a:t>step</a:t>
            </a:r>
            <a:r>
              <a:rPr lang="it-IT" altLang="it-IT" sz="1200" dirty="0" smtClean="0"/>
              <a:t> 2 compare in primo piano la tessera del rischio tasso d’interesse e le relative parole chiave.</a:t>
            </a:r>
          </a:p>
          <a:p>
            <a:pPr>
              <a:lnSpc>
                <a:spcPct val="100000"/>
              </a:lnSpc>
            </a:pPr>
            <a:endParaRPr lang="it-IT" altLang="it-IT" sz="1200" dirty="0" smtClean="0"/>
          </a:p>
        </p:txBody>
      </p:sp>
      <p:sp>
        <p:nvSpPr>
          <p:cNvPr id="4" name="Segnaposto numero diapositiva 3"/>
          <p:cNvSpPr>
            <a:spLocks noGrp="1"/>
          </p:cNvSpPr>
          <p:nvPr>
            <p:ph type="sldNum" sz="quarter" idx="10"/>
          </p:nvPr>
        </p:nvSpPr>
        <p:spPr/>
        <p:txBody>
          <a:bodyPr/>
          <a:lstStyle/>
          <a:p>
            <a:fld id="{B655EF7F-0394-4985-AD67-CD069086F894}" type="slidenum">
              <a:rPr lang="it-IT" smtClean="0"/>
              <a:pPr/>
              <a:t>121</a:t>
            </a:fld>
            <a:endParaRPr lang="it-IT"/>
          </a:p>
        </p:txBody>
      </p:sp>
    </p:spTree>
    <p:extLst>
      <p:ext uri="{BB962C8B-B14F-4D97-AF65-F5344CB8AC3E}">
        <p14:creationId xmlns:p14="http://schemas.microsoft.com/office/powerpoint/2010/main" val="208368518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normAutofit fontScale="77500" lnSpcReduction="20000"/>
          </a:bodyPr>
          <a:lstStyle/>
          <a:p>
            <a:pPr>
              <a:lnSpc>
                <a:spcPct val="100000"/>
              </a:lnSpc>
            </a:pPr>
            <a:r>
              <a:rPr lang="it-IT" altLang="it-IT" sz="1100" b="1" dirty="0" smtClean="0"/>
              <a:t>(Step1)</a:t>
            </a:r>
            <a:r>
              <a:rPr lang="it-IT" altLang="it-IT" sz="1200" dirty="0" smtClean="0"/>
              <a:t> Il mercato percepisce sempre la rischiosità delle emittenti? E che rapporto esiste fra il rischio e l’interesse che l’emittente corrisponde? 	</a:t>
            </a:r>
          </a:p>
          <a:p>
            <a:pPr>
              <a:lnSpc>
                <a:spcPct val="100000"/>
              </a:lnSpc>
            </a:pPr>
            <a:r>
              <a:rPr lang="it-IT" altLang="it-IT" sz="1100" b="1" dirty="0" smtClean="0"/>
              <a:t>(Step2)</a:t>
            </a:r>
            <a:r>
              <a:rPr lang="it-IT" altLang="it-IT" sz="1200" dirty="0" smtClean="0"/>
              <a:t> Quanto maggiore è la rischiosità che il mercato percepisce rispetto all’emittente,</a:t>
            </a:r>
            <a:r>
              <a:rPr lang="it-IT" altLang="it-IT" sz="1200" baseline="0" dirty="0" smtClean="0"/>
              <a:t> …</a:t>
            </a:r>
            <a:endParaRPr lang="it-IT" altLang="it-IT" sz="1200" dirty="0" smtClean="0"/>
          </a:p>
          <a:p>
            <a:pPr>
              <a:lnSpc>
                <a:spcPct val="100000"/>
              </a:lnSpc>
            </a:pPr>
            <a:r>
              <a:rPr lang="it-IT" altLang="it-IT" sz="1100" b="1" dirty="0" smtClean="0"/>
              <a:t>(Step3)</a:t>
            </a:r>
            <a:r>
              <a:rPr lang="it-IT" altLang="it-IT" sz="1200" dirty="0" smtClean="0"/>
              <a:t> …tanto maggiore è l’interesse che l’emittente dovrà corrispondere all’investitore.</a:t>
            </a:r>
          </a:p>
          <a:p>
            <a:pPr>
              <a:lnSpc>
                <a:spcPct val="100000"/>
              </a:lnSpc>
            </a:pPr>
            <a:endParaRPr lang="it-IT" altLang="it-IT" sz="1200" dirty="0" smtClean="0"/>
          </a:p>
          <a:p>
            <a:pPr>
              <a:lnSpc>
                <a:spcPct val="100000"/>
              </a:lnSpc>
              <a:buFont typeface="Arial" charset="0"/>
              <a:buNone/>
            </a:pPr>
            <a:r>
              <a:rPr lang="it-IT" altLang="it-IT" sz="1600" b="0" dirty="0" smtClean="0"/>
              <a:t>Ad</a:t>
            </a:r>
            <a:r>
              <a:rPr lang="it-IT" altLang="it-IT" sz="1600" b="0" baseline="0" dirty="0" smtClean="0"/>
              <a:t> esempio i </a:t>
            </a:r>
            <a:r>
              <a:rPr lang="it-IT" altLang="it-IT" b="0" dirty="0" err="1" smtClean="0"/>
              <a:t>Supranational</a:t>
            </a:r>
            <a:r>
              <a:rPr lang="it-IT" altLang="it-IT" b="0" dirty="0" smtClean="0"/>
              <a:t> Bonds,</a:t>
            </a:r>
            <a:r>
              <a:rPr lang="it-IT" altLang="it-IT" b="0" baseline="0" dirty="0" smtClean="0"/>
              <a:t> hanno una bassa rischiosità ed un rendimento atteso contenuto, in quanto sono </a:t>
            </a:r>
            <a:r>
              <a:rPr lang="it-IT" altLang="it-IT" sz="1200" b="0" dirty="0" smtClean="0"/>
              <a:t>emessi da Stati o enti sovranazionali, i </a:t>
            </a:r>
            <a:r>
              <a:rPr lang="it-IT" altLang="it-IT" b="0" dirty="0" smtClean="0"/>
              <a:t>Corporate Bonds,</a:t>
            </a:r>
            <a:r>
              <a:rPr lang="it-IT" altLang="it-IT" b="0" baseline="0" dirty="0" smtClean="0"/>
              <a:t> ossia i </a:t>
            </a:r>
            <a:r>
              <a:rPr lang="it-IT" altLang="it-IT" sz="1200" b="0" dirty="0" smtClean="0"/>
              <a:t>titoli obbligazionari emessi da</a:t>
            </a:r>
            <a:r>
              <a:rPr lang="it-IT" altLang="it-IT" sz="1600" b="0" dirty="0" smtClean="0"/>
              <a:t> </a:t>
            </a:r>
            <a:r>
              <a:rPr lang="it-IT" altLang="it-IT" sz="1200" b="0" dirty="0" smtClean="0"/>
              <a:t>imprese private,</a:t>
            </a:r>
            <a:r>
              <a:rPr lang="it-IT" altLang="it-IT" sz="1200" b="0" baseline="0" dirty="0" smtClean="0"/>
              <a:t> hanno una rischio ed un rendimento atteso più elevato, mentre i bond emessi da </a:t>
            </a:r>
            <a:r>
              <a:rPr lang="it-IT" altLang="it-IT" sz="1200" b="0" dirty="0" smtClean="0"/>
              <a:t>residenti in paesi emergenti presentano</a:t>
            </a:r>
            <a:r>
              <a:rPr lang="it-IT" altLang="it-IT" sz="1200" b="0" baseline="0" dirty="0" smtClean="0"/>
              <a:t> una rischiosità e quindi un rendimento atteso ancora più altro</a:t>
            </a:r>
            <a:endParaRPr lang="it-IT" altLang="it-IT" sz="1200" b="0" dirty="0" smtClean="0"/>
          </a:p>
          <a:p>
            <a:pPr>
              <a:lnSpc>
                <a:spcPct val="100000"/>
              </a:lnSpc>
            </a:pPr>
            <a:endParaRPr lang="it-IT" altLang="it-IT" sz="1200" dirty="0" smtClean="0"/>
          </a:p>
          <a:p>
            <a:pPr>
              <a:lnSpc>
                <a:spcPct val="100000"/>
              </a:lnSpc>
            </a:pPr>
            <a:endParaRPr lang="it-IT" altLang="it-IT" sz="1200" dirty="0" smtClean="0"/>
          </a:p>
          <a:p>
            <a:pPr>
              <a:lnSpc>
                <a:spcPct val="100000"/>
              </a:lnSpc>
            </a:pPr>
            <a:endParaRPr lang="it-IT" altLang="it-IT" sz="1200" dirty="0" smtClean="0"/>
          </a:p>
          <a:p>
            <a:pPr>
              <a:lnSpc>
                <a:spcPct val="100000"/>
              </a:lnSpc>
            </a:pPr>
            <a:endParaRPr lang="it-IT" altLang="it-IT" sz="1200" dirty="0" smtClean="0"/>
          </a:p>
          <a:p>
            <a:pPr>
              <a:lnSpc>
                <a:spcPct val="100000"/>
              </a:lnSpc>
            </a:pPr>
            <a:endParaRPr lang="it-IT" altLang="it-IT" sz="1200" dirty="0" smtClean="0"/>
          </a:p>
          <a:p>
            <a:pPr>
              <a:lnSpc>
                <a:spcPct val="100000"/>
              </a:lnSpc>
            </a:pPr>
            <a:r>
              <a:rPr lang="it-IT" altLang="it-IT" sz="1200" b="1" dirty="0" smtClean="0"/>
              <a:t>Note per lo sviluppo:</a:t>
            </a:r>
          </a:p>
          <a:p>
            <a:pPr>
              <a:lnSpc>
                <a:spcPct val="100000"/>
              </a:lnSpc>
            </a:pPr>
            <a:r>
              <a:rPr lang="it-IT" altLang="it-IT" sz="1200" dirty="0" smtClean="0"/>
              <a:t>In step1 compaiono la tessera del rischio emittente, l’asse delle ascisse e l’asse delle ordinate del grafico</a:t>
            </a:r>
          </a:p>
          <a:p>
            <a:pPr>
              <a:lnSpc>
                <a:spcPct val="100000"/>
              </a:lnSpc>
            </a:pPr>
            <a:endParaRPr lang="it-IT" altLang="it-IT" sz="1200" dirty="0" smtClean="0"/>
          </a:p>
          <a:p>
            <a:pPr>
              <a:lnSpc>
                <a:spcPct val="100000"/>
              </a:lnSpc>
            </a:pPr>
            <a:r>
              <a:rPr lang="it-IT" altLang="it-IT" sz="1200" dirty="0" smtClean="0"/>
              <a:t>In step2 si compone il grafico seguendo i seguenti passi:</a:t>
            </a:r>
          </a:p>
          <a:p>
            <a:pPr>
              <a:lnSpc>
                <a:spcPct val="100000"/>
              </a:lnSpc>
              <a:buFontTx/>
              <a:buChar char="-"/>
            </a:pPr>
            <a:r>
              <a:rPr lang="it-IT" altLang="it-IT" sz="1200" dirty="0" smtClean="0"/>
              <a:t> viene evidenziata la linea del rischio</a:t>
            </a:r>
          </a:p>
          <a:p>
            <a:pPr>
              <a:lnSpc>
                <a:spcPct val="100000"/>
              </a:lnSpc>
              <a:buFontTx/>
              <a:buChar char="-"/>
            </a:pPr>
            <a:r>
              <a:rPr lang="it-IT" altLang="it-IT" sz="1200" dirty="0" smtClean="0"/>
              <a:t> compaiono i blocchi</a:t>
            </a:r>
          </a:p>
          <a:p>
            <a:pPr>
              <a:lnSpc>
                <a:spcPct val="100000"/>
              </a:lnSpc>
              <a:buFontTx/>
              <a:buNone/>
            </a:pPr>
            <a:r>
              <a:rPr lang="it-IT" altLang="it-IT" sz="1200" dirty="0" smtClean="0"/>
              <a:t>In step3</a:t>
            </a:r>
            <a:r>
              <a:rPr lang="it-IT" altLang="it-IT" dirty="0" smtClean="0">
                <a:solidFill>
                  <a:schemeClr val="bg1"/>
                </a:solidFill>
              </a:rPr>
              <a:t> </a:t>
            </a:r>
            <a:r>
              <a:rPr lang="it-IT" altLang="it-IT" sz="1200" dirty="0" smtClean="0"/>
              <a:t>viene evidenziata la linea dei tassi di interesse</a:t>
            </a:r>
          </a:p>
          <a:p>
            <a:pPr>
              <a:lnSpc>
                <a:spcPct val="100000"/>
              </a:lnSpc>
              <a:buFontTx/>
              <a:buNone/>
            </a:pPr>
            <a:endParaRPr lang="it-IT" altLang="it-IT" sz="1200" dirty="0" smtClean="0"/>
          </a:p>
          <a:p>
            <a:pPr>
              <a:lnSpc>
                <a:spcPct val="100000"/>
              </a:lnSpc>
              <a:buFontTx/>
              <a:buChar char="-"/>
            </a:pPr>
            <a:r>
              <a:rPr lang="it-IT" altLang="it-IT" sz="1200" dirty="0" smtClean="0"/>
              <a:t> Al termine dell’animazione si illuminano le scritte dei tre blocchi; cliccando sulle scritte sarà possibile visualizzare la relativa pop-up.</a:t>
            </a:r>
          </a:p>
          <a:p>
            <a:pPr>
              <a:lnSpc>
                <a:spcPct val="100000"/>
              </a:lnSpc>
            </a:pPr>
            <a:r>
              <a:rPr lang="it-IT" altLang="it-IT" sz="1200" dirty="0" smtClean="0"/>
              <a:t>	</a:t>
            </a:r>
          </a:p>
          <a:p>
            <a:pPr>
              <a:lnSpc>
                <a:spcPct val="100000"/>
              </a:lnSpc>
            </a:pPr>
            <a:endParaRPr lang="it-IT" altLang="it-IT" sz="1200" dirty="0" smtClean="0">
              <a:solidFill>
                <a:schemeClr val="tx1"/>
              </a:solidFill>
            </a:endParaRPr>
          </a:p>
          <a:p>
            <a:pPr>
              <a:lnSpc>
                <a:spcPct val="100000"/>
              </a:lnSpc>
            </a:pPr>
            <a:endParaRPr lang="it-IT" altLang="it-IT" sz="1200" dirty="0" smtClean="0"/>
          </a:p>
          <a:p>
            <a:pPr>
              <a:lnSpc>
                <a:spcPct val="100000"/>
              </a:lnSpc>
            </a:pPr>
            <a:r>
              <a:rPr lang="it-IT" altLang="it-IT" sz="1200" dirty="0" smtClean="0"/>
              <a:t>	</a:t>
            </a:r>
          </a:p>
          <a:p>
            <a:pPr>
              <a:lnSpc>
                <a:spcPct val="100000"/>
              </a:lnSpc>
            </a:pPr>
            <a:endParaRPr lang="it-IT" altLang="it-IT" sz="1200" dirty="0" smtClean="0"/>
          </a:p>
        </p:txBody>
      </p:sp>
      <p:sp>
        <p:nvSpPr>
          <p:cNvPr id="4" name="Segnaposto numero diapositiva 3"/>
          <p:cNvSpPr>
            <a:spLocks noGrp="1"/>
          </p:cNvSpPr>
          <p:nvPr>
            <p:ph type="sldNum" sz="quarter" idx="10"/>
          </p:nvPr>
        </p:nvSpPr>
        <p:spPr/>
        <p:txBody>
          <a:bodyPr/>
          <a:lstStyle/>
          <a:p>
            <a:fld id="{B655EF7F-0394-4985-AD67-CD069086F894}" type="slidenum">
              <a:rPr lang="it-IT" smtClean="0"/>
              <a:pPr/>
              <a:t>122</a:t>
            </a:fld>
            <a:endParaRPr lang="it-IT"/>
          </a:p>
        </p:txBody>
      </p:sp>
    </p:spTree>
    <p:extLst>
      <p:ext uri="{BB962C8B-B14F-4D97-AF65-F5344CB8AC3E}">
        <p14:creationId xmlns:p14="http://schemas.microsoft.com/office/powerpoint/2010/main" val="211012330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normAutofit/>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it-IT" sz="1200" kern="1200" dirty="0" smtClean="0">
                <a:solidFill>
                  <a:schemeClr val="tx1"/>
                </a:solidFill>
                <a:latin typeface="+mn-lt"/>
                <a:ea typeface="+mn-ea"/>
                <a:cs typeface="+mn-cs"/>
              </a:rPr>
              <a:t>Il risultato di queste analisi viene sintetizzato dal </a:t>
            </a:r>
            <a:r>
              <a:rPr lang="it-IT" sz="1200" b="1" kern="1200" dirty="0" smtClean="0">
                <a:solidFill>
                  <a:schemeClr val="tx1"/>
                </a:solidFill>
                <a:latin typeface="+mn-lt"/>
                <a:ea typeface="+mn-ea"/>
                <a:cs typeface="+mn-cs"/>
              </a:rPr>
              <a:t>rating</a:t>
            </a:r>
            <a:r>
              <a:rPr lang="it-IT" sz="1200" kern="1200" dirty="0" smtClean="0">
                <a:solidFill>
                  <a:schemeClr val="tx1"/>
                </a:solidFill>
                <a:latin typeface="+mn-lt"/>
                <a:ea typeface="+mn-ea"/>
                <a:cs typeface="+mn-cs"/>
              </a:rPr>
              <a:t> ed è rilevante non solo per l’investitore ma anche per la società emittente come punto di partenza per il valore da attribuire al costo della raccolta: a rating alti corrispondono minori interessi da corrispondere, e viceversa.</a:t>
            </a:r>
          </a:p>
          <a:p>
            <a:pPr>
              <a:lnSpc>
                <a:spcPct val="100000"/>
              </a:lnSpc>
            </a:pPr>
            <a:endParaRPr lang="it-IT" altLang="it-IT" sz="1200" dirty="0" smtClean="0"/>
          </a:p>
        </p:txBody>
      </p:sp>
      <p:sp>
        <p:nvSpPr>
          <p:cNvPr id="4" name="Segnaposto numero diapositiva 3"/>
          <p:cNvSpPr>
            <a:spLocks noGrp="1"/>
          </p:cNvSpPr>
          <p:nvPr>
            <p:ph type="sldNum" sz="quarter" idx="10"/>
          </p:nvPr>
        </p:nvSpPr>
        <p:spPr/>
        <p:txBody>
          <a:bodyPr/>
          <a:lstStyle/>
          <a:p>
            <a:fld id="{B655EF7F-0394-4985-AD67-CD069086F894}" type="slidenum">
              <a:rPr lang="it-IT" smtClean="0"/>
              <a:pPr/>
              <a:t>123</a:t>
            </a:fld>
            <a:endParaRPr lang="it-IT"/>
          </a:p>
        </p:txBody>
      </p:sp>
    </p:spTree>
    <p:extLst>
      <p:ext uri="{BB962C8B-B14F-4D97-AF65-F5344CB8AC3E}">
        <p14:creationId xmlns:p14="http://schemas.microsoft.com/office/powerpoint/2010/main" val="340075616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normAutofit/>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it-IT" sz="1200" kern="1200" dirty="0" smtClean="0">
              <a:solidFill>
                <a:schemeClr val="tx1"/>
              </a:solidFill>
              <a:latin typeface="+mn-lt"/>
              <a:ea typeface="+mn-ea"/>
              <a:cs typeface="+mn-cs"/>
            </a:endParaRPr>
          </a:p>
        </p:txBody>
      </p:sp>
      <p:sp>
        <p:nvSpPr>
          <p:cNvPr id="4" name="Segnaposto numero diapositiva 3"/>
          <p:cNvSpPr>
            <a:spLocks noGrp="1"/>
          </p:cNvSpPr>
          <p:nvPr>
            <p:ph type="sldNum" sz="quarter" idx="10"/>
          </p:nvPr>
        </p:nvSpPr>
        <p:spPr/>
        <p:txBody>
          <a:bodyPr/>
          <a:lstStyle/>
          <a:p>
            <a:fld id="{B655EF7F-0394-4985-AD67-CD069086F894}" type="slidenum">
              <a:rPr lang="it-IT" smtClean="0"/>
              <a:pPr/>
              <a:t>124</a:t>
            </a:fld>
            <a:endParaRPr lang="it-IT"/>
          </a:p>
        </p:txBody>
      </p:sp>
    </p:spTree>
    <p:extLst>
      <p:ext uri="{BB962C8B-B14F-4D97-AF65-F5344CB8AC3E}">
        <p14:creationId xmlns:p14="http://schemas.microsoft.com/office/powerpoint/2010/main" val="402589596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normAutofit/>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it-IT" sz="1200" kern="1200" dirty="0" smtClean="0">
              <a:solidFill>
                <a:schemeClr val="tx1"/>
              </a:solidFill>
              <a:latin typeface="+mn-lt"/>
              <a:ea typeface="+mn-ea"/>
              <a:cs typeface="+mn-cs"/>
            </a:endParaRPr>
          </a:p>
        </p:txBody>
      </p:sp>
      <p:sp>
        <p:nvSpPr>
          <p:cNvPr id="4" name="Segnaposto numero diapositiva 3"/>
          <p:cNvSpPr>
            <a:spLocks noGrp="1"/>
          </p:cNvSpPr>
          <p:nvPr>
            <p:ph type="sldNum" sz="quarter" idx="10"/>
          </p:nvPr>
        </p:nvSpPr>
        <p:spPr/>
        <p:txBody>
          <a:bodyPr/>
          <a:lstStyle/>
          <a:p>
            <a:fld id="{B655EF7F-0394-4985-AD67-CD069086F894}" type="slidenum">
              <a:rPr lang="it-IT" smtClean="0"/>
              <a:pPr/>
              <a:t>125</a:t>
            </a:fld>
            <a:endParaRPr lang="it-IT"/>
          </a:p>
        </p:txBody>
      </p:sp>
    </p:spTree>
    <p:extLst>
      <p:ext uri="{BB962C8B-B14F-4D97-AF65-F5344CB8AC3E}">
        <p14:creationId xmlns:p14="http://schemas.microsoft.com/office/powerpoint/2010/main" val="379491438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normAutofit/>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it-IT" sz="1200" kern="1200" dirty="0" smtClean="0">
              <a:solidFill>
                <a:schemeClr val="tx1"/>
              </a:solidFill>
              <a:latin typeface="+mn-lt"/>
              <a:ea typeface="+mn-ea"/>
              <a:cs typeface="+mn-cs"/>
            </a:endParaRPr>
          </a:p>
        </p:txBody>
      </p:sp>
      <p:sp>
        <p:nvSpPr>
          <p:cNvPr id="4" name="Segnaposto numero diapositiva 3"/>
          <p:cNvSpPr>
            <a:spLocks noGrp="1"/>
          </p:cNvSpPr>
          <p:nvPr>
            <p:ph type="sldNum" sz="quarter" idx="10"/>
          </p:nvPr>
        </p:nvSpPr>
        <p:spPr/>
        <p:txBody>
          <a:bodyPr/>
          <a:lstStyle/>
          <a:p>
            <a:fld id="{B655EF7F-0394-4985-AD67-CD069086F894}" type="slidenum">
              <a:rPr lang="it-IT" smtClean="0"/>
              <a:pPr/>
              <a:t>126</a:t>
            </a:fld>
            <a:endParaRPr lang="it-IT"/>
          </a:p>
        </p:txBody>
      </p:sp>
    </p:spTree>
    <p:extLst>
      <p:ext uri="{BB962C8B-B14F-4D97-AF65-F5344CB8AC3E}">
        <p14:creationId xmlns:p14="http://schemas.microsoft.com/office/powerpoint/2010/main" val="24891750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lvl="1"/>
            <a:r>
              <a:rPr lang="it-IT" altLang="it-IT" sz="1050" dirty="0" smtClean="0"/>
              <a:t>In ogni fase di vita corrispondono esigenze future di spesa e capacità di risparmio differenti.</a:t>
            </a:r>
          </a:p>
          <a:p>
            <a:pPr lvl="1"/>
            <a:r>
              <a:rPr lang="it-IT" altLang="it-IT" sz="1050" dirty="0" smtClean="0"/>
              <a:t>In ogni fase di vita, inoltre, gli  obiettivi dipendono tra le altre cose dalle preferenze in materia di rischio e dalle opzioni di investimento disponibili.</a:t>
            </a:r>
          </a:p>
          <a:p>
            <a:pPr lvl="1"/>
            <a:r>
              <a:rPr lang="it-IT" altLang="it-IT" sz="1050" dirty="0" smtClean="0"/>
              <a:t>Per le famiglie giovani è importante il momento della costruzione nel tempo del risparmio. Per le famiglie più mature l’obiettivo sarà invece la protezione del patrimonio e il benessere anche per i propri cari.</a:t>
            </a:r>
          </a:p>
        </p:txBody>
      </p:sp>
      <p:sp>
        <p:nvSpPr>
          <p:cNvPr id="4" name="Segnaposto numero diapositiva 3"/>
          <p:cNvSpPr>
            <a:spLocks noGrp="1"/>
          </p:cNvSpPr>
          <p:nvPr>
            <p:ph type="sldNum" sz="quarter" idx="10"/>
          </p:nvPr>
        </p:nvSpPr>
        <p:spPr/>
        <p:txBody>
          <a:bodyPr/>
          <a:lstStyle/>
          <a:p>
            <a:fld id="{B655EF7F-0394-4985-AD67-CD069086F894}" type="slidenum">
              <a:rPr lang="it-IT" smtClean="0"/>
              <a:pPr/>
              <a:t>87</a:t>
            </a:fld>
            <a:endParaRPr lang="it-IT"/>
          </a:p>
        </p:txBody>
      </p:sp>
    </p:spTree>
    <p:extLst>
      <p:ext uri="{BB962C8B-B14F-4D97-AF65-F5344CB8AC3E}">
        <p14:creationId xmlns:p14="http://schemas.microsoft.com/office/powerpoint/2010/main" val="384237753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normAutofit/>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it-IT" sz="1200" kern="1200" dirty="0" smtClean="0">
                <a:solidFill>
                  <a:schemeClr val="tx1"/>
                </a:solidFill>
                <a:latin typeface="+mn-lt"/>
                <a:ea typeface="+mn-ea"/>
                <a:cs typeface="+mn-cs"/>
              </a:rPr>
              <a:t>(Step1) Le scale di merito utilizzate dalle prime due principali agenzie sono organizzate entrambe in due aree: </a:t>
            </a:r>
          </a:p>
          <a:p>
            <a:pPr marL="0" marR="0" lvl="0" indent="0" algn="l" defTabSz="914400" rtl="0" eaLnBrk="0" fontAlgn="base" latinLnBrk="0" hangingPunct="0">
              <a:lnSpc>
                <a:spcPct val="100000"/>
              </a:lnSpc>
              <a:spcBef>
                <a:spcPct val="30000"/>
              </a:spcBef>
              <a:spcAft>
                <a:spcPct val="0"/>
              </a:spcAft>
              <a:buClrTx/>
              <a:buSzTx/>
              <a:buFontTx/>
              <a:buNone/>
              <a:tabLst/>
              <a:defRPr/>
            </a:pPr>
            <a:r>
              <a:rPr lang="it-IT" sz="1200" kern="1200" dirty="0" smtClean="0">
                <a:solidFill>
                  <a:schemeClr val="tx1"/>
                </a:solidFill>
                <a:latin typeface="+mn-lt"/>
                <a:ea typeface="+mn-ea"/>
                <a:cs typeface="+mn-cs"/>
              </a:rPr>
              <a:t>(Step2) l’area </a:t>
            </a:r>
            <a:r>
              <a:rPr lang="it-IT" sz="1200" kern="1200" dirty="0" err="1" smtClean="0">
                <a:solidFill>
                  <a:schemeClr val="tx1"/>
                </a:solidFill>
                <a:latin typeface="+mn-lt"/>
                <a:ea typeface="+mn-ea"/>
                <a:cs typeface="+mn-cs"/>
              </a:rPr>
              <a:t>investment</a:t>
            </a:r>
            <a:r>
              <a:rPr lang="it-IT" sz="1200" kern="1200" dirty="0" smtClean="0">
                <a:solidFill>
                  <a:schemeClr val="tx1"/>
                </a:solidFill>
                <a:latin typeface="+mn-lt"/>
                <a:ea typeface="+mn-ea"/>
                <a:cs typeface="+mn-cs"/>
              </a:rPr>
              <a:t> grade per gli emittenti (e le emissioni) con sufficiente o buon livello di affidabilità;</a:t>
            </a:r>
          </a:p>
          <a:p>
            <a:pPr marL="0" marR="0" lvl="0" indent="0" algn="l" defTabSz="914400" rtl="0" eaLnBrk="0" fontAlgn="base" latinLnBrk="0" hangingPunct="0">
              <a:lnSpc>
                <a:spcPct val="100000"/>
              </a:lnSpc>
              <a:spcBef>
                <a:spcPct val="30000"/>
              </a:spcBef>
              <a:spcAft>
                <a:spcPct val="0"/>
              </a:spcAft>
              <a:buClrTx/>
              <a:buSzTx/>
              <a:buFontTx/>
              <a:buNone/>
              <a:tabLst/>
              <a:defRPr/>
            </a:pPr>
            <a:r>
              <a:rPr lang="it-IT" sz="1200" kern="1200" dirty="0" smtClean="0">
                <a:solidFill>
                  <a:schemeClr val="tx1"/>
                </a:solidFill>
                <a:latin typeface="+mn-lt"/>
                <a:ea typeface="+mn-ea"/>
                <a:cs typeface="+mn-cs"/>
              </a:rPr>
              <a:t>(Step3) l’area speculative grade per gli emittenti (e le emissioni) considerati meno affidabili quindi a maggiore rischio di insolvenza.</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it-IT" sz="1200" kern="1200" dirty="0" smtClean="0">
              <a:solidFill>
                <a:schemeClr val="tx1"/>
              </a:solidFill>
              <a:latin typeface="+mn-lt"/>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it-IT" sz="1200" kern="1200" dirty="0" smtClean="0">
              <a:solidFill>
                <a:schemeClr val="tx1"/>
              </a:solidFill>
              <a:latin typeface="+mn-lt"/>
              <a:ea typeface="+mn-ea"/>
              <a:cs typeface="+mn-cs"/>
            </a:endParaRPr>
          </a:p>
          <a:p>
            <a:pPr>
              <a:lnSpc>
                <a:spcPct val="100000"/>
              </a:lnSpc>
            </a:pPr>
            <a:r>
              <a:rPr lang="it-IT" altLang="it-IT" sz="1200" b="1" dirty="0" smtClean="0"/>
              <a:t>Note per lo sviluppo:</a:t>
            </a:r>
          </a:p>
          <a:p>
            <a:pPr>
              <a:lnSpc>
                <a:spcPct val="100000"/>
              </a:lnSpc>
            </a:pPr>
            <a:r>
              <a:rPr lang="it-IT" altLang="it-IT" sz="1200" dirty="0" smtClean="0"/>
              <a:t>In sincronia con l’audio di </a:t>
            </a:r>
            <a:r>
              <a:rPr lang="it-IT" altLang="it-IT" sz="1200" dirty="0" err="1" smtClean="0"/>
              <a:t>step</a:t>
            </a:r>
            <a:r>
              <a:rPr lang="it-IT" altLang="it-IT" sz="1200" dirty="0" smtClean="0"/>
              <a:t> 1 compare la tabella completa;</a:t>
            </a:r>
          </a:p>
          <a:p>
            <a:pPr>
              <a:lnSpc>
                <a:spcPct val="100000"/>
              </a:lnSpc>
            </a:pPr>
            <a:r>
              <a:rPr lang="it-IT" altLang="it-IT" sz="1200" dirty="0" smtClean="0"/>
              <a:t>in sincronia con l’audio di </a:t>
            </a:r>
            <a:r>
              <a:rPr lang="it-IT" altLang="it-IT" sz="1200" dirty="0" err="1" smtClean="0"/>
              <a:t>step</a:t>
            </a:r>
            <a:r>
              <a:rPr lang="it-IT" altLang="it-IT" sz="1200" dirty="0" smtClean="0"/>
              <a:t> 2 compare la parte cerchiata in rosso e in sincronia con step3 compare la parte cerchiata in verde. </a:t>
            </a:r>
          </a:p>
          <a:p>
            <a:pPr>
              <a:lnSpc>
                <a:spcPct val="100000"/>
              </a:lnSpc>
              <a:buFontTx/>
              <a:buChar char="-"/>
            </a:pPr>
            <a:r>
              <a:rPr lang="it-IT" altLang="it-IT" sz="1200" dirty="0" smtClean="0">
                <a:solidFill>
                  <a:schemeClr val="bg1"/>
                </a:solidFill>
              </a:rPr>
              <a:t> </a:t>
            </a:r>
            <a:r>
              <a:rPr lang="it-IT" altLang="it-IT" sz="1200" dirty="0" smtClean="0"/>
              <a:t>Al termine dell’animazione si illuminano le scritte dei riquadri; cliccando sulle scritte sarà possibile visualizzare la relativa pop-up.</a:t>
            </a:r>
            <a:endParaRPr lang="it-IT" altLang="it-IT" dirty="0" smtClean="0"/>
          </a:p>
          <a:p>
            <a:pPr marL="0" marR="0" lvl="0" indent="0" algn="l" defTabSz="914400" rtl="0" eaLnBrk="0" fontAlgn="base" latinLnBrk="0" hangingPunct="0">
              <a:lnSpc>
                <a:spcPct val="100000"/>
              </a:lnSpc>
              <a:spcBef>
                <a:spcPct val="30000"/>
              </a:spcBef>
              <a:spcAft>
                <a:spcPct val="0"/>
              </a:spcAft>
              <a:buClrTx/>
              <a:buSzTx/>
              <a:buFontTx/>
              <a:buNone/>
              <a:tabLst/>
              <a:defRPr/>
            </a:pPr>
            <a:endParaRPr lang="it-IT" sz="1200" kern="1200" dirty="0" smtClean="0">
              <a:solidFill>
                <a:schemeClr val="tx1"/>
              </a:solidFill>
              <a:latin typeface="+mn-lt"/>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it-IT" sz="1200" kern="1200" dirty="0" smtClean="0">
              <a:solidFill>
                <a:schemeClr val="tx1"/>
              </a:solidFill>
              <a:latin typeface="+mn-lt"/>
              <a:ea typeface="+mn-ea"/>
              <a:cs typeface="+mn-cs"/>
            </a:endParaRPr>
          </a:p>
        </p:txBody>
      </p:sp>
      <p:sp>
        <p:nvSpPr>
          <p:cNvPr id="4" name="Segnaposto numero diapositiva 3"/>
          <p:cNvSpPr>
            <a:spLocks noGrp="1"/>
          </p:cNvSpPr>
          <p:nvPr>
            <p:ph type="sldNum" sz="quarter" idx="10"/>
          </p:nvPr>
        </p:nvSpPr>
        <p:spPr/>
        <p:txBody>
          <a:bodyPr/>
          <a:lstStyle/>
          <a:p>
            <a:fld id="{B655EF7F-0394-4985-AD67-CD069086F894}" type="slidenum">
              <a:rPr lang="it-IT" smtClean="0"/>
              <a:pPr/>
              <a:t>127</a:t>
            </a:fld>
            <a:endParaRPr lang="it-IT"/>
          </a:p>
        </p:txBody>
      </p:sp>
    </p:spTree>
    <p:extLst>
      <p:ext uri="{BB962C8B-B14F-4D97-AF65-F5344CB8AC3E}">
        <p14:creationId xmlns:p14="http://schemas.microsoft.com/office/powerpoint/2010/main" val="110812891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normAutofit/>
          </a:bodyPr>
          <a:lstStyle/>
          <a:p>
            <a:pPr>
              <a:lnSpc>
                <a:spcPct val="100000"/>
              </a:lnSpc>
            </a:pPr>
            <a:endParaRPr lang="it-IT" altLang="it-IT" sz="1200" dirty="0" smtClean="0"/>
          </a:p>
        </p:txBody>
      </p:sp>
      <p:sp>
        <p:nvSpPr>
          <p:cNvPr id="4" name="Segnaposto numero diapositiva 3"/>
          <p:cNvSpPr>
            <a:spLocks noGrp="1"/>
          </p:cNvSpPr>
          <p:nvPr>
            <p:ph type="sldNum" sz="quarter" idx="10"/>
          </p:nvPr>
        </p:nvSpPr>
        <p:spPr/>
        <p:txBody>
          <a:bodyPr/>
          <a:lstStyle/>
          <a:p>
            <a:fld id="{B655EF7F-0394-4985-AD67-CD069086F894}" type="slidenum">
              <a:rPr lang="it-IT" smtClean="0"/>
              <a:pPr/>
              <a:t>128</a:t>
            </a:fld>
            <a:endParaRPr lang="it-IT"/>
          </a:p>
        </p:txBody>
      </p:sp>
    </p:spTree>
    <p:extLst>
      <p:ext uri="{BB962C8B-B14F-4D97-AF65-F5344CB8AC3E}">
        <p14:creationId xmlns:p14="http://schemas.microsoft.com/office/powerpoint/2010/main" val="171616634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normAutofit/>
          </a:bodyPr>
          <a:lstStyle/>
          <a:p>
            <a:pPr>
              <a:lnSpc>
                <a:spcPct val="100000"/>
              </a:lnSpc>
            </a:pPr>
            <a:r>
              <a:rPr lang="it-IT" altLang="it-IT" sz="1100" dirty="0" smtClean="0"/>
              <a:t>(</a:t>
            </a:r>
            <a:r>
              <a:rPr lang="it-IT" altLang="it-IT" sz="1100" b="1" dirty="0" smtClean="0"/>
              <a:t>Step1) </a:t>
            </a:r>
            <a:r>
              <a:rPr lang="it-IT" altLang="it-IT" sz="1200" dirty="0" smtClean="0"/>
              <a:t>Il rating assegnato alle emittenti non è determinato esclusivamente dal rischio di default, ovvero dal rischio che l’emittente dell’obbligazione fallisca prima della scadenza del titolo.</a:t>
            </a:r>
          </a:p>
          <a:p>
            <a:pPr eaLnBrk="0" hangingPunct="0">
              <a:lnSpc>
                <a:spcPct val="100000"/>
              </a:lnSpc>
            </a:pPr>
            <a:r>
              <a:rPr lang="it-IT" altLang="it-IT" sz="1200" dirty="0" smtClean="0"/>
              <a:t>(</a:t>
            </a:r>
            <a:r>
              <a:rPr lang="it-IT" altLang="it-IT" sz="1100" b="1" dirty="0" smtClean="0"/>
              <a:t>Step2) </a:t>
            </a:r>
            <a:r>
              <a:rPr lang="it-IT" altLang="it-IT" sz="1200" dirty="0" smtClean="0"/>
              <a:t>Dobbiamo anche considerare altre due componenti residuali che gli analisti valutano per assegnare il rating: il</a:t>
            </a:r>
            <a:r>
              <a:rPr lang="it-IT" altLang="it-IT" sz="1100" b="1" dirty="0" smtClean="0"/>
              <a:t> </a:t>
            </a:r>
            <a:r>
              <a:rPr lang="it-IT" altLang="it-IT" sz="1200" b="1" dirty="0" smtClean="0"/>
              <a:t>Rischio di migrazione</a:t>
            </a:r>
            <a:r>
              <a:rPr lang="it-IT" altLang="it-IT" sz="1200" b="1" baseline="0" dirty="0" smtClean="0"/>
              <a:t> </a:t>
            </a:r>
            <a:r>
              <a:rPr lang="it-IT" altLang="it-IT" sz="1200" dirty="0" smtClean="0"/>
              <a:t>e il</a:t>
            </a:r>
            <a:r>
              <a:rPr lang="it-IT" altLang="it-IT" sz="1100" dirty="0" smtClean="0"/>
              <a:t>  </a:t>
            </a:r>
            <a:r>
              <a:rPr lang="it-IT" altLang="it-IT" sz="1200" b="1" dirty="0" smtClean="0"/>
              <a:t>Rischio spread</a:t>
            </a:r>
            <a:r>
              <a:rPr lang="it-IT" altLang="it-IT" sz="1200" b="0" baseline="0" dirty="0" smtClean="0"/>
              <a:t> </a:t>
            </a:r>
            <a:r>
              <a:rPr lang="it-IT" altLang="it-IT" sz="1200" dirty="0" smtClean="0"/>
              <a:t>(</a:t>
            </a:r>
            <a:r>
              <a:rPr lang="it-IT" altLang="it-IT" sz="1200" b="1" dirty="0" smtClean="0"/>
              <a:t>Step3)</a:t>
            </a:r>
            <a:endParaRPr lang="it-IT" altLang="it-IT" sz="1200" b="0" dirty="0" smtClean="0"/>
          </a:p>
          <a:p>
            <a:pPr eaLnBrk="0" hangingPunct="0">
              <a:lnSpc>
                <a:spcPct val="100000"/>
              </a:lnSpc>
            </a:pPr>
            <a:endParaRPr lang="it-IT" altLang="it-IT" sz="1200" b="0" dirty="0" smtClean="0"/>
          </a:p>
          <a:p>
            <a:pPr eaLnBrk="0" hangingPunct="0">
              <a:lnSpc>
                <a:spcPct val="100000"/>
              </a:lnSpc>
            </a:pPr>
            <a:endParaRPr lang="it-IT" altLang="it-IT" sz="1200" b="0" dirty="0" smtClean="0"/>
          </a:p>
          <a:p>
            <a:pPr>
              <a:lnSpc>
                <a:spcPct val="100000"/>
              </a:lnSpc>
            </a:pPr>
            <a:r>
              <a:rPr lang="it-IT" altLang="it-IT" sz="1200" b="1" dirty="0" smtClean="0"/>
              <a:t>Note per lo sviluppo:</a:t>
            </a:r>
          </a:p>
          <a:p>
            <a:pPr>
              <a:lnSpc>
                <a:spcPct val="100000"/>
              </a:lnSpc>
            </a:pPr>
            <a:r>
              <a:rPr lang="it-IT" altLang="it-IT" sz="1200" dirty="0" smtClean="0"/>
              <a:t>Compare un solido irregolare (ad esempio una piramide con base triangolare). Ogni faccia del solido rappresenta una componente di rischio ed</a:t>
            </a:r>
            <a:r>
              <a:rPr lang="it-IT" altLang="it-IT" dirty="0" smtClean="0">
                <a:solidFill>
                  <a:schemeClr val="bg1"/>
                </a:solidFill>
              </a:rPr>
              <a:t> </a:t>
            </a:r>
            <a:r>
              <a:rPr lang="it-IT" altLang="it-IT" sz="1200" dirty="0" smtClean="0"/>
              <a:t>è contraddistinta da un colore differente.</a:t>
            </a:r>
          </a:p>
          <a:p>
            <a:pPr>
              <a:lnSpc>
                <a:spcPct val="100000"/>
              </a:lnSpc>
            </a:pPr>
            <a:r>
              <a:rPr lang="it-IT" altLang="it-IT" sz="1200" dirty="0" smtClean="0"/>
              <a:t>In </a:t>
            </a:r>
            <a:r>
              <a:rPr lang="it-IT" altLang="it-IT" sz="1200" dirty="0" err="1" smtClean="0"/>
              <a:t>step</a:t>
            </a:r>
            <a:r>
              <a:rPr lang="it-IT" altLang="it-IT" sz="1200" dirty="0" smtClean="0"/>
              <a:t> 1 viene evidenziata la faccia più ampia riferita al rischio di default.</a:t>
            </a:r>
          </a:p>
          <a:p>
            <a:pPr>
              <a:lnSpc>
                <a:spcPct val="100000"/>
              </a:lnSpc>
            </a:pPr>
            <a:r>
              <a:rPr lang="it-IT" altLang="it-IT" sz="1200" dirty="0" smtClean="0"/>
              <a:t>In </a:t>
            </a:r>
            <a:r>
              <a:rPr lang="it-IT" altLang="it-IT" sz="1200" dirty="0" err="1" smtClean="0"/>
              <a:t>step</a:t>
            </a:r>
            <a:r>
              <a:rPr lang="it-IT" altLang="it-IT" sz="1200" dirty="0" smtClean="0"/>
              <a:t> 2 e </a:t>
            </a:r>
            <a:r>
              <a:rPr lang="it-IT" altLang="it-IT" sz="1200" dirty="0" err="1" smtClean="0"/>
              <a:t>step</a:t>
            </a:r>
            <a:r>
              <a:rPr lang="it-IT" altLang="it-IT" sz="1200" dirty="0" smtClean="0"/>
              <a:t> 3 vengono evidenziate le altre due facce.</a:t>
            </a:r>
          </a:p>
          <a:p>
            <a:pPr>
              <a:lnSpc>
                <a:spcPct val="100000"/>
              </a:lnSpc>
            </a:pPr>
            <a:r>
              <a:rPr lang="it-IT" altLang="it-IT" sz="1200" dirty="0" smtClean="0"/>
              <a:t>Ogni faccia del solido rappresenta una componente di rischio.</a:t>
            </a:r>
          </a:p>
          <a:p>
            <a:pPr>
              <a:lnSpc>
                <a:spcPct val="100000"/>
              </a:lnSpc>
            </a:pPr>
            <a:r>
              <a:rPr lang="it-IT" altLang="it-IT" sz="1200" dirty="0" smtClean="0"/>
              <a:t>Al termine dell’audio, cliccando sulle scritte, sarà possibile visualizzare la relativa pop-up.</a:t>
            </a:r>
          </a:p>
          <a:p>
            <a:pPr eaLnBrk="0" hangingPunct="0">
              <a:lnSpc>
                <a:spcPct val="100000"/>
              </a:lnSpc>
            </a:pPr>
            <a:endParaRPr lang="it-IT" altLang="it-IT" sz="1200" dirty="0" smtClean="0"/>
          </a:p>
          <a:p>
            <a:pPr eaLnBrk="0" hangingPunct="0">
              <a:lnSpc>
                <a:spcPct val="100000"/>
              </a:lnSpc>
            </a:pPr>
            <a:r>
              <a:rPr lang="it-IT" altLang="it-IT" sz="1200" dirty="0" smtClean="0"/>
              <a:t>	</a:t>
            </a:r>
          </a:p>
          <a:p>
            <a:pPr>
              <a:lnSpc>
                <a:spcPct val="100000"/>
              </a:lnSpc>
            </a:pPr>
            <a:endParaRPr lang="it-IT" altLang="it-IT" sz="1200" dirty="0" smtClean="0"/>
          </a:p>
        </p:txBody>
      </p:sp>
      <p:sp>
        <p:nvSpPr>
          <p:cNvPr id="4" name="Segnaposto numero diapositiva 3"/>
          <p:cNvSpPr>
            <a:spLocks noGrp="1"/>
          </p:cNvSpPr>
          <p:nvPr>
            <p:ph type="sldNum" sz="quarter" idx="10"/>
          </p:nvPr>
        </p:nvSpPr>
        <p:spPr/>
        <p:txBody>
          <a:bodyPr/>
          <a:lstStyle/>
          <a:p>
            <a:fld id="{B655EF7F-0394-4985-AD67-CD069086F894}" type="slidenum">
              <a:rPr lang="it-IT" smtClean="0"/>
              <a:pPr/>
              <a:t>129</a:t>
            </a:fld>
            <a:endParaRPr lang="it-IT"/>
          </a:p>
        </p:txBody>
      </p:sp>
    </p:spTree>
    <p:extLst>
      <p:ext uri="{BB962C8B-B14F-4D97-AF65-F5344CB8AC3E}">
        <p14:creationId xmlns:p14="http://schemas.microsoft.com/office/powerpoint/2010/main" val="376316738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normAutofit/>
          </a:bodyPr>
          <a:lstStyle/>
          <a:p>
            <a:pPr>
              <a:lnSpc>
                <a:spcPct val="100000"/>
              </a:lnSpc>
            </a:pPr>
            <a:endParaRPr lang="it-IT" altLang="it-IT" sz="1200" dirty="0" smtClean="0"/>
          </a:p>
        </p:txBody>
      </p:sp>
      <p:sp>
        <p:nvSpPr>
          <p:cNvPr id="4" name="Segnaposto numero diapositiva 3"/>
          <p:cNvSpPr>
            <a:spLocks noGrp="1"/>
          </p:cNvSpPr>
          <p:nvPr>
            <p:ph type="sldNum" sz="quarter" idx="10"/>
          </p:nvPr>
        </p:nvSpPr>
        <p:spPr/>
        <p:txBody>
          <a:bodyPr/>
          <a:lstStyle/>
          <a:p>
            <a:fld id="{B655EF7F-0394-4985-AD67-CD069086F894}" type="slidenum">
              <a:rPr lang="it-IT" smtClean="0"/>
              <a:pPr/>
              <a:t>130</a:t>
            </a:fld>
            <a:endParaRPr lang="it-IT"/>
          </a:p>
        </p:txBody>
      </p:sp>
    </p:spTree>
    <p:extLst>
      <p:ext uri="{BB962C8B-B14F-4D97-AF65-F5344CB8AC3E}">
        <p14:creationId xmlns:p14="http://schemas.microsoft.com/office/powerpoint/2010/main" val="380834701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normAutofit/>
          </a:bodyPr>
          <a:lstStyle/>
          <a:p>
            <a:pPr>
              <a:lnSpc>
                <a:spcPct val="100000"/>
              </a:lnSpc>
            </a:pPr>
            <a:r>
              <a:rPr lang="it-IT" altLang="it-IT" sz="1200" dirty="0" smtClean="0"/>
              <a:t>Sopra gli spread (differenze) in </a:t>
            </a:r>
            <a:r>
              <a:rPr lang="it-IT" altLang="it-IT" sz="1200" dirty="0" err="1" smtClean="0"/>
              <a:t>basis</a:t>
            </a:r>
            <a:r>
              <a:rPr lang="it-IT" altLang="it-IT" sz="1200" dirty="0" smtClean="0"/>
              <a:t> </a:t>
            </a:r>
            <a:r>
              <a:rPr lang="it-IT" altLang="it-IT" sz="1200" dirty="0" err="1" smtClean="0"/>
              <a:t>point</a:t>
            </a:r>
            <a:r>
              <a:rPr lang="it-IT" altLang="it-IT" sz="1200" dirty="0" smtClean="0"/>
              <a:t> tra le emissioni obbligazionari </a:t>
            </a:r>
            <a:r>
              <a:rPr lang="it-IT" altLang="it-IT" sz="1200" dirty="0" err="1" smtClean="0"/>
              <a:t>Emerging</a:t>
            </a:r>
            <a:r>
              <a:rPr lang="it-IT" altLang="it-IT" sz="1200" dirty="0" smtClean="0"/>
              <a:t> market in valuta forte rispetto al </a:t>
            </a:r>
            <a:r>
              <a:rPr lang="it-IT" altLang="it-IT" sz="1200" dirty="0" err="1" smtClean="0"/>
              <a:t>Tresuary</a:t>
            </a:r>
            <a:r>
              <a:rPr lang="it-IT" altLang="it-IT" sz="1200" dirty="0" smtClean="0"/>
              <a:t> US dal dicembre 2009 all’aprile 2018.   </a:t>
            </a:r>
          </a:p>
          <a:p>
            <a:pPr>
              <a:lnSpc>
                <a:spcPct val="100000"/>
              </a:lnSpc>
            </a:pPr>
            <a:endParaRPr lang="it-IT" altLang="it-IT" sz="1200" dirty="0" smtClean="0"/>
          </a:p>
          <a:p>
            <a:pPr>
              <a:lnSpc>
                <a:spcPct val="100000"/>
              </a:lnSpc>
            </a:pPr>
            <a:r>
              <a:rPr lang="it-IT" altLang="it-IT" sz="1200" dirty="0" smtClean="0"/>
              <a:t>	</a:t>
            </a:r>
          </a:p>
          <a:p>
            <a:pPr>
              <a:lnSpc>
                <a:spcPct val="100000"/>
              </a:lnSpc>
            </a:pPr>
            <a:endParaRPr lang="it-IT" altLang="it-IT" sz="1200" dirty="0" smtClean="0"/>
          </a:p>
        </p:txBody>
      </p:sp>
      <p:sp>
        <p:nvSpPr>
          <p:cNvPr id="4" name="Segnaposto numero diapositiva 3"/>
          <p:cNvSpPr>
            <a:spLocks noGrp="1"/>
          </p:cNvSpPr>
          <p:nvPr>
            <p:ph type="sldNum" sz="quarter" idx="10"/>
          </p:nvPr>
        </p:nvSpPr>
        <p:spPr/>
        <p:txBody>
          <a:bodyPr/>
          <a:lstStyle/>
          <a:p>
            <a:fld id="{B655EF7F-0394-4985-AD67-CD069086F894}" type="slidenum">
              <a:rPr lang="it-IT" smtClean="0"/>
              <a:pPr/>
              <a:t>131</a:t>
            </a:fld>
            <a:endParaRPr lang="it-IT"/>
          </a:p>
        </p:txBody>
      </p:sp>
    </p:spTree>
    <p:extLst>
      <p:ext uri="{BB962C8B-B14F-4D97-AF65-F5344CB8AC3E}">
        <p14:creationId xmlns:p14="http://schemas.microsoft.com/office/powerpoint/2010/main" val="215834212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normAutofit/>
          </a:bodyPr>
          <a:lstStyle/>
          <a:p>
            <a:pPr>
              <a:lnSpc>
                <a:spcPct val="100000"/>
              </a:lnSpc>
            </a:pPr>
            <a:r>
              <a:rPr lang="it-IT" altLang="it-IT" sz="1200" dirty="0" smtClean="0"/>
              <a:t>Utilizzando il mouse, colloca il dato relativo al rendimento nella riga corretta e, al termine, verifica le tue scelte nella videata successiva.</a:t>
            </a:r>
          </a:p>
          <a:p>
            <a:pPr>
              <a:lnSpc>
                <a:spcPct val="100000"/>
              </a:lnSpc>
            </a:pPr>
            <a:endParaRPr lang="it-IT" altLang="it-IT" sz="1200" dirty="0" smtClean="0"/>
          </a:p>
          <a:p>
            <a:pPr>
              <a:lnSpc>
                <a:spcPct val="100000"/>
              </a:lnSpc>
            </a:pPr>
            <a:endParaRPr lang="it-IT" altLang="it-IT" sz="1200" dirty="0" smtClean="0"/>
          </a:p>
          <a:p>
            <a:pPr>
              <a:lnSpc>
                <a:spcPct val="100000"/>
              </a:lnSpc>
            </a:pPr>
            <a:r>
              <a:rPr lang="it-IT" altLang="it-IT" sz="1200" b="1" dirty="0" smtClean="0"/>
              <a:t>Note per lo sviluppo:</a:t>
            </a:r>
          </a:p>
          <a:p>
            <a:pPr>
              <a:lnSpc>
                <a:spcPct val="100000"/>
              </a:lnSpc>
            </a:pPr>
            <a:endParaRPr lang="it-IT" altLang="it-IT" sz="1200" b="1" dirty="0" smtClean="0"/>
          </a:p>
          <a:p>
            <a:pPr>
              <a:lnSpc>
                <a:spcPct val="100000"/>
              </a:lnSpc>
            </a:pPr>
            <a:r>
              <a:rPr lang="it-IT" altLang="it-IT" sz="1200" dirty="0" smtClean="0"/>
              <a:t>In step1 compare la tabella;</a:t>
            </a:r>
          </a:p>
          <a:p>
            <a:pPr>
              <a:lnSpc>
                <a:spcPct val="100000"/>
              </a:lnSpc>
            </a:pPr>
            <a:r>
              <a:rPr lang="it-IT" altLang="it-IT" sz="1200" dirty="0" smtClean="0"/>
              <a:t>In step2 compaiono i dati relativi al rendimento.</a:t>
            </a:r>
            <a:br>
              <a:rPr lang="it-IT" altLang="it-IT" sz="1200" dirty="0" smtClean="0"/>
            </a:br>
            <a:endParaRPr lang="it-IT" altLang="it-IT" sz="1200" dirty="0" smtClean="0"/>
          </a:p>
          <a:p>
            <a:pPr>
              <a:lnSpc>
                <a:spcPct val="100000"/>
              </a:lnSpc>
            </a:pPr>
            <a:r>
              <a:rPr lang="it-IT" altLang="it-IT" sz="1200" dirty="0" smtClean="0"/>
              <a:t>ISTRUZIONI PER L’ATTIVAZIONE: </a:t>
            </a:r>
          </a:p>
          <a:p>
            <a:pPr>
              <a:lnSpc>
                <a:spcPct val="100000"/>
              </a:lnSpc>
            </a:pPr>
            <a:r>
              <a:rPr lang="it-IT" altLang="it-IT" sz="1200" dirty="0" smtClean="0"/>
              <a:t>l’utente deve collocare il dato relativo al rendimento nella riga corretta.</a:t>
            </a:r>
          </a:p>
          <a:p>
            <a:pPr>
              <a:lnSpc>
                <a:spcPct val="100000"/>
              </a:lnSpc>
            </a:pPr>
            <a:r>
              <a:rPr lang="it-IT" altLang="it-IT" sz="1200" dirty="0" smtClean="0"/>
              <a:t>Vengono concessi tentativi illimitati per riga; al termine,  nella videata successiva viene fornita la tabella completa.</a:t>
            </a:r>
          </a:p>
          <a:p>
            <a:pPr>
              <a:lnSpc>
                <a:spcPct val="100000"/>
              </a:lnSpc>
            </a:pPr>
            <a:r>
              <a:rPr lang="it-IT" altLang="it-IT" sz="1200" dirty="0" smtClean="0"/>
              <a:t>La tabella completa è riportata nelle videata successiva.</a:t>
            </a:r>
          </a:p>
          <a:p>
            <a:pPr>
              <a:lnSpc>
                <a:spcPct val="100000"/>
              </a:lnSpc>
            </a:pPr>
            <a:r>
              <a:rPr lang="it-IT" altLang="it-IT" sz="1200" dirty="0" smtClean="0"/>
              <a:t>È una videata di sbarramento rispetto alla successiva.</a:t>
            </a:r>
          </a:p>
          <a:p>
            <a:pPr>
              <a:lnSpc>
                <a:spcPct val="100000"/>
              </a:lnSpc>
            </a:pPr>
            <a:endParaRPr lang="it-IT" altLang="it-IT" sz="1200" dirty="0" smtClean="0"/>
          </a:p>
          <a:p>
            <a:pPr>
              <a:lnSpc>
                <a:spcPct val="100000"/>
              </a:lnSpc>
            </a:pPr>
            <a:endParaRPr lang="it-IT" altLang="it-IT" sz="1200" dirty="0" smtClean="0"/>
          </a:p>
          <a:p>
            <a:pPr>
              <a:lnSpc>
                <a:spcPct val="100000"/>
              </a:lnSpc>
            </a:pPr>
            <a:endParaRPr lang="it-IT" altLang="it-IT" sz="1200" dirty="0" smtClean="0"/>
          </a:p>
        </p:txBody>
      </p:sp>
      <p:sp>
        <p:nvSpPr>
          <p:cNvPr id="4" name="Segnaposto numero diapositiva 3"/>
          <p:cNvSpPr>
            <a:spLocks noGrp="1"/>
          </p:cNvSpPr>
          <p:nvPr>
            <p:ph type="sldNum" sz="quarter" idx="10"/>
          </p:nvPr>
        </p:nvSpPr>
        <p:spPr/>
        <p:txBody>
          <a:bodyPr/>
          <a:lstStyle/>
          <a:p>
            <a:fld id="{B655EF7F-0394-4985-AD67-CD069086F894}" type="slidenum">
              <a:rPr lang="it-IT" smtClean="0"/>
              <a:pPr/>
              <a:t>132</a:t>
            </a:fld>
            <a:endParaRPr lang="it-IT"/>
          </a:p>
        </p:txBody>
      </p:sp>
    </p:spTree>
    <p:extLst>
      <p:ext uri="{BB962C8B-B14F-4D97-AF65-F5344CB8AC3E}">
        <p14:creationId xmlns:p14="http://schemas.microsoft.com/office/powerpoint/2010/main" val="383645177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normAutofit/>
          </a:bodyPr>
          <a:lstStyle/>
          <a:p>
            <a:pPr>
              <a:lnSpc>
                <a:spcPct val="100000"/>
              </a:lnSpc>
            </a:pPr>
            <a:r>
              <a:rPr lang="it-IT" altLang="it-IT" sz="1200" dirty="0" smtClean="0"/>
              <a:t>Questa è la tabella compilata correttamente:</a:t>
            </a:r>
          </a:p>
          <a:p>
            <a:pPr>
              <a:lnSpc>
                <a:spcPct val="100000"/>
              </a:lnSpc>
            </a:pPr>
            <a:r>
              <a:rPr lang="it-IT" altLang="it-IT" sz="1100" dirty="0" smtClean="0"/>
              <a:t>(</a:t>
            </a:r>
            <a:r>
              <a:rPr lang="it-IT" altLang="it-IT" sz="1100" b="1" dirty="0" smtClean="0"/>
              <a:t>Step1)</a:t>
            </a:r>
            <a:r>
              <a:rPr lang="it-IT" altLang="it-IT" dirty="0" smtClean="0">
                <a:solidFill>
                  <a:schemeClr val="bg1"/>
                </a:solidFill>
              </a:rPr>
              <a:t> </a:t>
            </a:r>
            <a:r>
              <a:rPr lang="it-IT" altLang="it-IT" sz="1200" dirty="0" smtClean="0"/>
              <a:t>investimenti di breve durata in obbligazioni di emittenti con rating alti sono caratterizzati da un rischio quasi nullo, e pertanto il rendimento sarà basso;</a:t>
            </a:r>
          </a:p>
          <a:p>
            <a:r>
              <a:rPr lang="it-IT" altLang="it-IT" sz="1100" dirty="0" smtClean="0"/>
              <a:t>(</a:t>
            </a:r>
            <a:r>
              <a:rPr lang="it-IT" altLang="it-IT" sz="1100" b="1" dirty="0" smtClean="0"/>
              <a:t>Step2</a:t>
            </a:r>
            <a:r>
              <a:rPr lang="it-IT" altLang="it-IT" sz="1200" dirty="0" smtClean="0"/>
              <a:t>) mentre investimenti di lunga durata in obbligazioni di emittenti</a:t>
            </a:r>
            <a:r>
              <a:rPr lang="it-IT" altLang="it-IT" dirty="0" smtClean="0"/>
              <a:t> </a:t>
            </a:r>
            <a:r>
              <a:rPr lang="it-IT" altLang="it-IT" sz="1200" dirty="0" smtClean="0"/>
              <a:t>con rating alti sono caratterizzati da rischio medio, e pertanto il rendimento sarà medio.</a:t>
            </a:r>
          </a:p>
          <a:p>
            <a:r>
              <a:rPr lang="it-IT" altLang="it-IT" sz="1100" b="1" dirty="0" smtClean="0"/>
              <a:t>(Step3) </a:t>
            </a:r>
            <a:r>
              <a:rPr lang="it-IT" altLang="it-IT" sz="1200" dirty="0" smtClean="0"/>
              <a:t>Il caso invece di investimenti di breve durata in obbligazioni di emittenti con rating bassi è tipico degli investimenti ad alto rischio, e pertanto il rendimento sarà alto;</a:t>
            </a:r>
          </a:p>
          <a:p>
            <a:r>
              <a:rPr lang="it-IT" altLang="it-IT" sz="1100" b="1" dirty="0" smtClean="0"/>
              <a:t>(Step4) </a:t>
            </a:r>
            <a:r>
              <a:rPr lang="it-IT" altLang="it-IT" sz="1200" dirty="0" smtClean="0"/>
              <a:t>ed infine a rating bassi e durata lunga corrispondono investimenti estremamente a rischio e pertanto il rendimento di tali investimenti sarà molto alto.</a:t>
            </a:r>
          </a:p>
          <a:p>
            <a:endParaRPr lang="it-IT" altLang="it-IT" sz="1200" dirty="0" smtClean="0"/>
          </a:p>
          <a:p>
            <a:pPr>
              <a:lnSpc>
                <a:spcPct val="100000"/>
              </a:lnSpc>
            </a:pPr>
            <a:endParaRPr lang="it-IT" altLang="it-IT" sz="1200" dirty="0" smtClean="0"/>
          </a:p>
          <a:p>
            <a:pPr>
              <a:lnSpc>
                <a:spcPct val="100000"/>
              </a:lnSpc>
            </a:pPr>
            <a:r>
              <a:rPr lang="it-IT" altLang="it-IT" sz="1200" b="1" dirty="0" smtClean="0"/>
              <a:t>Note per lo sviluppo:</a:t>
            </a:r>
          </a:p>
          <a:p>
            <a:pPr>
              <a:lnSpc>
                <a:spcPct val="100000"/>
              </a:lnSpc>
            </a:pPr>
            <a:endParaRPr lang="it-IT" altLang="it-IT" sz="1200" b="1" dirty="0" smtClean="0"/>
          </a:p>
          <a:p>
            <a:pPr>
              <a:lnSpc>
                <a:spcPct val="100000"/>
              </a:lnSpc>
            </a:pPr>
            <a:r>
              <a:rPr lang="it-IT" altLang="it-IT" sz="1200" dirty="0" smtClean="0"/>
              <a:t>Compare la tabella completa.</a:t>
            </a:r>
          </a:p>
          <a:p>
            <a:pPr>
              <a:lnSpc>
                <a:spcPct val="100000"/>
              </a:lnSpc>
            </a:pPr>
            <a:r>
              <a:rPr lang="it-IT" altLang="it-IT" sz="1200" dirty="0" smtClean="0"/>
              <a:t>In sincronia con gli step1, 2, 3 e 4 vengono evidenziate le righe relative.</a:t>
            </a:r>
          </a:p>
        </p:txBody>
      </p:sp>
      <p:sp>
        <p:nvSpPr>
          <p:cNvPr id="4" name="Segnaposto numero diapositiva 3"/>
          <p:cNvSpPr>
            <a:spLocks noGrp="1"/>
          </p:cNvSpPr>
          <p:nvPr>
            <p:ph type="sldNum" sz="quarter" idx="10"/>
          </p:nvPr>
        </p:nvSpPr>
        <p:spPr/>
        <p:txBody>
          <a:bodyPr/>
          <a:lstStyle/>
          <a:p>
            <a:fld id="{B655EF7F-0394-4985-AD67-CD069086F894}" type="slidenum">
              <a:rPr lang="it-IT" smtClean="0"/>
              <a:pPr/>
              <a:t>133</a:t>
            </a:fld>
            <a:endParaRPr lang="it-IT"/>
          </a:p>
        </p:txBody>
      </p:sp>
    </p:spTree>
    <p:extLst>
      <p:ext uri="{BB962C8B-B14F-4D97-AF65-F5344CB8AC3E}">
        <p14:creationId xmlns:p14="http://schemas.microsoft.com/office/powerpoint/2010/main" val="363643820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normAutofit/>
          </a:bodyPr>
          <a:lstStyle/>
          <a:p>
            <a:pPr>
              <a:lnSpc>
                <a:spcPct val="100000"/>
              </a:lnSpc>
            </a:pPr>
            <a:r>
              <a:rPr lang="it-IT" altLang="it-IT" sz="1200" dirty="0" smtClean="0"/>
              <a:t>Il secondo rischio dell’investimento obbligazionario su cui occorre vigilare è il rischio tasso d’interesse.</a:t>
            </a:r>
          </a:p>
          <a:p>
            <a:pPr>
              <a:lnSpc>
                <a:spcPct val="100000"/>
              </a:lnSpc>
            </a:pPr>
            <a:r>
              <a:rPr lang="it-IT" altLang="it-IT" sz="1200" dirty="0" smtClean="0"/>
              <a:t>Bisogna tuttavia distinguere fra titoli a tasso fisso e titoli a tasso variabile.</a:t>
            </a:r>
          </a:p>
          <a:p>
            <a:pPr>
              <a:lnSpc>
                <a:spcPct val="100000"/>
              </a:lnSpc>
            </a:pPr>
            <a:endParaRPr lang="it-IT" altLang="it-IT" sz="1200" dirty="0" smtClean="0"/>
          </a:p>
          <a:p>
            <a:pPr>
              <a:lnSpc>
                <a:spcPct val="100000"/>
              </a:lnSpc>
            </a:pPr>
            <a:endParaRPr lang="it-IT" altLang="it-IT" sz="1200" dirty="0" smtClean="0"/>
          </a:p>
          <a:p>
            <a:pPr>
              <a:lnSpc>
                <a:spcPct val="100000"/>
              </a:lnSpc>
            </a:pPr>
            <a:r>
              <a:rPr lang="it-IT" altLang="it-IT" sz="1200" b="1" dirty="0" smtClean="0"/>
              <a:t>Note per lo sviluppo:</a:t>
            </a:r>
          </a:p>
          <a:p>
            <a:pPr>
              <a:lnSpc>
                <a:spcPct val="100000"/>
              </a:lnSpc>
            </a:pPr>
            <a:r>
              <a:rPr lang="it-IT" altLang="it-IT" sz="1200" dirty="0" smtClean="0"/>
              <a:t>Vengono riproposte le due tessere del puzzle di pagina 7 e emerge in primo piano quella relativa al tasso d’interesse mentre la tessera relativa al rischio emittente rimane sfumata in secondo piano.</a:t>
            </a:r>
          </a:p>
          <a:p>
            <a:pPr>
              <a:lnSpc>
                <a:spcPct val="100000"/>
              </a:lnSpc>
            </a:pPr>
            <a:r>
              <a:rPr lang="it-IT" altLang="it-IT" sz="1200" dirty="0" smtClean="0"/>
              <a:t>In sincronia con l’audio compaiono le parole chiave.</a:t>
            </a:r>
          </a:p>
          <a:p>
            <a:pPr>
              <a:lnSpc>
                <a:spcPct val="100000"/>
              </a:lnSpc>
            </a:pPr>
            <a:endParaRPr lang="it-IT" altLang="it-IT" sz="1200" dirty="0" smtClean="0"/>
          </a:p>
        </p:txBody>
      </p:sp>
      <p:sp>
        <p:nvSpPr>
          <p:cNvPr id="4" name="Segnaposto numero diapositiva 3"/>
          <p:cNvSpPr>
            <a:spLocks noGrp="1"/>
          </p:cNvSpPr>
          <p:nvPr>
            <p:ph type="sldNum" sz="quarter" idx="10"/>
          </p:nvPr>
        </p:nvSpPr>
        <p:spPr/>
        <p:txBody>
          <a:bodyPr/>
          <a:lstStyle/>
          <a:p>
            <a:fld id="{B655EF7F-0394-4985-AD67-CD069086F894}" type="slidenum">
              <a:rPr lang="it-IT" smtClean="0"/>
              <a:pPr/>
              <a:t>134</a:t>
            </a:fld>
            <a:endParaRPr lang="it-IT"/>
          </a:p>
        </p:txBody>
      </p:sp>
    </p:spTree>
    <p:extLst>
      <p:ext uri="{BB962C8B-B14F-4D97-AF65-F5344CB8AC3E}">
        <p14:creationId xmlns:p14="http://schemas.microsoft.com/office/powerpoint/2010/main" val="23888490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normAutofit/>
          </a:bodyPr>
          <a:lstStyle/>
          <a:p>
            <a:pPr>
              <a:lnSpc>
                <a:spcPct val="100000"/>
              </a:lnSpc>
            </a:pPr>
            <a:r>
              <a:rPr lang="it-IT" altLang="it-IT" sz="1200" dirty="0" smtClean="0"/>
              <a:t>(Step1) Per i titoli a tasso fisso, il prezzo di un titolo obbligazionario </a:t>
            </a:r>
          </a:p>
          <a:p>
            <a:pPr>
              <a:lnSpc>
                <a:spcPct val="100000"/>
              </a:lnSpc>
            </a:pPr>
            <a:r>
              <a:rPr lang="it-IT" altLang="it-IT" sz="1200" dirty="0" smtClean="0"/>
              <a:t>(Step2) è legato all'andamento dei tassi d'interesse del mercato.</a:t>
            </a:r>
          </a:p>
          <a:p>
            <a:pPr>
              <a:lnSpc>
                <a:spcPct val="100000"/>
              </a:lnSpc>
            </a:pPr>
            <a:r>
              <a:rPr lang="it-IT" altLang="it-IT" sz="1200" dirty="0" smtClean="0"/>
              <a:t>(Step3) Ad un aumento del livello dei tassi si verifica una diminuzione del prezzo dell'obbligazione. </a:t>
            </a:r>
          </a:p>
          <a:p>
            <a:pPr>
              <a:lnSpc>
                <a:spcPct val="100000"/>
              </a:lnSpc>
            </a:pPr>
            <a:r>
              <a:rPr lang="it-IT" altLang="it-IT" sz="1200" dirty="0" smtClean="0"/>
              <a:t>(Step4) Al contrario, se i tassi d'interesse scendono, il valore di mercato dell'obbligazione sale. </a:t>
            </a:r>
          </a:p>
          <a:p>
            <a:pPr>
              <a:lnSpc>
                <a:spcPct val="100000"/>
              </a:lnSpc>
            </a:pPr>
            <a:endParaRPr lang="it-IT" altLang="it-IT" sz="1200" dirty="0" smtClean="0"/>
          </a:p>
          <a:p>
            <a:pPr>
              <a:lnSpc>
                <a:spcPct val="100000"/>
              </a:lnSpc>
            </a:pPr>
            <a:endParaRPr lang="it-IT" altLang="it-IT" sz="1200" dirty="0" smtClean="0"/>
          </a:p>
          <a:p>
            <a:pPr>
              <a:lnSpc>
                <a:spcPct val="100000"/>
              </a:lnSpc>
            </a:pPr>
            <a:endParaRPr lang="it-IT" altLang="it-IT" sz="1200" dirty="0" smtClean="0"/>
          </a:p>
          <a:p>
            <a:pPr>
              <a:lnSpc>
                <a:spcPct val="100000"/>
              </a:lnSpc>
            </a:pPr>
            <a:endParaRPr lang="it-IT" altLang="it-IT" sz="1200" dirty="0" smtClean="0"/>
          </a:p>
        </p:txBody>
      </p:sp>
      <p:sp>
        <p:nvSpPr>
          <p:cNvPr id="4" name="Segnaposto numero diapositiva 3"/>
          <p:cNvSpPr>
            <a:spLocks noGrp="1"/>
          </p:cNvSpPr>
          <p:nvPr>
            <p:ph type="sldNum" sz="quarter" idx="10"/>
          </p:nvPr>
        </p:nvSpPr>
        <p:spPr/>
        <p:txBody>
          <a:bodyPr/>
          <a:lstStyle/>
          <a:p>
            <a:fld id="{B655EF7F-0394-4985-AD67-CD069086F894}" type="slidenum">
              <a:rPr lang="it-IT" smtClean="0"/>
              <a:pPr/>
              <a:t>135</a:t>
            </a:fld>
            <a:endParaRPr lang="it-IT"/>
          </a:p>
        </p:txBody>
      </p:sp>
    </p:spTree>
    <p:extLst>
      <p:ext uri="{BB962C8B-B14F-4D97-AF65-F5344CB8AC3E}">
        <p14:creationId xmlns:p14="http://schemas.microsoft.com/office/powerpoint/2010/main" val="11321095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normAutofit/>
          </a:bodyPr>
          <a:lstStyle/>
          <a:p>
            <a:pPr>
              <a:lnSpc>
                <a:spcPct val="100000"/>
              </a:lnSpc>
            </a:pPr>
            <a:r>
              <a:rPr lang="it-IT" altLang="it-IT" sz="1200" dirty="0" smtClean="0"/>
              <a:t>(Step1) Consideriamo un’obbligazione A </a:t>
            </a:r>
            <a:r>
              <a:rPr lang="it-IT" altLang="it-IT" sz="1200" dirty="0" err="1" smtClean="0"/>
              <a:t>a</a:t>
            </a:r>
            <a:r>
              <a:rPr lang="it-IT" altLang="it-IT" sz="1200" dirty="0" smtClean="0"/>
              <a:t> tasso fisso, acquistata nel 2017, </a:t>
            </a:r>
          </a:p>
          <a:p>
            <a:pPr>
              <a:lnSpc>
                <a:spcPct val="100000"/>
              </a:lnSpc>
            </a:pPr>
            <a:r>
              <a:rPr lang="it-IT" altLang="it-IT" sz="1200" dirty="0" smtClean="0"/>
              <a:t>(Step2) con scadenza nel 2021</a:t>
            </a:r>
          </a:p>
          <a:p>
            <a:pPr>
              <a:lnSpc>
                <a:spcPct val="100000"/>
              </a:lnSpc>
            </a:pPr>
            <a:r>
              <a:rPr lang="it-IT" altLang="it-IT" sz="1200" dirty="0" smtClean="0"/>
              <a:t>(Step3) e con un valore di rimborso di 100 €. </a:t>
            </a:r>
          </a:p>
          <a:p>
            <a:pPr>
              <a:lnSpc>
                <a:spcPct val="100000"/>
              </a:lnSpc>
            </a:pPr>
            <a:r>
              <a:rPr lang="it-IT" altLang="it-IT" sz="1200" dirty="0" smtClean="0"/>
              <a:t>(Step4) Tale obbligazione garantisce un pagamento annuo di 3 €, per i quattro anni successivi, cioè fino al 2021.  </a:t>
            </a:r>
          </a:p>
          <a:p>
            <a:pPr>
              <a:lnSpc>
                <a:spcPct val="100000"/>
              </a:lnSpc>
            </a:pPr>
            <a:endParaRPr lang="it-IT" altLang="it-IT" sz="1200" dirty="0" smtClean="0"/>
          </a:p>
          <a:p>
            <a:pPr>
              <a:lnSpc>
                <a:spcPct val="100000"/>
              </a:lnSpc>
            </a:pPr>
            <a:endParaRPr lang="it-IT" altLang="it-IT" sz="1200" dirty="0" smtClean="0"/>
          </a:p>
          <a:p>
            <a:pPr>
              <a:lnSpc>
                <a:spcPct val="100000"/>
              </a:lnSpc>
            </a:pPr>
            <a:r>
              <a:rPr lang="it-IT" altLang="it-IT" sz="1200" b="1" dirty="0" smtClean="0"/>
              <a:t>Note per lo sviluppo:</a:t>
            </a:r>
          </a:p>
          <a:p>
            <a:pPr>
              <a:lnSpc>
                <a:spcPct val="100000"/>
              </a:lnSpc>
            </a:pPr>
            <a:endParaRPr lang="it-IT" altLang="it-IT" sz="1200" b="1" dirty="0" smtClean="0"/>
          </a:p>
          <a:p>
            <a:pPr>
              <a:lnSpc>
                <a:spcPct val="100000"/>
              </a:lnSpc>
            </a:pPr>
            <a:r>
              <a:rPr lang="it-IT" altLang="it-IT" sz="1200" dirty="0" smtClean="0"/>
              <a:t>In sincronia con l’audio si compone il grafico:</a:t>
            </a:r>
          </a:p>
          <a:p>
            <a:pPr>
              <a:lnSpc>
                <a:spcPct val="100000"/>
              </a:lnSpc>
              <a:buFont typeface="Arial" charset="0"/>
              <a:buChar char="•"/>
            </a:pPr>
            <a:r>
              <a:rPr lang="it-IT" altLang="it-IT" sz="1200" dirty="0" smtClean="0"/>
              <a:t>In step1 compare la parte cerchiata in rosso di </a:t>
            </a:r>
            <a:r>
              <a:rPr lang="it-IT" altLang="it-IT" sz="1200" dirty="0" err="1" smtClean="0"/>
              <a:t>step</a:t>
            </a:r>
            <a:r>
              <a:rPr lang="it-IT" altLang="it-IT" sz="1200" dirty="0" smtClean="0"/>
              <a:t> 1;</a:t>
            </a:r>
          </a:p>
          <a:p>
            <a:pPr>
              <a:lnSpc>
                <a:spcPct val="100000"/>
              </a:lnSpc>
              <a:buFont typeface="Arial" charset="0"/>
              <a:buChar char="•"/>
            </a:pPr>
            <a:r>
              <a:rPr lang="it-IT" altLang="it-IT" sz="1200" dirty="0" smtClean="0"/>
              <a:t>In step2 compare la linea del tempo e viene evidenziata la parte cerchiata in rosso di step2;</a:t>
            </a:r>
          </a:p>
          <a:p>
            <a:pPr>
              <a:lnSpc>
                <a:spcPct val="100000"/>
              </a:lnSpc>
              <a:buFont typeface="Arial" charset="0"/>
              <a:buChar char="•"/>
            </a:pPr>
            <a:r>
              <a:rPr lang="it-IT" altLang="it-IT" sz="1200" dirty="0" smtClean="0"/>
              <a:t> in </a:t>
            </a:r>
            <a:r>
              <a:rPr lang="it-IT" altLang="it-IT" sz="1200" dirty="0" err="1" smtClean="0"/>
              <a:t>step</a:t>
            </a:r>
            <a:r>
              <a:rPr lang="it-IT" altLang="it-IT" sz="1200" dirty="0" smtClean="0"/>
              <a:t> 3 compare la visualizzazione relativa a step3;</a:t>
            </a:r>
          </a:p>
          <a:p>
            <a:pPr>
              <a:lnSpc>
                <a:spcPct val="100000"/>
              </a:lnSpc>
              <a:buFont typeface="Arial" charset="0"/>
              <a:buChar char="•"/>
            </a:pPr>
            <a:r>
              <a:rPr lang="it-IT" altLang="it-IT" sz="1200" dirty="0" smtClean="0"/>
              <a:t> in step4 compaiono le visualizzazioni cerchiate in rosso relative a step4.</a:t>
            </a:r>
          </a:p>
          <a:p>
            <a:pPr>
              <a:lnSpc>
                <a:spcPct val="100000"/>
              </a:lnSpc>
            </a:pPr>
            <a:r>
              <a:rPr lang="it-IT" altLang="it-IT" sz="1200" dirty="0" smtClean="0"/>
              <a:t>	</a:t>
            </a:r>
          </a:p>
        </p:txBody>
      </p:sp>
      <p:sp>
        <p:nvSpPr>
          <p:cNvPr id="4" name="Segnaposto numero diapositiva 3"/>
          <p:cNvSpPr>
            <a:spLocks noGrp="1"/>
          </p:cNvSpPr>
          <p:nvPr>
            <p:ph type="sldNum" sz="quarter" idx="10"/>
          </p:nvPr>
        </p:nvSpPr>
        <p:spPr/>
        <p:txBody>
          <a:bodyPr/>
          <a:lstStyle/>
          <a:p>
            <a:fld id="{B655EF7F-0394-4985-AD67-CD069086F894}" type="slidenum">
              <a:rPr lang="it-IT" smtClean="0"/>
              <a:pPr/>
              <a:t>136</a:t>
            </a:fld>
            <a:endParaRPr lang="it-IT"/>
          </a:p>
        </p:txBody>
      </p:sp>
    </p:spTree>
    <p:extLst>
      <p:ext uri="{BB962C8B-B14F-4D97-AF65-F5344CB8AC3E}">
        <p14:creationId xmlns:p14="http://schemas.microsoft.com/office/powerpoint/2010/main" val="4792850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lvl="1"/>
            <a:endParaRPr lang="it-IT" altLang="it-IT" sz="1050" dirty="0" smtClean="0"/>
          </a:p>
        </p:txBody>
      </p:sp>
      <p:sp>
        <p:nvSpPr>
          <p:cNvPr id="4" name="Segnaposto numero diapositiva 3"/>
          <p:cNvSpPr>
            <a:spLocks noGrp="1"/>
          </p:cNvSpPr>
          <p:nvPr>
            <p:ph type="sldNum" sz="quarter" idx="10"/>
          </p:nvPr>
        </p:nvSpPr>
        <p:spPr/>
        <p:txBody>
          <a:bodyPr/>
          <a:lstStyle/>
          <a:p>
            <a:fld id="{B655EF7F-0394-4985-AD67-CD069086F894}" type="slidenum">
              <a:rPr lang="it-IT" smtClean="0"/>
              <a:pPr/>
              <a:t>88</a:t>
            </a:fld>
            <a:endParaRPr lang="it-IT"/>
          </a:p>
        </p:txBody>
      </p:sp>
    </p:spTree>
    <p:extLst>
      <p:ext uri="{BB962C8B-B14F-4D97-AF65-F5344CB8AC3E}">
        <p14:creationId xmlns:p14="http://schemas.microsoft.com/office/powerpoint/2010/main" val="213510463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normAutofit/>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it-IT" altLang="it-IT" sz="1200" i="1" dirty="0" smtClean="0"/>
          </a:p>
          <a:p>
            <a:pPr>
              <a:lnSpc>
                <a:spcPct val="100000"/>
              </a:lnSpc>
            </a:pPr>
            <a:r>
              <a:rPr lang="it-IT" altLang="it-IT" sz="1200" b="1" dirty="0" smtClean="0"/>
              <a:t>Note per lo sviluppo:</a:t>
            </a:r>
          </a:p>
          <a:p>
            <a:pPr>
              <a:lnSpc>
                <a:spcPct val="100000"/>
              </a:lnSpc>
            </a:pPr>
            <a:r>
              <a:rPr lang="it-IT" altLang="it-IT" sz="1200" dirty="0" smtClean="0"/>
              <a:t>Viene mantenuta la stessa visualizzazione della videata precedente e al termine della domanda recitata in audio compaiono le opzioni di risposta.</a:t>
            </a:r>
          </a:p>
          <a:p>
            <a:pPr>
              <a:lnSpc>
                <a:spcPct val="100000"/>
              </a:lnSpc>
              <a:buFont typeface="Arial" charset="0"/>
              <a:buChar char="•"/>
            </a:pPr>
            <a:r>
              <a:rPr lang="it-IT" altLang="it-IT" sz="1200" dirty="0" smtClean="0"/>
              <a:t> ISTRUZIONI PER L’ATTIVAZIONE: l’utente deve scegliere tra le opzioni proposte; i feedback sono indicati nella videata successiva.</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it-IT" altLang="it-IT" sz="1200" i="1" dirty="0" smtClean="0"/>
          </a:p>
          <a:p>
            <a:pPr>
              <a:lnSpc>
                <a:spcPct val="100000"/>
              </a:lnSpc>
            </a:pPr>
            <a:endParaRPr lang="it-IT" altLang="it-IT" sz="1200" dirty="0" smtClean="0"/>
          </a:p>
        </p:txBody>
      </p:sp>
      <p:sp>
        <p:nvSpPr>
          <p:cNvPr id="4" name="Segnaposto numero diapositiva 3"/>
          <p:cNvSpPr>
            <a:spLocks noGrp="1"/>
          </p:cNvSpPr>
          <p:nvPr>
            <p:ph type="sldNum" sz="quarter" idx="10"/>
          </p:nvPr>
        </p:nvSpPr>
        <p:spPr/>
        <p:txBody>
          <a:bodyPr/>
          <a:lstStyle/>
          <a:p>
            <a:fld id="{B655EF7F-0394-4985-AD67-CD069086F894}" type="slidenum">
              <a:rPr lang="it-IT" smtClean="0"/>
              <a:pPr/>
              <a:t>137</a:t>
            </a:fld>
            <a:endParaRPr lang="it-IT"/>
          </a:p>
        </p:txBody>
      </p:sp>
    </p:spTree>
    <p:extLst>
      <p:ext uri="{BB962C8B-B14F-4D97-AF65-F5344CB8AC3E}">
        <p14:creationId xmlns:p14="http://schemas.microsoft.com/office/powerpoint/2010/main" val="359979307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normAutofit/>
          </a:bodyPr>
          <a:lstStyle/>
          <a:p>
            <a:pPr>
              <a:lnSpc>
                <a:spcPct val="100000"/>
              </a:lnSpc>
            </a:pPr>
            <a:endParaRPr lang="it-IT" altLang="it-IT" sz="1200" dirty="0" smtClean="0"/>
          </a:p>
        </p:txBody>
      </p:sp>
      <p:sp>
        <p:nvSpPr>
          <p:cNvPr id="4" name="Segnaposto numero diapositiva 3"/>
          <p:cNvSpPr>
            <a:spLocks noGrp="1"/>
          </p:cNvSpPr>
          <p:nvPr>
            <p:ph type="sldNum" sz="quarter" idx="10"/>
          </p:nvPr>
        </p:nvSpPr>
        <p:spPr/>
        <p:txBody>
          <a:bodyPr/>
          <a:lstStyle/>
          <a:p>
            <a:fld id="{B655EF7F-0394-4985-AD67-CD069086F894}" type="slidenum">
              <a:rPr lang="it-IT" smtClean="0"/>
              <a:pPr/>
              <a:t>138</a:t>
            </a:fld>
            <a:endParaRPr lang="it-IT"/>
          </a:p>
        </p:txBody>
      </p:sp>
    </p:spTree>
    <p:extLst>
      <p:ext uri="{BB962C8B-B14F-4D97-AF65-F5344CB8AC3E}">
        <p14:creationId xmlns:p14="http://schemas.microsoft.com/office/powerpoint/2010/main" val="125612115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normAutofit/>
          </a:bodyPr>
          <a:lstStyle/>
          <a:p>
            <a:pPr>
              <a:lnSpc>
                <a:spcPct val="100000"/>
              </a:lnSpc>
            </a:pPr>
            <a:r>
              <a:rPr lang="it-IT" altLang="it-IT" sz="1200" dirty="0" smtClean="0"/>
              <a:t>(Step1) Poniamo il caso che il tasso d’interesse salga dal 3% al 5%.</a:t>
            </a:r>
          </a:p>
          <a:p>
            <a:pPr>
              <a:lnSpc>
                <a:spcPct val="100000"/>
              </a:lnSpc>
            </a:pPr>
            <a:r>
              <a:rPr lang="it-IT" altLang="it-IT" sz="1200" dirty="0" smtClean="0"/>
              <a:t>Ipotizziamo una nuova obbligazione, che chiameremo B, emessa nel 2004 e con scadenza nel 2007, come la precedente, e con un valore di rimborso di 100 €. Tale obbligazione garantisce un pagamento annuo di 5 €, per i tre anni successivi, cioè fino al 2007. Alla scadenza entrambe le obbligazioni rimborseranno 100 €. </a:t>
            </a:r>
          </a:p>
          <a:p>
            <a:pPr>
              <a:lnSpc>
                <a:spcPct val="100000"/>
              </a:lnSpc>
            </a:pPr>
            <a:endParaRPr lang="it-IT" altLang="it-IT" sz="1200" dirty="0" smtClean="0"/>
          </a:p>
          <a:p>
            <a:pPr>
              <a:lnSpc>
                <a:spcPct val="100000"/>
              </a:lnSpc>
            </a:pPr>
            <a:r>
              <a:rPr lang="it-IT" altLang="it-IT" sz="1200" dirty="0" smtClean="0"/>
              <a:t>(Step2) Supponiamo che l’investitore abbia necessità di vendere l’obbligazione A prima della scadenza. Il prezzo sarà pari a 100 €, inferiore a 100 € o superiore a 100 €?	</a:t>
            </a:r>
          </a:p>
          <a:p>
            <a:pPr>
              <a:lnSpc>
                <a:spcPct val="100000"/>
              </a:lnSpc>
            </a:pPr>
            <a:endParaRPr lang="it-IT" altLang="it-IT" sz="1200" dirty="0" smtClean="0"/>
          </a:p>
          <a:p>
            <a:pPr>
              <a:lnSpc>
                <a:spcPct val="100000"/>
              </a:lnSpc>
            </a:pPr>
            <a:endParaRPr lang="it-IT" altLang="it-IT" sz="1200" dirty="0" smtClean="0"/>
          </a:p>
          <a:p>
            <a:pPr>
              <a:lnSpc>
                <a:spcPct val="100000"/>
              </a:lnSpc>
            </a:pPr>
            <a:r>
              <a:rPr lang="en-GB" altLang="it-IT" sz="1200" b="1" dirty="0" smtClean="0"/>
              <a:t>Note per lo </a:t>
            </a:r>
            <a:r>
              <a:rPr lang="en-GB" altLang="it-IT" sz="1200" b="1" dirty="0" err="1" smtClean="0"/>
              <a:t>sviluppo</a:t>
            </a:r>
            <a:r>
              <a:rPr lang="en-GB" altLang="it-IT" sz="1200" b="1" dirty="0" smtClean="0"/>
              <a:t>:</a:t>
            </a:r>
            <a:endParaRPr lang="it-IT" altLang="it-IT" sz="1200" b="1" dirty="0" smtClean="0"/>
          </a:p>
          <a:p>
            <a:pPr>
              <a:lnSpc>
                <a:spcPct val="100000"/>
              </a:lnSpc>
            </a:pPr>
            <a:endParaRPr lang="it-IT" altLang="it-IT" sz="1200" b="1" dirty="0" smtClean="0"/>
          </a:p>
          <a:p>
            <a:pPr>
              <a:lnSpc>
                <a:spcPct val="100000"/>
              </a:lnSpc>
            </a:pPr>
            <a:r>
              <a:rPr lang="it-IT" altLang="it-IT" sz="1200" dirty="0" smtClean="0"/>
              <a:t>In sincronia con lo </a:t>
            </a:r>
            <a:r>
              <a:rPr lang="it-IT" altLang="it-IT" sz="1200" dirty="0" err="1" smtClean="0"/>
              <a:t>step</a:t>
            </a:r>
            <a:r>
              <a:rPr lang="it-IT" altLang="it-IT" sz="1200" dirty="0" smtClean="0"/>
              <a:t> 1 si compone il grafico; in sincronia con lo </a:t>
            </a:r>
            <a:r>
              <a:rPr lang="it-IT" altLang="it-IT" sz="1200" dirty="0" err="1" smtClean="0"/>
              <a:t>step</a:t>
            </a:r>
            <a:r>
              <a:rPr lang="it-IT" altLang="it-IT" sz="1200" dirty="0" smtClean="0"/>
              <a:t> 2 compaiono le opzioni di risposta</a:t>
            </a:r>
            <a:endParaRPr lang="en-GB" altLang="it-IT" sz="1200" dirty="0" smtClean="0"/>
          </a:p>
          <a:p>
            <a:pPr>
              <a:lnSpc>
                <a:spcPct val="100000"/>
              </a:lnSpc>
            </a:pPr>
            <a:r>
              <a:rPr lang="it-IT" altLang="it-IT" sz="1200" dirty="0" smtClean="0"/>
              <a:t>ISTRUZIONI PER L’ATTIVAZIONE: l’utente deve  scegliere tra le opzioni proposte. I feedback sono indicati nella videata successiva.</a:t>
            </a:r>
            <a:endParaRPr lang="en-GB" altLang="it-IT" sz="1200" dirty="0" smtClean="0"/>
          </a:p>
          <a:p>
            <a:pPr>
              <a:lnSpc>
                <a:spcPct val="100000"/>
              </a:lnSpc>
            </a:pPr>
            <a:endParaRPr lang="it-IT" altLang="it-IT" sz="1200" dirty="0" smtClean="0"/>
          </a:p>
        </p:txBody>
      </p:sp>
      <p:sp>
        <p:nvSpPr>
          <p:cNvPr id="4" name="Segnaposto numero diapositiva 3"/>
          <p:cNvSpPr>
            <a:spLocks noGrp="1"/>
          </p:cNvSpPr>
          <p:nvPr>
            <p:ph type="sldNum" sz="quarter" idx="10"/>
          </p:nvPr>
        </p:nvSpPr>
        <p:spPr/>
        <p:txBody>
          <a:bodyPr/>
          <a:lstStyle/>
          <a:p>
            <a:fld id="{B655EF7F-0394-4985-AD67-CD069086F894}" type="slidenum">
              <a:rPr lang="it-IT" smtClean="0"/>
              <a:pPr/>
              <a:t>139</a:t>
            </a:fld>
            <a:endParaRPr lang="it-IT"/>
          </a:p>
        </p:txBody>
      </p:sp>
    </p:spTree>
    <p:extLst>
      <p:ext uri="{BB962C8B-B14F-4D97-AF65-F5344CB8AC3E}">
        <p14:creationId xmlns:p14="http://schemas.microsoft.com/office/powerpoint/2010/main" val="250085507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normAutofit/>
          </a:bodyPr>
          <a:lstStyle/>
          <a:p>
            <a:pPr>
              <a:lnSpc>
                <a:spcPct val="100000"/>
              </a:lnSpc>
            </a:pPr>
            <a:endParaRPr lang="it-IT" altLang="it-IT" sz="1200" dirty="0" smtClean="0"/>
          </a:p>
        </p:txBody>
      </p:sp>
      <p:sp>
        <p:nvSpPr>
          <p:cNvPr id="4" name="Segnaposto numero diapositiva 3"/>
          <p:cNvSpPr>
            <a:spLocks noGrp="1"/>
          </p:cNvSpPr>
          <p:nvPr>
            <p:ph type="sldNum" sz="quarter" idx="10"/>
          </p:nvPr>
        </p:nvSpPr>
        <p:spPr/>
        <p:txBody>
          <a:bodyPr/>
          <a:lstStyle/>
          <a:p>
            <a:fld id="{B655EF7F-0394-4985-AD67-CD069086F894}" type="slidenum">
              <a:rPr lang="it-IT" smtClean="0"/>
              <a:pPr/>
              <a:t>140</a:t>
            </a:fld>
            <a:endParaRPr lang="it-IT"/>
          </a:p>
        </p:txBody>
      </p:sp>
    </p:spTree>
    <p:extLst>
      <p:ext uri="{BB962C8B-B14F-4D97-AF65-F5344CB8AC3E}">
        <p14:creationId xmlns:p14="http://schemas.microsoft.com/office/powerpoint/2010/main" val="94413955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normAutofit lnSpcReduction="10000"/>
          </a:bodyPr>
          <a:lstStyle/>
          <a:p>
            <a:pPr>
              <a:lnSpc>
                <a:spcPct val="100000"/>
              </a:lnSpc>
            </a:pPr>
            <a:r>
              <a:rPr lang="it-IT" altLang="it-IT" sz="1200" dirty="0" smtClean="0"/>
              <a:t>Al momento dell’acquisto di una obbligazione, che cosa occorre valutare per non perdere parte del capitale qualora si dovesse vendere l’obbligazione prima della scadenza? </a:t>
            </a:r>
          </a:p>
          <a:p>
            <a:pPr>
              <a:lnSpc>
                <a:spcPct val="100000"/>
              </a:lnSpc>
            </a:pPr>
            <a:r>
              <a:rPr lang="it-IT" altLang="it-IT" sz="1100" b="1" dirty="0" smtClean="0"/>
              <a:t>(Step1)</a:t>
            </a:r>
            <a:r>
              <a:rPr lang="it-IT" altLang="it-IT" dirty="0" smtClean="0">
                <a:solidFill>
                  <a:schemeClr val="bg1"/>
                </a:solidFill>
              </a:rPr>
              <a:t> </a:t>
            </a:r>
            <a:r>
              <a:rPr lang="it-IT" altLang="it-IT" sz="1200" dirty="0" smtClean="0"/>
              <a:t>Per fare questo tipo di valutazione, è necessario disporre di una misura, la </a:t>
            </a:r>
            <a:r>
              <a:rPr lang="it-IT" altLang="it-IT" sz="1200" dirty="0" err="1" smtClean="0"/>
              <a:t>duration</a:t>
            </a:r>
            <a:r>
              <a:rPr lang="it-IT" altLang="it-IT" sz="1200" dirty="0" smtClean="0"/>
              <a:t>: la </a:t>
            </a:r>
            <a:r>
              <a:rPr lang="it-IT" altLang="it-IT" sz="1200" dirty="0" err="1" smtClean="0"/>
              <a:t>duration</a:t>
            </a:r>
            <a:r>
              <a:rPr lang="it-IT" altLang="it-IT" sz="1200" dirty="0" smtClean="0"/>
              <a:t>, infatti, r</a:t>
            </a:r>
            <a:r>
              <a:rPr lang="it-IT" sz="1200" kern="1200" dirty="0" smtClean="0">
                <a:solidFill>
                  <a:schemeClr val="tx1"/>
                </a:solidFill>
                <a:latin typeface="+mn-lt"/>
                <a:ea typeface="+mn-ea"/>
                <a:cs typeface="+mn-cs"/>
              </a:rPr>
              <a:t>appresenta il tempo di rientro del capitale investito, ossia il lasso di tempo che deve trascorrere per avere la certezza di vendere l’obbligazione, anche prima della scadenza, senza perdere quanto speso inizialmente</a:t>
            </a:r>
            <a:r>
              <a:rPr lang="it-IT" altLang="it-IT" sz="1200" dirty="0" smtClean="0"/>
              <a:t>.</a:t>
            </a:r>
            <a:endParaRPr lang="it-IT" altLang="it-IT" sz="1200" b="1" dirty="0" smtClean="0"/>
          </a:p>
          <a:p>
            <a:pPr>
              <a:lnSpc>
                <a:spcPct val="100000"/>
              </a:lnSpc>
            </a:pPr>
            <a:r>
              <a:rPr lang="it-IT" altLang="it-IT" sz="1100" b="1" dirty="0" smtClean="0"/>
              <a:t>(Step2)</a:t>
            </a:r>
            <a:r>
              <a:rPr lang="it-IT" altLang="it-IT" sz="1200" b="1" dirty="0" smtClean="0"/>
              <a:t> </a:t>
            </a:r>
            <a:r>
              <a:rPr lang="it-IT" altLang="it-IT" sz="1200" dirty="0" smtClean="0"/>
              <a:t>Nel grafico possiamo visualizzare il flusso in uscita, cioè l’esborso iniziale corrispondente al prezzo pagato per acquistare l’obbligazione a tasso fisso e i flussi in entrata, cioè le cedole e il rimborso del capitale in scadenza, come una serie di pesi appoggiati su un’ asta: l’asse del tempo.		</a:t>
            </a:r>
          </a:p>
          <a:p>
            <a:pPr eaLnBrk="0" hangingPunct="0">
              <a:lnSpc>
                <a:spcPct val="100000"/>
              </a:lnSpc>
            </a:pPr>
            <a:r>
              <a:rPr lang="it-IT" altLang="it-IT" sz="1100" b="1" dirty="0" smtClean="0"/>
              <a:t>(Step3)</a:t>
            </a:r>
            <a:r>
              <a:rPr lang="it-IT" altLang="it-IT" sz="1200" b="1" dirty="0" smtClean="0"/>
              <a:t> </a:t>
            </a:r>
            <a:r>
              <a:rPr lang="it-IT" altLang="it-IT" sz="1200" dirty="0" smtClean="0"/>
              <a:t>Il perno che mantiene in equilibrio i pesi sull’asta, “baricentro” dei flussi dei titoli, è la </a:t>
            </a:r>
            <a:r>
              <a:rPr lang="it-IT" altLang="it-IT" sz="1200" dirty="0" err="1" smtClean="0"/>
              <a:t>duration</a:t>
            </a:r>
            <a:r>
              <a:rPr lang="it-IT" altLang="it-IT" sz="1200" dirty="0" smtClean="0"/>
              <a:t>. </a:t>
            </a:r>
            <a:r>
              <a:rPr lang="it-IT" altLang="it-IT" sz="1200" dirty="0" smtClean="0">
                <a:cs typeface="Arial" charset="0"/>
              </a:rPr>
              <a:t>Il perno indica per quanto tempo occorre tenere ferma l’obbligazione per non perdere il capitale. </a:t>
            </a:r>
          </a:p>
          <a:p>
            <a:pPr eaLnBrk="0" hangingPunct="0">
              <a:lnSpc>
                <a:spcPct val="100000"/>
              </a:lnSpc>
            </a:pPr>
            <a:r>
              <a:rPr lang="it-IT" altLang="it-IT" sz="1200" dirty="0" smtClean="0">
                <a:cs typeface="Arial" charset="0"/>
              </a:rPr>
              <a:t> </a:t>
            </a:r>
            <a:endParaRPr lang="it-IT" altLang="it-IT" sz="1200" dirty="0" smtClean="0">
              <a:cs typeface="Times New Roman" pitchFamily="18" charset="0"/>
            </a:endParaRPr>
          </a:p>
          <a:p>
            <a:pPr eaLnBrk="0" hangingPunct="0">
              <a:lnSpc>
                <a:spcPct val="100000"/>
              </a:lnSpc>
            </a:pPr>
            <a:endParaRPr lang="it-IT" altLang="it-IT" sz="1200" dirty="0" smtClean="0"/>
          </a:p>
          <a:p>
            <a:pPr eaLnBrk="0" hangingPunct="0">
              <a:lnSpc>
                <a:spcPct val="100000"/>
              </a:lnSpc>
            </a:pPr>
            <a:r>
              <a:rPr lang="it-IT" altLang="it-IT" sz="1200" dirty="0" smtClean="0"/>
              <a:t>Note per lo sviluppo:</a:t>
            </a:r>
          </a:p>
          <a:p>
            <a:pPr eaLnBrk="0" hangingPunct="0">
              <a:lnSpc>
                <a:spcPct val="100000"/>
              </a:lnSpc>
            </a:pPr>
            <a:endParaRPr lang="it-IT" altLang="it-IT" sz="1200" dirty="0" smtClean="0"/>
          </a:p>
          <a:p>
            <a:pPr eaLnBrk="0" hangingPunct="0">
              <a:lnSpc>
                <a:spcPct val="100000"/>
              </a:lnSpc>
            </a:pPr>
            <a:r>
              <a:rPr lang="it-IT" altLang="it-IT" sz="1200" dirty="0" smtClean="0"/>
              <a:t>In sincronia con l’audio di </a:t>
            </a:r>
            <a:r>
              <a:rPr lang="it-IT" altLang="it-IT" sz="1200" dirty="0" err="1" smtClean="0"/>
              <a:t>step</a:t>
            </a:r>
            <a:r>
              <a:rPr lang="it-IT" altLang="it-IT" sz="1200" dirty="0" smtClean="0"/>
              <a:t> 1 viene visualizzata la definizione;</a:t>
            </a:r>
          </a:p>
          <a:p>
            <a:pPr eaLnBrk="0" hangingPunct="0">
              <a:lnSpc>
                <a:spcPct val="100000"/>
              </a:lnSpc>
            </a:pPr>
            <a:r>
              <a:rPr lang="it-IT" altLang="it-IT" sz="1200" dirty="0" smtClean="0"/>
              <a:t>In sincronia con l’audio si step2 si compone il grafico;</a:t>
            </a:r>
          </a:p>
          <a:p>
            <a:pPr eaLnBrk="0" hangingPunct="0">
              <a:lnSpc>
                <a:spcPct val="100000"/>
              </a:lnSpc>
            </a:pPr>
            <a:r>
              <a:rPr lang="it-IT" altLang="it-IT" sz="1200" dirty="0" smtClean="0"/>
              <a:t>In sincronia con l’audio di step3 far muover il perno avanti e indietro.</a:t>
            </a:r>
          </a:p>
          <a:p>
            <a:pPr eaLnBrk="0" hangingPunct="0">
              <a:lnSpc>
                <a:spcPct val="100000"/>
              </a:lnSpc>
            </a:pPr>
            <a:r>
              <a:rPr lang="it-IT" altLang="it-IT" sz="1200" dirty="0" smtClean="0"/>
              <a:t>Sfruttare molto il concetto di “accorciare” e “allungare” il relazione al perno della </a:t>
            </a:r>
            <a:r>
              <a:rPr lang="it-IT" altLang="it-IT" sz="1200" dirty="0" err="1" smtClean="0"/>
              <a:t>duration</a:t>
            </a:r>
            <a:r>
              <a:rPr lang="it-IT" altLang="it-IT" sz="1200" dirty="0" smtClean="0"/>
              <a:t>.</a:t>
            </a:r>
          </a:p>
          <a:p>
            <a:pPr eaLnBrk="0" hangingPunct="0">
              <a:lnSpc>
                <a:spcPct val="100000"/>
              </a:lnSpc>
            </a:pPr>
            <a:endParaRPr lang="it-IT" altLang="it-IT" sz="1200" dirty="0" smtClean="0"/>
          </a:p>
          <a:p>
            <a:pPr>
              <a:lnSpc>
                <a:spcPct val="100000"/>
              </a:lnSpc>
            </a:pPr>
            <a:endParaRPr lang="it-IT" altLang="it-IT" sz="1200" dirty="0" smtClean="0"/>
          </a:p>
        </p:txBody>
      </p:sp>
      <p:sp>
        <p:nvSpPr>
          <p:cNvPr id="4" name="Segnaposto numero diapositiva 3"/>
          <p:cNvSpPr>
            <a:spLocks noGrp="1"/>
          </p:cNvSpPr>
          <p:nvPr>
            <p:ph type="sldNum" sz="quarter" idx="10"/>
          </p:nvPr>
        </p:nvSpPr>
        <p:spPr/>
        <p:txBody>
          <a:bodyPr/>
          <a:lstStyle/>
          <a:p>
            <a:fld id="{B655EF7F-0394-4985-AD67-CD069086F894}" type="slidenum">
              <a:rPr lang="it-IT" smtClean="0"/>
              <a:pPr/>
              <a:t>141</a:t>
            </a:fld>
            <a:endParaRPr lang="it-IT"/>
          </a:p>
        </p:txBody>
      </p:sp>
    </p:spTree>
    <p:extLst>
      <p:ext uri="{BB962C8B-B14F-4D97-AF65-F5344CB8AC3E}">
        <p14:creationId xmlns:p14="http://schemas.microsoft.com/office/powerpoint/2010/main" val="293306107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normAutofit/>
          </a:bodyPr>
          <a:lstStyle/>
          <a:p>
            <a:pPr algn="just">
              <a:lnSpc>
                <a:spcPct val="100000"/>
              </a:lnSpc>
            </a:pPr>
            <a:r>
              <a:rPr lang="it-IT" altLang="it-IT" sz="1100" b="1" dirty="0" smtClean="0"/>
              <a:t>Step1</a:t>
            </a:r>
            <a:r>
              <a:rPr lang="it-IT" altLang="it-IT" sz="1200" dirty="0" smtClean="0"/>
              <a:t> Se si prevede il calo dei tassi di interesse di mercato, è opportuno comprare titoli con una </a:t>
            </a:r>
            <a:r>
              <a:rPr lang="it-IT" altLang="it-IT" sz="1200" dirty="0" err="1" smtClean="0"/>
              <a:t>duration</a:t>
            </a:r>
            <a:r>
              <a:rPr lang="it-IT" altLang="it-IT" sz="1200" dirty="0" smtClean="0"/>
              <a:t> elevata, (ad esempio decennali, trentennali, zero coupon bond) </a:t>
            </a:r>
            <a:r>
              <a:rPr lang="it-IT" altLang="it-IT" sz="1200" dirty="0" err="1" smtClean="0"/>
              <a:t>perchè</a:t>
            </a:r>
            <a:r>
              <a:rPr lang="it-IT" altLang="it-IT" sz="1200" dirty="0" smtClean="0"/>
              <a:t> il loro prezzo aumenta.</a:t>
            </a:r>
          </a:p>
          <a:p>
            <a:pPr algn="just">
              <a:lnSpc>
                <a:spcPct val="100000"/>
              </a:lnSpc>
            </a:pPr>
            <a:r>
              <a:rPr lang="it-IT" altLang="it-IT" sz="1100" b="1" dirty="0" smtClean="0"/>
              <a:t>Step2</a:t>
            </a:r>
            <a:r>
              <a:rPr lang="it-IT" altLang="it-IT" sz="1200" dirty="0" smtClean="0"/>
              <a:t> Al contrario quando si ipotizza un rialzo dei tassi di interesse si deve “accorciare” la </a:t>
            </a:r>
            <a:r>
              <a:rPr lang="it-IT" altLang="it-IT" sz="1200" dirty="0" err="1" smtClean="0"/>
              <a:t>duration</a:t>
            </a:r>
            <a:r>
              <a:rPr lang="it-IT" altLang="it-IT" sz="1200" dirty="0" smtClean="0"/>
              <a:t>, puntando su titoli di </a:t>
            </a:r>
            <a:r>
              <a:rPr lang="it-IT" altLang="it-IT" sz="1200" baseline="0" dirty="0" smtClean="0"/>
              <a:t> </a:t>
            </a:r>
            <a:r>
              <a:rPr lang="it-IT" altLang="it-IT" sz="1200" dirty="0" smtClean="0"/>
              <a:t>più breve scadenza (bot che hanno durata massima un anno, certificati del tesoro zero coupon durata massima due anni, buoni ordinari del tesoro a tre, cinque anni...), o in alternativa acquistare più titoli a tasso variabile (certificati di credito del tesoro). </a:t>
            </a:r>
          </a:p>
          <a:p>
            <a:pPr>
              <a:lnSpc>
                <a:spcPct val="100000"/>
              </a:lnSpc>
            </a:pPr>
            <a:r>
              <a:rPr lang="it-IT" altLang="it-IT" sz="1200" dirty="0" smtClean="0"/>
              <a:t>Diversamente dai titoli a tasso fisso, i titoli a tasso variabile hanno una </a:t>
            </a:r>
            <a:r>
              <a:rPr lang="it-IT" altLang="it-IT" sz="1200" dirty="0" err="1" smtClean="0"/>
              <a:t>duration</a:t>
            </a:r>
            <a:r>
              <a:rPr lang="it-IT" altLang="it-IT" sz="1200" dirty="0" smtClean="0"/>
              <a:t> molto bassa (prossima allo zero) perché la cedola si adegua, quasi istantaneamente, al tasso di mercato. </a:t>
            </a:r>
          </a:p>
          <a:p>
            <a:pPr>
              <a:lnSpc>
                <a:spcPct val="100000"/>
              </a:lnSpc>
            </a:pPr>
            <a:endParaRPr lang="it-IT" altLang="it-IT" sz="1200" dirty="0"/>
          </a:p>
        </p:txBody>
      </p:sp>
      <p:sp>
        <p:nvSpPr>
          <p:cNvPr id="4" name="Segnaposto numero diapositiva 3"/>
          <p:cNvSpPr>
            <a:spLocks noGrp="1"/>
          </p:cNvSpPr>
          <p:nvPr>
            <p:ph type="sldNum" sz="quarter" idx="10"/>
          </p:nvPr>
        </p:nvSpPr>
        <p:spPr/>
        <p:txBody>
          <a:bodyPr/>
          <a:lstStyle/>
          <a:p>
            <a:fld id="{B655EF7F-0394-4985-AD67-CD069086F894}" type="slidenum">
              <a:rPr lang="it-IT" smtClean="0"/>
              <a:pPr/>
              <a:t>142</a:t>
            </a:fld>
            <a:endParaRPr lang="it-IT"/>
          </a:p>
        </p:txBody>
      </p:sp>
    </p:spTree>
    <p:extLst>
      <p:ext uri="{BB962C8B-B14F-4D97-AF65-F5344CB8AC3E}">
        <p14:creationId xmlns:p14="http://schemas.microsoft.com/office/powerpoint/2010/main" val="193321909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normAutofit/>
          </a:bodyPr>
          <a:lstStyle/>
          <a:p>
            <a:pPr>
              <a:lnSpc>
                <a:spcPct val="100000"/>
              </a:lnSpc>
            </a:pPr>
            <a:r>
              <a:rPr lang="it-IT" altLang="it-IT" sz="1200" dirty="0" smtClean="0"/>
              <a:t>Da che cosa è influenzata la </a:t>
            </a:r>
            <a:r>
              <a:rPr lang="it-IT" altLang="it-IT" sz="1200" dirty="0" err="1" smtClean="0"/>
              <a:t>duration</a:t>
            </a:r>
            <a:r>
              <a:rPr lang="it-IT" altLang="it-IT" sz="1200" dirty="0" smtClean="0"/>
              <a:t>? Innanzitutto dalla durata e dalla tipologia di rimborso dell’investimento. Infatti:</a:t>
            </a:r>
          </a:p>
          <a:p>
            <a:pPr>
              <a:lnSpc>
                <a:spcPct val="100000"/>
              </a:lnSpc>
            </a:pPr>
            <a:r>
              <a:rPr lang="it-IT" altLang="it-IT" sz="1200" b="1" dirty="0" smtClean="0"/>
              <a:t>(Step1) </a:t>
            </a:r>
            <a:r>
              <a:rPr lang="it-IT" altLang="it-IT" sz="1200" dirty="0" smtClean="0"/>
              <a:t>Quanto maggiore è la durata dell’obbligazione, tanto maggiore è la </a:t>
            </a:r>
            <a:r>
              <a:rPr lang="it-IT" altLang="it-IT" sz="1200" dirty="0" err="1" smtClean="0"/>
              <a:t>duration</a:t>
            </a:r>
            <a:r>
              <a:rPr lang="it-IT" altLang="it-IT" sz="1200" dirty="0" smtClean="0"/>
              <a:t>. Questo perché è più lungo il periodo nel quale ci si impegna ad accettare un determinato tasso d’interesse.</a:t>
            </a:r>
          </a:p>
          <a:p>
            <a:pPr>
              <a:lnSpc>
                <a:spcPct val="100000"/>
              </a:lnSpc>
            </a:pPr>
            <a:r>
              <a:rPr lang="it-IT" altLang="it-IT" sz="1200" b="1" dirty="0" smtClean="0"/>
              <a:t>(Step2) </a:t>
            </a:r>
            <a:r>
              <a:rPr lang="it-IT" altLang="it-IT" sz="1200" dirty="0" smtClean="0"/>
              <a:t>Quanto maggiore è il capitale investito, tanto maggiore è la </a:t>
            </a:r>
            <a:r>
              <a:rPr lang="it-IT" altLang="it-IT" sz="1200" dirty="0" err="1" smtClean="0"/>
              <a:t>duration</a:t>
            </a:r>
            <a:r>
              <a:rPr lang="it-IT" altLang="it-IT" sz="1200" dirty="0" smtClean="0"/>
              <a:t>. Questo perché maggiore è il capitale sul quale ci si impegna ad accettare un determinato tasso d’interesse. Se aumentano i flussi di cassa,</a:t>
            </a:r>
            <a:r>
              <a:rPr lang="it-IT" altLang="it-IT" sz="1200" baseline="0" dirty="0" smtClean="0"/>
              <a:t> la </a:t>
            </a:r>
            <a:r>
              <a:rPr lang="it-IT" altLang="it-IT" sz="1200" baseline="0" dirty="0" err="1" smtClean="0"/>
              <a:t>duration</a:t>
            </a:r>
            <a:r>
              <a:rPr lang="it-IT" altLang="it-IT" sz="1200" baseline="0" dirty="0" smtClean="0"/>
              <a:t> tenderà a ridursi, in quanto l'investitore rientrerà prima in possesso del capitale investito</a:t>
            </a:r>
            <a:endParaRPr lang="it-IT" altLang="it-IT" sz="1200" dirty="0" smtClean="0"/>
          </a:p>
          <a:p>
            <a:pPr>
              <a:lnSpc>
                <a:spcPct val="100000"/>
              </a:lnSpc>
            </a:pPr>
            <a:endParaRPr lang="it-IT" altLang="it-IT" sz="1200" b="1" dirty="0" smtClean="0"/>
          </a:p>
          <a:p>
            <a:pPr>
              <a:lnSpc>
                <a:spcPct val="100000"/>
              </a:lnSpc>
            </a:pPr>
            <a:endParaRPr lang="it-IT" altLang="it-IT" sz="1200" b="1" dirty="0" smtClean="0"/>
          </a:p>
          <a:p>
            <a:pPr>
              <a:lnSpc>
                <a:spcPct val="100000"/>
              </a:lnSpc>
            </a:pPr>
            <a:r>
              <a:rPr lang="it-IT" altLang="it-IT" sz="1200" b="1" dirty="0" smtClean="0"/>
              <a:t>Note per lo sviluppo:</a:t>
            </a:r>
          </a:p>
          <a:p>
            <a:pPr>
              <a:lnSpc>
                <a:spcPct val="100000"/>
              </a:lnSpc>
            </a:pPr>
            <a:endParaRPr lang="it-IT" altLang="it-IT" sz="1200" b="1" dirty="0" smtClean="0"/>
          </a:p>
          <a:p>
            <a:pPr>
              <a:lnSpc>
                <a:spcPct val="100000"/>
              </a:lnSpc>
              <a:buFont typeface="Arial" charset="0"/>
              <a:buChar char="•"/>
            </a:pPr>
            <a:r>
              <a:rPr lang="it-IT" altLang="it-IT" sz="1200" dirty="0" smtClean="0"/>
              <a:t> In sincronia con step1 compaiono le visualizzazioni relative.</a:t>
            </a:r>
          </a:p>
          <a:p>
            <a:pPr>
              <a:lnSpc>
                <a:spcPct val="100000"/>
              </a:lnSpc>
              <a:buFont typeface="Arial" charset="0"/>
              <a:buChar char="•"/>
            </a:pPr>
            <a:r>
              <a:rPr lang="it-IT" altLang="it-IT" sz="1200" dirty="0" smtClean="0"/>
              <a:t> In sincronia con step2 compaiono le visualizzazioni relative.</a:t>
            </a:r>
          </a:p>
          <a:p>
            <a:pPr>
              <a:lnSpc>
                <a:spcPct val="100000"/>
              </a:lnSpc>
            </a:pPr>
            <a:endParaRPr lang="it-IT" altLang="it-IT" sz="1200" dirty="0" smtClean="0"/>
          </a:p>
          <a:p>
            <a:pPr>
              <a:lnSpc>
                <a:spcPct val="100000"/>
              </a:lnSpc>
            </a:pPr>
            <a:endParaRPr lang="it-IT" altLang="it-IT" sz="1200" dirty="0" smtClean="0"/>
          </a:p>
          <a:p>
            <a:pPr>
              <a:lnSpc>
                <a:spcPct val="100000"/>
              </a:lnSpc>
            </a:pPr>
            <a:endParaRPr lang="it-IT" altLang="it-IT" sz="1200" dirty="0" smtClean="0"/>
          </a:p>
        </p:txBody>
      </p:sp>
      <p:sp>
        <p:nvSpPr>
          <p:cNvPr id="4" name="Segnaposto numero diapositiva 3"/>
          <p:cNvSpPr>
            <a:spLocks noGrp="1"/>
          </p:cNvSpPr>
          <p:nvPr>
            <p:ph type="sldNum" sz="quarter" idx="10"/>
          </p:nvPr>
        </p:nvSpPr>
        <p:spPr/>
        <p:txBody>
          <a:bodyPr/>
          <a:lstStyle/>
          <a:p>
            <a:fld id="{B655EF7F-0394-4985-AD67-CD069086F894}" type="slidenum">
              <a:rPr lang="it-IT" smtClean="0"/>
              <a:pPr/>
              <a:t>143</a:t>
            </a:fld>
            <a:endParaRPr lang="it-IT"/>
          </a:p>
        </p:txBody>
      </p:sp>
    </p:spTree>
    <p:extLst>
      <p:ext uri="{BB962C8B-B14F-4D97-AF65-F5344CB8AC3E}">
        <p14:creationId xmlns:p14="http://schemas.microsoft.com/office/powerpoint/2010/main" val="64267290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normAutofit/>
          </a:bodyPr>
          <a:lstStyle/>
          <a:p>
            <a:pPr>
              <a:lnSpc>
                <a:spcPct val="100000"/>
              </a:lnSpc>
            </a:pPr>
            <a:r>
              <a:rPr lang="it-IT" altLang="it-IT" sz="1200" dirty="0" smtClean="0"/>
              <a:t>Frequenza e entità delle cedole sono altri elementi che influenzano la </a:t>
            </a:r>
            <a:r>
              <a:rPr lang="it-IT" altLang="it-IT" sz="1200" dirty="0" err="1" smtClean="0"/>
              <a:t>duration</a:t>
            </a:r>
            <a:r>
              <a:rPr lang="it-IT" altLang="it-IT" sz="1200" dirty="0" smtClean="0"/>
              <a:t>; infatti: tanto minore è la cedola pagata dall’obbligazione, o la frequenza cedolare  - per esempio annuale piuttosto che mensile -  tanto maggiori sono le oscillazioni di prezzo dovute alla variazione nei tassi.</a:t>
            </a:r>
          </a:p>
          <a:p>
            <a:pPr>
              <a:lnSpc>
                <a:spcPct val="100000"/>
              </a:lnSpc>
            </a:pPr>
            <a:r>
              <a:rPr lang="it-IT" altLang="it-IT" sz="1200" dirty="0" smtClean="0"/>
              <a:t>Questo si spiega in quanto maggiore è la cedola incassata ogni anno o la frequenza con cui viene incassata, maggiore è l’importo o la frequenza che si può reinvestire a condizioni più favorevoli, limitando in parte il danno dovuto all’aumento dei tassi.	</a:t>
            </a:r>
          </a:p>
          <a:p>
            <a:pPr>
              <a:lnSpc>
                <a:spcPct val="100000"/>
              </a:lnSpc>
            </a:pPr>
            <a:endParaRPr lang="it-IT" altLang="it-IT" sz="1200" dirty="0" smtClean="0"/>
          </a:p>
          <a:p>
            <a:pPr>
              <a:lnSpc>
                <a:spcPct val="100000"/>
              </a:lnSpc>
            </a:pPr>
            <a:endParaRPr lang="it-IT" altLang="it-IT" sz="1200" dirty="0" smtClean="0"/>
          </a:p>
          <a:p>
            <a:pPr>
              <a:lnSpc>
                <a:spcPct val="100000"/>
              </a:lnSpc>
            </a:pPr>
            <a:endParaRPr lang="it-IT" altLang="it-IT" sz="1200" dirty="0" smtClean="0"/>
          </a:p>
          <a:p>
            <a:pPr>
              <a:lnSpc>
                <a:spcPct val="100000"/>
              </a:lnSpc>
            </a:pPr>
            <a:r>
              <a:rPr lang="it-IT" altLang="it-IT" sz="1200" b="1" dirty="0" smtClean="0"/>
              <a:t>Note per lo sviluppo:</a:t>
            </a:r>
          </a:p>
          <a:p>
            <a:pPr>
              <a:lnSpc>
                <a:spcPct val="100000"/>
              </a:lnSpc>
            </a:pPr>
            <a:endParaRPr lang="it-IT" altLang="it-IT" sz="1200" b="1" dirty="0" smtClean="0"/>
          </a:p>
          <a:p>
            <a:pPr>
              <a:lnSpc>
                <a:spcPct val="100000"/>
              </a:lnSpc>
              <a:buFont typeface="Arial" charset="0"/>
              <a:buChar char="•"/>
            </a:pPr>
            <a:r>
              <a:rPr lang="it-IT" altLang="it-IT" sz="1200" dirty="0" smtClean="0"/>
              <a:t> Compaiono le visualizzazioni relative in sincronia con l’audio.</a:t>
            </a:r>
          </a:p>
          <a:p>
            <a:pPr>
              <a:lnSpc>
                <a:spcPct val="100000"/>
              </a:lnSpc>
            </a:pPr>
            <a:endParaRPr lang="it-IT" altLang="it-IT" sz="1200" dirty="0" smtClean="0"/>
          </a:p>
        </p:txBody>
      </p:sp>
      <p:sp>
        <p:nvSpPr>
          <p:cNvPr id="4" name="Segnaposto numero diapositiva 3"/>
          <p:cNvSpPr>
            <a:spLocks noGrp="1"/>
          </p:cNvSpPr>
          <p:nvPr>
            <p:ph type="sldNum" sz="quarter" idx="10"/>
          </p:nvPr>
        </p:nvSpPr>
        <p:spPr/>
        <p:txBody>
          <a:bodyPr/>
          <a:lstStyle/>
          <a:p>
            <a:fld id="{B655EF7F-0394-4985-AD67-CD069086F894}" type="slidenum">
              <a:rPr lang="it-IT" smtClean="0"/>
              <a:pPr/>
              <a:t>144</a:t>
            </a:fld>
            <a:endParaRPr lang="it-IT"/>
          </a:p>
        </p:txBody>
      </p:sp>
    </p:spTree>
    <p:extLst>
      <p:ext uri="{BB962C8B-B14F-4D97-AF65-F5344CB8AC3E}">
        <p14:creationId xmlns:p14="http://schemas.microsoft.com/office/powerpoint/2010/main" val="28419840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normAutofit/>
          </a:bodyPr>
          <a:lstStyle/>
          <a:p>
            <a:pPr>
              <a:lnSpc>
                <a:spcPct val="100000"/>
              </a:lnSpc>
            </a:pPr>
            <a:r>
              <a:rPr lang="it-IT" altLang="it-IT" sz="1200" dirty="0" smtClean="0"/>
              <a:t>Il rendimento di un’azione è costituito da 2 voci:</a:t>
            </a:r>
          </a:p>
          <a:p>
            <a:pPr>
              <a:lnSpc>
                <a:spcPct val="100000"/>
              </a:lnSpc>
            </a:pPr>
            <a:r>
              <a:rPr lang="it-IT" altLang="it-IT" sz="1200" dirty="0" smtClean="0"/>
              <a:t>Step1 - il dividendo, che rappresenta la remunerazione che viene riconosciuta ai soci; </a:t>
            </a:r>
          </a:p>
          <a:p>
            <a:pPr>
              <a:lnSpc>
                <a:spcPct val="100000"/>
              </a:lnSpc>
            </a:pPr>
            <a:r>
              <a:rPr lang="it-IT" altLang="it-IT" sz="1200" dirty="0" smtClean="0"/>
              <a:t>Step2 - il guadagno, (capital gain), o la perdita in conto capitale, ovvero le variazioni del prezzo delle azioni legate al reale andamento economico dell’azienda, ai giudizi degli analisti finanziari e alle decisioni di investimento degli investitori istituzionali e privati.</a:t>
            </a:r>
          </a:p>
          <a:p>
            <a:pPr>
              <a:lnSpc>
                <a:spcPct val="100000"/>
              </a:lnSpc>
            </a:pPr>
            <a:endParaRPr lang="it-IT" altLang="it-IT" sz="1200" dirty="0" smtClean="0"/>
          </a:p>
          <a:p>
            <a:pPr>
              <a:lnSpc>
                <a:spcPct val="100000"/>
              </a:lnSpc>
            </a:pPr>
            <a:endParaRPr lang="it-IT" altLang="it-IT" sz="1200" dirty="0" smtClean="0"/>
          </a:p>
          <a:p>
            <a:pPr algn="l"/>
            <a:r>
              <a:rPr lang="it-IT" altLang="it-IT" sz="1200" b="1" dirty="0" smtClean="0">
                <a:solidFill>
                  <a:schemeClr val="tx1"/>
                </a:solidFill>
              </a:rPr>
              <a:t>Note per lo sviluppo:</a:t>
            </a:r>
          </a:p>
          <a:p>
            <a:pPr algn="l">
              <a:buFontTx/>
              <a:buChar char="•"/>
            </a:pPr>
            <a:r>
              <a:rPr lang="it-IT" altLang="it-IT" sz="1200" dirty="0" smtClean="0">
                <a:solidFill>
                  <a:schemeClr val="tx1"/>
                </a:solidFill>
              </a:rPr>
              <a:t>In sincronia con step1 compaiono le scritte relative a step1;</a:t>
            </a:r>
          </a:p>
          <a:p>
            <a:pPr algn="l">
              <a:buFontTx/>
              <a:buChar char="•"/>
            </a:pPr>
            <a:r>
              <a:rPr lang="it-IT" altLang="it-IT" sz="1200" dirty="0" smtClean="0">
                <a:solidFill>
                  <a:schemeClr val="tx1"/>
                </a:solidFill>
              </a:rPr>
              <a:t> in sincronia con step2 compaiono le scritte relative a step2.</a:t>
            </a:r>
          </a:p>
          <a:p>
            <a:pPr>
              <a:lnSpc>
                <a:spcPct val="100000"/>
              </a:lnSpc>
            </a:pPr>
            <a:endParaRPr lang="it-IT" altLang="it-IT" sz="1200" dirty="0" smtClean="0"/>
          </a:p>
        </p:txBody>
      </p:sp>
      <p:sp>
        <p:nvSpPr>
          <p:cNvPr id="4" name="Segnaposto numero diapositiva 3"/>
          <p:cNvSpPr>
            <a:spLocks noGrp="1"/>
          </p:cNvSpPr>
          <p:nvPr>
            <p:ph type="sldNum" sz="quarter" idx="10"/>
          </p:nvPr>
        </p:nvSpPr>
        <p:spPr/>
        <p:txBody>
          <a:bodyPr/>
          <a:lstStyle/>
          <a:p>
            <a:fld id="{B655EF7F-0394-4985-AD67-CD069086F894}" type="slidenum">
              <a:rPr lang="it-IT" smtClean="0"/>
              <a:pPr/>
              <a:t>145</a:t>
            </a:fld>
            <a:endParaRPr lang="it-IT"/>
          </a:p>
        </p:txBody>
      </p:sp>
    </p:spTree>
    <p:extLst>
      <p:ext uri="{BB962C8B-B14F-4D97-AF65-F5344CB8AC3E}">
        <p14:creationId xmlns:p14="http://schemas.microsoft.com/office/powerpoint/2010/main" val="187857884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normAutofit/>
          </a:bodyPr>
          <a:lstStyle/>
          <a:p>
            <a:r>
              <a:rPr lang="it-IT" altLang="it-IT" sz="1200" dirty="0" smtClean="0">
                <a:solidFill>
                  <a:srgbClr val="000000"/>
                </a:solidFill>
              </a:rPr>
              <a:t>Da che cosa è determinato il rendimento?</a:t>
            </a:r>
          </a:p>
          <a:p>
            <a:r>
              <a:rPr lang="it-IT" altLang="it-IT" sz="900" b="1" dirty="0" smtClean="0"/>
              <a:t>Step1 </a:t>
            </a:r>
            <a:r>
              <a:rPr lang="it-IT" altLang="it-IT" sz="1200" dirty="0" smtClean="0"/>
              <a:t>Ipotizziamo di acquistare 100 azioni al prezzo di 10 Euro l’una</a:t>
            </a:r>
          </a:p>
          <a:p>
            <a:r>
              <a:rPr lang="it-IT" altLang="it-IT" sz="900" b="1" dirty="0" smtClean="0"/>
              <a:t>Step2</a:t>
            </a:r>
            <a:r>
              <a:rPr lang="it-IT" altLang="it-IT" sz="1200" dirty="0" smtClean="0"/>
              <a:t> Se durante l’anno la società  emittente</a:t>
            </a:r>
            <a:r>
              <a:rPr lang="it-IT" altLang="it-IT" sz="1200" dirty="0" smtClean="0">
                <a:solidFill>
                  <a:srgbClr val="FF3300"/>
                </a:solidFill>
              </a:rPr>
              <a:t> </a:t>
            </a:r>
            <a:r>
              <a:rPr lang="it-IT" altLang="it-IT" sz="1200" dirty="0" smtClean="0"/>
              <a:t>deciderà di riconoscere ai soci un dividendo di 1 Euro per azione, il dividendo totale ammonterà a 100 Euro.</a:t>
            </a:r>
          </a:p>
          <a:p>
            <a:r>
              <a:rPr lang="it-IT" altLang="it-IT" sz="900" b="1" dirty="0" smtClean="0"/>
              <a:t>Step3</a:t>
            </a:r>
            <a:r>
              <a:rPr lang="it-IT" altLang="it-IT" sz="1200" dirty="0" smtClean="0"/>
              <a:t> Ipotizziamo inoltre che alla fine dell’anno il prezzo di vendita delle azioni sia maggiore di 2 Euro rispetto al prezzo di acquisto. In questo caso avremo un guadagno determinato dalla differenza positiva tra prezzo di vendita e prezzo d’acquisto;</a:t>
            </a:r>
          </a:p>
          <a:p>
            <a:r>
              <a:rPr lang="it-IT" altLang="it-IT" sz="900" b="1" dirty="0" smtClean="0"/>
              <a:t>Step4</a:t>
            </a:r>
            <a:r>
              <a:rPr lang="it-IT" altLang="it-IT" sz="1200" b="1" dirty="0" smtClean="0"/>
              <a:t> </a:t>
            </a:r>
            <a:r>
              <a:rPr lang="it-IT" altLang="it-IT" sz="1200" dirty="0" smtClean="0"/>
              <a:t>se invece, il prezzo di vendita dovesse essere minore del prezzo d’acquisto, avremmo subito una perdita in conto capitale.</a:t>
            </a:r>
          </a:p>
          <a:p>
            <a:r>
              <a:rPr lang="it-IT" altLang="it-IT" sz="900" b="1" dirty="0" smtClean="0"/>
              <a:t>Step5 </a:t>
            </a:r>
            <a:r>
              <a:rPr lang="it-IT" altLang="it-IT" sz="1200" dirty="0" smtClean="0"/>
              <a:t>Il rendimento totale dell’investimento è pertanto determinato dal rapporto tra la somma di guadagno totale e dividendo</a:t>
            </a:r>
            <a:r>
              <a:rPr lang="it-IT" altLang="it-IT" sz="1200" dirty="0" smtClean="0">
                <a:solidFill>
                  <a:srgbClr val="FF3300"/>
                </a:solidFill>
              </a:rPr>
              <a:t> </a:t>
            </a:r>
            <a:r>
              <a:rPr lang="it-IT" altLang="it-IT" sz="1200" dirty="0" smtClean="0"/>
              <a:t>e</a:t>
            </a:r>
            <a:r>
              <a:rPr lang="it-IT" altLang="it-IT" sz="1200" dirty="0" smtClean="0">
                <a:solidFill>
                  <a:srgbClr val="FF3300"/>
                </a:solidFill>
              </a:rPr>
              <a:t> </a:t>
            </a:r>
            <a:r>
              <a:rPr lang="it-IT" altLang="it-IT" sz="1200" dirty="0" smtClean="0"/>
              <a:t>l’investimento finanziario iniziale.</a:t>
            </a:r>
          </a:p>
          <a:p>
            <a:r>
              <a:rPr lang="it-IT" altLang="it-IT" sz="900" b="1" dirty="0" smtClean="0"/>
              <a:t>Step6</a:t>
            </a:r>
            <a:r>
              <a:rPr lang="it-IT" altLang="it-IT" sz="900" dirty="0" smtClean="0">
                <a:solidFill>
                  <a:srgbClr val="FF3300"/>
                </a:solidFill>
              </a:rPr>
              <a:t> </a:t>
            </a:r>
            <a:r>
              <a:rPr lang="it-IT" altLang="it-IT" sz="1200" dirty="0" smtClean="0"/>
              <a:t>Nel nostro caso il rendimento dell’investimento, espresso in termini percentuali, sarà pari al 30%.</a:t>
            </a:r>
          </a:p>
          <a:p>
            <a:endParaRPr lang="it-IT" altLang="it-IT" sz="1200" dirty="0" smtClean="0"/>
          </a:p>
          <a:p>
            <a:endParaRPr lang="it-IT" altLang="it-IT" sz="1200" dirty="0" smtClean="0"/>
          </a:p>
          <a:p>
            <a:endParaRPr lang="it-IT" altLang="it-IT" sz="1200" dirty="0" smtClean="0"/>
          </a:p>
          <a:p>
            <a:pPr>
              <a:lnSpc>
                <a:spcPct val="100000"/>
              </a:lnSpc>
            </a:pPr>
            <a:endParaRPr lang="it-IT" altLang="it-IT" sz="1200" dirty="0" smtClean="0"/>
          </a:p>
        </p:txBody>
      </p:sp>
      <p:sp>
        <p:nvSpPr>
          <p:cNvPr id="4" name="Segnaposto numero diapositiva 3"/>
          <p:cNvSpPr>
            <a:spLocks noGrp="1"/>
          </p:cNvSpPr>
          <p:nvPr>
            <p:ph type="sldNum" sz="quarter" idx="10"/>
          </p:nvPr>
        </p:nvSpPr>
        <p:spPr/>
        <p:txBody>
          <a:bodyPr/>
          <a:lstStyle/>
          <a:p>
            <a:fld id="{B655EF7F-0394-4985-AD67-CD069086F894}" type="slidenum">
              <a:rPr lang="it-IT" smtClean="0"/>
              <a:pPr/>
              <a:t>146</a:t>
            </a:fld>
            <a:endParaRPr lang="it-IT"/>
          </a:p>
        </p:txBody>
      </p:sp>
    </p:spTree>
    <p:extLst>
      <p:ext uri="{BB962C8B-B14F-4D97-AF65-F5344CB8AC3E}">
        <p14:creationId xmlns:p14="http://schemas.microsoft.com/office/powerpoint/2010/main" val="14110340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lvl="1"/>
            <a:endParaRPr lang="it-IT" altLang="it-IT" sz="1050" dirty="0" smtClean="0"/>
          </a:p>
        </p:txBody>
      </p:sp>
      <p:sp>
        <p:nvSpPr>
          <p:cNvPr id="4" name="Segnaposto numero diapositiva 3"/>
          <p:cNvSpPr>
            <a:spLocks noGrp="1"/>
          </p:cNvSpPr>
          <p:nvPr>
            <p:ph type="sldNum" sz="quarter" idx="10"/>
          </p:nvPr>
        </p:nvSpPr>
        <p:spPr/>
        <p:txBody>
          <a:bodyPr/>
          <a:lstStyle/>
          <a:p>
            <a:fld id="{B655EF7F-0394-4985-AD67-CD069086F894}" type="slidenum">
              <a:rPr lang="it-IT" smtClean="0"/>
              <a:pPr/>
              <a:t>89</a:t>
            </a:fld>
            <a:endParaRPr lang="it-IT"/>
          </a:p>
        </p:txBody>
      </p:sp>
    </p:spTree>
    <p:extLst>
      <p:ext uri="{BB962C8B-B14F-4D97-AF65-F5344CB8AC3E}">
        <p14:creationId xmlns:p14="http://schemas.microsoft.com/office/powerpoint/2010/main" val="101514567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normAutofit/>
          </a:bodyPr>
          <a:lstStyle/>
          <a:p>
            <a:pPr algn="l"/>
            <a:r>
              <a:rPr lang="it-IT" altLang="it-IT" sz="1200" b="1" dirty="0" smtClean="0">
                <a:solidFill>
                  <a:schemeClr val="tx1"/>
                </a:solidFill>
              </a:rPr>
              <a:t>Note per lo sviluppo:</a:t>
            </a:r>
          </a:p>
          <a:p>
            <a:pPr algn="l"/>
            <a:r>
              <a:rPr lang="it-IT" altLang="it-IT" sz="1200" dirty="0" smtClean="0">
                <a:solidFill>
                  <a:schemeClr val="tx1"/>
                </a:solidFill>
              </a:rPr>
              <a:t>La videata deve fare riferimento alla videata precedente</a:t>
            </a:r>
          </a:p>
          <a:p>
            <a:pPr algn="l"/>
            <a:r>
              <a:rPr lang="it-IT" altLang="it-IT" sz="1200" dirty="0" smtClean="0">
                <a:solidFill>
                  <a:schemeClr val="tx1"/>
                </a:solidFill>
              </a:rPr>
              <a:t>In sincronia con l’audio di step1 compaiono le visualizzazioni relative a step1.</a:t>
            </a:r>
          </a:p>
          <a:p>
            <a:pPr algn="l"/>
            <a:r>
              <a:rPr lang="it-IT" altLang="it-IT" sz="1200" dirty="0" smtClean="0">
                <a:solidFill>
                  <a:schemeClr val="tx1"/>
                </a:solidFill>
              </a:rPr>
              <a:t>Al termine della domanda in step2 compaiono le opzioni di risposta.</a:t>
            </a:r>
          </a:p>
          <a:p>
            <a:pPr algn="l"/>
            <a:r>
              <a:rPr lang="it-IT" altLang="it-IT" sz="1200" dirty="0" smtClean="0">
                <a:solidFill>
                  <a:schemeClr val="tx1"/>
                </a:solidFill>
              </a:rPr>
              <a:t>ISTRUZIONI PER </a:t>
            </a:r>
            <a:r>
              <a:rPr lang="it-IT" altLang="it-IT" sz="1200" b="1" dirty="0" smtClean="0">
                <a:solidFill>
                  <a:schemeClr val="tx1"/>
                </a:solidFill>
              </a:rPr>
              <a:t>L’ATTIVAZIONE/</a:t>
            </a:r>
          </a:p>
          <a:p>
            <a:pPr algn="l"/>
            <a:r>
              <a:rPr lang="it-IT" altLang="it-IT" sz="1200" b="1" dirty="0" smtClean="0">
                <a:solidFill>
                  <a:schemeClr val="tx1"/>
                </a:solidFill>
              </a:rPr>
              <a:t>ESERCITAZIONE</a:t>
            </a:r>
            <a:r>
              <a:rPr lang="it-IT" altLang="it-IT" sz="1200" dirty="0" smtClean="0">
                <a:solidFill>
                  <a:schemeClr val="tx1"/>
                </a:solidFill>
              </a:rPr>
              <a:t> in Step2:</a:t>
            </a:r>
          </a:p>
          <a:p>
            <a:pPr algn="l"/>
            <a:r>
              <a:rPr lang="it-IT" altLang="it-IT" sz="1200" dirty="0" smtClean="0">
                <a:solidFill>
                  <a:schemeClr val="tx1"/>
                </a:solidFill>
              </a:rPr>
              <a:t>L’utente deve scegliere le opzioni proposte. I feedback relativi sono indicati nella pagina seguente.</a:t>
            </a:r>
          </a:p>
          <a:p>
            <a:pPr algn="l"/>
            <a:endParaRPr lang="it-IT" altLang="it-IT" sz="1200" dirty="0" smtClean="0">
              <a:solidFill>
                <a:schemeClr val="tx1"/>
              </a:solidFill>
            </a:endParaRPr>
          </a:p>
          <a:p>
            <a:pPr algn="l"/>
            <a:r>
              <a:rPr lang="it-IT" altLang="it-IT" sz="1200" dirty="0" smtClean="0">
                <a:solidFill>
                  <a:schemeClr val="tx1"/>
                </a:solidFill>
              </a:rPr>
              <a:t>NOTA: standard di videata per le opzioni di risposta.</a:t>
            </a:r>
          </a:p>
        </p:txBody>
      </p:sp>
      <p:sp>
        <p:nvSpPr>
          <p:cNvPr id="4" name="Segnaposto numero diapositiva 3"/>
          <p:cNvSpPr>
            <a:spLocks noGrp="1"/>
          </p:cNvSpPr>
          <p:nvPr>
            <p:ph type="sldNum" sz="quarter" idx="10"/>
          </p:nvPr>
        </p:nvSpPr>
        <p:spPr/>
        <p:txBody>
          <a:bodyPr/>
          <a:lstStyle/>
          <a:p>
            <a:fld id="{B655EF7F-0394-4985-AD67-CD069086F894}" type="slidenum">
              <a:rPr lang="it-IT" smtClean="0"/>
              <a:pPr/>
              <a:t>147</a:t>
            </a:fld>
            <a:endParaRPr lang="it-IT"/>
          </a:p>
        </p:txBody>
      </p:sp>
    </p:spTree>
    <p:extLst>
      <p:ext uri="{BB962C8B-B14F-4D97-AF65-F5344CB8AC3E}">
        <p14:creationId xmlns:p14="http://schemas.microsoft.com/office/powerpoint/2010/main" val="421350202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normAutofit/>
          </a:bodyPr>
          <a:lstStyle/>
          <a:p>
            <a:pPr algn="l"/>
            <a:endParaRPr lang="it-IT" altLang="it-IT" sz="1200" dirty="0" smtClean="0">
              <a:solidFill>
                <a:schemeClr val="tx1"/>
              </a:solidFill>
            </a:endParaRPr>
          </a:p>
        </p:txBody>
      </p:sp>
      <p:sp>
        <p:nvSpPr>
          <p:cNvPr id="4" name="Segnaposto numero diapositiva 3"/>
          <p:cNvSpPr>
            <a:spLocks noGrp="1"/>
          </p:cNvSpPr>
          <p:nvPr>
            <p:ph type="sldNum" sz="quarter" idx="10"/>
          </p:nvPr>
        </p:nvSpPr>
        <p:spPr/>
        <p:txBody>
          <a:bodyPr/>
          <a:lstStyle/>
          <a:p>
            <a:fld id="{B655EF7F-0394-4985-AD67-CD069086F894}" type="slidenum">
              <a:rPr lang="it-IT" smtClean="0"/>
              <a:pPr/>
              <a:t>148</a:t>
            </a:fld>
            <a:endParaRPr lang="it-IT"/>
          </a:p>
        </p:txBody>
      </p:sp>
    </p:spTree>
    <p:extLst>
      <p:ext uri="{BB962C8B-B14F-4D97-AF65-F5344CB8AC3E}">
        <p14:creationId xmlns:p14="http://schemas.microsoft.com/office/powerpoint/2010/main" val="59713677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normAutofit/>
          </a:bodyPr>
          <a:lstStyle/>
          <a:p>
            <a:r>
              <a:rPr lang="it-IT" altLang="it-IT" sz="900" b="1" dirty="0" smtClean="0">
                <a:solidFill>
                  <a:srgbClr val="000000"/>
                </a:solidFill>
              </a:rPr>
              <a:t>Step1</a:t>
            </a:r>
            <a:r>
              <a:rPr lang="it-IT" altLang="it-IT" sz="1200" dirty="0" smtClean="0">
                <a:solidFill>
                  <a:srgbClr val="FF3300"/>
                </a:solidFill>
              </a:rPr>
              <a:t> Ipotizziamo</a:t>
            </a:r>
            <a:r>
              <a:rPr lang="it-IT" altLang="it-IT" sz="1200" baseline="0" dirty="0" smtClean="0">
                <a:solidFill>
                  <a:srgbClr val="FF3300"/>
                </a:solidFill>
              </a:rPr>
              <a:t> di </a:t>
            </a:r>
            <a:r>
              <a:rPr lang="it-IT" altLang="it-IT" sz="1200" dirty="0" smtClean="0">
                <a:solidFill>
                  <a:srgbClr val="000000"/>
                </a:solidFill>
              </a:rPr>
              <a:t>osservare due titoli che nello stesso arco temporale, ovvero da marzo 2018 a marzo 2021, hanno registrato un andamento notevolmente diverso:</a:t>
            </a:r>
          </a:p>
          <a:p>
            <a:r>
              <a:rPr lang="it-IT" altLang="it-IT" sz="900" b="1" dirty="0" smtClean="0">
                <a:solidFill>
                  <a:srgbClr val="000000"/>
                </a:solidFill>
              </a:rPr>
              <a:t>Step2</a:t>
            </a:r>
            <a:r>
              <a:rPr lang="it-IT" altLang="it-IT" sz="1200" dirty="0" smtClean="0">
                <a:solidFill>
                  <a:srgbClr val="FF3300"/>
                </a:solidFill>
              </a:rPr>
              <a:t> </a:t>
            </a:r>
            <a:r>
              <a:rPr lang="it-IT" altLang="it-IT" sz="1200" dirty="0" smtClean="0">
                <a:solidFill>
                  <a:srgbClr val="000000"/>
                </a:solidFill>
              </a:rPr>
              <a:t>Il valore del titolo Fiat, sfruttando principalmente le potenzialità di crescita legate ad una determinata gestione aziendale, dal 2018 al 2021 è passato da 4 a 20 Euro realizzando un rendimento del 400%.</a:t>
            </a:r>
          </a:p>
          <a:p>
            <a:r>
              <a:rPr lang="it-IT" altLang="it-IT" sz="900" b="1" dirty="0" smtClean="0">
                <a:solidFill>
                  <a:srgbClr val="000000"/>
                </a:solidFill>
              </a:rPr>
              <a:t>Step3</a:t>
            </a:r>
            <a:r>
              <a:rPr lang="it-IT" altLang="it-IT" sz="1200" dirty="0" smtClean="0">
                <a:solidFill>
                  <a:srgbClr val="FF3300"/>
                </a:solidFill>
              </a:rPr>
              <a:t> </a:t>
            </a:r>
            <a:r>
              <a:rPr lang="it-IT" altLang="it-IT" sz="1200" dirty="0" smtClean="0">
                <a:solidFill>
                  <a:srgbClr val="000000"/>
                </a:solidFill>
              </a:rPr>
              <a:t>Telecom, invece, appartenendo ad un settore non favorevole, quello della telefonia, ha registrato una perdita da 3 a 2 perdendo il 30%. L’azienda, inoltre, risulta non scalabile.</a:t>
            </a:r>
          </a:p>
          <a:p>
            <a:r>
              <a:rPr lang="it-IT" altLang="it-IT" sz="1200" dirty="0" smtClean="0">
                <a:solidFill>
                  <a:srgbClr val="000000"/>
                </a:solidFill>
              </a:rPr>
              <a:t>Potenzialità di crescita, settore di appartenenza e scalabilità dell’impresa sono alcuni tra i fattori che influenzano il rendimento di un titolo azionario.</a:t>
            </a:r>
          </a:p>
          <a:p>
            <a:endParaRPr lang="it-IT" altLang="it-IT" sz="1200" dirty="0" smtClean="0">
              <a:solidFill>
                <a:srgbClr val="000000"/>
              </a:solidFill>
            </a:endParaRPr>
          </a:p>
          <a:p>
            <a:endParaRPr lang="it-IT" altLang="it-IT" sz="1200" b="0" dirty="0" smtClean="0"/>
          </a:p>
          <a:p>
            <a:pPr algn="l"/>
            <a:r>
              <a:rPr lang="it-IT" altLang="it-IT" sz="1200" b="1" dirty="0" smtClean="0">
                <a:solidFill>
                  <a:schemeClr val="tx1"/>
                </a:solidFill>
              </a:rPr>
              <a:t>Note per lo sviluppo:</a:t>
            </a:r>
          </a:p>
          <a:p>
            <a:pPr algn="l"/>
            <a:r>
              <a:rPr lang="it-IT" altLang="it-IT" sz="1200" dirty="0" smtClean="0">
                <a:solidFill>
                  <a:schemeClr val="tx1"/>
                </a:solidFill>
              </a:rPr>
              <a:t>In sincronia con </a:t>
            </a:r>
            <a:r>
              <a:rPr lang="it-IT" altLang="it-IT" sz="1200" dirty="0" err="1" smtClean="0">
                <a:solidFill>
                  <a:schemeClr val="tx1"/>
                </a:solidFill>
              </a:rPr>
              <a:t>step</a:t>
            </a:r>
            <a:r>
              <a:rPr lang="it-IT" altLang="it-IT" sz="1200" dirty="0" smtClean="0">
                <a:solidFill>
                  <a:schemeClr val="tx1"/>
                </a:solidFill>
              </a:rPr>
              <a:t> 1 compaiono i loghi di Fiat e Telecom;</a:t>
            </a:r>
          </a:p>
          <a:p>
            <a:pPr algn="l"/>
            <a:r>
              <a:rPr lang="it-IT" altLang="it-IT" sz="1200" dirty="0" smtClean="0">
                <a:solidFill>
                  <a:schemeClr val="tx1"/>
                </a:solidFill>
              </a:rPr>
              <a:t>In sincronia con step2 compaiono le scritte relative a step2;</a:t>
            </a:r>
          </a:p>
          <a:p>
            <a:pPr algn="l"/>
            <a:r>
              <a:rPr lang="it-IT" altLang="it-IT" sz="1200" dirty="0" smtClean="0">
                <a:solidFill>
                  <a:schemeClr val="tx1"/>
                </a:solidFill>
              </a:rPr>
              <a:t>In sincronia con step3 compaiono le scritte relative a step3.</a:t>
            </a:r>
          </a:p>
          <a:p>
            <a:pPr algn="l"/>
            <a:endParaRPr lang="it-IT" altLang="it-IT" sz="1200" b="1" dirty="0" smtClean="0"/>
          </a:p>
          <a:p>
            <a:endParaRPr lang="it-IT" altLang="it-IT" sz="1200" dirty="0" smtClean="0"/>
          </a:p>
          <a:p>
            <a:endParaRPr lang="it-IT" altLang="it-IT" sz="1200" dirty="0" smtClean="0"/>
          </a:p>
          <a:p>
            <a:endParaRPr lang="it-IT" altLang="it-IT" sz="1200" dirty="0" smtClean="0"/>
          </a:p>
          <a:p>
            <a:endParaRPr lang="it-IT" altLang="it-IT" sz="1200" dirty="0" smtClean="0"/>
          </a:p>
          <a:p>
            <a:pPr algn="l"/>
            <a:endParaRPr lang="it-IT" altLang="it-IT" sz="1200" dirty="0" smtClean="0">
              <a:solidFill>
                <a:schemeClr val="tx1"/>
              </a:solidFill>
            </a:endParaRPr>
          </a:p>
        </p:txBody>
      </p:sp>
      <p:sp>
        <p:nvSpPr>
          <p:cNvPr id="4" name="Segnaposto numero diapositiva 3"/>
          <p:cNvSpPr>
            <a:spLocks noGrp="1"/>
          </p:cNvSpPr>
          <p:nvPr>
            <p:ph type="sldNum" sz="quarter" idx="10"/>
          </p:nvPr>
        </p:nvSpPr>
        <p:spPr/>
        <p:txBody>
          <a:bodyPr/>
          <a:lstStyle/>
          <a:p>
            <a:fld id="{B655EF7F-0394-4985-AD67-CD069086F894}" type="slidenum">
              <a:rPr lang="it-IT" smtClean="0"/>
              <a:pPr/>
              <a:t>149</a:t>
            </a:fld>
            <a:endParaRPr lang="it-IT"/>
          </a:p>
        </p:txBody>
      </p:sp>
    </p:spTree>
    <p:extLst>
      <p:ext uri="{BB962C8B-B14F-4D97-AF65-F5344CB8AC3E}">
        <p14:creationId xmlns:p14="http://schemas.microsoft.com/office/powerpoint/2010/main" val="81442163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normAutofit/>
          </a:bodyPr>
          <a:lstStyle/>
          <a:p>
            <a:r>
              <a:rPr lang="it-IT" altLang="it-IT" sz="800" b="1" dirty="0" smtClean="0">
                <a:solidFill>
                  <a:srgbClr val="000000"/>
                </a:solidFill>
              </a:rPr>
              <a:t>Step1 </a:t>
            </a:r>
            <a:r>
              <a:rPr lang="it-IT" altLang="it-IT" sz="900" dirty="0" smtClean="0">
                <a:solidFill>
                  <a:srgbClr val="000000"/>
                </a:solidFill>
              </a:rPr>
              <a:t>Vediamo quali altri fattori occorre considerare.</a:t>
            </a:r>
          </a:p>
          <a:p>
            <a:r>
              <a:rPr lang="it-IT" altLang="it-IT" sz="900" dirty="0" smtClean="0">
                <a:solidFill>
                  <a:srgbClr val="000000"/>
                </a:solidFill>
              </a:rPr>
              <a:t>Sulla scala da 1 a 9 colloca (</a:t>
            </a:r>
            <a:r>
              <a:rPr lang="it-IT" altLang="it-IT" sz="900" b="1" u="sng" dirty="0" smtClean="0">
                <a:solidFill>
                  <a:srgbClr val="000000"/>
                </a:solidFill>
              </a:rPr>
              <a:t>indicativamente</a:t>
            </a:r>
            <a:r>
              <a:rPr lang="it-IT" altLang="it-IT" sz="900" dirty="0" smtClean="0">
                <a:solidFill>
                  <a:srgbClr val="000000"/>
                </a:solidFill>
              </a:rPr>
              <a:t>) ciascun fattore tra quelli proposti in elenco nell’ordine di priorità che tu ritieni più corretto.</a:t>
            </a:r>
          </a:p>
          <a:p>
            <a:r>
              <a:rPr lang="it-IT" altLang="it-IT" sz="900" dirty="0" smtClean="0">
                <a:solidFill>
                  <a:srgbClr val="000000"/>
                </a:solidFill>
              </a:rPr>
              <a:t>Al termine confronta le tue scelte con quelle consigliate nel correttore. 	</a:t>
            </a:r>
          </a:p>
          <a:p>
            <a:pPr>
              <a:buFontTx/>
              <a:buChar char="•"/>
            </a:pPr>
            <a:endParaRPr lang="it-IT" altLang="it-IT" sz="900" dirty="0" smtClean="0">
              <a:solidFill>
                <a:srgbClr val="000000"/>
              </a:solidFill>
            </a:endParaRPr>
          </a:p>
          <a:p>
            <a:endParaRPr lang="it-IT" altLang="it-IT" sz="900" b="0" dirty="0" smtClean="0"/>
          </a:p>
          <a:p>
            <a:pPr algn="l"/>
            <a:r>
              <a:rPr lang="it-IT" altLang="it-IT" sz="900" b="1" dirty="0" smtClean="0">
                <a:solidFill>
                  <a:schemeClr val="tx1"/>
                </a:solidFill>
              </a:rPr>
              <a:t>Note per lo sviluppo:</a:t>
            </a:r>
          </a:p>
          <a:p>
            <a:pPr algn="l"/>
            <a:endParaRPr lang="it-IT" altLang="it-IT" sz="900" dirty="0" smtClean="0">
              <a:solidFill>
                <a:schemeClr val="tx1"/>
              </a:solidFill>
            </a:endParaRPr>
          </a:p>
          <a:p>
            <a:pPr algn="l"/>
            <a:r>
              <a:rPr lang="it-IT" altLang="it-IT" sz="900" dirty="0" smtClean="0">
                <a:solidFill>
                  <a:schemeClr val="tx1"/>
                </a:solidFill>
              </a:rPr>
              <a:t>ISTRUZIONI PER </a:t>
            </a:r>
            <a:r>
              <a:rPr lang="it-IT" altLang="it-IT" sz="900" b="1" dirty="0" smtClean="0">
                <a:solidFill>
                  <a:schemeClr val="tx1"/>
                </a:solidFill>
              </a:rPr>
              <a:t>L’ATTIVAZIONE</a:t>
            </a:r>
            <a:r>
              <a:rPr lang="it-IT" altLang="it-IT" sz="900" dirty="0" smtClean="0">
                <a:solidFill>
                  <a:schemeClr val="tx1"/>
                </a:solidFill>
              </a:rPr>
              <a:t> in Step1:</a:t>
            </a:r>
          </a:p>
          <a:p>
            <a:pPr algn="l"/>
            <a:r>
              <a:rPr lang="it-IT" altLang="it-IT" sz="900" dirty="0" smtClean="0">
                <a:solidFill>
                  <a:schemeClr val="tx1"/>
                </a:solidFill>
              </a:rPr>
              <a:t>L’utente deve trascinare tra le variabili proposte sulla scala di priorità. </a:t>
            </a:r>
          </a:p>
          <a:p>
            <a:pPr algn="l"/>
            <a:r>
              <a:rPr lang="it-IT" altLang="it-IT" sz="900" dirty="0" smtClean="0">
                <a:solidFill>
                  <a:schemeClr val="tx1"/>
                </a:solidFill>
              </a:rPr>
              <a:t>Il correttore viene proposto nella videata successiva.</a:t>
            </a:r>
            <a:r>
              <a:rPr lang="it-IT" altLang="it-IT" sz="900" b="1" dirty="0" smtClean="0">
                <a:solidFill>
                  <a:schemeClr val="tx1"/>
                </a:solidFill>
              </a:rPr>
              <a:t> </a:t>
            </a:r>
          </a:p>
          <a:p>
            <a:pPr algn="l"/>
            <a:endParaRPr lang="it-IT" altLang="it-IT" sz="900" b="1" dirty="0" smtClean="0">
              <a:solidFill>
                <a:schemeClr val="tx1"/>
              </a:solidFill>
            </a:endParaRPr>
          </a:p>
          <a:p>
            <a:pPr algn="l"/>
            <a:endParaRPr lang="it-IT" altLang="it-IT" sz="900" b="1" dirty="0" smtClean="0">
              <a:solidFill>
                <a:schemeClr val="tx1"/>
              </a:solidFill>
            </a:endParaRPr>
          </a:p>
        </p:txBody>
      </p:sp>
      <p:sp>
        <p:nvSpPr>
          <p:cNvPr id="4" name="Segnaposto numero diapositiva 3"/>
          <p:cNvSpPr>
            <a:spLocks noGrp="1"/>
          </p:cNvSpPr>
          <p:nvPr>
            <p:ph type="sldNum" sz="quarter" idx="10"/>
          </p:nvPr>
        </p:nvSpPr>
        <p:spPr/>
        <p:txBody>
          <a:bodyPr/>
          <a:lstStyle/>
          <a:p>
            <a:fld id="{B655EF7F-0394-4985-AD67-CD069086F894}" type="slidenum">
              <a:rPr lang="it-IT" smtClean="0"/>
              <a:pPr/>
              <a:t>150</a:t>
            </a:fld>
            <a:endParaRPr lang="it-IT"/>
          </a:p>
        </p:txBody>
      </p:sp>
    </p:spTree>
    <p:extLst>
      <p:ext uri="{BB962C8B-B14F-4D97-AF65-F5344CB8AC3E}">
        <p14:creationId xmlns:p14="http://schemas.microsoft.com/office/powerpoint/2010/main" val="195057592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normAutofit/>
          </a:bodyPr>
          <a:lstStyle/>
          <a:p>
            <a:pPr algn="l"/>
            <a:r>
              <a:rPr lang="it-IT" altLang="it-IT" sz="900" b="1" dirty="0" smtClean="0">
                <a:solidFill>
                  <a:schemeClr val="tx1"/>
                </a:solidFill>
              </a:rPr>
              <a:t>Note per lo sviluppo:</a:t>
            </a:r>
          </a:p>
          <a:p>
            <a:pPr algn="l"/>
            <a:r>
              <a:rPr lang="it-IT" altLang="it-IT" sz="900" dirty="0" smtClean="0">
                <a:solidFill>
                  <a:schemeClr val="tx1"/>
                </a:solidFill>
              </a:rPr>
              <a:t>I fattori vengono collocati su una scala seguendo l’ordine indicato.</a:t>
            </a:r>
          </a:p>
          <a:p>
            <a:pPr algn="l"/>
            <a:r>
              <a:rPr lang="it-IT" altLang="it-IT" sz="900" dirty="0" smtClean="0">
                <a:solidFill>
                  <a:schemeClr val="tx1"/>
                </a:solidFill>
              </a:rPr>
              <a:t>A fattori collocati, i fattori si illuminano e l’utente può cliccare su ciascuno e vederne il feedback indicato nella videata successiva.</a:t>
            </a:r>
          </a:p>
          <a:p>
            <a:pPr algn="l"/>
            <a:endParaRPr lang="it-IT" altLang="it-IT" sz="900" dirty="0" smtClean="0">
              <a:solidFill>
                <a:schemeClr val="tx1"/>
              </a:solidFill>
            </a:endParaRPr>
          </a:p>
          <a:p>
            <a:pPr algn="l"/>
            <a:endParaRPr lang="it-IT" altLang="it-IT" sz="900" b="1" dirty="0" smtClean="0">
              <a:solidFill>
                <a:schemeClr val="tx1"/>
              </a:solidFill>
            </a:endParaRPr>
          </a:p>
        </p:txBody>
      </p:sp>
      <p:sp>
        <p:nvSpPr>
          <p:cNvPr id="4" name="Segnaposto numero diapositiva 3"/>
          <p:cNvSpPr>
            <a:spLocks noGrp="1"/>
          </p:cNvSpPr>
          <p:nvPr>
            <p:ph type="sldNum" sz="quarter" idx="10"/>
          </p:nvPr>
        </p:nvSpPr>
        <p:spPr/>
        <p:txBody>
          <a:bodyPr/>
          <a:lstStyle/>
          <a:p>
            <a:fld id="{B655EF7F-0394-4985-AD67-CD069086F894}" type="slidenum">
              <a:rPr lang="it-IT" smtClean="0"/>
              <a:pPr/>
              <a:t>151</a:t>
            </a:fld>
            <a:endParaRPr lang="it-IT"/>
          </a:p>
        </p:txBody>
      </p:sp>
    </p:spTree>
    <p:extLst>
      <p:ext uri="{BB962C8B-B14F-4D97-AF65-F5344CB8AC3E}">
        <p14:creationId xmlns:p14="http://schemas.microsoft.com/office/powerpoint/2010/main" val="74552268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normAutofit/>
          </a:bodyPr>
          <a:lstStyle/>
          <a:p>
            <a:pPr algn="l"/>
            <a:endParaRPr lang="it-IT" altLang="it-IT" sz="900" b="1" dirty="0" smtClean="0">
              <a:solidFill>
                <a:schemeClr val="tx1"/>
              </a:solidFill>
            </a:endParaRPr>
          </a:p>
        </p:txBody>
      </p:sp>
      <p:sp>
        <p:nvSpPr>
          <p:cNvPr id="4" name="Segnaposto numero diapositiva 3"/>
          <p:cNvSpPr>
            <a:spLocks noGrp="1"/>
          </p:cNvSpPr>
          <p:nvPr>
            <p:ph type="sldNum" sz="quarter" idx="10"/>
          </p:nvPr>
        </p:nvSpPr>
        <p:spPr/>
        <p:txBody>
          <a:bodyPr/>
          <a:lstStyle/>
          <a:p>
            <a:fld id="{B655EF7F-0394-4985-AD67-CD069086F894}" type="slidenum">
              <a:rPr lang="it-IT" smtClean="0"/>
              <a:pPr/>
              <a:t>152</a:t>
            </a:fld>
            <a:endParaRPr lang="it-IT"/>
          </a:p>
        </p:txBody>
      </p:sp>
    </p:spTree>
    <p:extLst>
      <p:ext uri="{BB962C8B-B14F-4D97-AF65-F5344CB8AC3E}">
        <p14:creationId xmlns:p14="http://schemas.microsoft.com/office/powerpoint/2010/main" val="219647795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normAutofit/>
          </a:bodyPr>
          <a:lstStyle/>
          <a:p>
            <a:pPr algn="l"/>
            <a:endParaRPr lang="it-IT" altLang="it-IT" sz="900" b="1" dirty="0" smtClean="0">
              <a:solidFill>
                <a:schemeClr val="tx1"/>
              </a:solidFill>
            </a:endParaRPr>
          </a:p>
        </p:txBody>
      </p:sp>
      <p:sp>
        <p:nvSpPr>
          <p:cNvPr id="4" name="Segnaposto numero diapositiva 3"/>
          <p:cNvSpPr>
            <a:spLocks noGrp="1"/>
          </p:cNvSpPr>
          <p:nvPr>
            <p:ph type="sldNum" sz="quarter" idx="10"/>
          </p:nvPr>
        </p:nvSpPr>
        <p:spPr/>
        <p:txBody>
          <a:bodyPr/>
          <a:lstStyle/>
          <a:p>
            <a:fld id="{B655EF7F-0394-4985-AD67-CD069086F894}" type="slidenum">
              <a:rPr lang="it-IT" smtClean="0"/>
              <a:pPr/>
              <a:t>153</a:t>
            </a:fld>
            <a:endParaRPr lang="it-IT"/>
          </a:p>
        </p:txBody>
      </p:sp>
    </p:spTree>
    <p:extLst>
      <p:ext uri="{BB962C8B-B14F-4D97-AF65-F5344CB8AC3E}">
        <p14:creationId xmlns:p14="http://schemas.microsoft.com/office/powerpoint/2010/main" val="225799380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normAutofit/>
          </a:bodyPr>
          <a:lstStyle/>
          <a:p>
            <a:r>
              <a:rPr lang="it-IT" altLang="it-IT" sz="800" b="0" dirty="0" smtClean="0">
                <a:solidFill>
                  <a:srgbClr val="000000"/>
                </a:solidFill>
              </a:rPr>
              <a:t>Anche per l’investimento in azioni, come per quello in obbligazioni, è utile disporre di una mappa dei rischi, al fine di valutare tutti i fattori economici che possono influenzare positivamente o negativamente l’andamento del valore del titolo.</a:t>
            </a:r>
          </a:p>
        </p:txBody>
      </p:sp>
      <p:sp>
        <p:nvSpPr>
          <p:cNvPr id="4" name="Segnaposto numero diapositiva 3"/>
          <p:cNvSpPr>
            <a:spLocks noGrp="1"/>
          </p:cNvSpPr>
          <p:nvPr>
            <p:ph type="sldNum" sz="quarter" idx="10"/>
          </p:nvPr>
        </p:nvSpPr>
        <p:spPr/>
        <p:txBody>
          <a:bodyPr/>
          <a:lstStyle/>
          <a:p>
            <a:fld id="{B655EF7F-0394-4985-AD67-CD069086F894}" type="slidenum">
              <a:rPr lang="it-IT" smtClean="0"/>
              <a:pPr/>
              <a:t>154</a:t>
            </a:fld>
            <a:endParaRPr lang="it-IT"/>
          </a:p>
        </p:txBody>
      </p:sp>
    </p:spTree>
    <p:extLst>
      <p:ext uri="{BB962C8B-B14F-4D97-AF65-F5344CB8AC3E}">
        <p14:creationId xmlns:p14="http://schemas.microsoft.com/office/powerpoint/2010/main" val="175264627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normAutofit/>
          </a:bodyPr>
          <a:lstStyle/>
          <a:p>
            <a:r>
              <a:rPr lang="it-IT" altLang="it-IT" sz="800" b="0" dirty="0" smtClean="0">
                <a:solidFill>
                  <a:srgbClr val="000000"/>
                </a:solidFill>
              </a:rPr>
              <a:t>Queste sono le principali tipologie di rischio azionario prese in considerazione dagli analisti:</a:t>
            </a:r>
          </a:p>
          <a:p>
            <a:r>
              <a:rPr lang="it-IT" altLang="it-IT" sz="800" b="0" dirty="0" smtClean="0">
                <a:solidFill>
                  <a:srgbClr val="000000"/>
                </a:solidFill>
              </a:rPr>
              <a:t>il rischio legato al cambiamento innovativo e vantaggio competitivo</a:t>
            </a:r>
          </a:p>
          <a:p>
            <a:r>
              <a:rPr lang="it-IT" altLang="it-IT" sz="800" b="0" dirty="0" smtClean="0">
                <a:solidFill>
                  <a:srgbClr val="000000"/>
                </a:solidFill>
              </a:rPr>
              <a:t>il rischio legato ai fattori ambientali e sociali esterni</a:t>
            </a:r>
          </a:p>
          <a:p>
            <a:r>
              <a:rPr lang="it-IT" altLang="it-IT" sz="800" b="0" dirty="0" smtClean="0">
                <a:solidFill>
                  <a:srgbClr val="000000"/>
                </a:solidFill>
              </a:rPr>
              <a:t>il rischio legato alla crescita</a:t>
            </a:r>
          </a:p>
          <a:p>
            <a:r>
              <a:rPr lang="it-IT" altLang="it-IT" sz="800" b="0" dirty="0" smtClean="0">
                <a:solidFill>
                  <a:srgbClr val="000000"/>
                </a:solidFill>
              </a:rPr>
              <a:t>il rischio legato alla solidità finanziaria e alla speculazione</a:t>
            </a:r>
          </a:p>
        </p:txBody>
      </p:sp>
      <p:sp>
        <p:nvSpPr>
          <p:cNvPr id="4" name="Segnaposto numero diapositiva 3"/>
          <p:cNvSpPr>
            <a:spLocks noGrp="1"/>
          </p:cNvSpPr>
          <p:nvPr>
            <p:ph type="sldNum" sz="quarter" idx="10"/>
          </p:nvPr>
        </p:nvSpPr>
        <p:spPr/>
        <p:txBody>
          <a:bodyPr/>
          <a:lstStyle/>
          <a:p>
            <a:fld id="{B655EF7F-0394-4985-AD67-CD069086F894}" type="slidenum">
              <a:rPr lang="it-IT" smtClean="0"/>
              <a:pPr/>
              <a:t>155</a:t>
            </a:fld>
            <a:endParaRPr lang="it-IT"/>
          </a:p>
        </p:txBody>
      </p:sp>
    </p:spTree>
    <p:extLst>
      <p:ext uri="{BB962C8B-B14F-4D97-AF65-F5344CB8AC3E}">
        <p14:creationId xmlns:p14="http://schemas.microsoft.com/office/powerpoint/2010/main" val="421397015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normAutofit/>
          </a:bodyPr>
          <a:lstStyle/>
          <a:p>
            <a:r>
              <a:rPr lang="it-IT" altLang="it-IT" sz="800" dirty="0" smtClean="0"/>
              <a:t>Questo è un elenco di fattori economici che caratterizzano i singoli rischi: trascina con il mouse ciascun fattore accanto al rischio di riferimento: il sistema ti segnalerà le associazioni corrette e quelle </a:t>
            </a:r>
            <a:r>
              <a:rPr lang="it-IT" altLang="it-IT" sz="800" dirty="0" err="1" smtClean="0"/>
              <a:t>errate.Al</a:t>
            </a:r>
            <a:r>
              <a:rPr lang="it-IT" altLang="it-IT" sz="800" dirty="0" smtClean="0"/>
              <a:t> termine</a:t>
            </a:r>
            <a:r>
              <a:rPr lang="it-IT" altLang="it-IT" sz="800" baseline="0" dirty="0" smtClean="0"/>
              <a:t> </a:t>
            </a:r>
            <a:r>
              <a:rPr lang="it-IT" altLang="it-IT" sz="800" dirty="0" smtClean="0"/>
              <a:t>dell’esercizio confronta la tua mappa con il correttore.</a:t>
            </a:r>
          </a:p>
          <a:p>
            <a:endParaRPr lang="it-IT" altLang="it-IT" sz="800" dirty="0" smtClean="0"/>
          </a:p>
          <a:p>
            <a:endParaRPr lang="it-IT" altLang="it-IT" sz="800" dirty="0" smtClean="0"/>
          </a:p>
          <a:p>
            <a:pPr algn="l"/>
            <a:r>
              <a:rPr lang="it-IT" altLang="it-IT" sz="800" b="1" dirty="0" smtClean="0">
                <a:solidFill>
                  <a:schemeClr val="tx1"/>
                </a:solidFill>
              </a:rPr>
              <a:t>Note per lo sviluppo:</a:t>
            </a:r>
          </a:p>
          <a:p>
            <a:pPr algn="l"/>
            <a:r>
              <a:rPr lang="it-IT" altLang="it-IT" sz="800" dirty="0" smtClean="0">
                <a:solidFill>
                  <a:schemeClr val="tx1"/>
                </a:solidFill>
              </a:rPr>
              <a:t>Compaiono le tessere e la lista dei fattori.</a:t>
            </a:r>
          </a:p>
          <a:p>
            <a:pPr algn="l">
              <a:buClr>
                <a:srgbClr val="000000"/>
              </a:buClr>
              <a:buSzPct val="100000"/>
              <a:buFont typeface="Arial" charset="0"/>
              <a:buNone/>
            </a:pPr>
            <a:endParaRPr lang="it-IT" altLang="it-IT" sz="800" dirty="0" smtClean="0">
              <a:solidFill>
                <a:srgbClr val="000000"/>
              </a:solidFill>
            </a:endParaRPr>
          </a:p>
          <a:p>
            <a:pPr algn="l">
              <a:buClr>
                <a:srgbClr val="000000"/>
              </a:buClr>
              <a:buSzPct val="100000"/>
              <a:buFont typeface="Arial" charset="0"/>
              <a:buChar char="•"/>
            </a:pPr>
            <a:r>
              <a:rPr lang="it-IT" altLang="it-IT" sz="800" dirty="0" smtClean="0">
                <a:solidFill>
                  <a:srgbClr val="000000"/>
                </a:solidFill>
              </a:rPr>
              <a:t> ISTRUZIONI PER </a:t>
            </a:r>
            <a:r>
              <a:rPr lang="it-IT" altLang="it-IT" sz="800" b="1" dirty="0" smtClean="0">
                <a:solidFill>
                  <a:srgbClr val="000000"/>
                </a:solidFill>
              </a:rPr>
              <a:t>L’ATTIVAZIONE/ ESERCITAZIONE</a:t>
            </a:r>
            <a:r>
              <a:rPr lang="it-IT" altLang="it-IT" sz="800" dirty="0" smtClean="0">
                <a:solidFill>
                  <a:srgbClr val="000000"/>
                </a:solidFill>
              </a:rPr>
              <a:t>:</a:t>
            </a:r>
          </a:p>
          <a:p>
            <a:pPr algn="l">
              <a:buClr>
                <a:srgbClr val="000000"/>
              </a:buClr>
              <a:buSzPct val="100000"/>
              <a:buFont typeface="Arial" charset="0"/>
              <a:buNone/>
            </a:pPr>
            <a:r>
              <a:rPr lang="it-IT" altLang="it-IT" sz="800" dirty="0" smtClean="0">
                <a:solidFill>
                  <a:srgbClr val="000000"/>
                </a:solidFill>
              </a:rPr>
              <a:t>l’utente deve associare i fattori alle tessere dei rischi. All’utente vengono forniti tentativi illimitati. Al termine cliccando su “correttore” si può visualizzare la mappa composta come nella videata successiva in </a:t>
            </a:r>
            <a:r>
              <a:rPr lang="it-IT" altLang="it-IT" sz="800" dirty="0" err="1" smtClean="0">
                <a:solidFill>
                  <a:srgbClr val="000000"/>
                </a:solidFill>
              </a:rPr>
              <a:t>sovrapposizone</a:t>
            </a:r>
            <a:r>
              <a:rPr lang="it-IT" altLang="it-IT" sz="800" dirty="0" smtClean="0">
                <a:solidFill>
                  <a:srgbClr val="000000"/>
                </a:solidFill>
              </a:rPr>
              <a:t> con mappa creata dall’utente.</a:t>
            </a:r>
          </a:p>
          <a:p>
            <a:pPr algn="l">
              <a:buClr>
                <a:srgbClr val="000000"/>
              </a:buClr>
              <a:buSzPct val="100000"/>
              <a:buFont typeface="Arial" charset="0"/>
              <a:buNone/>
            </a:pPr>
            <a:r>
              <a:rPr lang="it-IT" altLang="it-IT" sz="800" dirty="0" smtClean="0">
                <a:solidFill>
                  <a:srgbClr val="000000"/>
                </a:solidFill>
              </a:rPr>
              <a:t>La videata è in animazione con la successiva.</a:t>
            </a:r>
          </a:p>
          <a:p>
            <a:endParaRPr lang="it-IT" altLang="it-IT" sz="800" dirty="0" smtClean="0"/>
          </a:p>
          <a:p>
            <a:endParaRPr lang="it-IT" altLang="it-IT" sz="800" dirty="0"/>
          </a:p>
        </p:txBody>
      </p:sp>
      <p:sp>
        <p:nvSpPr>
          <p:cNvPr id="4" name="Segnaposto numero diapositiva 3"/>
          <p:cNvSpPr>
            <a:spLocks noGrp="1"/>
          </p:cNvSpPr>
          <p:nvPr>
            <p:ph type="sldNum" sz="quarter" idx="10"/>
          </p:nvPr>
        </p:nvSpPr>
        <p:spPr/>
        <p:txBody>
          <a:bodyPr/>
          <a:lstStyle/>
          <a:p>
            <a:fld id="{B655EF7F-0394-4985-AD67-CD069086F894}" type="slidenum">
              <a:rPr lang="it-IT" smtClean="0"/>
              <a:pPr/>
              <a:t>156</a:t>
            </a:fld>
            <a:endParaRPr lang="it-IT"/>
          </a:p>
        </p:txBody>
      </p:sp>
    </p:spTree>
    <p:extLst>
      <p:ext uri="{BB962C8B-B14F-4D97-AF65-F5344CB8AC3E}">
        <p14:creationId xmlns:p14="http://schemas.microsoft.com/office/powerpoint/2010/main" val="30532243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lvl="1"/>
            <a:r>
              <a:rPr lang="it-IT" sz="1050" b="0" dirty="0" smtClean="0"/>
              <a:t>La realizzazione degli obiettivi dipende tra le altre cose dalle preferenze in materia di rischio e dalle opzioni di investimento disponibili rispetto a</a:t>
            </a:r>
            <a:r>
              <a:rPr lang="it-IT" altLang="it-IT" sz="1050" b="0" dirty="0" smtClean="0"/>
              <a:t>lle esigenze personali di ciascun investitore: per esempio esigenze di liquidità, riserva, investimento, </a:t>
            </a:r>
            <a:r>
              <a:rPr lang="it-IT" altLang="it-IT" sz="1050" b="0" dirty="0" err="1" smtClean="0"/>
              <a:t>ecc</a:t>
            </a:r>
            <a:r>
              <a:rPr lang="it-IT" altLang="it-IT" sz="1050" b="0" dirty="0" smtClean="0"/>
              <a:t>…</a:t>
            </a:r>
          </a:p>
          <a:p>
            <a:pPr lvl="1"/>
            <a:r>
              <a:rPr lang="it-IT" altLang="it-IT" sz="1050" b="0" dirty="0" smtClean="0"/>
              <a:t>L’attività di </a:t>
            </a:r>
            <a:r>
              <a:rPr lang="it-IT" altLang="it-IT" sz="1050" b="0" dirty="0" err="1" smtClean="0"/>
              <a:t>Asset</a:t>
            </a:r>
            <a:r>
              <a:rPr lang="it-IT" altLang="it-IT" sz="1050" b="0" dirty="0" smtClean="0"/>
              <a:t> </a:t>
            </a:r>
            <a:r>
              <a:rPr lang="it-IT" altLang="it-IT" sz="1050" b="0" dirty="0" err="1" smtClean="0"/>
              <a:t>allocation</a:t>
            </a:r>
            <a:r>
              <a:rPr lang="it-IT" altLang="it-IT" sz="1050" b="0" dirty="0" smtClean="0"/>
              <a:t> è il processo con il quale si decide in che modo distribuire i fondi disponibili fra le attività di investimento (cd </a:t>
            </a:r>
            <a:r>
              <a:rPr lang="it-IT" altLang="it-IT" sz="1050" b="0" dirty="0" err="1" smtClean="0"/>
              <a:t>asset</a:t>
            </a:r>
            <a:r>
              <a:rPr lang="it-IT" altLang="it-IT" sz="1050" b="0" dirty="0" smtClean="0"/>
              <a:t> </a:t>
            </a:r>
            <a:r>
              <a:rPr lang="it-IT" altLang="it-IT" sz="1050" b="0" dirty="0" err="1" smtClean="0"/>
              <a:t>class</a:t>
            </a:r>
            <a:r>
              <a:rPr lang="it-IT" altLang="it-IT" sz="1050" b="0" dirty="0" smtClean="0"/>
              <a:t>). </a:t>
            </a:r>
          </a:p>
          <a:p>
            <a:pPr lvl="1"/>
            <a:r>
              <a:rPr lang="it-IT" altLang="it-IT" sz="1050" b="0" dirty="0" smtClean="0"/>
              <a:t>In sostanza l’ </a:t>
            </a:r>
            <a:r>
              <a:rPr lang="it-IT" altLang="it-IT" sz="1050" b="0" dirty="0" err="1" smtClean="0"/>
              <a:t>Asset</a:t>
            </a:r>
            <a:r>
              <a:rPr lang="it-IT" altLang="it-IT" sz="1050" b="0" dirty="0" smtClean="0"/>
              <a:t> </a:t>
            </a:r>
            <a:r>
              <a:rPr lang="it-IT" altLang="it-IT" sz="1050" b="0" dirty="0" err="1" smtClean="0"/>
              <a:t>allocation</a:t>
            </a:r>
            <a:r>
              <a:rPr lang="it-IT" altLang="it-IT" sz="1050" b="0" dirty="0" smtClean="0"/>
              <a:t> ha il compito di raggiungere una gestione ottimale del portafoglio, un giusto mix di rendimento e rischio delle attività rispetto alle esigenze ed alle aspettative dell’investitore.</a:t>
            </a:r>
          </a:p>
          <a:p>
            <a:pPr lvl="1"/>
            <a:endParaRPr lang="it-IT" altLang="it-IT" sz="1050" b="0" dirty="0" smtClean="0"/>
          </a:p>
          <a:p>
            <a:pPr marL="457200" marR="0" lvl="1" indent="0" algn="l" defTabSz="914400" rtl="0" eaLnBrk="0" fontAlgn="base" latinLnBrk="0" hangingPunct="0">
              <a:lnSpc>
                <a:spcPct val="100000"/>
              </a:lnSpc>
              <a:spcBef>
                <a:spcPct val="30000"/>
              </a:spcBef>
              <a:spcAft>
                <a:spcPct val="0"/>
              </a:spcAft>
              <a:buClrTx/>
              <a:buSzTx/>
              <a:buFontTx/>
              <a:buNone/>
              <a:tabLst/>
              <a:defRPr/>
            </a:pPr>
            <a:r>
              <a:rPr lang="it-IT" altLang="it-IT" sz="1050" b="0" dirty="0" smtClean="0"/>
              <a:t>(Note per lo sviluppo: le 6 sezioni possono comparire in sequenza dal basso verso l’alto)</a:t>
            </a:r>
          </a:p>
        </p:txBody>
      </p:sp>
      <p:sp>
        <p:nvSpPr>
          <p:cNvPr id="4" name="Segnaposto numero diapositiva 3"/>
          <p:cNvSpPr>
            <a:spLocks noGrp="1"/>
          </p:cNvSpPr>
          <p:nvPr>
            <p:ph type="sldNum" sz="quarter" idx="10"/>
          </p:nvPr>
        </p:nvSpPr>
        <p:spPr/>
        <p:txBody>
          <a:bodyPr/>
          <a:lstStyle/>
          <a:p>
            <a:fld id="{B655EF7F-0394-4985-AD67-CD069086F894}" type="slidenum">
              <a:rPr lang="it-IT" smtClean="0"/>
              <a:pPr/>
              <a:t>90</a:t>
            </a:fld>
            <a:endParaRPr lang="it-IT"/>
          </a:p>
        </p:txBody>
      </p:sp>
    </p:spTree>
    <p:extLst>
      <p:ext uri="{BB962C8B-B14F-4D97-AF65-F5344CB8AC3E}">
        <p14:creationId xmlns:p14="http://schemas.microsoft.com/office/powerpoint/2010/main" val="151003136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normAutofit/>
          </a:bodyPr>
          <a:lstStyle/>
          <a:p>
            <a:pPr algn="l"/>
            <a:r>
              <a:rPr lang="it-IT" altLang="it-IT" sz="800" b="1" dirty="0" smtClean="0">
                <a:solidFill>
                  <a:schemeClr val="tx1"/>
                </a:solidFill>
              </a:rPr>
              <a:t>Note per lo sviluppo:</a:t>
            </a:r>
          </a:p>
          <a:p>
            <a:pPr algn="l">
              <a:buClr>
                <a:srgbClr val="000000"/>
              </a:buClr>
              <a:buSzPct val="100000"/>
              <a:buFont typeface="Arial" charset="0"/>
              <a:buNone/>
            </a:pPr>
            <a:endParaRPr lang="it-IT" altLang="it-IT" sz="800" dirty="0" smtClean="0">
              <a:solidFill>
                <a:srgbClr val="000000"/>
              </a:solidFill>
            </a:endParaRPr>
          </a:p>
          <a:p>
            <a:pPr algn="l">
              <a:buClr>
                <a:srgbClr val="000000"/>
              </a:buClr>
              <a:buSzPct val="100000"/>
              <a:buFont typeface="Arial" charset="0"/>
              <a:buChar char="•"/>
            </a:pPr>
            <a:r>
              <a:rPr lang="it-IT" altLang="it-IT" sz="800" dirty="0" smtClean="0">
                <a:solidFill>
                  <a:srgbClr val="000000"/>
                </a:solidFill>
              </a:rPr>
              <a:t> In corrispondenza di ogni tessera si vanno a collocare i fattori relativi.</a:t>
            </a:r>
            <a:endParaRPr lang="it-IT" altLang="it-IT" sz="800" b="1" dirty="0" smtClean="0">
              <a:solidFill>
                <a:schemeClr val="tx1"/>
              </a:solidFill>
            </a:endParaRPr>
          </a:p>
          <a:p>
            <a:endParaRPr lang="it-IT" altLang="it-IT" sz="800" dirty="0"/>
          </a:p>
        </p:txBody>
      </p:sp>
      <p:sp>
        <p:nvSpPr>
          <p:cNvPr id="4" name="Segnaposto numero diapositiva 3"/>
          <p:cNvSpPr>
            <a:spLocks noGrp="1"/>
          </p:cNvSpPr>
          <p:nvPr>
            <p:ph type="sldNum" sz="quarter" idx="10"/>
          </p:nvPr>
        </p:nvSpPr>
        <p:spPr/>
        <p:txBody>
          <a:bodyPr/>
          <a:lstStyle/>
          <a:p>
            <a:fld id="{B655EF7F-0394-4985-AD67-CD069086F894}" type="slidenum">
              <a:rPr lang="it-IT" smtClean="0"/>
              <a:pPr/>
              <a:t>157</a:t>
            </a:fld>
            <a:endParaRPr lang="it-IT"/>
          </a:p>
        </p:txBody>
      </p:sp>
    </p:spTree>
    <p:extLst>
      <p:ext uri="{BB962C8B-B14F-4D97-AF65-F5344CB8AC3E}">
        <p14:creationId xmlns:p14="http://schemas.microsoft.com/office/powerpoint/2010/main" val="286374830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normAutofit/>
          </a:bodyPr>
          <a:lstStyle/>
          <a:p>
            <a:pPr algn="l"/>
            <a:r>
              <a:rPr lang="it-IT" altLang="it-IT" sz="800" b="0" dirty="0" smtClean="0">
                <a:solidFill>
                  <a:schemeClr val="tx1"/>
                </a:solidFill>
              </a:rPr>
              <a:t>(Step1) Per completare il quadro d’informazioni relative ai fattori di rischio, distinguiamo tra rischio specifico e rischio di sistema.</a:t>
            </a:r>
          </a:p>
          <a:p>
            <a:pPr algn="l"/>
            <a:r>
              <a:rPr lang="it-IT" altLang="it-IT" sz="800" b="0" dirty="0" smtClean="0">
                <a:solidFill>
                  <a:schemeClr val="tx1"/>
                </a:solidFill>
              </a:rPr>
              <a:t>(Step2) Si parla di rischio specifico dei titoli azionari in riferimento alle caratteristiche specifiche della società emittente, ad esempio la gestione aziendale, la sua posizione competitiva, il settore di appartenenza; mentre si</a:t>
            </a:r>
            <a:r>
              <a:rPr lang="it-IT" altLang="it-IT" sz="800" b="0" baseline="0" dirty="0" smtClean="0">
                <a:solidFill>
                  <a:schemeClr val="tx1"/>
                </a:solidFill>
              </a:rPr>
              <a:t> p</a:t>
            </a:r>
            <a:r>
              <a:rPr lang="it-IT" altLang="it-IT" sz="800" b="0" dirty="0" smtClean="0">
                <a:solidFill>
                  <a:schemeClr val="tx1"/>
                </a:solidFill>
              </a:rPr>
              <a:t>arla di rischio di sistema in riferimento alle variazioni del mercato in generale e ai suoi cicli economici.</a:t>
            </a:r>
          </a:p>
          <a:p>
            <a:pPr algn="l"/>
            <a:r>
              <a:rPr lang="it-IT" altLang="it-IT" sz="800" b="0" dirty="0" smtClean="0">
                <a:solidFill>
                  <a:schemeClr val="tx1"/>
                </a:solidFill>
              </a:rPr>
              <a:t>Questa distinzione è utile per comprendere meglio il significato della principale misura del rischio di sistema, il Beta.</a:t>
            </a:r>
          </a:p>
          <a:p>
            <a:pPr algn="l"/>
            <a:endParaRPr lang="it-IT" altLang="it-IT" sz="800" b="0" dirty="0" smtClean="0">
              <a:solidFill>
                <a:schemeClr val="tx1"/>
              </a:solidFill>
            </a:endParaRPr>
          </a:p>
          <a:p>
            <a:pPr algn="l"/>
            <a:endParaRPr lang="it-IT" altLang="it-IT" sz="800" b="0" dirty="0" smtClean="0">
              <a:solidFill>
                <a:schemeClr val="tx1"/>
              </a:solidFill>
            </a:endParaRPr>
          </a:p>
          <a:p>
            <a:pPr algn="l"/>
            <a:r>
              <a:rPr lang="it-IT" altLang="it-IT" sz="800" b="1" dirty="0" smtClean="0">
                <a:solidFill>
                  <a:schemeClr val="tx1"/>
                </a:solidFill>
              </a:rPr>
              <a:t>Note per lo sviluppo:</a:t>
            </a:r>
          </a:p>
          <a:p>
            <a:pPr algn="l"/>
            <a:endParaRPr lang="it-IT" altLang="it-IT" sz="800" b="1" dirty="0" smtClean="0">
              <a:solidFill>
                <a:schemeClr val="tx1"/>
              </a:solidFill>
            </a:endParaRPr>
          </a:p>
          <a:p>
            <a:pPr algn="l">
              <a:buClr>
                <a:srgbClr val="000000"/>
              </a:buClr>
              <a:buSzPct val="100000"/>
              <a:buFont typeface="Arial" charset="0"/>
              <a:buChar char="•"/>
            </a:pPr>
            <a:r>
              <a:rPr lang="it-IT" altLang="it-IT" sz="800" b="1" dirty="0" smtClean="0">
                <a:solidFill>
                  <a:srgbClr val="000000"/>
                </a:solidFill>
              </a:rPr>
              <a:t>Visual</a:t>
            </a:r>
            <a:r>
              <a:rPr lang="it-IT" altLang="it-IT" sz="800" dirty="0" smtClean="0">
                <a:solidFill>
                  <a:srgbClr val="000000"/>
                </a:solidFill>
              </a:rPr>
              <a:t>: tessere di puzzle riportate in modo disordinato.</a:t>
            </a:r>
          </a:p>
          <a:p>
            <a:pPr algn="l">
              <a:buClr>
                <a:srgbClr val="000000"/>
              </a:buClr>
              <a:buSzPct val="100000"/>
              <a:buFont typeface="Arial" charset="0"/>
              <a:buChar char="•"/>
            </a:pPr>
            <a:r>
              <a:rPr lang="it-IT" altLang="it-IT" sz="800" dirty="0" smtClean="0">
                <a:solidFill>
                  <a:schemeClr val="tx1"/>
                </a:solidFill>
              </a:rPr>
              <a:t> In sincronia con l’audio di step1 compaiono le scritte relative;</a:t>
            </a:r>
          </a:p>
          <a:p>
            <a:pPr algn="l">
              <a:buClr>
                <a:srgbClr val="000000"/>
              </a:buClr>
              <a:buSzPct val="100000"/>
              <a:buFont typeface="Arial" charset="0"/>
              <a:buChar char="•"/>
            </a:pPr>
            <a:r>
              <a:rPr lang="it-IT" altLang="it-IT" sz="800" dirty="0" smtClean="0">
                <a:solidFill>
                  <a:schemeClr val="tx1"/>
                </a:solidFill>
              </a:rPr>
              <a:t> in sincronia con step2 compaiono le scritte relative e le tessere, inizialmente riportate in modo disordinato,  si vanno a collocare così come riportato. </a:t>
            </a:r>
          </a:p>
          <a:p>
            <a:pPr algn="l">
              <a:buClr>
                <a:srgbClr val="000000"/>
              </a:buClr>
              <a:buSzPct val="100000"/>
              <a:buFont typeface="Arial" charset="0"/>
              <a:buNone/>
            </a:pPr>
            <a:endParaRPr lang="it-IT" altLang="it-IT" sz="800" dirty="0" smtClean="0">
              <a:solidFill>
                <a:schemeClr val="tx1"/>
              </a:solidFill>
            </a:endParaRPr>
          </a:p>
        </p:txBody>
      </p:sp>
      <p:sp>
        <p:nvSpPr>
          <p:cNvPr id="4" name="Segnaposto numero diapositiva 3"/>
          <p:cNvSpPr>
            <a:spLocks noGrp="1"/>
          </p:cNvSpPr>
          <p:nvPr>
            <p:ph type="sldNum" sz="quarter" idx="10"/>
          </p:nvPr>
        </p:nvSpPr>
        <p:spPr/>
        <p:txBody>
          <a:bodyPr/>
          <a:lstStyle/>
          <a:p>
            <a:fld id="{B655EF7F-0394-4985-AD67-CD069086F894}" type="slidenum">
              <a:rPr lang="it-IT" smtClean="0"/>
              <a:pPr/>
              <a:t>158</a:t>
            </a:fld>
            <a:endParaRPr lang="it-IT"/>
          </a:p>
        </p:txBody>
      </p:sp>
    </p:spTree>
    <p:extLst>
      <p:ext uri="{BB962C8B-B14F-4D97-AF65-F5344CB8AC3E}">
        <p14:creationId xmlns:p14="http://schemas.microsoft.com/office/powerpoint/2010/main" val="285374259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normAutofit/>
          </a:bodyPr>
          <a:lstStyle/>
          <a:p>
            <a:pPr algn="l"/>
            <a:r>
              <a:rPr lang="it-IT" altLang="it-IT" sz="800" b="0" dirty="0" smtClean="0">
                <a:solidFill>
                  <a:schemeClr val="tx1"/>
                </a:solidFill>
              </a:rPr>
              <a:t>(Step1) Per misurare il rischio di sistema gli analisti finanziari utilizzano l’indice Beta,</a:t>
            </a:r>
            <a:r>
              <a:rPr lang="it-IT" altLang="it-IT" sz="800" b="0" baseline="0" dirty="0" smtClean="0">
                <a:solidFill>
                  <a:schemeClr val="tx1"/>
                </a:solidFill>
              </a:rPr>
              <a:t> </a:t>
            </a:r>
            <a:r>
              <a:rPr lang="it-IT" altLang="it-IT" sz="800" b="0" dirty="0" smtClean="0">
                <a:solidFill>
                  <a:schemeClr val="tx1"/>
                </a:solidFill>
              </a:rPr>
              <a:t>(Step2) che misura il la sensibilità di un titolo alle variazioni di mercato</a:t>
            </a:r>
          </a:p>
          <a:p>
            <a:pPr algn="l"/>
            <a:r>
              <a:rPr lang="it-IT" altLang="it-IT" sz="800" b="0" dirty="0" smtClean="0">
                <a:solidFill>
                  <a:schemeClr val="tx1"/>
                </a:solidFill>
              </a:rPr>
              <a:t>(</a:t>
            </a:r>
            <a:r>
              <a:rPr lang="it-IT" altLang="it-IT" sz="800" b="0" dirty="0" err="1" smtClean="0">
                <a:solidFill>
                  <a:schemeClr val="tx1"/>
                </a:solidFill>
              </a:rPr>
              <a:t>Step</a:t>
            </a:r>
            <a:r>
              <a:rPr lang="it-IT" altLang="it-IT" sz="800" b="0" baseline="0" dirty="0" smtClean="0">
                <a:solidFill>
                  <a:schemeClr val="tx1"/>
                </a:solidFill>
              </a:rPr>
              <a:t> 3) Possiamo quindi costruire un grafico con </a:t>
            </a:r>
            <a:r>
              <a:rPr lang="it-IT" altLang="it-IT" sz="800" b="0" dirty="0" smtClean="0">
                <a:solidFill>
                  <a:schemeClr val="tx1"/>
                </a:solidFill>
              </a:rPr>
              <a:t>il valore del rendimento atteso di un’azione sull’asse delle ordinate</a:t>
            </a:r>
            <a:r>
              <a:rPr lang="it-IT" altLang="it-IT" sz="800" b="0" baseline="0" dirty="0" smtClean="0">
                <a:solidFill>
                  <a:schemeClr val="tx1"/>
                </a:solidFill>
              </a:rPr>
              <a:t> e beta </a:t>
            </a:r>
            <a:r>
              <a:rPr lang="it-IT" altLang="it-IT" sz="800" b="0" dirty="0" smtClean="0">
                <a:solidFill>
                  <a:schemeClr val="tx1"/>
                </a:solidFill>
              </a:rPr>
              <a:t>sull’asse delle ascisse</a:t>
            </a:r>
          </a:p>
          <a:p>
            <a:pPr algn="l"/>
            <a:endParaRPr lang="it-IT" altLang="it-IT" sz="800" b="0" dirty="0" smtClean="0">
              <a:solidFill>
                <a:schemeClr val="tx1"/>
              </a:solidFill>
            </a:endParaRPr>
          </a:p>
          <a:p>
            <a:pPr algn="l"/>
            <a:r>
              <a:rPr lang="it-IT" altLang="it-IT" sz="800" b="0" dirty="0" smtClean="0">
                <a:solidFill>
                  <a:schemeClr val="tx1"/>
                </a:solidFill>
              </a:rPr>
              <a:t>		</a:t>
            </a:r>
          </a:p>
          <a:p>
            <a:pPr algn="l"/>
            <a:endParaRPr lang="it-IT" altLang="it-IT" sz="800" b="0" dirty="0" smtClean="0">
              <a:solidFill>
                <a:schemeClr val="tx1"/>
              </a:solidFill>
            </a:endParaRPr>
          </a:p>
        </p:txBody>
      </p:sp>
      <p:sp>
        <p:nvSpPr>
          <p:cNvPr id="4" name="Segnaposto numero diapositiva 3"/>
          <p:cNvSpPr>
            <a:spLocks noGrp="1"/>
          </p:cNvSpPr>
          <p:nvPr>
            <p:ph type="sldNum" sz="quarter" idx="10"/>
          </p:nvPr>
        </p:nvSpPr>
        <p:spPr/>
        <p:txBody>
          <a:bodyPr/>
          <a:lstStyle/>
          <a:p>
            <a:fld id="{B655EF7F-0394-4985-AD67-CD069086F894}" type="slidenum">
              <a:rPr lang="it-IT" smtClean="0"/>
              <a:pPr/>
              <a:t>159</a:t>
            </a:fld>
            <a:endParaRPr lang="it-IT"/>
          </a:p>
        </p:txBody>
      </p:sp>
    </p:spTree>
    <p:extLst>
      <p:ext uri="{BB962C8B-B14F-4D97-AF65-F5344CB8AC3E}">
        <p14:creationId xmlns:p14="http://schemas.microsoft.com/office/powerpoint/2010/main" val="96685761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normAutofit/>
          </a:bodyPr>
          <a:lstStyle/>
          <a:p>
            <a:pPr algn="l"/>
            <a:r>
              <a:rPr lang="it-IT" altLang="it-IT" sz="800" b="0" dirty="0" smtClean="0">
                <a:solidFill>
                  <a:schemeClr val="tx1"/>
                </a:solidFill>
              </a:rPr>
              <a:t>Il mercato ha un</a:t>
            </a:r>
            <a:r>
              <a:rPr lang="it-IT" altLang="it-IT" sz="800" b="0" baseline="0" dirty="0" smtClean="0">
                <a:solidFill>
                  <a:schemeClr val="tx1"/>
                </a:solidFill>
              </a:rPr>
              <a:t> beta pari a 1. Se correttamente prezzati (i titoli si trovano sulla Security Market Line), i titoli con beta superiore a 1 dovrebbero quindi registrare rendimenti attesi superiori al mercato, in quanto la loro volatilità è più alta di quella del mercato. L'opposto vale anche per titoli con beta positivi, ma inferiori a 1. Quando il beta di un titolo è zero, il suo rendimento è pari a quello di un titolo </a:t>
            </a:r>
            <a:r>
              <a:rPr lang="it-IT" altLang="it-IT" sz="800" b="0" baseline="0" dirty="0" err="1" smtClean="0">
                <a:solidFill>
                  <a:schemeClr val="tx1"/>
                </a:solidFill>
              </a:rPr>
              <a:t>risk</a:t>
            </a:r>
            <a:r>
              <a:rPr lang="it-IT" altLang="it-IT" sz="800" b="0" baseline="0" dirty="0" smtClean="0">
                <a:solidFill>
                  <a:schemeClr val="tx1"/>
                </a:solidFill>
              </a:rPr>
              <a:t> free, in quanto la sensibilità rispetto al mercato è nulla. Titoli con beta negativi sono solo teorici e il loro rendimento è inferiore al titolo </a:t>
            </a:r>
            <a:r>
              <a:rPr lang="it-IT" altLang="it-IT" sz="800" b="0" baseline="0" dirty="0" err="1" smtClean="0">
                <a:solidFill>
                  <a:schemeClr val="tx1"/>
                </a:solidFill>
              </a:rPr>
              <a:t>risk</a:t>
            </a:r>
            <a:r>
              <a:rPr lang="it-IT" altLang="it-IT" sz="800" b="0" baseline="0" dirty="0" smtClean="0">
                <a:solidFill>
                  <a:schemeClr val="tx1"/>
                </a:solidFill>
              </a:rPr>
              <a:t> free, in quanto si muovono in direzione opposta al mercato e da un punto di vista economico si comportano come delle assicurazioni: offrono un rendimento positivo quando il mercato scende ed un rendimento negativo quando tutto il mercato sale.</a:t>
            </a:r>
            <a:endParaRPr lang="it-IT" altLang="it-IT" sz="800" b="0" dirty="0" smtClean="0">
              <a:solidFill>
                <a:schemeClr val="tx1"/>
              </a:solidFill>
            </a:endParaRPr>
          </a:p>
        </p:txBody>
      </p:sp>
      <p:sp>
        <p:nvSpPr>
          <p:cNvPr id="4" name="Segnaposto numero diapositiva 3"/>
          <p:cNvSpPr>
            <a:spLocks noGrp="1"/>
          </p:cNvSpPr>
          <p:nvPr>
            <p:ph type="sldNum" sz="quarter" idx="10"/>
          </p:nvPr>
        </p:nvSpPr>
        <p:spPr/>
        <p:txBody>
          <a:bodyPr/>
          <a:lstStyle/>
          <a:p>
            <a:fld id="{B655EF7F-0394-4985-AD67-CD069086F894}" type="slidenum">
              <a:rPr lang="it-IT" smtClean="0"/>
              <a:pPr/>
              <a:t>160</a:t>
            </a:fld>
            <a:endParaRPr lang="it-IT"/>
          </a:p>
        </p:txBody>
      </p:sp>
    </p:spTree>
    <p:extLst>
      <p:ext uri="{BB962C8B-B14F-4D97-AF65-F5344CB8AC3E}">
        <p14:creationId xmlns:p14="http://schemas.microsoft.com/office/powerpoint/2010/main" val="326437775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normAutofit/>
          </a:bodyPr>
          <a:lstStyle/>
          <a:p>
            <a:pPr algn="l"/>
            <a:r>
              <a:rPr lang="it-IT" altLang="it-IT" sz="900" b="0" dirty="0" smtClean="0">
                <a:solidFill>
                  <a:schemeClr val="tx1"/>
                </a:solidFill>
              </a:rPr>
              <a:t>Gli hedge fund, i fondi immobiliari e i fondi di private </a:t>
            </a:r>
            <a:r>
              <a:rPr lang="it-IT" altLang="it-IT" sz="900" b="0" dirty="0" err="1" smtClean="0">
                <a:solidFill>
                  <a:schemeClr val="tx1"/>
                </a:solidFill>
              </a:rPr>
              <a:t>equity</a:t>
            </a:r>
            <a:r>
              <a:rPr lang="it-IT" altLang="it-IT" sz="900" b="0" dirty="0" smtClean="0">
                <a:solidFill>
                  <a:schemeClr val="tx1"/>
                </a:solidFill>
              </a:rPr>
              <a:t> sono strumenti finanziari che acquistano titoli che fanno riferimento ad uno specifico settore e mercato di riferimento.</a:t>
            </a:r>
          </a:p>
          <a:p>
            <a:pPr algn="l"/>
            <a:r>
              <a:rPr lang="it-IT" altLang="it-IT" sz="900" b="0" dirty="0" smtClean="0">
                <a:solidFill>
                  <a:schemeClr val="tx1"/>
                </a:solidFill>
              </a:rPr>
              <a:t>Le </a:t>
            </a:r>
            <a:r>
              <a:rPr lang="it-IT" altLang="it-IT" sz="900" b="0" dirty="0" err="1" smtClean="0">
                <a:solidFill>
                  <a:schemeClr val="tx1"/>
                </a:solidFill>
              </a:rPr>
              <a:t>commodities</a:t>
            </a:r>
            <a:r>
              <a:rPr lang="it-IT" altLang="it-IT" sz="900" b="0" dirty="0" smtClean="0">
                <a:solidFill>
                  <a:schemeClr val="tx1"/>
                </a:solidFill>
              </a:rPr>
              <a:t> sono, invece, vere e </a:t>
            </a:r>
            <a:r>
              <a:rPr lang="it-IT" altLang="it-IT" sz="900" b="0" dirty="0" err="1" smtClean="0">
                <a:solidFill>
                  <a:schemeClr val="tx1"/>
                </a:solidFill>
              </a:rPr>
              <a:t>properie</a:t>
            </a:r>
            <a:r>
              <a:rPr lang="it-IT" altLang="it-IT" sz="900" b="0" dirty="0" smtClean="0">
                <a:solidFill>
                  <a:schemeClr val="tx1"/>
                </a:solidFill>
              </a:rPr>
              <a:t> </a:t>
            </a:r>
            <a:r>
              <a:rPr lang="it-IT" altLang="it-IT" sz="900" b="0" dirty="0" err="1" smtClean="0">
                <a:solidFill>
                  <a:schemeClr val="tx1"/>
                </a:solidFill>
              </a:rPr>
              <a:t>asset</a:t>
            </a:r>
            <a:r>
              <a:rPr lang="it-IT" altLang="it-IT" sz="900" b="0" dirty="0" smtClean="0">
                <a:solidFill>
                  <a:schemeClr val="tx1"/>
                </a:solidFill>
              </a:rPr>
              <a:t> </a:t>
            </a:r>
            <a:r>
              <a:rPr lang="it-IT" altLang="it-IT" sz="900" b="0" dirty="0" err="1" smtClean="0">
                <a:solidFill>
                  <a:schemeClr val="tx1"/>
                </a:solidFill>
              </a:rPr>
              <a:t>class</a:t>
            </a:r>
            <a:r>
              <a:rPr lang="it-IT" altLang="it-IT" sz="900" b="0" dirty="0" smtClean="0">
                <a:solidFill>
                  <a:schemeClr val="tx1"/>
                </a:solidFill>
              </a:rPr>
              <a:t>, anche se alternative alle classi di investimento tradizionali, quali le azioni, le obbligazioni, e gli strumenti monetari.</a:t>
            </a:r>
            <a:r>
              <a:rPr lang="it-IT" altLang="it-IT" sz="900" b="0" baseline="0" dirty="0" smtClean="0">
                <a:solidFill>
                  <a:schemeClr val="tx1"/>
                </a:solidFill>
              </a:rPr>
              <a:t> </a:t>
            </a:r>
            <a:r>
              <a:rPr lang="it-IT" altLang="it-IT" sz="900" b="0" dirty="0" smtClean="0">
                <a:solidFill>
                  <a:schemeClr val="tx1"/>
                </a:solidFill>
              </a:rPr>
              <a:t>Per investire in </a:t>
            </a:r>
            <a:r>
              <a:rPr lang="it-IT" altLang="it-IT" sz="900" b="0" dirty="0" err="1" smtClean="0">
                <a:solidFill>
                  <a:schemeClr val="tx1"/>
                </a:solidFill>
              </a:rPr>
              <a:t>commodities</a:t>
            </a:r>
            <a:r>
              <a:rPr lang="it-IT" altLang="it-IT" sz="900" b="0" dirty="0" smtClean="0">
                <a:solidFill>
                  <a:schemeClr val="tx1"/>
                </a:solidFill>
              </a:rPr>
              <a:t> occorre di solito acquistare o sottoscrivere uno strumento finanziario, generalmente un derivato,</a:t>
            </a:r>
            <a:r>
              <a:rPr lang="it-IT" altLang="it-IT" sz="900" b="0" baseline="0" dirty="0" smtClean="0">
                <a:solidFill>
                  <a:schemeClr val="tx1"/>
                </a:solidFill>
              </a:rPr>
              <a:t> anche se è possibile effettuare acquisti fisici dei sottostanti.</a:t>
            </a:r>
            <a:endParaRPr lang="it-IT" altLang="it-IT" sz="900" b="0" dirty="0" smtClean="0">
              <a:solidFill>
                <a:schemeClr val="tx1"/>
              </a:solidFill>
            </a:endParaRPr>
          </a:p>
          <a:p>
            <a:pPr algn="l"/>
            <a:endParaRPr lang="it-IT" altLang="it-IT" sz="900" b="0" dirty="0" smtClean="0">
              <a:solidFill>
                <a:schemeClr val="tx1"/>
              </a:solidFill>
            </a:endParaRPr>
          </a:p>
          <a:p>
            <a:pPr algn="l"/>
            <a:r>
              <a:rPr lang="it-IT" altLang="it-IT" sz="900" b="0" dirty="0" smtClean="0">
                <a:solidFill>
                  <a:schemeClr val="tx1"/>
                </a:solidFill>
              </a:rPr>
              <a:t>	</a:t>
            </a:r>
          </a:p>
          <a:p>
            <a:pPr algn="l"/>
            <a:endParaRPr lang="it-IT" altLang="it-IT" sz="900" b="0" dirty="0" smtClean="0">
              <a:solidFill>
                <a:schemeClr val="tx1"/>
              </a:solidFill>
            </a:endParaRPr>
          </a:p>
        </p:txBody>
      </p:sp>
      <p:sp>
        <p:nvSpPr>
          <p:cNvPr id="4" name="Segnaposto numero diapositiva 3"/>
          <p:cNvSpPr>
            <a:spLocks noGrp="1"/>
          </p:cNvSpPr>
          <p:nvPr>
            <p:ph type="sldNum" sz="quarter" idx="10"/>
          </p:nvPr>
        </p:nvSpPr>
        <p:spPr/>
        <p:txBody>
          <a:bodyPr/>
          <a:lstStyle/>
          <a:p>
            <a:fld id="{B655EF7F-0394-4985-AD67-CD069086F894}" type="slidenum">
              <a:rPr lang="it-IT" smtClean="0"/>
              <a:pPr/>
              <a:t>165</a:t>
            </a:fld>
            <a:endParaRPr lang="it-IT"/>
          </a:p>
        </p:txBody>
      </p:sp>
    </p:spTree>
    <p:extLst>
      <p:ext uri="{BB962C8B-B14F-4D97-AF65-F5344CB8AC3E}">
        <p14:creationId xmlns:p14="http://schemas.microsoft.com/office/powerpoint/2010/main" val="126677148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normAutofit/>
          </a:bodyPr>
          <a:lstStyle/>
          <a:p>
            <a:pPr algn="l"/>
            <a:r>
              <a:rPr lang="it-IT" altLang="it-IT" sz="900" b="0" dirty="0" smtClean="0">
                <a:solidFill>
                  <a:schemeClr val="tx1"/>
                </a:solidFill>
              </a:rPr>
              <a:t>Step2 - puntano ad ottenere rendimenti stabili nel tempo, in modo da realizzare un rendimento assoluto;</a:t>
            </a:r>
          </a:p>
          <a:p>
            <a:pPr algn="l"/>
            <a:r>
              <a:rPr lang="it-IT" altLang="it-IT" sz="900" b="0" dirty="0" smtClean="0">
                <a:solidFill>
                  <a:schemeClr val="tx1"/>
                </a:solidFill>
              </a:rPr>
              <a:t>Step3 -  eseguono un monitoraggio costante della volatilità finalizzato al controllo del rischio;</a:t>
            </a:r>
          </a:p>
          <a:p>
            <a:pPr algn="l"/>
            <a:r>
              <a:rPr lang="it-IT" altLang="it-IT" sz="900" b="0" dirty="0" smtClean="0">
                <a:solidFill>
                  <a:schemeClr val="tx1"/>
                </a:solidFill>
              </a:rPr>
              <a:t>Step4 -  implementano strategie spesso aggressive, ma poco correlate tra di loro, soprattutto con le classi di investimento tradizionali, in modo da diversificare ulteriormente il portafoglio. </a:t>
            </a:r>
          </a:p>
          <a:p>
            <a:pPr algn="l"/>
            <a:r>
              <a:rPr lang="it-IT" altLang="it-IT" sz="900" b="0" dirty="0" smtClean="0">
                <a:solidFill>
                  <a:schemeClr val="tx1"/>
                </a:solidFill>
              </a:rPr>
              <a:t>Nelle slide successive prenderemo in esame ciascuna di queste caratteristiche.</a:t>
            </a:r>
          </a:p>
          <a:p>
            <a:pPr algn="l"/>
            <a:endParaRPr lang="it-IT" altLang="it-IT" sz="900" b="0" dirty="0" smtClean="0">
              <a:solidFill>
                <a:schemeClr val="tx1"/>
              </a:solidFill>
            </a:endParaRPr>
          </a:p>
          <a:p>
            <a:pPr algn="l"/>
            <a:endParaRPr lang="it-IT" altLang="it-IT" sz="900" b="0" dirty="0" smtClean="0">
              <a:solidFill>
                <a:schemeClr val="tx1"/>
              </a:solidFill>
            </a:endParaRPr>
          </a:p>
          <a:p>
            <a:pPr algn="l"/>
            <a:endParaRPr lang="it-IT" altLang="it-IT" sz="900" b="0" dirty="0" smtClean="0">
              <a:solidFill>
                <a:schemeClr val="tx1"/>
              </a:solidFill>
            </a:endParaRPr>
          </a:p>
        </p:txBody>
      </p:sp>
      <p:sp>
        <p:nvSpPr>
          <p:cNvPr id="4" name="Segnaposto numero diapositiva 3"/>
          <p:cNvSpPr>
            <a:spLocks noGrp="1"/>
          </p:cNvSpPr>
          <p:nvPr>
            <p:ph type="sldNum" sz="quarter" idx="10"/>
          </p:nvPr>
        </p:nvSpPr>
        <p:spPr/>
        <p:txBody>
          <a:bodyPr/>
          <a:lstStyle/>
          <a:p>
            <a:fld id="{B655EF7F-0394-4985-AD67-CD069086F894}" type="slidenum">
              <a:rPr lang="it-IT" smtClean="0"/>
              <a:pPr/>
              <a:t>166</a:t>
            </a:fld>
            <a:endParaRPr lang="it-IT"/>
          </a:p>
        </p:txBody>
      </p:sp>
    </p:spTree>
    <p:extLst>
      <p:ext uri="{BB962C8B-B14F-4D97-AF65-F5344CB8AC3E}">
        <p14:creationId xmlns:p14="http://schemas.microsoft.com/office/powerpoint/2010/main" val="341692824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normAutofit/>
          </a:bodyPr>
          <a:lstStyle/>
          <a:p>
            <a:pPr algn="l"/>
            <a:endParaRPr lang="it-IT" altLang="it-IT" sz="900" b="0" dirty="0" smtClean="0">
              <a:solidFill>
                <a:schemeClr val="tx1"/>
              </a:solidFill>
            </a:endParaRPr>
          </a:p>
        </p:txBody>
      </p:sp>
      <p:sp>
        <p:nvSpPr>
          <p:cNvPr id="4" name="Segnaposto numero diapositiva 3"/>
          <p:cNvSpPr>
            <a:spLocks noGrp="1"/>
          </p:cNvSpPr>
          <p:nvPr>
            <p:ph type="sldNum" sz="quarter" idx="10"/>
          </p:nvPr>
        </p:nvSpPr>
        <p:spPr/>
        <p:txBody>
          <a:bodyPr/>
          <a:lstStyle/>
          <a:p>
            <a:fld id="{B655EF7F-0394-4985-AD67-CD069086F894}" type="slidenum">
              <a:rPr lang="it-IT" smtClean="0"/>
              <a:pPr/>
              <a:t>167</a:t>
            </a:fld>
            <a:endParaRPr lang="it-IT"/>
          </a:p>
        </p:txBody>
      </p:sp>
    </p:spTree>
    <p:extLst>
      <p:ext uri="{BB962C8B-B14F-4D97-AF65-F5344CB8AC3E}">
        <p14:creationId xmlns:p14="http://schemas.microsoft.com/office/powerpoint/2010/main" val="368349077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normAutofit/>
          </a:bodyPr>
          <a:lstStyle/>
          <a:p>
            <a:pPr algn="l"/>
            <a:endParaRPr lang="it-IT" altLang="it-IT" sz="900" b="0" dirty="0" smtClean="0">
              <a:solidFill>
                <a:schemeClr val="tx1"/>
              </a:solidFill>
            </a:endParaRPr>
          </a:p>
        </p:txBody>
      </p:sp>
      <p:sp>
        <p:nvSpPr>
          <p:cNvPr id="4" name="Segnaposto numero diapositiva 3"/>
          <p:cNvSpPr>
            <a:spLocks noGrp="1"/>
          </p:cNvSpPr>
          <p:nvPr>
            <p:ph type="sldNum" sz="quarter" idx="10"/>
          </p:nvPr>
        </p:nvSpPr>
        <p:spPr/>
        <p:txBody>
          <a:bodyPr/>
          <a:lstStyle/>
          <a:p>
            <a:fld id="{B655EF7F-0394-4985-AD67-CD069086F894}" type="slidenum">
              <a:rPr lang="it-IT" smtClean="0"/>
              <a:pPr/>
              <a:t>168</a:t>
            </a:fld>
            <a:endParaRPr lang="it-IT"/>
          </a:p>
        </p:txBody>
      </p:sp>
    </p:spTree>
    <p:extLst>
      <p:ext uri="{BB962C8B-B14F-4D97-AF65-F5344CB8AC3E}">
        <p14:creationId xmlns:p14="http://schemas.microsoft.com/office/powerpoint/2010/main" val="135288286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normAutofit/>
          </a:bodyPr>
          <a:lstStyle/>
          <a:p>
            <a:pPr algn="l"/>
            <a:endParaRPr lang="it-IT" altLang="it-IT" sz="900" b="0" dirty="0" smtClean="0">
              <a:solidFill>
                <a:schemeClr val="tx1"/>
              </a:solidFill>
            </a:endParaRPr>
          </a:p>
        </p:txBody>
      </p:sp>
      <p:sp>
        <p:nvSpPr>
          <p:cNvPr id="4" name="Segnaposto numero diapositiva 3"/>
          <p:cNvSpPr>
            <a:spLocks noGrp="1"/>
          </p:cNvSpPr>
          <p:nvPr>
            <p:ph type="sldNum" sz="quarter" idx="10"/>
          </p:nvPr>
        </p:nvSpPr>
        <p:spPr/>
        <p:txBody>
          <a:bodyPr/>
          <a:lstStyle/>
          <a:p>
            <a:fld id="{B655EF7F-0394-4985-AD67-CD069086F894}" type="slidenum">
              <a:rPr lang="it-IT" smtClean="0"/>
              <a:pPr/>
              <a:t>169</a:t>
            </a:fld>
            <a:endParaRPr lang="it-IT"/>
          </a:p>
        </p:txBody>
      </p:sp>
    </p:spTree>
    <p:extLst>
      <p:ext uri="{BB962C8B-B14F-4D97-AF65-F5344CB8AC3E}">
        <p14:creationId xmlns:p14="http://schemas.microsoft.com/office/powerpoint/2010/main" val="315640783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normAutofit/>
          </a:bodyPr>
          <a:lstStyle/>
          <a:p>
            <a:pPr algn="l"/>
            <a:endParaRPr lang="it-IT" altLang="it-IT" sz="900" b="0" dirty="0" smtClean="0">
              <a:solidFill>
                <a:schemeClr val="tx1"/>
              </a:solidFill>
            </a:endParaRPr>
          </a:p>
        </p:txBody>
      </p:sp>
      <p:sp>
        <p:nvSpPr>
          <p:cNvPr id="4" name="Segnaposto numero diapositiva 3"/>
          <p:cNvSpPr>
            <a:spLocks noGrp="1"/>
          </p:cNvSpPr>
          <p:nvPr>
            <p:ph type="sldNum" sz="quarter" idx="10"/>
          </p:nvPr>
        </p:nvSpPr>
        <p:spPr/>
        <p:txBody>
          <a:bodyPr/>
          <a:lstStyle/>
          <a:p>
            <a:fld id="{B655EF7F-0394-4985-AD67-CD069086F894}" type="slidenum">
              <a:rPr lang="it-IT" smtClean="0"/>
              <a:pPr/>
              <a:t>170</a:t>
            </a:fld>
            <a:endParaRPr lang="it-IT"/>
          </a:p>
        </p:txBody>
      </p:sp>
    </p:spTree>
    <p:extLst>
      <p:ext uri="{BB962C8B-B14F-4D97-AF65-F5344CB8AC3E}">
        <p14:creationId xmlns:p14="http://schemas.microsoft.com/office/powerpoint/2010/main" val="8945535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lvl="1"/>
            <a:r>
              <a:rPr lang="it-IT" altLang="it-IT" sz="1050" dirty="0" smtClean="0"/>
              <a:t>Chi desidera occuparsi dei propri investimenti senza affidarsi ad esperto del settore, deve decidere come impiegare una somma di denaro (un capitale) in una determinata attività finanziaria (ad esempio, azioni od obbligazioni) con l'obiettivo di realizzare, nel tempo, un guadagno (cioè un rendimento positivo, ad esempio, i dividendi o gli interessi o l'incremento di valore dell'azione).</a:t>
            </a:r>
          </a:p>
          <a:p>
            <a:pPr lvl="1"/>
            <a:r>
              <a:rPr lang="it-IT" altLang="it-IT" sz="1050" dirty="0" smtClean="0"/>
              <a:t>Chi vuole ottenere un rendimento dai propri risparmi deve conoscere l’andamento dell’economia reale, dei mercati finanziari e degli strumenti finanziari. Le prime due grandi categorie di strumenti sono le azioni e le obbligazioni. Iniziamo ad esaminare quest’ultime. Vediamo prima la misurazione dei rendimenti e, dopo, del rischio.</a:t>
            </a:r>
            <a:endParaRPr lang="it-IT" altLang="it-IT" sz="1050" b="1" dirty="0" smtClean="0">
              <a:solidFill>
                <a:srgbClr val="FF0000"/>
              </a:solidFill>
            </a:endParaRPr>
          </a:p>
        </p:txBody>
      </p:sp>
      <p:sp>
        <p:nvSpPr>
          <p:cNvPr id="4" name="Segnaposto numero diapositiva 3"/>
          <p:cNvSpPr>
            <a:spLocks noGrp="1"/>
          </p:cNvSpPr>
          <p:nvPr>
            <p:ph type="sldNum" sz="quarter" idx="10"/>
          </p:nvPr>
        </p:nvSpPr>
        <p:spPr/>
        <p:txBody>
          <a:bodyPr/>
          <a:lstStyle/>
          <a:p>
            <a:fld id="{B655EF7F-0394-4985-AD67-CD069086F894}" type="slidenum">
              <a:rPr lang="it-IT" smtClean="0"/>
              <a:pPr/>
              <a:t>91</a:t>
            </a:fld>
            <a:endParaRPr lang="it-IT"/>
          </a:p>
        </p:txBody>
      </p:sp>
    </p:spTree>
    <p:extLst>
      <p:ext uri="{BB962C8B-B14F-4D97-AF65-F5344CB8AC3E}">
        <p14:creationId xmlns:p14="http://schemas.microsoft.com/office/powerpoint/2010/main" val="4194689159"/>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normAutofit/>
          </a:bodyPr>
          <a:lstStyle/>
          <a:p>
            <a:pPr algn="l"/>
            <a:endParaRPr lang="it-IT" altLang="it-IT" sz="900" b="0" dirty="0" smtClean="0">
              <a:solidFill>
                <a:schemeClr val="tx1"/>
              </a:solidFill>
            </a:endParaRPr>
          </a:p>
        </p:txBody>
      </p:sp>
      <p:sp>
        <p:nvSpPr>
          <p:cNvPr id="4" name="Segnaposto numero diapositiva 3"/>
          <p:cNvSpPr>
            <a:spLocks noGrp="1"/>
          </p:cNvSpPr>
          <p:nvPr>
            <p:ph type="sldNum" sz="quarter" idx="10"/>
          </p:nvPr>
        </p:nvSpPr>
        <p:spPr/>
        <p:txBody>
          <a:bodyPr/>
          <a:lstStyle/>
          <a:p>
            <a:fld id="{B655EF7F-0394-4985-AD67-CD069086F894}" type="slidenum">
              <a:rPr lang="it-IT" smtClean="0"/>
              <a:pPr/>
              <a:t>171</a:t>
            </a:fld>
            <a:endParaRPr lang="it-IT"/>
          </a:p>
        </p:txBody>
      </p:sp>
    </p:spTree>
    <p:extLst>
      <p:ext uri="{BB962C8B-B14F-4D97-AF65-F5344CB8AC3E}">
        <p14:creationId xmlns:p14="http://schemas.microsoft.com/office/powerpoint/2010/main" val="4032329249"/>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normAutofit/>
          </a:bodyPr>
          <a:lstStyle/>
          <a:p>
            <a:pPr algn="l"/>
            <a:endParaRPr lang="it-IT" altLang="it-IT" sz="900" b="0" dirty="0" smtClean="0">
              <a:solidFill>
                <a:schemeClr val="tx1"/>
              </a:solidFill>
            </a:endParaRPr>
          </a:p>
        </p:txBody>
      </p:sp>
      <p:sp>
        <p:nvSpPr>
          <p:cNvPr id="4" name="Segnaposto numero diapositiva 3"/>
          <p:cNvSpPr>
            <a:spLocks noGrp="1"/>
          </p:cNvSpPr>
          <p:nvPr>
            <p:ph type="sldNum" sz="quarter" idx="10"/>
          </p:nvPr>
        </p:nvSpPr>
        <p:spPr/>
        <p:txBody>
          <a:bodyPr/>
          <a:lstStyle/>
          <a:p>
            <a:fld id="{B655EF7F-0394-4985-AD67-CD069086F894}" type="slidenum">
              <a:rPr lang="it-IT" smtClean="0"/>
              <a:pPr/>
              <a:t>172</a:t>
            </a:fld>
            <a:endParaRPr lang="it-IT"/>
          </a:p>
        </p:txBody>
      </p:sp>
    </p:spTree>
    <p:extLst>
      <p:ext uri="{BB962C8B-B14F-4D97-AF65-F5344CB8AC3E}">
        <p14:creationId xmlns:p14="http://schemas.microsoft.com/office/powerpoint/2010/main" val="4192547595"/>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normAutofit/>
          </a:bodyPr>
          <a:lstStyle/>
          <a:p>
            <a:pPr algn="l"/>
            <a:r>
              <a:rPr lang="it-IT" altLang="it-IT" sz="900" b="0" dirty="0" smtClean="0">
                <a:solidFill>
                  <a:schemeClr val="tx1"/>
                </a:solidFill>
              </a:rPr>
              <a:t>Oltre al rischio </a:t>
            </a:r>
            <a:r>
              <a:rPr lang="it-IT" altLang="it-IT" sz="900" b="0" dirty="0" err="1" smtClean="0">
                <a:solidFill>
                  <a:schemeClr val="tx1"/>
                </a:solidFill>
              </a:rPr>
              <a:t>alpha</a:t>
            </a:r>
            <a:r>
              <a:rPr lang="it-IT" altLang="it-IT" sz="900" b="0" dirty="0" smtClean="0">
                <a:solidFill>
                  <a:schemeClr val="tx1"/>
                </a:solidFill>
              </a:rPr>
              <a:t>, esistono altri rischi legati agli hedge fund; quali ad esempio il rischio mercato, il rischio liquidità, il rischio credito e il rischio operativo.</a:t>
            </a:r>
          </a:p>
          <a:p>
            <a:pPr algn="l"/>
            <a:r>
              <a:rPr lang="it-IT" altLang="it-IT" sz="900" b="0" dirty="0" smtClean="0">
                <a:solidFill>
                  <a:schemeClr val="tx1"/>
                </a:solidFill>
              </a:rPr>
              <a:t>Ciascuno di questi rischi è associabile ad un fattore economico che lo caratterizza in modo specifico.</a:t>
            </a:r>
          </a:p>
          <a:p>
            <a:pPr algn="l"/>
            <a:r>
              <a:rPr lang="it-IT" altLang="it-IT" sz="900" b="0" dirty="0" smtClean="0">
                <a:solidFill>
                  <a:schemeClr val="tx1"/>
                </a:solidFill>
              </a:rPr>
              <a:t>Utilizzando il mouse trascina accanto al rischio i fattori economici che meglio lo caratterizzano.</a:t>
            </a:r>
            <a:r>
              <a:rPr lang="it-IT" altLang="it-IT" sz="900" b="0" baseline="0" dirty="0" smtClean="0">
                <a:solidFill>
                  <a:schemeClr val="tx1"/>
                </a:solidFill>
              </a:rPr>
              <a:t> </a:t>
            </a:r>
            <a:r>
              <a:rPr lang="it-IT" altLang="it-IT" sz="900" b="0" dirty="0" smtClean="0">
                <a:solidFill>
                  <a:schemeClr val="tx1"/>
                </a:solidFill>
              </a:rPr>
              <a:t>Al termine dell’esercizio confronta la tua mappa con il correttore.</a:t>
            </a:r>
          </a:p>
          <a:p>
            <a:pPr algn="l"/>
            <a:endParaRPr lang="it-IT" altLang="it-IT" sz="900" b="0" dirty="0" smtClean="0">
              <a:solidFill>
                <a:schemeClr val="tx1"/>
              </a:solidFill>
            </a:endParaRPr>
          </a:p>
          <a:p>
            <a:pPr algn="l"/>
            <a:endParaRPr lang="it-IT" altLang="it-IT" sz="900" b="0" dirty="0" smtClean="0">
              <a:solidFill>
                <a:schemeClr val="tx1"/>
              </a:solidFill>
            </a:endParaRPr>
          </a:p>
          <a:p>
            <a:pPr algn="l"/>
            <a:r>
              <a:rPr lang="it-IT" altLang="it-IT" sz="900" b="1" dirty="0" smtClean="0"/>
              <a:t>Note per lo sviluppo:</a:t>
            </a:r>
          </a:p>
          <a:p>
            <a:pPr algn="l">
              <a:buFontTx/>
              <a:buChar char="•"/>
            </a:pPr>
            <a:r>
              <a:rPr lang="it-IT" altLang="it-IT" sz="900" b="1" dirty="0" smtClean="0"/>
              <a:t> Sfondo: </a:t>
            </a:r>
            <a:r>
              <a:rPr lang="it-IT" altLang="it-IT" sz="900" dirty="0" smtClean="0">
                <a:solidFill>
                  <a:srgbClr val="000000"/>
                </a:solidFill>
              </a:rPr>
              <a:t>Contestualmente alla voce di step1 si illuminano le tessere una per volta con le relative scritte.</a:t>
            </a:r>
          </a:p>
          <a:p>
            <a:pPr algn="l">
              <a:buFontTx/>
              <a:buChar char="•"/>
            </a:pPr>
            <a:r>
              <a:rPr lang="it-IT" altLang="it-IT" sz="900" dirty="0" smtClean="0">
                <a:solidFill>
                  <a:srgbClr val="000000"/>
                </a:solidFill>
              </a:rPr>
              <a:t> In sincronia con step2 compaiono i fattori</a:t>
            </a:r>
          </a:p>
          <a:p>
            <a:pPr algn="l"/>
            <a:r>
              <a:rPr lang="it-IT" altLang="it-IT" sz="900" dirty="0" smtClean="0"/>
              <a:t> ISTRUZIONI PER L’ATTIVAZIONE: l’utente deve associare ciascun fattore al rischio di riferimento. </a:t>
            </a:r>
            <a:r>
              <a:rPr lang="it-IT" altLang="it-IT" sz="900" dirty="0" smtClean="0">
                <a:solidFill>
                  <a:srgbClr val="000000"/>
                </a:solidFill>
              </a:rPr>
              <a:t>All’utente vengono forniti tentativi illimitati. Al termine cliccando su “correttore” si può visualizzare la mappa composta come nella videata successiva in</a:t>
            </a:r>
          </a:p>
          <a:p>
            <a:pPr algn="l"/>
            <a:r>
              <a:rPr lang="it-IT" altLang="it-IT" sz="900" dirty="0" err="1" smtClean="0">
                <a:solidFill>
                  <a:srgbClr val="000000"/>
                </a:solidFill>
              </a:rPr>
              <a:t>sovrapposizone</a:t>
            </a:r>
            <a:r>
              <a:rPr lang="it-IT" altLang="it-IT" sz="900" dirty="0" smtClean="0">
                <a:solidFill>
                  <a:srgbClr val="000000"/>
                </a:solidFill>
              </a:rPr>
              <a:t> con la mappa creata dall’utente.</a:t>
            </a:r>
          </a:p>
          <a:p>
            <a:pPr algn="l">
              <a:buFontTx/>
              <a:buChar char="•"/>
            </a:pPr>
            <a:r>
              <a:rPr lang="it-IT" altLang="it-IT" sz="900" dirty="0" smtClean="0">
                <a:solidFill>
                  <a:srgbClr val="000000"/>
                </a:solidFill>
              </a:rPr>
              <a:t> Questa è una videata di sbarramento rispetto alla successiva.</a:t>
            </a:r>
            <a:endParaRPr lang="it-IT" altLang="it-IT" sz="900" b="0" dirty="0" smtClean="0">
              <a:solidFill>
                <a:schemeClr val="tx1"/>
              </a:solidFill>
            </a:endParaRPr>
          </a:p>
          <a:p>
            <a:pPr algn="l"/>
            <a:r>
              <a:rPr lang="it-IT" altLang="it-IT" sz="900" b="0" dirty="0" smtClean="0">
                <a:solidFill>
                  <a:schemeClr val="tx1"/>
                </a:solidFill>
              </a:rPr>
              <a:t>	</a:t>
            </a:r>
          </a:p>
          <a:p>
            <a:pPr algn="l"/>
            <a:endParaRPr lang="it-IT" altLang="it-IT" sz="900" b="0" dirty="0" smtClean="0">
              <a:solidFill>
                <a:schemeClr val="tx1"/>
              </a:solidFill>
            </a:endParaRPr>
          </a:p>
        </p:txBody>
      </p:sp>
      <p:sp>
        <p:nvSpPr>
          <p:cNvPr id="4" name="Segnaposto numero diapositiva 3"/>
          <p:cNvSpPr>
            <a:spLocks noGrp="1"/>
          </p:cNvSpPr>
          <p:nvPr>
            <p:ph type="sldNum" sz="quarter" idx="10"/>
          </p:nvPr>
        </p:nvSpPr>
        <p:spPr/>
        <p:txBody>
          <a:bodyPr/>
          <a:lstStyle/>
          <a:p>
            <a:fld id="{B655EF7F-0394-4985-AD67-CD069086F894}" type="slidenum">
              <a:rPr lang="it-IT" smtClean="0"/>
              <a:pPr/>
              <a:t>173</a:t>
            </a:fld>
            <a:endParaRPr lang="it-IT"/>
          </a:p>
        </p:txBody>
      </p:sp>
    </p:spTree>
    <p:extLst>
      <p:ext uri="{BB962C8B-B14F-4D97-AF65-F5344CB8AC3E}">
        <p14:creationId xmlns:p14="http://schemas.microsoft.com/office/powerpoint/2010/main" val="4053196103"/>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normAutofit/>
          </a:bodyPr>
          <a:lstStyle/>
          <a:p>
            <a:pPr algn="l"/>
            <a:r>
              <a:rPr lang="it-IT" altLang="it-IT" sz="900" b="0" dirty="0" smtClean="0">
                <a:solidFill>
                  <a:schemeClr val="tx1"/>
                </a:solidFill>
              </a:rPr>
              <a:t>La figura fornisce una visione sintetica dei rischi dell’investimento in hedge fund.</a:t>
            </a:r>
          </a:p>
          <a:p>
            <a:pPr algn="l"/>
            <a:endParaRPr lang="it-IT" altLang="it-IT" sz="900" b="0" dirty="0" smtClean="0">
              <a:solidFill>
                <a:schemeClr val="tx1"/>
              </a:solidFill>
            </a:endParaRPr>
          </a:p>
          <a:p>
            <a:pPr algn="l"/>
            <a:r>
              <a:rPr lang="it-IT" altLang="it-IT" sz="900" b="0" dirty="0" smtClean="0">
                <a:solidFill>
                  <a:schemeClr val="tx1"/>
                </a:solidFill>
              </a:rPr>
              <a:t>	</a:t>
            </a:r>
          </a:p>
          <a:p>
            <a:pPr algn="l"/>
            <a:endParaRPr lang="it-IT" altLang="it-IT" sz="900" b="0" dirty="0" smtClean="0">
              <a:solidFill>
                <a:schemeClr val="tx1"/>
              </a:solidFill>
            </a:endParaRPr>
          </a:p>
        </p:txBody>
      </p:sp>
      <p:sp>
        <p:nvSpPr>
          <p:cNvPr id="4" name="Segnaposto numero diapositiva 3"/>
          <p:cNvSpPr>
            <a:spLocks noGrp="1"/>
          </p:cNvSpPr>
          <p:nvPr>
            <p:ph type="sldNum" sz="quarter" idx="10"/>
          </p:nvPr>
        </p:nvSpPr>
        <p:spPr/>
        <p:txBody>
          <a:bodyPr/>
          <a:lstStyle/>
          <a:p>
            <a:fld id="{B655EF7F-0394-4985-AD67-CD069086F894}" type="slidenum">
              <a:rPr lang="it-IT" smtClean="0"/>
              <a:pPr/>
              <a:t>174</a:t>
            </a:fld>
            <a:endParaRPr lang="it-IT"/>
          </a:p>
        </p:txBody>
      </p:sp>
    </p:spTree>
    <p:extLst>
      <p:ext uri="{BB962C8B-B14F-4D97-AF65-F5344CB8AC3E}">
        <p14:creationId xmlns:p14="http://schemas.microsoft.com/office/powerpoint/2010/main" val="668695030"/>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normAutofit/>
          </a:bodyPr>
          <a:lstStyle/>
          <a:p>
            <a:pPr algn="l"/>
            <a:endParaRPr lang="it-IT" altLang="it-IT" sz="900" b="0" dirty="0" smtClean="0">
              <a:solidFill>
                <a:schemeClr val="tx1"/>
              </a:solidFill>
            </a:endParaRPr>
          </a:p>
        </p:txBody>
      </p:sp>
      <p:sp>
        <p:nvSpPr>
          <p:cNvPr id="4" name="Segnaposto numero diapositiva 3"/>
          <p:cNvSpPr>
            <a:spLocks noGrp="1"/>
          </p:cNvSpPr>
          <p:nvPr>
            <p:ph type="sldNum" sz="quarter" idx="10"/>
          </p:nvPr>
        </p:nvSpPr>
        <p:spPr/>
        <p:txBody>
          <a:bodyPr/>
          <a:lstStyle/>
          <a:p>
            <a:fld id="{B655EF7F-0394-4985-AD67-CD069086F894}" type="slidenum">
              <a:rPr lang="it-IT" smtClean="0"/>
              <a:pPr/>
              <a:t>175</a:t>
            </a:fld>
            <a:endParaRPr lang="it-IT"/>
          </a:p>
        </p:txBody>
      </p:sp>
    </p:spTree>
    <p:extLst>
      <p:ext uri="{BB962C8B-B14F-4D97-AF65-F5344CB8AC3E}">
        <p14:creationId xmlns:p14="http://schemas.microsoft.com/office/powerpoint/2010/main" val="427060845"/>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normAutofit/>
          </a:bodyPr>
          <a:lstStyle/>
          <a:p>
            <a:pPr algn="l"/>
            <a:r>
              <a:rPr lang="it-IT" altLang="it-IT" sz="900" b="0" dirty="0" smtClean="0">
                <a:solidFill>
                  <a:schemeClr val="tx1"/>
                </a:solidFill>
              </a:rPr>
              <a:t>Investendo in fondi immobiliari si può incorrere nel  rischio legato al settore: i fattori di rischio dei fondi immobiliari sono molto simili a quelli di un investimento diretto in immobili. Tuttavia, rispetto a questi, i fondi immobiliari presentano una maggiore diversificazione geografica, di destinazione d’uso (residenziale, grande distribuzione, commerciale) e una maggiore trasparenza.</a:t>
            </a:r>
          </a:p>
          <a:p>
            <a:pPr algn="l"/>
            <a:r>
              <a:rPr lang="it-IT" altLang="it-IT" sz="900" b="0" dirty="0" smtClean="0">
                <a:solidFill>
                  <a:schemeClr val="tx1"/>
                </a:solidFill>
              </a:rPr>
              <a:t>Inoltre si può incorrere nel rischio liquidità: i fondi immobiliari sono prodotti molto recenti nel nostro mercato, i volumi di scambi nei mercati finanziari sono molto esigui.</a:t>
            </a:r>
          </a:p>
          <a:p>
            <a:pPr algn="l"/>
            <a:r>
              <a:rPr lang="it-IT" altLang="it-IT" sz="900" b="0" dirty="0" smtClean="0">
                <a:solidFill>
                  <a:schemeClr val="tx1"/>
                </a:solidFill>
              </a:rPr>
              <a:t>Infine sussiste il rischio tasso d’interesse: il rischio di rialzo dei tassi d’interesse ha una ricaduta sulla richiesta di mutui per l’acquisto di immobili e, indirettamente, sui valori dei fondi immobiliari.</a:t>
            </a:r>
          </a:p>
          <a:p>
            <a:pPr algn="l"/>
            <a:endParaRPr lang="it-IT" altLang="it-IT" sz="900" b="0" dirty="0" smtClean="0">
              <a:solidFill>
                <a:schemeClr val="tx1"/>
              </a:solidFill>
            </a:endParaRPr>
          </a:p>
          <a:p>
            <a:pPr algn="l"/>
            <a:endParaRPr lang="it-IT" altLang="it-IT" sz="900" b="0" dirty="0" smtClean="0">
              <a:solidFill>
                <a:schemeClr val="tx1"/>
              </a:solidFill>
            </a:endParaRPr>
          </a:p>
          <a:p>
            <a:pPr algn="l"/>
            <a:r>
              <a:rPr lang="it-IT" altLang="it-IT" sz="900" b="1" dirty="0" smtClean="0"/>
              <a:t>Note per lo sviluppo:</a:t>
            </a:r>
          </a:p>
          <a:p>
            <a:pPr algn="l"/>
            <a:endParaRPr lang="it-IT" altLang="it-IT" sz="900" b="1" dirty="0" smtClean="0"/>
          </a:p>
          <a:p>
            <a:pPr algn="l">
              <a:buFontTx/>
              <a:buChar char="•"/>
            </a:pPr>
            <a:r>
              <a:rPr lang="it-IT" altLang="it-IT" sz="900" dirty="0" smtClean="0"/>
              <a:t> si compone la mappa dei rischi e per ogni rischio vengono descritte le caratteristiche.</a:t>
            </a:r>
            <a:endParaRPr lang="it-IT" altLang="it-IT" sz="900" dirty="0" smtClean="0">
              <a:solidFill>
                <a:srgbClr val="000000"/>
              </a:solidFill>
            </a:endParaRPr>
          </a:p>
          <a:p>
            <a:pPr algn="l"/>
            <a:endParaRPr lang="it-IT" altLang="it-IT" sz="900" dirty="0" smtClean="0"/>
          </a:p>
          <a:p>
            <a:pPr algn="l"/>
            <a:endParaRPr lang="it-IT" altLang="it-IT" sz="900" b="0" dirty="0" smtClean="0">
              <a:solidFill>
                <a:schemeClr val="tx1"/>
              </a:solidFill>
            </a:endParaRPr>
          </a:p>
          <a:p>
            <a:pPr algn="l"/>
            <a:endParaRPr lang="it-IT" altLang="it-IT" sz="900" b="0" dirty="0" smtClean="0">
              <a:solidFill>
                <a:schemeClr val="tx1"/>
              </a:solidFill>
            </a:endParaRPr>
          </a:p>
        </p:txBody>
      </p:sp>
      <p:sp>
        <p:nvSpPr>
          <p:cNvPr id="4" name="Segnaposto numero diapositiva 3"/>
          <p:cNvSpPr>
            <a:spLocks noGrp="1"/>
          </p:cNvSpPr>
          <p:nvPr>
            <p:ph type="sldNum" sz="quarter" idx="10"/>
          </p:nvPr>
        </p:nvSpPr>
        <p:spPr/>
        <p:txBody>
          <a:bodyPr/>
          <a:lstStyle/>
          <a:p>
            <a:fld id="{B655EF7F-0394-4985-AD67-CD069086F894}" type="slidenum">
              <a:rPr lang="it-IT" smtClean="0"/>
              <a:pPr/>
              <a:t>176</a:t>
            </a:fld>
            <a:endParaRPr lang="it-IT"/>
          </a:p>
        </p:txBody>
      </p:sp>
    </p:spTree>
    <p:extLst>
      <p:ext uri="{BB962C8B-B14F-4D97-AF65-F5344CB8AC3E}">
        <p14:creationId xmlns:p14="http://schemas.microsoft.com/office/powerpoint/2010/main" val="545147552"/>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normAutofit/>
          </a:bodyPr>
          <a:lstStyle/>
          <a:p>
            <a:pPr algn="l"/>
            <a:r>
              <a:rPr lang="it-IT" altLang="it-IT" sz="900" b="0" dirty="0" smtClean="0">
                <a:solidFill>
                  <a:schemeClr val="tx1"/>
                </a:solidFill>
              </a:rPr>
              <a:t>Le </a:t>
            </a:r>
            <a:r>
              <a:rPr lang="it-IT" altLang="it-IT" sz="900" b="0" dirty="0" err="1" smtClean="0">
                <a:solidFill>
                  <a:schemeClr val="tx1"/>
                </a:solidFill>
              </a:rPr>
              <a:t>commodities</a:t>
            </a:r>
            <a:r>
              <a:rPr lang="it-IT" altLang="it-IT" sz="900" b="0" dirty="0" smtClean="0">
                <a:solidFill>
                  <a:schemeClr val="tx1"/>
                </a:solidFill>
              </a:rPr>
              <a:t> sono un'</a:t>
            </a:r>
            <a:r>
              <a:rPr lang="it-IT" altLang="it-IT" sz="900" b="0" dirty="0" err="1" smtClean="0">
                <a:solidFill>
                  <a:schemeClr val="tx1"/>
                </a:solidFill>
              </a:rPr>
              <a:t>asset</a:t>
            </a:r>
            <a:r>
              <a:rPr lang="it-IT" altLang="it-IT" sz="900" b="0" baseline="0" dirty="0" smtClean="0">
                <a:solidFill>
                  <a:schemeClr val="tx1"/>
                </a:solidFill>
              </a:rPr>
              <a:t> </a:t>
            </a:r>
            <a:r>
              <a:rPr lang="it-IT" altLang="it-IT" sz="900" b="0" baseline="0" dirty="0" err="1" smtClean="0">
                <a:solidFill>
                  <a:schemeClr val="tx1"/>
                </a:solidFill>
              </a:rPr>
              <a:t>class</a:t>
            </a:r>
            <a:r>
              <a:rPr lang="it-IT" altLang="it-IT" sz="900" b="0" baseline="0" dirty="0" smtClean="0">
                <a:solidFill>
                  <a:schemeClr val="tx1"/>
                </a:solidFill>
              </a:rPr>
              <a:t> </a:t>
            </a:r>
            <a:r>
              <a:rPr lang="it-IT" altLang="it-IT" sz="900" b="0" dirty="0" smtClean="0">
                <a:solidFill>
                  <a:schemeClr val="tx1"/>
                </a:solidFill>
              </a:rPr>
              <a:t>che si riferisce ad investimenti in materie prime e in beni di consumo e il cui valore dipende, oltre che dalla domanda e dall’offerta del mercato, anche dalle riserve disponibili.</a:t>
            </a:r>
          </a:p>
          <a:p>
            <a:pPr algn="l"/>
            <a:r>
              <a:rPr lang="it-IT" altLang="it-IT" sz="900" b="0" dirty="0" smtClean="0">
                <a:solidFill>
                  <a:schemeClr val="tx1"/>
                </a:solidFill>
              </a:rPr>
              <a:t>L'elevata standardizzazione che caratterizza una commodity permette la negoziazione sui mercati internazionali. </a:t>
            </a:r>
          </a:p>
          <a:p>
            <a:pPr algn="l"/>
            <a:r>
              <a:rPr lang="it-IT" altLang="it-IT" sz="900" b="0" dirty="0" smtClean="0">
                <a:solidFill>
                  <a:schemeClr val="tx1"/>
                </a:solidFill>
              </a:rPr>
              <a:t>	</a:t>
            </a:r>
          </a:p>
          <a:p>
            <a:pPr algn="l"/>
            <a:r>
              <a:rPr lang="it-IT" altLang="it-IT" sz="900" b="0" dirty="0" smtClean="0">
                <a:solidFill>
                  <a:schemeClr val="tx1"/>
                </a:solidFill>
              </a:rPr>
              <a:t>.</a:t>
            </a:r>
          </a:p>
          <a:p>
            <a:pPr algn="l"/>
            <a:endParaRPr lang="it-IT" altLang="it-IT" sz="900" b="0" dirty="0" smtClean="0">
              <a:solidFill>
                <a:schemeClr val="tx1"/>
              </a:solidFill>
            </a:endParaRPr>
          </a:p>
        </p:txBody>
      </p:sp>
      <p:sp>
        <p:nvSpPr>
          <p:cNvPr id="4" name="Segnaposto numero diapositiva 3"/>
          <p:cNvSpPr>
            <a:spLocks noGrp="1"/>
          </p:cNvSpPr>
          <p:nvPr>
            <p:ph type="sldNum" sz="quarter" idx="10"/>
          </p:nvPr>
        </p:nvSpPr>
        <p:spPr/>
        <p:txBody>
          <a:bodyPr/>
          <a:lstStyle/>
          <a:p>
            <a:fld id="{B655EF7F-0394-4985-AD67-CD069086F894}" type="slidenum">
              <a:rPr lang="it-IT" smtClean="0"/>
              <a:pPr/>
              <a:t>177</a:t>
            </a:fld>
            <a:endParaRPr lang="it-IT"/>
          </a:p>
        </p:txBody>
      </p:sp>
    </p:spTree>
    <p:extLst>
      <p:ext uri="{BB962C8B-B14F-4D97-AF65-F5344CB8AC3E}">
        <p14:creationId xmlns:p14="http://schemas.microsoft.com/office/powerpoint/2010/main" val="3229345521"/>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normAutofit/>
          </a:bodyPr>
          <a:lstStyle/>
          <a:p>
            <a:pPr algn="l"/>
            <a:r>
              <a:rPr lang="it-IT" altLang="it-IT" sz="900" b="0" dirty="0" smtClean="0">
                <a:solidFill>
                  <a:schemeClr val="tx1"/>
                </a:solidFill>
              </a:rPr>
              <a:t>(Step1) I rischi dell’investimento in strumenti finanziari rappresentativi di </a:t>
            </a:r>
            <a:r>
              <a:rPr lang="it-IT" altLang="it-IT" sz="900" b="0" dirty="0" err="1" smtClean="0">
                <a:solidFill>
                  <a:schemeClr val="tx1"/>
                </a:solidFill>
              </a:rPr>
              <a:t>commodities</a:t>
            </a:r>
            <a:r>
              <a:rPr lang="it-IT" altLang="it-IT" sz="900" b="0" dirty="0" smtClean="0">
                <a:solidFill>
                  <a:schemeClr val="tx1"/>
                </a:solidFill>
              </a:rPr>
              <a:t> dipendono da fattori che muovono la domanda e l’offerta delle </a:t>
            </a:r>
            <a:r>
              <a:rPr lang="it-IT" altLang="it-IT" sz="900" b="0" dirty="0" err="1" smtClean="0">
                <a:solidFill>
                  <a:schemeClr val="tx1"/>
                </a:solidFill>
              </a:rPr>
              <a:t>commodities</a:t>
            </a:r>
            <a:r>
              <a:rPr lang="it-IT" altLang="it-IT" sz="900" b="0" dirty="0" smtClean="0">
                <a:solidFill>
                  <a:schemeClr val="tx1"/>
                </a:solidFill>
              </a:rPr>
              <a:t> stesse.</a:t>
            </a:r>
          </a:p>
          <a:p>
            <a:pPr algn="l"/>
            <a:r>
              <a:rPr lang="it-IT" altLang="it-IT" sz="900" b="0" dirty="0" smtClean="0">
                <a:solidFill>
                  <a:schemeClr val="tx1"/>
                </a:solidFill>
              </a:rPr>
              <a:t>(Step2) Per il risparmiatore questo si traduce nel rischio di sbagliare le previsioni relative all’andamento del prezzo, realizzando in questo modo una perdita. </a:t>
            </a:r>
          </a:p>
          <a:p>
            <a:pPr algn="l"/>
            <a:r>
              <a:rPr lang="it-IT" altLang="it-IT" sz="900" b="0" dirty="0" smtClean="0">
                <a:solidFill>
                  <a:schemeClr val="tx1"/>
                </a:solidFill>
              </a:rPr>
              <a:t>(Step3) Per esempio uno shock energetico può far salire il prezzo del gas sensibilmente e, con la stessa velocità, esso può scendere nuovamente una volta passata l’urgenza. Il risparmiatore che avesse investito sul gas, scommettendo su un rialzo del suo prezzo, dovrebbe successivamente indovinare anche il momento in cui uscire, vendendo prima della sua caduta. Altri fattori di rischio delle </a:t>
            </a:r>
            <a:r>
              <a:rPr lang="it-IT" altLang="it-IT" sz="900" b="0" dirty="0" err="1" smtClean="0">
                <a:solidFill>
                  <a:schemeClr val="tx1"/>
                </a:solidFill>
              </a:rPr>
              <a:t>commodities</a:t>
            </a:r>
            <a:r>
              <a:rPr lang="it-IT" altLang="it-IT" sz="900" b="0" dirty="0" smtClean="0">
                <a:solidFill>
                  <a:schemeClr val="tx1"/>
                </a:solidFill>
              </a:rPr>
              <a:t> sono:</a:t>
            </a:r>
          </a:p>
          <a:p>
            <a:pPr algn="l"/>
            <a:r>
              <a:rPr lang="it-IT" altLang="it-IT" sz="900" b="0" dirty="0" smtClean="0">
                <a:solidFill>
                  <a:schemeClr val="tx1"/>
                </a:solidFill>
              </a:rPr>
              <a:t>(Step4) le crescenti richieste di approvvigionamento di petrolio sia nei paesi industrializzati (Step5) che in quelli in via di sviluppo, (Step6) gli eventi meteorologici di grande portata; (Step7) i conflitti bellici che coinvolgono i paesi produttori.</a:t>
            </a:r>
          </a:p>
          <a:p>
            <a:pPr algn="l"/>
            <a:endParaRPr lang="it-IT" altLang="it-IT" sz="900" b="0" dirty="0" smtClean="0">
              <a:solidFill>
                <a:schemeClr val="tx1"/>
              </a:solidFill>
            </a:endParaRPr>
          </a:p>
          <a:p>
            <a:pPr algn="l"/>
            <a:endParaRPr lang="it-IT" altLang="it-IT" sz="900" b="0" dirty="0" smtClean="0">
              <a:solidFill>
                <a:schemeClr val="tx1"/>
              </a:solidFill>
            </a:endParaRPr>
          </a:p>
          <a:p>
            <a:pPr algn="l"/>
            <a:r>
              <a:rPr lang="it-IT" altLang="it-IT" sz="900" b="1" dirty="0" smtClean="0"/>
              <a:t>Note per lo sviluppo:</a:t>
            </a:r>
          </a:p>
          <a:p>
            <a:pPr algn="l"/>
            <a:endParaRPr lang="it-IT" altLang="it-IT" sz="900" b="1" dirty="0" smtClean="0"/>
          </a:p>
          <a:p>
            <a:pPr algn="l"/>
            <a:r>
              <a:rPr lang="it-IT" altLang="it-IT" sz="900" b="1" dirty="0" smtClean="0"/>
              <a:t>Visual: </a:t>
            </a:r>
            <a:r>
              <a:rPr lang="it-IT" altLang="it-IT" sz="900" dirty="0" smtClean="0"/>
              <a:t>la legge della domanda e dell’offerta.</a:t>
            </a:r>
          </a:p>
          <a:p>
            <a:pPr algn="l">
              <a:buFontTx/>
              <a:buChar char="•"/>
            </a:pPr>
            <a:r>
              <a:rPr lang="it-IT" altLang="it-IT" sz="900" dirty="0" smtClean="0"/>
              <a:t> In sincronia con step2 sullo sfondo appare la relativa scritta del testo 2.</a:t>
            </a:r>
          </a:p>
          <a:p>
            <a:pPr algn="l">
              <a:buFontTx/>
              <a:buChar char="•"/>
            </a:pPr>
            <a:r>
              <a:rPr lang="it-IT" altLang="it-IT" sz="900" dirty="0" smtClean="0"/>
              <a:t>In sincronia con </a:t>
            </a:r>
            <a:r>
              <a:rPr lang="it-IT" altLang="it-IT" sz="900" dirty="0" err="1" smtClean="0"/>
              <a:t>step</a:t>
            </a:r>
            <a:r>
              <a:rPr lang="it-IT" altLang="it-IT" sz="900" dirty="0" smtClean="0"/>
              <a:t> 3,4, 5 6 e 7 compaiono le tessere del puzzle; </a:t>
            </a:r>
            <a:r>
              <a:rPr lang="it-IT" altLang="it-IT" sz="900" dirty="0" smtClean="0">
                <a:solidFill>
                  <a:srgbClr val="000000"/>
                </a:solidFill>
              </a:rPr>
              <a:t>contestualmente alla voce si illuminano le tessere una per volta.</a:t>
            </a:r>
          </a:p>
          <a:p>
            <a:pPr algn="l">
              <a:buFontTx/>
              <a:buChar char="•"/>
            </a:pPr>
            <a:r>
              <a:rPr lang="it-IT" altLang="it-IT" sz="900" dirty="0" smtClean="0">
                <a:solidFill>
                  <a:srgbClr val="000000"/>
                </a:solidFill>
              </a:rPr>
              <a:t> Associato ad ogni fattore viene fornita una diversa visualizzazione, indicata a video.</a:t>
            </a:r>
            <a:endParaRPr lang="it-IT" altLang="it-IT" sz="900" dirty="0" smtClean="0"/>
          </a:p>
          <a:p>
            <a:pPr algn="l"/>
            <a:endParaRPr lang="it-IT" altLang="it-IT" sz="900" b="0" dirty="0" smtClean="0">
              <a:solidFill>
                <a:schemeClr val="tx1"/>
              </a:solidFill>
            </a:endParaRPr>
          </a:p>
          <a:p>
            <a:pPr algn="l"/>
            <a:endParaRPr lang="it-IT" altLang="it-IT" sz="900" b="0" dirty="0" smtClean="0">
              <a:solidFill>
                <a:schemeClr val="tx1"/>
              </a:solidFill>
            </a:endParaRPr>
          </a:p>
        </p:txBody>
      </p:sp>
      <p:sp>
        <p:nvSpPr>
          <p:cNvPr id="4" name="Segnaposto numero diapositiva 3"/>
          <p:cNvSpPr>
            <a:spLocks noGrp="1"/>
          </p:cNvSpPr>
          <p:nvPr>
            <p:ph type="sldNum" sz="quarter" idx="10"/>
          </p:nvPr>
        </p:nvSpPr>
        <p:spPr/>
        <p:txBody>
          <a:bodyPr/>
          <a:lstStyle/>
          <a:p>
            <a:fld id="{B655EF7F-0394-4985-AD67-CD069086F894}" type="slidenum">
              <a:rPr lang="it-IT" smtClean="0"/>
              <a:pPr/>
              <a:t>178</a:t>
            </a:fld>
            <a:endParaRPr lang="it-IT"/>
          </a:p>
        </p:txBody>
      </p:sp>
    </p:spTree>
    <p:extLst>
      <p:ext uri="{BB962C8B-B14F-4D97-AF65-F5344CB8AC3E}">
        <p14:creationId xmlns:p14="http://schemas.microsoft.com/office/powerpoint/2010/main" val="296959034"/>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normAutofit/>
          </a:bodyPr>
          <a:lstStyle/>
          <a:p>
            <a:pPr algn="l"/>
            <a:endParaRPr lang="it-IT" altLang="it-IT" sz="900" b="0" dirty="0" smtClean="0">
              <a:solidFill>
                <a:schemeClr val="tx1"/>
              </a:solidFill>
            </a:endParaRPr>
          </a:p>
        </p:txBody>
      </p:sp>
      <p:sp>
        <p:nvSpPr>
          <p:cNvPr id="4" name="Segnaposto numero diapositiva 3"/>
          <p:cNvSpPr>
            <a:spLocks noGrp="1"/>
          </p:cNvSpPr>
          <p:nvPr>
            <p:ph type="sldNum" sz="quarter" idx="10"/>
          </p:nvPr>
        </p:nvSpPr>
        <p:spPr/>
        <p:txBody>
          <a:bodyPr/>
          <a:lstStyle/>
          <a:p>
            <a:fld id="{B655EF7F-0394-4985-AD67-CD069086F894}" type="slidenum">
              <a:rPr lang="it-IT" smtClean="0"/>
              <a:pPr/>
              <a:t>179</a:t>
            </a:fld>
            <a:endParaRPr lang="it-IT"/>
          </a:p>
        </p:txBody>
      </p:sp>
    </p:spTree>
    <p:extLst>
      <p:ext uri="{BB962C8B-B14F-4D97-AF65-F5344CB8AC3E}">
        <p14:creationId xmlns:p14="http://schemas.microsoft.com/office/powerpoint/2010/main" val="2333203034"/>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normAutofit/>
          </a:bodyPr>
          <a:lstStyle/>
          <a:p>
            <a:pPr algn="l"/>
            <a:r>
              <a:rPr lang="it-IT" altLang="it-IT" sz="900" b="0" dirty="0" smtClean="0">
                <a:solidFill>
                  <a:schemeClr val="tx1"/>
                </a:solidFill>
              </a:rPr>
              <a:t>Il grafico riporta le tre principali tipologie di private </a:t>
            </a:r>
            <a:r>
              <a:rPr lang="it-IT" altLang="it-IT" sz="900" b="0" dirty="0" err="1" smtClean="0">
                <a:solidFill>
                  <a:schemeClr val="tx1"/>
                </a:solidFill>
              </a:rPr>
              <a:t>equity</a:t>
            </a:r>
            <a:r>
              <a:rPr lang="it-IT" altLang="it-IT" sz="900" b="0" dirty="0" smtClean="0">
                <a:solidFill>
                  <a:schemeClr val="tx1"/>
                </a:solidFill>
              </a:rPr>
              <a:t>; sulle ordinate abbiamo la capitalizzazione di mercato e sulle ascisse il periodo di investimento.</a:t>
            </a:r>
          </a:p>
          <a:p>
            <a:pPr algn="l"/>
            <a:endParaRPr lang="it-IT" altLang="it-IT" sz="900" b="0" dirty="0" smtClean="0">
              <a:solidFill>
                <a:schemeClr val="tx1"/>
              </a:solidFill>
            </a:endParaRPr>
          </a:p>
          <a:p>
            <a:pPr algn="l"/>
            <a:endParaRPr lang="it-IT" altLang="it-IT" sz="900" b="0" dirty="0" smtClean="0">
              <a:solidFill>
                <a:schemeClr val="tx1"/>
              </a:solidFill>
            </a:endParaRPr>
          </a:p>
          <a:p>
            <a:pPr algn="l"/>
            <a:r>
              <a:rPr lang="it-IT" altLang="it-IT" sz="900" b="0" dirty="0" smtClean="0">
                <a:solidFill>
                  <a:schemeClr val="tx1"/>
                </a:solidFill>
              </a:rPr>
              <a:t>I Fondi private </a:t>
            </a:r>
            <a:r>
              <a:rPr lang="it-IT" altLang="it-IT" sz="900" b="0" dirty="0" err="1" smtClean="0">
                <a:solidFill>
                  <a:schemeClr val="tx1"/>
                </a:solidFill>
              </a:rPr>
              <a:t>equity</a:t>
            </a:r>
            <a:r>
              <a:rPr lang="it-IT" altLang="it-IT" sz="900" b="0" dirty="0" smtClean="0">
                <a:solidFill>
                  <a:schemeClr val="tx1"/>
                </a:solidFill>
              </a:rPr>
              <a:t>  si distinguono in tre diverse tipologie principali:</a:t>
            </a:r>
          </a:p>
          <a:p>
            <a:pPr algn="l"/>
            <a:endParaRPr lang="it-IT" altLang="it-IT" sz="900" b="0" dirty="0" smtClean="0">
              <a:solidFill>
                <a:schemeClr val="tx1"/>
              </a:solidFill>
            </a:endParaRPr>
          </a:p>
          <a:p>
            <a:pPr algn="l"/>
            <a:r>
              <a:rPr lang="it-IT" altLang="it-IT" sz="900" b="0" dirty="0" smtClean="0">
                <a:solidFill>
                  <a:schemeClr val="tx1"/>
                </a:solidFill>
              </a:rPr>
              <a:t>Venture Capital: investimenti in società nuove</a:t>
            </a:r>
          </a:p>
          <a:p>
            <a:pPr algn="l"/>
            <a:endParaRPr lang="it-IT" altLang="it-IT" sz="900" b="0" dirty="0" smtClean="0">
              <a:solidFill>
                <a:schemeClr val="tx1"/>
              </a:solidFill>
            </a:endParaRPr>
          </a:p>
          <a:p>
            <a:pPr algn="l"/>
            <a:r>
              <a:rPr lang="it-IT" altLang="it-IT" sz="900" b="0" dirty="0" smtClean="0">
                <a:solidFill>
                  <a:schemeClr val="tx1"/>
                </a:solidFill>
              </a:rPr>
              <a:t>Buyout: acquisto da parte del management di quote di investimenti in imprese medio/grandi </a:t>
            </a:r>
          </a:p>
          <a:p>
            <a:pPr algn="l"/>
            <a:endParaRPr lang="it-IT" altLang="it-IT" sz="900" b="0" dirty="0" smtClean="0">
              <a:solidFill>
                <a:schemeClr val="tx1"/>
              </a:solidFill>
            </a:endParaRPr>
          </a:p>
          <a:p>
            <a:pPr algn="l"/>
            <a:r>
              <a:rPr lang="it-IT" altLang="it-IT" sz="900" b="0" dirty="0" err="1" smtClean="0">
                <a:solidFill>
                  <a:schemeClr val="tx1"/>
                </a:solidFill>
              </a:rPr>
              <a:t>Distressed</a:t>
            </a:r>
            <a:r>
              <a:rPr lang="it-IT" altLang="it-IT" sz="900" b="0" dirty="0" smtClean="0">
                <a:solidFill>
                  <a:schemeClr val="tx1"/>
                </a:solidFill>
              </a:rPr>
              <a:t> </a:t>
            </a:r>
            <a:r>
              <a:rPr lang="it-IT" altLang="it-IT" sz="900" b="0" dirty="0" err="1" smtClean="0">
                <a:solidFill>
                  <a:schemeClr val="tx1"/>
                </a:solidFill>
              </a:rPr>
              <a:t>Debt</a:t>
            </a:r>
            <a:r>
              <a:rPr lang="it-IT" altLang="it-IT" sz="900" b="0" dirty="0" smtClean="0">
                <a:solidFill>
                  <a:schemeClr val="tx1"/>
                </a:solidFill>
              </a:rPr>
              <a:t>: investimenti in imprese al limite del fallimento</a:t>
            </a:r>
          </a:p>
          <a:p>
            <a:pPr algn="l"/>
            <a:endParaRPr lang="it-IT" altLang="it-IT" sz="900" b="0" dirty="0" smtClean="0">
              <a:solidFill>
                <a:schemeClr val="tx1"/>
              </a:solidFill>
            </a:endParaRPr>
          </a:p>
        </p:txBody>
      </p:sp>
      <p:sp>
        <p:nvSpPr>
          <p:cNvPr id="4" name="Segnaposto numero diapositiva 3"/>
          <p:cNvSpPr>
            <a:spLocks noGrp="1"/>
          </p:cNvSpPr>
          <p:nvPr>
            <p:ph type="sldNum" sz="quarter" idx="10"/>
          </p:nvPr>
        </p:nvSpPr>
        <p:spPr/>
        <p:txBody>
          <a:bodyPr/>
          <a:lstStyle/>
          <a:p>
            <a:fld id="{B655EF7F-0394-4985-AD67-CD069086F894}" type="slidenum">
              <a:rPr lang="it-IT" smtClean="0"/>
              <a:pPr/>
              <a:t>180</a:t>
            </a:fld>
            <a:endParaRPr lang="it-IT"/>
          </a:p>
        </p:txBody>
      </p:sp>
    </p:spTree>
    <p:extLst>
      <p:ext uri="{BB962C8B-B14F-4D97-AF65-F5344CB8AC3E}">
        <p14:creationId xmlns:p14="http://schemas.microsoft.com/office/powerpoint/2010/main" val="8252957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lvl="1"/>
            <a:r>
              <a:rPr lang="it-IT" altLang="it-IT" sz="1050" dirty="0" smtClean="0"/>
              <a:t>Calcolare il </a:t>
            </a:r>
            <a:r>
              <a:rPr lang="it-IT" altLang="it-IT" sz="1050" b="1" dirty="0" smtClean="0"/>
              <a:t>rendimento realizzato </a:t>
            </a:r>
            <a:r>
              <a:rPr lang="it-IT" altLang="it-IT" sz="1050" dirty="0" smtClean="0"/>
              <a:t>è necessario per fare il punto della situazione sul raggiungimento degli obiettivi di investimento prefissati; il calcolo del </a:t>
            </a:r>
            <a:r>
              <a:rPr lang="it-IT" altLang="it-IT" sz="1050" b="1" dirty="0" smtClean="0"/>
              <a:t>rendimento atteso</a:t>
            </a:r>
            <a:r>
              <a:rPr lang="it-IT" altLang="it-IT" sz="1050" dirty="0" smtClean="0"/>
              <a:t>, invece, permette di fare ipotesi sulla prospettiva di rendimento di un investimento; il rendimento atteso, inoltre, costituisce uno dei driver nelle scelte d’investimento.</a:t>
            </a:r>
          </a:p>
          <a:p>
            <a:pPr lvl="1"/>
            <a:r>
              <a:rPr lang="it-IT" altLang="it-IT" sz="1050" dirty="0" smtClean="0"/>
              <a:t>(Step2) Per gli investimenti realizzati senza flussi intermedi, le formule della capitalizzazione semplice e della capitalizzazione composta ti consentono di calcolare il rendimento;</a:t>
            </a:r>
          </a:p>
          <a:p>
            <a:pPr lvl="1"/>
            <a:r>
              <a:rPr lang="it-IT" altLang="it-IT" sz="1050" dirty="0" smtClean="0"/>
              <a:t>(Step3) per gli investimenti realizzati con flussi intermedi l’unità ti propone di esaminare la logica che presiede all’utilizzo dell’indice più utilizzato dagli esperti: il tasso interno di rendimento, ovvero il TIR.</a:t>
            </a:r>
          </a:p>
          <a:p>
            <a:pPr lvl="1"/>
            <a:r>
              <a:rPr lang="it-IT" altLang="it-IT" sz="1050" dirty="0" smtClean="0"/>
              <a:t>(Step4) Per quanto riguarda i rendimenti attesi, l’unità illustra le due principali metodologie utilizzate: le serie storiche e il Building </a:t>
            </a:r>
            <a:r>
              <a:rPr lang="it-IT" altLang="it-IT" sz="1050" dirty="0" err="1" smtClean="0"/>
              <a:t>Blocks</a:t>
            </a:r>
            <a:r>
              <a:rPr lang="it-IT" altLang="it-IT" sz="1050" dirty="0" smtClean="0"/>
              <a:t>.</a:t>
            </a:r>
          </a:p>
          <a:p>
            <a:pPr lvl="1"/>
            <a:endParaRPr lang="it-IT" altLang="it-IT" sz="1050" dirty="0" smtClean="0"/>
          </a:p>
          <a:p>
            <a:pPr lvl="1"/>
            <a:endParaRPr lang="it-IT" altLang="it-IT" sz="1050" dirty="0" smtClean="0"/>
          </a:p>
          <a:p>
            <a:pPr algn="l"/>
            <a:r>
              <a:rPr lang="it-IT" altLang="it-IT" sz="1050" b="1" dirty="0" smtClean="0"/>
              <a:t>Note per lo sviluppo:</a:t>
            </a:r>
          </a:p>
          <a:p>
            <a:pPr algn="l">
              <a:buFontTx/>
              <a:buNone/>
            </a:pPr>
            <a:r>
              <a:rPr lang="it-IT" altLang="it-IT" sz="1050" b="1" dirty="0" smtClean="0"/>
              <a:t>Sfondo: </a:t>
            </a:r>
            <a:r>
              <a:rPr lang="it-IT" altLang="it-IT" sz="1050" dirty="0" smtClean="0"/>
              <a:t>compare</a:t>
            </a:r>
            <a:r>
              <a:rPr lang="it-IT" altLang="it-IT" sz="1050" b="1" dirty="0" smtClean="0"/>
              <a:t> </a:t>
            </a:r>
            <a:r>
              <a:rPr lang="it-IT" altLang="it-IT" sz="1050" dirty="0" smtClean="0"/>
              <a:t>un’immagine scacchistica rischiosa.</a:t>
            </a:r>
          </a:p>
          <a:p>
            <a:pPr algn="l"/>
            <a:r>
              <a:rPr lang="it-IT" altLang="it-IT" sz="1050" dirty="0" smtClean="0"/>
              <a:t>Compare la frase di benvenuto.</a:t>
            </a:r>
          </a:p>
          <a:p>
            <a:pPr algn="l"/>
            <a:r>
              <a:rPr lang="it-IT" altLang="it-IT" sz="1050" dirty="0" smtClean="0"/>
              <a:t>In step1 compaiono le scritte relative a step1;</a:t>
            </a:r>
          </a:p>
          <a:p>
            <a:pPr algn="l"/>
            <a:r>
              <a:rPr lang="it-IT" altLang="it-IT" sz="1050" dirty="0" smtClean="0"/>
              <a:t>In step2 compaiono le scritte relative a step2;</a:t>
            </a:r>
          </a:p>
          <a:p>
            <a:pPr algn="l"/>
            <a:r>
              <a:rPr lang="it-IT" altLang="it-IT" sz="1050" dirty="0" smtClean="0"/>
              <a:t>In step3 compaiono le scritte relative a step3;</a:t>
            </a:r>
          </a:p>
          <a:p>
            <a:pPr algn="l"/>
            <a:r>
              <a:rPr lang="it-IT" altLang="it-IT" sz="1050" dirty="0" smtClean="0"/>
              <a:t>In step4 compaiono le scritte relative a step4.</a:t>
            </a:r>
          </a:p>
          <a:p>
            <a:pPr algn="l"/>
            <a:endParaRPr lang="it-IT" altLang="it-IT" sz="1050" dirty="0" smtClean="0"/>
          </a:p>
        </p:txBody>
      </p:sp>
      <p:sp>
        <p:nvSpPr>
          <p:cNvPr id="4" name="Segnaposto numero diapositiva 3"/>
          <p:cNvSpPr>
            <a:spLocks noGrp="1"/>
          </p:cNvSpPr>
          <p:nvPr>
            <p:ph type="sldNum" sz="quarter" idx="10"/>
          </p:nvPr>
        </p:nvSpPr>
        <p:spPr/>
        <p:txBody>
          <a:bodyPr/>
          <a:lstStyle/>
          <a:p>
            <a:fld id="{B655EF7F-0394-4985-AD67-CD069086F894}" type="slidenum">
              <a:rPr lang="it-IT" smtClean="0"/>
              <a:pPr/>
              <a:t>92</a:t>
            </a:fld>
            <a:endParaRPr lang="it-IT"/>
          </a:p>
        </p:txBody>
      </p:sp>
    </p:spTree>
    <p:extLst>
      <p:ext uri="{BB962C8B-B14F-4D97-AF65-F5344CB8AC3E}">
        <p14:creationId xmlns:p14="http://schemas.microsoft.com/office/powerpoint/2010/main" val="1814497445"/>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normAutofit/>
          </a:bodyPr>
          <a:lstStyle/>
          <a:p>
            <a:r>
              <a:rPr lang="it-IT" altLang="it-IT" sz="900" b="1" dirty="0" smtClean="0">
                <a:solidFill>
                  <a:srgbClr val="000000"/>
                </a:solidFill>
              </a:rPr>
              <a:t>(Step1) </a:t>
            </a:r>
            <a:r>
              <a:rPr lang="it-IT" altLang="it-IT" sz="900" dirty="0" smtClean="0"/>
              <a:t>I risparmiatori di solito non entrano in operazioni di private </a:t>
            </a:r>
            <a:r>
              <a:rPr lang="it-IT" altLang="it-IT" sz="900" dirty="0" err="1" smtClean="0"/>
              <a:t>equity</a:t>
            </a:r>
            <a:r>
              <a:rPr lang="it-IT" altLang="it-IT" sz="900" dirty="0" smtClean="0"/>
              <a:t> direttamente, ma attraverso dei fondi di investimento, cioè acquistando quote di partecipazione.</a:t>
            </a:r>
          </a:p>
          <a:p>
            <a:r>
              <a:rPr lang="it-IT" altLang="it-IT" sz="900" dirty="0" smtClean="0"/>
              <a:t>Tuttavia anche in questo caso il risparmiatore incorre in rischi che dipendono dalla tipologia di fondo dei private </a:t>
            </a:r>
            <a:r>
              <a:rPr lang="it-IT" altLang="it-IT" sz="900" dirty="0" err="1" smtClean="0"/>
              <a:t>equity</a:t>
            </a:r>
            <a:r>
              <a:rPr lang="it-IT" altLang="it-IT" sz="900" dirty="0" smtClean="0"/>
              <a:t>:</a:t>
            </a:r>
            <a:endParaRPr lang="it-IT" altLang="it-IT" sz="900" b="1" dirty="0" smtClean="0"/>
          </a:p>
          <a:p>
            <a:endParaRPr lang="it-IT" altLang="it-IT" sz="900" dirty="0" smtClean="0"/>
          </a:p>
          <a:p>
            <a:r>
              <a:rPr lang="it-IT" altLang="it-IT" sz="900" dirty="0" smtClean="0"/>
              <a:t>Un </a:t>
            </a:r>
            <a:r>
              <a:rPr lang="it-IT" altLang="it-IT" sz="900" b="1" dirty="0" smtClean="0"/>
              <a:t>fondo specializzato in venture capital</a:t>
            </a:r>
            <a:r>
              <a:rPr lang="it-IT" altLang="it-IT" sz="900" dirty="0" smtClean="0"/>
              <a:t> presenta il rischio che il progetto imprenditoriale sponsorizzato dall’operazione di venture capital non si traduca in un’attività produttiva vera e propria;</a:t>
            </a:r>
          </a:p>
          <a:p>
            <a:r>
              <a:rPr lang="it-IT" altLang="it-IT" sz="900" dirty="0" smtClean="0"/>
              <a:t>Un </a:t>
            </a:r>
            <a:r>
              <a:rPr lang="it-IT" altLang="it-IT" sz="900" b="1" dirty="0" smtClean="0"/>
              <a:t>fondo buyout</a:t>
            </a:r>
            <a:r>
              <a:rPr lang="it-IT" altLang="it-IT" sz="900" dirty="0" smtClean="0"/>
              <a:t> presenta il rischio che il nuovo management non sia all’ altezza di quello precedente;</a:t>
            </a:r>
          </a:p>
          <a:p>
            <a:r>
              <a:rPr lang="it-IT" altLang="it-IT" sz="900" dirty="0" smtClean="0"/>
              <a:t>In un </a:t>
            </a:r>
            <a:r>
              <a:rPr lang="it-IT" altLang="it-IT" sz="900" b="1" dirty="0" smtClean="0"/>
              <a:t>fondo </a:t>
            </a:r>
            <a:r>
              <a:rPr lang="it-IT" altLang="it-IT" sz="900" b="1" dirty="0" err="1" smtClean="0"/>
              <a:t>distressed</a:t>
            </a:r>
            <a:r>
              <a:rPr lang="it-IT" altLang="it-IT" sz="900" b="1" dirty="0" smtClean="0"/>
              <a:t> </a:t>
            </a:r>
            <a:r>
              <a:rPr lang="it-IT" altLang="it-IT" sz="900" b="1" dirty="0" err="1" smtClean="0"/>
              <a:t>debt</a:t>
            </a:r>
            <a:r>
              <a:rPr lang="it-IT" altLang="it-IT" sz="900" dirty="0" smtClean="0"/>
              <a:t> il rischio è ancora più concreto poiché difficilmente le imprese attraversano indenni situazioni di difficoltà finanziaria.</a:t>
            </a:r>
          </a:p>
          <a:p>
            <a:pPr algn="l"/>
            <a:endParaRPr lang="it-IT" altLang="it-IT" sz="900" b="0" dirty="0" smtClean="0">
              <a:solidFill>
                <a:schemeClr val="tx1"/>
              </a:solidFill>
            </a:endParaRPr>
          </a:p>
        </p:txBody>
      </p:sp>
      <p:sp>
        <p:nvSpPr>
          <p:cNvPr id="4" name="Segnaposto numero diapositiva 3"/>
          <p:cNvSpPr>
            <a:spLocks noGrp="1"/>
          </p:cNvSpPr>
          <p:nvPr>
            <p:ph type="sldNum" sz="quarter" idx="10"/>
          </p:nvPr>
        </p:nvSpPr>
        <p:spPr/>
        <p:txBody>
          <a:bodyPr/>
          <a:lstStyle/>
          <a:p>
            <a:fld id="{B655EF7F-0394-4985-AD67-CD069086F894}" type="slidenum">
              <a:rPr lang="it-IT" smtClean="0"/>
              <a:pPr/>
              <a:t>181</a:t>
            </a:fld>
            <a:endParaRPr lang="it-IT"/>
          </a:p>
        </p:txBody>
      </p:sp>
    </p:spTree>
    <p:extLst>
      <p:ext uri="{BB962C8B-B14F-4D97-AF65-F5344CB8AC3E}">
        <p14:creationId xmlns:p14="http://schemas.microsoft.com/office/powerpoint/2010/main" val="3921611927"/>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normAutofit/>
          </a:bodyPr>
          <a:lstStyle/>
          <a:p>
            <a:pPr algn="l"/>
            <a:r>
              <a:rPr lang="it-IT" altLang="it-IT" sz="900" b="0" dirty="0" smtClean="0">
                <a:solidFill>
                  <a:schemeClr val="tx1"/>
                </a:solidFill>
              </a:rPr>
              <a:t>Le slide successive affrontano il tema della diversificazione di un portafoglio, cioè delle modalità con cui si può ridurre la volatilità del rendimento medio del portafoglio.</a:t>
            </a:r>
          </a:p>
          <a:p>
            <a:pPr algn="l"/>
            <a:r>
              <a:rPr lang="it-IT" altLang="it-IT" sz="900" b="0" dirty="0" smtClean="0">
                <a:solidFill>
                  <a:schemeClr val="tx1"/>
                </a:solidFill>
              </a:rPr>
              <a:t>A tal fine l'attenzione si concentra sulla logica con cui si calcola il beneficio di diversificazione; in particolare sui concetti di correlazione dei titoli e sul rapporto tra correlazione e rischio.</a:t>
            </a:r>
          </a:p>
          <a:p>
            <a:pPr algn="l"/>
            <a:r>
              <a:rPr lang="it-IT" altLang="it-IT" sz="900" b="0" dirty="0" smtClean="0">
                <a:solidFill>
                  <a:schemeClr val="tx1"/>
                </a:solidFill>
              </a:rPr>
              <a:t>Infine saranno prese in considerazione alcune modalità della diversificazione: geografica, per settori e  per capitalizzazione.</a:t>
            </a:r>
          </a:p>
          <a:p>
            <a:pPr algn="l"/>
            <a:r>
              <a:rPr lang="it-IT" altLang="it-IT" sz="900" b="0" dirty="0" smtClean="0">
                <a:solidFill>
                  <a:schemeClr val="tx1"/>
                </a:solidFill>
              </a:rPr>
              <a:t>	</a:t>
            </a:r>
          </a:p>
          <a:p>
            <a:pPr algn="l"/>
            <a:endParaRPr lang="it-IT" altLang="it-IT" sz="900" b="0" dirty="0" smtClean="0">
              <a:solidFill>
                <a:schemeClr val="tx1"/>
              </a:solidFill>
            </a:endParaRPr>
          </a:p>
        </p:txBody>
      </p:sp>
      <p:sp>
        <p:nvSpPr>
          <p:cNvPr id="4" name="Segnaposto numero diapositiva 3"/>
          <p:cNvSpPr>
            <a:spLocks noGrp="1"/>
          </p:cNvSpPr>
          <p:nvPr>
            <p:ph type="sldNum" sz="quarter" idx="10"/>
          </p:nvPr>
        </p:nvSpPr>
        <p:spPr/>
        <p:txBody>
          <a:bodyPr/>
          <a:lstStyle/>
          <a:p>
            <a:fld id="{B655EF7F-0394-4985-AD67-CD069086F894}" type="slidenum">
              <a:rPr lang="it-IT" smtClean="0"/>
              <a:pPr/>
              <a:t>183</a:t>
            </a:fld>
            <a:endParaRPr lang="it-IT"/>
          </a:p>
        </p:txBody>
      </p:sp>
    </p:spTree>
    <p:extLst>
      <p:ext uri="{BB962C8B-B14F-4D97-AF65-F5344CB8AC3E}">
        <p14:creationId xmlns:p14="http://schemas.microsoft.com/office/powerpoint/2010/main" val="3333984262"/>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normAutofit/>
          </a:bodyPr>
          <a:lstStyle/>
          <a:p>
            <a:pPr algn="l"/>
            <a:r>
              <a:rPr lang="it-IT" altLang="it-IT" sz="900" b="0" dirty="0" smtClean="0">
                <a:solidFill>
                  <a:schemeClr val="tx1"/>
                </a:solidFill>
              </a:rPr>
              <a:t>Un portafoglio di investimento è solitamente composto da molte </a:t>
            </a:r>
            <a:r>
              <a:rPr lang="it-IT" altLang="it-IT" sz="900" b="0" dirty="0" err="1" smtClean="0">
                <a:solidFill>
                  <a:schemeClr val="tx1"/>
                </a:solidFill>
              </a:rPr>
              <a:t>asset</a:t>
            </a:r>
            <a:r>
              <a:rPr lang="it-IT" altLang="it-IT" sz="900" b="0" dirty="0" smtClean="0">
                <a:solidFill>
                  <a:schemeClr val="tx1"/>
                </a:solidFill>
              </a:rPr>
              <a:t> </a:t>
            </a:r>
            <a:r>
              <a:rPr lang="it-IT" altLang="it-IT" sz="900" b="0" dirty="0" err="1" smtClean="0">
                <a:solidFill>
                  <a:schemeClr val="tx1"/>
                </a:solidFill>
              </a:rPr>
              <a:t>class</a:t>
            </a:r>
            <a:r>
              <a:rPr lang="it-IT" altLang="it-IT" sz="900" b="0" dirty="0" smtClean="0">
                <a:solidFill>
                  <a:schemeClr val="tx1"/>
                </a:solidFill>
              </a:rPr>
              <a:t> e pertanto il suo rischio complessivo dipende dai rischi dei ognuna di esse e dalla correlazione tra di esse.</a:t>
            </a:r>
          </a:p>
          <a:p>
            <a:pPr algn="l"/>
            <a:endParaRPr lang="it-IT" altLang="it-IT" sz="900" b="0" dirty="0" smtClean="0">
              <a:solidFill>
                <a:schemeClr val="tx1"/>
              </a:solidFill>
            </a:endParaRPr>
          </a:p>
          <a:p>
            <a:pPr algn="l"/>
            <a:endParaRPr lang="it-IT" altLang="it-IT" sz="900" b="0" dirty="0" smtClean="0">
              <a:solidFill>
                <a:schemeClr val="tx1"/>
              </a:solidFill>
            </a:endParaRPr>
          </a:p>
        </p:txBody>
      </p:sp>
      <p:sp>
        <p:nvSpPr>
          <p:cNvPr id="4" name="Segnaposto numero diapositiva 3"/>
          <p:cNvSpPr>
            <a:spLocks noGrp="1"/>
          </p:cNvSpPr>
          <p:nvPr>
            <p:ph type="sldNum" sz="quarter" idx="10"/>
          </p:nvPr>
        </p:nvSpPr>
        <p:spPr/>
        <p:txBody>
          <a:bodyPr/>
          <a:lstStyle/>
          <a:p>
            <a:fld id="{B655EF7F-0394-4985-AD67-CD069086F894}" type="slidenum">
              <a:rPr lang="it-IT" smtClean="0"/>
              <a:pPr/>
              <a:t>184</a:t>
            </a:fld>
            <a:endParaRPr lang="it-IT"/>
          </a:p>
        </p:txBody>
      </p:sp>
    </p:spTree>
    <p:extLst>
      <p:ext uri="{BB962C8B-B14F-4D97-AF65-F5344CB8AC3E}">
        <p14:creationId xmlns:p14="http://schemas.microsoft.com/office/powerpoint/2010/main" val="4174450722"/>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normAutofit/>
          </a:bodyPr>
          <a:lstStyle/>
          <a:p>
            <a:pPr algn="l"/>
            <a:r>
              <a:rPr lang="it-IT" altLang="it-IT" sz="900" b="0" dirty="0" smtClean="0">
                <a:solidFill>
                  <a:schemeClr val="tx1"/>
                </a:solidFill>
              </a:rPr>
              <a:t>La necessità di un’ottima diversificazione oggi più che mai, è necessaria per garantire che i portafogli siano sempre meno esposti a settori, aree geografiche e modelli di business non performanti. La crescita economica mondiale è sempre più globalizzata nei suoi processi di produzione e beni di consumo; sempre più polarizzata nella distribuzione dei profitti. L’</a:t>
            </a:r>
            <a:r>
              <a:rPr lang="it-IT" altLang="it-IT" sz="900" b="0" dirty="0" err="1" smtClean="0">
                <a:solidFill>
                  <a:schemeClr val="tx1"/>
                </a:solidFill>
              </a:rPr>
              <a:t>interconessione</a:t>
            </a:r>
            <a:r>
              <a:rPr lang="it-IT" altLang="it-IT" sz="900" b="0" dirty="0" smtClean="0">
                <a:solidFill>
                  <a:schemeClr val="tx1"/>
                </a:solidFill>
              </a:rPr>
              <a:t> delle economie, e il commercio internazionale, non riducono il gap di conoscenza e produttività di alcuni paesi sviluppati, o in via di sviluppo, rispetto alla periferia del mondo economico.</a:t>
            </a:r>
          </a:p>
          <a:p>
            <a:pPr algn="l"/>
            <a:endParaRPr lang="it-IT" altLang="it-IT" sz="900" b="0" dirty="0" smtClean="0">
              <a:solidFill>
                <a:schemeClr val="tx1"/>
              </a:solidFill>
            </a:endParaRPr>
          </a:p>
        </p:txBody>
      </p:sp>
      <p:sp>
        <p:nvSpPr>
          <p:cNvPr id="4" name="Segnaposto numero diapositiva 3"/>
          <p:cNvSpPr>
            <a:spLocks noGrp="1"/>
          </p:cNvSpPr>
          <p:nvPr>
            <p:ph type="sldNum" sz="quarter" idx="10"/>
          </p:nvPr>
        </p:nvSpPr>
        <p:spPr/>
        <p:txBody>
          <a:bodyPr/>
          <a:lstStyle/>
          <a:p>
            <a:fld id="{B655EF7F-0394-4985-AD67-CD069086F894}" type="slidenum">
              <a:rPr lang="it-IT" smtClean="0"/>
              <a:pPr/>
              <a:t>185</a:t>
            </a:fld>
            <a:endParaRPr lang="it-IT"/>
          </a:p>
        </p:txBody>
      </p:sp>
    </p:spTree>
    <p:extLst>
      <p:ext uri="{BB962C8B-B14F-4D97-AF65-F5344CB8AC3E}">
        <p14:creationId xmlns:p14="http://schemas.microsoft.com/office/powerpoint/2010/main" val="2835465861"/>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normAutofit/>
          </a:bodyPr>
          <a:lstStyle/>
          <a:p>
            <a:pPr algn="l"/>
            <a:r>
              <a:rPr lang="it-IT" altLang="it-IT" sz="900" b="0" dirty="0" smtClean="0">
                <a:solidFill>
                  <a:schemeClr val="tx1"/>
                </a:solidFill>
              </a:rPr>
              <a:t>I rendimenti dei portafogli devono essere confrontati con i rischi delle </a:t>
            </a:r>
            <a:r>
              <a:rPr lang="it-IT" altLang="it-IT" sz="900" b="0" dirty="0" err="1" smtClean="0">
                <a:solidFill>
                  <a:schemeClr val="tx1"/>
                </a:solidFill>
              </a:rPr>
              <a:t>asset</a:t>
            </a:r>
            <a:r>
              <a:rPr lang="it-IT" altLang="it-IT" sz="900" b="0" dirty="0" smtClean="0">
                <a:solidFill>
                  <a:schemeClr val="tx1"/>
                </a:solidFill>
              </a:rPr>
              <a:t> </a:t>
            </a:r>
            <a:r>
              <a:rPr lang="it-IT" altLang="it-IT" sz="900" b="0" dirty="0" err="1" smtClean="0">
                <a:solidFill>
                  <a:schemeClr val="tx1"/>
                </a:solidFill>
              </a:rPr>
              <a:t>class</a:t>
            </a:r>
            <a:r>
              <a:rPr lang="it-IT" altLang="it-IT" sz="900" b="0" dirty="0" smtClean="0">
                <a:solidFill>
                  <a:schemeClr val="tx1"/>
                </a:solidFill>
              </a:rPr>
              <a:t> che rappresentano economie e modelli di business in continuo cambiamento. La relazione tra rendimento atteso di un investimento non è sempre lineare come nel grafico sopra.</a:t>
            </a:r>
          </a:p>
          <a:p>
            <a:pPr algn="l"/>
            <a:endParaRPr lang="it-IT" altLang="it-IT" sz="900" b="0" dirty="0" smtClean="0">
              <a:solidFill>
                <a:schemeClr val="tx1"/>
              </a:solidFill>
            </a:endParaRPr>
          </a:p>
        </p:txBody>
      </p:sp>
      <p:sp>
        <p:nvSpPr>
          <p:cNvPr id="4" name="Segnaposto numero diapositiva 3"/>
          <p:cNvSpPr>
            <a:spLocks noGrp="1"/>
          </p:cNvSpPr>
          <p:nvPr>
            <p:ph type="sldNum" sz="quarter" idx="10"/>
          </p:nvPr>
        </p:nvSpPr>
        <p:spPr/>
        <p:txBody>
          <a:bodyPr/>
          <a:lstStyle/>
          <a:p>
            <a:fld id="{B655EF7F-0394-4985-AD67-CD069086F894}" type="slidenum">
              <a:rPr lang="it-IT" smtClean="0"/>
              <a:pPr/>
              <a:t>186</a:t>
            </a:fld>
            <a:endParaRPr lang="it-IT"/>
          </a:p>
        </p:txBody>
      </p:sp>
    </p:spTree>
    <p:extLst>
      <p:ext uri="{BB962C8B-B14F-4D97-AF65-F5344CB8AC3E}">
        <p14:creationId xmlns:p14="http://schemas.microsoft.com/office/powerpoint/2010/main" val="1134210009"/>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normAutofit/>
          </a:bodyPr>
          <a:lstStyle/>
          <a:p>
            <a:pPr algn="l"/>
            <a:r>
              <a:rPr lang="it-IT" altLang="it-IT" sz="900" b="0" dirty="0" smtClean="0">
                <a:solidFill>
                  <a:schemeClr val="tx1"/>
                </a:solidFill>
              </a:rPr>
              <a:t>Nelle figure l’ampiezza delle rette rappresenta la volatilità del rendimenti che le singole </a:t>
            </a:r>
            <a:r>
              <a:rPr lang="it-IT" altLang="it-IT" sz="900" b="0" dirty="0" err="1" smtClean="0">
                <a:solidFill>
                  <a:schemeClr val="tx1"/>
                </a:solidFill>
              </a:rPr>
              <a:t>asset</a:t>
            </a:r>
            <a:r>
              <a:rPr lang="it-IT" altLang="it-IT" sz="900" b="0" dirty="0" smtClean="0">
                <a:solidFill>
                  <a:schemeClr val="tx1"/>
                </a:solidFill>
              </a:rPr>
              <a:t> </a:t>
            </a:r>
            <a:r>
              <a:rPr lang="it-IT" altLang="it-IT" sz="900" b="0" dirty="0" err="1" smtClean="0">
                <a:solidFill>
                  <a:schemeClr val="tx1"/>
                </a:solidFill>
              </a:rPr>
              <a:t>class</a:t>
            </a:r>
            <a:r>
              <a:rPr lang="it-IT" altLang="it-IT" sz="900" b="0" dirty="0" smtClean="0">
                <a:solidFill>
                  <a:schemeClr val="tx1"/>
                </a:solidFill>
              </a:rPr>
              <a:t> hanno registrato nel 2017 (a sinistra) e al 30 giugno del 2018</a:t>
            </a:r>
            <a:r>
              <a:rPr lang="it-IT" altLang="it-IT" sz="900" b="0" baseline="0" dirty="0" smtClean="0">
                <a:solidFill>
                  <a:schemeClr val="tx1"/>
                </a:solidFill>
              </a:rPr>
              <a:t> (a destra). Sebbene il mercato abbia registrato una generale contrazione della volatilità, ciò non significa che tale situazione rimarrà invariata anche nel prossimo futuro. Occorre soprattutto capire come reagiranno i mercati a fronte di una riduzione della quantità di denaro in circolazione che le varie Banche Centrale dovranno prima o poi cominciare a ritirare.</a:t>
            </a:r>
          </a:p>
          <a:p>
            <a:pPr algn="l"/>
            <a:endParaRPr lang="it-IT" altLang="it-IT" sz="900" b="0" dirty="0" smtClean="0">
              <a:solidFill>
                <a:schemeClr val="tx1"/>
              </a:solidFill>
            </a:endParaRPr>
          </a:p>
          <a:p>
            <a:pPr algn="l"/>
            <a:endParaRPr lang="it-IT" altLang="it-IT" sz="900" b="0" dirty="0" smtClean="0">
              <a:solidFill>
                <a:schemeClr val="tx1"/>
              </a:solidFill>
            </a:endParaRPr>
          </a:p>
          <a:p>
            <a:pPr algn="l"/>
            <a:endParaRPr lang="it-IT" altLang="it-IT" sz="900" b="0" dirty="0" smtClean="0">
              <a:solidFill>
                <a:schemeClr val="tx1"/>
              </a:solidFill>
            </a:endParaRPr>
          </a:p>
        </p:txBody>
      </p:sp>
      <p:sp>
        <p:nvSpPr>
          <p:cNvPr id="4" name="Segnaposto numero diapositiva 3"/>
          <p:cNvSpPr>
            <a:spLocks noGrp="1"/>
          </p:cNvSpPr>
          <p:nvPr>
            <p:ph type="sldNum" sz="quarter" idx="10"/>
          </p:nvPr>
        </p:nvSpPr>
        <p:spPr/>
        <p:txBody>
          <a:bodyPr/>
          <a:lstStyle/>
          <a:p>
            <a:fld id="{B655EF7F-0394-4985-AD67-CD069086F894}" type="slidenum">
              <a:rPr lang="it-IT" smtClean="0"/>
              <a:pPr/>
              <a:t>187</a:t>
            </a:fld>
            <a:endParaRPr lang="it-IT"/>
          </a:p>
        </p:txBody>
      </p:sp>
    </p:spTree>
    <p:extLst>
      <p:ext uri="{BB962C8B-B14F-4D97-AF65-F5344CB8AC3E}">
        <p14:creationId xmlns:p14="http://schemas.microsoft.com/office/powerpoint/2010/main" val="4109767803"/>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normAutofit/>
          </a:bodyPr>
          <a:lstStyle/>
          <a:p>
            <a:pPr algn="l"/>
            <a:r>
              <a:rPr lang="it-IT" altLang="it-IT" sz="900" b="0" dirty="0" smtClean="0">
                <a:solidFill>
                  <a:schemeClr val="tx1"/>
                </a:solidFill>
              </a:rPr>
              <a:t>Questa è invece una fotografia della relazione rischio-rendimento delle attività finanziarie nell’aprile 2018 proposta da </a:t>
            </a:r>
            <a:r>
              <a:rPr lang="it-IT" altLang="it-IT" sz="900" b="0" dirty="0" err="1" smtClean="0">
                <a:solidFill>
                  <a:schemeClr val="tx1"/>
                </a:solidFill>
              </a:rPr>
              <a:t>Pictet</a:t>
            </a:r>
            <a:r>
              <a:rPr lang="it-IT" altLang="it-IT" sz="900" b="0" dirty="0" smtClean="0">
                <a:solidFill>
                  <a:schemeClr val="tx1"/>
                </a:solidFill>
              </a:rPr>
              <a:t>.</a:t>
            </a:r>
          </a:p>
          <a:p>
            <a:pPr algn="l"/>
            <a:endParaRPr lang="it-IT" altLang="it-IT" sz="900" b="0" dirty="0" smtClean="0">
              <a:solidFill>
                <a:schemeClr val="tx1"/>
              </a:solidFill>
            </a:endParaRPr>
          </a:p>
        </p:txBody>
      </p:sp>
      <p:sp>
        <p:nvSpPr>
          <p:cNvPr id="4" name="Segnaposto numero diapositiva 3"/>
          <p:cNvSpPr>
            <a:spLocks noGrp="1"/>
          </p:cNvSpPr>
          <p:nvPr>
            <p:ph type="sldNum" sz="quarter" idx="10"/>
          </p:nvPr>
        </p:nvSpPr>
        <p:spPr/>
        <p:txBody>
          <a:bodyPr/>
          <a:lstStyle/>
          <a:p>
            <a:fld id="{B655EF7F-0394-4985-AD67-CD069086F894}" type="slidenum">
              <a:rPr lang="it-IT" smtClean="0"/>
              <a:pPr/>
              <a:t>188</a:t>
            </a:fld>
            <a:endParaRPr lang="it-IT"/>
          </a:p>
        </p:txBody>
      </p:sp>
    </p:spTree>
    <p:extLst>
      <p:ext uri="{BB962C8B-B14F-4D97-AF65-F5344CB8AC3E}">
        <p14:creationId xmlns:p14="http://schemas.microsoft.com/office/powerpoint/2010/main" val="909330462"/>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normAutofit/>
          </a:bodyPr>
          <a:lstStyle/>
          <a:p>
            <a:pPr algn="l"/>
            <a:r>
              <a:rPr lang="it-IT" altLang="it-IT" sz="900" b="0" dirty="0" smtClean="0">
                <a:solidFill>
                  <a:schemeClr val="tx1"/>
                </a:solidFill>
              </a:rPr>
              <a:t>Diversificare un portafoglio significa prendere in considerazione le diverse opportunità che il mercato offre, in modo da controbilanciare i rischi delle singole attività finanziarie che compongono il portafoglio. 	</a:t>
            </a:r>
          </a:p>
          <a:p>
            <a:pPr algn="l"/>
            <a:endParaRPr lang="it-IT" altLang="it-IT" sz="900" b="0" dirty="0" smtClean="0">
              <a:solidFill>
                <a:schemeClr val="tx1"/>
              </a:solidFill>
            </a:endParaRPr>
          </a:p>
          <a:p>
            <a:pPr algn="l"/>
            <a:r>
              <a:rPr lang="it-IT" altLang="it-IT" sz="900" b="0" dirty="0" smtClean="0">
                <a:solidFill>
                  <a:schemeClr val="tx1"/>
                </a:solidFill>
              </a:rPr>
              <a:t>Per ottenere una buona diversificazione occorre ripartire il proprio investimento  non solo tra </a:t>
            </a:r>
            <a:r>
              <a:rPr lang="it-IT" altLang="it-IT" sz="900" b="0" dirty="0" err="1" smtClean="0">
                <a:solidFill>
                  <a:schemeClr val="tx1"/>
                </a:solidFill>
              </a:rPr>
              <a:t>asset</a:t>
            </a:r>
            <a:r>
              <a:rPr lang="it-IT" altLang="it-IT" sz="900" b="0" dirty="0" smtClean="0">
                <a:solidFill>
                  <a:schemeClr val="tx1"/>
                </a:solidFill>
              </a:rPr>
              <a:t> diverse (ad esempio obbligazioni e azioni) ma, nell’ambito di una stessa classe, è opportuno scegliere i titoli che hanno tra loro andamenti non correlati. Per correlazione tra due titoli si intende il modo un cui in titolo si muove in funzione dell'altro.</a:t>
            </a:r>
          </a:p>
          <a:p>
            <a:pPr algn="l"/>
            <a:endParaRPr lang="it-IT" altLang="it-IT" sz="900" b="0" dirty="0" smtClean="0">
              <a:solidFill>
                <a:schemeClr val="tx1"/>
              </a:solidFill>
            </a:endParaRPr>
          </a:p>
        </p:txBody>
      </p:sp>
      <p:sp>
        <p:nvSpPr>
          <p:cNvPr id="4" name="Segnaposto numero diapositiva 3"/>
          <p:cNvSpPr>
            <a:spLocks noGrp="1"/>
          </p:cNvSpPr>
          <p:nvPr>
            <p:ph type="sldNum" sz="quarter" idx="10"/>
          </p:nvPr>
        </p:nvSpPr>
        <p:spPr/>
        <p:txBody>
          <a:bodyPr/>
          <a:lstStyle/>
          <a:p>
            <a:fld id="{B655EF7F-0394-4985-AD67-CD069086F894}" type="slidenum">
              <a:rPr lang="it-IT" smtClean="0"/>
              <a:pPr/>
              <a:t>189</a:t>
            </a:fld>
            <a:endParaRPr lang="it-IT"/>
          </a:p>
        </p:txBody>
      </p:sp>
    </p:spTree>
    <p:extLst>
      <p:ext uri="{BB962C8B-B14F-4D97-AF65-F5344CB8AC3E}">
        <p14:creationId xmlns:p14="http://schemas.microsoft.com/office/powerpoint/2010/main" val="2799970674"/>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normAutofit/>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it-IT" altLang="it-IT" sz="900" b="0" dirty="0" smtClean="0">
                <a:solidFill>
                  <a:schemeClr val="tx1"/>
                </a:solidFill>
              </a:rPr>
              <a:t>Il grado di correlazione fra due variabili è espresso dal coefficiente di correlazione</a:t>
            </a:r>
            <a:r>
              <a:rPr lang="it-IT" altLang="it-IT" sz="900" b="0" baseline="0" dirty="0" smtClean="0">
                <a:solidFill>
                  <a:schemeClr val="tx1"/>
                </a:solidFill>
              </a:rPr>
              <a:t> rho, che varia da +1 a -1.</a:t>
            </a:r>
            <a:endParaRPr lang="it-IT" altLang="it-IT" sz="900" b="0" dirty="0" smtClean="0">
              <a:solidFill>
                <a:schemeClr val="tx1"/>
              </a:solidFill>
            </a:endParaRPr>
          </a:p>
          <a:p>
            <a:pPr algn="l"/>
            <a:endParaRPr lang="it-IT" altLang="it-IT" sz="900" b="0" dirty="0" smtClean="0">
              <a:solidFill>
                <a:schemeClr val="tx1"/>
              </a:solidFill>
            </a:endParaRPr>
          </a:p>
          <a:p>
            <a:pPr algn="l"/>
            <a:r>
              <a:rPr lang="it-IT" altLang="it-IT" sz="900" b="0" dirty="0" smtClean="0">
                <a:solidFill>
                  <a:schemeClr val="tx1"/>
                </a:solidFill>
              </a:rPr>
              <a:t>La correlazione lineare,</a:t>
            </a:r>
            <a:r>
              <a:rPr lang="it-IT" altLang="it-IT" sz="900" b="0" baseline="0" dirty="0" smtClean="0">
                <a:solidFill>
                  <a:schemeClr val="tx1"/>
                </a:solidFill>
              </a:rPr>
              <a:t> misurata dall'indice </a:t>
            </a:r>
            <a:r>
              <a:rPr lang="it-IT" altLang="it-IT" sz="900" b="0" dirty="0" smtClean="0">
                <a:solidFill>
                  <a:schemeClr val="tx1"/>
                </a:solidFill>
              </a:rPr>
              <a:t>può essere diretta o positiva quando le due variabili si muovono nello stesso senso; si dice indiretta o negativa quando si muovono invece in senso inverso. Può inoltre essere nulla se le due variabili si muovono in maniera indipendente l’una dall’altra.</a:t>
            </a:r>
          </a:p>
          <a:p>
            <a:pPr algn="l"/>
            <a:r>
              <a:rPr lang="it-IT" altLang="it-IT" sz="900" b="0" dirty="0" smtClean="0">
                <a:solidFill>
                  <a:schemeClr val="tx1"/>
                </a:solidFill>
              </a:rPr>
              <a:t>Il beneficio della diversificazione aumenta passando da rho</a:t>
            </a:r>
            <a:r>
              <a:rPr lang="it-IT" altLang="it-IT" sz="900" b="0" baseline="0" dirty="0" smtClean="0">
                <a:solidFill>
                  <a:schemeClr val="tx1"/>
                </a:solidFill>
              </a:rPr>
              <a:t> uguale a +1 verso rho pari a -1. </a:t>
            </a:r>
            <a:r>
              <a:rPr lang="it-IT" altLang="it-IT" sz="900" b="0" dirty="0" smtClean="0">
                <a:solidFill>
                  <a:schemeClr val="tx1"/>
                </a:solidFill>
              </a:rPr>
              <a:t>Quando la correlazione è pari a +1, infatti, non</a:t>
            </a:r>
            <a:r>
              <a:rPr lang="it-IT" altLang="it-IT" sz="900" b="0" baseline="0" dirty="0" smtClean="0">
                <a:solidFill>
                  <a:schemeClr val="tx1"/>
                </a:solidFill>
              </a:rPr>
              <a:t> vi è beneficio derivante dalla diversificazione; se l'indice rho fosse invece pari a -1 tale beneficio sarebbe massimo e sarebbe inoltre possibile costruire in maniera sintetica un titolo privo di rischio.</a:t>
            </a:r>
          </a:p>
          <a:p>
            <a:pPr algn="l"/>
            <a:endParaRPr lang="it-IT" altLang="it-IT" sz="900" b="0" dirty="0" smtClean="0">
              <a:solidFill>
                <a:schemeClr val="tx1"/>
              </a:solidFill>
            </a:endParaRPr>
          </a:p>
          <a:p>
            <a:pPr algn="l"/>
            <a:r>
              <a:rPr lang="it-IT" altLang="it-IT" sz="900" b="0" dirty="0" smtClean="0">
                <a:solidFill>
                  <a:schemeClr val="tx1"/>
                </a:solidFill>
              </a:rPr>
              <a:t>				</a:t>
            </a:r>
          </a:p>
          <a:p>
            <a:pPr algn="l"/>
            <a:endParaRPr lang="it-IT" altLang="it-IT" sz="900" b="0" dirty="0" smtClean="0">
              <a:solidFill>
                <a:schemeClr val="tx1"/>
              </a:solidFill>
            </a:endParaRPr>
          </a:p>
        </p:txBody>
      </p:sp>
      <p:sp>
        <p:nvSpPr>
          <p:cNvPr id="4" name="Segnaposto numero diapositiva 3"/>
          <p:cNvSpPr>
            <a:spLocks noGrp="1"/>
          </p:cNvSpPr>
          <p:nvPr>
            <p:ph type="sldNum" sz="quarter" idx="10"/>
          </p:nvPr>
        </p:nvSpPr>
        <p:spPr/>
        <p:txBody>
          <a:bodyPr/>
          <a:lstStyle/>
          <a:p>
            <a:fld id="{B655EF7F-0394-4985-AD67-CD069086F894}" type="slidenum">
              <a:rPr lang="it-IT" smtClean="0"/>
              <a:pPr/>
              <a:t>190</a:t>
            </a:fld>
            <a:endParaRPr lang="it-IT"/>
          </a:p>
        </p:txBody>
      </p:sp>
    </p:spTree>
    <p:extLst>
      <p:ext uri="{BB962C8B-B14F-4D97-AF65-F5344CB8AC3E}">
        <p14:creationId xmlns:p14="http://schemas.microsoft.com/office/powerpoint/2010/main" val="820820752"/>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normAutofit/>
          </a:bodyPr>
          <a:lstStyle/>
          <a:p>
            <a:pPr algn="l"/>
            <a:r>
              <a:rPr lang="it-IT" altLang="it-IT" sz="900" b="0" dirty="0" smtClean="0">
                <a:solidFill>
                  <a:schemeClr val="tx1"/>
                </a:solidFill>
              </a:rPr>
              <a:t>(Step1) Consideriamo un portafoglio di 100.000 euro così composto: il 30% nel titolo A, che ha un rischio medio atteso del 5% ed il 70% nel  titolo B con un rischio del 4%. </a:t>
            </a:r>
            <a:r>
              <a:rPr lang="it-IT" altLang="it-IT" sz="900" b="0" baseline="0" dirty="0" smtClean="0">
                <a:solidFill>
                  <a:schemeClr val="tx1"/>
                </a:solidFill>
              </a:rPr>
              <a:t> </a:t>
            </a:r>
            <a:r>
              <a:rPr lang="it-IT" altLang="it-IT" sz="900" b="0" dirty="0" smtClean="0">
                <a:solidFill>
                  <a:schemeClr val="tx1"/>
                </a:solidFill>
              </a:rPr>
              <a:t>Supponiamo che i due titoli presentino una correlazione positiva pari a 1.</a:t>
            </a:r>
            <a:r>
              <a:rPr lang="it-IT" altLang="it-IT" sz="900" b="0" baseline="0" dirty="0" smtClean="0">
                <a:solidFill>
                  <a:schemeClr val="tx1"/>
                </a:solidFill>
              </a:rPr>
              <a:t> </a:t>
            </a:r>
            <a:r>
              <a:rPr lang="it-IT" altLang="it-IT" sz="900" b="0" dirty="0" smtClean="0">
                <a:solidFill>
                  <a:schemeClr val="tx1"/>
                </a:solidFill>
              </a:rPr>
              <a:t>(Step2) Il rischio di un portafoglio così composto è uguale al 4,3%.</a:t>
            </a:r>
          </a:p>
          <a:p>
            <a:pPr algn="l"/>
            <a:r>
              <a:rPr lang="it-IT" altLang="it-IT" sz="900" b="0" dirty="0" smtClean="0">
                <a:solidFill>
                  <a:schemeClr val="tx1"/>
                </a:solidFill>
              </a:rPr>
              <a:t>(Step3) Come possiamo notare nella tabella, al diminuire del valore di correlazione diminuisce il rischio di portafoglio; per contro al crescere del valore dell’indice di correlazione, diminuisce la diversificazione e di conseguenza aumenta il rischio complessivo del portafoglio.</a:t>
            </a:r>
          </a:p>
          <a:p>
            <a:pPr algn="l"/>
            <a:r>
              <a:rPr lang="it-IT" altLang="it-IT" sz="900" b="0" dirty="0" smtClean="0">
                <a:solidFill>
                  <a:schemeClr val="tx1"/>
                </a:solidFill>
              </a:rPr>
              <a:t>L'esempio</a:t>
            </a:r>
            <a:r>
              <a:rPr lang="it-IT" altLang="it-IT" sz="900" b="0" baseline="0" dirty="0" smtClean="0">
                <a:solidFill>
                  <a:schemeClr val="tx1"/>
                </a:solidFill>
              </a:rPr>
              <a:t> evidenzia inoltre che il rendimento medio del portafoglio non è affatto influenzato dal valore del rho; esso risulta essere sempre pari alla media ponderata dei rendimenti dei titoli presenti in portafoglio.</a:t>
            </a:r>
          </a:p>
          <a:p>
            <a:pPr algn="l"/>
            <a:r>
              <a:rPr lang="it-IT" altLang="it-IT" sz="900" b="0" baseline="0" dirty="0" smtClean="0">
                <a:solidFill>
                  <a:schemeClr val="tx1"/>
                </a:solidFill>
              </a:rPr>
              <a:t>In questo caso, con rho uguale a -1 il portafoglio ha sempre un rischio positivo, e non nullo, poiché sono i pesi ad essere errati. Non è infatti detto che saremo in grado di costruire un titolo </a:t>
            </a:r>
            <a:r>
              <a:rPr lang="it-IT" altLang="it-IT" sz="900" b="0" baseline="0" dirty="0" err="1" smtClean="0">
                <a:solidFill>
                  <a:schemeClr val="tx1"/>
                </a:solidFill>
              </a:rPr>
              <a:t>risk</a:t>
            </a:r>
            <a:r>
              <a:rPr lang="it-IT" altLang="it-IT" sz="900" b="0" baseline="0" dirty="0" smtClean="0">
                <a:solidFill>
                  <a:schemeClr val="tx1"/>
                </a:solidFill>
              </a:rPr>
              <a:t> free </a:t>
            </a:r>
            <a:r>
              <a:rPr lang="it-IT" altLang="it-IT" sz="900" b="0" baseline="0" dirty="0" err="1" smtClean="0">
                <a:solidFill>
                  <a:schemeClr val="tx1"/>
                </a:solidFill>
              </a:rPr>
              <a:t>equiponderando</a:t>
            </a:r>
            <a:r>
              <a:rPr lang="it-IT" altLang="it-IT" sz="900" b="0" baseline="0" dirty="0" smtClean="0">
                <a:solidFill>
                  <a:schemeClr val="tx1"/>
                </a:solidFill>
              </a:rPr>
              <a:t> i vari </a:t>
            </a:r>
            <a:r>
              <a:rPr lang="it-IT" altLang="it-IT" sz="900" b="0" baseline="0" dirty="0" err="1" smtClean="0">
                <a:solidFill>
                  <a:schemeClr val="tx1"/>
                </a:solidFill>
              </a:rPr>
              <a:t>asset</a:t>
            </a:r>
            <a:r>
              <a:rPr lang="it-IT" altLang="it-IT" sz="900" b="0" baseline="0" dirty="0" smtClean="0">
                <a:solidFill>
                  <a:schemeClr val="tx1"/>
                </a:solidFill>
              </a:rPr>
              <a:t> nel portafoglio.</a:t>
            </a:r>
          </a:p>
          <a:p>
            <a:pPr algn="l"/>
            <a:endParaRPr lang="it-IT" altLang="it-IT" sz="900" b="0" baseline="0" dirty="0" smtClean="0">
              <a:solidFill>
                <a:schemeClr val="tx1"/>
              </a:solidFill>
            </a:endParaRPr>
          </a:p>
          <a:p>
            <a:pPr algn="l"/>
            <a:endParaRPr lang="it-IT" altLang="it-IT" sz="900" b="0" dirty="0" smtClean="0">
              <a:solidFill>
                <a:schemeClr val="tx1"/>
              </a:solidFill>
            </a:endParaRPr>
          </a:p>
          <a:p>
            <a:pPr algn="l"/>
            <a:r>
              <a:rPr lang="it-IT" altLang="it-IT" sz="900" b="0" dirty="0" smtClean="0">
                <a:solidFill>
                  <a:schemeClr val="tx1"/>
                </a:solidFill>
              </a:rPr>
              <a:t>	</a:t>
            </a:r>
          </a:p>
          <a:p>
            <a:pPr algn="l"/>
            <a:endParaRPr lang="it-IT" altLang="it-IT" sz="900" b="0" dirty="0" smtClean="0">
              <a:solidFill>
                <a:schemeClr val="tx1"/>
              </a:solidFill>
            </a:endParaRPr>
          </a:p>
        </p:txBody>
      </p:sp>
      <p:sp>
        <p:nvSpPr>
          <p:cNvPr id="4" name="Segnaposto numero diapositiva 3"/>
          <p:cNvSpPr>
            <a:spLocks noGrp="1"/>
          </p:cNvSpPr>
          <p:nvPr>
            <p:ph type="sldNum" sz="quarter" idx="10"/>
          </p:nvPr>
        </p:nvSpPr>
        <p:spPr/>
        <p:txBody>
          <a:bodyPr/>
          <a:lstStyle/>
          <a:p>
            <a:fld id="{B655EF7F-0394-4985-AD67-CD069086F894}" type="slidenum">
              <a:rPr lang="it-IT" smtClean="0"/>
              <a:pPr/>
              <a:t>191</a:t>
            </a:fld>
            <a:endParaRPr lang="it-IT"/>
          </a:p>
        </p:txBody>
      </p:sp>
    </p:spTree>
    <p:extLst>
      <p:ext uri="{BB962C8B-B14F-4D97-AF65-F5344CB8AC3E}">
        <p14:creationId xmlns:p14="http://schemas.microsoft.com/office/powerpoint/2010/main" val="313200679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ags" Target="../tags/tag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it-IT"/>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endParaRPr lang="it-IT"/>
          </a:p>
        </p:txBody>
      </p:sp>
      <p:pic>
        <p:nvPicPr>
          <p:cNvPr id="9" name="Picture 6" descr="LOGO"/>
          <p:cNvPicPr>
            <a:picLocks noChangeAspect="1" noChangeArrowheads="1"/>
          </p:cNvPicPr>
          <p:nvPr userDrawn="1"/>
        </p:nvPicPr>
        <p:blipFill>
          <a:blip r:embed="rId2">
            <a:clrChange>
              <a:clrFrom>
                <a:srgbClr val="FDFDFD"/>
              </a:clrFrom>
              <a:clrTo>
                <a:srgbClr val="FDFDFD">
                  <a:alpha val="0"/>
                </a:srgbClr>
              </a:clrTo>
            </a:clrChange>
            <a:extLst>
              <a:ext uri="{28A0092B-C50C-407E-A947-70E740481C1C}">
                <a14:useLocalDpi xmlns:a14="http://schemas.microsoft.com/office/drawing/2010/main" val="0"/>
              </a:ext>
            </a:extLst>
          </a:blip>
          <a:srcRect/>
          <a:stretch>
            <a:fillRect/>
          </a:stretch>
        </p:blipFill>
        <p:spPr bwMode="auto">
          <a:xfrm>
            <a:off x="611188" y="188913"/>
            <a:ext cx="1938337" cy="1147762"/>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cs typeface="+mn-cs"/>
              </a:defRPr>
            </a:lvl1pPr>
          </a:lstStyle>
          <a:p>
            <a:pPr>
              <a:defRPr/>
            </a:pPr>
            <a:endParaRPr lang="it-IT"/>
          </a:p>
        </p:txBody>
      </p:sp>
      <p:sp>
        <p:nvSpPr>
          <p:cNvPr id="11" name="Rectangle 6"/>
          <p:cNvSpPr>
            <a:spLocks noGrp="1" noChangeArrowheads="1"/>
          </p:cNvSpPr>
          <p:nvPr>
            <p:ph type="sldNum" sz="quarter" idx="4"/>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400"/>
            </a:lvl1pPr>
          </a:lstStyle>
          <a:p>
            <a:fld id="{CEE20744-6222-4AA3-9D45-8592154090B2}" type="slidenum">
              <a:rPr lang="it-IT" smtClean="0"/>
              <a:pPr/>
              <a:t>‹N›</a:t>
            </a:fld>
            <a:endParaRPr lang="it-IT"/>
          </a:p>
        </p:txBody>
      </p:sp>
    </p:spTree>
    <p:extLst>
      <p:ext uri="{BB962C8B-B14F-4D97-AF65-F5344CB8AC3E}">
        <p14:creationId xmlns:p14="http://schemas.microsoft.com/office/powerpoint/2010/main" val="39011017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it-IT"/>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pic>
        <p:nvPicPr>
          <p:cNvPr id="7" name="Picture 6" descr="\\Asso-serv\hdesterno (f)\CARTE INTESTATE ETC ASSORETIFORMAZIONE\LOGO.jpg"/>
          <p:cNvPicPr>
            <a:picLocks noChangeAspect="1" noChangeArrowheads="1"/>
          </p:cNvPicPr>
          <p:nvPr userDrawn="1"/>
        </p:nvPicPr>
        <p:blipFill>
          <a:blip r:embed="rId2">
            <a:clrChange>
              <a:clrFrom>
                <a:srgbClr val="FDFDFD"/>
              </a:clrFrom>
              <a:clrTo>
                <a:srgbClr val="FDFDFD">
                  <a:alpha val="0"/>
                </a:srgbClr>
              </a:clrTo>
            </a:clrChange>
            <a:extLst>
              <a:ext uri="{28A0092B-C50C-407E-A947-70E740481C1C}">
                <a14:useLocalDpi xmlns:a14="http://schemas.microsoft.com/office/drawing/2010/main" val="0"/>
              </a:ext>
            </a:extLst>
          </a:blip>
          <a:srcRect/>
          <a:stretch>
            <a:fillRect/>
          </a:stretch>
        </p:blipFill>
        <p:spPr bwMode="auto">
          <a:xfrm>
            <a:off x="6929438" y="5621338"/>
            <a:ext cx="2089150" cy="1236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cs typeface="+mn-cs"/>
              </a:defRPr>
            </a:lvl1pPr>
          </a:lstStyle>
          <a:p>
            <a:pPr>
              <a:defRPr/>
            </a:pPr>
            <a:endParaRPr lang="it-IT"/>
          </a:p>
        </p:txBody>
      </p:sp>
      <p:sp>
        <p:nvSpPr>
          <p:cNvPr id="9" name="Rectangle 6"/>
          <p:cNvSpPr>
            <a:spLocks noGrp="1" noChangeArrowheads="1"/>
          </p:cNvSpPr>
          <p:nvPr>
            <p:ph type="sldNum" sz="quarter" idx="4"/>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400"/>
            </a:lvl1pPr>
          </a:lstStyle>
          <a:p>
            <a:fld id="{CEE20744-6222-4AA3-9D45-8592154090B2}" type="slidenum">
              <a:rPr lang="it-IT" smtClean="0"/>
              <a:pPr/>
              <a:t>‹N›</a:t>
            </a:fld>
            <a:endParaRPr lang="it-IT"/>
          </a:p>
        </p:txBody>
      </p:sp>
    </p:spTree>
    <p:extLst>
      <p:ext uri="{BB962C8B-B14F-4D97-AF65-F5344CB8AC3E}">
        <p14:creationId xmlns:p14="http://schemas.microsoft.com/office/powerpoint/2010/main" val="21604149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it-IT"/>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pic>
        <p:nvPicPr>
          <p:cNvPr id="7" name="Picture 6" descr="\\Asso-serv\hdesterno (f)\CARTE INTESTATE ETC ASSORETIFORMAZIONE\LOGO.jpg"/>
          <p:cNvPicPr>
            <a:picLocks noChangeAspect="1" noChangeArrowheads="1"/>
          </p:cNvPicPr>
          <p:nvPr userDrawn="1"/>
        </p:nvPicPr>
        <p:blipFill>
          <a:blip r:embed="rId2">
            <a:clrChange>
              <a:clrFrom>
                <a:srgbClr val="FDFDFD"/>
              </a:clrFrom>
              <a:clrTo>
                <a:srgbClr val="FDFDFD">
                  <a:alpha val="0"/>
                </a:srgbClr>
              </a:clrTo>
            </a:clrChange>
            <a:extLst>
              <a:ext uri="{28A0092B-C50C-407E-A947-70E740481C1C}">
                <a14:useLocalDpi xmlns:a14="http://schemas.microsoft.com/office/drawing/2010/main" val="0"/>
              </a:ext>
            </a:extLst>
          </a:blip>
          <a:srcRect/>
          <a:stretch>
            <a:fillRect/>
          </a:stretch>
        </p:blipFill>
        <p:spPr bwMode="auto">
          <a:xfrm>
            <a:off x="6929438" y="5621338"/>
            <a:ext cx="2089150" cy="1236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cs typeface="+mn-cs"/>
              </a:defRPr>
            </a:lvl1pPr>
          </a:lstStyle>
          <a:p>
            <a:pPr>
              <a:defRPr/>
            </a:pPr>
            <a:endParaRPr lang="it-IT"/>
          </a:p>
        </p:txBody>
      </p:sp>
      <p:sp>
        <p:nvSpPr>
          <p:cNvPr id="9" name="Rectangle 6"/>
          <p:cNvSpPr>
            <a:spLocks noGrp="1" noChangeArrowheads="1"/>
          </p:cNvSpPr>
          <p:nvPr>
            <p:ph type="sldNum" sz="quarter" idx="4"/>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400"/>
            </a:lvl1pPr>
          </a:lstStyle>
          <a:p>
            <a:fld id="{CEE20744-6222-4AA3-9D45-8592154090B2}" type="slidenum">
              <a:rPr lang="it-IT" smtClean="0"/>
              <a:pPr/>
              <a:t>‹N›</a:t>
            </a:fld>
            <a:endParaRPr lang="it-IT"/>
          </a:p>
        </p:txBody>
      </p:sp>
    </p:spTree>
    <p:extLst>
      <p:ext uri="{BB962C8B-B14F-4D97-AF65-F5344CB8AC3E}">
        <p14:creationId xmlns:p14="http://schemas.microsoft.com/office/powerpoint/2010/main" val="41842884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76" name="Do not remove" hidden="1"/>
          <p:cNvSpPr/>
          <p:nvPr userDrawn="1">
            <p:custDataLst>
              <p:tags r:id="rId1"/>
            </p:custDataLst>
          </p:nvPr>
        </p:nvSpPr>
        <p:spPr>
          <a:xfrm>
            <a:off x="0" y="0"/>
            <a:ext cx="12700" cy="12700"/>
          </a:xfrm>
          <a:prstGeom prst="octagon">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a:t>Click to edit Master title style</a:t>
            </a:r>
            <a:endParaRPr lang="it-IT"/>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pic>
        <p:nvPicPr>
          <p:cNvPr id="7" name="Picture 6" descr="\\Asso-serv\hdesterno (f)\CARTE INTESTATE ETC ASSORETIFORMAZIONE\LOGO.jpg"/>
          <p:cNvPicPr>
            <a:picLocks noChangeAspect="1" noChangeArrowheads="1"/>
          </p:cNvPicPr>
          <p:nvPr userDrawn="1"/>
        </p:nvPicPr>
        <p:blipFill>
          <a:blip r:embed="rId3">
            <a:clrChange>
              <a:clrFrom>
                <a:srgbClr val="FDFDFD"/>
              </a:clrFrom>
              <a:clrTo>
                <a:srgbClr val="FDFDFD">
                  <a:alpha val="0"/>
                </a:srgbClr>
              </a:clrTo>
            </a:clrChange>
            <a:extLst>
              <a:ext uri="{28A0092B-C50C-407E-A947-70E740481C1C}">
                <a14:useLocalDpi xmlns:a14="http://schemas.microsoft.com/office/drawing/2010/main" val="0"/>
              </a:ext>
            </a:extLst>
          </a:blip>
          <a:srcRect/>
          <a:stretch>
            <a:fillRect/>
          </a:stretch>
        </p:blipFill>
        <p:spPr bwMode="auto">
          <a:xfrm>
            <a:off x="6929438" y="5621338"/>
            <a:ext cx="2089150" cy="1236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cs typeface="+mn-cs"/>
              </a:defRPr>
            </a:lvl1pPr>
          </a:lstStyle>
          <a:p>
            <a:pPr>
              <a:defRPr/>
            </a:pPr>
            <a:endParaRPr lang="it-IT"/>
          </a:p>
        </p:txBody>
      </p:sp>
      <p:sp>
        <p:nvSpPr>
          <p:cNvPr id="9" name="Rectangle 6"/>
          <p:cNvSpPr>
            <a:spLocks noGrp="1" noChangeArrowheads="1"/>
          </p:cNvSpPr>
          <p:nvPr>
            <p:ph type="sldNum" sz="quarter" idx="4"/>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400"/>
            </a:lvl1pPr>
          </a:lstStyle>
          <a:p>
            <a:fld id="{CEE20744-6222-4AA3-9D45-8592154090B2}" type="slidenum">
              <a:rPr lang="it-IT" smtClean="0"/>
              <a:pPr/>
              <a:t>‹N›</a:t>
            </a:fld>
            <a:endParaRPr lang="it-IT"/>
          </a:p>
        </p:txBody>
      </p:sp>
    </p:spTree>
    <p:extLst>
      <p:ext uri="{BB962C8B-B14F-4D97-AF65-F5344CB8AC3E}">
        <p14:creationId xmlns:p14="http://schemas.microsoft.com/office/powerpoint/2010/main" val="3708344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it-IT"/>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pic>
        <p:nvPicPr>
          <p:cNvPr id="7" name="Picture 6" descr="\\Asso-serv\hdesterno (f)\CARTE INTESTATE ETC ASSORETIFORMAZIONE\LOGO.jpg"/>
          <p:cNvPicPr>
            <a:picLocks noChangeAspect="1" noChangeArrowheads="1"/>
          </p:cNvPicPr>
          <p:nvPr userDrawn="1"/>
        </p:nvPicPr>
        <p:blipFill>
          <a:blip r:embed="rId2">
            <a:clrChange>
              <a:clrFrom>
                <a:srgbClr val="FDFDFD"/>
              </a:clrFrom>
              <a:clrTo>
                <a:srgbClr val="FDFDFD">
                  <a:alpha val="0"/>
                </a:srgbClr>
              </a:clrTo>
            </a:clrChange>
            <a:extLst>
              <a:ext uri="{28A0092B-C50C-407E-A947-70E740481C1C}">
                <a14:useLocalDpi xmlns:a14="http://schemas.microsoft.com/office/drawing/2010/main" val="0"/>
              </a:ext>
            </a:extLst>
          </a:blip>
          <a:srcRect/>
          <a:stretch>
            <a:fillRect/>
          </a:stretch>
        </p:blipFill>
        <p:spPr bwMode="auto">
          <a:xfrm>
            <a:off x="6929438" y="5621338"/>
            <a:ext cx="2089150" cy="1236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cs typeface="+mn-cs"/>
              </a:defRPr>
            </a:lvl1pPr>
          </a:lstStyle>
          <a:p>
            <a:pPr>
              <a:defRPr/>
            </a:pPr>
            <a:endParaRPr lang="it-IT"/>
          </a:p>
        </p:txBody>
      </p:sp>
      <p:sp>
        <p:nvSpPr>
          <p:cNvPr id="9" name="Rectangle 6"/>
          <p:cNvSpPr>
            <a:spLocks noGrp="1" noChangeArrowheads="1"/>
          </p:cNvSpPr>
          <p:nvPr>
            <p:ph type="sldNum" sz="quarter" idx="4"/>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400"/>
            </a:lvl1pPr>
          </a:lstStyle>
          <a:p>
            <a:fld id="{CEE20744-6222-4AA3-9D45-8592154090B2}" type="slidenum">
              <a:rPr lang="it-IT" smtClean="0"/>
              <a:pPr/>
              <a:t>‹N›</a:t>
            </a:fld>
            <a:endParaRPr lang="it-IT"/>
          </a:p>
        </p:txBody>
      </p:sp>
    </p:spTree>
    <p:extLst>
      <p:ext uri="{BB962C8B-B14F-4D97-AF65-F5344CB8AC3E}">
        <p14:creationId xmlns:p14="http://schemas.microsoft.com/office/powerpoint/2010/main" val="6904016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it-IT"/>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pic>
        <p:nvPicPr>
          <p:cNvPr id="8" name="Picture 6" descr="\\Asso-serv\hdesterno (f)\CARTE INTESTATE ETC ASSORETIFORMAZIONE\LOGO.jpg"/>
          <p:cNvPicPr>
            <a:picLocks noChangeAspect="1" noChangeArrowheads="1"/>
          </p:cNvPicPr>
          <p:nvPr userDrawn="1"/>
        </p:nvPicPr>
        <p:blipFill>
          <a:blip r:embed="rId2">
            <a:clrChange>
              <a:clrFrom>
                <a:srgbClr val="FDFDFD"/>
              </a:clrFrom>
              <a:clrTo>
                <a:srgbClr val="FDFDFD">
                  <a:alpha val="0"/>
                </a:srgbClr>
              </a:clrTo>
            </a:clrChange>
            <a:extLst>
              <a:ext uri="{28A0092B-C50C-407E-A947-70E740481C1C}">
                <a14:useLocalDpi xmlns:a14="http://schemas.microsoft.com/office/drawing/2010/main" val="0"/>
              </a:ext>
            </a:extLst>
          </a:blip>
          <a:srcRect/>
          <a:stretch>
            <a:fillRect/>
          </a:stretch>
        </p:blipFill>
        <p:spPr bwMode="auto">
          <a:xfrm>
            <a:off x="6929438" y="5621338"/>
            <a:ext cx="2089150" cy="1236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cs typeface="+mn-cs"/>
              </a:defRPr>
            </a:lvl1pPr>
          </a:lstStyle>
          <a:p>
            <a:pPr>
              <a:defRPr/>
            </a:pPr>
            <a:endParaRPr lang="it-IT"/>
          </a:p>
        </p:txBody>
      </p:sp>
      <p:sp>
        <p:nvSpPr>
          <p:cNvPr id="10" name="Rectangle 6"/>
          <p:cNvSpPr>
            <a:spLocks noGrp="1" noChangeArrowheads="1"/>
          </p:cNvSpPr>
          <p:nvPr>
            <p:ph type="sldNum" sz="quarter" idx="4"/>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400"/>
            </a:lvl1pPr>
          </a:lstStyle>
          <a:p>
            <a:fld id="{CEE20744-6222-4AA3-9D45-8592154090B2}" type="slidenum">
              <a:rPr lang="it-IT" smtClean="0"/>
              <a:pPr/>
              <a:t>‹N›</a:t>
            </a:fld>
            <a:endParaRPr lang="it-IT"/>
          </a:p>
        </p:txBody>
      </p:sp>
    </p:spTree>
    <p:extLst>
      <p:ext uri="{BB962C8B-B14F-4D97-AF65-F5344CB8AC3E}">
        <p14:creationId xmlns:p14="http://schemas.microsoft.com/office/powerpoint/2010/main" val="39387009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it-IT"/>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pic>
        <p:nvPicPr>
          <p:cNvPr id="10" name="Picture 6" descr="\\Asso-serv\hdesterno (f)\CARTE INTESTATE ETC ASSORETIFORMAZIONE\LOGO.jpg"/>
          <p:cNvPicPr>
            <a:picLocks noChangeAspect="1" noChangeArrowheads="1"/>
          </p:cNvPicPr>
          <p:nvPr userDrawn="1"/>
        </p:nvPicPr>
        <p:blipFill>
          <a:blip r:embed="rId2">
            <a:clrChange>
              <a:clrFrom>
                <a:srgbClr val="FDFDFD"/>
              </a:clrFrom>
              <a:clrTo>
                <a:srgbClr val="FDFDFD">
                  <a:alpha val="0"/>
                </a:srgbClr>
              </a:clrTo>
            </a:clrChange>
            <a:extLst>
              <a:ext uri="{28A0092B-C50C-407E-A947-70E740481C1C}">
                <a14:useLocalDpi xmlns:a14="http://schemas.microsoft.com/office/drawing/2010/main" val="0"/>
              </a:ext>
            </a:extLst>
          </a:blip>
          <a:srcRect/>
          <a:stretch>
            <a:fillRect/>
          </a:stretch>
        </p:blipFill>
        <p:spPr bwMode="auto">
          <a:xfrm>
            <a:off x="6929438" y="5621338"/>
            <a:ext cx="2089150" cy="1236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5"/>
          <p:cNvSpPr>
            <a:spLocks noGrp="1" noChangeArrowheads="1"/>
          </p:cNvSpPr>
          <p:nvPr>
            <p:ph type="ftr" sz="quarter" idx="10"/>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cs typeface="+mn-cs"/>
              </a:defRPr>
            </a:lvl1pPr>
          </a:lstStyle>
          <a:p>
            <a:pPr>
              <a:defRPr/>
            </a:pPr>
            <a:endParaRPr lang="it-IT"/>
          </a:p>
        </p:txBody>
      </p:sp>
      <p:sp>
        <p:nvSpPr>
          <p:cNvPr id="12" name="Rectangle 6"/>
          <p:cNvSpPr>
            <a:spLocks noGrp="1" noChangeArrowheads="1"/>
          </p:cNvSpPr>
          <p:nvPr>
            <p:ph type="sldNum" sz="quarter" idx="11"/>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400"/>
            </a:lvl1pPr>
          </a:lstStyle>
          <a:p>
            <a:fld id="{CEE20744-6222-4AA3-9D45-8592154090B2}" type="slidenum">
              <a:rPr lang="it-IT" smtClean="0"/>
              <a:pPr/>
              <a:t>‹N›</a:t>
            </a:fld>
            <a:endParaRPr lang="it-IT"/>
          </a:p>
        </p:txBody>
      </p:sp>
    </p:spTree>
    <p:extLst>
      <p:ext uri="{BB962C8B-B14F-4D97-AF65-F5344CB8AC3E}">
        <p14:creationId xmlns:p14="http://schemas.microsoft.com/office/powerpoint/2010/main" val="15334656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it-IT"/>
          </a:p>
        </p:txBody>
      </p:sp>
      <p:pic>
        <p:nvPicPr>
          <p:cNvPr id="6" name="Picture 6" descr="\\Asso-serv\hdesterno (f)\CARTE INTESTATE ETC ASSORETIFORMAZIONE\LOGO.jpg"/>
          <p:cNvPicPr>
            <a:picLocks noChangeAspect="1" noChangeArrowheads="1"/>
          </p:cNvPicPr>
          <p:nvPr userDrawn="1"/>
        </p:nvPicPr>
        <p:blipFill>
          <a:blip r:embed="rId2">
            <a:clrChange>
              <a:clrFrom>
                <a:srgbClr val="FDFDFD"/>
              </a:clrFrom>
              <a:clrTo>
                <a:srgbClr val="FDFDFD">
                  <a:alpha val="0"/>
                </a:srgbClr>
              </a:clrTo>
            </a:clrChange>
            <a:extLst>
              <a:ext uri="{28A0092B-C50C-407E-A947-70E740481C1C}">
                <a14:useLocalDpi xmlns:a14="http://schemas.microsoft.com/office/drawing/2010/main" val="0"/>
              </a:ext>
            </a:extLst>
          </a:blip>
          <a:srcRect/>
          <a:stretch>
            <a:fillRect/>
          </a:stretch>
        </p:blipFill>
        <p:spPr bwMode="auto">
          <a:xfrm>
            <a:off x="6929438" y="5621338"/>
            <a:ext cx="2089150" cy="1236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cs typeface="+mn-cs"/>
              </a:defRPr>
            </a:lvl1pPr>
          </a:lstStyle>
          <a:p>
            <a:pPr>
              <a:defRPr/>
            </a:pPr>
            <a:endParaRPr lang="it-IT"/>
          </a:p>
        </p:txBody>
      </p:sp>
      <p:sp>
        <p:nvSpPr>
          <p:cNvPr id="8" name="Rectangle 6"/>
          <p:cNvSpPr>
            <a:spLocks noGrp="1" noChangeArrowheads="1"/>
          </p:cNvSpPr>
          <p:nvPr>
            <p:ph type="sldNum" sz="quarter" idx="4"/>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400"/>
            </a:lvl1pPr>
          </a:lstStyle>
          <a:p>
            <a:fld id="{CEE20744-6222-4AA3-9D45-8592154090B2}" type="slidenum">
              <a:rPr lang="it-IT" smtClean="0"/>
              <a:pPr/>
              <a:t>‹N›</a:t>
            </a:fld>
            <a:endParaRPr lang="it-IT"/>
          </a:p>
        </p:txBody>
      </p:sp>
    </p:spTree>
    <p:extLst>
      <p:ext uri="{BB962C8B-B14F-4D97-AF65-F5344CB8AC3E}">
        <p14:creationId xmlns:p14="http://schemas.microsoft.com/office/powerpoint/2010/main" val="2313497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o not remove" hidden="1"/>
          <p:cNvSpPr/>
          <p:nvPr userDrawn="1">
            <p:custDataLst>
              <p:tags r:id="rId1"/>
            </p:custDataLst>
          </p:nvPr>
        </p:nvSpPr>
        <p:spPr>
          <a:xfrm>
            <a:off x="0" y="0"/>
            <a:ext cx="12700" cy="12700"/>
          </a:xfrm>
          <a:prstGeom prst="octagon">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cs typeface="+mn-cs"/>
              </a:defRPr>
            </a:lvl1pPr>
          </a:lstStyle>
          <a:p>
            <a:pPr>
              <a:defRPr/>
            </a:pPr>
            <a:endParaRPr lang="it-IT"/>
          </a:p>
        </p:txBody>
      </p:sp>
      <p:sp>
        <p:nvSpPr>
          <p:cNvPr id="6" name="Rectangle 6"/>
          <p:cNvSpPr>
            <a:spLocks noGrp="1" noChangeArrowheads="1"/>
          </p:cNvSpPr>
          <p:nvPr>
            <p:ph type="sldNum" sz="quarter" idx="4"/>
          </p:nvPr>
        </p:nvSpPr>
        <p:spPr bwMode="auto">
          <a:xfrm>
            <a:off x="467544" y="6441356"/>
            <a:ext cx="2133600" cy="280119"/>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400"/>
            </a:lvl1pPr>
          </a:lstStyle>
          <a:p>
            <a:fld id="{CEE20744-6222-4AA3-9D45-8592154090B2}" type="slidenum">
              <a:rPr lang="it-IT" smtClean="0"/>
              <a:pPr/>
              <a:t>‹N›</a:t>
            </a:fld>
            <a:endParaRPr lang="it-IT"/>
          </a:p>
        </p:txBody>
      </p:sp>
    </p:spTree>
    <p:extLst>
      <p:ext uri="{BB962C8B-B14F-4D97-AF65-F5344CB8AC3E}">
        <p14:creationId xmlns:p14="http://schemas.microsoft.com/office/powerpoint/2010/main" val="33835057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it-IT"/>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pic>
        <p:nvPicPr>
          <p:cNvPr id="8" name="Picture 6" descr="\\Asso-serv\hdesterno (f)\CARTE INTESTATE ETC ASSORETIFORMAZIONE\LOGO.jpg"/>
          <p:cNvPicPr>
            <a:picLocks noChangeAspect="1" noChangeArrowheads="1"/>
          </p:cNvPicPr>
          <p:nvPr userDrawn="1"/>
        </p:nvPicPr>
        <p:blipFill>
          <a:blip r:embed="rId2">
            <a:clrChange>
              <a:clrFrom>
                <a:srgbClr val="FDFDFD"/>
              </a:clrFrom>
              <a:clrTo>
                <a:srgbClr val="FDFDFD">
                  <a:alpha val="0"/>
                </a:srgbClr>
              </a:clrTo>
            </a:clrChange>
            <a:extLst>
              <a:ext uri="{28A0092B-C50C-407E-A947-70E740481C1C}">
                <a14:useLocalDpi xmlns:a14="http://schemas.microsoft.com/office/drawing/2010/main" val="0"/>
              </a:ext>
            </a:extLst>
          </a:blip>
          <a:srcRect/>
          <a:stretch>
            <a:fillRect/>
          </a:stretch>
        </p:blipFill>
        <p:spPr bwMode="auto">
          <a:xfrm>
            <a:off x="6929438" y="5621338"/>
            <a:ext cx="2089150" cy="1236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cs typeface="+mn-cs"/>
              </a:defRPr>
            </a:lvl1pPr>
          </a:lstStyle>
          <a:p>
            <a:pPr>
              <a:defRPr/>
            </a:pPr>
            <a:endParaRPr lang="it-IT"/>
          </a:p>
        </p:txBody>
      </p:sp>
      <p:sp>
        <p:nvSpPr>
          <p:cNvPr id="10" name="Rectangle 6"/>
          <p:cNvSpPr>
            <a:spLocks noGrp="1" noChangeArrowheads="1"/>
          </p:cNvSpPr>
          <p:nvPr>
            <p:ph type="sldNum" sz="quarter" idx="4"/>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400"/>
            </a:lvl1pPr>
          </a:lstStyle>
          <a:p>
            <a:fld id="{CEE20744-6222-4AA3-9D45-8592154090B2}" type="slidenum">
              <a:rPr lang="it-IT" smtClean="0"/>
              <a:pPr/>
              <a:t>‹N›</a:t>
            </a:fld>
            <a:endParaRPr lang="it-IT"/>
          </a:p>
        </p:txBody>
      </p:sp>
    </p:spTree>
    <p:extLst>
      <p:ext uri="{BB962C8B-B14F-4D97-AF65-F5344CB8AC3E}">
        <p14:creationId xmlns:p14="http://schemas.microsoft.com/office/powerpoint/2010/main" val="19831218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it-IT"/>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it-IT"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pic>
        <p:nvPicPr>
          <p:cNvPr id="8" name="Picture 6" descr="\\Asso-serv\hdesterno (f)\CARTE INTESTATE ETC ASSORETIFORMAZIONE\LOGO.jpg"/>
          <p:cNvPicPr>
            <a:picLocks noChangeAspect="1" noChangeArrowheads="1"/>
          </p:cNvPicPr>
          <p:nvPr userDrawn="1"/>
        </p:nvPicPr>
        <p:blipFill>
          <a:blip r:embed="rId2">
            <a:clrChange>
              <a:clrFrom>
                <a:srgbClr val="FDFDFD"/>
              </a:clrFrom>
              <a:clrTo>
                <a:srgbClr val="FDFDFD">
                  <a:alpha val="0"/>
                </a:srgbClr>
              </a:clrTo>
            </a:clrChange>
            <a:extLst>
              <a:ext uri="{28A0092B-C50C-407E-A947-70E740481C1C}">
                <a14:useLocalDpi xmlns:a14="http://schemas.microsoft.com/office/drawing/2010/main" val="0"/>
              </a:ext>
            </a:extLst>
          </a:blip>
          <a:srcRect/>
          <a:stretch>
            <a:fillRect/>
          </a:stretch>
        </p:blipFill>
        <p:spPr bwMode="auto">
          <a:xfrm>
            <a:off x="6929438" y="5621338"/>
            <a:ext cx="2089150" cy="1236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cs typeface="+mn-cs"/>
              </a:defRPr>
            </a:lvl1pPr>
          </a:lstStyle>
          <a:p>
            <a:pPr>
              <a:defRPr/>
            </a:pPr>
            <a:endParaRPr lang="it-IT"/>
          </a:p>
        </p:txBody>
      </p:sp>
      <p:sp>
        <p:nvSpPr>
          <p:cNvPr id="10" name="Rectangle 6"/>
          <p:cNvSpPr>
            <a:spLocks noGrp="1" noChangeArrowheads="1"/>
          </p:cNvSpPr>
          <p:nvPr>
            <p:ph type="sldNum" sz="quarter" idx="4"/>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400"/>
            </a:lvl1pPr>
          </a:lstStyle>
          <a:p>
            <a:fld id="{CEE20744-6222-4AA3-9D45-8592154090B2}" type="slidenum">
              <a:rPr lang="it-IT" smtClean="0"/>
              <a:pPr/>
              <a:t>‹N›</a:t>
            </a:fld>
            <a:endParaRPr lang="it-IT"/>
          </a:p>
        </p:txBody>
      </p:sp>
    </p:spTree>
    <p:extLst>
      <p:ext uri="{BB962C8B-B14F-4D97-AF65-F5344CB8AC3E}">
        <p14:creationId xmlns:p14="http://schemas.microsoft.com/office/powerpoint/2010/main" val="24363775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it-IT" smtClean="0"/>
              <a:t>Fare clic per modificare lo stile del titolo</a:t>
            </a:r>
          </a:p>
        </p:txBody>
      </p:sp>
      <p:sp>
        <p:nvSpPr>
          <p:cNvPr id="12291" name="Rectangle 3"/>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it-IT" smtClean="0"/>
              <a:t>Fare clic per modificare gli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p>
        </p:txBody>
      </p:sp>
      <p:sp>
        <p:nvSpPr>
          <p:cNvPr id="160773"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cs typeface="+mn-cs"/>
              </a:defRPr>
            </a:lvl1pPr>
          </a:lstStyle>
          <a:p>
            <a:pPr>
              <a:defRPr/>
            </a:pPr>
            <a:endParaRPr lang="it-IT"/>
          </a:p>
        </p:txBody>
      </p:sp>
      <p:sp>
        <p:nvSpPr>
          <p:cNvPr id="7" name="Rectangle 6"/>
          <p:cNvSpPr>
            <a:spLocks noGrp="1" noChangeArrowheads="1"/>
          </p:cNvSpPr>
          <p:nvPr>
            <p:ph type="sldNum" sz="quarter" idx="4"/>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400"/>
            </a:lvl1pPr>
          </a:lstStyle>
          <a:p>
            <a:fld id="{CEE20744-6222-4AA3-9D45-8592154090B2}" type="slidenum">
              <a:rPr lang="it-IT" smtClean="0"/>
              <a:pPr/>
              <a:t>‹N›</a:t>
            </a:fld>
            <a:endParaRPr lang="it-IT"/>
          </a:p>
        </p:txBody>
      </p:sp>
    </p:spTree>
  </p:cSld>
  <p:clrMap bg1="lt1" tx1="dk1" bg2="lt2" tx2="dk2" accent1="accent1" accent2="accent2" accent3="accent3" accent4="accent4" accent5="accent5" accent6="accent6" hlink="hlink" folHlink="folHlink"/>
  <p:sldLayoutIdLst>
    <p:sldLayoutId id="2147483831" r:id="rId1"/>
    <p:sldLayoutId id="2147483830" r:id="rId2"/>
    <p:sldLayoutId id="2147483829" r:id="rId3"/>
    <p:sldLayoutId id="2147483828" r:id="rId4"/>
    <p:sldLayoutId id="2147483827" r:id="rId5"/>
    <p:sldLayoutId id="2147483826" r:id="rId6"/>
    <p:sldLayoutId id="2147483825" r:id="rId7"/>
    <p:sldLayoutId id="2147483824" r:id="rId8"/>
    <p:sldLayoutId id="2147483823" r:id="rId9"/>
    <p:sldLayoutId id="2147483822" r:id="rId10"/>
    <p:sldLayoutId id="2147483821" r:id="rId11"/>
  </p:sldLayoutIdLst>
  <p:hf sldNum="0"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microsoft.com/office/2007/relationships/hdphoto" Target="../media/hdphoto4.wdp"/></Relationships>
</file>

<file path=ppt/slides/_rels/slide10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14.wmf"/><Relationship Id="rId4" Type="http://schemas.openxmlformats.org/officeDocument/2006/relationships/oleObject" Target="../embeddings/oleObject3.bin"/></Relationships>
</file>

<file path=ppt/slides/_rels/slide108.xml.rels><?xml version="1.0" encoding="UTF-8" standalone="yes"?>
<Relationships xmlns="http://schemas.openxmlformats.org/package/2006/relationships"><Relationship Id="rId3" Type="http://schemas.openxmlformats.org/officeDocument/2006/relationships/notesSlide" Target="../notesSlides/notesSlide25.xml"/><Relationship Id="rId7" Type="http://schemas.openxmlformats.org/officeDocument/2006/relationships/image" Target="../media/image16.wmf"/><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oleObject" Target="../embeddings/oleObject5.bin"/><Relationship Id="rId5" Type="http://schemas.openxmlformats.org/officeDocument/2006/relationships/image" Target="../media/image15.wmf"/><Relationship Id="rId4" Type="http://schemas.openxmlformats.org/officeDocument/2006/relationships/oleObject" Target="../embeddings/oleObject4.bin"/></Relationships>
</file>

<file path=ppt/slides/_rels/slide109.xml.rels><?xml version="1.0" encoding="UTF-8" standalone="yes"?>
<Relationships xmlns="http://schemas.openxmlformats.org/package/2006/relationships"><Relationship Id="rId8" Type="http://schemas.openxmlformats.org/officeDocument/2006/relationships/oleObject" Target="../embeddings/oleObject8.bin"/><Relationship Id="rId13" Type="http://schemas.openxmlformats.org/officeDocument/2006/relationships/image" Target="../media/image21.wmf"/><Relationship Id="rId3" Type="http://schemas.openxmlformats.org/officeDocument/2006/relationships/notesSlide" Target="../notesSlides/notesSlide26.xml"/><Relationship Id="rId7" Type="http://schemas.openxmlformats.org/officeDocument/2006/relationships/image" Target="../media/image18.wmf"/><Relationship Id="rId12" Type="http://schemas.openxmlformats.org/officeDocument/2006/relationships/oleObject" Target="../embeddings/oleObject10.bin"/><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oleObject" Target="../embeddings/oleObject7.bin"/><Relationship Id="rId11" Type="http://schemas.openxmlformats.org/officeDocument/2006/relationships/image" Target="../media/image20.wmf"/><Relationship Id="rId5" Type="http://schemas.openxmlformats.org/officeDocument/2006/relationships/image" Target="../media/image17.wmf"/><Relationship Id="rId10" Type="http://schemas.openxmlformats.org/officeDocument/2006/relationships/oleObject" Target="../embeddings/oleObject9.bin"/><Relationship Id="rId4" Type="http://schemas.openxmlformats.org/officeDocument/2006/relationships/oleObject" Target="../embeddings/oleObject6.bin"/><Relationship Id="rId9" Type="http://schemas.openxmlformats.org/officeDocument/2006/relationships/image" Target="../media/image19.wm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23.wmf"/><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23.wmf"/><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microsoft.com/office/2007/relationships/hdphoto" Target="../media/hdphoto5.wdp"/></Relationships>
</file>

<file path=ppt/slides/_rels/slide1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7.xml"/><Relationship Id="rId1" Type="http://schemas.openxmlformats.org/officeDocument/2006/relationships/slideLayout" Target="../slideLayouts/slideLayout2.xml"/><Relationship Id="rId4" Type="http://schemas.microsoft.com/office/2007/relationships/hdphoto" Target="../media/hdphoto6.wdp"/></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3" Type="http://schemas.openxmlformats.org/officeDocument/2006/relationships/notesSlide" Target="../notesSlides/notesSlide72.xml"/><Relationship Id="rId2" Type="http://schemas.openxmlformats.org/officeDocument/2006/relationships/slideLayout" Target="../slideLayouts/slideLayout2.xml"/><Relationship Id="rId1" Type="http://schemas.openxmlformats.org/officeDocument/2006/relationships/vmlDrawing" Target="../drawings/vmlDrawing5.vml"/><Relationship Id="rId5" Type="http://schemas.openxmlformats.org/officeDocument/2006/relationships/image" Target="../media/image28.wmf"/><Relationship Id="rId4" Type="http://schemas.openxmlformats.org/officeDocument/2006/relationships/oleObject" Target="../embeddings/oleObject11.bin"/></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8" Type="http://schemas.openxmlformats.org/officeDocument/2006/relationships/oleObject" Target="../embeddings/oleObject13.bin"/><Relationship Id="rId13" Type="http://schemas.openxmlformats.org/officeDocument/2006/relationships/image" Target="../media/image32.wmf"/><Relationship Id="rId3" Type="http://schemas.openxmlformats.org/officeDocument/2006/relationships/notesSlide" Target="../notesSlides/notesSlide73.xml"/><Relationship Id="rId7" Type="http://schemas.openxmlformats.org/officeDocument/2006/relationships/image" Target="../media/image29.wmf"/><Relationship Id="rId12" Type="http://schemas.openxmlformats.org/officeDocument/2006/relationships/oleObject" Target="../embeddings/oleObject15.bin"/><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oleObject" Target="../embeddings/oleObject12.bin"/><Relationship Id="rId11" Type="http://schemas.openxmlformats.org/officeDocument/2006/relationships/image" Target="../media/image31.wmf"/><Relationship Id="rId5" Type="http://schemas.openxmlformats.org/officeDocument/2006/relationships/image" Target="../media/image28.wmf"/><Relationship Id="rId10" Type="http://schemas.openxmlformats.org/officeDocument/2006/relationships/oleObject" Target="../embeddings/oleObject14.bin"/><Relationship Id="rId4" Type="http://schemas.openxmlformats.org/officeDocument/2006/relationships/oleObject" Target="../embeddings/oleObject11.bin"/><Relationship Id="rId9" Type="http://schemas.openxmlformats.org/officeDocument/2006/relationships/image" Target="../media/image30.wmf"/></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92.xml"/><Relationship Id="rId1" Type="http://schemas.openxmlformats.org/officeDocument/2006/relationships/slideLayout" Target="../slideLayouts/slideLayout2.xml"/><Relationship Id="rId4" Type="http://schemas.microsoft.com/office/2007/relationships/hdphoto" Target="../media/hdphoto7.wdp"/></Relationships>
</file>

<file path=ppt/slides/_rels/slide18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94.xml"/><Relationship Id="rId1" Type="http://schemas.openxmlformats.org/officeDocument/2006/relationships/slideLayout" Target="../slideLayouts/slideLayout2.xml"/><Relationship Id="rId4" Type="http://schemas.microsoft.com/office/2007/relationships/hdphoto" Target="../media/hdphoto8.wdp"/></Relationships>
</file>

<file path=ppt/slides/_rels/slide18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95.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18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96.xml"/><Relationship Id="rId1" Type="http://schemas.openxmlformats.org/officeDocument/2006/relationships/slideLayout" Target="../slideLayouts/slideLayout2.xml"/><Relationship Id="rId4" Type="http://schemas.microsoft.com/office/2007/relationships/hdphoto" Target="../media/hdphoto9.wdp"/></Relationships>
</file>

<file path=ppt/slides/_rels/slide189.xml.rels><?xml version="1.0" encoding="UTF-8" standalone="yes"?>
<Relationships xmlns="http://schemas.openxmlformats.org/package/2006/relationships"><Relationship Id="rId3" Type="http://schemas.openxmlformats.org/officeDocument/2006/relationships/notesSlide" Target="../notesSlides/notesSlide97.xml"/><Relationship Id="rId2" Type="http://schemas.openxmlformats.org/officeDocument/2006/relationships/slideLayout" Target="../slideLayouts/slideLayout2.xml"/><Relationship Id="rId1" Type="http://schemas.openxmlformats.org/officeDocument/2006/relationships/vmlDrawing" Target="../drawings/vmlDrawing7.vml"/><Relationship Id="rId5" Type="http://schemas.openxmlformats.org/officeDocument/2006/relationships/image" Target="../media/image40.emf"/><Relationship Id="rId4" Type="http://schemas.openxmlformats.org/officeDocument/2006/relationships/oleObject" Target="../embeddings/oleObject16.bin"/></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04.xml"/><Relationship Id="rId1" Type="http://schemas.openxmlformats.org/officeDocument/2006/relationships/slideLayout" Target="../slideLayouts/slideLayout2.xml"/><Relationship Id="rId4" Type="http://schemas.microsoft.com/office/2007/relationships/hdphoto" Target="../media/hdphoto10.wdp"/></Relationships>
</file>

<file path=ppt/slides/_rels/slide197.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06.xml"/><Relationship Id="rId1" Type="http://schemas.openxmlformats.org/officeDocument/2006/relationships/slideLayout" Target="../slideLayouts/slideLayout2.xml"/><Relationship Id="rId4" Type="http://schemas.microsoft.com/office/2007/relationships/hdphoto" Target="../media/hdphoto11.wdp"/></Relationships>
</file>

<file path=ppt/slides/_rels/slide19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08.xml"/><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jpeg"/><Relationship Id="rId4" Type="http://schemas.openxmlformats.org/officeDocument/2006/relationships/image" Target="../media/image46.png"/></Relationships>
</file>

<file path=ppt/slides/_rels/slide20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09.xml"/><Relationship Id="rId1" Type="http://schemas.openxmlformats.org/officeDocument/2006/relationships/slideLayout" Target="../slideLayouts/slideLayout2.xml"/><Relationship Id="rId4" Type="http://schemas.microsoft.com/office/2007/relationships/hdphoto" Target="../media/hdphoto12.wdp"/></Relationships>
</file>

<file path=ppt/slides/_rels/slide20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10.xml"/><Relationship Id="rId1" Type="http://schemas.openxmlformats.org/officeDocument/2006/relationships/slideLayout" Target="../slideLayouts/slideLayout2.xml"/><Relationship Id="rId4" Type="http://schemas.microsoft.com/office/2007/relationships/hdphoto" Target="../media/hdphoto13.wdp"/></Relationships>
</file>

<file path=ppt/slides/_rels/slide20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12.xml"/><Relationship Id="rId1" Type="http://schemas.openxmlformats.org/officeDocument/2006/relationships/slideLayout" Target="../slideLayouts/slideLayout2.xml"/><Relationship Id="rId4" Type="http://schemas.microsoft.com/office/2007/relationships/hdphoto" Target="../media/hdphoto14.wdp"/></Relationships>
</file>

<file path=ppt/slides/_rels/slide20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13.xml"/><Relationship Id="rId1" Type="http://schemas.openxmlformats.org/officeDocument/2006/relationships/slideLayout" Target="../slideLayouts/slideLayout2.xml"/><Relationship Id="rId4" Type="http://schemas.microsoft.com/office/2007/relationships/hdphoto" Target="../media/hdphoto15.wdp"/></Relationships>
</file>

<file path=ppt/slides/_rels/slide20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14.xml"/><Relationship Id="rId1" Type="http://schemas.openxmlformats.org/officeDocument/2006/relationships/slideLayout" Target="../slideLayouts/slideLayout2.xml"/><Relationship Id="rId4" Type="http://schemas.microsoft.com/office/2007/relationships/hdphoto" Target="../media/hdphoto16.wdp"/></Relationships>
</file>

<file path=ppt/slides/_rels/slide20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15.xml"/><Relationship Id="rId1" Type="http://schemas.openxmlformats.org/officeDocument/2006/relationships/slideLayout" Target="../slideLayouts/slideLayout2.xml"/><Relationship Id="rId4" Type="http://schemas.microsoft.com/office/2007/relationships/hdphoto" Target="../media/hdphoto17.wdp"/></Relationships>
</file>

<file path=ppt/slides/_rels/slide20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16.xml"/><Relationship Id="rId1" Type="http://schemas.openxmlformats.org/officeDocument/2006/relationships/slideLayout" Target="../slideLayouts/slideLayout2.xml"/><Relationship Id="rId4" Type="http://schemas.microsoft.com/office/2007/relationships/hdphoto" Target="../media/hdphoto18.wdp"/></Relationships>
</file>

<file path=ppt/slides/_rels/slide20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17.xml"/><Relationship Id="rId1" Type="http://schemas.openxmlformats.org/officeDocument/2006/relationships/slideLayout" Target="../slideLayouts/slideLayout2.xml"/><Relationship Id="rId4" Type="http://schemas.microsoft.com/office/2007/relationships/hdphoto" Target="../media/hdphoto19.wdp"/></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18.xml"/><Relationship Id="rId1" Type="http://schemas.openxmlformats.org/officeDocument/2006/relationships/slideLayout" Target="../slideLayouts/slideLayout2.xml"/><Relationship Id="rId4" Type="http://schemas.microsoft.com/office/2007/relationships/hdphoto" Target="../media/hdphoto20.wdp"/></Relationships>
</file>

<file path=ppt/slides/_rels/slide21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19.xml"/><Relationship Id="rId1" Type="http://schemas.openxmlformats.org/officeDocument/2006/relationships/slideLayout" Target="../slideLayouts/slideLayout2.xml"/><Relationship Id="rId4" Type="http://schemas.microsoft.com/office/2007/relationships/hdphoto" Target="../media/hdphoto21.wdp"/></Relationships>
</file>

<file path=ppt/slides/_rels/slide21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20.xml"/><Relationship Id="rId1" Type="http://schemas.openxmlformats.org/officeDocument/2006/relationships/slideLayout" Target="../slideLayouts/slideLayout2.xml"/><Relationship Id="rId4" Type="http://schemas.microsoft.com/office/2007/relationships/hdphoto" Target="../media/hdphoto22.wdp"/></Relationships>
</file>

<file path=ppt/slides/_rels/slide21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21.xml"/><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21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23.xml"/><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3" Type="http://schemas.openxmlformats.org/officeDocument/2006/relationships/image" Target="../media/image65.jpg"/><Relationship Id="rId2" Type="http://schemas.openxmlformats.org/officeDocument/2006/relationships/notesSlide" Target="../notesSlides/notesSlide125.xml"/><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136.xml"/><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137.xml"/><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notesSlide" Target="../notesSlides/notesSlide138.xml"/><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3" Type="http://schemas.openxmlformats.org/officeDocument/2006/relationships/image" Target="../media/image69.emf"/><Relationship Id="rId2" Type="http://schemas.openxmlformats.org/officeDocument/2006/relationships/notesSlide" Target="../notesSlides/notesSlide142.xml"/><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3" Type="http://schemas.openxmlformats.org/officeDocument/2006/relationships/image" Target="../media/image70.jpg"/><Relationship Id="rId2" Type="http://schemas.openxmlformats.org/officeDocument/2006/relationships/notesSlide" Target="../notesSlides/notesSlide14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microsoft.com/office/2007/relationships/hdphoto" Target="../media/hdphoto3.wdp"/></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notesSlide" Target="../notesSlides/notesSlide13.xml"/><Relationship Id="rId7" Type="http://schemas.openxmlformats.org/officeDocument/2006/relationships/image" Target="../media/image10.e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9.emf"/><Relationship Id="rId4" Type="http://schemas.openxmlformats.org/officeDocument/2006/relationships/oleObject" Target="../embeddings/oleObject1.bin"/></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ext Box 7"/>
          <p:cNvSpPr txBox="1">
            <a:spLocks noChangeArrowheads="1"/>
          </p:cNvSpPr>
          <p:nvPr/>
        </p:nvSpPr>
        <p:spPr bwMode="auto">
          <a:xfrm>
            <a:off x="2709545" y="5949280"/>
            <a:ext cx="374491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spcBef>
                <a:spcPct val="50000"/>
              </a:spcBef>
            </a:pPr>
            <a:r>
              <a:rPr lang="it-IT" sz="2000" dirty="0" smtClean="0"/>
              <a:t>Corso online</a:t>
            </a:r>
            <a:endParaRPr lang="it-IT" sz="2000" dirty="0"/>
          </a:p>
        </p:txBody>
      </p:sp>
      <p:pic>
        <p:nvPicPr>
          <p:cNvPr id="26630" name="Picture 6" descr="LOGO"/>
          <p:cNvPicPr>
            <a:picLocks noChangeAspect="1" noChangeArrowheads="1"/>
          </p:cNvPicPr>
          <p:nvPr/>
        </p:nvPicPr>
        <p:blipFill>
          <a:blip r:embed="rId3">
            <a:clrChange>
              <a:clrFrom>
                <a:srgbClr val="FDFDFD"/>
              </a:clrFrom>
              <a:clrTo>
                <a:srgbClr val="FDFDFD">
                  <a:alpha val="0"/>
                </a:srgbClr>
              </a:clrTo>
            </a:clrChange>
            <a:extLst>
              <a:ext uri="{28A0092B-C50C-407E-A947-70E740481C1C}">
                <a14:useLocalDpi xmlns:a14="http://schemas.microsoft.com/office/drawing/2010/main" val="0"/>
              </a:ext>
            </a:extLst>
          </a:blip>
          <a:srcRect/>
          <a:stretch>
            <a:fillRect/>
          </a:stretch>
        </p:blipFill>
        <p:spPr bwMode="auto">
          <a:xfrm>
            <a:off x="611188" y="188913"/>
            <a:ext cx="1938337" cy="1147762"/>
          </a:xfrm>
          <a:prstGeom prst="rect">
            <a:avLst/>
          </a:prstGeom>
          <a:noFill/>
          <a:extLst>
            <a:ext uri="{909E8E84-426E-40DD-AFC4-6F175D3DCCD1}">
              <a14:hiddenFill xmlns:a14="http://schemas.microsoft.com/office/drawing/2010/main">
                <a:solidFill>
                  <a:srgbClr val="FFFFFF"/>
                </a:solidFill>
              </a14:hiddenFill>
            </a:ext>
          </a:extLst>
        </p:spPr>
      </p:pic>
      <p:sp>
        <p:nvSpPr>
          <p:cNvPr id="5" name="Text Box 5"/>
          <p:cNvSpPr txBox="1">
            <a:spLocks noChangeArrowheads="1"/>
          </p:cNvSpPr>
          <p:nvPr/>
        </p:nvSpPr>
        <p:spPr bwMode="auto">
          <a:xfrm>
            <a:off x="343531" y="1772816"/>
            <a:ext cx="8476940" cy="31700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spcBef>
                <a:spcPct val="50000"/>
              </a:spcBef>
            </a:pPr>
            <a:r>
              <a:rPr lang="it-IT" sz="4000" b="1" dirty="0" smtClean="0"/>
              <a:t>L'IMPORTANZA DELLA DIVERSIFICAZIONE DI PORTAFOGLIO NELL'OTTICA DELLA PROTEZIONE DEL CLIENTE</a:t>
            </a:r>
            <a:endParaRPr lang="it-IT" sz="4000" dirty="0" smtClean="0">
              <a:latin typeface="Myriad Pro" pitchFamily="34" charset="0"/>
            </a:endParaRPr>
          </a:p>
        </p:txBody>
      </p:sp>
      <p:sp>
        <p:nvSpPr>
          <p:cNvPr id="3" name="Segnaposto numero diapositiva 2"/>
          <p:cNvSpPr>
            <a:spLocks noGrp="1"/>
          </p:cNvSpPr>
          <p:nvPr>
            <p:ph type="sldNum" sz="quarter" idx="4"/>
          </p:nvPr>
        </p:nvSpPr>
        <p:spPr/>
        <p:txBody>
          <a:bodyPr/>
          <a:lstStyle/>
          <a:p>
            <a:fld id="{CEE20744-6222-4AA3-9D45-8592154090B2}" type="slidenum">
              <a:rPr lang="it-IT" smtClean="0"/>
              <a:pPr/>
              <a:t>1</a:t>
            </a:fld>
            <a:endParaRPr lang="it-IT"/>
          </a:p>
        </p:txBody>
      </p:sp>
    </p:spTree>
    <p:extLst>
      <p:ext uri="{BB962C8B-B14F-4D97-AF65-F5344CB8AC3E}">
        <p14:creationId xmlns:p14="http://schemas.microsoft.com/office/powerpoint/2010/main" val="30470330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026"/>
          <p:cNvSpPr txBox="1">
            <a:spLocks noChangeArrowheads="1"/>
          </p:cNvSpPr>
          <p:nvPr/>
        </p:nvSpPr>
        <p:spPr bwMode="auto">
          <a:xfrm>
            <a:off x="439172" y="260648"/>
            <a:ext cx="8278812" cy="463846"/>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lgn="ctr">
                <a:solidFill>
                  <a:srgbClr val="6699FF"/>
                </a:solidFill>
                <a:miter lim="800000"/>
                <a:headEnd/>
                <a:tailEnd/>
              </a14:hiddenLine>
            </a:ext>
          </a:extLst>
        </p:spPr>
        <p:txBody>
          <a:bodyPr lIns="90000" tIns="46800" rIns="90000" bIns="46800">
            <a:spAutoFit/>
          </a:bodyPr>
          <a:lstStyle/>
          <a:p>
            <a:pPr algn="ctr">
              <a:defRPr/>
            </a:pPr>
            <a:r>
              <a:rPr lang="it-IT" sz="2400" b="1" dirty="0" smtClean="0">
                <a:solidFill>
                  <a:srgbClr val="F26200"/>
                </a:solidFill>
                <a:latin typeface="Georgia" panose="02040502050405020303" pitchFamily="18" charset="0"/>
                <a:ea typeface="+mj-ea"/>
                <a:cs typeface="+mj-cs"/>
              </a:rPr>
              <a:t>Il quadro sociale</a:t>
            </a:r>
            <a:endParaRPr lang="it-IT" sz="2400" b="1" dirty="0">
              <a:solidFill>
                <a:srgbClr val="F26200"/>
              </a:solidFill>
              <a:latin typeface="Georgia" panose="02040502050405020303" pitchFamily="18" charset="0"/>
              <a:ea typeface="+mj-ea"/>
              <a:cs typeface="+mj-cs"/>
            </a:endParaRPr>
          </a:p>
        </p:txBody>
      </p:sp>
      <p:sp>
        <p:nvSpPr>
          <p:cNvPr id="11" name="Text Box 6"/>
          <p:cNvSpPr txBox="1">
            <a:spLocks noChangeArrowheads="1"/>
          </p:cNvSpPr>
          <p:nvPr/>
        </p:nvSpPr>
        <p:spPr bwMode="auto">
          <a:xfrm>
            <a:off x="414743" y="1124744"/>
            <a:ext cx="8322696" cy="4490396"/>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pPr algn="just">
              <a:lnSpc>
                <a:spcPct val="120000"/>
              </a:lnSpc>
            </a:pPr>
            <a:r>
              <a:rPr lang="it-IT" sz="2000" b="1" dirty="0"/>
              <a:t>La </a:t>
            </a:r>
            <a:r>
              <a:rPr lang="it-IT" sz="2000" b="1" i="1" dirty="0"/>
              <a:t>Famiglia</a:t>
            </a:r>
            <a:r>
              <a:rPr lang="it-IT" sz="2000" b="1" dirty="0"/>
              <a:t> </a:t>
            </a:r>
            <a:r>
              <a:rPr lang="it-IT" sz="2000" dirty="0"/>
              <a:t>rappresenta il perno dell’evoluzione e del cambiamento sociale in atto ed è frutto di modifiche che si sono via via propagate tra le generazioni. Rispetto alla composizione dei nuclei familiari, le coppie legali, se si escludono le regioni più tradizionaliste sono destinate a continuare la loro attuale flessione; una crisi, quella del matrimonio, dovuta in particolare al mutato quadro valoriale, spostatosi dalla tradizionale etica del sacrificio alla ricerca della felicità individuale. </a:t>
            </a:r>
            <a:r>
              <a:rPr lang="it-IT" sz="2000" b="1" dirty="0"/>
              <a:t>La famiglia tradizionale sta scomparendo</a:t>
            </a:r>
            <a:r>
              <a:rPr lang="it-IT" sz="2000" dirty="0"/>
              <a:t> per vari motivi: nuovi valori sociali, la ridefinizione dei ruoli maschili e femminili (gender) il progressivo aumento della scolarizzazione e lo spostamento in avanti della conclusione degli studi comportano un ritardato ingresso nel mondo del lavoro. </a:t>
            </a:r>
          </a:p>
        </p:txBody>
      </p:sp>
      <p:sp>
        <p:nvSpPr>
          <p:cNvPr id="2" name="Segnaposto numero diapositiva 1"/>
          <p:cNvSpPr>
            <a:spLocks noGrp="1"/>
          </p:cNvSpPr>
          <p:nvPr>
            <p:ph type="sldNum" sz="quarter" idx="4"/>
          </p:nvPr>
        </p:nvSpPr>
        <p:spPr/>
        <p:txBody>
          <a:bodyPr/>
          <a:lstStyle/>
          <a:p>
            <a:fld id="{CEE20744-6222-4AA3-9D45-8592154090B2}" type="slidenum">
              <a:rPr lang="it-IT" smtClean="0"/>
              <a:pPr/>
              <a:t>10</a:t>
            </a:fld>
            <a:endParaRPr lang="it-IT" dirty="0"/>
          </a:p>
        </p:txBody>
      </p:sp>
    </p:spTree>
    <p:extLst>
      <p:ext uri="{BB962C8B-B14F-4D97-AF65-F5344CB8AC3E}">
        <p14:creationId xmlns:p14="http://schemas.microsoft.com/office/powerpoint/2010/main" val="1909366449"/>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026"/>
          <p:cNvSpPr txBox="1">
            <a:spLocks noChangeArrowheads="1"/>
          </p:cNvSpPr>
          <p:nvPr/>
        </p:nvSpPr>
        <p:spPr bwMode="auto">
          <a:xfrm>
            <a:off x="439172" y="260648"/>
            <a:ext cx="8278812" cy="833178"/>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lgn="ctr">
                <a:solidFill>
                  <a:srgbClr val="6699FF"/>
                </a:solidFill>
                <a:miter lim="800000"/>
                <a:headEnd/>
                <a:tailEnd/>
              </a14:hiddenLine>
            </a:ext>
          </a:extLst>
        </p:spPr>
        <p:txBody>
          <a:bodyPr lIns="90000" tIns="46800" rIns="90000" bIns="46800">
            <a:spAutoFit/>
          </a:bodyPr>
          <a:lstStyle/>
          <a:p>
            <a:pPr algn="ctr">
              <a:defRPr/>
            </a:pPr>
            <a:r>
              <a:rPr lang="it-IT" sz="2400" b="1" dirty="0">
                <a:solidFill>
                  <a:srgbClr val="F26200"/>
                </a:solidFill>
                <a:latin typeface="Georgia" panose="02040502050405020303" pitchFamily="18" charset="0"/>
              </a:rPr>
              <a:t>Il calcolo del rendimento realizzato con flussi intermedi</a:t>
            </a:r>
          </a:p>
        </p:txBody>
      </p:sp>
      <p:sp>
        <p:nvSpPr>
          <p:cNvPr id="2" name="Segnaposto numero diapositiva 1"/>
          <p:cNvSpPr>
            <a:spLocks noGrp="1"/>
          </p:cNvSpPr>
          <p:nvPr>
            <p:ph type="sldNum" sz="quarter" idx="4"/>
          </p:nvPr>
        </p:nvSpPr>
        <p:spPr/>
        <p:txBody>
          <a:bodyPr/>
          <a:lstStyle/>
          <a:p>
            <a:fld id="{CEE20744-6222-4AA3-9D45-8592154090B2}" type="slidenum">
              <a:rPr lang="it-IT" smtClean="0"/>
              <a:pPr/>
              <a:t>100</a:t>
            </a:fld>
            <a:endParaRPr lang="it-IT" dirty="0"/>
          </a:p>
        </p:txBody>
      </p:sp>
      <p:grpSp>
        <p:nvGrpSpPr>
          <p:cNvPr id="3" name="Gruppo 2"/>
          <p:cNvGrpSpPr/>
          <p:nvPr/>
        </p:nvGrpSpPr>
        <p:grpSpPr>
          <a:xfrm>
            <a:off x="1634050" y="1916832"/>
            <a:ext cx="5889649" cy="2925812"/>
            <a:chOff x="1490663" y="1511300"/>
            <a:chExt cx="5045075" cy="2133600"/>
          </a:xfrm>
        </p:grpSpPr>
        <p:sp>
          <p:nvSpPr>
            <p:cNvPr id="5" name="Rectangle 26"/>
            <p:cNvSpPr>
              <a:spLocks noChangeArrowheads="1"/>
            </p:cNvSpPr>
            <p:nvPr/>
          </p:nvSpPr>
          <p:spPr bwMode="auto">
            <a:xfrm>
              <a:off x="1490663" y="1511300"/>
              <a:ext cx="2439987" cy="330200"/>
            </a:xfrm>
            <a:prstGeom prst="rect">
              <a:avLst/>
            </a:prstGeom>
            <a:solidFill>
              <a:srgbClr val="CCEC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nchor="ctr"/>
            <a:lstStyle/>
            <a:p>
              <a:pPr eaLnBrk="0" hangingPunct="0"/>
              <a:r>
                <a:rPr lang="it-IT" altLang="it-IT" sz="1600"/>
                <a:t>Anni</a:t>
              </a:r>
            </a:p>
          </p:txBody>
        </p:sp>
        <p:sp>
          <p:nvSpPr>
            <p:cNvPr id="6" name="Rectangle 27"/>
            <p:cNvSpPr>
              <a:spLocks noChangeArrowheads="1"/>
            </p:cNvSpPr>
            <p:nvPr/>
          </p:nvSpPr>
          <p:spPr bwMode="auto">
            <a:xfrm>
              <a:off x="4095750" y="1511300"/>
              <a:ext cx="2439988" cy="330200"/>
            </a:xfrm>
            <a:prstGeom prst="rect">
              <a:avLst/>
            </a:prstGeom>
            <a:solidFill>
              <a:srgbClr val="CCEC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nchor="ctr"/>
            <a:lstStyle/>
            <a:p>
              <a:pPr eaLnBrk="0" hangingPunct="0"/>
              <a:r>
                <a:rPr lang="it-IT" altLang="it-IT" sz="1600"/>
                <a:t>Flussi</a:t>
              </a:r>
            </a:p>
          </p:txBody>
        </p:sp>
        <p:sp>
          <p:nvSpPr>
            <p:cNvPr id="7" name="Rectangle 28"/>
            <p:cNvSpPr>
              <a:spLocks noChangeArrowheads="1"/>
            </p:cNvSpPr>
            <p:nvPr/>
          </p:nvSpPr>
          <p:spPr bwMode="auto">
            <a:xfrm>
              <a:off x="1490663" y="2057400"/>
              <a:ext cx="2439987" cy="317500"/>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nchor="ctr"/>
            <a:lstStyle/>
            <a:p>
              <a:pPr eaLnBrk="0" hangingPunct="0"/>
              <a:r>
                <a:rPr lang="it-IT" altLang="it-IT" sz="1600"/>
                <a:t>0</a:t>
              </a:r>
            </a:p>
          </p:txBody>
        </p:sp>
        <p:sp>
          <p:nvSpPr>
            <p:cNvPr id="8" name="Rectangle 29"/>
            <p:cNvSpPr>
              <a:spLocks noChangeArrowheads="1"/>
            </p:cNvSpPr>
            <p:nvPr/>
          </p:nvSpPr>
          <p:spPr bwMode="auto">
            <a:xfrm>
              <a:off x="4095750" y="2057400"/>
              <a:ext cx="2439988" cy="317500"/>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nchor="ctr"/>
            <a:lstStyle/>
            <a:p>
              <a:pPr eaLnBrk="0" hangingPunct="0"/>
              <a:r>
                <a:rPr lang="it-IT" altLang="it-IT" sz="1600" dirty="0"/>
                <a:t>- 500.000 Euro</a:t>
              </a:r>
            </a:p>
          </p:txBody>
        </p:sp>
        <p:sp>
          <p:nvSpPr>
            <p:cNvPr id="9" name="Rectangle 30"/>
            <p:cNvSpPr>
              <a:spLocks noChangeArrowheads="1"/>
            </p:cNvSpPr>
            <p:nvPr/>
          </p:nvSpPr>
          <p:spPr bwMode="auto">
            <a:xfrm>
              <a:off x="1490663" y="2374900"/>
              <a:ext cx="2439987" cy="317500"/>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nchor="ctr"/>
            <a:lstStyle/>
            <a:p>
              <a:pPr eaLnBrk="0" hangingPunct="0"/>
              <a:r>
                <a:rPr lang="it-IT" altLang="it-IT" sz="1600"/>
                <a:t>1</a:t>
              </a:r>
            </a:p>
          </p:txBody>
        </p:sp>
        <p:sp>
          <p:nvSpPr>
            <p:cNvPr id="10" name="Rectangle 31"/>
            <p:cNvSpPr>
              <a:spLocks noChangeArrowheads="1"/>
            </p:cNvSpPr>
            <p:nvPr/>
          </p:nvSpPr>
          <p:spPr bwMode="auto">
            <a:xfrm>
              <a:off x="4095750" y="2374900"/>
              <a:ext cx="2439988" cy="317500"/>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nchor="ctr"/>
            <a:lstStyle/>
            <a:p>
              <a:pPr eaLnBrk="0" hangingPunct="0"/>
              <a:r>
                <a:rPr lang="it-IT" altLang="it-IT" sz="1600"/>
                <a:t>    190.000 Euro</a:t>
              </a:r>
            </a:p>
          </p:txBody>
        </p:sp>
        <p:sp>
          <p:nvSpPr>
            <p:cNvPr id="11" name="Rectangle 32"/>
            <p:cNvSpPr>
              <a:spLocks noChangeArrowheads="1"/>
            </p:cNvSpPr>
            <p:nvPr/>
          </p:nvSpPr>
          <p:spPr bwMode="auto">
            <a:xfrm>
              <a:off x="1490663" y="2692400"/>
              <a:ext cx="2439987" cy="317500"/>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nchor="ctr"/>
            <a:lstStyle/>
            <a:p>
              <a:pPr eaLnBrk="0" hangingPunct="0"/>
              <a:r>
                <a:rPr lang="it-IT" altLang="it-IT" sz="1600"/>
                <a:t>2</a:t>
              </a:r>
            </a:p>
          </p:txBody>
        </p:sp>
        <p:sp>
          <p:nvSpPr>
            <p:cNvPr id="12" name="Rectangle 33"/>
            <p:cNvSpPr>
              <a:spLocks noChangeArrowheads="1"/>
            </p:cNvSpPr>
            <p:nvPr/>
          </p:nvSpPr>
          <p:spPr bwMode="auto">
            <a:xfrm>
              <a:off x="4095750" y="2692400"/>
              <a:ext cx="2439988" cy="317500"/>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nchor="ctr"/>
            <a:lstStyle/>
            <a:p>
              <a:pPr eaLnBrk="0" hangingPunct="0"/>
              <a:r>
                <a:rPr lang="it-IT" altLang="it-IT" sz="1600"/>
                <a:t>    162.000 Euro</a:t>
              </a:r>
            </a:p>
          </p:txBody>
        </p:sp>
        <p:sp>
          <p:nvSpPr>
            <p:cNvPr id="13" name="Rectangle 34"/>
            <p:cNvSpPr>
              <a:spLocks noChangeArrowheads="1"/>
            </p:cNvSpPr>
            <p:nvPr/>
          </p:nvSpPr>
          <p:spPr bwMode="auto">
            <a:xfrm>
              <a:off x="1490663" y="3009900"/>
              <a:ext cx="2439987" cy="317500"/>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nchor="ctr"/>
            <a:lstStyle/>
            <a:p>
              <a:pPr eaLnBrk="0" hangingPunct="0"/>
              <a:r>
                <a:rPr lang="it-IT" altLang="it-IT" sz="1600"/>
                <a:t>3</a:t>
              </a:r>
            </a:p>
          </p:txBody>
        </p:sp>
        <p:sp>
          <p:nvSpPr>
            <p:cNvPr id="14" name="Rectangle 35"/>
            <p:cNvSpPr>
              <a:spLocks noChangeArrowheads="1"/>
            </p:cNvSpPr>
            <p:nvPr/>
          </p:nvSpPr>
          <p:spPr bwMode="auto">
            <a:xfrm>
              <a:off x="4095750" y="3009900"/>
              <a:ext cx="2439988" cy="317500"/>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nchor="ctr"/>
            <a:lstStyle/>
            <a:p>
              <a:pPr eaLnBrk="0" hangingPunct="0"/>
              <a:r>
                <a:rPr lang="it-IT" altLang="it-IT" sz="1600"/>
                <a:t>    170.000 Euro</a:t>
              </a:r>
            </a:p>
          </p:txBody>
        </p:sp>
        <p:sp>
          <p:nvSpPr>
            <p:cNvPr id="15" name="Rectangle 36"/>
            <p:cNvSpPr>
              <a:spLocks noChangeArrowheads="1"/>
            </p:cNvSpPr>
            <p:nvPr/>
          </p:nvSpPr>
          <p:spPr bwMode="auto">
            <a:xfrm>
              <a:off x="1490663" y="3327400"/>
              <a:ext cx="2439987" cy="317500"/>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nchor="ctr"/>
            <a:lstStyle/>
            <a:p>
              <a:pPr eaLnBrk="0" hangingPunct="0"/>
              <a:r>
                <a:rPr lang="it-IT" altLang="it-IT" sz="1600"/>
                <a:t>4</a:t>
              </a:r>
            </a:p>
          </p:txBody>
        </p:sp>
        <p:sp>
          <p:nvSpPr>
            <p:cNvPr id="16" name="Rectangle 37"/>
            <p:cNvSpPr>
              <a:spLocks noChangeArrowheads="1"/>
            </p:cNvSpPr>
            <p:nvPr/>
          </p:nvSpPr>
          <p:spPr bwMode="auto">
            <a:xfrm>
              <a:off x="4095750" y="3327400"/>
              <a:ext cx="2439988" cy="317500"/>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nchor="ctr"/>
            <a:lstStyle/>
            <a:p>
              <a:pPr eaLnBrk="0" hangingPunct="0"/>
              <a:r>
                <a:rPr lang="it-IT" altLang="it-IT" sz="1600"/>
                <a:t>    175.000 Euro</a:t>
              </a:r>
            </a:p>
          </p:txBody>
        </p:sp>
      </p:grpSp>
    </p:spTree>
    <p:extLst>
      <p:ext uri="{BB962C8B-B14F-4D97-AF65-F5344CB8AC3E}">
        <p14:creationId xmlns:p14="http://schemas.microsoft.com/office/powerpoint/2010/main" val="598007340"/>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026"/>
          <p:cNvSpPr txBox="1">
            <a:spLocks noChangeArrowheads="1"/>
          </p:cNvSpPr>
          <p:nvPr/>
        </p:nvSpPr>
        <p:spPr bwMode="auto">
          <a:xfrm>
            <a:off x="439172" y="260648"/>
            <a:ext cx="8278812" cy="833178"/>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lgn="ctr">
                <a:solidFill>
                  <a:srgbClr val="6699FF"/>
                </a:solidFill>
                <a:miter lim="800000"/>
                <a:headEnd/>
                <a:tailEnd/>
              </a14:hiddenLine>
            </a:ext>
          </a:extLst>
        </p:spPr>
        <p:txBody>
          <a:bodyPr lIns="90000" tIns="46800" rIns="90000" bIns="46800">
            <a:spAutoFit/>
          </a:bodyPr>
          <a:lstStyle/>
          <a:p>
            <a:pPr algn="ctr">
              <a:defRPr/>
            </a:pPr>
            <a:r>
              <a:rPr lang="it-IT" sz="2400" b="1" dirty="0">
                <a:solidFill>
                  <a:srgbClr val="F26200"/>
                </a:solidFill>
                <a:latin typeface="Georgia" panose="02040502050405020303" pitchFamily="18" charset="0"/>
              </a:rPr>
              <a:t>Il calcolo del rendimento realizzato con flussi intermedi</a:t>
            </a:r>
          </a:p>
        </p:txBody>
      </p:sp>
      <p:sp>
        <p:nvSpPr>
          <p:cNvPr id="2" name="Segnaposto numero diapositiva 1"/>
          <p:cNvSpPr>
            <a:spLocks noGrp="1"/>
          </p:cNvSpPr>
          <p:nvPr>
            <p:ph type="sldNum" sz="quarter" idx="4"/>
          </p:nvPr>
        </p:nvSpPr>
        <p:spPr/>
        <p:txBody>
          <a:bodyPr/>
          <a:lstStyle/>
          <a:p>
            <a:fld id="{CEE20744-6222-4AA3-9D45-8592154090B2}" type="slidenum">
              <a:rPr lang="it-IT" smtClean="0"/>
              <a:pPr/>
              <a:t>101</a:t>
            </a:fld>
            <a:endParaRPr lang="it-IT" dirty="0"/>
          </a:p>
        </p:txBody>
      </p:sp>
      <mc:AlternateContent xmlns:mc="http://schemas.openxmlformats.org/markup-compatibility/2006" xmlns:a14="http://schemas.microsoft.com/office/drawing/2010/main">
        <mc:Choice Requires="a14">
          <p:sp>
            <p:nvSpPr>
              <p:cNvPr id="17" name="Text Box 6"/>
              <p:cNvSpPr txBox="1">
                <a:spLocks noChangeArrowheads="1"/>
              </p:cNvSpPr>
              <p:nvPr/>
            </p:nvSpPr>
            <p:spPr bwMode="auto">
              <a:xfrm>
                <a:off x="414743" y="1561094"/>
                <a:ext cx="8322696" cy="3447547"/>
              </a:xfrm>
              <a:prstGeom prst="rect">
                <a:avLst/>
              </a:prstGeom>
              <a:noFill/>
              <a:ln>
                <a:noFill/>
              </a:ln>
              <a:effectLst>
                <a:prstShdw prst="shdw17" dist="17961" dir="2700000">
                  <a:schemeClr val="accent1">
                    <a:gamma/>
                    <a:shade val="60000"/>
                    <a:invGamma/>
                  </a:schemeClr>
                </a:prstShdw>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Lst>
            </p:spPr>
            <p:txBody>
              <a:bodyPr wrap="square">
                <a:spAutoFit/>
              </a:bodyPr>
              <a:lstStyle/>
              <a:p>
                <a:pPr marL="0" lvl="1" algn="just">
                  <a:lnSpc>
                    <a:spcPct val="120000"/>
                  </a:lnSpc>
                </a:pPr>
                <a:r>
                  <a:rPr lang="it-IT" sz="2000" dirty="0" smtClean="0">
                    <a:latin typeface="+mj-lt"/>
                  </a:rPr>
                  <a:t>Valore Attuale Netto (VAN) = 0</a:t>
                </a:r>
              </a:p>
              <a:p>
                <a:pPr marL="0" lvl="1" algn="just">
                  <a:lnSpc>
                    <a:spcPct val="120000"/>
                  </a:lnSpc>
                </a:pPr>
                <a:endParaRPr lang="it-IT" sz="2000" dirty="0" smtClean="0">
                  <a:latin typeface="+mj-lt"/>
                </a:endParaRPr>
              </a:p>
              <a:p>
                <a:pPr marL="0" lvl="1" algn="just">
                  <a:lnSpc>
                    <a:spcPct val="120000"/>
                  </a:lnSpc>
                </a:pPr>
                <a:endParaRPr lang="it-IT" sz="2000" dirty="0">
                  <a:latin typeface="+mj-lt"/>
                </a:endParaRPr>
              </a:p>
              <a:p>
                <a:pPr marL="0" lvl="1" algn="just">
                  <a:lnSpc>
                    <a:spcPct val="120000"/>
                  </a:lnSpc>
                </a:pPr>
                <a:endParaRPr lang="it-IT" sz="2000" dirty="0" smtClean="0">
                  <a:latin typeface="+mj-lt"/>
                </a:endParaRPr>
              </a:p>
              <a:p>
                <a:pPr marL="0" lvl="1" algn="just">
                  <a:lnSpc>
                    <a:spcPct val="120000"/>
                  </a:lnSpc>
                </a:pPr>
                <a14:m>
                  <m:oMathPara xmlns:m="http://schemas.openxmlformats.org/officeDocument/2006/math">
                    <m:oMathParaPr>
                      <m:jc m:val="centerGroup"/>
                    </m:oMathParaPr>
                    <m:oMath xmlns:m="http://schemas.openxmlformats.org/officeDocument/2006/math">
                      <m:r>
                        <m:rPr>
                          <m:nor/>
                        </m:rPr>
                        <a:rPr lang="it-IT" sz="2000"/>
                        <m:t>VAN</m:t>
                      </m:r>
                      <m:r>
                        <m:rPr>
                          <m:nor/>
                        </m:rPr>
                        <a:rPr lang="it-IT" sz="2000"/>
                        <m:t> = </m:t>
                      </m:r>
                      <m:r>
                        <m:rPr>
                          <m:nor/>
                        </m:rPr>
                        <a:rPr lang="it-IT" sz="2000"/>
                        <m:t>0 </m:t>
                      </m:r>
                      <m:r>
                        <m:rPr>
                          <m:nor/>
                        </m:rPr>
                        <a:rPr lang="it-IT" sz="2000"/>
                        <m:t>= </m:t>
                      </m:r>
                      <m:r>
                        <m:rPr>
                          <m:nor/>
                        </m:rPr>
                        <a:rPr lang="it-IT" sz="2000"/>
                        <m:t>−</m:t>
                      </m:r>
                      <m:r>
                        <m:rPr>
                          <m:nor/>
                        </m:rPr>
                        <a:rPr lang="it-IT" sz="2000"/>
                        <m:t>500</m:t>
                      </m:r>
                      <m:r>
                        <m:rPr>
                          <m:nor/>
                        </m:rPr>
                        <a:rPr lang="it-IT" sz="2000"/>
                        <m:t>.</m:t>
                      </m:r>
                      <m:r>
                        <m:rPr>
                          <m:nor/>
                        </m:rPr>
                        <a:rPr lang="it-IT" sz="2000"/>
                        <m:t>000</m:t>
                      </m:r>
                      <m:r>
                        <m:rPr>
                          <m:nor/>
                        </m:rPr>
                        <a:rPr lang="it-IT" sz="2000"/>
                        <m:t>+</m:t>
                      </m:r>
                      <m:f>
                        <m:fPr>
                          <m:ctrlPr>
                            <a:rPr lang="it-IT" sz="2000" i="1">
                              <a:latin typeface="Cambria Math" panose="02040503050406030204" pitchFamily="18" charset="0"/>
                            </a:rPr>
                          </m:ctrlPr>
                        </m:fPr>
                        <m:num>
                          <m:r>
                            <m:rPr>
                              <m:nor/>
                            </m:rPr>
                            <a:rPr lang="it-IT" sz="2000"/>
                            <m:t>190</m:t>
                          </m:r>
                          <m:r>
                            <m:rPr>
                              <m:nor/>
                            </m:rPr>
                            <a:rPr lang="it-IT" sz="2000"/>
                            <m:t>.</m:t>
                          </m:r>
                          <m:r>
                            <m:rPr>
                              <m:nor/>
                            </m:rPr>
                            <a:rPr lang="it-IT" sz="2000"/>
                            <m:t>000</m:t>
                          </m:r>
                        </m:num>
                        <m:den>
                          <m:r>
                            <m:rPr>
                              <m:nor/>
                            </m:rPr>
                            <a:rPr lang="it-IT" sz="2000"/>
                            <m:t>(</m:t>
                          </m:r>
                          <m:r>
                            <m:rPr>
                              <m:nor/>
                            </m:rPr>
                            <a:rPr lang="it-IT" sz="2000"/>
                            <m:t>1</m:t>
                          </m:r>
                          <m:r>
                            <m:rPr>
                              <m:nor/>
                            </m:rPr>
                            <a:rPr lang="it-IT" sz="2000"/>
                            <m:t>+</m:t>
                          </m:r>
                          <m:r>
                            <m:rPr>
                              <m:nor/>
                            </m:rPr>
                            <a:rPr lang="it-IT" sz="2000"/>
                            <m:t>x</m:t>
                          </m:r>
                          <m:r>
                            <m:rPr>
                              <m:nor/>
                            </m:rPr>
                            <a:rPr lang="it-IT" sz="2000"/>
                            <m:t>)</m:t>
                          </m:r>
                        </m:den>
                      </m:f>
                      <m:r>
                        <m:rPr>
                          <m:nor/>
                        </m:rPr>
                        <a:rPr lang="it-IT" sz="2000"/>
                        <m:t>+</m:t>
                      </m:r>
                      <m:f>
                        <m:fPr>
                          <m:ctrlPr>
                            <a:rPr lang="it-IT" sz="2000" i="1">
                              <a:latin typeface="Cambria Math" panose="02040503050406030204" pitchFamily="18" charset="0"/>
                            </a:rPr>
                          </m:ctrlPr>
                        </m:fPr>
                        <m:num>
                          <m:r>
                            <m:rPr>
                              <m:nor/>
                            </m:rPr>
                            <a:rPr lang="it-IT" sz="2000"/>
                            <m:t>162</m:t>
                          </m:r>
                          <m:r>
                            <m:rPr>
                              <m:nor/>
                            </m:rPr>
                            <a:rPr lang="it-IT" sz="2000"/>
                            <m:t>.</m:t>
                          </m:r>
                          <m:r>
                            <m:rPr>
                              <m:nor/>
                            </m:rPr>
                            <a:rPr lang="it-IT" sz="2000"/>
                            <m:t>000</m:t>
                          </m:r>
                        </m:num>
                        <m:den>
                          <m:sSup>
                            <m:sSupPr>
                              <m:ctrlPr>
                                <a:rPr lang="it-IT" sz="2000" i="1">
                                  <a:latin typeface="Cambria Math" panose="02040503050406030204" pitchFamily="18" charset="0"/>
                                </a:rPr>
                              </m:ctrlPr>
                            </m:sSupPr>
                            <m:e>
                              <m:r>
                                <m:rPr>
                                  <m:nor/>
                                </m:rPr>
                                <a:rPr lang="it-IT" sz="2000"/>
                                <m:t>(</m:t>
                              </m:r>
                              <m:r>
                                <m:rPr>
                                  <m:nor/>
                                </m:rPr>
                                <a:rPr lang="it-IT" sz="2000"/>
                                <m:t>1</m:t>
                              </m:r>
                              <m:r>
                                <m:rPr>
                                  <m:nor/>
                                </m:rPr>
                                <a:rPr lang="it-IT" sz="2000"/>
                                <m:t>+</m:t>
                              </m:r>
                              <m:r>
                                <m:rPr>
                                  <m:nor/>
                                </m:rPr>
                                <a:rPr lang="it-IT" sz="2000"/>
                                <m:t>x</m:t>
                              </m:r>
                              <m:r>
                                <m:rPr>
                                  <m:nor/>
                                </m:rPr>
                                <a:rPr lang="it-IT" sz="2000"/>
                                <m:t>)</m:t>
                              </m:r>
                            </m:e>
                            <m:sup>
                              <m:r>
                                <a:rPr lang="it-IT" sz="2000" i="1">
                                  <a:latin typeface="Cambria Math" panose="02040503050406030204" pitchFamily="18" charset="0"/>
                                </a:rPr>
                                <m:t>2</m:t>
                              </m:r>
                            </m:sup>
                          </m:sSup>
                          <m:r>
                            <a:rPr lang="it-IT" sz="2000" i="1">
                              <a:latin typeface="Cambria Math" panose="02040503050406030204" pitchFamily="18" charset="0"/>
                            </a:rPr>
                            <m:t> </m:t>
                          </m:r>
                        </m:den>
                      </m:f>
                      <m:r>
                        <a:rPr lang="it-IT" sz="2000" i="1">
                          <a:latin typeface="Cambria Math" panose="02040503050406030204" pitchFamily="18" charset="0"/>
                        </a:rPr>
                        <m:t>+</m:t>
                      </m:r>
                      <m:f>
                        <m:fPr>
                          <m:ctrlPr>
                            <a:rPr lang="it-IT" sz="2000" i="1">
                              <a:latin typeface="Cambria Math" panose="02040503050406030204" pitchFamily="18" charset="0"/>
                            </a:rPr>
                          </m:ctrlPr>
                        </m:fPr>
                        <m:num>
                          <m:r>
                            <m:rPr>
                              <m:nor/>
                            </m:rPr>
                            <a:rPr lang="it-IT" sz="2000"/>
                            <m:t>170</m:t>
                          </m:r>
                          <m:r>
                            <m:rPr>
                              <m:nor/>
                            </m:rPr>
                            <a:rPr lang="it-IT" sz="2000"/>
                            <m:t>.</m:t>
                          </m:r>
                          <m:r>
                            <m:rPr>
                              <m:nor/>
                            </m:rPr>
                            <a:rPr lang="it-IT" sz="2000"/>
                            <m:t>000</m:t>
                          </m:r>
                        </m:num>
                        <m:den>
                          <m:sSup>
                            <m:sSupPr>
                              <m:ctrlPr>
                                <a:rPr lang="it-IT" sz="2000" i="1">
                                  <a:latin typeface="Cambria Math" panose="02040503050406030204" pitchFamily="18" charset="0"/>
                                </a:rPr>
                              </m:ctrlPr>
                            </m:sSupPr>
                            <m:e>
                              <m:r>
                                <m:rPr>
                                  <m:nor/>
                                </m:rPr>
                                <a:rPr lang="it-IT" sz="2000"/>
                                <m:t>(</m:t>
                              </m:r>
                              <m:r>
                                <m:rPr>
                                  <m:nor/>
                                </m:rPr>
                                <a:rPr lang="it-IT" sz="2000"/>
                                <m:t>1</m:t>
                              </m:r>
                              <m:r>
                                <m:rPr>
                                  <m:nor/>
                                </m:rPr>
                                <a:rPr lang="it-IT" sz="2000"/>
                                <m:t>+</m:t>
                              </m:r>
                              <m:r>
                                <m:rPr>
                                  <m:nor/>
                                </m:rPr>
                                <a:rPr lang="it-IT" sz="2000"/>
                                <m:t>x</m:t>
                              </m:r>
                              <m:r>
                                <m:rPr>
                                  <m:nor/>
                                </m:rPr>
                                <a:rPr lang="it-IT" sz="2000"/>
                                <m:t>)</m:t>
                              </m:r>
                            </m:e>
                            <m:sup>
                              <m:r>
                                <a:rPr lang="it-IT" sz="2000" i="1">
                                  <a:latin typeface="Cambria Math" panose="02040503050406030204" pitchFamily="18" charset="0"/>
                                </a:rPr>
                                <m:t>3</m:t>
                              </m:r>
                            </m:sup>
                          </m:sSup>
                          <m:r>
                            <a:rPr lang="it-IT" sz="2000" i="1">
                              <a:latin typeface="Cambria Math" panose="02040503050406030204" pitchFamily="18" charset="0"/>
                            </a:rPr>
                            <m:t> </m:t>
                          </m:r>
                        </m:den>
                      </m:f>
                      <m:r>
                        <a:rPr lang="it-IT" sz="2000" i="1">
                          <a:latin typeface="Cambria Math" panose="02040503050406030204" pitchFamily="18" charset="0"/>
                        </a:rPr>
                        <m:t>+</m:t>
                      </m:r>
                      <m:f>
                        <m:fPr>
                          <m:ctrlPr>
                            <a:rPr lang="it-IT" sz="2000" i="1">
                              <a:latin typeface="Cambria Math" panose="02040503050406030204" pitchFamily="18" charset="0"/>
                            </a:rPr>
                          </m:ctrlPr>
                        </m:fPr>
                        <m:num>
                          <m:r>
                            <m:rPr>
                              <m:nor/>
                            </m:rPr>
                            <a:rPr lang="it-IT" sz="2000"/>
                            <m:t>175</m:t>
                          </m:r>
                          <m:r>
                            <m:rPr>
                              <m:nor/>
                            </m:rPr>
                            <a:rPr lang="it-IT" sz="2000"/>
                            <m:t>.</m:t>
                          </m:r>
                          <m:r>
                            <m:rPr>
                              <m:nor/>
                            </m:rPr>
                            <a:rPr lang="it-IT" sz="2000"/>
                            <m:t>000</m:t>
                          </m:r>
                        </m:num>
                        <m:den>
                          <m:sSup>
                            <m:sSupPr>
                              <m:ctrlPr>
                                <a:rPr lang="it-IT" sz="2000" i="1">
                                  <a:latin typeface="Cambria Math" panose="02040503050406030204" pitchFamily="18" charset="0"/>
                                </a:rPr>
                              </m:ctrlPr>
                            </m:sSupPr>
                            <m:e>
                              <m:r>
                                <m:rPr>
                                  <m:nor/>
                                </m:rPr>
                                <a:rPr lang="it-IT" sz="2000"/>
                                <m:t>(</m:t>
                              </m:r>
                              <m:r>
                                <m:rPr>
                                  <m:nor/>
                                </m:rPr>
                                <a:rPr lang="it-IT" sz="2000"/>
                                <m:t>1</m:t>
                              </m:r>
                              <m:r>
                                <m:rPr>
                                  <m:nor/>
                                </m:rPr>
                                <a:rPr lang="it-IT" sz="2000"/>
                                <m:t>+</m:t>
                              </m:r>
                              <m:r>
                                <m:rPr>
                                  <m:nor/>
                                </m:rPr>
                                <a:rPr lang="it-IT" sz="2000"/>
                                <m:t>x</m:t>
                              </m:r>
                              <m:r>
                                <m:rPr>
                                  <m:nor/>
                                </m:rPr>
                                <a:rPr lang="it-IT" sz="2000"/>
                                <m:t>)</m:t>
                              </m:r>
                            </m:e>
                            <m:sup>
                              <m:r>
                                <a:rPr lang="it-IT" sz="2000" i="1">
                                  <a:latin typeface="Cambria Math" panose="02040503050406030204" pitchFamily="18" charset="0"/>
                                </a:rPr>
                                <m:t>4</m:t>
                              </m:r>
                            </m:sup>
                          </m:sSup>
                          <m:r>
                            <a:rPr lang="it-IT" sz="2000" i="1">
                              <a:latin typeface="Cambria Math" panose="02040503050406030204" pitchFamily="18" charset="0"/>
                            </a:rPr>
                            <m:t> </m:t>
                          </m:r>
                        </m:den>
                      </m:f>
                    </m:oMath>
                  </m:oMathPara>
                </a14:m>
                <a:endParaRPr lang="it-IT" sz="2000" dirty="0"/>
              </a:p>
              <a:p>
                <a:pPr marL="0" lvl="1" algn="just">
                  <a:lnSpc>
                    <a:spcPct val="120000"/>
                  </a:lnSpc>
                </a:pPr>
                <a:endParaRPr lang="it-IT" sz="2000" dirty="0">
                  <a:latin typeface="+mj-lt"/>
                </a:endParaRPr>
              </a:p>
              <a:p>
                <a:pPr marL="0" lvl="1" algn="just">
                  <a:lnSpc>
                    <a:spcPct val="120000"/>
                  </a:lnSpc>
                </a:pPr>
                <a:endParaRPr lang="it-IT" sz="2000" dirty="0" smtClean="0">
                  <a:latin typeface="+mj-lt"/>
                </a:endParaRPr>
              </a:p>
              <a:p>
                <a:pPr marL="0" lvl="1" algn="just">
                  <a:lnSpc>
                    <a:spcPct val="120000"/>
                  </a:lnSpc>
                </a:pPr>
                <a:r>
                  <a:rPr lang="it-IT" sz="2000" dirty="0" smtClean="0">
                    <a:latin typeface="+mj-lt"/>
                  </a:rPr>
                  <a:t>La X è il nostro TIR</a:t>
                </a:r>
              </a:p>
            </p:txBody>
          </p:sp>
        </mc:Choice>
        <mc:Fallback xmlns="">
          <p:sp>
            <p:nvSpPr>
              <p:cNvPr id="17" name="Text Box 6"/>
              <p:cNvSpPr txBox="1">
                <a:spLocks noRot="1" noChangeAspect="1" noMove="1" noResize="1" noEditPoints="1" noAdjustHandles="1" noChangeArrowheads="1" noChangeShapeType="1" noTextEdit="1"/>
              </p:cNvSpPr>
              <p:nvPr/>
            </p:nvSpPr>
            <p:spPr bwMode="auto">
              <a:xfrm>
                <a:off x="414743" y="1561094"/>
                <a:ext cx="8322696" cy="3447547"/>
              </a:xfrm>
              <a:prstGeom prst="rect">
                <a:avLst/>
              </a:prstGeom>
              <a:blipFill>
                <a:blip r:embed="rId3"/>
                <a:stretch>
                  <a:fillRect l="-511" b="-699"/>
                </a:stretch>
              </a:blip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r>
                  <a:rPr lang="en-US">
                    <a:noFill/>
                  </a:rPr>
                  <a:t> </a:t>
                </a:r>
              </a:p>
            </p:txBody>
          </p:sp>
        </mc:Fallback>
      </mc:AlternateContent>
      <p:sp>
        <p:nvSpPr>
          <p:cNvPr id="18" name="Oval 22"/>
          <p:cNvSpPr>
            <a:spLocks noChangeArrowheads="1"/>
          </p:cNvSpPr>
          <p:nvPr/>
        </p:nvSpPr>
        <p:spPr bwMode="auto">
          <a:xfrm>
            <a:off x="4309095" y="1557934"/>
            <a:ext cx="750887" cy="327025"/>
          </a:xfrm>
          <a:prstGeom prst="ellipse">
            <a:avLst/>
          </a:prstGeom>
          <a:noFill/>
          <a:ln w="19050">
            <a:solidFill>
              <a:schemeClr val="accent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GB" altLang="it-IT" sz="1000">
                <a:solidFill>
                  <a:srgbClr val="000000"/>
                </a:solidFill>
              </a:rPr>
              <a:t>Step1</a:t>
            </a:r>
            <a:endParaRPr lang="it-IT" altLang="it-IT" sz="1000">
              <a:solidFill>
                <a:srgbClr val="000000"/>
              </a:solidFill>
            </a:endParaRPr>
          </a:p>
        </p:txBody>
      </p:sp>
      <p:sp>
        <p:nvSpPr>
          <p:cNvPr id="19" name="Oval 23"/>
          <p:cNvSpPr>
            <a:spLocks noChangeArrowheads="1"/>
          </p:cNvSpPr>
          <p:nvPr/>
        </p:nvSpPr>
        <p:spPr bwMode="auto">
          <a:xfrm>
            <a:off x="5652120" y="2724747"/>
            <a:ext cx="750887" cy="327025"/>
          </a:xfrm>
          <a:prstGeom prst="ellipse">
            <a:avLst/>
          </a:prstGeom>
          <a:noFill/>
          <a:ln w="19050">
            <a:solidFill>
              <a:schemeClr val="accent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GB" altLang="it-IT" sz="1000">
                <a:solidFill>
                  <a:srgbClr val="000000"/>
                </a:solidFill>
              </a:rPr>
              <a:t>Step2</a:t>
            </a:r>
            <a:endParaRPr lang="it-IT" altLang="it-IT" sz="1000">
              <a:solidFill>
                <a:srgbClr val="000000"/>
              </a:solidFill>
            </a:endParaRPr>
          </a:p>
        </p:txBody>
      </p:sp>
    </p:spTree>
    <p:extLst>
      <p:ext uri="{BB962C8B-B14F-4D97-AF65-F5344CB8AC3E}">
        <p14:creationId xmlns:p14="http://schemas.microsoft.com/office/powerpoint/2010/main" val="349604428"/>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026"/>
          <p:cNvSpPr txBox="1">
            <a:spLocks noChangeArrowheads="1"/>
          </p:cNvSpPr>
          <p:nvPr/>
        </p:nvSpPr>
        <p:spPr bwMode="auto">
          <a:xfrm>
            <a:off x="439172" y="260648"/>
            <a:ext cx="8278812" cy="463846"/>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lgn="ctr">
                <a:solidFill>
                  <a:srgbClr val="6699FF"/>
                </a:solidFill>
                <a:miter lim="800000"/>
                <a:headEnd/>
                <a:tailEnd/>
              </a14:hiddenLine>
            </a:ext>
          </a:extLst>
        </p:spPr>
        <p:txBody>
          <a:bodyPr lIns="90000" tIns="46800" rIns="90000" bIns="46800">
            <a:spAutoFit/>
          </a:bodyPr>
          <a:lstStyle/>
          <a:p>
            <a:pPr algn="ctr">
              <a:defRPr/>
            </a:pPr>
            <a:r>
              <a:rPr lang="it-IT" sz="2400" b="1" dirty="0">
                <a:solidFill>
                  <a:srgbClr val="F26200"/>
                </a:solidFill>
                <a:latin typeface="Georgia" panose="02040502050405020303" pitchFamily="18" charset="0"/>
              </a:rPr>
              <a:t>Rendimento titoli di Stato</a:t>
            </a:r>
          </a:p>
        </p:txBody>
      </p:sp>
      <p:sp>
        <p:nvSpPr>
          <p:cNvPr id="2" name="Segnaposto numero diapositiva 1"/>
          <p:cNvSpPr>
            <a:spLocks noGrp="1"/>
          </p:cNvSpPr>
          <p:nvPr>
            <p:ph type="sldNum" sz="quarter" idx="4"/>
          </p:nvPr>
        </p:nvSpPr>
        <p:spPr/>
        <p:txBody>
          <a:bodyPr/>
          <a:lstStyle/>
          <a:p>
            <a:fld id="{CEE20744-6222-4AA3-9D45-8592154090B2}" type="slidenum">
              <a:rPr lang="it-IT" smtClean="0"/>
              <a:pPr/>
              <a:t>102</a:t>
            </a:fld>
            <a:endParaRPr lang="it-IT" dirty="0"/>
          </a:p>
        </p:txBody>
      </p:sp>
      <p:pic>
        <p:nvPicPr>
          <p:cNvPr id="17"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519983" y="1124744"/>
            <a:ext cx="8117190" cy="38083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8" name="Text Box 6"/>
          <p:cNvSpPr txBox="1">
            <a:spLocks noChangeArrowheads="1"/>
          </p:cNvSpPr>
          <p:nvPr/>
        </p:nvSpPr>
        <p:spPr bwMode="auto">
          <a:xfrm>
            <a:off x="611560" y="5081310"/>
            <a:ext cx="7624666" cy="338554"/>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r>
              <a:rPr lang="it-IT" altLang="it-IT" sz="1600" dirty="0" smtClean="0"/>
              <a:t>Fonte: Bloomberg (Giugno 2018)</a:t>
            </a:r>
            <a:endParaRPr lang="it-IT" sz="4400" b="1" dirty="0"/>
          </a:p>
        </p:txBody>
      </p:sp>
    </p:spTree>
    <p:extLst>
      <p:ext uri="{BB962C8B-B14F-4D97-AF65-F5344CB8AC3E}">
        <p14:creationId xmlns:p14="http://schemas.microsoft.com/office/powerpoint/2010/main" val="2213041804"/>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026"/>
          <p:cNvSpPr txBox="1">
            <a:spLocks noChangeArrowheads="1"/>
          </p:cNvSpPr>
          <p:nvPr/>
        </p:nvSpPr>
        <p:spPr bwMode="auto">
          <a:xfrm>
            <a:off x="439172" y="260648"/>
            <a:ext cx="8278812" cy="463846"/>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lgn="ctr">
                <a:solidFill>
                  <a:srgbClr val="6699FF"/>
                </a:solidFill>
                <a:miter lim="800000"/>
                <a:headEnd/>
                <a:tailEnd/>
              </a14:hiddenLine>
            </a:ext>
          </a:extLst>
        </p:spPr>
        <p:txBody>
          <a:bodyPr lIns="90000" tIns="46800" rIns="90000" bIns="46800">
            <a:spAutoFit/>
          </a:bodyPr>
          <a:lstStyle/>
          <a:p>
            <a:pPr algn="ctr">
              <a:defRPr/>
            </a:pPr>
            <a:r>
              <a:rPr lang="it-IT" sz="2400" b="1" dirty="0">
                <a:solidFill>
                  <a:srgbClr val="F26200"/>
                </a:solidFill>
                <a:latin typeface="Georgia" panose="02040502050405020303" pitchFamily="18" charset="0"/>
              </a:rPr>
              <a:t>Tassi d’interesse a breve termine U.S.</a:t>
            </a:r>
          </a:p>
        </p:txBody>
      </p:sp>
      <p:sp>
        <p:nvSpPr>
          <p:cNvPr id="2" name="Segnaposto numero diapositiva 1"/>
          <p:cNvSpPr>
            <a:spLocks noGrp="1"/>
          </p:cNvSpPr>
          <p:nvPr>
            <p:ph type="sldNum" sz="quarter" idx="4"/>
          </p:nvPr>
        </p:nvSpPr>
        <p:spPr/>
        <p:txBody>
          <a:bodyPr/>
          <a:lstStyle/>
          <a:p>
            <a:fld id="{CEE20744-6222-4AA3-9D45-8592154090B2}" type="slidenum">
              <a:rPr lang="it-IT" smtClean="0"/>
              <a:pPr/>
              <a:t>103</a:t>
            </a:fld>
            <a:endParaRPr lang="it-IT" dirty="0"/>
          </a:p>
        </p:txBody>
      </p:sp>
      <p:sp>
        <p:nvSpPr>
          <p:cNvPr id="18" name="Text Box 6"/>
          <p:cNvSpPr txBox="1">
            <a:spLocks noChangeArrowheads="1"/>
          </p:cNvSpPr>
          <p:nvPr/>
        </p:nvSpPr>
        <p:spPr bwMode="auto">
          <a:xfrm>
            <a:off x="611560" y="5081310"/>
            <a:ext cx="7624666" cy="338554"/>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r>
              <a:rPr lang="it-IT" altLang="it-IT" sz="1600" dirty="0" smtClean="0"/>
              <a:t>Fonte: Thomson Reuters (Giugno </a:t>
            </a:r>
            <a:r>
              <a:rPr lang="it-IT" altLang="it-IT" sz="1600" dirty="0"/>
              <a:t>2018)</a:t>
            </a:r>
          </a:p>
        </p:txBody>
      </p:sp>
      <p:pic>
        <p:nvPicPr>
          <p:cNvPr id="7" name="Picture 2"/>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rcRect/>
          <a:stretch/>
        </p:blipFill>
        <p:spPr bwMode="auto">
          <a:xfrm>
            <a:off x="676479" y="1018468"/>
            <a:ext cx="7804198" cy="37907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18024569"/>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026"/>
          <p:cNvSpPr txBox="1">
            <a:spLocks noChangeArrowheads="1"/>
          </p:cNvSpPr>
          <p:nvPr/>
        </p:nvSpPr>
        <p:spPr bwMode="auto">
          <a:xfrm>
            <a:off x="439172" y="260648"/>
            <a:ext cx="8278812" cy="463846"/>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lgn="ctr">
                <a:solidFill>
                  <a:srgbClr val="6699FF"/>
                </a:solidFill>
                <a:miter lim="800000"/>
                <a:headEnd/>
                <a:tailEnd/>
              </a14:hiddenLine>
            </a:ext>
          </a:extLst>
        </p:spPr>
        <p:txBody>
          <a:bodyPr lIns="90000" tIns="46800" rIns="90000" bIns="46800">
            <a:spAutoFit/>
          </a:bodyPr>
          <a:lstStyle/>
          <a:p>
            <a:pPr algn="ctr">
              <a:defRPr/>
            </a:pPr>
            <a:r>
              <a:rPr lang="it-IT" sz="2400" b="1" dirty="0">
                <a:solidFill>
                  <a:srgbClr val="F26200"/>
                </a:solidFill>
                <a:latin typeface="Georgia" panose="02040502050405020303" pitchFamily="18" charset="0"/>
              </a:rPr>
              <a:t>Il </a:t>
            </a:r>
            <a:r>
              <a:rPr lang="it-IT" sz="2400" b="1" dirty="0" smtClean="0">
                <a:solidFill>
                  <a:srgbClr val="F26200"/>
                </a:solidFill>
                <a:latin typeface="Georgia" panose="02040502050405020303" pitchFamily="18" charset="0"/>
              </a:rPr>
              <a:t>Money </a:t>
            </a:r>
            <a:r>
              <a:rPr lang="it-IT" sz="2400" b="1" dirty="0" err="1" smtClean="0">
                <a:solidFill>
                  <a:srgbClr val="F26200"/>
                </a:solidFill>
                <a:latin typeface="Georgia" panose="02040502050405020303" pitchFamily="18" charset="0"/>
              </a:rPr>
              <a:t>Weighted</a:t>
            </a:r>
            <a:r>
              <a:rPr lang="it-IT" sz="2400" b="1" dirty="0" smtClean="0">
                <a:solidFill>
                  <a:srgbClr val="F26200"/>
                </a:solidFill>
                <a:latin typeface="Georgia" panose="02040502050405020303" pitchFamily="18" charset="0"/>
              </a:rPr>
              <a:t> Rate of Return (MWRR) </a:t>
            </a:r>
            <a:endParaRPr lang="it-IT" sz="2400" b="1" dirty="0">
              <a:solidFill>
                <a:srgbClr val="F26200"/>
              </a:solidFill>
              <a:latin typeface="Georgia" panose="02040502050405020303" pitchFamily="18" charset="0"/>
            </a:endParaRPr>
          </a:p>
        </p:txBody>
      </p:sp>
      <p:sp>
        <p:nvSpPr>
          <p:cNvPr id="2" name="Segnaposto numero diapositiva 1"/>
          <p:cNvSpPr>
            <a:spLocks noGrp="1"/>
          </p:cNvSpPr>
          <p:nvPr>
            <p:ph type="sldNum" sz="quarter" idx="4"/>
          </p:nvPr>
        </p:nvSpPr>
        <p:spPr/>
        <p:txBody>
          <a:bodyPr/>
          <a:lstStyle/>
          <a:p>
            <a:fld id="{CEE20744-6222-4AA3-9D45-8592154090B2}" type="slidenum">
              <a:rPr lang="it-IT" smtClean="0"/>
              <a:pPr/>
              <a:t>104</a:t>
            </a:fld>
            <a:endParaRPr lang="it-IT" dirty="0"/>
          </a:p>
        </p:txBody>
      </p:sp>
      <mc:AlternateContent xmlns:mc="http://schemas.openxmlformats.org/markup-compatibility/2006" xmlns:a14="http://schemas.microsoft.com/office/drawing/2010/main">
        <mc:Choice Requires="a14">
          <p:sp>
            <p:nvSpPr>
              <p:cNvPr id="17" name="Text Box 6"/>
              <p:cNvSpPr txBox="1">
                <a:spLocks noChangeArrowheads="1"/>
              </p:cNvSpPr>
              <p:nvPr/>
            </p:nvSpPr>
            <p:spPr bwMode="auto">
              <a:xfrm>
                <a:off x="414743" y="1052736"/>
                <a:ext cx="8322696" cy="4930645"/>
              </a:xfrm>
              <a:prstGeom prst="rect">
                <a:avLst/>
              </a:prstGeom>
              <a:noFill/>
              <a:ln>
                <a:noFill/>
              </a:ln>
              <a:effectLst>
                <a:prstShdw prst="shdw17" dist="17961" dir="2700000">
                  <a:schemeClr val="accent1">
                    <a:gamma/>
                    <a:shade val="60000"/>
                    <a:invGamma/>
                  </a:schemeClr>
                </a:prstShdw>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Lst>
            </p:spPr>
            <p:txBody>
              <a:bodyPr wrap="square">
                <a:spAutoFit/>
              </a:bodyPr>
              <a:lstStyle/>
              <a:p>
                <a:pPr marL="0" lvl="1" algn="just">
                  <a:lnSpc>
                    <a:spcPct val="120000"/>
                  </a:lnSpc>
                </a:pPr>
                <a:r>
                  <a:rPr lang="it-IT" sz="2000" dirty="0">
                    <a:latin typeface="+mn-lt"/>
                  </a:rPr>
                  <a:t>Oltre al TIR, possiamo utilizzare il </a:t>
                </a:r>
                <a:r>
                  <a:rPr lang="it-IT" sz="2000" dirty="0" err="1">
                    <a:latin typeface="+mn-lt"/>
                  </a:rPr>
                  <a:t>money</a:t>
                </a:r>
                <a:r>
                  <a:rPr lang="it-IT" sz="2000" dirty="0">
                    <a:latin typeface="+mn-lt"/>
                  </a:rPr>
                  <a:t> </a:t>
                </a:r>
                <a:r>
                  <a:rPr lang="it-IT" sz="2000" dirty="0" err="1">
                    <a:latin typeface="+mn-lt"/>
                  </a:rPr>
                  <a:t>weighted</a:t>
                </a:r>
                <a:r>
                  <a:rPr lang="it-IT" sz="2000" dirty="0">
                    <a:latin typeface="+mn-lt"/>
                  </a:rPr>
                  <a:t> rate of </a:t>
                </a:r>
                <a:r>
                  <a:rPr lang="it-IT" sz="2000" dirty="0" err="1">
                    <a:latin typeface="+mn-lt"/>
                  </a:rPr>
                  <a:t>return</a:t>
                </a:r>
                <a:r>
                  <a:rPr lang="it-IT" sz="2000" dirty="0">
                    <a:latin typeface="+mn-lt"/>
                  </a:rPr>
                  <a:t> come strumento alternativo per calcolare il rendimento di un investimento. </a:t>
                </a:r>
              </a:p>
              <a:p>
                <a:pPr marL="0" lvl="1" algn="just">
                  <a:lnSpc>
                    <a:spcPct val="120000"/>
                  </a:lnSpc>
                </a:pPr>
                <a:r>
                  <a:rPr lang="it-IT" sz="2000" dirty="0">
                    <a:latin typeface="+mn-lt"/>
                  </a:rPr>
                  <a:t>Infatti, TIR e </a:t>
                </a:r>
                <a:r>
                  <a:rPr lang="it-IT" sz="2000" dirty="0" err="1">
                    <a:latin typeface="+mn-lt"/>
                  </a:rPr>
                  <a:t>money</a:t>
                </a:r>
                <a:r>
                  <a:rPr lang="it-IT" sz="2000" dirty="0">
                    <a:latin typeface="+mn-lt"/>
                  </a:rPr>
                  <a:t> </a:t>
                </a:r>
                <a:r>
                  <a:rPr lang="it-IT" sz="2000" dirty="0" err="1">
                    <a:latin typeface="+mn-lt"/>
                  </a:rPr>
                  <a:t>weighted</a:t>
                </a:r>
                <a:r>
                  <a:rPr lang="it-IT" sz="2000" dirty="0">
                    <a:latin typeface="+mn-lt"/>
                  </a:rPr>
                  <a:t> of </a:t>
                </a:r>
                <a:r>
                  <a:rPr lang="it-IT" sz="2000" dirty="0" err="1">
                    <a:latin typeface="+mn-lt"/>
                  </a:rPr>
                  <a:t>return</a:t>
                </a:r>
                <a:r>
                  <a:rPr lang="it-IT" sz="2000" dirty="0">
                    <a:latin typeface="+mn-lt"/>
                  </a:rPr>
                  <a:t>, pur partendo da input diversi in quanto prendono in considerazione elementi differenti, permettono di ottenere lo stesso risultato e pertanto sono due strumenti interscambiabili.</a:t>
                </a:r>
              </a:p>
              <a:p>
                <a:pPr marL="0" lvl="1" algn="just">
                  <a:lnSpc>
                    <a:spcPct val="120000"/>
                  </a:lnSpc>
                </a:pPr>
                <a:r>
                  <a:rPr lang="it-IT" sz="2000" dirty="0">
                    <a:latin typeface="+mn-lt"/>
                  </a:rPr>
                  <a:t>Il </a:t>
                </a:r>
                <a:r>
                  <a:rPr lang="it-IT" sz="2000" dirty="0" err="1">
                    <a:latin typeface="+mn-lt"/>
                  </a:rPr>
                  <a:t>money</a:t>
                </a:r>
                <a:r>
                  <a:rPr lang="it-IT" sz="2000" dirty="0">
                    <a:latin typeface="+mn-lt"/>
                  </a:rPr>
                  <a:t> </a:t>
                </a:r>
                <a:r>
                  <a:rPr lang="it-IT" sz="2000" dirty="0" err="1">
                    <a:latin typeface="+mn-lt"/>
                  </a:rPr>
                  <a:t>weighted</a:t>
                </a:r>
                <a:r>
                  <a:rPr lang="it-IT" sz="2000" dirty="0">
                    <a:latin typeface="+mn-lt"/>
                  </a:rPr>
                  <a:t> of </a:t>
                </a:r>
                <a:r>
                  <a:rPr lang="it-IT" sz="2000" dirty="0" err="1">
                    <a:latin typeface="+mn-lt"/>
                  </a:rPr>
                  <a:t>return</a:t>
                </a:r>
                <a:r>
                  <a:rPr lang="it-IT" sz="2000" dirty="0">
                    <a:latin typeface="+mn-lt"/>
                  </a:rPr>
                  <a:t> è dato dalla seguente formula:</a:t>
                </a:r>
              </a:p>
              <a:p>
                <a:pPr marL="0" lvl="1" algn="just">
                  <a:lnSpc>
                    <a:spcPct val="120000"/>
                  </a:lnSpc>
                </a:pPr>
                <a:endParaRPr lang="it-IT" sz="2000" dirty="0" smtClean="0">
                  <a:latin typeface="+mn-lt"/>
                </a:endParaRPr>
              </a:p>
              <a:p>
                <a:pPr marL="0" lvl="1" algn="just">
                  <a:lnSpc>
                    <a:spcPct val="120000"/>
                  </a:lnSpc>
                </a:pPr>
                <a:endParaRPr lang="it-IT" sz="2000" dirty="0" smtClean="0">
                  <a:latin typeface="+mn-lt"/>
                </a:endParaRPr>
              </a:p>
              <a:p>
                <a:pPr marL="0" lvl="1" algn="just">
                  <a:lnSpc>
                    <a:spcPct val="120000"/>
                  </a:lnSpc>
                </a:pPr>
                <a14:m>
                  <m:oMathPara xmlns:m="http://schemas.openxmlformats.org/officeDocument/2006/math">
                    <m:oMathParaPr>
                      <m:jc m:val="centerGroup"/>
                    </m:oMathParaPr>
                    <m:oMath xmlns:m="http://schemas.openxmlformats.org/officeDocument/2006/math">
                      <m:r>
                        <m:rPr>
                          <m:nor/>
                        </m:rPr>
                        <a:rPr lang="it-IT" sz="2000" b="0" i="0" smtClean="0">
                          <a:latin typeface="+mn-lt"/>
                        </a:rPr>
                        <m:t>MWRR</m:t>
                      </m:r>
                      <m:r>
                        <m:rPr>
                          <m:nor/>
                        </m:rPr>
                        <a:rPr lang="it-IT" sz="2000" i="0">
                          <a:latin typeface="+mn-lt"/>
                        </a:rPr>
                        <m:t> = </m:t>
                      </m:r>
                      <m:f>
                        <m:fPr>
                          <m:ctrlPr>
                            <a:rPr lang="it-IT" sz="2000" i="1" smtClean="0">
                              <a:latin typeface="Cambria Math" panose="02040503050406030204" pitchFamily="18" charset="0"/>
                            </a:rPr>
                          </m:ctrlPr>
                        </m:fPr>
                        <m:num>
                          <m:sSub>
                            <m:sSubPr>
                              <m:ctrlPr>
                                <a:rPr lang="it-IT" sz="2000" i="1" smtClean="0">
                                  <a:latin typeface="Cambria Math" panose="02040503050406030204" pitchFamily="18" charset="0"/>
                                </a:rPr>
                              </m:ctrlPr>
                            </m:sSubPr>
                            <m:e>
                              <m:r>
                                <m:rPr>
                                  <m:nor/>
                                </m:rPr>
                                <a:rPr lang="it-IT" sz="2000" b="0" i="0" smtClean="0">
                                  <a:latin typeface="+mn-lt"/>
                                </a:rPr>
                                <m:t>V</m:t>
                              </m:r>
                            </m:e>
                            <m:sub>
                              <m:r>
                                <m:rPr>
                                  <m:nor/>
                                </m:rPr>
                                <a:rPr lang="it-IT" sz="2000" b="0" i="0" smtClean="0">
                                  <a:latin typeface="+mn-lt"/>
                                </a:rPr>
                                <m:t>F</m:t>
                              </m:r>
                              <m:r>
                                <a:rPr lang="it-IT" sz="2000" b="0" i="0" smtClean="0">
                                  <a:latin typeface="Cambria Math" panose="02040503050406030204" pitchFamily="18" charset="0"/>
                                </a:rPr>
                                <m:t> </m:t>
                              </m:r>
                            </m:sub>
                          </m:sSub>
                          <m:r>
                            <m:rPr>
                              <m:nor/>
                            </m:rPr>
                            <a:rPr lang="it-IT" sz="2000" b="0" i="0" smtClean="0">
                              <a:latin typeface="+mn-lt"/>
                            </a:rPr>
                            <m:t>−</m:t>
                          </m:r>
                          <m:sSub>
                            <m:sSubPr>
                              <m:ctrlPr>
                                <a:rPr lang="it-IT" sz="2000" b="0" i="1" smtClean="0">
                                  <a:latin typeface="Cambria Math" panose="02040503050406030204" pitchFamily="18" charset="0"/>
                                </a:rPr>
                              </m:ctrlPr>
                            </m:sSubPr>
                            <m:e>
                              <m:r>
                                <m:rPr>
                                  <m:nor/>
                                </m:rPr>
                                <a:rPr lang="it-IT" sz="2000" b="0" i="0" smtClean="0">
                                  <a:latin typeface="+mn-lt"/>
                                </a:rPr>
                                <m:t>V</m:t>
                              </m:r>
                            </m:e>
                            <m:sub>
                              <m:r>
                                <m:rPr>
                                  <m:nor/>
                                </m:rPr>
                                <a:rPr lang="it-IT" sz="2000" b="0" i="0" smtClean="0">
                                  <a:latin typeface="+mn-lt"/>
                                </a:rPr>
                                <m:t>I</m:t>
                              </m:r>
                            </m:sub>
                          </m:sSub>
                          <m:r>
                            <m:rPr>
                              <m:nor/>
                            </m:rPr>
                            <a:rPr lang="it-IT" sz="2000" b="0" i="0" smtClean="0">
                              <a:latin typeface="+mn-lt"/>
                            </a:rPr>
                            <m:t> −</m:t>
                          </m:r>
                          <m:r>
                            <m:rPr>
                              <m:nor/>
                            </m:rPr>
                            <a:rPr lang="it-IT" sz="2000" b="0" i="0" smtClean="0">
                              <a:latin typeface="+mn-lt"/>
                            </a:rPr>
                            <m:t>Apporti</m:t>
                          </m:r>
                          <m:r>
                            <m:rPr>
                              <m:nor/>
                            </m:rPr>
                            <a:rPr lang="it-IT" sz="2000" b="0" i="0" smtClean="0">
                              <a:latin typeface="+mn-lt"/>
                            </a:rPr>
                            <m:t> +</m:t>
                          </m:r>
                          <m:r>
                            <m:rPr>
                              <m:nor/>
                            </m:rPr>
                            <a:rPr lang="it-IT" sz="2000" b="0" i="0" smtClean="0">
                              <a:latin typeface="+mn-lt"/>
                            </a:rPr>
                            <m:t>Prelievi</m:t>
                          </m:r>
                        </m:num>
                        <m:den>
                          <m:r>
                            <m:rPr>
                              <m:nor/>
                            </m:rPr>
                            <a:rPr lang="it-IT" altLang="it-IT" sz="2000" b="0" i="0" dirty="0" smtClean="0">
                              <a:latin typeface="+mn-lt"/>
                            </a:rPr>
                            <m:t>Giacenza</m:t>
                          </m:r>
                          <m:r>
                            <m:rPr>
                              <m:nor/>
                            </m:rPr>
                            <a:rPr lang="it-IT" altLang="it-IT" sz="2000" i="0" dirty="0">
                              <a:latin typeface="+mn-lt"/>
                            </a:rPr>
                            <m:t> </m:t>
                          </m:r>
                          <m:r>
                            <m:rPr>
                              <m:nor/>
                            </m:rPr>
                            <a:rPr lang="it-IT" altLang="it-IT" sz="2000" i="0" dirty="0">
                              <a:latin typeface="+mn-lt"/>
                            </a:rPr>
                            <m:t>media</m:t>
                          </m:r>
                          <m:r>
                            <m:rPr>
                              <m:nor/>
                            </m:rPr>
                            <a:rPr lang="it-IT" altLang="it-IT" sz="2000" i="0" dirty="0">
                              <a:latin typeface="+mn-lt"/>
                            </a:rPr>
                            <m:t> </m:t>
                          </m:r>
                          <m:r>
                            <m:rPr>
                              <m:nor/>
                            </m:rPr>
                            <a:rPr lang="it-IT" altLang="it-IT" sz="2000" i="0" dirty="0">
                              <a:latin typeface="+mn-lt"/>
                            </a:rPr>
                            <m:t>capitale</m:t>
                          </m:r>
                          <m:r>
                            <m:rPr>
                              <m:nor/>
                            </m:rPr>
                            <a:rPr lang="it-IT" altLang="it-IT" sz="2000" i="0" dirty="0">
                              <a:latin typeface="+mn-lt"/>
                            </a:rPr>
                            <m:t> </m:t>
                          </m:r>
                          <m:r>
                            <m:rPr>
                              <m:nor/>
                            </m:rPr>
                            <a:rPr lang="it-IT" altLang="it-IT" sz="2000" i="0" dirty="0">
                              <a:latin typeface="+mn-lt"/>
                            </a:rPr>
                            <m:t>investito</m:t>
                          </m:r>
                          <m:r>
                            <m:rPr>
                              <m:nor/>
                            </m:rPr>
                            <a:rPr lang="it-IT" altLang="it-IT" sz="2000" i="0" dirty="0">
                              <a:latin typeface="+mn-lt"/>
                            </a:rPr>
                            <m:t> </m:t>
                          </m:r>
                        </m:den>
                      </m:f>
                    </m:oMath>
                  </m:oMathPara>
                </a14:m>
                <a:endParaRPr lang="it-IT" sz="2000" dirty="0">
                  <a:latin typeface="+mn-lt"/>
                </a:endParaRPr>
              </a:p>
              <a:p>
                <a:pPr marL="0" lvl="1" algn="just">
                  <a:lnSpc>
                    <a:spcPct val="120000"/>
                  </a:lnSpc>
                </a:pPr>
                <a:endParaRPr lang="it-IT" sz="2000" dirty="0">
                  <a:latin typeface="+mn-lt"/>
                </a:endParaRPr>
              </a:p>
              <a:p>
                <a:pPr marL="0" lvl="1" algn="just">
                  <a:lnSpc>
                    <a:spcPct val="120000"/>
                  </a:lnSpc>
                </a:pPr>
                <a:endParaRPr lang="it-IT" sz="2000" dirty="0" smtClean="0">
                  <a:latin typeface="+mn-lt"/>
                </a:endParaRPr>
              </a:p>
            </p:txBody>
          </p:sp>
        </mc:Choice>
        <mc:Fallback xmlns="">
          <p:sp>
            <p:nvSpPr>
              <p:cNvPr id="17" name="Text Box 6"/>
              <p:cNvSpPr txBox="1">
                <a:spLocks noRot="1" noChangeAspect="1" noMove="1" noResize="1" noEditPoints="1" noAdjustHandles="1" noChangeArrowheads="1" noChangeShapeType="1" noTextEdit="1"/>
              </p:cNvSpPr>
              <p:nvPr/>
            </p:nvSpPr>
            <p:spPr bwMode="auto">
              <a:xfrm>
                <a:off x="414743" y="1052736"/>
                <a:ext cx="8322696" cy="4930645"/>
              </a:xfrm>
              <a:prstGeom prst="rect">
                <a:avLst/>
              </a:prstGeom>
              <a:blipFill>
                <a:blip r:embed="rId3"/>
                <a:stretch>
                  <a:fillRect l="-511" r="-584"/>
                </a:stretch>
              </a:blip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r>
                  <a:rPr lang="en-US">
                    <a:noFill/>
                  </a:rPr>
                  <a:t> </a:t>
                </a:r>
              </a:p>
            </p:txBody>
          </p:sp>
        </mc:Fallback>
      </mc:AlternateContent>
    </p:spTree>
    <p:extLst>
      <p:ext uri="{BB962C8B-B14F-4D97-AF65-F5344CB8AC3E}">
        <p14:creationId xmlns:p14="http://schemas.microsoft.com/office/powerpoint/2010/main" val="835445577"/>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026"/>
          <p:cNvSpPr txBox="1">
            <a:spLocks noChangeArrowheads="1"/>
          </p:cNvSpPr>
          <p:nvPr/>
        </p:nvSpPr>
        <p:spPr bwMode="auto">
          <a:xfrm>
            <a:off x="439172" y="260648"/>
            <a:ext cx="8278812" cy="463846"/>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lgn="ctr">
                <a:solidFill>
                  <a:srgbClr val="6699FF"/>
                </a:solidFill>
                <a:miter lim="800000"/>
                <a:headEnd/>
                <a:tailEnd/>
              </a14:hiddenLine>
            </a:ext>
          </a:extLst>
        </p:spPr>
        <p:txBody>
          <a:bodyPr lIns="90000" tIns="46800" rIns="90000" bIns="46800">
            <a:spAutoFit/>
          </a:bodyPr>
          <a:lstStyle/>
          <a:p>
            <a:pPr algn="ctr">
              <a:defRPr/>
            </a:pPr>
            <a:r>
              <a:rPr lang="it-IT" sz="2400" b="1" dirty="0">
                <a:solidFill>
                  <a:srgbClr val="F26200"/>
                </a:solidFill>
                <a:latin typeface="Georgia" panose="02040502050405020303" pitchFamily="18" charset="0"/>
              </a:rPr>
              <a:t>Il </a:t>
            </a:r>
            <a:r>
              <a:rPr lang="it-IT" sz="2400" b="1" dirty="0" smtClean="0">
                <a:solidFill>
                  <a:srgbClr val="F26200"/>
                </a:solidFill>
                <a:latin typeface="Georgia" panose="02040502050405020303" pitchFamily="18" charset="0"/>
              </a:rPr>
              <a:t>Time </a:t>
            </a:r>
            <a:r>
              <a:rPr lang="it-IT" sz="2400" b="1" dirty="0" err="1" smtClean="0">
                <a:solidFill>
                  <a:srgbClr val="F26200"/>
                </a:solidFill>
                <a:latin typeface="Georgia" panose="02040502050405020303" pitchFamily="18" charset="0"/>
              </a:rPr>
              <a:t>Weighted</a:t>
            </a:r>
            <a:r>
              <a:rPr lang="it-IT" sz="2400" b="1" dirty="0" smtClean="0">
                <a:solidFill>
                  <a:srgbClr val="F26200"/>
                </a:solidFill>
                <a:latin typeface="Georgia" panose="02040502050405020303" pitchFamily="18" charset="0"/>
              </a:rPr>
              <a:t> Rate of Return (MWRR) </a:t>
            </a:r>
            <a:endParaRPr lang="it-IT" sz="2400" b="1" dirty="0">
              <a:solidFill>
                <a:srgbClr val="F26200"/>
              </a:solidFill>
              <a:latin typeface="Georgia" panose="02040502050405020303" pitchFamily="18" charset="0"/>
            </a:endParaRPr>
          </a:p>
        </p:txBody>
      </p:sp>
      <p:sp>
        <p:nvSpPr>
          <p:cNvPr id="2" name="Segnaposto numero diapositiva 1"/>
          <p:cNvSpPr>
            <a:spLocks noGrp="1"/>
          </p:cNvSpPr>
          <p:nvPr>
            <p:ph type="sldNum" sz="quarter" idx="4"/>
          </p:nvPr>
        </p:nvSpPr>
        <p:spPr/>
        <p:txBody>
          <a:bodyPr/>
          <a:lstStyle/>
          <a:p>
            <a:fld id="{CEE20744-6222-4AA3-9D45-8592154090B2}" type="slidenum">
              <a:rPr lang="it-IT" smtClean="0"/>
              <a:pPr/>
              <a:t>105</a:t>
            </a:fld>
            <a:endParaRPr lang="it-IT" dirty="0"/>
          </a:p>
        </p:txBody>
      </p:sp>
      <mc:AlternateContent xmlns:mc="http://schemas.openxmlformats.org/markup-compatibility/2006" xmlns:a14="http://schemas.microsoft.com/office/drawing/2010/main">
        <mc:Choice Requires="a14">
          <p:sp>
            <p:nvSpPr>
              <p:cNvPr id="17" name="Text Box 6"/>
              <p:cNvSpPr txBox="1">
                <a:spLocks noChangeArrowheads="1"/>
              </p:cNvSpPr>
              <p:nvPr/>
            </p:nvSpPr>
            <p:spPr bwMode="auto">
              <a:xfrm>
                <a:off x="414743" y="990759"/>
                <a:ext cx="8322696" cy="4524315"/>
              </a:xfrm>
              <a:prstGeom prst="rect">
                <a:avLst/>
              </a:prstGeom>
              <a:noFill/>
              <a:ln>
                <a:noFill/>
              </a:ln>
              <a:effectLst>
                <a:prstShdw prst="shdw17" dist="17961" dir="2700000">
                  <a:schemeClr val="accent1">
                    <a:gamma/>
                    <a:shade val="60000"/>
                    <a:invGamma/>
                  </a:schemeClr>
                </a:prstShdw>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Lst>
            </p:spPr>
            <p:txBody>
              <a:bodyPr wrap="square">
                <a:spAutoFit/>
              </a:bodyPr>
              <a:lstStyle/>
              <a:p>
                <a:pPr marL="0" lvl="1" algn="just">
                  <a:lnSpc>
                    <a:spcPct val="120000"/>
                  </a:lnSpc>
                </a:pPr>
                <a:r>
                  <a:rPr lang="it-IT" sz="2000" dirty="0" smtClean="0">
                    <a:latin typeface="+mn-lt"/>
                  </a:rPr>
                  <a:t>Per valutare il solo operatore del gestore è opportuno calcolare il time </a:t>
                </a:r>
                <a:r>
                  <a:rPr lang="it-IT" sz="2000" dirty="0" err="1">
                    <a:latin typeface="+mn-lt"/>
                  </a:rPr>
                  <a:t>weighted</a:t>
                </a:r>
                <a:r>
                  <a:rPr lang="it-IT" sz="2000" dirty="0">
                    <a:latin typeface="+mn-lt"/>
                  </a:rPr>
                  <a:t> rate of  </a:t>
                </a:r>
                <a:r>
                  <a:rPr lang="it-IT" sz="2000" dirty="0" err="1">
                    <a:latin typeface="+mn-lt"/>
                  </a:rPr>
                  <a:t>return</a:t>
                </a:r>
                <a:r>
                  <a:rPr lang="it-IT" sz="2000" dirty="0">
                    <a:latin typeface="+mn-lt"/>
                  </a:rPr>
                  <a:t>, che non prende in considerazione la dinamica temporale dei flussi di cassa. </a:t>
                </a:r>
              </a:p>
              <a:p>
                <a:pPr marL="0" lvl="1" algn="just">
                  <a:lnSpc>
                    <a:spcPct val="120000"/>
                  </a:lnSpc>
                </a:pPr>
                <a:r>
                  <a:rPr lang="it-IT" sz="2000" dirty="0">
                    <a:latin typeface="+mn-lt"/>
                  </a:rPr>
                  <a:t>Il TWRR serve anche per confrontare il risultato ottenuto dal portafoglio, con altri portafogli o con il benchmark di riferimento. </a:t>
                </a:r>
              </a:p>
              <a:p>
                <a:pPr marL="0" lvl="1" algn="just">
                  <a:lnSpc>
                    <a:spcPct val="120000"/>
                  </a:lnSpc>
                </a:pPr>
                <a:r>
                  <a:rPr lang="it-IT" sz="2000" dirty="0">
                    <a:latin typeface="+mn-lt"/>
                  </a:rPr>
                  <a:t>Per calcolare il  time </a:t>
                </a:r>
                <a:r>
                  <a:rPr lang="it-IT" sz="2000" dirty="0" err="1">
                    <a:latin typeface="+mn-lt"/>
                  </a:rPr>
                  <a:t>weighted</a:t>
                </a:r>
                <a:r>
                  <a:rPr lang="it-IT" sz="2000" dirty="0">
                    <a:latin typeface="+mn-lt"/>
                  </a:rPr>
                  <a:t> rate of </a:t>
                </a:r>
                <a:r>
                  <a:rPr lang="it-IT" sz="2000" dirty="0" err="1">
                    <a:latin typeface="+mn-lt"/>
                  </a:rPr>
                  <a:t>return</a:t>
                </a:r>
                <a:r>
                  <a:rPr lang="it-IT" sz="2000" dirty="0">
                    <a:latin typeface="+mn-lt"/>
                  </a:rPr>
                  <a:t> dobbiamo calcolare i rendimenti di ciascun flusso in entrata e in uscita, indipendentemente dalla tempistica con cui essi sono avvenuti, e utilizzare la media geometrica per concatenarli insieme. La formula </a:t>
                </a:r>
                <a:r>
                  <a:rPr lang="it-IT" sz="2000" dirty="0" smtClean="0">
                    <a:latin typeface="+mn-lt"/>
                  </a:rPr>
                  <a:t>è la seguente:</a:t>
                </a:r>
              </a:p>
              <a:p>
                <a:pPr marL="0" lvl="1" algn="just">
                  <a:lnSpc>
                    <a:spcPct val="120000"/>
                  </a:lnSpc>
                </a:pPr>
                <a:endParaRPr lang="it-IT" sz="2000" dirty="0">
                  <a:latin typeface="+mn-lt"/>
                </a:endParaRPr>
              </a:p>
              <a:p>
                <a:pPr marL="0" lvl="1" algn="just">
                  <a:lnSpc>
                    <a:spcPct val="120000"/>
                  </a:lnSpc>
                </a:pPr>
                <a14:m>
                  <m:oMathPara xmlns:m="http://schemas.openxmlformats.org/officeDocument/2006/math">
                    <m:oMathParaPr>
                      <m:jc m:val="centerGroup"/>
                    </m:oMathParaPr>
                    <m:oMath xmlns:m="http://schemas.openxmlformats.org/officeDocument/2006/math">
                      <m:r>
                        <a:rPr lang="it-IT" sz="2000" i="1">
                          <a:latin typeface="Cambria Math" panose="02040503050406030204" pitchFamily="18" charset="0"/>
                        </a:rPr>
                        <m:t>𝑇</m:t>
                      </m:r>
                      <m:r>
                        <a:rPr lang="it-IT" sz="2000" b="0" i="1" smtClean="0">
                          <a:latin typeface="Cambria Math" panose="02040503050406030204" pitchFamily="18" charset="0"/>
                        </a:rPr>
                        <m:t>𝑊𝑅𝑅</m:t>
                      </m:r>
                      <m:r>
                        <a:rPr lang="it-IT" sz="2000" i="1">
                          <a:latin typeface="Cambria Math" panose="02040503050406030204" pitchFamily="18" charset="0"/>
                        </a:rPr>
                        <m:t> =</m:t>
                      </m:r>
                      <m:r>
                        <a:rPr lang="it-IT" sz="2000" b="0" i="1" smtClean="0">
                          <a:latin typeface="Cambria Math" panose="02040503050406030204" pitchFamily="18" charset="0"/>
                        </a:rPr>
                        <m:t> (1+</m:t>
                      </m:r>
                      <m:sSub>
                        <m:sSubPr>
                          <m:ctrlPr>
                            <a:rPr lang="it-IT" sz="2000" b="0" i="1" smtClean="0">
                              <a:latin typeface="Cambria Math" panose="02040503050406030204" pitchFamily="18" charset="0"/>
                            </a:rPr>
                          </m:ctrlPr>
                        </m:sSubPr>
                        <m:e>
                          <m:r>
                            <a:rPr lang="it-IT" sz="2000" b="0" i="1" smtClean="0">
                              <a:latin typeface="Cambria Math" panose="02040503050406030204" pitchFamily="18" charset="0"/>
                            </a:rPr>
                            <m:t>𝑟</m:t>
                          </m:r>
                        </m:e>
                        <m:sub>
                          <m:r>
                            <a:rPr lang="it-IT" sz="2000" b="0" i="1" smtClean="0">
                              <a:latin typeface="Cambria Math" panose="02040503050406030204" pitchFamily="18" charset="0"/>
                            </a:rPr>
                            <m:t>1</m:t>
                          </m:r>
                        </m:sub>
                      </m:sSub>
                      <m:r>
                        <a:rPr lang="it-IT" sz="2000" b="0" i="1" smtClean="0">
                          <a:latin typeface="Cambria Math" panose="02040503050406030204" pitchFamily="18" charset="0"/>
                        </a:rPr>
                        <m:t>)</m:t>
                      </m:r>
                      <m:r>
                        <a:rPr lang="it-IT" sz="2000" b="0" i="1" smtClean="0">
                          <a:latin typeface="Cambria Math" panose="02040503050406030204" pitchFamily="18" charset="0"/>
                          <a:ea typeface="Cambria Math" panose="02040503050406030204" pitchFamily="18" charset="0"/>
                        </a:rPr>
                        <m:t>×</m:t>
                      </m:r>
                      <m:r>
                        <a:rPr lang="it-IT" sz="2000" i="1">
                          <a:latin typeface="Cambria Math" panose="02040503050406030204" pitchFamily="18" charset="0"/>
                        </a:rPr>
                        <m:t>(1+</m:t>
                      </m:r>
                      <m:sSub>
                        <m:sSubPr>
                          <m:ctrlPr>
                            <a:rPr lang="it-IT" sz="2000" i="1" smtClean="0">
                              <a:latin typeface="Cambria Math" panose="02040503050406030204" pitchFamily="18" charset="0"/>
                            </a:rPr>
                          </m:ctrlPr>
                        </m:sSubPr>
                        <m:e>
                          <m:r>
                            <a:rPr lang="it-IT" sz="2000" i="1">
                              <a:latin typeface="Cambria Math" panose="02040503050406030204" pitchFamily="18" charset="0"/>
                            </a:rPr>
                            <m:t>𝑟</m:t>
                          </m:r>
                        </m:e>
                        <m:sub>
                          <m:r>
                            <a:rPr lang="it-IT" sz="2000" b="0" i="1" smtClean="0">
                              <a:latin typeface="Cambria Math" panose="02040503050406030204" pitchFamily="18" charset="0"/>
                            </a:rPr>
                            <m:t>2</m:t>
                          </m:r>
                        </m:sub>
                      </m:sSub>
                      <m:r>
                        <a:rPr lang="it-IT" sz="2000" i="1">
                          <a:latin typeface="Cambria Math" panose="02040503050406030204" pitchFamily="18" charset="0"/>
                        </a:rPr>
                        <m:t>)</m:t>
                      </m:r>
                      <m:r>
                        <a:rPr lang="it-IT" sz="2000" i="1" smtClean="0">
                          <a:latin typeface="Cambria Math" panose="02040503050406030204" pitchFamily="18" charset="0"/>
                          <a:ea typeface="Cambria Math" panose="02040503050406030204" pitchFamily="18" charset="0"/>
                        </a:rPr>
                        <m:t>×</m:t>
                      </m:r>
                      <m:r>
                        <a:rPr lang="it-IT" sz="2000" b="0" i="1" smtClean="0">
                          <a:latin typeface="Cambria Math" panose="02040503050406030204" pitchFamily="18" charset="0"/>
                          <a:ea typeface="Cambria Math" panose="02040503050406030204" pitchFamily="18" charset="0"/>
                        </a:rPr>
                        <m:t>…×</m:t>
                      </m:r>
                      <m:r>
                        <a:rPr lang="it-IT" sz="2000" i="1">
                          <a:latin typeface="Cambria Math" panose="02040503050406030204" pitchFamily="18" charset="0"/>
                        </a:rPr>
                        <m:t>(1+</m:t>
                      </m:r>
                      <m:sSub>
                        <m:sSubPr>
                          <m:ctrlPr>
                            <a:rPr lang="it-IT" sz="2000" i="1">
                              <a:latin typeface="Cambria Math" panose="02040503050406030204" pitchFamily="18" charset="0"/>
                            </a:rPr>
                          </m:ctrlPr>
                        </m:sSubPr>
                        <m:e>
                          <m:r>
                            <a:rPr lang="it-IT" sz="2000" i="1">
                              <a:latin typeface="Cambria Math" panose="02040503050406030204" pitchFamily="18" charset="0"/>
                            </a:rPr>
                            <m:t>𝑟</m:t>
                          </m:r>
                        </m:e>
                        <m:sub>
                          <m:r>
                            <a:rPr lang="it-IT" sz="2000" b="0" i="1" smtClean="0">
                              <a:latin typeface="Cambria Math" panose="02040503050406030204" pitchFamily="18" charset="0"/>
                            </a:rPr>
                            <m:t>𝑖</m:t>
                          </m:r>
                        </m:sub>
                      </m:sSub>
                      <m:r>
                        <a:rPr lang="it-IT" sz="2000" i="1">
                          <a:latin typeface="Cambria Math" panose="02040503050406030204" pitchFamily="18" charset="0"/>
                        </a:rPr>
                        <m:t>)</m:t>
                      </m:r>
                      <m:r>
                        <a:rPr lang="it-IT" sz="2000" b="0" i="1" smtClean="0">
                          <a:latin typeface="Cambria Math" panose="02040503050406030204" pitchFamily="18" charset="0"/>
                        </a:rPr>
                        <m:t>−1</m:t>
                      </m:r>
                    </m:oMath>
                  </m:oMathPara>
                </a14:m>
                <a:endParaRPr lang="it-IT" sz="2000" dirty="0">
                  <a:latin typeface="+mn-lt"/>
                </a:endParaRPr>
              </a:p>
              <a:p>
                <a:pPr marL="0" lvl="1" algn="just">
                  <a:lnSpc>
                    <a:spcPct val="120000"/>
                  </a:lnSpc>
                </a:pPr>
                <a:endParaRPr lang="it-IT" sz="2000" dirty="0" smtClean="0">
                  <a:latin typeface="+mn-lt"/>
                </a:endParaRPr>
              </a:p>
            </p:txBody>
          </p:sp>
        </mc:Choice>
        <mc:Fallback xmlns="">
          <p:sp>
            <p:nvSpPr>
              <p:cNvPr id="17" name="Text Box 6"/>
              <p:cNvSpPr txBox="1">
                <a:spLocks noRot="1" noChangeAspect="1" noMove="1" noResize="1" noEditPoints="1" noAdjustHandles="1" noChangeArrowheads="1" noChangeShapeType="1" noTextEdit="1"/>
              </p:cNvSpPr>
              <p:nvPr/>
            </p:nvSpPr>
            <p:spPr bwMode="auto">
              <a:xfrm>
                <a:off x="414743" y="990759"/>
                <a:ext cx="8322696" cy="4524315"/>
              </a:xfrm>
              <a:prstGeom prst="rect">
                <a:avLst/>
              </a:prstGeom>
              <a:blipFill>
                <a:blip r:embed="rId3"/>
                <a:stretch>
                  <a:fillRect l="-511" r="-584"/>
                </a:stretch>
              </a:blip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r>
                  <a:rPr lang="en-US">
                    <a:noFill/>
                  </a:rPr>
                  <a:t> </a:t>
                </a:r>
              </a:p>
            </p:txBody>
          </p:sp>
        </mc:Fallback>
      </mc:AlternateContent>
    </p:spTree>
    <p:extLst>
      <p:ext uri="{BB962C8B-B14F-4D97-AF65-F5344CB8AC3E}">
        <p14:creationId xmlns:p14="http://schemas.microsoft.com/office/powerpoint/2010/main" val="2620704611"/>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026"/>
          <p:cNvSpPr txBox="1">
            <a:spLocks noChangeArrowheads="1"/>
          </p:cNvSpPr>
          <p:nvPr/>
        </p:nvSpPr>
        <p:spPr bwMode="auto">
          <a:xfrm>
            <a:off x="439172" y="260648"/>
            <a:ext cx="8278812" cy="463846"/>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lgn="ctr">
                <a:solidFill>
                  <a:srgbClr val="6699FF"/>
                </a:solidFill>
                <a:miter lim="800000"/>
                <a:headEnd/>
                <a:tailEnd/>
              </a14:hiddenLine>
            </a:ext>
          </a:extLst>
        </p:spPr>
        <p:txBody>
          <a:bodyPr lIns="90000" tIns="46800" rIns="90000" bIns="46800">
            <a:spAutoFit/>
          </a:bodyPr>
          <a:lstStyle/>
          <a:p>
            <a:pPr algn="ctr">
              <a:defRPr/>
            </a:pPr>
            <a:r>
              <a:rPr lang="it-IT" sz="2400" b="1" dirty="0">
                <a:solidFill>
                  <a:srgbClr val="F26200"/>
                </a:solidFill>
                <a:latin typeface="Georgia" panose="02040502050405020303" pitchFamily="18" charset="0"/>
              </a:rPr>
              <a:t>Le schede di </a:t>
            </a:r>
            <a:r>
              <a:rPr lang="it-IT" sz="2400" b="1" dirty="0" smtClean="0">
                <a:solidFill>
                  <a:srgbClr val="F26200"/>
                </a:solidFill>
                <a:latin typeface="Georgia" panose="02040502050405020303" pitchFamily="18" charset="0"/>
              </a:rPr>
              <a:t>calcolo: approfondimento </a:t>
            </a:r>
            <a:endParaRPr lang="it-IT" sz="2400" b="1" dirty="0">
              <a:solidFill>
                <a:srgbClr val="F26200"/>
              </a:solidFill>
              <a:latin typeface="Georgia" panose="02040502050405020303" pitchFamily="18" charset="0"/>
            </a:endParaRPr>
          </a:p>
        </p:txBody>
      </p:sp>
      <p:sp>
        <p:nvSpPr>
          <p:cNvPr id="2" name="Segnaposto numero diapositiva 1"/>
          <p:cNvSpPr>
            <a:spLocks noGrp="1"/>
          </p:cNvSpPr>
          <p:nvPr>
            <p:ph type="sldNum" sz="quarter" idx="4"/>
          </p:nvPr>
        </p:nvSpPr>
        <p:spPr/>
        <p:txBody>
          <a:bodyPr/>
          <a:lstStyle/>
          <a:p>
            <a:fld id="{CEE20744-6222-4AA3-9D45-8592154090B2}" type="slidenum">
              <a:rPr lang="it-IT" smtClean="0"/>
              <a:pPr/>
              <a:t>106</a:t>
            </a:fld>
            <a:endParaRPr lang="it-IT" dirty="0"/>
          </a:p>
        </p:txBody>
      </p:sp>
      <p:grpSp>
        <p:nvGrpSpPr>
          <p:cNvPr id="3" name="Gruppo 2"/>
          <p:cNvGrpSpPr/>
          <p:nvPr/>
        </p:nvGrpSpPr>
        <p:grpSpPr>
          <a:xfrm>
            <a:off x="2123728" y="1556792"/>
            <a:ext cx="4813153" cy="3444601"/>
            <a:chOff x="1320800" y="2106613"/>
            <a:chExt cx="2679700" cy="2095500"/>
          </a:xfrm>
        </p:grpSpPr>
        <p:sp>
          <p:nvSpPr>
            <p:cNvPr id="7" name="AutoShape 14">
              <a:hlinkClick r:id="" action="ppaction://noaction" highlightClick="1"/>
            </p:cNvPr>
            <p:cNvSpPr>
              <a:spLocks noChangeArrowheads="1"/>
            </p:cNvSpPr>
            <p:nvPr/>
          </p:nvSpPr>
          <p:spPr bwMode="auto">
            <a:xfrm>
              <a:off x="1320800" y="2106613"/>
              <a:ext cx="2667000" cy="533400"/>
            </a:xfrm>
            <a:prstGeom prst="actionButtonInformation">
              <a:avLst/>
            </a:prstGeom>
            <a:solidFill>
              <a:srgbClr val="C0C0C0"/>
            </a:solidFill>
            <a:ln>
              <a:noFill/>
            </a:ln>
            <a:effectLst/>
            <a:extLs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it-IT" altLang="it-IT" sz="1000" b="1" dirty="0"/>
                <a:t>SCHEDA</a:t>
              </a:r>
            </a:p>
            <a:p>
              <a:r>
                <a:rPr lang="it-IT" altLang="it-IT" sz="1000" b="1" dirty="0"/>
                <a:t>Calcolo del rendimento con  il TIR</a:t>
              </a:r>
            </a:p>
          </p:txBody>
        </p:sp>
        <p:sp>
          <p:nvSpPr>
            <p:cNvPr id="8" name="AutoShape 15">
              <a:hlinkClick r:id="" action="ppaction://noaction" highlightClick="1"/>
            </p:cNvPr>
            <p:cNvSpPr>
              <a:spLocks noChangeArrowheads="1"/>
            </p:cNvSpPr>
            <p:nvPr/>
          </p:nvSpPr>
          <p:spPr bwMode="auto">
            <a:xfrm>
              <a:off x="1333500" y="2855913"/>
              <a:ext cx="2667000" cy="533400"/>
            </a:xfrm>
            <a:prstGeom prst="actionButtonInformation">
              <a:avLst/>
            </a:prstGeom>
            <a:solidFill>
              <a:srgbClr val="C0C0C0"/>
            </a:solidFill>
            <a:ln>
              <a:noFill/>
            </a:ln>
            <a:effectLst/>
            <a:extLs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it-IT" altLang="it-IT" sz="1000" b="1" dirty="0"/>
                <a:t>SCHEDA</a:t>
              </a:r>
            </a:p>
            <a:p>
              <a:r>
                <a:rPr lang="it-IT" altLang="it-IT" sz="1000" b="1" dirty="0"/>
                <a:t>Calcolo del rendimento con  il MWRR</a:t>
              </a:r>
            </a:p>
            <a:p>
              <a:endParaRPr lang="it-IT" altLang="it-IT" sz="1000" b="1" dirty="0"/>
            </a:p>
          </p:txBody>
        </p:sp>
        <p:sp>
          <p:nvSpPr>
            <p:cNvPr id="9" name="AutoShape 16">
              <a:hlinkClick r:id="" action="ppaction://noaction" highlightClick="1"/>
            </p:cNvPr>
            <p:cNvSpPr>
              <a:spLocks noChangeArrowheads="1"/>
            </p:cNvSpPr>
            <p:nvPr/>
          </p:nvSpPr>
          <p:spPr bwMode="auto">
            <a:xfrm>
              <a:off x="1333500" y="3668713"/>
              <a:ext cx="2667000" cy="533400"/>
            </a:xfrm>
            <a:prstGeom prst="actionButtonInformation">
              <a:avLst/>
            </a:prstGeom>
            <a:solidFill>
              <a:srgbClr val="C0C0C0"/>
            </a:solidFill>
            <a:ln>
              <a:noFill/>
            </a:ln>
            <a:effectLst/>
            <a:extLs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it-IT" altLang="it-IT" sz="1000" b="1" dirty="0"/>
                <a:t>SCHEDA</a:t>
              </a:r>
            </a:p>
            <a:p>
              <a:r>
                <a:rPr lang="it-IT" altLang="it-IT" sz="1000" b="1" dirty="0"/>
                <a:t>Calcolo del rendimento con  il TWRR</a:t>
              </a:r>
            </a:p>
            <a:p>
              <a:endParaRPr lang="it-IT" altLang="it-IT" sz="1000" b="1" dirty="0"/>
            </a:p>
          </p:txBody>
        </p:sp>
      </p:grpSp>
      <p:sp>
        <p:nvSpPr>
          <p:cNvPr id="11" name="Text Box 6"/>
          <p:cNvSpPr txBox="1">
            <a:spLocks noChangeArrowheads="1"/>
          </p:cNvSpPr>
          <p:nvPr/>
        </p:nvSpPr>
        <p:spPr bwMode="auto">
          <a:xfrm>
            <a:off x="2051720" y="5466710"/>
            <a:ext cx="5040560" cy="338554"/>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pPr algn="r"/>
            <a:r>
              <a:rPr lang="it-IT" altLang="it-IT" sz="1600" dirty="0" smtClean="0"/>
              <a:t>Salta…</a:t>
            </a:r>
            <a:endParaRPr lang="it-IT" altLang="it-IT" sz="1600" dirty="0"/>
          </a:p>
        </p:txBody>
      </p:sp>
    </p:spTree>
    <p:extLst>
      <p:ext uri="{BB962C8B-B14F-4D97-AF65-F5344CB8AC3E}">
        <p14:creationId xmlns:p14="http://schemas.microsoft.com/office/powerpoint/2010/main" val="3598938098"/>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026"/>
          <p:cNvSpPr txBox="1">
            <a:spLocks noChangeArrowheads="1"/>
          </p:cNvSpPr>
          <p:nvPr/>
        </p:nvSpPr>
        <p:spPr bwMode="auto">
          <a:xfrm>
            <a:off x="439172" y="260648"/>
            <a:ext cx="8278812" cy="463846"/>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lgn="ctr">
                <a:solidFill>
                  <a:srgbClr val="6699FF"/>
                </a:solidFill>
                <a:miter lim="800000"/>
                <a:headEnd/>
                <a:tailEnd/>
              </a14:hiddenLine>
            </a:ext>
          </a:extLst>
        </p:spPr>
        <p:txBody>
          <a:bodyPr lIns="90000" tIns="46800" rIns="90000" bIns="46800">
            <a:spAutoFit/>
          </a:bodyPr>
          <a:lstStyle/>
          <a:p>
            <a:pPr algn="ctr">
              <a:defRPr/>
            </a:pPr>
            <a:r>
              <a:rPr lang="it-IT" sz="2400" b="1" dirty="0">
                <a:solidFill>
                  <a:srgbClr val="F26200"/>
                </a:solidFill>
                <a:latin typeface="Georgia" panose="02040502050405020303" pitchFamily="18" charset="0"/>
              </a:rPr>
              <a:t>Le schede di </a:t>
            </a:r>
            <a:r>
              <a:rPr lang="it-IT" sz="2400" b="1" dirty="0" smtClean="0">
                <a:solidFill>
                  <a:srgbClr val="F26200"/>
                </a:solidFill>
                <a:latin typeface="Georgia" panose="02040502050405020303" pitchFamily="18" charset="0"/>
              </a:rPr>
              <a:t>calcolo: il TIR </a:t>
            </a:r>
            <a:endParaRPr lang="it-IT" sz="2400" b="1" dirty="0">
              <a:solidFill>
                <a:srgbClr val="F26200"/>
              </a:solidFill>
              <a:latin typeface="Georgia" panose="02040502050405020303" pitchFamily="18" charset="0"/>
            </a:endParaRPr>
          </a:p>
        </p:txBody>
      </p:sp>
      <p:sp>
        <p:nvSpPr>
          <p:cNvPr id="2" name="Segnaposto numero diapositiva 1"/>
          <p:cNvSpPr>
            <a:spLocks noGrp="1"/>
          </p:cNvSpPr>
          <p:nvPr>
            <p:ph type="sldNum" sz="quarter" idx="4"/>
          </p:nvPr>
        </p:nvSpPr>
        <p:spPr/>
        <p:txBody>
          <a:bodyPr/>
          <a:lstStyle/>
          <a:p>
            <a:fld id="{CEE20744-6222-4AA3-9D45-8592154090B2}" type="slidenum">
              <a:rPr lang="it-IT" smtClean="0"/>
              <a:pPr/>
              <a:t>107</a:t>
            </a:fld>
            <a:endParaRPr lang="it-IT" dirty="0"/>
          </a:p>
        </p:txBody>
      </p:sp>
      <p:grpSp>
        <p:nvGrpSpPr>
          <p:cNvPr id="196" name="Gruppo 195"/>
          <p:cNvGrpSpPr/>
          <p:nvPr/>
        </p:nvGrpSpPr>
        <p:grpSpPr>
          <a:xfrm>
            <a:off x="439172" y="970573"/>
            <a:ext cx="8316912" cy="5140901"/>
            <a:chOff x="442913" y="1412776"/>
            <a:chExt cx="8316912" cy="5140901"/>
          </a:xfrm>
        </p:grpSpPr>
        <p:sp>
          <p:nvSpPr>
            <p:cNvPr id="197" name="AutoShape 2"/>
            <p:cNvSpPr>
              <a:spLocks noChangeAspect="1" noChangeArrowheads="1" noTextEdit="1"/>
            </p:cNvSpPr>
            <p:nvPr/>
          </p:nvSpPr>
          <p:spPr bwMode="auto">
            <a:xfrm>
              <a:off x="461963" y="3565525"/>
              <a:ext cx="8297862" cy="2903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it-IT"/>
            </a:p>
          </p:txBody>
        </p:sp>
        <p:sp>
          <p:nvSpPr>
            <p:cNvPr id="198" name="Text Box 3"/>
            <p:cNvSpPr txBox="1">
              <a:spLocks noChangeArrowheads="1"/>
            </p:cNvSpPr>
            <p:nvPr/>
          </p:nvSpPr>
          <p:spPr bwMode="auto">
            <a:xfrm>
              <a:off x="625475" y="1412776"/>
              <a:ext cx="6640513" cy="52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457200" indent="-457200" algn="l">
                <a:defRPr>
                  <a:solidFill>
                    <a:schemeClr val="tx1"/>
                  </a:solidFill>
                  <a:latin typeface="Arial" charset="0"/>
                </a:defRPr>
              </a:lvl1pPr>
              <a:lvl2pPr marL="1028700" indent="-457200" algn="l">
                <a:defRPr>
                  <a:solidFill>
                    <a:schemeClr val="tx1"/>
                  </a:solidFill>
                  <a:latin typeface="Arial" charset="0"/>
                </a:defRPr>
              </a:lvl2pPr>
              <a:lvl3pPr marL="1676400" indent="-457200" algn="l">
                <a:defRPr>
                  <a:solidFill>
                    <a:schemeClr val="tx1"/>
                  </a:solidFill>
                  <a:latin typeface="Arial" charset="0"/>
                </a:defRPr>
              </a:lvl3pPr>
              <a:lvl4pPr marL="2324100" indent="-457200" algn="l">
                <a:defRPr>
                  <a:solidFill>
                    <a:schemeClr val="tx1"/>
                  </a:solidFill>
                  <a:latin typeface="Arial" charset="0"/>
                </a:defRPr>
              </a:lvl4pPr>
              <a:lvl5pPr marL="2971800" indent="-457200" algn="l">
                <a:defRPr>
                  <a:solidFill>
                    <a:schemeClr val="tx1"/>
                  </a:solidFill>
                  <a:latin typeface="Arial" charset="0"/>
                </a:defRPr>
              </a:lvl5pPr>
              <a:lvl6pPr marL="3429000" indent="-457200" fontAlgn="base">
                <a:spcBef>
                  <a:spcPct val="0"/>
                </a:spcBef>
                <a:spcAft>
                  <a:spcPct val="0"/>
                </a:spcAft>
                <a:defRPr>
                  <a:solidFill>
                    <a:schemeClr val="tx1"/>
                  </a:solidFill>
                  <a:latin typeface="Arial" charset="0"/>
                </a:defRPr>
              </a:lvl6pPr>
              <a:lvl7pPr marL="3886200" indent="-457200" fontAlgn="base">
                <a:spcBef>
                  <a:spcPct val="0"/>
                </a:spcBef>
                <a:spcAft>
                  <a:spcPct val="0"/>
                </a:spcAft>
                <a:defRPr>
                  <a:solidFill>
                    <a:schemeClr val="tx1"/>
                  </a:solidFill>
                  <a:latin typeface="Arial" charset="0"/>
                </a:defRPr>
              </a:lvl7pPr>
              <a:lvl8pPr marL="4343400" indent="-457200" fontAlgn="base">
                <a:spcBef>
                  <a:spcPct val="0"/>
                </a:spcBef>
                <a:spcAft>
                  <a:spcPct val="0"/>
                </a:spcAft>
                <a:defRPr>
                  <a:solidFill>
                    <a:schemeClr val="tx1"/>
                  </a:solidFill>
                  <a:latin typeface="Arial" charset="0"/>
                </a:defRPr>
              </a:lvl8pPr>
              <a:lvl9pPr marL="4800600" indent="-457200" fontAlgn="base">
                <a:spcBef>
                  <a:spcPct val="0"/>
                </a:spcBef>
                <a:spcAft>
                  <a:spcPct val="0"/>
                </a:spcAft>
                <a:defRPr>
                  <a:solidFill>
                    <a:schemeClr val="tx1"/>
                  </a:solidFill>
                  <a:latin typeface="Arial" charset="0"/>
                </a:defRPr>
              </a:lvl9pPr>
            </a:lstStyle>
            <a:p>
              <a:pPr eaLnBrk="0" hangingPunct="0"/>
              <a:r>
                <a:rPr lang="it-IT" altLang="it-IT" sz="1400" dirty="0">
                  <a:solidFill>
                    <a:srgbClr val="000000"/>
                  </a:solidFill>
                  <a:cs typeface="Times New Roman" pitchFamily="18" charset="0"/>
                </a:rPr>
                <a:t>Il tasso interno di rendimento (TIR) è quel tasso unico per il quale la sommatoria algebrica del </a:t>
              </a:r>
              <a:r>
                <a:rPr lang="it-IT" altLang="it-IT" sz="1400" dirty="0" smtClean="0">
                  <a:solidFill>
                    <a:srgbClr val="000000"/>
                  </a:solidFill>
                  <a:cs typeface="Times New Roman" pitchFamily="18" charset="0"/>
                </a:rPr>
                <a:t>valore </a:t>
              </a:r>
              <a:r>
                <a:rPr lang="it-IT" altLang="it-IT" sz="1400" dirty="0">
                  <a:solidFill>
                    <a:srgbClr val="000000"/>
                  </a:solidFill>
                  <a:cs typeface="Times New Roman" pitchFamily="18" charset="0"/>
                </a:rPr>
                <a:t>attuale dei singoli flussi (conferimenti e/o prelievi) è uguale a zero. </a:t>
              </a:r>
            </a:p>
            <a:p>
              <a:pPr eaLnBrk="0" hangingPunct="0"/>
              <a:endParaRPr lang="it-IT" altLang="it-IT" b="1" dirty="0">
                <a:solidFill>
                  <a:srgbClr val="000099"/>
                </a:solidFill>
                <a:effectLst>
                  <a:outerShdw blurRad="38100" dist="38100" dir="2700000" algn="tl">
                    <a:srgbClr val="C0C0C0"/>
                  </a:outerShdw>
                </a:effectLst>
                <a:cs typeface="Times New Roman" pitchFamily="18" charset="0"/>
              </a:endParaRPr>
            </a:p>
            <a:p>
              <a:pPr lvl="1" eaLnBrk="0" hangingPunct="0"/>
              <a:r>
                <a:rPr lang="it-IT" altLang="it-IT" b="1" dirty="0">
                  <a:solidFill>
                    <a:srgbClr val="000099"/>
                  </a:solidFill>
                  <a:effectLst>
                    <a:outerShdw blurRad="38100" dist="38100" dir="2700000" algn="tl">
                      <a:srgbClr val="C0C0C0"/>
                    </a:outerShdw>
                  </a:effectLst>
                  <a:cs typeface="Times New Roman" pitchFamily="18" charset="0"/>
                </a:rPr>
                <a:t>	</a:t>
              </a:r>
            </a:p>
          </p:txBody>
        </p:sp>
        <p:sp>
          <p:nvSpPr>
            <p:cNvPr id="199" name="Rectangle 5"/>
            <p:cNvSpPr>
              <a:spLocks noChangeArrowheads="1"/>
            </p:cNvSpPr>
            <p:nvPr/>
          </p:nvSpPr>
          <p:spPr bwMode="auto">
            <a:xfrm>
              <a:off x="3406775" y="2344738"/>
              <a:ext cx="4514850"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it-IT" altLang="it-IT" sz="1200" dirty="0">
                  <a:solidFill>
                    <a:srgbClr val="000000"/>
                  </a:solidFill>
                </a:rPr>
                <a:t>dove:</a:t>
              </a:r>
            </a:p>
            <a:p>
              <a:pPr algn="l"/>
              <a:r>
                <a:rPr lang="it-IT" altLang="it-IT" sz="1200" dirty="0">
                  <a:solidFill>
                    <a:srgbClr val="000000"/>
                  </a:solidFill>
                </a:rPr>
                <a:t>Tir = tasso interno di rendimento</a:t>
              </a:r>
            </a:p>
            <a:p>
              <a:pPr algn="l"/>
              <a:r>
                <a:rPr lang="it-IT" altLang="it-IT" sz="1200" dirty="0">
                  <a:solidFill>
                    <a:srgbClr val="000000"/>
                  </a:solidFill>
                </a:rPr>
                <a:t>Flussi = flussi di capitale conferiti e/o prelevati</a:t>
              </a:r>
            </a:p>
            <a:p>
              <a:pPr algn="l"/>
              <a:r>
                <a:rPr lang="it-IT" altLang="it-IT" sz="1200" dirty="0">
                  <a:solidFill>
                    <a:srgbClr val="000000"/>
                  </a:solidFill>
                </a:rPr>
                <a:t>K = numero dei flussi</a:t>
              </a:r>
            </a:p>
            <a:p>
              <a:pPr algn="l"/>
              <a:r>
                <a:rPr lang="it-IT" altLang="it-IT" sz="1200" dirty="0">
                  <a:solidFill>
                    <a:srgbClr val="000000"/>
                  </a:solidFill>
                </a:rPr>
                <a:t>t</a:t>
              </a:r>
              <a:r>
                <a:rPr lang="it-IT" altLang="it-IT" sz="1200" baseline="-25000" dirty="0">
                  <a:solidFill>
                    <a:srgbClr val="000000"/>
                  </a:solidFill>
                </a:rPr>
                <a:t>i</a:t>
              </a:r>
              <a:r>
                <a:rPr lang="it-IT" altLang="it-IT" sz="1200" dirty="0">
                  <a:solidFill>
                    <a:srgbClr val="000000"/>
                  </a:solidFill>
                </a:rPr>
                <a:t> = Tempo i-esimo dei flussi</a:t>
              </a:r>
            </a:p>
            <a:p>
              <a:pPr algn="l"/>
              <a:endParaRPr lang="it-IT" altLang="it-IT" sz="1200" dirty="0">
                <a:solidFill>
                  <a:srgbClr val="000000"/>
                </a:solidFill>
              </a:endParaRPr>
            </a:p>
            <a:p>
              <a:pPr algn="l"/>
              <a:endParaRPr lang="it-IT" altLang="it-IT" sz="1200" dirty="0">
                <a:solidFill>
                  <a:srgbClr val="000000"/>
                </a:solidFill>
              </a:endParaRPr>
            </a:p>
          </p:txBody>
        </p:sp>
        <p:graphicFrame>
          <p:nvGraphicFramePr>
            <p:cNvPr id="200" name="Object 6"/>
            <p:cNvGraphicFramePr>
              <a:graphicFrameLocks noChangeAspect="1"/>
            </p:cNvGraphicFramePr>
            <p:nvPr>
              <p:extLst>
                <p:ext uri="{D42A27DB-BD31-4B8C-83A1-F6EECF244321}">
                  <p14:modId xmlns:p14="http://schemas.microsoft.com/office/powerpoint/2010/main" val="3560854804"/>
                </p:ext>
              </p:extLst>
            </p:nvPr>
          </p:nvGraphicFramePr>
          <p:xfrm>
            <a:off x="471488" y="2273300"/>
            <a:ext cx="2217737" cy="636588"/>
          </p:xfrm>
          <a:graphic>
            <a:graphicData uri="http://schemas.openxmlformats.org/presentationml/2006/ole">
              <mc:AlternateContent xmlns:mc="http://schemas.openxmlformats.org/markup-compatibility/2006">
                <mc:Choice xmlns:v="urn:schemas-microsoft-com:vml" Requires="v">
                  <p:oleObj spid="_x0000_s2096" name="Equation" r:id="rId4" imgW="1511280" imgH="431640" progId="Equation.3">
                    <p:embed/>
                  </p:oleObj>
                </mc:Choice>
                <mc:Fallback>
                  <p:oleObj name="Equation" r:id="rId4" imgW="1511280" imgH="431640" progId="Equation.3">
                    <p:embed/>
                    <p:pic>
                      <p:nvPicPr>
                        <p:cNvPr id="1018886"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1488" y="2273300"/>
                          <a:ext cx="2217737" cy="6365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01" name="Text Box 7"/>
            <p:cNvSpPr txBox="1">
              <a:spLocks noChangeArrowheads="1"/>
            </p:cNvSpPr>
            <p:nvPr/>
          </p:nvSpPr>
          <p:spPr bwMode="auto">
            <a:xfrm>
              <a:off x="5214684" y="5815013"/>
              <a:ext cx="3465513"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it-IT" altLang="it-IT" sz="1400" i="1" dirty="0"/>
                <a:t>XIRR fornisce il tasso di rendimento per il quale il valore attuale dei flussi è pari a zero.</a:t>
              </a:r>
            </a:p>
          </p:txBody>
        </p:sp>
        <p:sp>
          <p:nvSpPr>
            <p:cNvPr id="202" name="Rectangle 8"/>
            <p:cNvSpPr>
              <a:spLocks noChangeArrowheads="1"/>
            </p:cNvSpPr>
            <p:nvPr/>
          </p:nvSpPr>
          <p:spPr bwMode="auto">
            <a:xfrm>
              <a:off x="628650" y="3557588"/>
              <a:ext cx="992188"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it-IT" altLang="it-IT" sz="1400" b="1">
                  <a:solidFill>
                    <a:srgbClr val="000000"/>
                  </a:solidFill>
                </a:rPr>
                <a:t>Tipo Flusso</a:t>
              </a:r>
              <a:endParaRPr lang="it-IT" altLang="it-IT"/>
            </a:p>
          </p:txBody>
        </p:sp>
        <p:sp>
          <p:nvSpPr>
            <p:cNvPr id="203" name="Rectangle 9"/>
            <p:cNvSpPr>
              <a:spLocks noChangeArrowheads="1"/>
            </p:cNvSpPr>
            <p:nvPr/>
          </p:nvSpPr>
          <p:spPr bwMode="auto">
            <a:xfrm>
              <a:off x="2036763" y="3557588"/>
              <a:ext cx="531812"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it-IT" altLang="it-IT" sz="1400" b="1" dirty="0">
                  <a:solidFill>
                    <a:srgbClr val="000000"/>
                  </a:solidFill>
                </a:rPr>
                <a:t>Valuta</a:t>
              </a:r>
              <a:endParaRPr lang="it-IT" altLang="it-IT" dirty="0"/>
            </a:p>
          </p:txBody>
        </p:sp>
        <p:sp>
          <p:nvSpPr>
            <p:cNvPr id="204" name="Rectangle 10"/>
            <p:cNvSpPr>
              <a:spLocks noChangeArrowheads="1"/>
            </p:cNvSpPr>
            <p:nvPr/>
          </p:nvSpPr>
          <p:spPr bwMode="auto">
            <a:xfrm>
              <a:off x="3157538" y="3557588"/>
              <a:ext cx="511175"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it-IT" altLang="it-IT" sz="1400" b="1">
                  <a:solidFill>
                    <a:srgbClr val="000000"/>
                  </a:solidFill>
                </a:rPr>
                <a:t>Flussi</a:t>
              </a:r>
              <a:endParaRPr lang="it-IT" altLang="it-IT"/>
            </a:p>
          </p:txBody>
        </p:sp>
        <p:sp>
          <p:nvSpPr>
            <p:cNvPr id="205" name="Rectangle 11"/>
            <p:cNvSpPr>
              <a:spLocks noChangeArrowheads="1"/>
            </p:cNvSpPr>
            <p:nvPr/>
          </p:nvSpPr>
          <p:spPr bwMode="auto">
            <a:xfrm>
              <a:off x="4341813" y="3557588"/>
              <a:ext cx="581025"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it-IT" altLang="it-IT" sz="1400" b="1">
                  <a:solidFill>
                    <a:srgbClr val="000000"/>
                  </a:solidFill>
                </a:rPr>
                <a:t>Tempo</a:t>
              </a:r>
              <a:endParaRPr lang="it-IT" altLang="it-IT"/>
            </a:p>
          </p:txBody>
        </p:sp>
        <p:sp>
          <p:nvSpPr>
            <p:cNvPr id="206" name="Rectangle 12"/>
            <p:cNvSpPr>
              <a:spLocks noChangeArrowheads="1"/>
            </p:cNvSpPr>
            <p:nvPr/>
          </p:nvSpPr>
          <p:spPr bwMode="auto">
            <a:xfrm>
              <a:off x="5368925" y="3557588"/>
              <a:ext cx="600075"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it-IT" altLang="it-IT" sz="1400" b="1">
                  <a:solidFill>
                    <a:srgbClr val="000000"/>
                  </a:solidFill>
                </a:rPr>
                <a:t>Fattore</a:t>
              </a:r>
              <a:endParaRPr lang="it-IT" altLang="it-IT"/>
            </a:p>
          </p:txBody>
        </p:sp>
        <p:sp>
          <p:nvSpPr>
            <p:cNvPr id="207" name="Rectangle 13"/>
            <p:cNvSpPr>
              <a:spLocks noChangeArrowheads="1"/>
            </p:cNvSpPr>
            <p:nvPr/>
          </p:nvSpPr>
          <p:spPr bwMode="auto">
            <a:xfrm>
              <a:off x="6448425" y="3557588"/>
              <a:ext cx="376238"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it-IT" altLang="it-IT" sz="1400" b="1">
                  <a:solidFill>
                    <a:srgbClr val="000000"/>
                  </a:solidFill>
                </a:rPr>
                <a:t>VAN</a:t>
              </a:r>
              <a:endParaRPr lang="it-IT" altLang="it-IT"/>
            </a:p>
          </p:txBody>
        </p:sp>
        <p:sp>
          <p:nvSpPr>
            <p:cNvPr id="208" name="Rectangle 14"/>
            <p:cNvSpPr>
              <a:spLocks noChangeArrowheads="1"/>
            </p:cNvSpPr>
            <p:nvPr/>
          </p:nvSpPr>
          <p:spPr bwMode="auto">
            <a:xfrm>
              <a:off x="568325" y="3781425"/>
              <a:ext cx="1104900"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it-IT" altLang="it-IT" sz="1400">
                  <a:solidFill>
                    <a:srgbClr val="000000"/>
                  </a:solidFill>
                </a:rPr>
                <a:t>Valore iniziale</a:t>
              </a:r>
              <a:endParaRPr lang="it-IT" altLang="it-IT"/>
            </a:p>
          </p:txBody>
        </p:sp>
        <p:sp>
          <p:nvSpPr>
            <p:cNvPr id="209" name="Rectangle 15"/>
            <p:cNvSpPr>
              <a:spLocks noChangeArrowheads="1"/>
            </p:cNvSpPr>
            <p:nvPr/>
          </p:nvSpPr>
          <p:spPr bwMode="auto">
            <a:xfrm>
              <a:off x="1854200" y="3781425"/>
              <a:ext cx="885825"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it-IT" altLang="it-IT" sz="1400">
                  <a:solidFill>
                    <a:srgbClr val="000000"/>
                  </a:solidFill>
                </a:rPr>
                <a:t>31/12/2005</a:t>
              </a:r>
              <a:endParaRPr lang="it-IT" altLang="it-IT"/>
            </a:p>
          </p:txBody>
        </p:sp>
        <p:sp>
          <p:nvSpPr>
            <p:cNvPr id="210" name="Rectangle 16"/>
            <p:cNvSpPr>
              <a:spLocks noChangeArrowheads="1"/>
            </p:cNvSpPr>
            <p:nvPr/>
          </p:nvSpPr>
          <p:spPr bwMode="auto">
            <a:xfrm>
              <a:off x="3051175" y="3781425"/>
              <a:ext cx="885825"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it-IT" altLang="it-IT" sz="1400">
                  <a:solidFill>
                    <a:srgbClr val="000000"/>
                  </a:solidFill>
                </a:rPr>
                <a:t>100.000,00</a:t>
              </a:r>
              <a:endParaRPr lang="it-IT" altLang="it-IT"/>
            </a:p>
          </p:txBody>
        </p:sp>
        <p:sp>
          <p:nvSpPr>
            <p:cNvPr id="211" name="Rectangle 17"/>
            <p:cNvSpPr>
              <a:spLocks noChangeArrowheads="1"/>
            </p:cNvSpPr>
            <p:nvPr/>
          </p:nvSpPr>
          <p:spPr bwMode="auto">
            <a:xfrm>
              <a:off x="4919663" y="3783013"/>
              <a:ext cx="58737"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it-IT" altLang="it-IT" sz="1400">
                  <a:solidFill>
                    <a:srgbClr val="000000"/>
                  </a:solidFill>
                </a:rPr>
                <a:t>-</a:t>
              </a:r>
              <a:endParaRPr lang="it-IT" altLang="it-IT"/>
            </a:p>
          </p:txBody>
        </p:sp>
        <p:sp>
          <p:nvSpPr>
            <p:cNvPr id="212" name="Rectangle 18"/>
            <p:cNvSpPr>
              <a:spLocks noChangeArrowheads="1"/>
            </p:cNvSpPr>
            <p:nvPr/>
          </p:nvSpPr>
          <p:spPr bwMode="auto">
            <a:xfrm>
              <a:off x="4068763" y="3783013"/>
              <a:ext cx="836612"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it-IT" altLang="it-IT" sz="1400">
                  <a:solidFill>
                    <a:srgbClr val="000000"/>
                  </a:solidFill>
                </a:rPr>
                <a:t>                 </a:t>
              </a:r>
              <a:endParaRPr lang="it-IT" altLang="it-IT"/>
            </a:p>
          </p:txBody>
        </p:sp>
        <p:sp>
          <p:nvSpPr>
            <p:cNvPr id="213" name="Rectangle 19"/>
            <p:cNvSpPr>
              <a:spLocks noChangeArrowheads="1"/>
            </p:cNvSpPr>
            <p:nvPr/>
          </p:nvSpPr>
          <p:spPr bwMode="auto">
            <a:xfrm>
              <a:off x="4922838" y="3783013"/>
              <a:ext cx="49212"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it-IT" altLang="it-IT" sz="1400">
                  <a:solidFill>
                    <a:srgbClr val="000000"/>
                  </a:solidFill>
                </a:rPr>
                <a:t> </a:t>
              </a:r>
              <a:endParaRPr lang="it-IT" altLang="it-IT"/>
            </a:p>
          </p:txBody>
        </p:sp>
        <p:sp>
          <p:nvSpPr>
            <p:cNvPr id="214" name="Rectangle 20"/>
            <p:cNvSpPr>
              <a:spLocks noChangeArrowheads="1"/>
            </p:cNvSpPr>
            <p:nvPr/>
          </p:nvSpPr>
          <p:spPr bwMode="auto">
            <a:xfrm>
              <a:off x="5373688" y="3781425"/>
              <a:ext cx="639762"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it-IT" altLang="it-IT" sz="1400">
                  <a:solidFill>
                    <a:srgbClr val="000000"/>
                  </a:solidFill>
                </a:rPr>
                <a:t>1,00000</a:t>
              </a:r>
              <a:endParaRPr lang="it-IT" altLang="it-IT"/>
            </a:p>
          </p:txBody>
        </p:sp>
        <p:sp>
          <p:nvSpPr>
            <p:cNvPr id="215" name="Rectangle 21"/>
            <p:cNvSpPr>
              <a:spLocks noChangeArrowheads="1"/>
            </p:cNvSpPr>
            <p:nvPr/>
          </p:nvSpPr>
          <p:spPr bwMode="auto">
            <a:xfrm>
              <a:off x="6278563" y="3781425"/>
              <a:ext cx="885825"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it-IT" altLang="it-IT" sz="1400">
                  <a:solidFill>
                    <a:srgbClr val="000000"/>
                  </a:solidFill>
                </a:rPr>
                <a:t>100.000,00</a:t>
              </a:r>
              <a:endParaRPr lang="it-IT" altLang="it-IT"/>
            </a:p>
          </p:txBody>
        </p:sp>
        <p:sp>
          <p:nvSpPr>
            <p:cNvPr id="216" name="Rectangle 22"/>
            <p:cNvSpPr>
              <a:spLocks noChangeArrowheads="1"/>
            </p:cNvSpPr>
            <p:nvPr/>
          </p:nvSpPr>
          <p:spPr bwMode="auto">
            <a:xfrm>
              <a:off x="588963" y="4002088"/>
              <a:ext cx="1063625"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it-IT" altLang="it-IT" sz="1400">
                  <a:solidFill>
                    <a:srgbClr val="000000"/>
                  </a:solidFill>
                </a:rPr>
                <a:t>Conferimento</a:t>
              </a:r>
              <a:endParaRPr lang="it-IT" altLang="it-IT"/>
            </a:p>
          </p:txBody>
        </p:sp>
        <p:sp>
          <p:nvSpPr>
            <p:cNvPr id="217" name="Rectangle 23"/>
            <p:cNvSpPr>
              <a:spLocks noChangeArrowheads="1"/>
            </p:cNvSpPr>
            <p:nvPr/>
          </p:nvSpPr>
          <p:spPr bwMode="auto">
            <a:xfrm>
              <a:off x="1854200" y="4002088"/>
              <a:ext cx="885825"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it-IT" altLang="it-IT" sz="1400" dirty="0">
                  <a:solidFill>
                    <a:srgbClr val="000000"/>
                  </a:solidFill>
                </a:rPr>
                <a:t>24/03/2006</a:t>
              </a:r>
              <a:endParaRPr lang="it-IT" altLang="it-IT" dirty="0"/>
            </a:p>
          </p:txBody>
        </p:sp>
        <p:sp>
          <p:nvSpPr>
            <p:cNvPr id="218" name="Rectangle 24"/>
            <p:cNvSpPr>
              <a:spLocks noChangeArrowheads="1"/>
            </p:cNvSpPr>
            <p:nvPr/>
          </p:nvSpPr>
          <p:spPr bwMode="auto">
            <a:xfrm>
              <a:off x="3051175" y="4002088"/>
              <a:ext cx="885825"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it-IT" altLang="it-IT" sz="1400">
                  <a:solidFill>
                    <a:srgbClr val="000000"/>
                  </a:solidFill>
                </a:rPr>
                <a:t>900.000,00</a:t>
              </a:r>
              <a:endParaRPr lang="it-IT" altLang="it-IT"/>
            </a:p>
          </p:txBody>
        </p:sp>
        <p:sp>
          <p:nvSpPr>
            <p:cNvPr id="219" name="Rectangle 25"/>
            <p:cNvSpPr>
              <a:spLocks noChangeArrowheads="1"/>
            </p:cNvSpPr>
            <p:nvPr/>
          </p:nvSpPr>
          <p:spPr bwMode="auto">
            <a:xfrm>
              <a:off x="4532313" y="4003675"/>
              <a:ext cx="639762"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it-IT" altLang="it-IT" sz="1400">
                  <a:solidFill>
                    <a:srgbClr val="000000"/>
                  </a:solidFill>
                </a:rPr>
                <a:t>0,22740</a:t>
              </a:r>
              <a:endParaRPr lang="it-IT" altLang="it-IT"/>
            </a:p>
          </p:txBody>
        </p:sp>
        <p:sp>
          <p:nvSpPr>
            <p:cNvPr id="220" name="Rectangle 26"/>
            <p:cNvSpPr>
              <a:spLocks noChangeArrowheads="1"/>
            </p:cNvSpPr>
            <p:nvPr/>
          </p:nvSpPr>
          <p:spPr bwMode="auto">
            <a:xfrm>
              <a:off x="4068763" y="4003675"/>
              <a:ext cx="442912"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it-IT" altLang="it-IT" sz="1400">
                  <a:solidFill>
                    <a:srgbClr val="000000"/>
                  </a:solidFill>
                </a:rPr>
                <a:t>         </a:t>
              </a:r>
              <a:endParaRPr lang="it-IT" altLang="it-IT"/>
            </a:p>
          </p:txBody>
        </p:sp>
        <p:sp>
          <p:nvSpPr>
            <p:cNvPr id="221" name="Rectangle 27"/>
            <p:cNvSpPr>
              <a:spLocks noChangeArrowheads="1"/>
            </p:cNvSpPr>
            <p:nvPr/>
          </p:nvSpPr>
          <p:spPr bwMode="auto">
            <a:xfrm>
              <a:off x="4521200" y="4003675"/>
              <a:ext cx="49213"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it-IT" altLang="it-IT" sz="1400">
                  <a:solidFill>
                    <a:srgbClr val="000000"/>
                  </a:solidFill>
                </a:rPr>
                <a:t> </a:t>
              </a:r>
              <a:endParaRPr lang="it-IT" altLang="it-IT"/>
            </a:p>
          </p:txBody>
        </p:sp>
        <p:sp>
          <p:nvSpPr>
            <p:cNvPr id="222" name="Rectangle 28"/>
            <p:cNvSpPr>
              <a:spLocks noChangeArrowheads="1"/>
            </p:cNvSpPr>
            <p:nvPr/>
          </p:nvSpPr>
          <p:spPr bwMode="auto">
            <a:xfrm>
              <a:off x="5373688" y="4002088"/>
              <a:ext cx="639762"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it-IT" altLang="it-IT" sz="1400">
                  <a:solidFill>
                    <a:srgbClr val="000000"/>
                  </a:solidFill>
                </a:rPr>
                <a:t>0,99746</a:t>
              </a:r>
              <a:endParaRPr lang="it-IT" altLang="it-IT"/>
            </a:p>
          </p:txBody>
        </p:sp>
        <p:sp>
          <p:nvSpPr>
            <p:cNvPr id="223" name="Rectangle 29"/>
            <p:cNvSpPr>
              <a:spLocks noChangeArrowheads="1"/>
            </p:cNvSpPr>
            <p:nvPr/>
          </p:nvSpPr>
          <p:spPr bwMode="auto">
            <a:xfrm>
              <a:off x="6278563" y="4002088"/>
              <a:ext cx="885825"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it-IT" altLang="it-IT" sz="1400">
                  <a:solidFill>
                    <a:srgbClr val="000000"/>
                  </a:solidFill>
                </a:rPr>
                <a:t>897.710,29</a:t>
              </a:r>
              <a:endParaRPr lang="it-IT" altLang="it-IT"/>
            </a:p>
          </p:txBody>
        </p:sp>
        <p:sp>
          <p:nvSpPr>
            <p:cNvPr id="224" name="Rectangle 30"/>
            <p:cNvSpPr>
              <a:spLocks noChangeArrowheads="1"/>
            </p:cNvSpPr>
            <p:nvPr/>
          </p:nvSpPr>
          <p:spPr bwMode="auto">
            <a:xfrm>
              <a:off x="801688" y="4222750"/>
              <a:ext cx="641350"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it-IT" altLang="it-IT" sz="1400">
                  <a:solidFill>
                    <a:srgbClr val="000000"/>
                  </a:solidFill>
                </a:rPr>
                <a:t>Prelievo</a:t>
              </a:r>
              <a:endParaRPr lang="it-IT" altLang="it-IT"/>
            </a:p>
          </p:txBody>
        </p:sp>
        <p:sp>
          <p:nvSpPr>
            <p:cNvPr id="225" name="Rectangle 31"/>
            <p:cNvSpPr>
              <a:spLocks noChangeArrowheads="1"/>
            </p:cNvSpPr>
            <p:nvPr/>
          </p:nvSpPr>
          <p:spPr bwMode="auto">
            <a:xfrm>
              <a:off x="1854200" y="4222750"/>
              <a:ext cx="885825"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it-IT" altLang="it-IT" sz="1400">
                  <a:solidFill>
                    <a:srgbClr val="000000"/>
                  </a:solidFill>
                </a:rPr>
                <a:t>12/10/2006</a:t>
              </a:r>
              <a:endParaRPr lang="it-IT" altLang="it-IT"/>
            </a:p>
          </p:txBody>
        </p:sp>
        <p:sp>
          <p:nvSpPr>
            <p:cNvPr id="226" name="Rectangle 32"/>
            <p:cNvSpPr>
              <a:spLocks noChangeArrowheads="1"/>
            </p:cNvSpPr>
            <p:nvPr/>
          </p:nvSpPr>
          <p:spPr bwMode="auto">
            <a:xfrm>
              <a:off x="2992438" y="4222750"/>
              <a:ext cx="944562"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it-IT" altLang="it-IT" sz="1400">
                  <a:solidFill>
                    <a:srgbClr val="000000"/>
                  </a:solidFill>
                </a:rPr>
                <a:t>-900.000,00</a:t>
              </a:r>
              <a:endParaRPr lang="it-IT" altLang="it-IT"/>
            </a:p>
          </p:txBody>
        </p:sp>
        <p:sp>
          <p:nvSpPr>
            <p:cNvPr id="227" name="Rectangle 33"/>
            <p:cNvSpPr>
              <a:spLocks noChangeArrowheads="1"/>
            </p:cNvSpPr>
            <p:nvPr/>
          </p:nvSpPr>
          <p:spPr bwMode="auto">
            <a:xfrm>
              <a:off x="4532313" y="4224338"/>
              <a:ext cx="639762"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it-IT" altLang="it-IT" sz="1400">
                  <a:solidFill>
                    <a:srgbClr val="000000"/>
                  </a:solidFill>
                </a:rPr>
                <a:t>0,78082</a:t>
              </a:r>
              <a:endParaRPr lang="it-IT" altLang="it-IT"/>
            </a:p>
          </p:txBody>
        </p:sp>
        <p:sp>
          <p:nvSpPr>
            <p:cNvPr id="228" name="Rectangle 34"/>
            <p:cNvSpPr>
              <a:spLocks noChangeArrowheads="1"/>
            </p:cNvSpPr>
            <p:nvPr/>
          </p:nvSpPr>
          <p:spPr bwMode="auto">
            <a:xfrm>
              <a:off x="4068763" y="4224338"/>
              <a:ext cx="442912"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it-IT" altLang="it-IT" sz="1400">
                  <a:solidFill>
                    <a:srgbClr val="000000"/>
                  </a:solidFill>
                </a:rPr>
                <a:t>         </a:t>
              </a:r>
              <a:endParaRPr lang="it-IT" altLang="it-IT"/>
            </a:p>
          </p:txBody>
        </p:sp>
        <p:sp>
          <p:nvSpPr>
            <p:cNvPr id="229" name="Rectangle 35"/>
            <p:cNvSpPr>
              <a:spLocks noChangeArrowheads="1"/>
            </p:cNvSpPr>
            <p:nvPr/>
          </p:nvSpPr>
          <p:spPr bwMode="auto">
            <a:xfrm>
              <a:off x="4521200" y="4224338"/>
              <a:ext cx="49213"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it-IT" altLang="it-IT" sz="1400">
                  <a:solidFill>
                    <a:srgbClr val="000000"/>
                  </a:solidFill>
                </a:rPr>
                <a:t> </a:t>
              </a:r>
              <a:endParaRPr lang="it-IT" altLang="it-IT"/>
            </a:p>
          </p:txBody>
        </p:sp>
        <p:sp>
          <p:nvSpPr>
            <p:cNvPr id="230" name="Rectangle 36"/>
            <p:cNvSpPr>
              <a:spLocks noChangeArrowheads="1"/>
            </p:cNvSpPr>
            <p:nvPr/>
          </p:nvSpPr>
          <p:spPr bwMode="auto">
            <a:xfrm>
              <a:off x="5373688" y="4222750"/>
              <a:ext cx="639762"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it-IT" altLang="it-IT" sz="1400">
                  <a:solidFill>
                    <a:srgbClr val="000000"/>
                  </a:solidFill>
                </a:rPr>
                <a:t>0,99129</a:t>
              </a:r>
              <a:endParaRPr lang="it-IT" altLang="it-IT"/>
            </a:p>
          </p:txBody>
        </p:sp>
        <p:sp>
          <p:nvSpPr>
            <p:cNvPr id="231" name="Rectangle 37"/>
            <p:cNvSpPr>
              <a:spLocks noChangeArrowheads="1"/>
            </p:cNvSpPr>
            <p:nvPr/>
          </p:nvSpPr>
          <p:spPr bwMode="auto">
            <a:xfrm>
              <a:off x="6218238" y="4222750"/>
              <a:ext cx="944562"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it-IT" altLang="it-IT" sz="1400">
                  <a:solidFill>
                    <a:srgbClr val="000000"/>
                  </a:solidFill>
                </a:rPr>
                <a:t>-892.162,07</a:t>
              </a:r>
              <a:endParaRPr lang="it-IT" altLang="it-IT"/>
            </a:p>
          </p:txBody>
        </p:sp>
        <p:sp>
          <p:nvSpPr>
            <p:cNvPr id="232" name="Rectangle 38"/>
            <p:cNvSpPr>
              <a:spLocks noChangeArrowheads="1"/>
            </p:cNvSpPr>
            <p:nvPr/>
          </p:nvSpPr>
          <p:spPr bwMode="auto">
            <a:xfrm>
              <a:off x="627063" y="4448175"/>
              <a:ext cx="985837"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it-IT" altLang="it-IT" sz="1400">
                  <a:solidFill>
                    <a:srgbClr val="000000"/>
                  </a:solidFill>
                </a:rPr>
                <a:t>Valore finale</a:t>
              </a:r>
              <a:endParaRPr lang="it-IT" altLang="it-IT"/>
            </a:p>
          </p:txBody>
        </p:sp>
        <p:sp>
          <p:nvSpPr>
            <p:cNvPr id="233" name="Rectangle 39"/>
            <p:cNvSpPr>
              <a:spLocks noChangeArrowheads="1"/>
            </p:cNvSpPr>
            <p:nvPr/>
          </p:nvSpPr>
          <p:spPr bwMode="auto">
            <a:xfrm>
              <a:off x="1854200" y="4448175"/>
              <a:ext cx="885825"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it-IT" altLang="it-IT" sz="1400" dirty="0">
                  <a:solidFill>
                    <a:srgbClr val="000000"/>
                  </a:solidFill>
                </a:rPr>
                <a:t>31/12/2006</a:t>
              </a:r>
              <a:endParaRPr lang="it-IT" altLang="it-IT" dirty="0"/>
            </a:p>
          </p:txBody>
        </p:sp>
        <p:sp>
          <p:nvSpPr>
            <p:cNvPr id="234" name="Rectangle 40"/>
            <p:cNvSpPr>
              <a:spLocks noChangeArrowheads="1"/>
            </p:cNvSpPr>
            <p:nvPr/>
          </p:nvSpPr>
          <p:spPr bwMode="auto">
            <a:xfrm>
              <a:off x="2992438" y="4448175"/>
              <a:ext cx="944562"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it-IT" altLang="it-IT" sz="1400">
                  <a:solidFill>
                    <a:srgbClr val="000000"/>
                  </a:solidFill>
                </a:rPr>
                <a:t>-106.737,25</a:t>
              </a:r>
              <a:endParaRPr lang="it-IT" altLang="it-IT"/>
            </a:p>
          </p:txBody>
        </p:sp>
        <p:sp>
          <p:nvSpPr>
            <p:cNvPr id="235" name="Rectangle 41"/>
            <p:cNvSpPr>
              <a:spLocks noChangeArrowheads="1"/>
            </p:cNvSpPr>
            <p:nvPr/>
          </p:nvSpPr>
          <p:spPr bwMode="auto">
            <a:xfrm>
              <a:off x="4532313" y="4441825"/>
              <a:ext cx="639762"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it-IT" altLang="it-IT" sz="1400">
                  <a:solidFill>
                    <a:srgbClr val="000000"/>
                  </a:solidFill>
                </a:rPr>
                <a:t>1,00000</a:t>
              </a:r>
              <a:endParaRPr lang="it-IT" altLang="it-IT"/>
            </a:p>
          </p:txBody>
        </p:sp>
        <p:sp>
          <p:nvSpPr>
            <p:cNvPr id="236" name="Rectangle 42"/>
            <p:cNvSpPr>
              <a:spLocks noChangeArrowheads="1"/>
            </p:cNvSpPr>
            <p:nvPr/>
          </p:nvSpPr>
          <p:spPr bwMode="auto">
            <a:xfrm>
              <a:off x="4068763" y="4441825"/>
              <a:ext cx="442912"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it-IT" altLang="it-IT" sz="1400">
                  <a:solidFill>
                    <a:srgbClr val="000000"/>
                  </a:solidFill>
                </a:rPr>
                <a:t>         </a:t>
              </a:r>
              <a:endParaRPr lang="it-IT" altLang="it-IT"/>
            </a:p>
          </p:txBody>
        </p:sp>
        <p:sp>
          <p:nvSpPr>
            <p:cNvPr id="237" name="Rectangle 43"/>
            <p:cNvSpPr>
              <a:spLocks noChangeArrowheads="1"/>
            </p:cNvSpPr>
            <p:nvPr/>
          </p:nvSpPr>
          <p:spPr bwMode="auto">
            <a:xfrm>
              <a:off x="4521200" y="4441825"/>
              <a:ext cx="49213"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it-IT" altLang="it-IT" sz="1400">
                  <a:solidFill>
                    <a:srgbClr val="000000"/>
                  </a:solidFill>
                </a:rPr>
                <a:t> </a:t>
              </a:r>
              <a:endParaRPr lang="it-IT" altLang="it-IT"/>
            </a:p>
          </p:txBody>
        </p:sp>
        <p:sp>
          <p:nvSpPr>
            <p:cNvPr id="238" name="Rectangle 44"/>
            <p:cNvSpPr>
              <a:spLocks noChangeArrowheads="1"/>
            </p:cNvSpPr>
            <p:nvPr/>
          </p:nvSpPr>
          <p:spPr bwMode="auto">
            <a:xfrm>
              <a:off x="5373688" y="4448175"/>
              <a:ext cx="639762"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it-IT" altLang="it-IT" sz="1400">
                  <a:solidFill>
                    <a:srgbClr val="000000"/>
                  </a:solidFill>
                </a:rPr>
                <a:t>0,98886</a:t>
              </a:r>
              <a:endParaRPr lang="it-IT" altLang="it-IT"/>
            </a:p>
          </p:txBody>
        </p:sp>
        <p:sp>
          <p:nvSpPr>
            <p:cNvPr id="239" name="Rectangle 45"/>
            <p:cNvSpPr>
              <a:spLocks noChangeArrowheads="1"/>
            </p:cNvSpPr>
            <p:nvPr/>
          </p:nvSpPr>
          <p:spPr bwMode="auto">
            <a:xfrm>
              <a:off x="6218238" y="4448175"/>
              <a:ext cx="944562"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it-IT" altLang="it-IT" sz="1400">
                  <a:solidFill>
                    <a:srgbClr val="000000"/>
                  </a:solidFill>
                </a:rPr>
                <a:t>-105.548,23</a:t>
              </a:r>
              <a:endParaRPr lang="it-IT" altLang="it-IT"/>
            </a:p>
          </p:txBody>
        </p:sp>
        <p:sp>
          <p:nvSpPr>
            <p:cNvPr id="240" name="Rectangle 46"/>
            <p:cNvSpPr>
              <a:spLocks noChangeArrowheads="1"/>
            </p:cNvSpPr>
            <p:nvPr/>
          </p:nvSpPr>
          <p:spPr bwMode="auto">
            <a:xfrm>
              <a:off x="2122488" y="4678363"/>
              <a:ext cx="355600"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it-IT" altLang="it-IT" sz="1400">
                  <a:solidFill>
                    <a:srgbClr val="000000"/>
                  </a:solidFill>
                </a:rPr>
                <a:t>Utile</a:t>
              </a:r>
              <a:endParaRPr lang="it-IT" altLang="it-IT"/>
            </a:p>
          </p:txBody>
        </p:sp>
        <p:sp>
          <p:nvSpPr>
            <p:cNvPr id="241" name="Rectangle 47"/>
            <p:cNvSpPr>
              <a:spLocks noChangeArrowheads="1"/>
            </p:cNvSpPr>
            <p:nvPr/>
          </p:nvSpPr>
          <p:spPr bwMode="auto">
            <a:xfrm>
              <a:off x="3249613" y="4678363"/>
              <a:ext cx="688975"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it-IT" altLang="it-IT" sz="1400">
                  <a:solidFill>
                    <a:srgbClr val="000000"/>
                  </a:solidFill>
                </a:rPr>
                <a:t>6.737,25</a:t>
              </a:r>
              <a:endParaRPr lang="it-IT" altLang="it-IT"/>
            </a:p>
          </p:txBody>
        </p:sp>
        <p:sp>
          <p:nvSpPr>
            <p:cNvPr id="242" name="Rectangle 48"/>
            <p:cNvSpPr>
              <a:spLocks noChangeArrowheads="1"/>
            </p:cNvSpPr>
            <p:nvPr/>
          </p:nvSpPr>
          <p:spPr bwMode="auto">
            <a:xfrm>
              <a:off x="4024313" y="4672013"/>
              <a:ext cx="1339850"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it-IT" altLang="it-IT" sz="1400" dirty="0">
                  <a:solidFill>
                    <a:srgbClr val="000000"/>
                  </a:solidFill>
                </a:rPr>
                <a:t>&lt;--=SUM(C4:C7)</a:t>
              </a:r>
              <a:endParaRPr lang="it-IT" altLang="it-IT" dirty="0"/>
            </a:p>
          </p:txBody>
        </p:sp>
        <p:sp>
          <p:nvSpPr>
            <p:cNvPr id="243" name="Rectangle 49"/>
            <p:cNvSpPr>
              <a:spLocks noChangeArrowheads="1"/>
            </p:cNvSpPr>
            <p:nvPr/>
          </p:nvSpPr>
          <p:spPr bwMode="auto">
            <a:xfrm>
              <a:off x="6823075" y="4672013"/>
              <a:ext cx="344488"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it-IT" altLang="it-IT" sz="1400">
                  <a:solidFill>
                    <a:srgbClr val="000000"/>
                  </a:solidFill>
                </a:rPr>
                <a:t>0,00</a:t>
              </a:r>
              <a:endParaRPr lang="it-IT" altLang="it-IT"/>
            </a:p>
          </p:txBody>
        </p:sp>
        <p:sp>
          <p:nvSpPr>
            <p:cNvPr id="244" name="Rectangle 50"/>
            <p:cNvSpPr>
              <a:spLocks noChangeArrowheads="1"/>
            </p:cNvSpPr>
            <p:nvPr/>
          </p:nvSpPr>
          <p:spPr bwMode="auto">
            <a:xfrm>
              <a:off x="7234238" y="4672013"/>
              <a:ext cx="1347787"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it-IT" altLang="it-IT" sz="1400">
                  <a:solidFill>
                    <a:srgbClr val="000000"/>
                  </a:solidFill>
                </a:rPr>
                <a:t>&lt;-- =SUM(F4:F7)</a:t>
              </a:r>
              <a:endParaRPr lang="it-IT" altLang="it-IT"/>
            </a:p>
          </p:txBody>
        </p:sp>
        <p:sp>
          <p:nvSpPr>
            <p:cNvPr id="245" name="Rectangle 51"/>
            <p:cNvSpPr>
              <a:spLocks noChangeArrowheads="1"/>
            </p:cNvSpPr>
            <p:nvPr/>
          </p:nvSpPr>
          <p:spPr bwMode="auto">
            <a:xfrm>
              <a:off x="517525" y="6005513"/>
              <a:ext cx="1023938"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it-IT" altLang="it-IT" sz="1400" b="1">
                  <a:solidFill>
                    <a:srgbClr val="000000"/>
                  </a:solidFill>
                </a:rPr>
                <a:t>Rendimento</a:t>
              </a:r>
              <a:endParaRPr lang="it-IT" altLang="it-IT"/>
            </a:p>
          </p:txBody>
        </p:sp>
        <p:sp>
          <p:nvSpPr>
            <p:cNvPr id="246" name="Rectangle 52"/>
            <p:cNvSpPr>
              <a:spLocks noChangeArrowheads="1"/>
            </p:cNvSpPr>
            <p:nvPr/>
          </p:nvSpPr>
          <p:spPr bwMode="auto">
            <a:xfrm>
              <a:off x="2297113" y="6010275"/>
              <a:ext cx="503237"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it-IT" altLang="it-IT" sz="1400">
                  <a:solidFill>
                    <a:srgbClr val="000000"/>
                  </a:solidFill>
                </a:rPr>
                <a:t>1,13%</a:t>
              </a:r>
              <a:endParaRPr lang="it-IT" altLang="it-IT"/>
            </a:p>
          </p:txBody>
        </p:sp>
        <p:sp>
          <p:nvSpPr>
            <p:cNvPr id="247" name="Rectangle 53"/>
            <p:cNvSpPr>
              <a:spLocks noChangeArrowheads="1"/>
            </p:cNvSpPr>
            <p:nvPr/>
          </p:nvSpPr>
          <p:spPr bwMode="auto">
            <a:xfrm>
              <a:off x="2867025" y="6010275"/>
              <a:ext cx="1952625"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it-IT" altLang="it-IT" sz="1400">
                  <a:solidFill>
                    <a:srgbClr val="000000"/>
                  </a:solidFill>
                </a:rPr>
                <a:t>&lt;-- =XIRR(C4:C7;B4:B7)</a:t>
              </a:r>
              <a:endParaRPr lang="it-IT" altLang="it-IT"/>
            </a:p>
          </p:txBody>
        </p:sp>
        <p:sp>
          <p:nvSpPr>
            <p:cNvPr id="248" name="Rectangle 54"/>
            <p:cNvSpPr>
              <a:spLocks noChangeArrowheads="1"/>
            </p:cNvSpPr>
            <p:nvPr/>
          </p:nvSpPr>
          <p:spPr bwMode="auto">
            <a:xfrm>
              <a:off x="2784475" y="4648200"/>
              <a:ext cx="25400" cy="2540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t-IT"/>
            </a:p>
          </p:txBody>
        </p:sp>
        <p:sp>
          <p:nvSpPr>
            <p:cNvPr id="249" name="Line 55"/>
            <p:cNvSpPr>
              <a:spLocks noChangeShapeType="1"/>
            </p:cNvSpPr>
            <p:nvPr/>
          </p:nvSpPr>
          <p:spPr bwMode="auto">
            <a:xfrm>
              <a:off x="2790825" y="6002338"/>
              <a:ext cx="1588" cy="22066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250" name="Rectangle 56"/>
            <p:cNvSpPr>
              <a:spLocks noChangeArrowheads="1"/>
            </p:cNvSpPr>
            <p:nvPr/>
          </p:nvSpPr>
          <p:spPr bwMode="auto">
            <a:xfrm>
              <a:off x="2790825" y="6002338"/>
              <a:ext cx="12700" cy="2206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t-IT"/>
            </a:p>
          </p:txBody>
        </p:sp>
        <p:sp>
          <p:nvSpPr>
            <p:cNvPr id="251" name="Rectangle 57"/>
            <p:cNvSpPr>
              <a:spLocks noChangeArrowheads="1"/>
            </p:cNvSpPr>
            <p:nvPr/>
          </p:nvSpPr>
          <p:spPr bwMode="auto">
            <a:xfrm>
              <a:off x="3925888" y="4672013"/>
              <a:ext cx="25400" cy="23018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t-IT"/>
            </a:p>
          </p:txBody>
        </p:sp>
        <p:sp>
          <p:nvSpPr>
            <p:cNvPr id="252" name="Line 58"/>
            <p:cNvSpPr>
              <a:spLocks noChangeShapeType="1"/>
            </p:cNvSpPr>
            <p:nvPr/>
          </p:nvSpPr>
          <p:spPr bwMode="auto">
            <a:xfrm>
              <a:off x="1709738" y="5989638"/>
              <a:ext cx="1587" cy="23336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253" name="Rectangle 59"/>
            <p:cNvSpPr>
              <a:spLocks noChangeArrowheads="1"/>
            </p:cNvSpPr>
            <p:nvPr/>
          </p:nvSpPr>
          <p:spPr bwMode="auto">
            <a:xfrm>
              <a:off x="1709738" y="5989638"/>
              <a:ext cx="11112" cy="2333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t-IT"/>
            </a:p>
          </p:txBody>
        </p:sp>
        <p:sp>
          <p:nvSpPr>
            <p:cNvPr id="254" name="Line 60"/>
            <p:cNvSpPr>
              <a:spLocks noChangeShapeType="1"/>
            </p:cNvSpPr>
            <p:nvPr/>
          </p:nvSpPr>
          <p:spPr bwMode="auto">
            <a:xfrm>
              <a:off x="442913" y="3540125"/>
              <a:ext cx="6723062"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255" name="Rectangle 61"/>
            <p:cNvSpPr>
              <a:spLocks noChangeArrowheads="1"/>
            </p:cNvSpPr>
            <p:nvPr/>
          </p:nvSpPr>
          <p:spPr bwMode="auto">
            <a:xfrm>
              <a:off x="442913" y="3540125"/>
              <a:ext cx="6723062" cy="127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t-IT"/>
            </a:p>
          </p:txBody>
        </p:sp>
        <p:sp>
          <p:nvSpPr>
            <p:cNvPr id="256" name="Line 62"/>
            <p:cNvSpPr>
              <a:spLocks noChangeShapeType="1"/>
            </p:cNvSpPr>
            <p:nvPr/>
          </p:nvSpPr>
          <p:spPr bwMode="auto">
            <a:xfrm>
              <a:off x="442913" y="3760788"/>
              <a:ext cx="6723062"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257" name="Rectangle 63"/>
            <p:cNvSpPr>
              <a:spLocks noChangeArrowheads="1"/>
            </p:cNvSpPr>
            <p:nvPr/>
          </p:nvSpPr>
          <p:spPr bwMode="auto">
            <a:xfrm>
              <a:off x="442913" y="3760788"/>
              <a:ext cx="6723062" cy="127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t-IT"/>
            </a:p>
          </p:txBody>
        </p:sp>
        <p:sp>
          <p:nvSpPr>
            <p:cNvPr id="258" name="Rectangle 64"/>
            <p:cNvSpPr>
              <a:spLocks noChangeArrowheads="1"/>
            </p:cNvSpPr>
            <p:nvPr/>
          </p:nvSpPr>
          <p:spPr bwMode="auto">
            <a:xfrm>
              <a:off x="2809875" y="4648200"/>
              <a:ext cx="1141413" cy="2381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t-IT"/>
            </a:p>
          </p:txBody>
        </p:sp>
        <p:sp>
          <p:nvSpPr>
            <p:cNvPr id="259" name="Rectangle 65"/>
            <p:cNvSpPr>
              <a:spLocks noChangeArrowheads="1"/>
            </p:cNvSpPr>
            <p:nvPr/>
          </p:nvSpPr>
          <p:spPr bwMode="auto">
            <a:xfrm>
              <a:off x="2809875" y="4878388"/>
              <a:ext cx="1141413" cy="238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t-IT"/>
            </a:p>
          </p:txBody>
        </p:sp>
        <p:sp>
          <p:nvSpPr>
            <p:cNvPr id="260" name="Line 66"/>
            <p:cNvSpPr>
              <a:spLocks noChangeShapeType="1"/>
            </p:cNvSpPr>
            <p:nvPr/>
          </p:nvSpPr>
          <p:spPr bwMode="auto">
            <a:xfrm>
              <a:off x="1720850" y="5989638"/>
              <a:ext cx="1082675"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261" name="Rectangle 67"/>
            <p:cNvSpPr>
              <a:spLocks noChangeArrowheads="1"/>
            </p:cNvSpPr>
            <p:nvPr/>
          </p:nvSpPr>
          <p:spPr bwMode="auto">
            <a:xfrm>
              <a:off x="1720850" y="5989638"/>
              <a:ext cx="1082675" cy="127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t-IT"/>
            </a:p>
          </p:txBody>
        </p:sp>
        <p:sp>
          <p:nvSpPr>
            <p:cNvPr id="262" name="Line 68"/>
            <p:cNvSpPr>
              <a:spLocks noChangeShapeType="1"/>
            </p:cNvSpPr>
            <p:nvPr/>
          </p:nvSpPr>
          <p:spPr bwMode="auto">
            <a:xfrm>
              <a:off x="1720850" y="6210300"/>
              <a:ext cx="1082675"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263" name="Rectangle 69"/>
            <p:cNvSpPr>
              <a:spLocks noChangeArrowheads="1"/>
            </p:cNvSpPr>
            <p:nvPr/>
          </p:nvSpPr>
          <p:spPr bwMode="auto">
            <a:xfrm>
              <a:off x="1720850" y="6210300"/>
              <a:ext cx="1082675" cy="127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t-IT"/>
            </a:p>
          </p:txBody>
        </p:sp>
        <p:grpSp>
          <p:nvGrpSpPr>
            <p:cNvPr id="264" name="Group 70"/>
            <p:cNvGrpSpPr>
              <a:grpSpLocks/>
            </p:cNvGrpSpPr>
            <p:nvPr/>
          </p:nvGrpSpPr>
          <p:grpSpPr bwMode="auto">
            <a:xfrm>
              <a:off x="588963" y="5222875"/>
              <a:ext cx="5172075" cy="444500"/>
              <a:chOff x="371" y="3290"/>
              <a:chExt cx="3082" cy="305"/>
            </a:xfrm>
          </p:grpSpPr>
          <p:grpSp>
            <p:nvGrpSpPr>
              <p:cNvPr id="267" name="Group 71"/>
              <p:cNvGrpSpPr>
                <a:grpSpLocks/>
              </p:cNvGrpSpPr>
              <p:nvPr/>
            </p:nvGrpSpPr>
            <p:grpSpPr bwMode="auto">
              <a:xfrm>
                <a:off x="521" y="3334"/>
                <a:ext cx="2892" cy="261"/>
                <a:chOff x="521" y="3334"/>
                <a:chExt cx="2892" cy="261"/>
              </a:xfrm>
            </p:grpSpPr>
            <p:sp>
              <p:nvSpPr>
                <p:cNvPr id="269" name="Rectangle 72"/>
                <p:cNvSpPr>
                  <a:spLocks noChangeArrowheads="1"/>
                </p:cNvSpPr>
                <p:nvPr/>
              </p:nvSpPr>
              <p:spPr bwMode="auto">
                <a:xfrm>
                  <a:off x="3284" y="3352"/>
                  <a:ext cx="129"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it-IT" altLang="it-IT" sz="1700">
                      <a:solidFill>
                        <a:srgbClr val="000000"/>
                      </a:solidFill>
                      <a:latin typeface="Times New Roman" pitchFamily="18" charset="0"/>
                    </a:rPr>
                    <a:t>25</a:t>
                  </a:r>
                  <a:endParaRPr lang="it-IT" altLang="it-IT"/>
                </a:p>
              </p:txBody>
            </p:sp>
            <p:sp>
              <p:nvSpPr>
                <p:cNvPr id="270" name="Rectangle 73"/>
                <p:cNvSpPr>
                  <a:spLocks noChangeArrowheads="1"/>
                </p:cNvSpPr>
                <p:nvPr/>
              </p:nvSpPr>
              <p:spPr bwMode="auto">
                <a:xfrm>
                  <a:off x="3239" y="3352"/>
                  <a:ext cx="32"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it-IT" altLang="it-IT" sz="1700">
                      <a:solidFill>
                        <a:srgbClr val="000000"/>
                      </a:solidFill>
                      <a:latin typeface="Times New Roman" pitchFamily="18" charset="0"/>
                    </a:rPr>
                    <a:t>,</a:t>
                  </a:r>
                  <a:endParaRPr lang="it-IT" altLang="it-IT"/>
                </a:p>
              </p:txBody>
            </p:sp>
            <p:sp>
              <p:nvSpPr>
                <p:cNvPr id="271" name="Rectangle 74"/>
                <p:cNvSpPr>
                  <a:spLocks noChangeArrowheads="1"/>
                </p:cNvSpPr>
                <p:nvPr/>
              </p:nvSpPr>
              <p:spPr bwMode="auto">
                <a:xfrm>
                  <a:off x="3034" y="3352"/>
                  <a:ext cx="193"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it-IT" altLang="it-IT" sz="1700">
                      <a:solidFill>
                        <a:srgbClr val="000000"/>
                      </a:solidFill>
                      <a:latin typeface="Times New Roman" pitchFamily="18" charset="0"/>
                    </a:rPr>
                    <a:t>737</a:t>
                  </a:r>
                  <a:endParaRPr lang="it-IT" altLang="it-IT"/>
                </a:p>
              </p:txBody>
            </p:sp>
            <p:sp>
              <p:nvSpPr>
                <p:cNvPr id="272" name="Rectangle 75"/>
                <p:cNvSpPr>
                  <a:spLocks noChangeArrowheads="1"/>
                </p:cNvSpPr>
                <p:nvPr/>
              </p:nvSpPr>
              <p:spPr bwMode="auto">
                <a:xfrm>
                  <a:off x="2987" y="3352"/>
                  <a:ext cx="32"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it-IT" altLang="it-IT" sz="1700">
                      <a:solidFill>
                        <a:srgbClr val="000000"/>
                      </a:solidFill>
                      <a:latin typeface="Times New Roman" pitchFamily="18" charset="0"/>
                    </a:rPr>
                    <a:t>.</a:t>
                  </a:r>
                  <a:endParaRPr lang="it-IT" altLang="it-IT"/>
                </a:p>
              </p:txBody>
            </p:sp>
            <p:sp>
              <p:nvSpPr>
                <p:cNvPr id="273" name="Rectangle 76"/>
                <p:cNvSpPr>
                  <a:spLocks noChangeArrowheads="1"/>
                </p:cNvSpPr>
                <p:nvPr/>
              </p:nvSpPr>
              <p:spPr bwMode="auto">
                <a:xfrm>
                  <a:off x="2782" y="3352"/>
                  <a:ext cx="193"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it-IT" altLang="it-IT" sz="1700">
                      <a:solidFill>
                        <a:srgbClr val="000000"/>
                      </a:solidFill>
                      <a:latin typeface="Times New Roman" pitchFamily="18" charset="0"/>
                    </a:rPr>
                    <a:t>106</a:t>
                  </a:r>
                  <a:endParaRPr lang="it-IT" altLang="it-IT"/>
                </a:p>
              </p:txBody>
            </p:sp>
            <p:sp>
              <p:nvSpPr>
                <p:cNvPr id="274" name="Rectangle 77"/>
                <p:cNvSpPr>
                  <a:spLocks noChangeArrowheads="1"/>
                </p:cNvSpPr>
                <p:nvPr/>
              </p:nvSpPr>
              <p:spPr bwMode="auto">
                <a:xfrm>
                  <a:off x="2747" y="3352"/>
                  <a:ext cx="36"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it-IT" altLang="it-IT" sz="1700">
                      <a:solidFill>
                        <a:srgbClr val="000000"/>
                      </a:solidFill>
                      <a:latin typeface="Times New Roman" pitchFamily="18" charset="0"/>
                    </a:rPr>
                    <a:t>;</a:t>
                  </a:r>
                  <a:endParaRPr lang="it-IT" altLang="it-IT"/>
                </a:p>
              </p:txBody>
            </p:sp>
            <p:sp>
              <p:nvSpPr>
                <p:cNvPr id="275" name="Rectangle 78"/>
                <p:cNvSpPr>
                  <a:spLocks noChangeArrowheads="1"/>
                </p:cNvSpPr>
                <p:nvPr/>
              </p:nvSpPr>
              <p:spPr bwMode="auto">
                <a:xfrm>
                  <a:off x="2547" y="3352"/>
                  <a:ext cx="193"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it-IT" altLang="it-IT" sz="1700">
                      <a:solidFill>
                        <a:srgbClr val="000000"/>
                      </a:solidFill>
                      <a:latin typeface="Times New Roman" pitchFamily="18" charset="0"/>
                    </a:rPr>
                    <a:t>000</a:t>
                  </a:r>
                  <a:endParaRPr lang="it-IT" altLang="it-IT"/>
                </a:p>
              </p:txBody>
            </p:sp>
            <p:sp>
              <p:nvSpPr>
                <p:cNvPr id="276" name="Rectangle 79"/>
                <p:cNvSpPr>
                  <a:spLocks noChangeArrowheads="1"/>
                </p:cNvSpPr>
                <p:nvPr/>
              </p:nvSpPr>
              <p:spPr bwMode="auto">
                <a:xfrm>
                  <a:off x="2500" y="3352"/>
                  <a:ext cx="32"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it-IT" altLang="it-IT" sz="1700">
                      <a:solidFill>
                        <a:srgbClr val="000000"/>
                      </a:solidFill>
                      <a:latin typeface="Times New Roman" pitchFamily="18" charset="0"/>
                    </a:rPr>
                    <a:t>.</a:t>
                  </a:r>
                  <a:endParaRPr lang="it-IT" altLang="it-IT"/>
                </a:p>
              </p:txBody>
            </p:sp>
            <p:sp>
              <p:nvSpPr>
                <p:cNvPr id="277" name="Rectangle 80"/>
                <p:cNvSpPr>
                  <a:spLocks noChangeArrowheads="1"/>
                </p:cNvSpPr>
                <p:nvPr/>
              </p:nvSpPr>
              <p:spPr bwMode="auto">
                <a:xfrm>
                  <a:off x="2294" y="3352"/>
                  <a:ext cx="193"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it-IT" altLang="it-IT" sz="1700">
                      <a:solidFill>
                        <a:srgbClr val="000000"/>
                      </a:solidFill>
                      <a:latin typeface="Times New Roman" pitchFamily="18" charset="0"/>
                    </a:rPr>
                    <a:t>900</a:t>
                  </a:r>
                  <a:endParaRPr lang="it-IT" altLang="it-IT"/>
                </a:p>
              </p:txBody>
            </p:sp>
            <p:sp>
              <p:nvSpPr>
                <p:cNvPr id="278" name="Rectangle 81"/>
                <p:cNvSpPr>
                  <a:spLocks noChangeArrowheads="1"/>
                </p:cNvSpPr>
                <p:nvPr/>
              </p:nvSpPr>
              <p:spPr bwMode="auto">
                <a:xfrm>
                  <a:off x="2165" y="3352"/>
                  <a:ext cx="36"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it-IT" altLang="it-IT" sz="1700">
                      <a:solidFill>
                        <a:srgbClr val="000000"/>
                      </a:solidFill>
                      <a:latin typeface="Times New Roman" pitchFamily="18" charset="0"/>
                    </a:rPr>
                    <a:t>;</a:t>
                  </a:r>
                  <a:endParaRPr lang="it-IT" altLang="it-IT"/>
                </a:p>
              </p:txBody>
            </p:sp>
            <p:sp>
              <p:nvSpPr>
                <p:cNvPr id="279" name="Rectangle 82"/>
                <p:cNvSpPr>
                  <a:spLocks noChangeArrowheads="1"/>
                </p:cNvSpPr>
                <p:nvPr/>
              </p:nvSpPr>
              <p:spPr bwMode="auto">
                <a:xfrm>
                  <a:off x="1965" y="3352"/>
                  <a:ext cx="193"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it-IT" altLang="it-IT" sz="1700">
                      <a:solidFill>
                        <a:srgbClr val="000000"/>
                      </a:solidFill>
                      <a:latin typeface="Times New Roman" pitchFamily="18" charset="0"/>
                    </a:rPr>
                    <a:t>000</a:t>
                  </a:r>
                  <a:endParaRPr lang="it-IT" altLang="it-IT"/>
                </a:p>
              </p:txBody>
            </p:sp>
            <p:sp>
              <p:nvSpPr>
                <p:cNvPr id="280" name="Rectangle 83"/>
                <p:cNvSpPr>
                  <a:spLocks noChangeArrowheads="1"/>
                </p:cNvSpPr>
                <p:nvPr/>
              </p:nvSpPr>
              <p:spPr bwMode="auto">
                <a:xfrm>
                  <a:off x="1918" y="3352"/>
                  <a:ext cx="32"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it-IT" altLang="it-IT" sz="1700">
                      <a:solidFill>
                        <a:srgbClr val="000000"/>
                      </a:solidFill>
                      <a:latin typeface="Times New Roman" pitchFamily="18" charset="0"/>
                    </a:rPr>
                    <a:t>.</a:t>
                  </a:r>
                  <a:endParaRPr lang="it-IT" altLang="it-IT"/>
                </a:p>
              </p:txBody>
            </p:sp>
            <p:sp>
              <p:nvSpPr>
                <p:cNvPr id="281" name="Rectangle 84"/>
                <p:cNvSpPr>
                  <a:spLocks noChangeArrowheads="1"/>
                </p:cNvSpPr>
                <p:nvPr/>
              </p:nvSpPr>
              <p:spPr bwMode="auto">
                <a:xfrm>
                  <a:off x="1712" y="3352"/>
                  <a:ext cx="193"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it-IT" altLang="it-IT" sz="1700">
                      <a:solidFill>
                        <a:srgbClr val="000000"/>
                      </a:solidFill>
                      <a:latin typeface="Times New Roman" pitchFamily="18" charset="0"/>
                    </a:rPr>
                    <a:t>900</a:t>
                  </a:r>
                  <a:endParaRPr lang="it-IT" altLang="it-IT"/>
                </a:p>
              </p:txBody>
            </p:sp>
            <p:sp>
              <p:nvSpPr>
                <p:cNvPr id="282" name="Rectangle 85"/>
                <p:cNvSpPr>
                  <a:spLocks noChangeArrowheads="1"/>
                </p:cNvSpPr>
                <p:nvPr/>
              </p:nvSpPr>
              <p:spPr bwMode="auto">
                <a:xfrm>
                  <a:off x="1666" y="3352"/>
                  <a:ext cx="36"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it-IT" altLang="it-IT" sz="1700">
                      <a:solidFill>
                        <a:srgbClr val="000000"/>
                      </a:solidFill>
                      <a:latin typeface="Times New Roman" pitchFamily="18" charset="0"/>
                    </a:rPr>
                    <a:t>;</a:t>
                  </a:r>
                  <a:endParaRPr lang="it-IT" altLang="it-IT"/>
                </a:p>
              </p:txBody>
            </p:sp>
            <p:sp>
              <p:nvSpPr>
                <p:cNvPr id="283" name="Rectangle 86"/>
                <p:cNvSpPr>
                  <a:spLocks noChangeArrowheads="1"/>
                </p:cNvSpPr>
                <p:nvPr/>
              </p:nvSpPr>
              <p:spPr bwMode="auto">
                <a:xfrm>
                  <a:off x="1465" y="3352"/>
                  <a:ext cx="193"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it-IT" altLang="it-IT" sz="1700" dirty="0">
                      <a:solidFill>
                        <a:srgbClr val="000000"/>
                      </a:solidFill>
                      <a:latin typeface="Times New Roman" pitchFamily="18" charset="0"/>
                    </a:rPr>
                    <a:t>000</a:t>
                  </a:r>
                  <a:endParaRPr lang="it-IT" altLang="it-IT" dirty="0"/>
                </a:p>
              </p:txBody>
            </p:sp>
            <p:sp>
              <p:nvSpPr>
                <p:cNvPr id="284" name="Rectangle 87"/>
                <p:cNvSpPr>
                  <a:spLocks noChangeArrowheads="1"/>
                </p:cNvSpPr>
                <p:nvPr/>
              </p:nvSpPr>
              <p:spPr bwMode="auto">
                <a:xfrm>
                  <a:off x="1419" y="3352"/>
                  <a:ext cx="32"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it-IT" altLang="it-IT" sz="1700">
                      <a:solidFill>
                        <a:srgbClr val="000000"/>
                      </a:solidFill>
                      <a:latin typeface="Times New Roman" pitchFamily="18" charset="0"/>
                    </a:rPr>
                    <a:t>.</a:t>
                  </a:r>
                  <a:endParaRPr lang="it-IT" altLang="it-IT"/>
                </a:p>
              </p:txBody>
            </p:sp>
            <p:sp>
              <p:nvSpPr>
                <p:cNvPr id="285" name="Rectangle 88"/>
                <p:cNvSpPr>
                  <a:spLocks noChangeArrowheads="1"/>
                </p:cNvSpPr>
                <p:nvPr/>
              </p:nvSpPr>
              <p:spPr bwMode="auto">
                <a:xfrm>
                  <a:off x="1214" y="3352"/>
                  <a:ext cx="193"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it-IT" altLang="it-IT" sz="1700">
                      <a:solidFill>
                        <a:srgbClr val="000000"/>
                      </a:solidFill>
                      <a:latin typeface="Times New Roman" pitchFamily="18" charset="0"/>
                    </a:rPr>
                    <a:t>100</a:t>
                  </a:r>
                  <a:endParaRPr lang="it-IT" altLang="it-IT"/>
                </a:p>
              </p:txBody>
            </p:sp>
            <p:sp>
              <p:nvSpPr>
                <p:cNvPr id="286" name="Rectangle 89"/>
                <p:cNvSpPr>
                  <a:spLocks noChangeArrowheads="1"/>
                </p:cNvSpPr>
                <p:nvPr/>
              </p:nvSpPr>
              <p:spPr bwMode="auto">
                <a:xfrm>
                  <a:off x="2223" y="3336"/>
                  <a:ext cx="71" cy="1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it-IT" altLang="it-IT" sz="1700">
                      <a:solidFill>
                        <a:srgbClr val="000000"/>
                      </a:solidFill>
                      <a:latin typeface="Symbol" pitchFamily="18" charset="2"/>
                    </a:rPr>
                    <a:t>-</a:t>
                  </a:r>
                  <a:endParaRPr lang="it-IT" altLang="it-IT"/>
                </a:p>
              </p:txBody>
            </p:sp>
            <p:sp>
              <p:nvSpPr>
                <p:cNvPr id="287" name="Rectangle 90"/>
                <p:cNvSpPr>
                  <a:spLocks noChangeArrowheads="1"/>
                </p:cNvSpPr>
                <p:nvPr/>
              </p:nvSpPr>
              <p:spPr bwMode="auto">
                <a:xfrm>
                  <a:off x="1123" y="3336"/>
                  <a:ext cx="71" cy="1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it-IT" altLang="it-IT" sz="1700">
                      <a:solidFill>
                        <a:srgbClr val="000000"/>
                      </a:solidFill>
                      <a:latin typeface="Symbol" pitchFamily="18" charset="2"/>
                    </a:rPr>
                    <a:t>=</a:t>
                  </a:r>
                  <a:endParaRPr lang="it-IT" altLang="it-IT"/>
                </a:p>
              </p:txBody>
            </p:sp>
            <p:sp>
              <p:nvSpPr>
                <p:cNvPr id="288" name="Rectangle 91"/>
                <p:cNvSpPr>
                  <a:spLocks noChangeArrowheads="1"/>
                </p:cNvSpPr>
                <p:nvPr/>
              </p:nvSpPr>
              <p:spPr bwMode="auto">
                <a:xfrm>
                  <a:off x="521" y="3334"/>
                  <a:ext cx="464" cy="2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it-IT" altLang="it-IT" sz="2500" i="1">
                      <a:solidFill>
                        <a:srgbClr val="000000"/>
                      </a:solidFill>
                      <a:latin typeface="Times New Roman" pitchFamily="18" charset="0"/>
                    </a:rPr>
                    <a:t>Flussi</a:t>
                  </a:r>
                  <a:endParaRPr lang="it-IT" altLang="it-IT"/>
                </a:p>
              </p:txBody>
            </p:sp>
            <p:sp>
              <p:nvSpPr>
                <p:cNvPr id="289" name="Rectangle 92"/>
                <p:cNvSpPr>
                  <a:spLocks noChangeArrowheads="1"/>
                </p:cNvSpPr>
                <p:nvPr/>
              </p:nvSpPr>
              <p:spPr bwMode="auto">
                <a:xfrm>
                  <a:off x="994" y="3452"/>
                  <a:ext cx="50" cy="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it-IT" altLang="it-IT" sz="1000" i="1">
                      <a:solidFill>
                        <a:srgbClr val="000000"/>
                      </a:solidFill>
                      <a:latin typeface="Times New Roman" pitchFamily="18" charset="0"/>
                    </a:rPr>
                    <a:t>K</a:t>
                  </a:r>
                  <a:endParaRPr lang="it-IT" altLang="it-IT"/>
                </a:p>
              </p:txBody>
            </p:sp>
          </p:grpSp>
          <p:sp>
            <p:nvSpPr>
              <p:cNvPr id="268" name="Freeform 93"/>
              <p:cNvSpPr>
                <a:spLocks noEditPoints="1"/>
              </p:cNvSpPr>
              <p:nvPr/>
            </p:nvSpPr>
            <p:spPr bwMode="auto">
              <a:xfrm>
                <a:off x="371" y="3290"/>
                <a:ext cx="3082" cy="293"/>
              </a:xfrm>
              <a:custGeom>
                <a:avLst/>
                <a:gdLst>
                  <a:gd name="T0" fmla="*/ 3082 w 3082"/>
                  <a:gd name="T1" fmla="*/ 0 h 293"/>
                  <a:gd name="T2" fmla="*/ 3082 w 3082"/>
                  <a:gd name="T3" fmla="*/ 293 h 293"/>
                  <a:gd name="T4" fmla="*/ 0 w 3082"/>
                  <a:gd name="T5" fmla="*/ 293 h 293"/>
                  <a:gd name="T6" fmla="*/ 0 w 3082"/>
                  <a:gd name="T7" fmla="*/ 0 h 293"/>
                  <a:gd name="T8" fmla="*/ 3082 w 3082"/>
                  <a:gd name="T9" fmla="*/ 0 h 293"/>
                  <a:gd name="T10" fmla="*/ 21 w 3082"/>
                  <a:gd name="T11" fmla="*/ 21 h 293"/>
                  <a:gd name="T12" fmla="*/ 21 w 3082"/>
                  <a:gd name="T13" fmla="*/ 271 h 293"/>
                  <a:gd name="T14" fmla="*/ 3060 w 3082"/>
                  <a:gd name="T15" fmla="*/ 271 h 293"/>
                  <a:gd name="T16" fmla="*/ 3060 w 3082"/>
                  <a:gd name="T17" fmla="*/ 21 h 293"/>
                  <a:gd name="T18" fmla="*/ 21 w 3082"/>
                  <a:gd name="T19" fmla="*/ 21 h 293"/>
                  <a:gd name="T20" fmla="*/ 3053 w 3082"/>
                  <a:gd name="T21" fmla="*/ 29 h 293"/>
                  <a:gd name="T22" fmla="*/ 3053 w 3082"/>
                  <a:gd name="T23" fmla="*/ 264 h 293"/>
                  <a:gd name="T24" fmla="*/ 29 w 3082"/>
                  <a:gd name="T25" fmla="*/ 264 h 293"/>
                  <a:gd name="T26" fmla="*/ 29 w 3082"/>
                  <a:gd name="T27" fmla="*/ 29 h 293"/>
                  <a:gd name="T28" fmla="*/ 3053 w 3082"/>
                  <a:gd name="T29" fmla="*/ 29 h 293"/>
                  <a:gd name="T30" fmla="*/ 36 w 3082"/>
                  <a:gd name="T31" fmla="*/ 36 h 293"/>
                  <a:gd name="T32" fmla="*/ 36 w 3082"/>
                  <a:gd name="T33" fmla="*/ 257 h 293"/>
                  <a:gd name="T34" fmla="*/ 3046 w 3082"/>
                  <a:gd name="T35" fmla="*/ 257 h 293"/>
                  <a:gd name="T36" fmla="*/ 3046 w 3082"/>
                  <a:gd name="T37" fmla="*/ 36 h 293"/>
                  <a:gd name="T38" fmla="*/ 36 w 3082"/>
                  <a:gd name="T39" fmla="*/ 36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082" h="293">
                    <a:moveTo>
                      <a:pt x="3082" y="0"/>
                    </a:moveTo>
                    <a:lnTo>
                      <a:pt x="3082" y="293"/>
                    </a:lnTo>
                    <a:lnTo>
                      <a:pt x="0" y="293"/>
                    </a:lnTo>
                    <a:lnTo>
                      <a:pt x="0" y="0"/>
                    </a:lnTo>
                    <a:lnTo>
                      <a:pt x="3082" y="0"/>
                    </a:lnTo>
                    <a:close/>
                    <a:moveTo>
                      <a:pt x="21" y="21"/>
                    </a:moveTo>
                    <a:lnTo>
                      <a:pt x="21" y="271"/>
                    </a:lnTo>
                    <a:lnTo>
                      <a:pt x="3060" y="271"/>
                    </a:lnTo>
                    <a:lnTo>
                      <a:pt x="3060" y="21"/>
                    </a:lnTo>
                    <a:lnTo>
                      <a:pt x="21" y="21"/>
                    </a:lnTo>
                    <a:close/>
                    <a:moveTo>
                      <a:pt x="3053" y="29"/>
                    </a:moveTo>
                    <a:lnTo>
                      <a:pt x="3053" y="264"/>
                    </a:lnTo>
                    <a:lnTo>
                      <a:pt x="29" y="264"/>
                    </a:lnTo>
                    <a:lnTo>
                      <a:pt x="29" y="29"/>
                    </a:lnTo>
                    <a:lnTo>
                      <a:pt x="3053" y="29"/>
                    </a:lnTo>
                    <a:close/>
                    <a:moveTo>
                      <a:pt x="36" y="36"/>
                    </a:moveTo>
                    <a:lnTo>
                      <a:pt x="36" y="257"/>
                    </a:lnTo>
                    <a:lnTo>
                      <a:pt x="3046" y="257"/>
                    </a:lnTo>
                    <a:lnTo>
                      <a:pt x="3046" y="36"/>
                    </a:lnTo>
                    <a:lnTo>
                      <a:pt x="36" y="36"/>
                    </a:lnTo>
                    <a:close/>
                  </a:path>
                </a:pathLst>
              </a:custGeom>
              <a:solidFill>
                <a:srgbClr val="6600CC"/>
              </a:solidFill>
              <a:ln w="1588" cap="flat">
                <a:solidFill>
                  <a:srgbClr val="6600CC"/>
                </a:solidFill>
                <a:prstDash val="solid"/>
                <a:bevel/>
                <a:headEnd/>
                <a:tailEnd/>
              </a:ln>
            </p:spPr>
            <p:txBody>
              <a:bodyPr/>
              <a:lstStyle/>
              <a:p>
                <a:endParaRPr lang="it-IT"/>
              </a:p>
            </p:txBody>
          </p:sp>
        </p:grpSp>
        <p:sp>
          <p:nvSpPr>
            <p:cNvPr id="265" name="Text Box 94"/>
            <p:cNvSpPr txBox="1">
              <a:spLocks noChangeArrowheads="1"/>
            </p:cNvSpPr>
            <p:nvPr/>
          </p:nvSpPr>
          <p:spPr bwMode="auto">
            <a:xfrm>
              <a:off x="6321425" y="3284538"/>
              <a:ext cx="750526"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it-IT" altLang="it-IT" sz="1100"/>
                <a:t>Colonna F</a:t>
              </a:r>
            </a:p>
          </p:txBody>
        </p:sp>
        <p:sp>
          <p:nvSpPr>
            <p:cNvPr id="266" name="Text Box 95"/>
            <p:cNvSpPr txBox="1">
              <a:spLocks noChangeArrowheads="1"/>
            </p:cNvSpPr>
            <p:nvPr/>
          </p:nvSpPr>
          <p:spPr bwMode="auto">
            <a:xfrm>
              <a:off x="3011488" y="3309938"/>
              <a:ext cx="761747"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it-IT" altLang="it-IT" sz="1100" dirty="0"/>
                <a:t>Colonna C</a:t>
              </a:r>
            </a:p>
          </p:txBody>
        </p:sp>
      </p:grpSp>
    </p:spTree>
    <p:extLst>
      <p:ext uri="{BB962C8B-B14F-4D97-AF65-F5344CB8AC3E}">
        <p14:creationId xmlns:p14="http://schemas.microsoft.com/office/powerpoint/2010/main" val="2090138645"/>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026"/>
          <p:cNvSpPr txBox="1">
            <a:spLocks noChangeArrowheads="1"/>
          </p:cNvSpPr>
          <p:nvPr/>
        </p:nvSpPr>
        <p:spPr bwMode="auto">
          <a:xfrm>
            <a:off x="439172" y="260648"/>
            <a:ext cx="8278812" cy="463846"/>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lgn="ctr">
                <a:solidFill>
                  <a:srgbClr val="6699FF"/>
                </a:solidFill>
                <a:miter lim="800000"/>
                <a:headEnd/>
                <a:tailEnd/>
              </a14:hiddenLine>
            </a:ext>
          </a:extLst>
        </p:spPr>
        <p:txBody>
          <a:bodyPr lIns="90000" tIns="46800" rIns="90000" bIns="46800">
            <a:spAutoFit/>
          </a:bodyPr>
          <a:lstStyle/>
          <a:p>
            <a:pPr algn="ctr">
              <a:defRPr/>
            </a:pPr>
            <a:r>
              <a:rPr lang="it-IT" sz="2400" b="1" dirty="0">
                <a:solidFill>
                  <a:srgbClr val="F26200"/>
                </a:solidFill>
                <a:latin typeface="Georgia" panose="02040502050405020303" pitchFamily="18" charset="0"/>
              </a:rPr>
              <a:t>Le schede di </a:t>
            </a:r>
            <a:r>
              <a:rPr lang="it-IT" sz="2400" b="1" dirty="0" smtClean="0">
                <a:solidFill>
                  <a:srgbClr val="F26200"/>
                </a:solidFill>
                <a:latin typeface="Georgia" panose="02040502050405020303" pitchFamily="18" charset="0"/>
              </a:rPr>
              <a:t>calcolo: il MWRR </a:t>
            </a:r>
            <a:endParaRPr lang="it-IT" sz="2400" b="1" dirty="0">
              <a:solidFill>
                <a:srgbClr val="F26200"/>
              </a:solidFill>
              <a:latin typeface="Georgia" panose="02040502050405020303" pitchFamily="18" charset="0"/>
            </a:endParaRPr>
          </a:p>
        </p:txBody>
      </p:sp>
      <p:sp>
        <p:nvSpPr>
          <p:cNvPr id="2" name="Segnaposto numero diapositiva 1"/>
          <p:cNvSpPr>
            <a:spLocks noGrp="1"/>
          </p:cNvSpPr>
          <p:nvPr>
            <p:ph type="sldNum" sz="quarter" idx="4"/>
          </p:nvPr>
        </p:nvSpPr>
        <p:spPr/>
        <p:txBody>
          <a:bodyPr/>
          <a:lstStyle/>
          <a:p>
            <a:fld id="{CEE20744-6222-4AA3-9D45-8592154090B2}" type="slidenum">
              <a:rPr lang="it-IT" smtClean="0"/>
              <a:pPr/>
              <a:t>108</a:t>
            </a:fld>
            <a:endParaRPr lang="it-IT" dirty="0"/>
          </a:p>
        </p:txBody>
      </p:sp>
      <p:grpSp>
        <p:nvGrpSpPr>
          <p:cNvPr id="99" name="Gruppo 98"/>
          <p:cNvGrpSpPr/>
          <p:nvPr/>
        </p:nvGrpSpPr>
        <p:grpSpPr>
          <a:xfrm>
            <a:off x="133225" y="1052736"/>
            <a:ext cx="8831263" cy="5233194"/>
            <a:chOff x="76200" y="1124744"/>
            <a:chExt cx="8831263" cy="5233194"/>
          </a:xfrm>
        </p:grpSpPr>
        <p:graphicFrame>
          <p:nvGraphicFramePr>
            <p:cNvPr id="100" name="Object 493"/>
            <p:cNvGraphicFramePr>
              <a:graphicFrameLocks noChangeAspect="1"/>
            </p:cNvGraphicFramePr>
            <p:nvPr>
              <p:extLst>
                <p:ext uri="{D42A27DB-BD31-4B8C-83A1-F6EECF244321}">
                  <p14:modId xmlns:p14="http://schemas.microsoft.com/office/powerpoint/2010/main" val="3628148424"/>
                </p:ext>
              </p:extLst>
            </p:nvPr>
          </p:nvGraphicFramePr>
          <p:xfrm>
            <a:off x="263525" y="2251075"/>
            <a:ext cx="3332163" cy="881063"/>
          </p:xfrm>
          <a:graphic>
            <a:graphicData uri="http://schemas.openxmlformats.org/presentationml/2006/ole">
              <mc:AlternateContent xmlns:mc="http://schemas.openxmlformats.org/markup-compatibility/2006">
                <mc:Choice xmlns:v="urn:schemas-microsoft-com:vml" Requires="v">
                  <p:oleObj spid="_x0000_s3167" name="Equation" r:id="rId4" imgW="2082600" imgH="609480" progId="Equation.3">
                    <p:embed/>
                  </p:oleObj>
                </mc:Choice>
                <mc:Fallback>
                  <p:oleObj name="Equation" r:id="rId4" imgW="2082600" imgH="609480" progId="Equation.3">
                    <p:embed/>
                    <p:pic>
                      <p:nvPicPr>
                        <p:cNvPr id="883181" name="Object 49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3525" y="2251075"/>
                          <a:ext cx="3332163" cy="8810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1" name="Object 494"/>
            <p:cNvGraphicFramePr>
              <a:graphicFrameLocks noChangeAspect="1"/>
            </p:cNvGraphicFramePr>
            <p:nvPr>
              <p:extLst>
                <p:ext uri="{D42A27DB-BD31-4B8C-83A1-F6EECF244321}">
                  <p14:modId xmlns:p14="http://schemas.microsoft.com/office/powerpoint/2010/main" val="3376714773"/>
                </p:ext>
              </p:extLst>
            </p:nvPr>
          </p:nvGraphicFramePr>
          <p:xfrm>
            <a:off x="361950" y="3316288"/>
            <a:ext cx="3090863" cy="733425"/>
          </p:xfrm>
          <a:graphic>
            <a:graphicData uri="http://schemas.openxmlformats.org/presentationml/2006/ole">
              <mc:AlternateContent xmlns:mc="http://schemas.openxmlformats.org/markup-compatibility/2006">
                <mc:Choice xmlns:v="urn:schemas-microsoft-com:vml" Requires="v">
                  <p:oleObj spid="_x0000_s3168" name="Equation" r:id="rId6" imgW="2336760" imgH="634680" progId="Equation.3">
                    <p:embed/>
                  </p:oleObj>
                </mc:Choice>
                <mc:Fallback>
                  <p:oleObj name="Equation" r:id="rId6" imgW="2336760" imgH="634680" progId="Equation.3">
                    <p:embed/>
                    <p:pic>
                      <p:nvPicPr>
                        <p:cNvPr id="883182" name="Object 49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61950" y="3316288"/>
                          <a:ext cx="3090863" cy="7334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2" name="Rectangle 495"/>
            <p:cNvSpPr>
              <a:spLocks noChangeArrowheads="1"/>
            </p:cNvSpPr>
            <p:nvPr/>
          </p:nvSpPr>
          <p:spPr bwMode="auto">
            <a:xfrm>
              <a:off x="5359400" y="2498725"/>
              <a:ext cx="3238500" cy="1463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it-IT" altLang="it-IT" sz="1000" dirty="0">
                  <a:effectLst>
                    <a:outerShdw blurRad="38100" dist="38100" dir="2700000" algn="tl">
                      <a:srgbClr val="C0C0C0"/>
                    </a:outerShdw>
                  </a:effectLst>
                </a:rPr>
                <a:t>dove:</a:t>
              </a:r>
            </a:p>
            <a:p>
              <a:pPr algn="l"/>
              <a:r>
                <a:rPr lang="it-IT" altLang="it-IT" sz="1000" dirty="0">
                  <a:effectLst>
                    <a:outerShdw blurRad="38100" dist="38100" dir="2700000" algn="tl">
                      <a:srgbClr val="C0C0C0"/>
                    </a:outerShdw>
                  </a:effectLst>
                </a:rPr>
                <a:t>MWRR = Money </a:t>
              </a:r>
              <a:r>
                <a:rPr lang="it-IT" altLang="it-IT" sz="1000" dirty="0" err="1">
                  <a:effectLst>
                    <a:outerShdw blurRad="38100" dist="38100" dir="2700000" algn="tl">
                      <a:srgbClr val="C0C0C0"/>
                    </a:outerShdw>
                  </a:effectLst>
                </a:rPr>
                <a:t>weighted</a:t>
              </a:r>
              <a:r>
                <a:rPr lang="it-IT" altLang="it-IT" sz="1000" dirty="0">
                  <a:effectLst>
                    <a:outerShdw blurRad="38100" dist="38100" dir="2700000" algn="tl">
                      <a:srgbClr val="C0C0C0"/>
                    </a:outerShdw>
                  </a:effectLst>
                </a:rPr>
                <a:t> rate of </a:t>
              </a:r>
              <a:r>
                <a:rPr lang="it-IT" altLang="it-IT" sz="1000" dirty="0" err="1">
                  <a:effectLst>
                    <a:outerShdw blurRad="38100" dist="38100" dir="2700000" algn="tl">
                      <a:srgbClr val="C0C0C0"/>
                    </a:outerShdw>
                  </a:effectLst>
                </a:rPr>
                <a:t>return</a:t>
              </a:r>
              <a:endParaRPr lang="it-IT" altLang="it-IT" sz="1000" dirty="0">
                <a:effectLst>
                  <a:outerShdw blurRad="38100" dist="38100" dir="2700000" algn="tl">
                    <a:srgbClr val="C0C0C0"/>
                  </a:outerShdw>
                </a:effectLst>
              </a:endParaRPr>
            </a:p>
            <a:p>
              <a:pPr algn="l"/>
              <a:r>
                <a:rPr lang="it-IT" altLang="it-IT" sz="1000" dirty="0">
                  <a:effectLst>
                    <a:outerShdw blurRad="38100" dist="38100" dir="2700000" algn="tl">
                      <a:srgbClr val="C0C0C0"/>
                    </a:outerShdw>
                  </a:effectLst>
                </a:rPr>
                <a:t>M = Montante</a:t>
              </a:r>
            </a:p>
            <a:p>
              <a:pPr algn="l"/>
              <a:r>
                <a:rPr lang="it-IT" altLang="it-IT" sz="1000" dirty="0">
                  <a:effectLst>
                    <a:outerShdw blurRad="38100" dist="38100" dir="2700000" algn="tl">
                      <a:srgbClr val="C0C0C0"/>
                    </a:outerShdw>
                  </a:effectLst>
                </a:rPr>
                <a:t>C = Capitale</a:t>
              </a:r>
            </a:p>
            <a:p>
              <a:pPr algn="l"/>
              <a:r>
                <a:rPr lang="it-IT" altLang="it-IT" sz="1000" dirty="0">
                  <a:effectLst>
                    <a:outerShdw blurRad="38100" dist="38100" dir="2700000" algn="tl">
                      <a:srgbClr val="C0C0C0"/>
                    </a:outerShdw>
                  </a:effectLst>
                </a:rPr>
                <a:t>Flussi = flussi di capitale conferiti e/o prelevati</a:t>
              </a:r>
            </a:p>
            <a:p>
              <a:pPr algn="l"/>
              <a:r>
                <a:rPr lang="it-IT" altLang="it-IT" sz="1000" dirty="0">
                  <a:effectLst>
                    <a:outerShdw blurRad="38100" dist="38100" dir="2700000" algn="tl">
                      <a:srgbClr val="C0C0C0"/>
                    </a:outerShdw>
                  </a:effectLst>
                </a:rPr>
                <a:t>CMG = Capitale medio gestito</a:t>
              </a:r>
            </a:p>
            <a:p>
              <a:pPr algn="l"/>
              <a:r>
                <a:rPr lang="it-IT" altLang="it-IT" sz="1000" dirty="0">
                  <a:effectLst>
                    <a:outerShdw blurRad="38100" dist="38100" dir="2700000" algn="tl">
                      <a:srgbClr val="C0C0C0"/>
                    </a:outerShdw>
                  </a:effectLst>
                </a:rPr>
                <a:t>T0 = Tempo iniziale</a:t>
              </a:r>
            </a:p>
            <a:p>
              <a:pPr algn="l"/>
              <a:r>
                <a:rPr lang="it-IT" altLang="it-IT" sz="1000" dirty="0">
                  <a:effectLst>
                    <a:outerShdw blurRad="38100" dist="38100" dir="2700000" algn="tl">
                      <a:srgbClr val="C0C0C0"/>
                    </a:outerShdw>
                  </a:effectLst>
                </a:rPr>
                <a:t>Ti = Tempo i-esimo dei flussi</a:t>
              </a:r>
            </a:p>
            <a:p>
              <a:pPr algn="l"/>
              <a:r>
                <a:rPr lang="it-IT" altLang="it-IT" sz="1000" dirty="0" err="1">
                  <a:effectLst>
                    <a:outerShdw blurRad="38100" dist="38100" dir="2700000" algn="tl">
                      <a:srgbClr val="C0C0C0"/>
                    </a:outerShdw>
                  </a:effectLst>
                </a:rPr>
                <a:t>Tf</a:t>
              </a:r>
              <a:r>
                <a:rPr lang="it-IT" altLang="it-IT" sz="1000" dirty="0">
                  <a:effectLst>
                    <a:outerShdw blurRad="38100" dist="38100" dir="2700000" algn="tl">
                      <a:srgbClr val="C0C0C0"/>
                    </a:outerShdw>
                  </a:effectLst>
                </a:rPr>
                <a:t> = Tempo finale</a:t>
              </a:r>
            </a:p>
          </p:txBody>
        </p:sp>
        <p:sp>
          <p:nvSpPr>
            <p:cNvPr id="103" name="Rectangle 500"/>
            <p:cNvSpPr>
              <a:spLocks noChangeArrowheads="1"/>
            </p:cNvSpPr>
            <p:nvPr/>
          </p:nvSpPr>
          <p:spPr bwMode="auto">
            <a:xfrm>
              <a:off x="76200" y="1124744"/>
              <a:ext cx="8831263"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marL="342900" indent="-342900" algn="l">
                <a:tabLst>
                  <a:tab pos="228600" algn="l"/>
                </a:tabLst>
                <a:defRPr>
                  <a:solidFill>
                    <a:schemeClr val="tx1"/>
                  </a:solidFill>
                  <a:latin typeface="Arial" charset="0"/>
                </a:defRPr>
              </a:lvl1pPr>
              <a:lvl2pPr marL="800100" indent="-342900" algn="l">
                <a:tabLst>
                  <a:tab pos="228600" algn="l"/>
                </a:tabLst>
                <a:defRPr>
                  <a:solidFill>
                    <a:schemeClr val="tx1"/>
                  </a:solidFill>
                  <a:latin typeface="Arial" charset="0"/>
                </a:defRPr>
              </a:lvl2pPr>
              <a:lvl3pPr marL="1257300" indent="-342900" algn="l">
                <a:tabLst>
                  <a:tab pos="228600" algn="l"/>
                </a:tabLst>
                <a:defRPr>
                  <a:solidFill>
                    <a:schemeClr val="tx1"/>
                  </a:solidFill>
                  <a:latin typeface="Arial" charset="0"/>
                </a:defRPr>
              </a:lvl3pPr>
              <a:lvl4pPr marL="1714500" indent="-342900" algn="l">
                <a:tabLst>
                  <a:tab pos="228600" algn="l"/>
                </a:tabLst>
                <a:defRPr>
                  <a:solidFill>
                    <a:schemeClr val="tx1"/>
                  </a:solidFill>
                  <a:latin typeface="Arial" charset="0"/>
                </a:defRPr>
              </a:lvl4pPr>
              <a:lvl5pPr marL="2171700" indent="-342900" algn="l">
                <a:tabLst>
                  <a:tab pos="228600" algn="l"/>
                </a:tabLst>
                <a:defRPr>
                  <a:solidFill>
                    <a:schemeClr val="tx1"/>
                  </a:solidFill>
                  <a:latin typeface="Arial" charset="0"/>
                </a:defRPr>
              </a:lvl5pPr>
              <a:lvl6pPr marL="2628900" indent="-342900" fontAlgn="base">
                <a:spcBef>
                  <a:spcPct val="0"/>
                </a:spcBef>
                <a:spcAft>
                  <a:spcPct val="0"/>
                </a:spcAft>
                <a:tabLst>
                  <a:tab pos="228600" algn="l"/>
                </a:tabLst>
                <a:defRPr>
                  <a:solidFill>
                    <a:schemeClr val="tx1"/>
                  </a:solidFill>
                  <a:latin typeface="Arial" charset="0"/>
                </a:defRPr>
              </a:lvl6pPr>
              <a:lvl7pPr marL="3086100" indent="-342900" fontAlgn="base">
                <a:spcBef>
                  <a:spcPct val="0"/>
                </a:spcBef>
                <a:spcAft>
                  <a:spcPct val="0"/>
                </a:spcAft>
                <a:tabLst>
                  <a:tab pos="228600" algn="l"/>
                </a:tabLst>
                <a:defRPr>
                  <a:solidFill>
                    <a:schemeClr val="tx1"/>
                  </a:solidFill>
                  <a:latin typeface="Arial" charset="0"/>
                </a:defRPr>
              </a:lvl7pPr>
              <a:lvl8pPr marL="3543300" indent="-342900" fontAlgn="base">
                <a:spcBef>
                  <a:spcPct val="0"/>
                </a:spcBef>
                <a:spcAft>
                  <a:spcPct val="0"/>
                </a:spcAft>
                <a:tabLst>
                  <a:tab pos="228600" algn="l"/>
                </a:tabLst>
                <a:defRPr>
                  <a:solidFill>
                    <a:schemeClr val="tx1"/>
                  </a:solidFill>
                  <a:latin typeface="Arial" charset="0"/>
                </a:defRPr>
              </a:lvl8pPr>
              <a:lvl9pPr marL="4000500" indent="-342900" fontAlgn="base">
                <a:spcBef>
                  <a:spcPct val="0"/>
                </a:spcBef>
                <a:spcAft>
                  <a:spcPct val="0"/>
                </a:spcAft>
                <a:tabLst>
                  <a:tab pos="228600" algn="l"/>
                </a:tabLst>
                <a:defRPr>
                  <a:solidFill>
                    <a:schemeClr val="tx1"/>
                  </a:solidFill>
                  <a:latin typeface="Arial" charset="0"/>
                </a:defRPr>
              </a:lvl9pPr>
            </a:lstStyle>
            <a:p>
              <a:r>
                <a:rPr lang="it-IT" altLang="it-IT" sz="1400" dirty="0">
                  <a:solidFill>
                    <a:srgbClr val="000000"/>
                  </a:solidFill>
                  <a:cs typeface="Times New Roman" pitchFamily="18" charset="0"/>
                </a:rPr>
                <a:t>		Il calcolo del MWWR è dato dal r</a:t>
              </a:r>
              <a:r>
                <a:rPr lang="it-IT" altLang="it-IT" sz="1400" dirty="0">
                  <a:cs typeface="Times New Roman" pitchFamily="18" charset="0"/>
                </a:rPr>
                <a:t>apporto tra il risultato di gestione e la consistenza media del capitale investito.  L</a:t>
              </a:r>
              <a:r>
                <a:rPr lang="it-IT" altLang="it-IT" sz="1400" dirty="0"/>
                <a:t>a c</a:t>
              </a:r>
              <a:r>
                <a:rPr lang="it-IT" altLang="it-IT" sz="1400" dirty="0">
                  <a:solidFill>
                    <a:srgbClr val="000000"/>
                  </a:solidFill>
                  <a:cs typeface="Times New Roman" pitchFamily="18" charset="0"/>
                </a:rPr>
                <a:t>onsistenza media del capitale investito si ottiene dividendo il totale dei numeri per i giorni compresi nel periodo di valutazione.  I numeri vengono calcolati moltiplicando ciascun flusso di cassa per i giorni che mancano al termine del periodo di valutazione. </a:t>
              </a:r>
            </a:p>
          </p:txBody>
        </p:sp>
        <p:sp>
          <p:nvSpPr>
            <p:cNvPr id="104" name="Text Box 501"/>
            <p:cNvSpPr txBox="1">
              <a:spLocks noChangeArrowheads="1"/>
            </p:cNvSpPr>
            <p:nvPr/>
          </p:nvSpPr>
          <p:spPr bwMode="auto">
            <a:xfrm>
              <a:off x="3065463" y="4097338"/>
              <a:ext cx="766762"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it-IT" altLang="it-IT" sz="1000"/>
                <a:t>Colonna F</a:t>
              </a:r>
            </a:p>
          </p:txBody>
        </p:sp>
        <p:sp>
          <p:nvSpPr>
            <p:cNvPr id="105" name="Text Box 502"/>
            <p:cNvSpPr txBox="1">
              <a:spLocks noChangeArrowheads="1"/>
            </p:cNvSpPr>
            <p:nvPr/>
          </p:nvSpPr>
          <p:spPr bwMode="auto">
            <a:xfrm>
              <a:off x="4148138" y="4110038"/>
              <a:ext cx="78740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it-IT" altLang="it-IT" sz="1000"/>
                <a:t>Colonna G</a:t>
              </a:r>
            </a:p>
          </p:txBody>
        </p:sp>
        <p:sp>
          <p:nvSpPr>
            <p:cNvPr id="106" name="Text Box 503"/>
            <p:cNvSpPr txBox="1">
              <a:spLocks noChangeArrowheads="1"/>
            </p:cNvSpPr>
            <p:nvPr/>
          </p:nvSpPr>
          <p:spPr bwMode="auto">
            <a:xfrm>
              <a:off x="5180013" y="4097338"/>
              <a:ext cx="78105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it-IT" altLang="it-IT" sz="1000"/>
                <a:t>Colonna H</a:t>
              </a:r>
            </a:p>
          </p:txBody>
        </p:sp>
        <p:sp>
          <p:nvSpPr>
            <p:cNvPr id="107" name="AutoShape 504"/>
            <p:cNvSpPr>
              <a:spLocks noChangeAspect="1" noChangeArrowheads="1" noTextEdit="1"/>
            </p:cNvSpPr>
            <p:nvPr/>
          </p:nvSpPr>
          <p:spPr bwMode="auto">
            <a:xfrm>
              <a:off x="425450" y="4373563"/>
              <a:ext cx="7505700" cy="198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it-IT"/>
            </a:p>
          </p:txBody>
        </p:sp>
        <p:sp>
          <p:nvSpPr>
            <p:cNvPr id="108" name="Rectangle 506"/>
            <p:cNvSpPr>
              <a:spLocks noChangeArrowheads="1"/>
            </p:cNvSpPr>
            <p:nvPr/>
          </p:nvSpPr>
          <p:spPr bwMode="auto">
            <a:xfrm>
              <a:off x="827088" y="4386263"/>
              <a:ext cx="676275"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it-IT" altLang="it-IT" sz="1000" b="1">
                  <a:solidFill>
                    <a:srgbClr val="000000"/>
                  </a:solidFill>
                </a:rPr>
                <a:t>Tipo flusso</a:t>
              </a:r>
              <a:endParaRPr lang="it-IT" altLang="it-IT"/>
            </a:p>
          </p:txBody>
        </p:sp>
        <p:sp>
          <p:nvSpPr>
            <p:cNvPr id="109" name="Rectangle 507"/>
            <p:cNvSpPr>
              <a:spLocks noChangeArrowheads="1"/>
            </p:cNvSpPr>
            <p:nvPr/>
          </p:nvSpPr>
          <p:spPr bwMode="auto">
            <a:xfrm>
              <a:off x="2201863" y="4386263"/>
              <a:ext cx="379412"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it-IT" altLang="it-IT" sz="1000" b="1">
                  <a:solidFill>
                    <a:srgbClr val="000000"/>
                  </a:solidFill>
                </a:rPr>
                <a:t>Valuta</a:t>
              </a:r>
              <a:endParaRPr lang="it-IT" altLang="it-IT"/>
            </a:p>
          </p:txBody>
        </p:sp>
        <p:sp>
          <p:nvSpPr>
            <p:cNvPr id="110" name="Rectangle 508"/>
            <p:cNvSpPr>
              <a:spLocks noChangeArrowheads="1"/>
            </p:cNvSpPr>
            <p:nvPr/>
          </p:nvSpPr>
          <p:spPr bwMode="auto">
            <a:xfrm>
              <a:off x="3336925" y="4386263"/>
              <a:ext cx="3302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it-IT" altLang="it-IT" sz="1000" b="1">
                  <a:solidFill>
                    <a:srgbClr val="000000"/>
                  </a:solidFill>
                </a:rPr>
                <a:t>flussi</a:t>
              </a:r>
              <a:endParaRPr lang="it-IT" altLang="it-IT"/>
            </a:p>
          </p:txBody>
        </p:sp>
        <p:sp>
          <p:nvSpPr>
            <p:cNvPr id="111" name="Rectangle 509"/>
            <p:cNvSpPr>
              <a:spLocks noChangeArrowheads="1"/>
            </p:cNvSpPr>
            <p:nvPr/>
          </p:nvSpPr>
          <p:spPr bwMode="auto">
            <a:xfrm>
              <a:off x="4333875" y="4386263"/>
              <a:ext cx="373063"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it-IT" altLang="it-IT" sz="1000" b="1">
                  <a:solidFill>
                    <a:srgbClr val="000000"/>
                  </a:solidFill>
                </a:rPr>
                <a:t>Giorni</a:t>
              </a:r>
              <a:endParaRPr lang="it-IT" altLang="it-IT"/>
            </a:p>
          </p:txBody>
        </p:sp>
        <p:sp>
          <p:nvSpPr>
            <p:cNvPr id="112" name="Rectangle 510"/>
            <p:cNvSpPr>
              <a:spLocks noChangeArrowheads="1"/>
            </p:cNvSpPr>
            <p:nvPr/>
          </p:nvSpPr>
          <p:spPr bwMode="auto">
            <a:xfrm>
              <a:off x="5287963" y="4386263"/>
              <a:ext cx="436562"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it-IT" altLang="it-IT" sz="1000" b="1">
                  <a:solidFill>
                    <a:srgbClr val="000000"/>
                  </a:solidFill>
                </a:rPr>
                <a:t>Numeri</a:t>
              </a:r>
              <a:endParaRPr lang="it-IT" altLang="it-IT"/>
            </a:p>
          </p:txBody>
        </p:sp>
        <p:sp>
          <p:nvSpPr>
            <p:cNvPr id="113" name="Rectangle 511"/>
            <p:cNvSpPr>
              <a:spLocks noChangeArrowheads="1"/>
            </p:cNvSpPr>
            <p:nvPr/>
          </p:nvSpPr>
          <p:spPr bwMode="auto">
            <a:xfrm>
              <a:off x="768350" y="4545013"/>
              <a:ext cx="7874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it-IT" altLang="it-IT" sz="1000">
                  <a:solidFill>
                    <a:srgbClr val="000000"/>
                  </a:solidFill>
                </a:rPr>
                <a:t>Valore iniziale</a:t>
              </a:r>
              <a:endParaRPr lang="it-IT" altLang="it-IT"/>
            </a:p>
          </p:txBody>
        </p:sp>
        <p:sp>
          <p:nvSpPr>
            <p:cNvPr id="114" name="Rectangle 512"/>
            <p:cNvSpPr>
              <a:spLocks noChangeArrowheads="1"/>
            </p:cNvSpPr>
            <p:nvPr/>
          </p:nvSpPr>
          <p:spPr bwMode="auto">
            <a:xfrm>
              <a:off x="2074863" y="4545013"/>
              <a:ext cx="62865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it-IT" altLang="it-IT" sz="1000">
                  <a:solidFill>
                    <a:srgbClr val="000000"/>
                  </a:solidFill>
                </a:rPr>
                <a:t>31/12/2005</a:t>
              </a:r>
              <a:endParaRPr lang="it-IT" altLang="it-IT"/>
            </a:p>
          </p:txBody>
        </p:sp>
        <p:sp>
          <p:nvSpPr>
            <p:cNvPr id="115" name="Rectangle 513"/>
            <p:cNvSpPr>
              <a:spLocks noChangeArrowheads="1"/>
            </p:cNvSpPr>
            <p:nvPr/>
          </p:nvSpPr>
          <p:spPr bwMode="auto">
            <a:xfrm>
              <a:off x="3484563" y="4545013"/>
              <a:ext cx="454025"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it-IT" altLang="it-IT" sz="1000">
                  <a:solidFill>
                    <a:srgbClr val="000000"/>
                  </a:solidFill>
                </a:rPr>
                <a:t>100.000</a:t>
              </a:r>
              <a:endParaRPr lang="it-IT" altLang="it-IT"/>
            </a:p>
          </p:txBody>
        </p:sp>
        <p:sp>
          <p:nvSpPr>
            <p:cNvPr id="116" name="Rectangle 514"/>
            <p:cNvSpPr>
              <a:spLocks noChangeArrowheads="1"/>
            </p:cNvSpPr>
            <p:nvPr/>
          </p:nvSpPr>
          <p:spPr bwMode="auto">
            <a:xfrm>
              <a:off x="4670425" y="4545013"/>
              <a:ext cx="20955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it-IT" altLang="it-IT" sz="1000">
                  <a:solidFill>
                    <a:srgbClr val="000000"/>
                  </a:solidFill>
                </a:rPr>
                <a:t>365</a:t>
              </a:r>
              <a:endParaRPr lang="it-IT" altLang="it-IT"/>
            </a:p>
          </p:txBody>
        </p:sp>
        <p:sp>
          <p:nvSpPr>
            <p:cNvPr id="117" name="Rectangle 515"/>
            <p:cNvSpPr>
              <a:spLocks noChangeArrowheads="1"/>
            </p:cNvSpPr>
            <p:nvPr/>
          </p:nvSpPr>
          <p:spPr bwMode="auto">
            <a:xfrm>
              <a:off x="5541963" y="4545013"/>
              <a:ext cx="384175"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it-IT" altLang="it-IT" sz="1000">
                  <a:solidFill>
                    <a:srgbClr val="000000"/>
                  </a:solidFill>
                </a:rPr>
                <a:t>36.500</a:t>
              </a:r>
              <a:endParaRPr lang="it-IT" altLang="it-IT"/>
            </a:p>
          </p:txBody>
        </p:sp>
        <p:sp>
          <p:nvSpPr>
            <p:cNvPr id="118" name="Rectangle 516"/>
            <p:cNvSpPr>
              <a:spLocks noChangeArrowheads="1"/>
            </p:cNvSpPr>
            <p:nvPr/>
          </p:nvSpPr>
          <p:spPr bwMode="auto">
            <a:xfrm>
              <a:off x="6264275" y="4546600"/>
              <a:ext cx="949325"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it-IT" altLang="it-IT" sz="1000">
                  <a:solidFill>
                    <a:srgbClr val="000000"/>
                  </a:solidFill>
                </a:rPr>
                <a:t>&lt;-- =F5*G5/1000</a:t>
              </a:r>
              <a:endParaRPr lang="it-IT" altLang="it-IT"/>
            </a:p>
          </p:txBody>
        </p:sp>
        <p:sp>
          <p:nvSpPr>
            <p:cNvPr id="119" name="Rectangle 517"/>
            <p:cNvSpPr>
              <a:spLocks noChangeArrowheads="1"/>
            </p:cNvSpPr>
            <p:nvPr/>
          </p:nvSpPr>
          <p:spPr bwMode="auto">
            <a:xfrm>
              <a:off x="784225" y="4702175"/>
              <a:ext cx="758825"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it-IT" altLang="it-IT" sz="1000">
                  <a:solidFill>
                    <a:srgbClr val="000000"/>
                  </a:solidFill>
                </a:rPr>
                <a:t>Conferimento</a:t>
              </a:r>
              <a:endParaRPr lang="it-IT" altLang="it-IT"/>
            </a:p>
          </p:txBody>
        </p:sp>
        <p:sp>
          <p:nvSpPr>
            <p:cNvPr id="120" name="Rectangle 518"/>
            <p:cNvSpPr>
              <a:spLocks noChangeArrowheads="1"/>
            </p:cNvSpPr>
            <p:nvPr/>
          </p:nvSpPr>
          <p:spPr bwMode="auto">
            <a:xfrm>
              <a:off x="2074863" y="4702175"/>
              <a:ext cx="62865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it-IT" altLang="it-IT" sz="1000">
                  <a:solidFill>
                    <a:srgbClr val="000000"/>
                  </a:solidFill>
                </a:rPr>
                <a:t>24/03/2006</a:t>
              </a:r>
              <a:endParaRPr lang="it-IT" altLang="it-IT"/>
            </a:p>
          </p:txBody>
        </p:sp>
        <p:sp>
          <p:nvSpPr>
            <p:cNvPr id="121" name="Rectangle 519"/>
            <p:cNvSpPr>
              <a:spLocks noChangeArrowheads="1"/>
            </p:cNvSpPr>
            <p:nvPr/>
          </p:nvSpPr>
          <p:spPr bwMode="auto">
            <a:xfrm>
              <a:off x="3484563" y="4702175"/>
              <a:ext cx="454025"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it-IT" altLang="it-IT" sz="1000">
                  <a:solidFill>
                    <a:srgbClr val="000000"/>
                  </a:solidFill>
                </a:rPr>
                <a:t>900.000</a:t>
              </a:r>
              <a:endParaRPr lang="it-IT" altLang="it-IT"/>
            </a:p>
          </p:txBody>
        </p:sp>
        <p:sp>
          <p:nvSpPr>
            <p:cNvPr id="122" name="Rectangle 520"/>
            <p:cNvSpPr>
              <a:spLocks noChangeArrowheads="1"/>
            </p:cNvSpPr>
            <p:nvPr/>
          </p:nvSpPr>
          <p:spPr bwMode="auto">
            <a:xfrm>
              <a:off x="4670425" y="4702175"/>
              <a:ext cx="20955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it-IT" altLang="it-IT" sz="1000">
                  <a:solidFill>
                    <a:srgbClr val="000000"/>
                  </a:solidFill>
                </a:rPr>
                <a:t>282</a:t>
              </a:r>
              <a:endParaRPr lang="it-IT" altLang="it-IT"/>
            </a:p>
          </p:txBody>
        </p:sp>
        <p:sp>
          <p:nvSpPr>
            <p:cNvPr id="123" name="Rectangle 521"/>
            <p:cNvSpPr>
              <a:spLocks noChangeArrowheads="1"/>
            </p:cNvSpPr>
            <p:nvPr/>
          </p:nvSpPr>
          <p:spPr bwMode="auto">
            <a:xfrm>
              <a:off x="5457825" y="4702175"/>
              <a:ext cx="454025"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it-IT" altLang="it-IT" sz="1000">
                  <a:solidFill>
                    <a:srgbClr val="000000"/>
                  </a:solidFill>
                </a:rPr>
                <a:t>253.800</a:t>
              </a:r>
              <a:endParaRPr lang="it-IT" altLang="it-IT"/>
            </a:p>
          </p:txBody>
        </p:sp>
        <p:sp>
          <p:nvSpPr>
            <p:cNvPr id="124" name="Rectangle 522"/>
            <p:cNvSpPr>
              <a:spLocks noChangeArrowheads="1"/>
            </p:cNvSpPr>
            <p:nvPr/>
          </p:nvSpPr>
          <p:spPr bwMode="auto">
            <a:xfrm>
              <a:off x="933450" y="4859338"/>
              <a:ext cx="4572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it-IT" altLang="it-IT" sz="1000">
                  <a:solidFill>
                    <a:srgbClr val="000000"/>
                  </a:solidFill>
                </a:rPr>
                <a:t>Prelievo</a:t>
              </a:r>
              <a:endParaRPr lang="it-IT" altLang="it-IT"/>
            </a:p>
          </p:txBody>
        </p:sp>
        <p:sp>
          <p:nvSpPr>
            <p:cNvPr id="125" name="Rectangle 523"/>
            <p:cNvSpPr>
              <a:spLocks noChangeArrowheads="1"/>
            </p:cNvSpPr>
            <p:nvPr/>
          </p:nvSpPr>
          <p:spPr bwMode="auto">
            <a:xfrm>
              <a:off x="2074863" y="4859338"/>
              <a:ext cx="62865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it-IT" altLang="it-IT" sz="1000">
                  <a:solidFill>
                    <a:srgbClr val="000000"/>
                  </a:solidFill>
                </a:rPr>
                <a:t>12/10/2006</a:t>
              </a:r>
              <a:endParaRPr lang="it-IT" altLang="it-IT"/>
            </a:p>
          </p:txBody>
        </p:sp>
        <p:sp>
          <p:nvSpPr>
            <p:cNvPr id="126" name="Rectangle 524"/>
            <p:cNvSpPr>
              <a:spLocks noChangeArrowheads="1"/>
            </p:cNvSpPr>
            <p:nvPr/>
          </p:nvSpPr>
          <p:spPr bwMode="auto">
            <a:xfrm>
              <a:off x="3432175" y="4859338"/>
              <a:ext cx="496888"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it-IT" altLang="it-IT" sz="1000">
                  <a:solidFill>
                    <a:srgbClr val="000000"/>
                  </a:solidFill>
                </a:rPr>
                <a:t>-900.000</a:t>
              </a:r>
              <a:endParaRPr lang="it-IT" altLang="it-IT"/>
            </a:p>
          </p:txBody>
        </p:sp>
        <p:sp>
          <p:nvSpPr>
            <p:cNvPr id="127" name="Rectangle 525"/>
            <p:cNvSpPr>
              <a:spLocks noChangeArrowheads="1"/>
            </p:cNvSpPr>
            <p:nvPr/>
          </p:nvSpPr>
          <p:spPr bwMode="auto">
            <a:xfrm>
              <a:off x="4756150" y="4859338"/>
              <a:ext cx="1397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it-IT" altLang="it-IT" sz="1000">
                  <a:solidFill>
                    <a:srgbClr val="000000"/>
                  </a:solidFill>
                </a:rPr>
                <a:t>80</a:t>
              </a:r>
              <a:endParaRPr lang="it-IT" altLang="it-IT"/>
            </a:p>
          </p:txBody>
        </p:sp>
        <p:sp>
          <p:nvSpPr>
            <p:cNvPr id="128" name="Rectangle 526"/>
            <p:cNvSpPr>
              <a:spLocks noChangeArrowheads="1"/>
            </p:cNvSpPr>
            <p:nvPr/>
          </p:nvSpPr>
          <p:spPr bwMode="auto">
            <a:xfrm>
              <a:off x="5491163" y="4859338"/>
              <a:ext cx="427037"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it-IT" altLang="it-IT" sz="1000">
                  <a:solidFill>
                    <a:srgbClr val="000000"/>
                  </a:solidFill>
                </a:rPr>
                <a:t>-72.000</a:t>
              </a:r>
              <a:endParaRPr lang="it-IT" altLang="it-IT"/>
            </a:p>
          </p:txBody>
        </p:sp>
        <p:sp>
          <p:nvSpPr>
            <p:cNvPr id="129" name="Rectangle 527"/>
            <p:cNvSpPr>
              <a:spLocks noChangeArrowheads="1"/>
            </p:cNvSpPr>
            <p:nvPr/>
          </p:nvSpPr>
          <p:spPr bwMode="auto">
            <a:xfrm>
              <a:off x="811213" y="5021263"/>
              <a:ext cx="701675"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it-IT" altLang="it-IT" sz="1000">
                  <a:solidFill>
                    <a:srgbClr val="000000"/>
                  </a:solidFill>
                </a:rPr>
                <a:t>Valore finale</a:t>
              </a:r>
              <a:endParaRPr lang="it-IT" altLang="it-IT"/>
            </a:p>
          </p:txBody>
        </p:sp>
        <p:sp>
          <p:nvSpPr>
            <p:cNvPr id="130" name="Rectangle 528"/>
            <p:cNvSpPr>
              <a:spLocks noChangeArrowheads="1"/>
            </p:cNvSpPr>
            <p:nvPr/>
          </p:nvSpPr>
          <p:spPr bwMode="auto">
            <a:xfrm>
              <a:off x="2074863" y="5021263"/>
              <a:ext cx="62865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it-IT" altLang="it-IT" sz="1000">
                  <a:solidFill>
                    <a:srgbClr val="000000"/>
                  </a:solidFill>
                </a:rPr>
                <a:t>31/12/2006</a:t>
              </a:r>
              <a:endParaRPr lang="it-IT" altLang="it-IT"/>
            </a:p>
          </p:txBody>
        </p:sp>
        <p:sp>
          <p:nvSpPr>
            <p:cNvPr id="131" name="Rectangle 529"/>
            <p:cNvSpPr>
              <a:spLocks noChangeArrowheads="1"/>
            </p:cNvSpPr>
            <p:nvPr/>
          </p:nvSpPr>
          <p:spPr bwMode="auto">
            <a:xfrm>
              <a:off x="3221038" y="5021263"/>
              <a:ext cx="671512"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it-IT" altLang="it-IT" sz="1000">
                  <a:solidFill>
                    <a:srgbClr val="000000"/>
                  </a:solidFill>
                </a:rPr>
                <a:t>-106.737,25</a:t>
              </a:r>
              <a:endParaRPr lang="it-IT" altLang="it-IT"/>
            </a:p>
          </p:txBody>
        </p:sp>
        <p:sp>
          <p:nvSpPr>
            <p:cNvPr id="132" name="Rectangle 530"/>
            <p:cNvSpPr>
              <a:spLocks noChangeArrowheads="1"/>
            </p:cNvSpPr>
            <p:nvPr/>
          </p:nvSpPr>
          <p:spPr bwMode="auto">
            <a:xfrm>
              <a:off x="5457825" y="5021263"/>
              <a:ext cx="454025"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it-IT" altLang="it-IT" sz="1000">
                  <a:solidFill>
                    <a:srgbClr val="000000"/>
                  </a:solidFill>
                </a:rPr>
                <a:t>218.300</a:t>
              </a:r>
              <a:endParaRPr lang="it-IT" altLang="it-IT"/>
            </a:p>
          </p:txBody>
        </p:sp>
        <p:sp>
          <p:nvSpPr>
            <p:cNvPr id="133" name="Rectangle 531"/>
            <p:cNvSpPr>
              <a:spLocks noChangeArrowheads="1"/>
            </p:cNvSpPr>
            <p:nvPr/>
          </p:nvSpPr>
          <p:spPr bwMode="auto">
            <a:xfrm>
              <a:off x="6269038" y="5016500"/>
              <a:ext cx="99695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it-IT" altLang="it-IT" sz="1000">
                  <a:solidFill>
                    <a:srgbClr val="000000"/>
                  </a:solidFill>
                </a:rPr>
                <a:t>&lt;-- =SUM(H5:H7)</a:t>
              </a:r>
              <a:endParaRPr lang="it-IT" altLang="it-IT"/>
            </a:p>
          </p:txBody>
        </p:sp>
        <p:sp>
          <p:nvSpPr>
            <p:cNvPr id="134" name="Rectangle 532"/>
            <p:cNvSpPr>
              <a:spLocks noChangeArrowheads="1"/>
            </p:cNvSpPr>
            <p:nvPr/>
          </p:nvSpPr>
          <p:spPr bwMode="auto">
            <a:xfrm>
              <a:off x="4568825" y="5184775"/>
              <a:ext cx="296863"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it-IT" altLang="it-IT" sz="1000">
                  <a:solidFill>
                    <a:srgbClr val="000000"/>
                  </a:solidFill>
                </a:rPr>
                <a:t>CMG</a:t>
              </a:r>
              <a:endParaRPr lang="it-IT" altLang="it-IT"/>
            </a:p>
          </p:txBody>
        </p:sp>
        <p:sp>
          <p:nvSpPr>
            <p:cNvPr id="135" name="Rectangle 533"/>
            <p:cNvSpPr>
              <a:spLocks noChangeArrowheads="1"/>
            </p:cNvSpPr>
            <p:nvPr/>
          </p:nvSpPr>
          <p:spPr bwMode="auto">
            <a:xfrm>
              <a:off x="5245100" y="5184775"/>
              <a:ext cx="62865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it-IT" altLang="it-IT" sz="1000">
                  <a:solidFill>
                    <a:srgbClr val="000000"/>
                  </a:solidFill>
                </a:rPr>
                <a:t>598.082,19</a:t>
              </a:r>
              <a:endParaRPr lang="it-IT" altLang="it-IT"/>
            </a:p>
          </p:txBody>
        </p:sp>
        <p:sp>
          <p:nvSpPr>
            <p:cNvPr id="136" name="Rectangle 534"/>
            <p:cNvSpPr>
              <a:spLocks noChangeArrowheads="1"/>
            </p:cNvSpPr>
            <p:nvPr/>
          </p:nvSpPr>
          <p:spPr bwMode="auto">
            <a:xfrm>
              <a:off x="2273300" y="5348288"/>
              <a:ext cx="231775"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it-IT" altLang="it-IT" sz="1000">
                  <a:solidFill>
                    <a:srgbClr val="000000"/>
                  </a:solidFill>
                </a:rPr>
                <a:t>utile</a:t>
              </a:r>
              <a:endParaRPr lang="it-IT" altLang="it-IT"/>
            </a:p>
          </p:txBody>
        </p:sp>
        <p:sp>
          <p:nvSpPr>
            <p:cNvPr id="137" name="Rectangle 535"/>
            <p:cNvSpPr>
              <a:spLocks noChangeArrowheads="1"/>
            </p:cNvSpPr>
            <p:nvPr/>
          </p:nvSpPr>
          <p:spPr bwMode="auto">
            <a:xfrm>
              <a:off x="3441700" y="5348288"/>
              <a:ext cx="48895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it-IT" altLang="it-IT" sz="1000">
                  <a:solidFill>
                    <a:srgbClr val="000000"/>
                  </a:solidFill>
                </a:rPr>
                <a:t>6.737,25</a:t>
              </a:r>
              <a:endParaRPr lang="it-IT" altLang="it-IT"/>
            </a:p>
          </p:txBody>
        </p:sp>
        <p:sp>
          <p:nvSpPr>
            <p:cNvPr id="138" name="Rectangle 536"/>
            <p:cNvSpPr>
              <a:spLocks noChangeArrowheads="1"/>
            </p:cNvSpPr>
            <p:nvPr/>
          </p:nvSpPr>
          <p:spPr bwMode="auto">
            <a:xfrm>
              <a:off x="4046538" y="6202363"/>
              <a:ext cx="733425"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it-IT" altLang="it-IT" sz="1000" b="1">
                  <a:solidFill>
                    <a:srgbClr val="000000"/>
                  </a:solidFill>
                </a:rPr>
                <a:t>Rendimento</a:t>
              </a:r>
              <a:endParaRPr lang="it-IT" altLang="it-IT"/>
            </a:p>
          </p:txBody>
        </p:sp>
        <p:sp>
          <p:nvSpPr>
            <p:cNvPr id="139" name="Rectangle 537"/>
            <p:cNvSpPr>
              <a:spLocks noChangeArrowheads="1"/>
            </p:cNvSpPr>
            <p:nvPr/>
          </p:nvSpPr>
          <p:spPr bwMode="auto">
            <a:xfrm>
              <a:off x="5581650" y="6202363"/>
              <a:ext cx="357188"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it-IT" altLang="it-IT" sz="1000" b="1">
                  <a:solidFill>
                    <a:srgbClr val="000000"/>
                  </a:solidFill>
                </a:rPr>
                <a:t>1,13%</a:t>
              </a:r>
              <a:endParaRPr lang="it-IT" altLang="it-IT"/>
            </a:p>
          </p:txBody>
        </p:sp>
        <p:sp>
          <p:nvSpPr>
            <p:cNvPr id="140" name="Rectangle 538"/>
            <p:cNvSpPr>
              <a:spLocks noChangeArrowheads="1"/>
            </p:cNvSpPr>
            <p:nvPr/>
          </p:nvSpPr>
          <p:spPr bwMode="auto">
            <a:xfrm>
              <a:off x="6208713" y="6205538"/>
              <a:ext cx="684212"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it-IT" altLang="it-IT" sz="1000">
                  <a:solidFill>
                    <a:srgbClr val="000000"/>
                  </a:solidFill>
                </a:rPr>
                <a:t>&lt;-- =F10/H9</a:t>
              </a:r>
              <a:endParaRPr lang="it-IT" altLang="it-IT"/>
            </a:p>
          </p:txBody>
        </p:sp>
        <p:sp>
          <p:nvSpPr>
            <p:cNvPr id="141" name="Rectangle 539"/>
            <p:cNvSpPr>
              <a:spLocks noChangeArrowheads="1"/>
            </p:cNvSpPr>
            <p:nvPr/>
          </p:nvSpPr>
          <p:spPr bwMode="auto">
            <a:xfrm>
              <a:off x="2897188" y="5326063"/>
              <a:ext cx="1141412" cy="174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t-IT"/>
            </a:p>
          </p:txBody>
        </p:sp>
        <p:sp>
          <p:nvSpPr>
            <p:cNvPr id="142" name="Rectangle 540"/>
            <p:cNvSpPr>
              <a:spLocks noChangeArrowheads="1"/>
            </p:cNvSpPr>
            <p:nvPr/>
          </p:nvSpPr>
          <p:spPr bwMode="auto">
            <a:xfrm>
              <a:off x="4905375" y="5162550"/>
              <a:ext cx="23813" cy="1809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t-IT"/>
            </a:p>
          </p:txBody>
        </p:sp>
        <p:sp>
          <p:nvSpPr>
            <p:cNvPr id="143" name="Rectangle 541"/>
            <p:cNvSpPr>
              <a:spLocks noChangeArrowheads="1"/>
            </p:cNvSpPr>
            <p:nvPr/>
          </p:nvSpPr>
          <p:spPr bwMode="auto">
            <a:xfrm>
              <a:off x="5986463" y="5180013"/>
              <a:ext cx="25400" cy="1635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t-IT"/>
            </a:p>
          </p:txBody>
        </p:sp>
        <p:sp>
          <p:nvSpPr>
            <p:cNvPr id="144" name="Rectangle 542"/>
            <p:cNvSpPr>
              <a:spLocks noChangeArrowheads="1"/>
            </p:cNvSpPr>
            <p:nvPr/>
          </p:nvSpPr>
          <p:spPr bwMode="auto">
            <a:xfrm>
              <a:off x="2871788" y="5326063"/>
              <a:ext cx="25400" cy="1825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t-IT"/>
            </a:p>
          </p:txBody>
        </p:sp>
        <p:sp>
          <p:nvSpPr>
            <p:cNvPr id="145" name="Rectangle 543"/>
            <p:cNvSpPr>
              <a:spLocks noChangeArrowheads="1"/>
            </p:cNvSpPr>
            <p:nvPr/>
          </p:nvSpPr>
          <p:spPr bwMode="auto">
            <a:xfrm>
              <a:off x="4013200" y="5343525"/>
              <a:ext cx="25400" cy="1651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t-IT"/>
            </a:p>
          </p:txBody>
        </p:sp>
        <p:sp>
          <p:nvSpPr>
            <p:cNvPr id="146" name="Line 544"/>
            <p:cNvSpPr>
              <a:spLocks noChangeShapeType="1"/>
            </p:cNvSpPr>
            <p:nvPr/>
          </p:nvSpPr>
          <p:spPr bwMode="auto">
            <a:xfrm>
              <a:off x="431800" y="4373563"/>
              <a:ext cx="5568950"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147" name="Rectangle 545"/>
            <p:cNvSpPr>
              <a:spLocks noChangeArrowheads="1"/>
            </p:cNvSpPr>
            <p:nvPr/>
          </p:nvSpPr>
          <p:spPr bwMode="auto">
            <a:xfrm>
              <a:off x="431800" y="4373563"/>
              <a:ext cx="5568950" cy="793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t-IT"/>
            </a:p>
          </p:txBody>
        </p:sp>
        <p:sp>
          <p:nvSpPr>
            <p:cNvPr id="148" name="Line 546"/>
            <p:cNvSpPr>
              <a:spLocks noChangeShapeType="1"/>
            </p:cNvSpPr>
            <p:nvPr/>
          </p:nvSpPr>
          <p:spPr bwMode="auto">
            <a:xfrm>
              <a:off x="431800" y="4530725"/>
              <a:ext cx="5568950"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149" name="Rectangle 547"/>
            <p:cNvSpPr>
              <a:spLocks noChangeArrowheads="1"/>
            </p:cNvSpPr>
            <p:nvPr/>
          </p:nvSpPr>
          <p:spPr bwMode="auto">
            <a:xfrm>
              <a:off x="431800" y="4530725"/>
              <a:ext cx="5568950" cy="95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t-IT"/>
            </a:p>
          </p:txBody>
        </p:sp>
        <p:sp>
          <p:nvSpPr>
            <p:cNvPr id="150" name="Rectangle 548"/>
            <p:cNvSpPr>
              <a:spLocks noChangeArrowheads="1"/>
            </p:cNvSpPr>
            <p:nvPr/>
          </p:nvSpPr>
          <p:spPr bwMode="auto">
            <a:xfrm>
              <a:off x="4929188" y="5162550"/>
              <a:ext cx="1082675" cy="174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t-IT"/>
            </a:p>
          </p:txBody>
        </p:sp>
        <p:sp>
          <p:nvSpPr>
            <p:cNvPr id="151" name="Rectangle 549"/>
            <p:cNvSpPr>
              <a:spLocks noChangeArrowheads="1"/>
            </p:cNvSpPr>
            <p:nvPr/>
          </p:nvSpPr>
          <p:spPr bwMode="auto">
            <a:xfrm>
              <a:off x="4929188" y="5326063"/>
              <a:ext cx="1082675" cy="174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t-IT"/>
            </a:p>
          </p:txBody>
        </p:sp>
        <p:sp>
          <p:nvSpPr>
            <p:cNvPr id="152" name="Rectangle 550"/>
            <p:cNvSpPr>
              <a:spLocks noChangeArrowheads="1"/>
            </p:cNvSpPr>
            <p:nvPr/>
          </p:nvSpPr>
          <p:spPr bwMode="auto">
            <a:xfrm>
              <a:off x="2897188" y="5491163"/>
              <a:ext cx="1141412" cy="174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t-IT"/>
            </a:p>
          </p:txBody>
        </p:sp>
        <p:sp>
          <p:nvSpPr>
            <p:cNvPr id="153" name="Line 551"/>
            <p:cNvSpPr>
              <a:spLocks noChangeShapeType="1"/>
            </p:cNvSpPr>
            <p:nvPr/>
          </p:nvSpPr>
          <p:spPr bwMode="auto">
            <a:xfrm>
              <a:off x="1544638" y="5894388"/>
              <a:ext cx="3436937" cy="1587"/>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154" name="Rectangle 552"/>
            <p:cNvSpPr>
              <a:spLocks noChangeArrowheads="1"/>
            </p:cNvSpPr>
            <p:nvPr/>
          </p:nvSpPr>
          <p:spPr bwMode="auto">
            <a:xfrm>
              <a:off x="5935663" y="5815013"/>
              <a:ext cx="1270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it-IT" altLang="it-IT" sz="1000">
                  <a:solidFill>
                    <a:srgbClr val="000000"/>
                  </a:solidFill>
                  <a:latin typeface="Times New Roman" pitchFamily="18" charset="0"/>
                </a:rPr>
                <a:t>19</a:t>
              </a:r>
              <a:endParaRPr lang="it-IT" altLang="it-IT"/>
            </a:p>
          </p:txBody>
        </p:sp>
        <p:sp>
          <p:nvSpPr>
            <p:cNvPr id="155" name="Rectangle 553"/>
            <p:cNvSpPr>
              <a:spLocks noChangeArrowheads="1"/>
            </p:cNvSpPr>
            <p:nvPr/>
          </p:nvSpPr>
          <p:spPr bwMode="auto">
            <a:xfrm>
              <a:off x="5883275" y="5815013"/>
              <a:ext cx="3175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it-IT" altLang="it-IT" sz="1000">
                  <a:solidFill>
                    <a:srgbClr val="000000"/>
                  </a:solidFill>
                  <a:latin typeface="Times New Roman" pitchFamily="18" charset="0"/>
                </a:rPr>
                <a:t>,</a:t>
              </a:r>
              <a:endParaRPr lang="it-IT" altLang="it-IT"/>
            </a:p>
          </p:txBody>
        </p:sp>
        <p:sp>
          <p:nvSpPr>
            <p:cNvPr id="156" name="Rectangle 554"/>
            <p:cNvSpPr>
              <a:spLocks noChangeArrowheads="1"/>
            </p:cNvSpPr>
            <p:nvPr/>
          </p:nvSpPr>
          <p:spPr bwMode="auto">
            <a:xfrm>
              <a:off x="5618163" y="5815013"/>
              <a:ext cx="1905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it-IT" altLang="it-IT" sz="1000">
                  <a:solidFill>
                    <a:srgbClr val="000000"/>
                  </a:solidFill>
                  <a:latin typeface="Times New Roman" pitchFamily="18" charset="0"/>
                </a:rPr>
                <a:t>082</a:t>
              </a:r>
              <a:endParaRPr lang="it-IT" altLang="it-IT"/>
            </a:p>
          </p:txBody>
        </p:sp>
        <p:sp>
          <p:nvSpPr>
            <p:cNvPr id="157" name="Rectangle 555"/>
            <p:cNvSpPr>
              <a:spLocks noChangeArrowheads="1"/>
            </p:cNvSpPr>
            <p:nvPr/>
          </p:nvSpPr>
          <p:spPr bwMode="auto">
            <a:xfrm>
              <a:off x="5534025" y="5815013"/>
              <a:ext cx="3175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it-IT" altLang="it-IT" sz="1000">
                  <a:solidFill>
                    <a:srgbClr val="000000"/>
                  </a:solidFill>
                  <a:latin typeface="Times New Roman" pitchFamily="18" charset="0"/>
                </a:rPr>
                <a:t>.</a:t>
              </a:r>
              <a:endParaRPr lang="it-IT" altLang="it-IT"/>
            </a:p>
          </p:txBody>
        </p:sp>
        <p:sp>
          <p:nvSpPr>
            <p:cNvPr id="158" name="Rectangle 556"/>
            <p:cNvSpPr>
              <a:spLocks noChangeArrowheads="1"/>
            </p:cNvSpPr>
            <p:nvPr/>
          </p:nvSpPr>
          <p:spPr bwMode="auto">
            <a:xfrm>
              <a:off x="5265738" y="5815013"/>
              <a:ext cx="1905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it-IT" altLang="it-IT" sz="1000">
                  <a:solidFill>
                    <a:srgbClr val="000000"/>
                  </a:solidFill>
                  <a:latin typeface="Times New Roman" pitchFamily="18" charset="0"/>
                </a:rPr>
                <a:t>598</a:t>
              </a:r>
              <a:endParaRPr lang="it-IT" altLang="it-IT"/>
            </a:p>
          </p:txBody>
        </p:sp>
        <p:sp>
          <p:nvSpPr>
            <p:cNvPr id="159" name="Rectangle 557"/>
            <p:cNvSpPr>
              <a:spLocks noChangeArrowheads="1"/>
            </p:cNvSpPr>
            <p:nvPr/>
          </p:nvSpPr>
          <p:spPr bwMode="auto">
            <a:xfrm>
              <a:off x="3189288" y="5911850"/>
              <a:ext cx="1905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it-IT" altLang="it-IT" sz="1000">
                  <a:solidFill>
                    <a:srgbClr val="000000"/>
                  </a:solidFill>
                  <a:latin typeface="Times New Roman" pitchFamily="18" charset="0"/>
                </a:rPr>
                <a:t>365</a:t>
              </a:r>
              <a:endParaRPr lang="it-IT" altLang="it-IT"/>
            </a:p>
          </p:txBody>
        </p:sp>
        <p:sp>
          <p:nvSpPr>
            <p:cNvPr id="160" name="Rectangle 558"/>
            <p:cNvSpPr>
              <a:spLocks noChangeArrowheads="1"/>
            </p:cNvSpPr>
            <p:nvPr/>
          </p:nvSpPr>
          <p:spPr bwMode="auto">
            <a:xfrm>
              <a:off x="4833938" y="5735638"/>
              <a:ext cx="1270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it-IT" altLang="it-IT" sz="1000">
                  <a:solidFill>
                    <a:srgbClr val="000000"/>
                  </a:solidFill>
                  <a:latin typeface="Times New Roman" pitchFamily="18" charset="0"/>
                </a:rPr>
                <a:t>80</a:t>
              </a:r>
              <a:endParaRPr lang="it-IT" altLang="it-IT"/>
            </a:p>
          </p:txBody>
        </p:sp>
        <p:sp>
          <p:nvSpPr>
            <p:cNvPr id="161" name="Rectangle 559"/>
            <p:cNvSpPr>
              <a:spLocks noChangeArrowheads="1"/>
            </p:cNvSpPr>
            <p:nvPr/>
          </p:nvSpPr>
          <p:spPr bwMode="auto">
            <a:xfrm>
              <a:off x="4446588" y="5735638"/>
              <a:ext cx="1905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it-IT" altLang="it-IT" sz="1000">
                  <a:solidFill>
                    <a:srgbClr val="000000"/>
                  </a:solidFill>
                  <a:latin typeface="Times New Roman" pitchFamily="18" charset="0"/>
                </a:rPr>
                <a:t>000</a:t>
              </a:r>
              <a:endParaRPr lang="it-IT" altLang="it-IT"/>
            </a:p>
          </p:txBody>
        </p:sp>
        <p:sp>
          <p:nvSpPr>
            <p:cNvPr id="162" name="Rectangle 560"/>
            <p:cNvSpPr>
              <a:spLocks noChangeArrowheads="1"/>
            </p:cNvSpPr>
            <p:nvPr/>
          </p:nvSpPr>
          <p:spPr bwMode="auto">
            <a:xfrm>
              <a:off x="4362450" y="5735638"/>
              <a:ext cx="3175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it-IT" altLang="it-IT" sz="1000">
                  <a:solidFill>
                    <a:srgbClr val="000000"/>
                  </a:solidFill>
                  <a:latin typeface="Times New Roman" pitchFamily="18" charset="0"/>
                </a:rPr>
                <a:t>.</a:t>
              </a:r>
              <a:endParaRPr lang="it-IT" altLang="it-IT"/>
            </a:p>
          </p:txBody>
        </p:sp>
        <p:sp>
          <p:nvSpPr>
            <p:cNvPr id="163" name="Rectangle 561"/>
            <p:cNvSpPr>
              <a:spLocks noChangeArrowheads="1"/>
            </p:cNvSpPr>
            <p:nvPr/>
          </p:nvSpPr>
          <p:spPr bwMode="auto">
            <a:xfrm>
              <a:off x="4094163" y="5735638"/>
              <a:ext cx="1905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it-IT" altLang="it-IT" sz="1000">
                  <a:solidFill>
                    <a:srgbClr val="000000"/>
                  </a:solidFill>
                  <a:latin typeface="Times New Roman" pitchFamily="18" charset="0"/>
                </a:rPr>
                <a:t>900</a:t>
              </a:r>
              <a:endParaRPr lang="it-IT" altLang="it-IT"/>
            </a:p>
          </p:txBody>
        </p:sp>
        <p:sp>
          <p:nvSpPr>
            <p:cNvPr id="164" name="Rectangle 562"/>
            <p:cNvSpPr>
              <a:spLocks noChangeArrowheads="1"/>
            </p:cNvSpPr>
            <p:nvPr/>
          </p:nvSpPr>
          <p:spPr bwMode="auto">
            <a:xfrm>
              <a:off x="3611563" y="5735638"/>
              <a:ext cx="1905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it-IT" altLang="it-IT" sz="1000">
                  <a:solidFill>
                    <a:srgbClr val="000000"/>
                  </a:solidFill>
                  <a:latin typeface="Times New Roman" pitchFamily="18" charset="0"/>
                </a:rPr>
                <a:t>282</a:t>
              </a:r>
              <a:endParaRPr lang="it-IT" altLang="it-IT"/>
            </a:p>
          </p:txBody>
        </p:sp>
        <p:sp>
          <p:nvSpPr>
            <p:cNvPr id="165" name="Rectangle 563"/>
            <p:cNvSpPr>
              <a:spLocks noChangeArrowheads="1"/>
            </p:cNvSpPr>
            <p:nvPr/>
          </p:nvSpPr>
          <p:spPr bwMode="auto">
            <a:xfrm>
              <a:off x="3201988" y="5735638"/>
              <a:ext cx="1905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it-IT" altLang="it-IT" sz="1000">
                  <a:solidFill>
                    <a:srgbClr val="000000"/>
                  </a:solidFill>
                  <a:latin typeface="Times New Roman" pitchFamily="18" charset="0"/>
                </a:rPr>
                <a:t>000</a:t>
              </a:r>
              <a:endParaRPr lang="it-IT" altLang="it-IT"/>
            </a:p>
          </p:txBody>
        </p:sp>
        <p:sp>
          <p:nvSpPr>
            <p:cNvPr id="166" name="Rectangle 564"/>
            <p:cNvSpPr>
              <a:spLocks noChangeArrowheads="1"/>
            </p:cNvSpPr>
            <p:nvPr/>
          </p:nvSpPr>
          <p:spPr bwMode="auto">
            <a:xfrm>
              <a:off x="3117850" y="5735638"/>
              <a:ext cx="3175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it-IT" altLang="it-IT" sz="1000">
                  <a:solidFill>
                    <a:srgbClr val="000000"/>
                  </a:solidFill>
                  <a:latin typeface="Times New Roman" pitchFamily="18" charset="0"/>
                </a:rPr>
                <a:t>.</a:t>
              </a:r>
              <a:endParaRPr lang="it-IT" altLang="it-IT"/>
            </a:p>
          </p:txBody>
        </p:sp>
        <p:sp>
          <p:nvSpPr>
            <p:cNvPr id="167" name="Rectangle 565"/>
            <p:cNvSpPr>
              <a:spLocks noChangeArrowheads="1"/>
            </p:cNvSpPr>
            <p:nvPr/>
          </p:nvSpPr>
          <p:spPr bwMode="auto">
            <a:xfrm>
              <a:off x="2849563" y="5735638"/>
              <a:ext cx="1905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it-IT" altLang="it-IT" sz="1000">
                  <a:solidFill>
                    <a:srgbClr val="000000"/>
                  </a:solidFill>
                  <a:latin typeface="Times New Roman" pitchFamily="18" charset="0"/>
                </a:rPr>
                <a:t>900</a:t>
              </a:r>
              <a:endParaRPr lang="it-IT" altLang="it-IT"/>
            </a:p>
          </p:txBody>
        </p:sp>
        <p:sp>
          <p:nvSpPr>
            <p:cNvPr id="168" name="Rectangle 566"/>
            <p:cNvSpPr>
              <a:spLocks noChangeArrowheads="1"/>
            </p:cNvSpPr>
            <p:nvPr/>
          </p:nvSpPr>
          <p:spPr bwMode="auto">
            <a:xfrm>
              <a:off x="2368550" y="5735638"/>
              <a:ext cx="1905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it-IT" altLang="it-IT" sz="1000">
                  <a:solidFill>
                    <a:srgbClr val="000000"/>
                  </a:solidFill>
                  <a:latin typeface="Times New Roman" pitchFamily="18" charset="0"/>
                </a:rPr>
                <a:t>365</a:t>
              </a:r>
              <a:endParaRPr lang="it-IT" altLang="it-IT"/>
            </a:p>
          </p:txBody>
        </p:sp>
        <p:sp>
          <p:nvSpPr>
            <p:cNvPr id="169" name="Rectangle 567"/>
            <p:cNvSpPr>
              <a:spLocks noChangeArrowheads="1"/>
            </p:cNvSpPr>
            <p:nvPr/>
          </p:nvSpPr>
          <p:spPr bwMode="auto">
            <a:xfrm>
              <a:off x="1962150" y="5735638"/>
              <a:ext cx="1905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it-IT" altLang="it-IT" sz="1000">
                  <a:solidFill>
                    <a:srgbClr val="000000"/>
                  </a:solidFill>
                  <a:latin typeface="Times New Roman" pitchFamily="18" charset="0"/>
                </a:rPr>
                <a:t>000</a:t>
              </a:r>
              <a:endParaRPr lang="it-IT" altLang="it-IT"/>
            </a:p>
          </p:txBody>
        </p:sp>
        <p:sp>
          <p:nvSpPr>
            <p:cNvPr id="170" name="Rectangle 568"/>
            <p:cNvSpPr>
              <a:spLocks noChangeArrowheads="1"/>
            </p:cNvSpPr>
            <p:nvPr/>
          </p:nvSpPr>
          <p:spPr bwMode="auto">
            <a:xfrm>
              <a:off x="1879600" y="5735638"/>
              <a:ext cx="3175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it-IT" altLang="it-IT" sz="1000">
                  <a:solidFill>
                    <a:srgbClr val="000000"/>
                  </a:solidFill>
                  <a:latin typeface="Times New Roman" pitchFamily="18" charset="0"/>
                </a:rPr>
                <a:t>.</a:t>
              </a:r>
              <a:endParaRPr lang="it-IT" altLang="it-IT"/>
            </a:p>
          </p:txBody>
        </p:sp>
        <p:sp>
          <p:nvSpPr>
            <p:cNvPr id="171" name="Rectangle 569"/>
            <p:cNvSpPr>
              <a:spLocks noChangeArrowheads="1"/>
            </p:cNvSpPr>
            <p:nvPr/>
          </p:nvSpPr>
          <p:spPr bwMode="auto">
            <a:xfrm>
              <a:off x="1611313" y="5735638"/>
              <a:ext cx="1905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it-IT" altLang="it-IT" sz="1000">
                  <a:solidFill>
                    <a:srgbClr val="000000"/>
                  </a:solidFill>
                  <a:latin typeface="Times New Roman" pitchFamily="18" charset="0"/>
                </a:rPr>
                <a:t>100</a:t>
              </a:r>
              <a:endParaRPr lang="it-IT" altLang="it-IT"/>
            </a:p>
          </p:txBody>
        </p:sp>
        <p:sp>
          <p:nvSpPr>
            <p:cNvPr id="172" name="Rectangle 570"/>
            <p:cNvSpPr>
              <a:spLocks noChangeArrowheads="1"/>
            </p:cNvSpPr>
            <p:nvPr/>
          </p:nvSpPr>
          <p:spPr bwMode="auto">
            <a:xfrm>
              <a:off x="5103813" y="5799138"/>
              <a:ext cx="6985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it-IT" altLang="it-IT" sz="1000">
                  <a:solidFill>
                    <a:srgbClr val="000000"/>
                  </a:solidFill>
                  <a:latin typeface="Symbol" pitchFamily="18" charset="2"/>
                </a:rPr>
                <a:t>=</a:t>
              </a:r>
              <a:endParaRPr lang="it-IT" altLang="it-IT"/>
            </a:p>
          </p:txBody>
        </p:sp>
        <p:sp>
          <p:nvSpPr>
            <p:cNvPr id="173" name="Rectangle 571"/>
            <p:cNvSpPr>
              <a:spLocks noChangeArrowheads="1"/>
            </p:cNvSpPr>
            <p:nvPr/>
          </p:nvSpPr>
          <p:spPr bwMode="auto">
            <a:xfrm>
              <a:off x="4760913" y="5719763"/>
              <a:ext cx="3175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it-IT" altLang="it-IT" sz="1000">
                  <a:solidFill>
                    <a:srgbClr val="000000"/>
                  </a:solidFill>
                  <a:latin typeface="Symbol" pitchFamily="18" charset="2"/>
                </a:rPr>
                <a:t>×</a:t>
              </a:r>
              <a:endParaRPr lang="it-IT" altLang="it-IT"/>
            </a:p>
          </p:txBody>
        </p:sp>
        <p:sp>
          <p:nvSpPr>
            <p:cNvPr id="174" name="Rectangle 572"/>
            <p:cNvSpPr>
              <a:spLocks noChangeArrowheads="1"/>
            </p:cNvSpPr>
            <p:nvPr/>
          </p:nvSpPr>
          <p:spPr bwMode="auto">
            <a:xfrm>
              <a:off x="3941763" y="5719763"/>
              <a:ext cx="6985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it-IT" altLang="it-IT" sz="1000">
                  <a:solidFill>
                    <a:srgbClr val="000000"/>
                  </a:solidFill>
                  <a:latin typeface="Symbol" pitchFamily="18" charset="2"/>
                </a:rPr>
                <a:t>-</a:t>
              </a:r>
              <a:endParaRPr lang="it-IT" altLang="it-IT"/>
            </a:p>
          </p:txBody>
        </p:sp>
        <p:sp>
          <p:nvSpPr>
            <p:cNvPr id="175" name="Rectangle 573"/>
            <p:cNvSpPr>
              <a:spLocks noChangeArrowheads="1"/>
            </p:cNvSpPr>
            <p:nvPr/>
          </p:nvSpPr>
          <p:spPr bwMode="auto">
            <a:xfrm>
              <a:off x="3516313" y="5719763"/>
              <a:ext cx="3175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it-IT" altLang="it-IT" sz="1000">
                  <a:solidFill>
                    <a:srgbClr val="000000"/>
                  </a:solidFill>
                  <a:latin typeface="Symbol" pitchFamily="18" charset="2"/>
                </a:rPr>
                <a:t>×</a:t>
              </a:r>
              <a:endParaRPr lang="it-IT" altLang="it-IT"/>
            </a:p>
          </p:txBody>
        </p:sp>
        <p:sp>
          <p:nvSpPr>
            <p:cNvPr id="176" name="Rectangle 574"/>
            <p:cNvSpPr>
              <a:spLocks noChangeArrowheads="1"/>
            </p:cNvSpPr>
            <p:nvPr/>
          </p:nvSpPr>
          <p:spPr bwMode="auto">
            <a:xfrm>
              <a:off x="2695575" y="5719763"/>
              <a:ext cx="6985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it-IT" altLang="it-IT" sz="1000">
                  <a:solidFill>
                    <a:srgbClr val="000000"/>
                  </a:solidFill>
                  <a:latin typeface="Symbol" pitchFamily="18" charset="2"/>
                </a:rPr>
                <a:t>+</a:t>
              </a:r>
              <a:endParaRPr lang="it-IT" altLang="it-IT"/>
            </a:p>
          </p:txBody>
        </p:sp>
        <p:sp>
          <p:nvSpPr>
            <p:cNvPr id="177" name="Rectangle 575"/>
            <p:cNvSpPr>
              <a:spLocks noChangeArrowheads="1"/>
            </p:cNvSpPr>
            <p:nvPr/>
          </p:nvSpPr>
          <p:spPr bwMode="auto">
            <a:xfrm>
              <a:off x="2278063" y="5719763"/>
              <a:ext cx="3175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it-IT" altLang="it-IT" sz="1000">
                  <a:solidFill>
                    <a:srgbClr val="000000"/>
                  </a:solidFill>
                  <a:latin typeface="Symbol" pitchFamily="18" charset="2"/>
                </a:rPr>
                <a:t>×</a:t>
              </a:r>
              <a:endParaRPr lang="it-IT" altLang="it-IT"/>
            </a:p>
          </p:txBody>
        </p:sp>
        <p:sp>
          <p:nvSpPr>
            <p:cNvPr id="178" name="Rectangle 576"/>
            <p:cNvSpPr>
              <a:spLocks noChangeArrowheads="1"/>
            </p:cNvSpPr>
            <p:nvPr/>
          </p:nvSpPr>
          <p:spPr bwMode="auto">
            <a:xfrm>
              <a:off x="1449388" y="5799138"/>
              <a:ext cx="6985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it-IT" altLang="it-IT" sz="1000">
                  <a:solidFill>
                    <a:srgbClr val="000000"/>
                  </a:solidFill>
                  <a:latin typeface="Symbol" pitchFamily="18" charset="2"/>
                </a:rPr>
                <a:t>=</a:t>
              </a:r>
              <a:endParaRPr lang="it-IT" altLang="it-IT"/>
            </a:p>
          </p:txBody>
        </p:sp>
        <p:sp>
          <p:nvSpPr>
            <p:cNvPr id="179" name="Rectangle 577"/>
            <p:cNvSpPr>
              <a:spLocks noChangeArrowheads="1"/>
            </p:cNvSpPr>
            <p:nvPr/>
          </p:nvSpPr>
          <p:spPr bwMode="auto">
            <a:xfrm>
              <a:off x="973138" y="5815013"/>
              <a:ext cx="282575"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it-IT" altLang="it-IT" sz="1000" i="1">
                  <a:solidFill>
                    <a:srgbClr val="000000"/>
                  </a:solidFill>
                  <a:latin typeface="Times New Roman" pitchFamily="18" charset="0"/>
                </a:rPr>
                <a:t>CMG</a:t>
              </a:r>
              <a:endParaRPr lang="it-IT" altLang="it-IT"/>
            </a:p>
          </p:txBody>
        </p:sp>
        <p:sp>
          <p:nvSpPr>
            <p:cNvPr id="180" name="Freeform 578"/>
            <p:cNvSpPr>
              <a:spLocks noEditPoints="1"/>
            </p:cNvSpPr>
            <p:nvPr/>
          </p:nvSpPr>
          <p:spPr bwMode="auto">
            <a:xfrm>
              <a:off x="798513" y="5683250"/>
              <a:ext cx="5360987" cy="409575"/>
            </a:xfrm>
            <a:custGeom>
              <a:avLst/>
              <a:gdLst>
                <a:gd name="T0" fmla="*/ 6753 w 6753"/>
                <a:gd name="T1" fmla="*/ 0 h 515"/>
                <a:gd name="T2" fmla="*/ 6753 w 6753"/>
                <a:gd name="T3" fmla="*/ 515 h 515"/>
                <a:gd name="T4" fmla="*/ 0 w 6753"/>
                <a:gd name="T5" fmla="*/ 515 h 515"/>
                <a:gd name="T6" fmla="*/ 0 w 6753"/>
                <a:gd name="T7" fmla="*/ 0 h 515"/>
                <a:gd name="T8" fmla="*/ 6753 w 6753"/>
                <a:gd name="T9" fmla="*/ 0 h 515"/>
                <a:gd name="T10" fmla="*/ 43 w 6753"/>
                <a:gd name="T11" fmla="*/ 30 h 515"/>
                <a:gd name="T12" fmla="*/ 43 w 6753"/>
                <a:gd name="T13" fmla="*/ 485 h 515"/>
                <a:gd name="T14" fmla="*/ 6711 w 6753"/>
                <a:gd name="T15" fmla="*/ 485 h 515"/>
                <a:gd name="T16" fmla="*/ 6711 w 6753"/>
                <a:gd name="T17" fmla="*/ 30 h 515"/>
                <a:gd name="T18" fmla="*/ 43 w 6753"/>
                <a:gd name="T19" fmla="*/ 30 h 515"/>
                <a:gd name="T20" fmla="*/ 6696 w 6753"/>
                <a:gd name="T21" fmla="*/ 41 h 515"/>
                <a:gd name="T22" fmla="*/ 6696 w 6753"/>
                <a:gd name="T23" fmla="*/ 474 h 515"/>
                <a:gd name="T24" fmla="*/ 58 w 6753"/>
                <a:gd name="T25" fmla="*/ 474 h 515"/>
                <a:gd name="T26" fmla="*/ 58 w 6753"/>
                <a:gd name="T27" fmla="*/ 41 h 515"/>
                <a:gd name="T28" fmla="*/ 6696 w 6753"/>
                <a:gd name="T29" fmla="*/ 41 h 515"/>
                <a:gd name="T30" fmla="*/ 71 w 6753"/>
                <a:gd name="T31" fmla="*/ 50 h 515"/>
                <a:gd name="T32" fmla="*/ 71 w 6753"/>
                <a:gd name="T33" fmla="*/ 465 h 515"/>
                <a:gd name="T34" fmla="*/ 6682 w 6753"/>
                <a:gd name="T35" fmla="*/ 465 h 515"/>
                <a:gd name="T36" fmla="*/ 6682 w 6753"/>
                <a:gd name="T37" fmla="*/ 50 h 515"/>
                <a:gd name="T38" fmla="*/ 71 w 6753"/>
                <a:gd name="T39" fmla="*/ 5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753" h="515">
                  <a:moveTo>
                    <a:pt x="6753" y="0"/>
                  </a:moveTo>
                  <a:lnTo>
                    <a:pt x="6753" y="515"/>
                  </a:lnTo>
                  <a:lnTo>
                    <a:pt x="0" y="515"/>
                  </a:lnTo>
                  <a:lnTo>
                    <a:pt x="0" y="0"/>
                  </a:lnTo>
                  <a:lnTo>
                    <a:pt x="6753" y="0"/>
                  </a:lnTo>
                  <a:close/>
                  <a:moveTo>
                    <a:pt x="43" y="30"/>
                  </a:moveTo>
                  <a:lnTo>
                    <a:pt x="43" y="485"/>
                  </a:lnTo>
                  <a:lnTo>
                    <a:pt x="6711" y="485"/>
                  </a:lnTo>
                  <a:lnTo>
                    <a:pt x="6711" y="30"/>
                  </a:lnTo>
                  <a:lnTo>
                    <a:pt x="43" y="30"/>
                  </a:lnTo>
                  <a:close/>
                  <a:moveTo>
                    <a:pt x="6696" y="41"/>
                  </a:moveTo>
                  <a:lnTo>
                    <a:pt x="6696" y="474"/>
                  </a:lnTo>
                  <a:lnTo>
                    <a:pt x="58" y="474"/>
                  </a:lnTo>
                  <a:lnTo>
                    <a:pt x="58" y="41"/>
                  </a:lnTo>
                  <a:lnTo>
                    <a:pt x="6696" y="41"/>
                  </a:lnTo>
                  <a:close/>
                  <a:moveTo>
                    <a:pt x="71" y="50"/>
                  </a:moveTo>
                  <a:lnTo>
                    <a:pt x="71" y="465"/>
                  </a:lnTo>
                  <a:lnTo>
                    <a:pt x="6682" y="465"/>
                  </a:lnTo>
                  <a:lnTo>
                    <a:pt x="6682" y="50"/>
                  </a:lnTo>
                  <a:lnTo>
                    <a:pt x="71" y="50"/>
                  </a:lnTo>
                  <a:close/>
                </a:path>
              </a:pathLst>
            </a:custGeom>
            <a:solidFill>
              <a:srgbClr val="6600CC"/>
            </a:solidFill>
            <a:ln w="1588">
              <a:solidFill>
                <a:srgbClr val="6600CC"/>
              </a:solidFill>
              <a:prstDash val="solid"/>
              <a:round/>
              <a:headEnd/>
              <a:tailEnd/>
            </a:ln>
          </p:spPr>
          <p:txBody>
            <a:bodyPr/>
            <a:lstStyle/>
            <a:p>
              <a:endParaRPr lang="it-IT"/>
            </a:p>
          </p:txBody>
        </p:sp>
      </p:grpSp>
    </p:spTree>
    <p:extLst>
      <p:ext uri="{BB962C8B-B14F-4D97-AF65-F5344CB8AC3E}">
        <p14:creationId xmlns:p14="http://schemas.microsoft.com/office/powerpoint/2010/main" val="2299355237"/>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026"/>
          <p:cNvSpPr txBox="1">
            <a:spLocks noChangeArrowheads="1"/>
          </p:cNvSpPr>
          <p:nvPr/>
        </p:nvSpPr>
        <p:spPr bwMode="auto">
          <a:xfrm>
            <a:off x="439172" y="260648"/>
            <a:ext cx="8278812" cy="463846"/>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lgn="ctr">
                <a:solidFill>
                  <a:srgbClr val="6699FF"/>
                </a:solidFill>
                <a:miter lim="800000"/>
                <a:headEnd/>
                <a:tailEnd/>
              </a14:hiddenLine>
            </a:ext>
          </a:extLst>
        </p:spPr>
        <p:txBody>
          <a:bodyPr lIns="90000" tIns="46800" rIns="90000" bIns="46800">
            <a:spAutoFit/>
          </a:bodyPr>
          <a:lstStyle/>
          <a:p>
            <a:pPr algn="ctr">
              <a:defRPr/>
            </a:pPr>
            <a:r>
              <a:rPr lang="it-IT" sz="2400" b="1" dirty="0">
                <a:solidFill>
                  <a:srgbClr val="F26200"/>
                </a:solidFill>
                <a:latin typeface="Georgia" panose="02040502050405020303" pitchFamily="18" charset="0"/>
              </a:rPr>
              <a:t>Le schede di </a:t>
            </a:r>
            <a:r>
              <a:rPr lang="it-IT" sz="2400" b="1" dirty="0" smtClean="0">
                <a:solidFill>
                  <a:srgbClr val="F26200"/>
                </a:solidFill>
                <a:latin typeface="Georgia" panose="02040502050405020303" pitchFamily="18" charset="0"/>
              </a:rPr>
              <a:t>calcolo: il TWRR </a:t>
            </a:r>
            <a:endParaRPr lang="it-IT" sz="2400" b="1" dirty="0">
              <a:solidFill>
                <a:srgbClr val="F26200"/>
              </a:solidFill>
              <a:latin typeface="Georgia" panose="02040502050405020303" pitchFamily="18" charset="0"/>
            </a:endParaRPr>
          </a:p>
        </p:txBody>
      </p:sp>
      <p:sp>
        <p:nvSpPr>
          <p:cNvPr id="2" name="Segnaposto numero diapositiva 1"/>
          <p:cNvSpPr>
            <a:spLocks noGrp="1"/>
          </p:cNvSpPr>
          <p:nvPr>
            <p:ph type="sldNum" sz="quarter" idx="4"/>
          </p:nvPr>
        </p:nvSpPr>
        <p:spPr/>
        <p:txBody>
          <a:bodyPr/>
          <a:lstStyle/>
          <a:p>
            <a:fld id="{CEE20744-6222-4AA3-9D45-8592154090B2}" type="slidenum">
              <a:rPr lang="it-IT" smtClean="0"/>
              <a:pPr/>
              <a:t>109</a:t>
            </a:fld>
            <a:endParaRPr lang="it-IT" dirty="0"/>
          </a:p>
        </p:txBody>
      </p:sp>
      <p:grpSp>
        <p:nvGrpSpPr>
          <p:cNvPr id="86" name="Gruppo 85"/>
          <p:cNvGrpSpPr/>
          <p:nvPr/>
        </p:nvGrpSpPr>
        <p:grpSpPr>
          <a:xfrm>
            <a:off x="368300" y="1060425"/>
            <a:ext cx="8547100" cy="5320903"/>
            <a:chOff x="368300" y="1060425"/>
            <a:chExt cx="8547100" cy="5320903"/>
          </a:xfrm>
        </p:grpSpPr>
        <p:graphicFrame>
          <p:nvGraphicFramePr>
            <p:cNvPr id="87" name="Object 980"/>
            <p:cNvGraphicFramePr>
              <a:graphicFrameLocks noChangeAspect="1"/>
            </p:cNvGraphicFramePr>
            <p:nvPr>
              <p:extLst>
                <p:ext uri="{D42A27DB-BD31-4B8C-83A1-F6EECF244321}">
                  <p14:modId xmlns:p14="http://schemas.microsoft.com/office/powerpoint/2010/main" val="533750566"/>
                </p:ext>
              </p:extLst>
            </p:nvPr>
          </p:nvGraphicFramePr>
          <p:xfrm>
            <a:off x="431800" y="1893888"/>
            <a:ext cx="4826000" cy="293687"/>
          </p:xfrm>
          <a:graphic>
            <a:graphicData uri="http://schemas.openxmlformats.org/presentationml/2006/ole">
              <mc:AlternateContent xmlns:mc="http://schemas.openxmlformats.org/markup-compatibility/2006">
                <mc:Choice xmlns:v="urn:schemas-microsoft-com:vml" Requires="v">
                  <p:oleObj spid="_x0000_s4328" name="Equation" r:id="rId4" imgW="3301920" imgH="203040" progId="Equation.3">
                    <p:embed/>
                  </p:oleObj>
                </mc:Choice>
                <mc:Fallback>
                  <p:oleObj name="Equation" r:id="rId4" imgW="3301920" imgH="203040" progId="Equation.3">
                    <p:embed/>
                    <p:pic>
                      <p:nvPicPr>
                        <p:cNvPr id="891860" name="Object 98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1800" y="1893888"/>
                          <a:ext cx="4826000" cy="2936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8" name="Rectangle 981"/>
            <p:cNvSpPr>
              <a:spLocks noChangeArrowheads="1"/>
            </p:cNvSpPr>
            <p:nvPr/>
          </p:nvSpPr>
          <p:spPr bwMode="auto">
            <a:xfrm>
              <a:off x="5473700" y="1470025"/>
              <a:ext cx="3441700"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it-IT" altLang="it-IT" sz="900" dirty="0">
                  <a:solidFill>
                    <a:srgbClr val="000000"/>
                  </a:solidFill>
                </a:rPr>
                <a:t>dove:</a:t>
              </a:r>
            </a:p>
            <a:p>
              <a:pPr algn="l"/>
              <a:r>
                <a:rPr lang="it-IT" altLang="it-IT" sz="900" dirty="0">
                  <a:solidFill>
                    <a:srgbClr val="000000"/>
                  </a:solidFill>
                </a:rPr>
                <a:t>TWRR = Time </a:t>
              </a:r>
              <a:r>
                <a:rPr lang="it-IT" altLang="it-IT" sz="900" dirty="0" err="1">
                  <a:solidFill>
                    <a:srgbClr val="000000"/>
                  </a:solidFill>
                </a:rPr>
                <a:t>weighted</a:t>
              </a:r>
              <a:r>
                <a:rPr lang="it-IT" altLang="it-IT" sz="900" dirty="0">
                  <a:solidFill>
                    <a:srgbClr val="000000"/>
                  </a:solidFill>
                </a:rPr>
                <a:t> rate of </a:t>
              </a:r>
              <a:r>
                <a:rPr lang="it-IT" altLang="it-IT" sz="900" dirty="0" err="1">
                  <a:solidFill>
                    <a:srgbClr val="000000"/>
                  </a:solidFill>
                </a:rPr>
                <a:t>return</a:t>
              </a:r>
              <a:endParaRPr lang="it-IT" altLang="it-IT" sz="900" dirty="0">
                <a:solidFill>
                  <a:srgbClr val="000000"/>
                </a:solidFill>
              </a:endParaRPr>
            </a:p>
            <a:p>
              <a:pPr algn="l"/>
              <a:r>
                <a:rPr lang="it-IT" altLang="it-IT" sz="900" dirty="0">
                  <a:solidFill>
                    <a:srgbClr val="000000"/>
                  </a:solidFill>
                </a:rPr>
                <a:t>R1, R2, R3, ….</a:t>
              </a:r>
              <a:r>
                <a:rPr lang="it-IT" altLang="it-IT" sz="900" dirty="0" err="1">
                  <a:solidFill>
                    <a:srgbClr val="000000"/>
                  </a:solidFill>
                </a:rPr>
                <a:t>Rn</a:t>
              </a:r>
              <a:r>
                <a:rPr lang="it-IT" altLang="it-IT" sz="900" dirty="0">
                  <a:solidFill>
                    <a:srgbClr val="000000"/>
                  </a:solidFill>
                </a:rPr>
                <a:t>, sono i rendimenti di </a:t>
              </a:r>
              <a:r>
                <a:rPr lang="it-IT" altLang="it-IT" sz="900" dirty="0" err="1">
                  <a:solidFill>
                    <a:srgbClr val="000000"/>
                  </a:solidFill>
                </a:rPr>
                <a:t>sottoperiodo</a:t>
              </a:r>
              <a:r>
                <a:rPr lang="it-IT" altLang="it-IT" sz="900" dirty="0">
                  <a:solidFill>
                    <a:srgbClr val="000000"/>
                  </a:solidFill>
                </a:rPr>
                <a:t> n calcolati come rapporto tra i valori finali ed iniziali dell’investimento nel </a:t>
              </a:r>
              <a:r>
                <a:rPr lang="it-IT" altLang="it-IT" sz="900" dirty="0" err="1">
                  <a:solidFill>
                    <a:srgbClr val="000000"/>
                  </a:solidFill>
                </a:rPr>
                <a:t>sottoperiodo</a:t>
              </a:r>
              <a:r>
                <a:rPr lang="it-IT" altLang="it-IT" sz="900" dirty="0">
                  <a:solidFill>
                    <a:srgbClr val="000000"/>
                  </a:solidFill>
                </a:rPr>
                <a:t>. Essi si calcolano </a:t>
              </a:r>
              <a:r>
                <a:rPr lang="it-IT" altLang="it-IT" sz="900" dirty="0"/>
                <a:t>nel seguente </a:t>
              </a:r>
              <a:r>
                <a:rPr lang="it-IT" altLang="it-IT" sz="900" dirty="0" err="1"/>
                <a:t>modo:Rn</a:t>
              </a:r>
              <a:r>
                <a:rPr lang="it-IT" altLang="it-IT" sz="900" dirty="0"/>
                <a:t> = </a:t>
              </a:r>
              <a:r>
                <a:rPr lang="it-IT" altLang="it-IT" sz="900" dirty="0" err="1"/>
                <a:t>Pt</a:t>
              </a:r>
              <a:r>
                <a:rPr lang="it-IT" altLang="it-IT" sz="900" dirty="0"/>
                <a:t> / Pt-1 + Ft</a:t>
              </a:r>
            </a:p>
            <a:p>
              <a:pPr algn="l"/>
              <a:r>
                <a:rPr lang="it-IT" altLang="it-IT" sz="900" dirty="0" err="1">
                  <a:solidFill>
                    <a:srgbClr val="000000"/>
                  </a:solidFill>
                </a:rPr>
                <a:t>P</a:t>
              </a:r>
              <a:r>
                <a:rPr lang="it-IT" altLang="it-IT" sz="900" dirty="0" err="1"/>
                <a:t>t</a:t>
              </a:r>
              <a:r>
                <a:rPr lang="it-IT" altLang="it-IT" sz="900" dirty="0">
                  <a:solidFill>
                    <a:srgbClr val="000000"/>
                  </a:solidFill>
                </a:rPr>
                <a:t> = valore del patrimonio alla fine di ogni </a:t>
              </a:r>
              <a:r>
                <a:rPr lang="it-IT" altLang="it-IT" sz="900" dirty="0" err="1">
                  <a:solidFill>
                    <a:srgbClr val="000000"/>
                  </a:solidFill>
                </a:rPr>
                <a:t>sottoperiodo</a:t>
              </a:r>
              <a:endParaRPr lang="it-IT" altLang="it-IT" sz="900" dirty="0">
                <a:solidFill>
                  <a:srgbClr val="000000"/>
                </a:solidFill>
              </a:endParaRPr>
            </a:p>
            <a:p>
              <a:pPr algn="l"/>
              <a:r>
                <a:rPr lang="it-IT" altLang="it-IT" sz="900" dirty="0">
                  <a:solidFill>
                    <a:srgbClr val="000000"/>
                  </a:solidFill>
                </a:rPr>
                <a:t>P</a:t>
              </a:r>
              <a:r>
                <a:rPr lang="it-IT" altLang="it-IT" sz="900" dirty="0"/>
                <a:t>t-1</a:t>
              </a:r>
              <a:r>
                <a:rPr lang="it-IT" altLang="it-IT" sz="900" dirty="0">
                  <a:solidFill>
                    <a:srgbClr val="000000"/>
                  </a:solidFill>
                </a:rPr>
                <a:t>= valore del patrimonio alla fine del </a:t>
              </a:r>
              <a:r>
                <a:rPr lang="it-IT" altLang="it-IT" sz="900" dirty="0" err="1">
                  <a:solidFill>
                    <a:srgbClr val="000000"/>
                  </a:solidFill>
                </a:rPr>
                <a:t>sottoperiodo</a:t>
              </a:r>
              <a:r>
                <a:rPr lang="it-IT" altLang="it-IT" sz="900" dirty="0">
                  <a:solidFill>
                    <a:srgbClr val="000000"/>
                  </a:solidFill>
                </a:rPr>
                <a:t> precedente</a:t>
              </a:r>
            </a:p>
            <a:p>
              <a:pPr algn="l"/>
              <a:r>
                <a:rPr lang="it-IT" altLang="it-IT" sz="900" dirty="0">
                  <a:solidFill>
                    <a:srgbClr val="000000"/>
                  </a:solidFill>
                </a:rPr>
                <a:t>F</a:t>
              </a:r>
              <a:r>
                <a:rPr lang="it-IT" altLang="it-IT" sz="900" dirty="0"/>
                <a:t>t</a:t>
              </a:r>
              <a:r>
                <a:rPr lang="it-IT" altLang="it-IT" sz="900" dirty="0">
                  <a:solidFill>
                    <a:srgbClr val="000000"/>
                  </a:solidFill>
                </a:rPr>
                <a:t> = valore del flusso di cassa all’inizio del </a:t>
              </a:r>
              <a:r>
                <a:rPr lang="it-IT" altLang="it-IT" sz="900" dirty="0" err="1">
                  <a:solidFill>
                    <a:srgbClr val="000000"/>
                  </a:solidFill>
                </a:rPr>
                <a:t>sottoperiodo</a:t>
              </a:r>
              <a:endParaRPr lang="it-IT" altLang="it-IT" sz="900" dirty="0">
                <a:solidFill>
                  <a:srgbClr val="000000"/>
                </a:solidFill>
              </a:endParaRPr>
            </a:p>
          </p:txBody>
        </p:sp>
        <p:sp>
          <p:nvSpPr>
            <p:cNvPr id="89" name="Rectangle 982"/>
            <p:cNvSpPr>
              <a:spLocks noChangeArrowheads="1"/>
            </p:cNvSpPr>
            <p:nvPr/>
          </p:nvSpPr>
          <p:spPr bwMode="auto">
            <a:xfrm>
              <a:off x="368300" y="1060425"/>
              <a:ext cx="8458200" cy="831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l"/>
              <a:r>
                <a:rPr lang="it-IT" altLang="it-IT"/>
                <a:t>IL TWRR si calcola come media geometrica dei rendimenti sottoperiodali. </a:t>
              </a:r>
            </a:p>
          </p:txBody>
        </p:sp>
        <p:sp>
          <p:nvSpPr>
            <p:cNvPr id="90" name="AutoShape 984"/>
            <p:cNvSpPr>
              <a:spLocks noChangeAspect="1" noChangeArrowheads="1" noTextEdit="1"/>
            </p:cNvSpPr>
            <p:nvPr/>
          </p:nvSpPr>
          <p:spPr bwMode="auto">
            <a:xfrm>
              <a:off x="777875" y="3317875"/>
              <a:ext cx="7620000" cy="301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it-IT"/>
            </a:p>
          </p:txBody>
        </p:sp>
        <p:sp>
          <p:nvSpPr>
            <p:cNvPr id="91" name="Rectangle 986"/>
            <p:cNvSpPr>
              <a:spLocks noChangeArrowheads="1"/>
            </p:cNvSpPr>
            <p:nvPr/>
          </p:nvSpPr>
          <p:spPr bwMode="auto">
            <a:xfrm>
              <a:off x="1147763" y="3036888"/>
              <a:ext cx="571500" cy="122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it-IT" altLang="it-IT" sz="800" b="1">
                  <a:solidFill>
                    <a:srgbClr val="000000"/>
                  </a:solidFill>
                </a:rPr>
                <a:t>Tipo Flusso</a:t>
              </a:r>
              <a:endParaRPr lang="it-IT" altLang="it-IT"/>
            </a:p>
          </p:txBody>
        </p:sp>
        <p:sp>
          <p:nvSpPr>
            <p:cNvPr id="92" name="Rectangle 987"/>
            <p:cNvSpPr>
              <a:spLocks noChangeArrowheads="1"/>
            </p:cNvSpPr>
            <p:nvPr/>
          </p:nvSpPr>
          <p:spPr bwMode="auto">
            <a:xfrm>
              <a:off x="2312988" y="3036888"/>
              <a:ext cx="295275" cy="122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it-IT" altLang="it-IT" sz="800" b="1">
                  <a:solidFill>
                    <a:srgbClr val="000000"/>
                  </a:solidFill>
                </a:rPr>
                <a:t>valuta</a:t>
              </a:r>
              <a:endParaRPr lang="it-IT" altLang="it-IT"/>
            </a:p>
          </p:txBody>
        </p:sp>
        <p:sp>
          <p:nvSpPr>
            <p:cNvPr id="93" name="Rectangle 988"/>
            <p:cNvSpPr>
              <a:spLocks noChangeArrowheads="1"/>
            </p:cNvSpPr>
            <p:nvPr/>
          </p:nvSpPr>
          <p:spPr bwMode="auto">
            <a:xfrm>
              <a:off x="3649663" y="3036888"/>
              <a:ext cx="266700" cy="122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it-IT" altLang="it-IT" sz="800" b="1">
                  <a:solidFill>
                    <a:srgbClr val="000000"/>
                  </a:solidFill>
                </a:rPr>
                <a:t>flussi</a:t>
              </a:r>
              <a:endParaRPr lang="it-IT" altLang="it-IT"/>
            </a:p>
          </p:txBody>
        </p:sp>
        <p:sp>
          <p:nvSpPr>
            <p:cNvPr id="94" name="Rectangle 989"/>
            <p:cNvSpPr>
              <a:spLocks noChangeArrowheads="1"/>
            </p:cNvSpPr>
            <p:nvPr/>
          </p:nvSpPr>
          <p:spPr bwMode="auto">
            <a:xfrm>
              <a:off x="4938713" y="3036888"/>
              <a:ext cx="663575" cy="122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it-IT" altLang="it-IT" sz="800" b="1">
                  <a:solidFill>
                    <a:srgbClr val="000000"/>
                  </a:solidFill>
                </a:rPr>
                <a:t>valorizzazioni</a:t>
              </a:r>
              <a:endParaRPr lang="it-IT" altLang="it-IT"/>
            </a:p>
          </p:txBody>
        </p:sp>
        <p:sp>
          <p:nvSpPr>
            <p:cNvPr id="95" name="Rectangle 990"/>
            <p:cNvSpPr>
              <a:spLocks noChangeArrowheads="1"/>
            </p:cNvSpPr>
            <p:nvPr/>
          </p:nvSpPr>
          <p:spPr bwMode="auto">
            <a:xfrm>
              <a:off x="6157913" y="3036888"/>
              <a:ext cx="350837" cy="122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it-IT" altLang="it-IT" sz="800" b="1">
                  <a:solidFill>
                    <a:srgbClr val="000000"/>
                  </a:solidFill>
                </a:rPr>
                <a:t>Pt/Po-1</a:t>
              </a:r>
              <a:endParaRPr lang="it-IT" altLang="it-IT"/>
            </a:p>
          </p:txBody>
        </p:sp>
        <p:sp>
          <p:nvSpPr>
            <p:cNvPr id="96" name="Rectangle 991"/>
            <p:cNvSpPr>
              <a:spLocks noChangeArrowheads="1"/>
            </p:cNvSpPr>
            <p:nvPr/>
          </p:nvSpPr>
          <p:spPr bwMode="auto">
            <a:xfrm>
              <a:off x="1073150" y="3190875"/>
              <a:ext cx="6350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it-IT" altLang="it-IT" sz="800">
                  <a:solidFill>
                    <a:srgbClr val="000000"/>
                  </a:solidFill>
                </a:rPr>
                <a:t>Valore iniziale</a:t>
              </a:r>
              <a:endParaRPr lang="it-IT" altLang="it-IT"/>
            </a:p>
          </p:txBody>
        </p:sp>
        <p:sp>
          <p:nvSpPr>
            <p:cNvPr id="97" name="Rectangle 992"/>
            <p:cNvSpPr>
              <a:spLocks noChangeArrowheads="1"/>
            </p:cNvSpPr>
            <p:nvPr/>
          </p:nvSpPr>
          <p:spPr bwMode="auto">
            <a:xfrm>
              <a:off x="2212975" y="3190875"/>
              <a:ext cx="51435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it-IT" altLang="it-IT" sz="800">
                  <a:solidFill>
                    <a:srgbClr val="000000"/>
                  </a:solidFill>
                </a:rPr>
                <a:t>31/12/2005</a:t>
              </a:r>
              <a:endParaRPr lang="it-IT" altLang="it-IT"/>
            </a:p>
          </p:txBody>
        </p:sp>
        <p:sp>
          <p:nvSpPr>
            <p:cNvPr id="98" name="Rectangle 993"/>
            <p:cNvSpPr>
              <a:spLocks noChangeArrowheads="1"/>
            </p:cNvSpPr>
            <p:nvPr/>
          </p:nvSpPr>
          <p:spPr bwMode="auto">
            <a:xfrm>
              <a:off x="3946525" y="3190875"/>
              <a:ext cx="51435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it-IT" altLang="it-IT" sz="800">
                  <a:solidFill>
                    <a:srgbClr val="000000"/>
                  </a:solidFill>
                </a:rPr>
                <a:t>100.000,00</a:t>
              </a:r>
              <a:endParaRPr lang="it-IT" altLang="it-IT"/>
            </a:p>
          </p:txBody>
        </p:sp>
        <p:sp>
          <p:nvSpPr>
            <p:cNvPr id="181" name="Rectangle 994"/>
            <p:cNvSpPr>
              <a:spLocks noChangeArrowheads="1"/>
            </p:cNvSpPr>
            <p:nvPr/>
          </p:nvSpPr>
          <p:spPr bwMode="auto">
            <a:xfrm>
              <a:off x="5881688" y="3182938"/>
              <a:ext cx="28575" cy="122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it-IT" altLang="it-IT" sz="800">
                  <a:solidFill>
                    <a:srgbClr val="000000"/>
                  </a:solidFill>
                </a:rPr>
                <a:t>t</a:t>
              </a:r>
              <a:endParaRPr lang="it-IT" altLang="it-IT"/>
            </a:p>
          </p:txBody>
        </p:sp>
        <p:sp>
          <p:nvSpPr>
            <p:cNvPr id="182" name="Rectangle 995"/>
            <p:cNvSpPr>
              <a:spLocks noChangeArrowheads="1"/>
            </p:cNvSpPr>
            <p:nvPr/>
          </p:nvSpPr>
          <p:spPr bwMode="auto">
            <a:xfrm>
              <a:off x="5913438" y="3236913"/>
              <a:ext cx="42862" cy="92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it-IT" altLang="it-IT" sz="600">
                  <a:solidFill>
                    <a:srgbClr val="000000"/>
                  </a:solidFill>
                </a:rPr>
                <a:t>1</a:t>
              </a:r>
              <a:endParaRPr lang="it-IT" altLang="it-IT"/>
            </a:p>
          </p:txBody>
        </p:sp>
        <p:sp>
          <p:nvSpPr>
            <p:cNvPr id="183" name="Rectangle 996"/>
            <p:cNvSpPr>
              <a:spLocks noChangeArrowheads="1"/>
            </p:cNvSpPr>
            <p:nvPr/>
          </p:nvSpPr>
          <p:spPr bwMode="auto">
            <a:xfrm>
              <a:off x="990600" y="3359150"/>
              <a:ext cx="403225"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it-IT" altLang="it-IT" sz="800">
                  <a:solidFill>
                    <a:srgbClr val="000000"/>
                  </a:solidFill>
                </a:rPr>
                <a:t>Valore al</a:t>
              </a:r>
              <a:endParaRPr lang="it-IT" altLang="it-IT"/>
            </a:p>
          </p:txBody>
        </p:sp>
        <p:sp>
          <p:nvSpPr>
            <p:cNvPr id="184" name="Rectangle 997"/>
            <p:cNvSpPr>
              <a:spLocks noChangeArrowheads="1"/>
            </p:cNvSpPr>
            <p:nvPr/>
          </p:nvSpPr>
          <p:spPr bwMode="auto">
            <a:xfrm>
              <a:off x="2212975" y="3359150"/>
              <a:ext cx="51435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it-IT" altLang="it-IT" sz="800">
                  <a:solidFill>
                    <a:srgbClr val="000000"/>
                  </a:solidFill>
                </a:rPr>
                <a:t>24/03/2006</a:t>
              </a:r>
              <a:endParaRPr lang="it-IT" altLang="it-IT"/>
            </a:p>
          </p:txBody>
        </p:sp>
        <p:sp>
          <p:nvSpPr>
            <p:cNvPr id="185" name="Rectangle 998"/>
            <p:cNvSpPr>
              <a:spLocks noChangeArrowheads="1"/>
            </p:cNvSpPr>
            <p:nvPr/>
          </p:nvSpPr>
          <p:spPr bwMode="auto">
            <a:xfrm>
              <a:off x="5172075" y="3359150"/>
              <a:ext cx="51435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it-IT" altLang="it-IT" sz="800">
                  <a:solidFill>
                    <a:srgbClr val="000000"/>
                  </a:solidFill>
                </a:rPr>
                <a:t>105.853,35</a:t>
              </a:r>
              <a:endParaRPr lang="it-IT" altLang="it-IT"/>
            </a:p>
          </p:txBody>
        </p:sp>
        <p:sp>
          <p:nvSpPr>
            <p:cNvPr id="186" name="Rectangle 999"/>
            <p:cNvSpPr>
              <a:spLocks noChangeArrowheads="1"/>
            </p:cNvSpPr>
            <p:nvPr/>
          </p:nvSpPr>
          <p:spPr bwMode="auto">
            <a:xfrm>
              <a:off x="5881688" y="3351213"/>
              <a:ext cx="28575" cy="122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it-IT" altLang="it-IT" sz="800">
                  <a:solidFill>
                    <a:srgbClr val="000000"/>
                  </a:solidFill>
                </a:rPr>
                <a:t>t</a:t>
              </a:r>
              <a:endParaRPr lang="it-IT" altLang="it-IT"/>
            </a:p>
          </p:txBody>
        </p:sp>
        <p:sp>
          <p:nvSpPr>
            <p:cNvPr id="187" name="Rectangle 1000"/>
            <p:cNvSpPr>
              <a:spLocks noChangeArrowheads="1"/>
            </p:cNvSpPr>
            <p:nvPr/>
          </p:nvSpPr>
          <p:spPr bwMode="auto">
            <a:xfrm>
              <a:off x="5913438" y="3403600"/>
              <a:ext cx="42862" cy="92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it-IT" altLang="it-IT" sz="600">
                  <a:solidFill>
                    <a:srgbClr val="000000"/>
                  </a:solidFill>
                </a:rPr>
                <a:t>1</a:t>
              </a:r>
              <a:endParaRPr lang="it-IT" altLang="it-IT"/>
            </a:p>
          </p:txBody>
        </p:sp>
        <p:sp>
          <p:nvSpPr>
            <p:cNvPr id="188" name="Rectangle 1001"/>
            <p:cNvSpPr>
              <a:spLocks noChangeArrowheads="1"/>
            </p:cNvSpPr>
            <p:nvPr/>
          </p:nvSpPr>
          <p:spPr bwMode="auto">
            <a:xfrm>
              <a:off x="6254750" y="3359150"/>
              <a:ext cx="314325"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it-IT" altLang="it-IT" sz="800">
                  <a:solidFill>
                    <a:srgbClr val="000000"/>
                  </a:solidFill>
                </a:rPr>
                <a:t>1,0585</a:t>
              </a:r>
              <a:endParaRPr lang="it-IT" altLang="it-IT"/>
            </a:p>
          </p:txBody>
        </p:sp>
        <p:sp>
          <p:nvSpPr>
            <p:cNvPr id="189" name="Rectangle 1002"/>
            <p:cNvSpPr>
              <a:spLocks noChangeArrowheads="1"/>
            </p:cNvSpPr>
            <p:nvPr/>
          </p:nvSpPr>
          <p:spPr bwMode="auto">
            <a:xfrm>
              <a:off x="6097588" y="3359150"/>
              <a:ext cx="28575"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it-IT" altLang="it-IT" sz="800">
                  <a:solidFill>
                    <a:srgbClr val="000000"/>
                  </a:solidFill>
                </a:rPr>
                <a:t> </a:t>
              </a:r>
              <a:endParaRPr lang="it-IT" altLang="it-IT"/>
            </a:p>
          </p:txBody>
        </p:sp>
        <p:sp>
          <p:nvSpPr>
            <p:cNvPr id="190" name="Rectangle 1003"/>
            <p:cNvSpPr>
              <a:spLocks noChangeArrowheads="1"/>
            </p:cNvSpPr>
            <p:nvPr/>
          </p:nvSpPr>
          <p:spPr bwMode="auto">
            <a:xfrm>
              <a:off x="6142038" y="3359150"/>
              <a:ext cx="28575"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it-IT" altLang="it-IT" sz="800">
                  <a:solidFill>
                    <a:srgbClr val="000000"/>
                  </a:solidFill>
                </a:rPr>
                <a:t> </a:t>
              </a:r>
              <a:endParaRPr lang="it-IT" altLang="it-IT"/>
            </a:p>
          </p:txBody>
        </p:sp>
        <p:sp>
          <p:nvSpPr>
            <p:cNvPr id="191" name="Rectangle 1004"/>
            <p:cNvSpPr>
              <a:spLocks noChangeArrowheads="1"/>
            </p:cNvSpPr>
            <p:nvPr/>
          </p:nvSpPr>
          <p:spPr bwMode="auto">
            <a:xfrm>
              <a:off x="6926263" y="3359150"/>
              <a:ext cx="496887"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it-IT" altLang="it-IT" sz="800">
                  <a:solidFill>
                    <a:srgbClr val="000000"/>
                  </a:solidFill>
                </a:rPr>
                <a:t>&lt;-- =E8/D7</a:t>
              </a:r>
              <a:endParaRPr lang="it-IT" altLang="it-IT"/>
            </a:p>
          </p:txBody>
        </p:sp>
        <p:sp>
          <p:nvSpPr>
            <p:cNvPr id="192" name="Rectangle 1005"/>
            <p:cNvSpPr>
              <a:spLocks noChangeArrowheads="1"/>
            </p:cNvSpPr>
            <p:nvPr/>
          </p:nvSpPr>
          <p:spPr bwMode="auto">
            <a:xfrm>
              <a:off x="1065213" y="3506788"/>
              <a:ext cx="612775" cy="122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it-IT" altLang="it-IT" sz="800">
                  <a:solidFill>
                    <a:srgbClr val="000000"/>
                  </a:solidFill>
                </a:rPr>
                <a:t>Conferimento</a:t>
              </a:r>
              <a:endParaRPr lang="it-IT" altLang="it-IT"/>
            </a:p>
          </p:txBody>
        </p:sp>
        <p:sp>
          <p:nvSpPr>
            <p:cNvPr id="193" name="Rectangle 1006"/>
            <p:cNvSpPr>
              <a:spLocks noChangeArrowheads="1"/>
            </p:cNvSpPr>
            <p:nvPr/>
          </p:nvSpPr>
          <p:spPr bwMode="auto">
            <a:xfrm>
              <a:off x="2212975" y="3506788"/>
              <a:ext cx="514350" cy="122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it-IT" altLang="it-IT" sz="800">
                  <a:solidFill>
                    <a:srgbClr val="000000"/>
                  </a:solidFill>
                </a:rPr>
                <a:t>24/03/2006</a:t>
              </a:r>
              <a:endParaRPr lang="it-IT" altLang="it-IT"/>
            </a:p>
          </p:txBody>
        </p:sp>
        <p:sp>
          <p:nvSpPr>
            <p:cNvPr id="194" name="Rectangle 1007"/>
            <p:cNvSpPr>
              <a:spLocks noChangeArrowheads="1"/>
            </p:cNvSpPr>
            <p:nvPr/>
          </p:nvSpPr>
          <p:spPr bwMode="auto">
            <a:xfrm>
              <a:off x="3946525" y="3506788"/>
              <a:ext cx="514350" cy="122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it-IT" altLang="it-IT" sz="800">
                  <a:solidFill>
                    <a:srgbClr val="000000"/>
                  </a:solidFill>
                </a:rPr>
                <a:t>900.000,00</a:t>
              </a:r>
              <a:endParaRPr lang="it-IT" altLang="it-IT"/>
            </a:p>
          </p:txBody>
        </p:sp>
        <p:sp>
          <p:nvSpPr>
            <p:cNvPr id="195" name="Rectangle 1008"/>
            <p:cNvSpPr>
              <a:spLocks noChangeArrowheads="1"/>
            </p:cNvSpPr>
            <p:nvPr/>
          </p:nvSpPr>
          <p:spPr bwMode="auto">
            <a:xfrm>
              <a:off x="990600" y="3654425"/>
              <a:ext cx="403225"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it-IT" altLang="it-IT" sz="800">
                  <a:solidFill>
                    <a:srgbClr val="000000"/>
                  </a:solidFill>
                </a:rPr>
                <a:t>Valore al</a:t>
              </a:r>
              <a:endParaRPr lang="it-IT" altLang="it-IT"/>
            </a:p>
          </p:txBody>
        </p:sp>
        <p:sp>
          <p:nvSpPr>
            <p:cNvPr id="196" name="Rectangle 1009"/>
            <p:cNvSpPr>
              <a:spLocks noChangeArrowheads="1"/>
            </p:cNvSpPr>
            <p:nvPr/>
          </p:nvSpPr>
          <p:spPr bwMode="auto">
            <a:xfrm>
              <a:off x="2212975" y="3654425"/>
              <a:ext cx="51435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it-IT" altLang="it-IT" sz="800">
                  <a:solidFill>
                    <a:srgbClr val="000000"/>
                  </a:solidFill>
                </a:rPr>
                <a:t>12/10/2006</a:t>
              </a:r>
              <a:endParaRPr lang="it-IT" altLang="it-IT"/>
            </a:p>
          </p:txBody>
        </p:sp>
        <p:sp>
          <p:nvSpPr>
            <p:cNvPr id="197" name="Rectangle 1010"/>
            <p:cNvSpPr>
              <a:spLocks noChangeArrowheads="1"/>
            </p:cNvSpPr>
            <p:nvPr/>
          </p:nvSpPr>
          <p:spPr bwMode="auto">
            <a:xfrm>
              <a:off x="5067300" y="3654425"/>
              <a:ext cx="600075"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it-IT" altLang="it-IT" sz="800">
                  <a:solidFill>
                    <a:srgbClr val="000000"/>
                  </a:solidFill>
                </a:rPr>
                <a:t>1.007.815,40</a:t>
              </a:r>
              <a:endParaRPr lang="it-IT" altLang="it-IT"/>
            </a:p>
          </p:txBody>
        </p:sp>
        <p:sp>
          <p:nvSpPr>
            <p:cNvPr id="198" name="Rectangle 1011"/>
            <p:cNvSpPr>
              <a:spLocks noChangeArrowheads="1"/>
            </p:cNvSpPr>
            <p:nvPr/>
          </p:nvSpPr>
          <p:spPr bwMode="auto">
            <a:xfrm>
              <a:off x="5881688" y="3648075"/>
              <a:ext cx="28575"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it-IT" altLang="it-IT" sz="800">
                  <a:solidFill>
                    <a:srgbClr val="000000"/>
                  </a:solidFill>
                </a:rPr>
                <a:t>t</a:t>
              </a:r>
              <a:endParaRPr lang="it-IT" altLang="it-IT"/>
            </a:p>
          </p:txBody>
        </p:sp>
        <p:sp>
          <p:nvSpPr>
            <p:cNvPr id="199" name="Rectangle 1012"/>
            <p:cNvSpPr>
              <a:spLocks noChangeArrowheads="1"/>
            </p:cNvSpPr>
            <p:nvPr/>
          </p:nvSpPr>
          <p:spPr bwMode="auto">
            <a:xfrm>
              <a:off x="5913438" y="3700463"/>
              <a:ext cx="42862" cy="92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it-IT" altLang="it-IT" sz="600">
                  <a:solidFill>
                    <a:srgbClr val="000000"/>
                  </a:solidFill>
                </a:rPr>
                <a:t>1</a:t>
              </a:r>
              <a:endParaRPr lang="it-IT" altLang="it-IT"/>
            </a:p>
          </p:txBody>
        </p:sp>
        <p:sp>
          <p:nvSpPr>
            <p:cNvPr id="200" name="Rectangle 1013"/>
            <p:cNvSpPr>
              <a:spLocks noChangeArrowheads="1"/>
            </p:cNvSpPr>
            <p:nvPr/>
          </p:nvSpPr>
          <p:spPr bwMode="auto">
            <a:xfrm>
              <a:off x="6254750" y="3675063"/>
              <a:ext cx="314325" cy="122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it-IT" altLang="it-IT" sz="800">
                  <a:solidFill>
                    <a:srgbClr val="000000"/>
                  </a:solidFill>
                </a:rPr>
                <a:t>1,0020</a:t>
              </a:r>
              <a:endParaRPr lang="it-IT" altLang="it-IT"/>
            </a:p>
          </p:txBody>
        </p:sp>
        <p:sp>
          <p:nvSpPr>
            <p:cNvPr id="201" name="Rectangle 1014"/>
            <p:cNvSpPr>
              <a:spLocks noChangeArrowheads="1"/>
            </p:cNvSpPr>
            <p:nvPr/>
          </p:nvSpPr>
          <p:spPr bwMode="auto">
            <a:xfrm>
              <a:off x="6097588" y="3675063"/>
              <a:ext cx="28575" cy="122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it-IT" altLang="it-IT" sz="800">
                  <a:solidFill>
                    <a:srgbClr val="000000"/>
                  </a:solidFill>
                </a:rPr>
                <a:t> </a:t>
              </a:r>
              <a:endParaRPr lang="it-IT" altLang="it-IT"/>
            </a:p>
          </p:txBody>
        </p:sp>
        <p:sp>
          <p:nvSpPr>
            <p:cNvPr id="202" name="Rectangle 1015"/>
            <p:cNvSpPr>
              <a:spLocks noChangeArrowheads="1"/>
            </p:cNvSpPr>
            <p:nvPr/>
          </p:nvSpPr>
          <p:spPr bwMode="auto">
            <a:xfrm>
              <a:off x="6142038" y="3675063"/>
              <a:ext cx="28575" cy="122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it-IT" altLang="it-IT" sz="800">
                  <a:solidFill>
                    <a:srgbClr val="000000"/>
                  </a:solidFill>
                </a:rPr>
                <a:t> </a:t>
              </a:r>
              <a:endParaRPr lang="it-IT" altLang="it-IT"/>
            </a:p>
          </p:txBody>
        </p:sp>
        <p:sp>
          <p:nvSpPr>
            <p:cNvPr id="203" name="Rectangle 1016"/>
            <p:cNvSpPr>
              <a:spLocks noChangeArrowheads="1"/>
            </p:cNvSpPr>
            <p:nvPr/>
          </p:nvSpPr>
          <p:spPr bwMode="auto">
            <a:xfrm>
              <a:off x="7032625" y="3654425"/>
              <a:ext cx="804863"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it-IT" altLang="it-IT" sz="800">
                  <a:solidFill>
                    <a:srgbClr val="000000"/>
                  </a:solidFill>
                </a:rPr>
                <a:t>&lt;-- =E10/(D9+E8)</a:t>
              </a:r>
              <a:endParaRPr lang="it-IT" altLang="it-IT"/>
            </a:p>
          </p:txBody>
        </p:sp>
        <p:sp>
          <p:nvSpPr>
            <p:cNvPr id="204" name="Rectangle 1017"/>
            <p:cNvSpPr>
              <a:spLocks noChangeArrowheads="1"/>
            </p:cNvSpPr>
            <p:nvPr/>
          </p:nvSpPr>
          <p:spPr bwMode="auto">
            <a:xfrm>
              <a:off x="977900" y="3803650"/>
              <a:ext cx="36830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it-IT" altLang="it-IT" sz="800">
                  <a:solidFill>
                    <a:srgbClr val="000000"/>
                  </a:solidFill>
                </a:rPr>
                <a:t>Prelievo</a:t>
              </a:r>
              <a:endParaRPr lang="it-IT" altLang="it-IT"/>
            </a:p>
          </p:txBody>
        </p:sp>
        <p:sp>
          <p:nvSpPr>
            <p:cNvPr id="205" name="Rectangle 1018"/>
            <p:cNvSpPr>
              <a:spLocks noChangeArrowheads="1"/>
            </p:cNvSpPr>
            <p:nvPr/>
          </p:nvSpPr>
          <p:spPr bwMode="auto">
            <a:xfrm>
              <a:off x="2212975" y="3803650"/>
              <a:ext cx="514350"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it-IT" altLang="it-IT" sz="800">
                  <a:solidFill>
                    <a:srgbClr val="000000"/>
                  </a:solidFill>
                </a:rPr>
                <a:t>12/10/2006</a:t>
              </a:r>
              <a:endParaRPr lang="it-IT" altLang="it-IT"/>
            </a:p>
          </p:txBody>
        </p:sp>
        <p:sp>
          <p:nvSpPr>
            <p:cNvPr id="206" name="Rectangle 1019"/>
            <p:cNvSpPr>
              <a:spLocks noChangeArrowheads="1"/>
            </p:cNvSpPr>
            <p:nvPr/>
          </p:nvSpPr>
          <p:spPr bwMode="auto">
            <a:xfrm>
              <a:off x="3905250" y="3803650"/>
              <a:ext cx="547688"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it-IT" altLang="it-IT" sz="800">
                  <a:solidFill>
                    <a:srgbClr val="000000"/>
                  </a:solidFill>
                </a:rPr>
                <a:t>-900.000,00</a:t>
              </a:r>
              <a:endParaRPr lang="it-IT" altLang="it-IT"/>
            </a:p>
          </p:txBody>
        </p:sp>
        <p:sp>
          <p:nvSpPr>
            <p:cNvPr id="207" name="Rectangle 1020"/>
            <p:cNvSpPr>
              <a:spLocks noChangeArrowheads="1"/>
            </p:cNvSpPr>
            <p:nvPr/>
          </p:nvSpPr>
          <p:spPr bwMode="auto">
            <a:xfrm>
              <a:off x="1047750" y="3951288"/>
              <a:ext cx="568325" cy="122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it-IT" altLang="it-IT" sz="800">
                  <a:solidFill>
                    <a:srgbClr val="000000"/>
                  </a:solidFill>
                </a:rPr>
                <a:t>Valore finale</a:t>
              </a:r>
              <a:endParaRPr lang="it-IT" altLang="it-IT"/>
            </a:p>
          </p:txBody>
        </p:sp>
        <p:sp>
          <p:nvSpPr>
            <p:cNvPr id="208" name="Rectangle 1021"/>
            <p:cNvSpPr>
              <a:spLocks noChangeArrowheads="1"/>
            </p:cNvSpPr>
            <p:nvPr/>
          </p:nvSpPr>
          <p:spPr bwMode="auto">
            <a:xfrm>
              <a:off x="2212975" y="3951288"/>
              <a:ext cx="514350" cy="122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it-IT" altLang="it-IT" sz="800">
                  <a:solidFill>
                    <a:srgbClr val="000000"/>
                  </a:solidFill>
                </a:rPr>
                <a:t>31/12/2006</a:t>
              </a:r>
              <a:endParaRPr lang="it-IT" altLang="it-IT"/>
            </a:p>
          </p:txBody>
        </p:sp>
        <p:sp>
          <p:nvSpPr>
            <p:cNvPr id="209" name="Rectangle 1022"/>
            <p:cNvSpPr>
              <a:spLocks noChangeArrowheads="1"/>
            </p:cNvSpPr>
            <p:nvPr/>
          </p:nvSpPr>
          <p:spPr bwMode="auto">
            <a:xfrm>
              <a:off x="5172075" y="3951288"/>
              <a:ext cx="514350" cy="122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it-IT" altLang="it-IT" sz="800">
                  <a:solidFill>
                    <a:srgbClr val="000000"/>
                  </a:solidFill>
                </a:rPr>
                <a:t>106.737,25</a:t>
              </a:r>
              <a:endParaRPr lang="it-IT" altLang="it-IT"/>
            </a:p>
          </p:txBody>
        </p:sp>
        <p:sp>
          <p:nvSpPr>
            <p:cNvPr id="210" name="Rectangle 1023"/>
            <p:cNvSpPr>
              <a:spLocks noChangeArrowheads="1"/>
            </p:cNvSpPr>
            <p:nvPr/>
          </p:nvSpPr>
          <p:spPr bwMode="auto">
            <a:xfrm>
              <a:off x="5881688" y="3943350"/>
              <a:ext cx="28575"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it-IT" altLang="it-IT" sz="800">
                  <a:solidFill>
                    <a:srgbClr val="000000"/>
                  </a:solidFill>
                </a:rPr>
                <a:t>t</a:t>
              </a:r>
              <a:endParaRPr lang="it-IT" altLang="it-IT"/>
            </a:p>
          </p:txBody>
        </p:sp>
        <p:sp>
          <p:nvSpPr>
            <p:cNvPr id="211" name="Rectangle 1024"/>
            <p:cNvSpPr>
              <a:spLocks noChangeArrowheads="1"/>
            </p:cNvSpPr>
            <p:nvPr/>
          </p:nvSpPr>
          <p:spPr bwMode="auto">
            <a:xfrm>
              <a:off x="5913438" y="3997325"/>
              <a:ext cx="42862" cy="92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it-IT" altLang="it-IT" sz="600">
                  <a:solidFill>
                    <a:srgbClr val="000000"/>
                  </a:solidFill>
                </a:rPr>
                <a:t>1</a:t>
              </a:r>
              <a:endParaRPr lang="it-IT" altLang="it-IT"/>
            </a:p>
          </p:txBody>
        </p:sp>
        <p:sp>
          <p:nvSpPr>
            <p:cNvPr id="212" name="Rectangle 1025"/>
            <p:cNvSpPr>
              <a:spLocks noChangeArrowheads="1"/>
            </p:cNvSpPr>
            <p:nvPr/>
          </p:nvSpPr>
          <p:spPr bwMode="auto">
            <a:xfrm>
              <a:off x="6254750" y="3971925"/>
              <a:ext cx="314325"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it-IT" altLang="it-IT" sz="800">
                  <a:solidFill>
                    <a:srgbClr val="000000"/>
                  </a:solidFill>
                </a:rPr>
                <a:t>0,9900</a:t>
              </a:r>
              <a:endParaRPr lang="it-IT" altLang="it-IT"/>
            </a:p>
          </p:txBody>
        </p:sp>
        <p:sp>
          <p:nvSpPr>
            <p:cNvPr id="213" name="Rectangle 1026"/>
            <p:cNvSpPr>
              <a:spLocks noChangeArrowheads="1"/>
            </p:cNvSpPr>
            <p:nvPr/>
          </p:nvSpPr>
          <p:spPr bwMode="auto">
            <a:xfrm>
              <a:off x="6097588" y="3971925"/>
              <a:ext cx="28575"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it-IT" altLang="it-IT" sz="800">
                  <a:solidFill>
                    <a:srgbClr val="000000"/>
                  </a:solidFill>
                </a:rPr>
                <a:t> </a:t>
              </a:r>
              <a:endParaRPr lang="it-IT" altLang="it-IT"/>
            </a:p>
          </p:txBody>
        </p:sp>
        <p:sp>
          <p:nvSpPr>
            <p:cNvPr id="214" name="Rectangle 1027"/>
            <p:cNvSpPr>
              <a:spLocks noChangeArrowheads="1"/>
            </p:cNvSpPr>
            <p:nvPr/>
          </p:nvSpPr>
          <p:spPr bwMode="auto">
            <a:xfrm>
              <a:off x="6142038" y="3971925"/>
              <a:ext cx="28575" cy="12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it-IT" altLang="it-IT" sz="800">
                  <a:solidFill>
                    <a:srgbClr val="000000"/>
                  </a:solidFill>
                </a:rPr>
                <a:t> </a:t>
              </a:r>
              <a:endParaRPr lang="it-IT" altLang="it-IT"/>
            </a:p>
          </p:txBody>
        </p:sp>
        <p:sp>
          <p:nvSpPr>
            <p:cNvPr id="215" name="Rectangle 1028"/>
            <p:cNvSpPr>
              <a:spLocks noChangeArrowheads="1"/>
            </p:cNvSpPr>
            <p:nvPr/>
          </p:nvSpPr>
          <p:spPr bwMode="auto">
            <a:xfrm>
              <a:off x="7072313" y="3951288"/>
              <a:ext cx="919162" cy="122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it-IT" altLang="it-IT" sz="800">
                  <a:solidFill>
                    <a:srgbClr val="000000"/>
                  </a:solidFill>
                </a:rPr>
                <a:t>&lt;-- =E12/(E10+D11)</a:t>
              </a:r>
              <a:endParaRPr lang="it-IT" altLang="it-IT"/>
            </a:p>
          </p:txBody>
        </p:sp>
        <p:sp>
          <p:nvSpPr>
            <p:cNvPr id="216" name="Rectangle 1029"/>
            <p:cNvSpPr>
              <a:spLocks noChangeArrowheads="1"/>
            </p:cNvSpPr>
            <p:nvPr/>
          </p:nvSpPr>
          <p:spPr bwMode="auto">
            <a:xfrm>
              <a:off x="2352675" y="4100513"/>
              <a:ext cx="209550" cy="122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it-IT" altLang="it-IT" sz="800" b="1">
                  <a:solidFill>
                    <a:srgbClr val="000000"/>
                  </a:solidFill>
                </a:rPr>
                <a:t>utile</a:t>
              </a:r>
              <a:endParaRPr lang="it-IT" altLang="it-IT"/>
            </a:p>
          </p:txBody>
        </p:sp>
        <p:sp>
          <p:nvSpPr>
            <p:cNvPr id="217" name="Rectangle 1030"/>
            <p:cNvSpPr>
              <a:spLocks noChangeArrowheads="1"/>
            </p:cNvSpPr>
            <p:nvPr/>
          </p:nvSpPr>
          <p:spPr bwMode="auto">
            <a:xfrm>
              <a:off x="4090988" y="4100513"/>
              <a:ext cx="400050" cy="122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it-IT" altLang="it-IT" sz="800" b="1">
                  <a:solidFill>
                    <a:srgbClr val="000000"/>
                  </a:solidFill>
                </a:rPr>
                <a:t>6.737,25</a:t>
              </a:r>
              <a:endParaRPr lang="it-IT" altLang="it-IT"/>
            </a:p>
          </p:txBody>
        </p:sp>
        <p:sp>
          <p:nvSpPr>
            <p:cNvPr id="218" name="Rectangle 1033"/>
            <p:cNvSpPr>
              <a:spLocks noChangeArrowheads="1"/>
            </p:cNvSpPr>
            <p:nvPr/>
          </p:nvSpPr>
          <p:spPr bwMode="auto">
            <a:xfrm>
              <a:off x="3059113" y="6217816"/>
              <a:ext cx="973137" cy="122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it-IT" altLang="it-IT" sz="800">
                  <a:solidFill>
                    <a:srgbClr val="000000"/>
                  </a:solidFill>
                </a:rPr>
                <a:t>&lt;-- =(G8*G10*G12)-1</a:t>
              </a:r>
              <a:endParaRPr lang="it-IT" altLang="it-IT"/>
            </a:p>
          </p:txBody>
        </p:sp>
        <p:sp>
          <p:nvSpPr>
            <p:cNvPr id="219" name="Line 1034"/>
            <p:cNvSpPr>
              <a:spLocks noChangeShapeType="1"/>
            </p:cNvSpPr>
            <p:nvPr/>
          </p:nvSpPr>
          <p:spPr bwMode="auto">
            <a:xfrm>
              <a:off x="2862263" y="4089400"/>
              <a:ext cx="1587" cy="14287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220" name="Rectangle 1035"/>
            <p:cNvSpPr>
              <a:spLocks noChangeArrowheads="1"/>
            </p:cNvSpPr>
            <p:nvPr/>
          </p:nvSpPr>
          <p:spPr bwMode="auto">
            <a:xfrm>
              <a:off x="2862263" y="4089400"/>
              <a:ext cx="12700" cy="1428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t-IT"/>
            </a:p>
          </p:txBody>
        </p:sp>
        <p:sp>
          <p:nvSpPr>
            <p:cNvPr id="221" name="Line 1036"/>
            <p:cNvSpPr>
              <a:spLocks noChangeShapeType="1"/>
            </p:cNvSpPr>
            <p:nvPr/>
          </p:nvSpPr>
          <p:spPr bwMode="auto">
            <a:xfrm>
              <a:off x="777875" y="3025775"/>
              <a:ext cx="1588" cy="14446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222" name="Rectangle 1037"/>
            <p:cNvSpPr>
              <a:spLocks noChangeArrowheads="1"/>
            </p:cNvSpPr>
            <p:nvPr/>
          </p:nvSpPr>
          <p:spPr bwMode="auto">
            <a:xfrm>
              <a:off x="777875" y="3025775"/>
              <a:ext cx="12700" cy="1444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t-IT"/>
            </a:p>
          </p:txBody>
        </p:sp>
        <p:sp>
          <p:nvSpPr>
            <p:cNvPr id="223" name="Line 1040"/>
            <p:cNvSpPr>
              <a:spLocks noChangeShapeType="1"/>
            </p:cNvSpPr>
            <p:nvPr/>
          </p:nvSpPr>
          <p:spPr bwMode="auto">
            <a:xfrm>
              <a:off x="4565650" y="4097338"/>
              <a:ext cx="1588" cy="13493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224" name="Rectangle 1041"/>
            <p:cNvSpPr>
              <a:spLocks noChangeArrowheads="1"/>
            </p:cNvSpPr>
            <p:nvPr/>
          </p:nvSpPr>
          <p:spPr bwMode="auto">
            <a:xfrm>
              <a:off x="4565650" y="4097338"/>
              <a:ext cx="12700" cy="13493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t-IT"/>
            </a:p>
          </p:txBody>
        </p:sp>
        <p:sp>
          <p:nvSpPr>
            <p:cNvPr id="225" name="Line 1044"/>
            <p:cNvSpPr>
              <a:spLocks noChangeShapeType="1"/>
            </p:cNvSpPr>
            <p:nvPr/>
          </p:nvSpPr>
          <p:spPr bwMode="auto">
            <a:xfrm>
              <a:off x="790575" y="3025775"/>
              <a:ext cx="7600950"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226" name="Rectangle 1045"/>
            <p:cNvSpPr>
              <a:spLocks noChangeArrowheads="1"/>
            </p:cNvSpPr>
            <p:nvPr/>
          </p:nvSpPr>
          <p:spPr bwMode="auto">
            <a:xfrm>
              <a:off x="790575" y="3025775"/>
              <a:ext cx="7600950" cy="79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t-IT"/>
            </a:p>
          </p:txBody>
        </p:sp>
        <p:sp>
          <p:nvSpPr>
            <p:cNvPr id="227" name="Line 1046"/>
            <p:cNvSpPr>
              <a:spLocks noChangeShapeType="1"/>
            </p:cNvSpPr>
            <p:nvPr/>
          </p:nvSpPr>
          <p:spPr bwMode="auto">
            <a:xfrm>
              <a:off x="790575" y="3160713"/>
              <a:ext cx="7600950"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228" name="Rectangle 1047"/>
            <p:cNvSpPr>
              <a:spLocks noChangeArrowheads="1"/>
            </p:cNvSpPr>
            <p:nvPr/>
          </p:nvSpPr>
          <p:spPr bwMode="auto">
            <a:xfrm>
              <a:off x="790575" y="3160713"/>
              <a:ext cx="7600950" cy="952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t-IT"/>
            </a:p>
          </p:txBody>
        </p:sp>
        <p:sp>
          <p:nvSpPr>
            <p:cNvPr id="229" name="Line 1048"/>
            <p:cNvSpPr>
              <a:spLocks noChangeShapeType="1"/>
            </p:cNvSpPr>
            <p:nvPr/>
          </p:nvSpPr>
          <p:spPr bwMode="auto">
            <a:xfrm>
              <a:off x="2874963" y="4089400"/>
              <a:ext cx="1703387"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230" name="Rectangle 1049"/>
            <p:cNvSpPr>
              <a:spLocks noChangeArrowheads="1"/>
            </p:cNvSpPr>
            <p:nvPr/>
          </p:nvSpPr>
          <p:spPr bwMode="auto">
            <a:xfrm>
              <a:off x="2874963" y="4089400"/>
              <a:ext cx="1703387" cy="793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t-IT"/>
            </a:p>
          </p:txBody>
        </p:sp>
        <p:graphicFrame>
          <p:nvGraphicFramePr>
            <p:cNvPr id="231" name="Object 1133"/>
            <p:cNvGraphicFramePr>
              <a:graphicFrameLocks noChangeAspect="1"/>
            </p:cNvGraphicFramePr>
            <p:nvPr>
              <p:extLst>
                <p:ext uri="{D42A27DB-BD31-4B8C-83A1-F6EECF244321}">
                  <p14:modId xmlns:p14="http://schemas.microsoft.com/office/powerpoint/2010/main" val="3438473170"/>
                </p:ext>
              </p:extLst>
            </p:nvPr>
          </p:nvGraphicFramePr>
          <p:xfrm>
            <a:off x="857250" y="4603328"/>
            <a:ext cx="3486150" cy="352425"/>
          </p:xfrm>
          <a:graphic>
            <a:graphicData uri="http://schemas.openxmlformats.org/presentationml/2006/ole">
              <mc:AlternateContent xmlns:mc="http://schemas.openxmlformats.org/markup-compatibility/2006">
                <mc:Choice xmlns:v="urn:schemas-microsoft-com:vml" Requires="v">
                  <p:oleObj spid="_x0000_s4329" name="Equation" r:id="rId6" imgW="2363760" imgH="452880" progId="Equation.3">
                    <p:embed/>
                  </p:oleObj>
                </mc:Choice>
                <mc:Fallback>
                  <p:oleObj name="Equation" r:id="rId6" imgW="2363760" imgH="452880" progId="Equation.3">
                    <p:embed/>
                    <p:pic>
                      <p:nvPicPr>
                        <p:cNvPr id="932973" name="Object 113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57250" y="4603328"/>
                          <a:ext cx="3486150" cy="352425"/>
                        </a:xfrm>
                        <a:prstGeom prst="rect">
                          <a:avLst/>
                        </a:prstGeom>
                        <a:noFill/>
                        <a:ln w="57150" cmpd="thickThin">
                          <a:solidFill>
                            <a:srgbClr val="6600CC"/>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32" name="Object 1134"/>
            <p:cNvGraphicFramePr>
              <a:graphicFrameLocks noChangeAspect="1"/>
            </p:cNvGraphicFramePr>
            <p:nvPr>
              <p:extLst>
                <p:ext uri="{D42A27DB-BD31-4B8C-83A1-F6EECF244321}">
                  <p14:modId xmlns:p14="http://schemas.microsoft.com/office/powerpoint/2010/main" val="2407095127"/>
                </p:ext>
              </p:extLst>
            </p:nvPr>
          </p:nvGraphicFramePr>
          <p:xfrm>
            <a:off x="866775" y="5063703"/>
            <a:ext cx="4143375" cy="419100"/>
          </p:xfrm>
          <a:graphic>
            <a:graphicData uri="http://schemas.openxmlformats.org/presentationml/2006/ole">
              <mc:AlternateContent xmlns:mc="http://schemas.openxmlformats.org/markup-compatibility/2006">
                <mc:Choice xmlns:v="urn:schemas-microsoft-com:vml" Requires="v">
                  <p:oleObj spid="_x0000_s4330" name="Equation" r:id="rId8" imgW="3000240" imgH="476280" progId="Equation.3">
                    <p:embed/>
                  </p:oleObj>
                </mc:Choice>
                <mc:Fallback>
                  <p:oleObj name="Equation" r:id="rId8" imgW="3000240" imgH="476280" progId="Equation.3">
                    <p:embed/>
                    <p:pic>
                      <p:nvPicPr>
                        <p:cNvPr id="932974" name="Object 113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66775" y="5063703"/>
                          <a:ext cx="4143375" cy="419100"/>
                        </a:xfrm>
                        <a:prstGeom prst="rect">
                          <a:avLst/>
                        </a:prstGeom>
                        <a:noFill/>
                        <a:ln w="57150" cmpd="thickThin">
                          <a:solidFill>
                            <a:srgbClr val="6600CC"/>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33" name="Object 1135"/>
            <p:cNvGraphicFramePr>
              <a:graphicFrameLocks noChangeAspect="1"/>
            </p:cNvGraphicFramePr>
            <p:nvPr>
              <p:extLst>
                <p:ext uri="{D42A27DB-BD31-4B8C-83A1-F6EECF244321}">
                  <p14:modId xmlns:p14="http://schemas.microsoft.com/office/powerpoint/2010/main" val="4074486016"/>
                </p:ext>
              </p:extLst>
            </p:nvPr>
          </p:nvGraphicFramePr>
          <p:xfrm>
            <a:off x="854075" y="5587578"/>
            <a:ext cx="4229100" cy="438150"/>
          </p:xfrm>
          <a:graphic>
            <a:graphicData uri="http://schemas.openxmlformats.org/presentationml/2006/ole">
              <mc:AlternateContent xmlns:mc="http://schemas.openxmlformats.org/markup-compatibility/2006">
                <mc:Choice xmlns:v="urn:schemas-microsoft-com:vml" Requires="v">
                  <p:oleObj spid="_x0000_s4331" name="Equation" r:id="rId10" imgW="3000240" imgH="476280" progId="Equation.3">
                    <p:embed/>
                  </p:oleObj>
                </mc:Choice>
                <mc:Fallback>
                  <p:oleObj name="Equation" r:id="rId10" imgW="3000240" imgH="476280" progId="Equation.3">
                    <p:embed/>
                    <p:pic>
                      <p:nvPicPr>
                        <p:cNvPr id="932975" name="Object 113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54075" y="5587578"/>
                          <a:ext cx="4229100" cy="438150"/>
                        </a:xfrm>
                        <a:prstGeom prst="rect">
                          <a:avLst/>
                        </a:prstGeom>
                        <a:noFill/>
                        <a:ln w="57150" cmpd="thickThin">
                          <a:solidFill>
                            <a:srgbClr val="6600CC"/>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34" name="Object 1136"/>
            <p:cNvGraphicFramePr>
              <a:graphicFrameLocks noChangeAspect="1"/>
            </p:cNvGraphicFramePr>
            <p:nvPr>
              <p:extLst>
                <p:ext uri="{D42A27DB-BD31-4B8C-83A1-F6EECF244321}">
                  <p14:modId xmlns:p14="http://schemas.microsoft.com/office/powerpoint/2010/main" val="906805040"/>
                </p:ext>
              </p:extLst>
            </p:nvPr>
          </p:nvGraphicFramePr>
          <p:xfrm>
            <a:off x="854075" y="6133678"/>
            <a:ext cx="2066925" cy="247650"/>
          </p:xfrm>
          <a:graphic>
            <a:graphicData uri="http://schemas.openxmlformats.org/presentationml/2006/ole">
              <mc:AlternateContent xmlns:mc="http://schemas.openxmlformats.org/markup-compatibility/2006">
                <mc:Choice xmlns:v="urn:schemas-microsoft-com:vml" Requires="v">
                  <p:oleObj spid="_x0000_s4332" name="Equation" r:id="rId12" imgW="3000240" imgH="483120" progId="Equation.3">
                    <p:embed/>
                  </p:oleObj>
                </mc:Choice>
                <mc:Fallback>
                  <p:oleObj name="Equation" r:id="rId12" imgW="3000240" imgH="483120" progId="Equation.3">
                    <p:embed/>
                    <p:pic>
                      <p:nvPicPr>
                        <p:cNvPr id="932976" name="Object 1136"/>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54075" y="6133678"/>
                          <a:ext cx="2066925" cy="247650"/>
                        </a:xfrm>
                        <a:prstGeom prst="rect">
                          <a:avLst/>
                        </a:prstGeom>
                        <a:noFill/>
                        <a:ln w="57150" cmpd="thickThin">
                          <a:solidFill>
                            <a:srgbClr val="6600CC"/>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35" name="Text Box 1137"/>
            <p:cNvSpPr txBox="1">
              <a:spLocks noChangeArrowheads="1"/>
            </p:cNvSpPr>
            <p:nvPr/>
          </p:nvSpPr>
          <p:spPr bwMode="auto">
            <a:xfrm>
              <a:off x="4884738" y="2751138"/>
              <a:ext cx="78740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it-IT" altLang="it-IT" sz="1000"/>
                <a:t>Colonna G</a:t>
              </a:r>
            </a:p>
          </p:txBody>
        </p:sp>
      </p:grpSp>
    </p:spTree>
    <p:extLst>
      <p:ext uri="{BB962C8B-B14F-4D97-AF65-F5344CB8AC3E}">
        <p14:creationId xmlns:p14="http://schemas.microsoft.com/office/powerpoint/2010/main" val="220190934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026"/>
          <p:cNvSpPr txBox="1">
            <a:spLocks noChangeArrowheads="1"/>
          </p:cNvSpPr>
          <p:nvPr/>
        </p:nvSpPr>
        <p:spPr bwMode="auto">
          <a:xfrm>
            <a:off x="439172" y="260648"/>
            <a:ext cx="8278812" cy="463846"/>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lgn="ctr">
                <a:solidFill>
                  <a:srgbClr val="6699FF"/>
                </a:solidFill>
                <a:miter lim="800000"/>
                <a:headEnd/>
                <a:tailEnd/>
              </a14:hiddenLine>
            </a:ext>
          </a:extLst>
        </p:spPr>
        <p:txBody>
          <a:bodyPr lIns="90000" tIns="46800" rIns="90000" bIns="46800">
            <a:spAutoFit/>
          </a:bodyPr>
          <a:lstStyle/>
          <a:p>
            <a:pPr algn="ctr">
              <a:defRPr/>
            </a:pPr>
            <a:r>
              <a:rPr lang="it-IT" sz="2400" b="1" dirty="0" smtClean="0">
                <a:solidFill>
                  <a:srgbClr val="F26200"/>
                </a:solidFill>
                <a:latin typeface="Georgia" panose="02040502050405020303" pitchFamily="18" charset="0"/>
                <a:ea typeface="+mj-ea"/>
                <a:cs typeface="+mj-cs"/>
              </a:rPr>
              <a:t>Il quadro sociale</a:t>
            </a:r>
            <a:endParaRPr lang="it-IT" sz="2400" b="1" dirty="0">
              <a:solidFill>
                <a:srgbClr val="F26200"/>
              </a:solidFill>
              <a:latin typeface="Georgia" panose="02040502050405020303" pitchFamily="18" charset="0"/>
              <a:ea typeface="+mj-ea"/>
              <a:cs typeface="+mj-cs"/>
            </a:endParaRPr>
          </a:p>
        </p:txBody>
      </p:sp>
      <p:sp>
        <p:nvSpPr>
          <p:cNvPr id="11" name="Text Box 6"/>
          <p:cNvSpPr txBox="1">
            <a:spLocks noChangeArrowheads="1"/>
          </p:cNvSpPr>
          <p:nvPr/>
        </p:nvSpPr>
        <p:spPr bwMode="auto">
          <a:xfrm>
            <a:off x="414743" y="1124744"/>
            <a:ext cx="8322696" cy="3751733"/>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pPr algn="just">
              <a:lnSpc>
                <a:spcPct val="120000"/>
              </a:lnSpc>
            </a:pPr>
            <a:r>
              <a:rPr lang="it-IT" sz="2000" dirty="0" smtClean="0"/>
              <a:t>Il </a:t>
            </a:r>
            <a:r>
              <a:rPr lang="it-IT" sz="2000" dirty="0"/>
              <a:t>processo di formazione della famiglia risente del rinvio delle tappe (uscita dalla famiglia di origine, formazione dell’unione, arrivo del primo figlio) e dell’emergere di nuove forme di vita familiare: aumentano, infatti,  quelle caratterizzate da unioni libere o da periodi di vita autonoma e, conseguentemente, i percorsi di formazione della famiglia risultano più diversificati di un tempo. Inoltre le esperienze nei percorsi di transizione allo stato adulto variano secondo il genere, l’estrazione sociale e il territorio di residenza. Le dinamiche non sono omogenee e rivelano un ruolo fondamentale fornito dall’estrazione sociale e dal livello di scolarizzazione nella definizione delle differenti tappe. </a:t>
            </a:r>
          </a:p>
        </p:txBody>
      </p:sp>
      <p:sp>
        <p:nvSpPr>
          <p:cNvPr id="2" name="Segnaposto numero diapositiva 1"/>
          <p:cNvSpPr>
            <a:spLocks noGrp="1"/>
          </p:cNvSpPr>
          <p:nvPr>
            <p:ph type="sldNum" sz="quarter" idx="4"/>
          </p:nvPr>
        </p:nvSpPr>
        <p:spPr/>
        <p:txBody>
          <a:bodyPr/>
          <a:lstStyle/>
          <a:p>
            <a:fld id="{CEE20744-6222-4AA3-9D45-8592154090B2}" type="slidenum">
              <a:rPr lang="it-IT" smtClean="0"/>
              <a:pPr/>
              <a:t>11</a:t>
            </a:fld>
            <a:endParaRPr lang="it-IT" dirty="0"/>
          </a:p>
        </p:txBody>
      </p:sp>
    </p:spTree>
    <p:extLst>
      <p:ext uri="{BB962C8B-B14F-4D97-AF65-F5344CB8AC3E}">
        <p14:creationId xmlns:p14="http://schemas.microsoft.com/office/powerpoint/2010/main" val="3124309082"/>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026"/>
          <p:cNvSpPr txBox="1">
            <a:spLocks noChangeArrowheads="1"/>
          </p:cNvSpPr>
          <p:nvPr/>
        </p:nvSpPr>
        <p:spPr bwMode="auto">
          <a:xfrm>
            <a:off x="439172" y="260648"/>
            <a:ext cx="8278812" cy="463846"/>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lgn="ctr">
                <a:solidFill>
                  <a:srgbClr val="6699FF"/>
                </a:solidFill>
                <a:miter lim="800000"/>
                <a:headEnd/>
                <a:tailEnd/>
              </a14:hiddenLine>
            </a:ext>
          </a:extLst>
        </p:spPr>
        <p:txBody>
          <a:bodyPr lIns="90000" tIns="46800" rIns="90000" bIns="46800">
            <a:spAutoFit/>
          </a:bodyPr>
          <a:lstStyle/>
          <a:p>
            <a:pPr algn="ctr">
              <a:defRPr/>
            </a:pPr>
            <a:r>
              <a:rPr lang="it-IT" sz="2400" b="1" dirty="0">
                <a:solidFill>
                  <a:srgbClr val="F26200"/>
                </a:solidFill>
                <a:latin typeface="Georgia" panose="02040502050405020303" pitchFamily="18" charset="0"/>
              </a:rPr>
              <a:t>Il rendimento atteso</a:t>
            </a:r>
          </a:p>
        </p:txBody>
      </p:sp>
      <p:sp>
        <p:nvSpPr>
          <p:cNvPr id="2" name="Segnaposto numero diapositiva 1"/>
          <p:cNvSpPr>
            <a:spLocks noGrp="1"/>
          </p:cNvSpPr>
          <p:nvPr>
            <p:ph type="sldNum" sz="quarter" idx="4"/>
          </p:nvPr>
        </p:nvSpPr>
        <p:spPr/>
        <p:txBody>
          <a:bodyPr/>
          <a:lstStyle/>
          <a:p>
            <a:fld id="{CEE20744-6222-4AA3-9D45-8592154090B2}" type="slidenum">
              <a:rPr lang="it-IT" smtClean="0"/>
              <a:pPr/>
              <a:t>110</a:t>
            </a:fld>
            <a:endParaRPr lang="it-IT" dirty="0"/>
          </a:p>
        </p:txBody>
      </p:sp>
      <p:sp>
        <p:nvSpPr>
          <p:cNvPr id="17" name="Text Box 6"/>
          <p:cNvSpPr txBox="1">
            <a:spLocks noChangeArrowheads="1"/>
          </p:cNvSpPr>
          <p:nvPr/>
        </p:nvSpPr>
        <p:spPr bwMode="auto">
          <a:xfrm>
            <a:off x="414743" y="1124744"/>
            <a:ext cx="8322696" cy="3785652"/>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pPr marL="0" lvl="1" algn="just">
              <a:lnSpc>
                <a:spcPct val="120000"/>
              </a:lnSpc>
            </a:pPr>
            <a:r>
              <a:rPr lang="it-IT" sz="2000" dirty="0">
                <a:latin typeface="+mj-lt"/>
              </a:rPr>
              <a:t>Passiamo ora ad affrontare il tema del rendimento atteso. </a:t>
            </a:r>
          </a:p>
          <a:p>
            <a:pPr marL="0" lvl="1" algn="just">
              <a:lnSpc>
                <a:spcPct val="120000"/>
              </a:lnSpc>
            </a:pPr>
            <a:r>
              <a:rPr lang="it-IT" sz="2000" dirty="0" smtClean="0">
                <a:latin typeface="+mj-lt"/>
              </a:rPr>
              <a:t>Gli </a:t>
            </a:r>
            <a:r>
              <a:rPr lang="it-IT" sz="2000" dirty="0">
                <a:latin typeface="+mj-lt"/>
              </a:rPr>
              <a:t>strumenti utilizzati per il calcolo del rendimento atteso non sono altro che </a:t>
            </a:r>
            <a:r>
              <a:rPr lang="it-IT" sz="2000" dirty="0" smtClean="0">
                <a:latin typeface="+mj-lt"/>
              </a:rPr>
              <a:t>tentativi </a:t>
            </a:r>
            <a:r>
              <a:rPr lang="it-IT" sz="2000" dirty="0">
                <a:latin typeface="+mj-lt"/>
              </a:rPr>
              <a:t>di prevedere l’andamento futuro di attività finanziarie il cui rendimento è difficilmente prevedibile.     </a:t>
            </a:r>
          </a:p>
          <a:p>
            <a:pPr marL="0" lvl="1" algn="just">
              <a:lnSpc>
                <a:spcPct val="120000"/>
              </a:lnSpc>
            </a:pPr>
            <a:r>
              <a:rPr lang="it-IT" sz="2000" dirty="0">
                <a:latin typeface="+mj-lt"/>
              </a:rPr>
              <a:t>Questa è una tipica attività dei gestori e serve loro per implementare le strategie dei portafogli in gestione. </a:t>
            </a:r>
          </a:p>
          <a:p>
            <a:pPr marL="0" lvl="1" algn="just">
              <a:lnSpc>
                <a:spcPct val="120000"/>
              </a:lnSpc>
            </a:pPr>
            <a:r>
              <a:rPr lang="it-IT" sz="2000" dirty="0" smtClean="0">
                <a:latin typeface="+mj-lt"/>
              </a:rPr>
              <a:t>I </a:t>
            </a:r>
            <a:r>
              <a:rPr lang="it-IT" sz="2000" dirty="0">
                <a:latin typeface="+mj-lt"/>
              </a:rPr>
              <a:t>due metodi più utilizzati per la stima dei rendimenti attesi sono il metodo delle Serie storiche e quello del Building </a:t>
            </a:r>
            <a:r>
              <a:rPr lang="it-IT" sz="2000" dirty="0" err="1">
                <a:latin typeface="+mj-lt"/>
              </a:rPr>
              <a:t>Block</a:t>
            </a:r>
            <a:r>
              <a:rPr lang="it-IT" sz="2000" dirty="0">
                <a:latin typeface="+mj-lt"/>
              </a:rPr>
              <a:t>:</a:t>
            </a:r>
          </a:p>
          <a:p>
            <a:pPr marL="0" lvl="1" algn="just">
              <a:lnSpc>
                <a:spcPct val="120000"/>
              </a:lnSpc>
            </a:pPr>
            <a:endParaRPr lang="it-IT" sz="2000" dirty="0" smtClean="0">
              <a:latin typeface="+mj-lt"/>
            </a:endParaRPr>
          </a:p>
          <a:p>
            <a:pPr marL="0" lvl="1" algn="just">
              <a:lnSpc>
                <a:spcPct val="120000"/>
              </a:lnSpc>
            </a:pPr>
            <a:r>
              <a:rPr lang="it-IT" sz="2000" dirty="0">
                <a:latin typeface="+mj-lt"/>
              </a:rPr>
              <a:t>	</a:t>
            </a:r>
          </a:p>
        </p:txBody>
      </p:sp>
      <p:sp>
        <p:nvSpPr>
          <p:cNvPr id="7" name="Text Box 27"/>
          <p:cNvSpPr txBox="1">
            <a:spLocks noChangeArrowheads="1"/>
          </p:cNvSpPr>
          <p:nvPr/>
        </p:nvSpPr>
        <p:spPr bwMode="auto">
          <a:xfrm>
            <a:off x="1927248" y="4568602"/>
            <a:ext cx="2015206" cy="8002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30000"/>
              </a:lnSpc>
              <a:spcBef>
                <a:spcPct val="50000"/>
              </a:spcBef>
            </a:pPr>
            <a:r>
              <a:rPr lang="it-IT" altLang="it-IT" sz="1600" b="1" dirty="0"/>
              <a:t>Serie storiche</a:t>
            </a:r>
          </a:p>
          <a:p>
            <a:pPr>
              <a:lnSpc>
                <a:spcPct val="130000"/>
              </a:lnSpc>
              <a:spcBef>
                <a:spcPct val="50000"/>
              </a:spcBef>
            </a:pPr>
            <a:r>
              <a:rPr lang="it-IT" altLang="it-IT" sz="1400" dirty="0"/>
              <a:t>Rendimento storico</a:t>
            </a:r>
          </a:p>
        </p:txBody>
      </p:sp>
      <p:sp>
        <p:nvSpPr>
          <p:cNvPr id="8" name="Text Box 28"/>
          <p:cNvSpPr txBox="1">
            <a:spLocks noChangeArrowheads="1"/>
          </p:cNvSpPr>
          <p:nvPr/>
        </p:nvSpPr>
        <p:spPr bwMode="auto">
          <a:xfrm>
            <a:off x="4897435" y="4514627"/>
            <a:ext cx="2770909" cy="11341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30000"/>
              </a:lnSpc>
              <a:spcBef>
                <a:spcPct val="50000"/>
              </a:spcBef>
            </a:pPr>
            <a:r>
              <a:rPr lang="it-IT" altLang="it-IT" sz="1600" b="1" dirty="0"/>
              <a:t>Building </a:t>
            </a:r>
            <a:r>
              <a:rPr lang="it-IT" altLang="it-IT" sz="1600" b="1" dirty="0" err="1"/>
              <a:t>Block</a:t>
            </a:r>
            <a:endParaRPr lang="it-IT" altLang="it-IT" sz="1600" b="1" dirty="0"/>
          </a:p>
          <a:p>
            <a:pPr>
              <a:lnSpc>
                <a:spcPct val="95000"/>
              </a:lnSpc>
              <a:spcBef>
                <a:spcPct val="50000"/>
              </a:spcBef>
            </a:pPr>
            <a:r>
              <a:rPr lang="it-IT" altLang="it-IT" sz="1400" dirty="0"/>
              <a:t>Somma dei rendimenti di ogni singolo componente dell’investimento</a:t>
            </a:r>
          </a:p>
        </p:txBody>
      </p:sp>
      <p:sp>
        <p:nvSpPr>
          <p:cNvPr id="9" name="Rectangle 29"/>
          <p:cNvSpPr>
            <a:spLocks noChangeArrowheads="1"/>
          </p:cNvSpPr>
          <p:nvPr/>
        </p:nvSpPr>
        <p:spPr bwMode="auto">
          <a:xfrm>
            <a:off x="1591802" y="4435252"/>
            <a:ext cx="2135188" cy="1336675"/>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sp>
        <p:nvSpPr>
          <p:cNvPr id="10" name="Rectangle 30"/>
          <p:cNvSpPr>
            <a:spLocks noChangeArrowheads="1"/>
          </p:cNvSpPr>
          <p:nvPr/>
        </p:nvSpPr>
        <p:spPr bwMode="auto">
          <a:xfrm>
            <a:off x="4590590" y="4411439"/>
            <a:ext cx="2828925" cy="1393825"/>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spTree>
    <p:extLst>
      <p:ext uri="{BB962C8B-B14F-4D97-AF65-F5344CB8AC3E}">
        <p14:creationId xmlns:p14="http://schemas.microsoft.com/office/powerpoint/2010/main" val="3494290847"/>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026"/>
          <p:cNvSpPr txBox="1">
            <a:spLocks noChangeArrowheads="1"/>
          </p:cNvSpPr>
          <p:nvPr/>
        </p:nvSpPr>
        <p:spPr bwMode="auto">
          <a:xfrm>
            <a:off x="439172" y="260648"/>
            <a:ext cx="8278812" cy="463846"/>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lgn="ctr">
                <a:solidFill>
                  <a:srgbClr val="6699FF"/>
                </a:solidFill>
                <a:miter lim="800000"/>
                <a:headEnd/>
                <a:tailEnd/>
              </a14:hiddenLine>
            </a:ext>
          </a:extLst>
        </p:spPr>
        <p:txBody>
          <a:bodyPr lIns="90000" tIns="46800" rIns="90000" bIns="46800">
            <a:spAutoFit/>
          </a:bodyPr>
          <a:lstStyle/>
          <a:p>
            <a:pPr algn="ctr">
              <a:defRPr/>
            </a:pPr>
            <a:r>
              <a:rPr lang="it-IT" sz="2400" b="1" dirty="0">
                <a:solidFill>
                  <a:srgbClr val="F26200"/>
                </a:solidFill>
                <a:latin typeface="Georgia" panose="02040502050405020303" pitchFamily="18" charset="0"/>
              </a:rPr>
              <a:t>Il rendimento atteso</a:t>
            </a:r>
          </a:p>
        </p:txBody>
      </p:sp>
      <p:sp>
        <p:nvSpPr>
          <p:cNvPr id="2" name="Segnaposto numero diapositiva 1"/>
          <p:cNvSpPr>
            <a:spLocks noGrp="1"/>
          </p:cNvSpPr>
          <p:nvPr>
            <p:ph type="sldNum" sz="quarter" idx="4"/>
          </p:nvPr>
        </p:nvSpPr>
        <p:spPr/>
        <p:txBody>
          <a:bodyPr/>
          <a:lstStyle/>
          <a:p>
            <a:fld id="{CEE20744-6222-4AA3-9D45-8592154090B2}" type="slidenum">
              <a:rPr lang="it-IT" smtClean="0"/>
              <a:pPr/>
              <a:t>111</a:t>
            </a:fld>
            <a:endParaRPr lang="it-IT" dirty="0"/>
          </a:p>
        </p:txBody>
      </p:sp>
      <p:sp>
        <p:nvSpPr>
          <p:cNvPr id="17" name="Text Box 6"/>
          <p:cNvSpPr txBox="1">
            <a:spLocks noChangeArrowheads="1"/>
          </p:cNvSpPr>
          <p:nvPr/>
        </p:nvSpPr>
        <p:spPr bwMode="auto">
          <a:xfrm>
            <a:off x="414743" y="1124744"/>
            <a:ext cx="8322696" cy="4893647"/>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pPr marL="0" lvl="1" algn="just">
              <a:lnSpc>
                <a:spcPct val="120000"/>
              </a:lnSpc>
            </a:pPr>
            <a:r>
              <a:rPr lang="it-IT" sz="2000" dirty="0" smtClean="0">
                <a:latin typeface="+mj-lt"/>
              </a:rPr>
              <a:t>Nel </a:t>
            </a:r>
            <a:r>
              <a:rPr lang="it-IT" sz="2000" dirty="0">
                <a:latin typeface="+mj-lt"/>
              </a:rPr>
              <a:t>primo caso, il rendimento storico su cui si basa il metodo “Serie Storiche” deriva dal calcolo di una media aritmetica dei rendimenti storici realizzati in un periodo di lunghezza predefinita (es. settimanale, mensile, …), mentre utilizzando il metodo “Building </a:t>
            </a:r>
            <a:r>
              <a:rPr lang="it-IT" sz="2000" dirty="0" err="1">
                <a:latin typeface="+mj-lt"/>
              </a:rPr>
              <a:t>Block</a:t>
            </a:r>
            <a:r>
              <a:rPr lang="it-IT" sz="2000" dirty="0">
                <a:latin typeface="+mj-lt"/>
              </a:rPr>
              <a:t>”, il rendimento atteso è ottenuto come somma di tre </a:t>
            </a:r>
            <a:r>
              <a:rPr lang="it-IT" sz="2000" dirty="0" smtClean="0">
                <a:latin typeface="+mj-lt"/>
              </a:rPr>
              <a:t>componenti: i) un </a:t>
            </a:r>
            <a:r>
              <a:rPr lang="it-IT" sz="2000" dirty="0">
                <a:latin typeface="+mj-lt"/>
              </a:rPr>
              <a:t>rendimento futuro dell’attività priva di rischio a breve termine</a:t>
            </a:r>
            <a:r>
              <a:rPr lang="it-IT" sz="2000" dirty="0" smtClean="0">
                <a:latin typeface="+mj-lt"/>
              </a:rPr>
              <a:t>; ii) un </a:t>
            </a:r>
            <a:r>
              <a:rPr lang="it-IT" sz="2000" dirty="0">
                <a:latin typeface="+mj-lt"/>
              </a:rPr>
              <a:t>premio al rischio generico di mercato</a:t>
            </a:r>
            <a:r>
              <a:rPr lang="it-IT" sz="2000" dirty="0" smtClean="0">
                <a:latin typeface="+mj-lt"/>
              </a:rPr>
              <a:t>; e iii) un </a:t>
            </a:r>
            <a:r>
              <a:rPr lang="it-IT" sz="2000" dirty="0">
                <a:latin typeface="+mj-lt"/>
              </a:rPr>
              <a:t>premio per il rischio specifico (di settore, di dimensione o di stile) del titolo esaminato.</a:t>
            </a:r>
          </a:p>
          <a:p>
            <a:pPr marL="0" lvl="1" algn="just">
              <a:lnSpc>
                <a:spcPct val="120000"/>
              </a:lnSpc>
            </a:pPr>
            <a:endParaRPr lang="it-IT" sz="2000" dirty="0">
              <a:latin typeface="+mj-lt"/>
            </a:endParaRPr>
          </a:p>
          <a:p>
            <a:pPr marL="0" lvl="1" algn="just">
              <a:lnSpc>
                <a:spcPct val="120000"/>
              </a:lnSpc>
            </a:pPr>
            <a:endParaRPr lang="it-IT" sz="2000" dirty="0">
              <a:latin typeface="+mj-lt"/>
            </a:endParaRPr>
          </a:p>
          <a:p>
            <a:pPr marL="0" lvl="1" algn="just">
              <a:lnSpc>
                <a:spcPct val="120000"/>
              </a:lnSpc>
            </a:pPr>
            <a:endParaRPr lang="it-IT" sz="2000" dirty="0">
              <a:latin typeface="+mj-lt"/>
            </a:endParaRPr>
          </a:p>
          <a:p>
            <a:pPr marL="0" lvl="1" algn="just">
              <a:lnSpc>
                <a:spcPct val="120000"/>
              </a:lnSpc>
            </a:pPr>
            <a:r>
              <a:rPr lang="it-IT" sz="2000" dirty="0">
                <a:latin typeface="+mj-lt"/>
              </a:rPr>
              <a:t>	 	</a:t>
            </a:r>
          </a:p>
          <a:p>
            <a:pPr marL="0" lvl="1" algn="just">
              <a:lnSpc>
                <a:spcPct val="120000"/>
              </a:lnSpc>
            </a:pPr>
            <a:endParaRPr lang="it-IT" sz="2000" dirty="0">
              <a:latin typeface="+mj-lt"/>
            </a:endParaRPr>
          </a:p>
        </p:txBody>
      </p:sp>
      <p:sp>
        <p:nvSpPr>
          <p:cNvPr id="11" name="Rectangle 10"/>
          <p:cNvSpPr>
            <a:spLocks noChangeArrowheads="1"/>
          </p:cNvSpPr>
          <p:nvPr/>
        </p:nvSpPr>
        <p:spPr bwMode="auto">
          <a:xfrm>
            <a:off x="971600" y="4524402"/>
            <a:ext cx="1981200" cy="914400"/>
          </a:xfrm>
          <a:prstGeom prst="rect">
            <a:avLst/>
          </a:prstGeom>
          <a:solidFill>
            <a:schemeClr val="accent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it-IT" altLang="it-IT" sz="1400" dirty="0"/>
              <a:t>rendimento futuro dell’attività priva di rischio a breve termine</a:t>
            </a:r>
          </a:p>
        </p:txBody>
      </p:sp>
      <p:sp>
        <p:nvSpPr>
          <p:cNvPr id="12" name="Rectangle 11"/>
          <p:cNvSpPr>
            <a:spLocks noChangeArrowheads="1"/>
          </p:cNvSpPr>
          <p:nvPr/>
        </p:nvSpPr>
        <p:spPr bwMode="auto">
          <a:xfrm>
            <a:off x="3779912" y="4513996"/>
            <a:ext cx="1981200" cy="914400"/>
          </a:xfrm>
          <a:prstGeom prst="rect">
            <a:avLst/>
          </a:prstGeom>
          <a:solidFill>
            <a:schemeClr val="accent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buFont typeface="Wingdings" pitchFamily="2" charset="2"/>
              <a:buNone/>
            </a:pPr>
            <a:r>
              <a:rPr lang="it-IT" altLang="it-IT" sz="1400"/>
              <a:t>un premio al rischio generico di mercato</a:t>
            </a:r>
          </a:p>
          <a:p>
            <a:pPr>
              <a:buFont typeface="Wingdings" pitchFamily="2" charset="2"/>
              <a:buNone/>
            </a:pPr>
            <a:endParaRPr lang="it-IT" altLang="it-IT" sz="1400"/>
          </a:p>
        </p:txBody>
      </p:sp>
      <p:sp>
        <p:nvSpPr>
          <p:cNvPr id="13" name="Rectangle 12"/>
          <p:cNvSpPr>
            <a:spLocks noChangeArrowheads="1"/>
          </p:cNvSpPr>
          <p:nvPr/>
        </p:nvSpPr>
        <p:spPr bwMode="auto">
          <a:xfrm>
            <a:off x="6588224" y="4509120"/>
            <a:ext cx="1981200" cy="914400"/>
          </a:xfrm>
          <a:prstGeom prst="rect">
            <a:avLst/>
          </a:prstGeom>
          <a:solidFill>
            <a:schemeClr val="accent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it-IT" altLang="it-IT" sz="1400" dirty="0"/>
          </a:p>
          <a:p>
            <a:endParaRPr lang="it-IT" altLang="it-IT" sz="1400" dirty="0"/>
          </a:p>
          <a:p>
            <a:r>
              <a:rPr lang="it-IT" altLang="it-IT" sz="1400" dirty="0"/>
              <a:t>un premio per il rischio specifico (di settore, di dimensione o di stile)</a:t>
            </a:r>
          </a:p>
          <a:p>
            <a:r>
              <a:rPr lang="it-IT" altLang="it-IT" sz="1400" dirty="0"/>
              <a:t>   del titolo esaminato</a:t>
            </a:r>
          </a:p>
          <a:p>
            <a:pPr algn="l">
              <a:buFont typeface="Wingdings" pitchFamily="2" charset="2"/>
              <a:buNone/>
            </a:pPr>
            <a:endParaRPr lang="it-IT" altLang="it-IT" sz="1400" dirty="0"/>
          </a:p>
          <a:p>
            <a:pPr>
              <a:buFont typeface="Wingdings" pitchFamily="2" charset="2"/>
              <a:buNone/>
            </a:pPr>
            <a:endParaRPr lang="it-IT" altLang="it-IT" sz="1400" dirty="0"/>
          </a:p>
        </p:txBody>
      </p:sp>
    </p:spTree>
    <p:extLst>
      <p:ext uri="{BB962C8B-B14F-4D97-AF65-F5344CB8AC3E}">
        <p14:creationId xmlns:p14="http://schemas.microsoft.com/office/powerpoint/2010/main" val="3430114606"/>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026"/>
          <p:cNvSpPr txBox="1">
            <a:spLocks noChangeArrowheads="1"/>
          </p:cNvSpPr>
          <p:nvPr/>
        </p:nvSpPr>
        <p:spPr bwMode="auto">
          <a:xfrm>
            <a:off x="439172" y="260648"/>
            <a:ext cx="8278812" cy="463846"/>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lgn="ctr">
                <a:solidFill>
                  <a:srgbClr val="6699FF"/>
                </a:solidFill>
                <a:miter lim="800000"/>
                <a:headEnd/>
                <a:tailEnd/>
              </a14:hiddenLine>
            </a:ext>
          </a:extLst>
        </p:spPr>
        <p:txBody>
          <a:bodyPr lIns="90000" tIns="46800" rIns="90000" bIns="46800">
            <a:spAutoFit/>
          </a:bodyPr>
          <a:lstStyle/>
          <a:p>
            <a:pPr algn="ctr">
              <a:defRPr/>
            </a:pPr>
            <a:r>
              <a:rPr lang="it-IT" sz="2400" b="1" dirty="0" smtClean="0">
                <a:solidFill>
                  <a:srgbClr val="F26200"/>
                </a:solidFill>
                <a:latin typeface="Georgia" panose="02040502050405020303" pitchFamily="18" charset="0"/>
                <a:ea typeface="+mj-ea"/>
                <a:cs typeface="+mj-cs"/>
              </a:rPr>
              <a:t>Blocco 4 – Test 1</a:t>
            </a:r>
            <a:endParaRPr lang="it-IT" sz="2400" b="1" dirty="0">
              <a:solidFill>
                <a:srgbClr val="F26200"/>
              </a:solidFill>
              <a:latin typeface="Georgia" panose="02040502050405020303" pitchFamily="18" charset="0"/>
              <a:ea typeface="+mj-ea"/>
              <a:cs typeface="+mj-cs"/>
            </a:endParaRPr>
          </a:p>
        </p:txBody>
      </p:sp>
      <p:sp>
        <p:nvSpPr>
          <p:cNvPr id="11" name="Text Box 6"/>
          <p:cNvSpPr txBox="1">
            <a:spLocks noChangeArrowheads="1"/>
          </p:cNvSpPr>
          <p:nvPr/>
        </p:nvSpPr>
        <p:spPr bwMode="auto">
          <a:xfrm>
            <a:off x="395288" y="1484784"/>
            <a:ext cx="8322696" cy="2677656"/>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pPr algn="just">
              <a:lnSpc>
                <a:spcPct val="120000"/>
              </a:lnSpc>
              <a:defRPr/>
            </a:pPr>
            <a:r>
              <a:rPr lang="it-IT" sz="2000" dirty="0"/>
              <a:t>Domanda 1</a:t>
            </a:r>
            <a:r>
              <a:rPr lang="it-IT" sz="2000" dirty="0" smtClean="0"/>
              <a:t>: Quale dei seguenti indicatori esprime la bravura del gestore</a:t>
            </a:r>
            <a:r>
              <a:rPr lang="it-IT" sz="2000" dirty="0" smtClean="0">
                <a:cs typeface="Arial" charset="0"/>
              </a:rPr>
              <a:t>?</a:t>
            </a:r>
            <a:endParaRPr lang="it-IT" sz="2000" dirty="0">
              <a:cs typeface="Arial" charset="0"/>
            </a:endParaRPr>
          </a:p>
          <a:p>
            <a:pPr algn="just">
              <a:lnSpc>
                <a:spcPct val="120000"/>
              </a:lnSpc>
            </a:pPr>
            <a:endParaRPr lang="it-IT" sz="2000" dirty="0"/>
          </a:p>
          <a:p>
            <a:pPr marL="457200" indent="-457200" algn="just">
              <a:lnSpc>
                <a:spcPct val="120000"/>
              </a:lnSpc>
              <a:buFont typeface="+mj-lt"/>
              <a:buAutoNum type="arabicParenR"/>
            </a:pPr>
            <a:r>
              <a:rPr lang="it-IT" sz="2000" b="1" dirty="0" smtClean="0"/>
              <a:t>TWRR</a:t>
            </a:r>
            <a:endParaRPr lang="it-IT" sz="2000" b="1" dirty="0"/>
          </a:p>
          <a:p>
            <a:pPr marL="457200" indent="-457200" algn="just">
              <a:lnSpc>
                <a:spcPct val="120000"/>
              </a:lnSpc>
              <a:buFont typeface="+mj-lt"/>
              <a:buAutoNum type="arabicParenR"/>
            </a:pPr>
            <a:r>
              <a:rPr lang="it-IT" sz="2000" dirty="0" smtClean="0"/>
              <a:t>MWRR</a:t>
            </a:r>
            <a:endParaRPr lang="it-IT" sz="2000" dirty="0">
              <a:cs typeface="Arial" charset="0"/>
            </a:endParaRPr>
          </a:p>
          <a:p>
            <a:pPr marL="457200" indent="-457200" algn="just">
              <a:lnSpc>
                <a:spcPct val="120000"/>
              </a:lnSpc>
              <a:buFont typeface="+mj-lt"/>
              <a:buAutoNum type="arabicParenR"/>
            </a:pPr>
            <a:r>
              <a:rPr lang="it-IT" sz="2000" dirty="0" smtClean="0"/>
              <a:t>TIR</a:t>
            </a:r>
          </a:p>
          <a:p>
            <a:pPr marL="457200" indent="-457200" algn="just">
              <a:lnSpc>
                <a:spcPct val="120000"/>
              </a:lnSpc>
              <a:buFont typeface="+mj-lt"/>
              <a:buAutoNum type="arabicParenR"/>
            </a:pPr>
            <a:r>
              <a:rPr lang="it-IT" sz="2000" dirty="0" smtClean="0"/>
              <a:t>VAN</a:t>
            </a:r>
            <a:endParaRPr lang="it-IT" sz="2000" dirty="0"/>
          </a:p>
        </p:txBody>
      </p:sp>
      <p:sp>
        <p:nvSpPr>
          <p:cNvPr id="2" name="Segnaposto numero diapositiva 1"/>
          <p:cNvSpPr>
            <a:spLocks noGrp="1"/>
          </p:cNvSpPr>
          <p:nvPr>
            <p:ph type="sldNum" sz="quarter" idx="4"/>
          </p:nvPr>
        </p:nvSpPr>
        <p:spPr/>
        <p:txBody>
          <a:bodyPr/>
          <a:lstStyle/>
          <a:p>
            <a:fld id="{CEE20744-6222-4AA3-9D45-8592154090B2}" type="slidenum">
              <a:rPr lang="it-IT" smtClean="0"/>
              <a:pPr/>
              <a:t>112</a:t>
            </a:fld>
            <a:endParaRPr lang="it-IT"/>
          </a:p>
        </p:txBody>
      </p:sp>
    </p:spTree>
    <p:extLst>
      <p:ext uri="{BB962C8B-B14F-4D97-AF65-F5344CB8AC3E}">
        <p14:creationId xmlns:p14="http://schemas.microsoft.com/office/powerpoint/2010/main" val="526243504"/>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026"/>
          <p:cNvSpPr txBox="1">
            <a:spLocks noChangeArrowheads="1"/>
          </p:cNvSpPr>
          <p:nvPr/>
        </p:nvSpPr>
        <p:spPr bwMode="auto">
          <a:xfrm>
            <a:off x="439172" y="260648"/>
            <a:ext cx="8278812" cy="463846"/>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lgn="ctr">
                <a:solidFill>
                  <a:srgbClr val="6699FF"/>
                </a:solidFill>
                <a:miter lim="800000"/>
                <a:headEnd/>
                <a:tailEnd/>
              </a14:hiddenLine>
            </a:ext>
          </a:extLst>
        </p:spPr>
        <p:txBody>
          <a:bodyPr lIns="90000" tIns="46800" rIns="90000" bIns="46800">
            <a:spAutoFit/>
          </a:bodyPr>
          <a:lstStyle/>
          <a:p>
            <a:pPr algn="ctr">
              <a:defRPr/>
            </a:pPr>
            <a:r>
              <a:rPr lang="it-IT" sz="2400" b="1" dirty="0" smtClean="0">
                <a:solidFill>
                  <a:srgbClr val="F26200"/>
                </a:solidFill>
                <a:latin typeface="Georgia" panose="02040502050405020303" pitchFamily="18" charset="0"/>
                <a:ea typeface="+mj-ea"/>
                <a:cs typeface="+mj-cs"/>
              </a:rPr>
              <a:t>Blocco 4 – Test 2</a:t>
            </a:r>
            <a:endParaRPr lang="it-IT" sz="2400" b="1" dirty="0">
              <a:solidFill>
                <a:srgbClr val="F26200"/>
              </a:solidFill>
              <a:latin typeface="Georgia" panose="02040502050405020303" pitchFamily="18" charset="0"/>
              <a:ea typeface="+mj-ea"/>
              <a:cs typeface="+mj-cs"/>
            </a:endParaRPr>
          </a:p>
        </p:txBody>
      </p:sp>
      <p:sp>
        <p:nvSpPr>
          <p:cNvPr id="11" name="Text Box 6"/>
          <p:cNvSpPr txBox="1">
            <a:spLocks noChangeArrowheads="1"/>
          </p:cNvSpPr>
          <p:nvPr/>
        </p:nvSpPr>
        <p:spPr bwMode="auto">
          <a:xfrm>
            <a:off x="395288" y="1484784"/>
            <a:ext cx="8322696" cy="4154984"/>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pPr algn="just">
              <a:lnSpc>
                <a:spcPct val="120000"/>
              </a:lnSpc>
              <a:defRPr/>
            </a:pPr>
            <a:r>
              <a:rPr lang="it-IT" sz="2000" dirty="0"/>
              <a:t>Domanda </a:t>
            </a:r>
            <a:r>
              <a:rPr lang="it-IT" sz="2000" dirty="0" smtClean="0"/>
              <a:t>2: In cosa consiste la metodologia dei "building </a:t>
            </a:r>
            <a:r>
              <a:rPr lang="it-IT" sz="2000" dirty="0" err="1" smtClean="0"/>
              <a:t>block</a:t>
            </a:r>
            <a:r>
              <a:rPr lang="it-IT" sz="2000" dirty="0" smtClean="0"/>
              <a:t>" in tema di stima dei rendimenti attesi?</a:t>
            </a:r>
            <a:endParaRPr lang="it-IT" sz="2000" dirty="0">
              <a:cs typeface="Arial" charset="0"/>
            </a:endParaRPr>
          </a:p>
          <a:p>
            <a:pPr algn="just">
              <a:lnSpc>
                <a:spcPct val="120000"/>
              </a:lnSpc>
            </a:pPr>
            <a:endParaRPr lang="it-IT" sz="2000" dirty="0"/>
          </a:p>
          <a:p>
            <a:pPr marL="457200" indent="-457200" algn="just">
              <a:lnSpc>
                <a:spcPct val="120000"/>
              </a:lnSpc>
              <a:buFont typeface="+mj-lt"/>
              <a:buAutoNum type="arabicParenR"/>
            </a:pPr>
            <a:r>
              <a:rPr lang="it-IT" sz="2000" b="1" dirty="0" smtClean="0"/>
              <a:t>Sommare al </a:t>
            </a:r>
            <a:r>
              <a:rPr lang="it-IT" altLang="it-IT" sz="2000" b="1" dirty="0"/>
              <a:t>rendimento futuro dell’attività priva di rischio a breve </a:t>
            </a:r>
            <a:r>
              <a:rPr lang="it-IT" altLang="it-IT" sz="2000" b="1" dirty="0" smtClean="0"/>
              <a:t>termine, </a:t>
            </a:r>
            <a:r>
              <a:rPr lang="it-IT" altLang="it-IT" sz="2000" b="1" dirty="0"/>
              <a:t>un premio al rischio generico di </a:t>
            </a:r>
            <a:r>
              <a:rPr lang="it-IT" altLang="it-IT" sz="2000" b="1" dirty="0" smtClean="0"/>
              <a:t>mercato ed </a:t>
            </a:r>
            <a:r>
              <a:rPr lang="it-IT" altLang="it-IT" sz="2000" b="1" dirty="0"/>
              <a:t>un premio per il rischio specifico del </a:t>
            </a:r>
            <a:r>
              <a:rPr lang="it-IT" altLang="it-IT" sz="2000" b="1" dirty="0" smtClean="0"/>
              <a:t>titolo</a:t>
            </a:r>
            <a:endParaRPr lang="it-IT" sz="2000" b="1" dirty="0"/>
          </a:p>
          <a:p>
            <a:pPr marL="457200" indent="-457200" algn="just">
              <a:lnSpc>
                <a:spcPct val="120000"/>
              </a:lnSpc>
              <a:buFont typeface="+mj-lt"/>
              <a:buAutoNum type="arabicParenR"/>
            </a:pPr>
            <a:r>
              <a:rPr lang="it-IT" sz="2000" dirty="0" smtClean="0"/>
              <a:t>Calcolare la media aritmetica e la media geometrica dei rendimenti storici di un titolo e farne la somma</a:t>
            </a:r>
          </a:p>
          <a:p>
            <a:pPr marL="457200" indent="-457200" algn="just">
              <a:lnSpc>
                <a:spcPct val="120000"/>
              </a:lnSpc>
              <a:buFont typeface="+mj-lt"/>
              <a:buAutoNum type="arabicParenR"/>
            </a:pPr>
            <a:r>
              <a:rPr lang="it-IT" sz="2000" dirty="0" smtClean="0">
                <a:cs typeface="Arial" charset="0"/>
              </a:rPr>
              <a:t>Sommare più medie aritmetiche di rendimenti passati del titolo calcolati su differenti orizzonti temporale</a:t>
            </a:r>
          </a:p>
          <a:p>
            <a:pPr marL="457200" indent="-457200" algn="just">
              <a:lnSpc>
                <a:spcPct val="120000"/>
              </a:lnSpc>
              <a:buFont typeface="+mj-lt"/>
              <a:buAutoNum type="arabicParenR"/>
            </a:pPr>
            <a:r>
              <a:rPr lang="it-IT" sz="2000" dirty="0" smtClean="0">
                <a:cs typeface="Arial" charset="0"/>
              </a:rPr>
              <a:t>Nessuna delle altre alternative è corretta</a:t>
            </a:r>
            <a:endParaRPr lang="it-IT" sz="2000" dirty="0">
              <a:cs typeface="Arial" charset="0"/>
            </a:endParaRPr>
          </a:p>
        </p:txBody>
      </p:sp>
      <p:sp>
        <p:nvSpPr>
          <p:cNvPr id="2" name="Segnaposto numero diapositiva 1"/>
          <p:cNvSpPr>
            <a:spLocks noGrp="1"/>
          </p:cNvSpPr>
          <p:nvPr>
            <p:ph type="sldNum" sz="quarter" idx="4"/>
          </p:nvPr>
        </p:nvSpPr>
        <p:spPr/>
        <p:txBody>
          <a:bodyPr/>
          <a:lstStyle/>
          <a:p>
            <a:fld id="{CEE20744-6222-4AA3-9D45-8592154090B2}" type="slidenum">
              <a:rPr lang="it-IT" smtClean="0"/>
              <a:pPr/>
              <a:t>113</a:t>
            </a:fld>
            <a:endParaRPr lang="it-IT"/>
          </a:p>
        </p:txBody>
      </p:sp>
    </p:spTree>
    <p:extLst>
      <p:ext uri="{BB962C8B-B14F-4D97-AF65-F5344CB8AC3E}">
        <p14:creationId xmlns:p14="http://schemas.microsoft.com/office/powerpoint/2010/main" val="3901418722"/>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026"/>
          <p:cNvSpPr txBox="1">
            <a:spLocks noChangeArrowheads="1"/>
          </p:cNvSpPr>
          <p:nvPr/>
        </p:nvSpPr>
        <p:spPr bwMode="auto">
          <a:xfrm>
            <a:off x="439172" y="260648"/>
            <a:ext cx="8278812" cy="463846"/>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lgn="ctr">
                <a:solidFill>
                  <a:srgbClr val="6699FF"/>
                </a:solidFill>
                <a:miter lim="800000"/>
                <a:headEnd/>
                <a:tailEnd/>
              </a14:hiddenLine>
            </a:ext>
          </a:extLst>
        </p:spPr>
        <p:txBody>
          <a:bodyPr lIns="90000" tIns="46800" rIns="90000" bIns="46800">
            <a:spAutoFit/>
          </a:bodyPr>
          <a:lstStyle/>
          <a:p>
            <a:pPr algn="ctr">
              <a:defRPr/>
            </a:pPr>
            <a:r>
              <a:rPr lang="it-IT" sz="2400" b="1" dirty="0" smtClean="0">
                <a:solidFill>
                  <a:srgbClr val="F26200"/>
                </a:solidFill>
                <a:latin typeface="Georgia" panose="02040502050405020303" pitchFamily="18" charset="0"/>
                <a:ea typeface="+mj-ea"/>
                <a:cs typeface="+mj-cs"/>
              </a:rPr>
              <a:t>Blocco 4 – Test </a:t>
            </a:r>
            <a:r>
              <a:rPr lang="it-IT" sz="2400" b="1" dirty="0">
                <a:solidFill>
                  <a:srgbClr val="F26200"/>
                </a:solidFill>
                <a:latin typeface="Georgia" panose="02040502050405020303" pitchFamily="18" charset="0"/>
                <a:ea typeface="+mj-ea"/>
                <a:cs typeface="+mj-cs"/>
              </a:rPr>
              <a:t>3</a:t>
            </a:r>
          </a:p>
        </p:txBody>
      </p:sp>
      <p:sp>
        <p:nvSpPr>
          <p:cNvPr id="11" name="Text Box 6"/>
          <p:cNvSpPr txBox="1">
            <a:spLocks noChangeArrowheads="1"/>
          </p:cNvSpPr>
          <p:nvPr/>
        </p:nvSpPr>
        <p:spPr bwMode="auto">
          <a:xfrm>
            <a:off x="395288" y="1484784"/>
            <a:ext cx="8322696" cy="4524315"/>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pPr algn="just">
              <a:lnSpc>
                <a:spcPct val="120000"/>
              </a:lnSpc>
              <a:defRPr/>
            </a:pPr>
            <a:r>
              <a:rPr lang="it-IT" sz="2000" dirty="0"/>
              <a:t>Domanda </a:t>
            </a:r>
            <a:r>
              <a:rPr lang="it-IT" sz="2000" dirty="0" smtClean="0"/>
              <a:t>3: Per calcolare il MWRR occorre inserire al numeratore:</a:t>
            </a:r>
            <a:endParaRPr lang="it-IT" sz="2000" dirty="0">
              <a:cs typeface="Arial" charset="0"/>
            </a:endParaRPr>
          </a:p>
          <a:p>
            <a:pPr algn="just">
              <a:lnSpc>
                <a:spcPct val="120000"/>
              </a:lnSpc>
            </a:pPr>
            <a:endParaRPr lang="it-IT" sz="2000" dirty="0"/>
          </a:p>
          <a:p>
            <a:pPr marL="457200" indent="-457200" algn="just">
              <a:lnSpc>
                <a:spcPct val="120000"/>
              </a:lnSpc>
              <a:buFont typeface="+mj-lt"/>
              <a:buAutoNum type="arabicParenR"/>
            </a:pPr>
            <a:r>
              <a:rPr lang="it-IT" sz="2000" b="1" dirty="0" smtClean="0"/>
              <a:t>La differenza fra il </a:t>
            </a:r>
            <a:r>
              <a:rPr lang="it-IT" sz="2000" b="1" dirty="0"/>
              <a:t>valore del patrimonio alla fine ed il valore del patrimonio all'inizio del periodo </a:t>
            </a:r>
            <a:r>
              <a:rPr lang="it-IT" sz="2000" b="1" dirty="0" smtClean="0"/>
              <a:t>considerato, al quale si </a:t>
            </a:r>
            <a:r>
              <a:rPr lang="it-IT" sz="2000" b="1" dirty="0"/>
              <a:t>sottraggono </a:t>
            </a:r>
            <a:r>
              <a:rPr lang="it-IT" sz="2000" b="1" dirty="0" smtClean="0"/>
              <a:t>tutti </a:t>
            </a:r>
            <a:r>
              <a:rPr lang="it-IT" sz="2000" b="1" dirty="0"/>
              <a:t>gli apporti e si sommano tutti i </a:t>
            </a:r>
            <a:r>
              <a:rPr lang="it-IT" sz="2000" b="1" dirty="0" smtClean="0"/>
              <a:t>prelievi</a:t>
            </a:r>
          </a:p>
          <a:p>
            <a:pPr marL="457200" indent="-457200" algn="just">
              <a:lnSpc>
                <a:spcPct val="120000"/>
              </a:lnSpc>
              <a:buFont typeface="+mj-lt"/>
              <a:buAutoNum type="arabicParenR"/>
            </a:pPr>
            <a:r>
              <a:rPr lang="it-IT" sz="2000" dirty="0"/>
              <a:t>La differenza fra il valore del patrimonio </a:t>
            </a:r>
            <a:r>
              <a:rPr lang="it-IT" sz="2000" dirty="0" smtClean="0"/>
              <a:t>all'inizio ed </a:t>
            </a:r>
            <a:r>
              <a:rPr lang="it-IT" sz="2000" dirty="0"/>
              <a:t>il valore del patrimonio </a:t>
            </a:r>
            <a:r>
              <a:rPr lang="it-IT" sz="2000" dirty="0" smtClean="0"/>
              <a:t>alla fine </a:t>
            </a:r>
            <a:r>
              <a:rPr lang="it-IT" sz="2000" dirty="0"/>
              <a:t>del periodo considerato, al quale si sottraggono tutti gli apporti e si sommano tutti i </a:t>
            </a:r>
            <a:r>
              <a:rPr lang="it-IT" sz="2000" dirty="0" smtClean="0"/>
              <a:t>prelievi</a:t>
            </a:r>
          </a:p>
          <a:p>
            <a:pPr marL="457200" indent="-457200" algn="just">
              <a:lnSpc>
                <a:spcPct val="120000"/>
              </a:lnSpc>
              <a:buFont typeface="+mj-lt"/>
              <a:buAutoNum type="arabicParenR"/>
            </a:pPr>
            <a:r>
              <a:rPr lang="it-IT" sz="2000" dirty="0"/>
              <a:t>La differenza fra il valore del patrimonio alla fine ed il valore del patrimonio all'inizio del periodo considerato, al quale si sottraggono tutti </a:t>
            </a:r>
            <a:r>
              <a:rPr lang="it-IT" sz="2000" dirty="0" smtClean="0"/>
              <a:t>i prelievi e </a:t>
            </a:r>
            <a:r>
              <a:rPr lang="it-IT" sz="2000" dirty="0"/>
              <a:t>si sommano tutti gli </a:t>
            </a:r>
            <a:r>
              <a:rPr lang="it-IT" sz="2000" dirty="0" smtClean="0"/>
              <a:t>apporti</a:t>
            </a:r>
          </a:p>
          <a:p>
            <a:pPr marL="457200" indent="-457200" algn="just">
              <a:lnSpc>
                <a:spcPct val="120000"/>
              </a:lnSpc>
              <a:buFont typeface="+mj-lt"/>
              <a:buAutoNum type="arabicParenR"/>
            </a:pPr>
            <a:r>
              <a:rPr lang="it-IT" sz="2000" dirty="0" smtClean="0"/>
              <a:t>La giacenza media</a:t>
            </a:r>
          </a:p>
        </p:txBody>
      </p:sp>
      <p:sp>
        <p:nvSpPr>
          <p:cNvPr id="2" name="Segnaposto numero diapositiva 1"/>
          <p:cNvSpPr>
            <a:spLocks noGrp="1"/>
          </p:cNvSpPr>
          <p:nvPr>
            <p:ph type="sldNum" sz="quarter" idx="4"/>
          </p:nvPr>
        </p:nvSpPr>
        <p:spPr/>
        <p:txBody>
          <a:bodyPr/>
          <a:lstStyle/>
          <a:p>
            <a:fld id="{CEE20744-6222-4AA3-9D45-8592154090B2}" type="slidenum">
              <a:rPr lang="it-IT" smtClean="0"/>
              <a:pPr/>
              <a:t>114</a:t>
            </a:fld>
            <a:endParaRPr lang="it-IT"/>
          </a:p>
        </p:txBody>
      </p:sp>
    </p:spTree>
    <p:extLst>
      <p:ext uri="{BB962C8B-B14F-4D97-AF65-F5344CB8AC3E}">
        <p14:creationId xmlns:p14="http://schemas.microsoft.com/office/powerpoint/2010/main" val="3807314385"/>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026"/>
          <p:cNvSpPr txBox="1">
            <a:spLocks noChangeArrowheads="1"/>
          </p:cNvSpPr>
          <p:nvPr/>
        </p:nvSpPr>
        <p:spPr bwMode="auto">
          <a:xfrm>
            <a:off x="439172" y="260648"/>
            <a:ext cx="8278812" cy="463846"/>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lgn="ctr">
                <a:solidFill>
                  <a:srgbClr val="6699FF"/>
                </a:solidFill>
                <a:miter lim="800000"/>
                <a:headEnd/>
                <a:tailEnd/>
              </a14:hiddenLine>
            </a:ext>
          </a:extLst>
        </p:spPr>
        <p:txBody>
          <a:bodyPr lIns="90000" tIns="46800" rIns="90000" bIns="46800">
            <a:spAutoFit/>
          </a:bodyPr>
          <a:lstStyle/>
          <a:p>
            <a:pPr algn="ctr">
              <a:defRPr/>
            </a:pPr>
            <a:r>
              <a:rPr lang="it-IT" sz="2400" b="1" dirty="0" smtClean="0">
                <a:solidFill>
                  <a:srgbClr val="F26200"/>
                </a:solidFill>
                <a:latin typeface="Georgia" panose="02040502050405020303" pitchFamily="18" charset="0"/>
                <a:ea typeface="+mj-ea"/>
                <a:cs typeface="+mj-cs"/>
              </a:rPr>
              <a:t>INDICE</a:t>
            </a:r>
            <a:endParaRPr lang="it-IT" sz="2400" b="1" dirty="0">
              <a:solidFill>
                <a:srgbClr val="F26200"/>
              </a:solidFill>
              <a:latin typeface="Georgia" panose="02040502050405020303" pitchFamily="18" charset="0"/>
              <a:ea typeface="+mj-ea"/>
              <a:cs typeface="+mj-cs"/>
            </a:endParaRPr>
          </a:p>
        </p:txBody>
      </p:sp>
      <p:sp>
        <p:nvSpPr>
          <p:cNvPr id="5" name="Rectangle 4"/>
          <p:cNvSpPr/>
          <p:nvPr/>
        </p:nvSpPr>
        <p:spPr>
          <a:xfrm>
            <a:off x="921560" y="1345992"/>
            <a:ext cx="7466864" cy="4708981"/>
          </a:xfrm>
          <a:prstGeom prst="rect">
            <a:avLst/>
          </a:prstGeom>
        </p:spPr>
        <p:txBody>
          <a:bodyPr wrap="square">
            <a:spAutoFit/>
          </a:bodyPr>
          <a:lstStyle/>
          <a:p>
            <a:pPr marL="342900" indent="-342900">
              <a:lnSpc>
                <a:spcPct val="150000"/>
              </a:lnSpc>
              <a:buFont typeface="Arial" panose="020B0604020202020204" pitchFamily="34" charset="0"/>
              <a:buChar char="•"/>
            </a:pPr>
            <a:r>
              <a:rPr lang="it-IT" sz="2000" dirty="0"/>
              <a:t>Lo scenario attuale</a:t>
            </a:r>
          </a:p>
          <a:p>
            <a:pPr marL="342900" indent="-342900">
              <a:lnSpc>
                <a:spcPct val="150000"/>
              </a:lnSpc>
              <a:buFont typeface="Arial" panose="020B0604020202020204" pitchFamily="34" charset="0"/>
              <a:buChar char="•"/>
            </a:pPr>
            <a:r>
              <a:rPr lang="it-IT" sz="2000" dirty="0"/>
              <a:t>Il rischio: un'introduzione</a:t>
            </a:r>
          </a:p>
          <a:p>
            <a:pPr marL="342900" indent="-342900">
              <a:lnSpc>
                <a:spcPct val="150000"/>
              </a:lnSpc>
              <a:buFont typeface="Arial" panose="020B0604020202020204" pitchFamily="34" charset="0"/>
              <a:buChar char="•"/>
            </a:pPr>
            <a:r>
              <a:rPr lang="it-IT" sz="2000" dirty="0"/>
              <a:t>Il bisogno di sicurezza</a:t>
            </a:r>
          </a:p>
          <a:p>
            <a:pPr marL="342900" indent="-342900">
              <a:lnSpc>
                <a:spcPct val="150000"/>
              </a:lnSpc>
              <a:buFont typeface="Arial" panose="020B0604020202020204" pitchFamily="34" charset="0"/>
              <a:buChar char="•"/>
            </a:pPr>
            <a:r>
              <a:rPr lang="it-IT" sz="2000" dirty="0"/>
              <a:t>Il rischio al tempo della </a:t>
            </a:r>
            <a:r>
              <a:rPr lang="it-IT" sz="2000" dirty="0" err="1"/>
              <a:t>MiFID</a:t>
            </a:r>
            <a:endParaRPr lang="it-IT" sz="2000" dirty="0"/>
          </a:p>
          <a:p>
            <a:pPr marL="342900" indent="-342900">
              <a:lnSpc>
                <a:spcPct val="150000"/>
              </a:lnSpc>
              <a:buFont typeface="Arial" panose="020B0604020202020204" pitchFamily="34" charset="0"/>
              <a:buChar char="•"/>
            </a:pPr>
            <a:r>
              <a:rPr lang="it-IT" sz="2000" dirty="0"/>
              <a:t>La pianificazione finanziaria ed il rendimento di portafoglio</a:t>
            </a:r>
          </a:p>
          <a:p>
            <a:pPr marL="342900" indent="-342900">
              <a:lnSpc>
                <a:spcPct val="150000"/>
              </a:lnSpc>
              <a:buFont typeface="Arial" panose="020B0604020202020204" pitchFamily="34" charset="0"/>
              <a:buChar char="•"/>
            </a:pPr>
            <a:r>
              <a:rPr lang="it-IT" sz="2000" b="1" dirty="0"/>
              <a:t>La mappa dei rischi degli investimenti obbligazionari e azionari</a:t>
            </a:r>
          </a:p>
          <a:p>
            <a:pPr marL="342900" indent="-342900">
              <a:lnSpc>
                <a:spcPct val="150000"/>
              </a:lnSpc>
              <a:buFont typeface="Arial" panose="020B0604020202020204" pitchFamily="34" charset="0"/>
              <a:buChar char="•"/>
            </a:pPr>
            <a:r>
              <a:rPr lang="it-IT" sz="2000" dirty="0"/>
              <a:t>Gli strumenti alternativi di investimento</a:t>
            </a:r>
          </a:p>
          <a:p>
            <a:pPr marL="342900" indent="-342900">
              <a:lnSpc>
                <a:spcPct val="150000"/>
              </a:lnSpc>
              <a:buFont typeface="Arial" panose="020B0604020202020204" pitchFamily="34" charset="0"/>
              <a:buChar char="•"/>
            </a:pPr>
            <a:r>
              <a:rPr lang="it-IT" sz="2000" dirty="0"/>
              <a:t>I benefici della diversificazione del portafoglio</a:t>
            </a:r>
          </a:p>
          <a:p>
            <a:pPr marL="342900" indent="-342900">
              <a:lnSpc>
                <a:spcPct val="150000"/>
              </a:lnSpc>
              <a:buFont typeface="Arial" panose="020B0604020202020204" pitchFamily="34" charset="0"/>
              <a:buChar char="•"/>
            </a:pPr>
            <a:r>
              <a:rPr lang="it-IT" sz="2000" dirty="0"/>
              <a:t>Le strategie di gestione del portafoglio</a:t>
            </a:r>
          </a:p>
        </p:txBody>
      </p:sp>
      <p:sp>
        <p:nvSpPr>
          <p:cNvPr id="2" name="Segnaposto numero diapositiva 1"/>
          <p:cNvSpPr>
            <a:spLocks noGrp="1"/>
          </p:cNvSpPr>
          <p:nvPr>
            <p:ph type="sldNum" sz="quarter" idx="4"/>
          </p:nvPr>
        </p:nvSpPr>
        <p:spPr/>
        <p:txBody>
          <a:bodyPr/>
          <a:lstStyle/>
          <a:p>
            <a:fld id="{CEE20744-6222-4AA3-9D45-8592154090B2}" type="slidenum">
              <a:rPr lang="it-IT" smtClean="0"/>
              <a:pPr/>
              <a:t>115</a:t>
            </a:fld>
            <a:endParaRPr lang="it-IT"/>
          </a:p>
        </p:txBody>
      </p:sp>
    </p:spTree>
    <p:extLst>
      <p:ext uri="{BB962C8B-B14F-4D97-AF65-F5344CB8AC3E}">
        <p14:creationId xmlns:p14="http://schemas.microsoft.com/office/powerpoint/2010/main" val="2166941096"/>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026"/>
          <p:cNvSpPr txBox="1">
            <a:spLocks noChangeArrowheads="1"/>
          </p:cNvSpPr>
          <p:nvPr/>
        </p:nvSpPr>
        <p:spPr bwMode="auto">
          <a:xfrm>
            <a:off x="439172" y="260648"/>
            <a:ext cx="8278812" cy="463846"/>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lgn="ctr">
                <a:solidFill>
                  <a:srgbClr val="6699FF"/>
                </a:solidFill>
                <a:miter lim="800000"/>
                <a:headEnd/>
                <a:tailEnd/>
              </a14:hiddenLine>
            </a:ext>
          </a:extLst>
        </p:spPr>
        <p:txBody>
          <a:bodyPr lIns="90000" tIns="46800" rIns="90000" bIns="46800">
            <a:spAutoFit/>
          </a:bodyPr>
          <a:lstStyle/>
          <a:p>
            <a:pPr algn="ctr">
              <a:defRPr/>
            </a:pPr>
            <a:r>
              <a:rPr lang="it-IT" sz="2400" b="1" dirty="0">
                <a:solidFill>
                  <a:srgbClr val="F26200"/>
                </a:solidFill>
                <a:latin typeface="Georgia" panose="02040502050405020303" pitchFamily="18" charset="0"/>
              </a:rPr>
              <a:t>Il </a:t>
            </a:r>
            <a:r>
              <a:rPr lang="it-IT" sz="2400" b="1" dirty="0" smtClean="0">
                <a:solidFill>
                  <a:srgbClr val="F26200"/>
                </a:solidFill>
                <a:latin typeface="Georgia" panose="02040502050405020303" pitchFamily="18" charset="0"/>
              </a:rPr>
              <a:t>concetto di rischio</a:t>
            </a:r>
            <a:endParaRPr lang="it-IT" sz="2400" b="1" dirty="0">
              <a:solidFill>
                <a:srgbClr val="F26200"/>
              </a:solidFill>
              <a:latin typeface="Georgia" panose="02040502050405020303" pitchFamily="18" charset="0"/>
            </a:endParaRPr>
          </a:p>
        </p:txBody>
      </p:sp>
      <p:sp>
        <p:nvSpPr>
          <p:cNvPr id="2" name="Segnaposto numero diapositiva 1"/>
          <p:cNvSpPr>
            <a:spLocks noGrp="1"/>
          </p:cNvSpPr>
          <p:nvPr>
            <p:ph type="sldNum" sz="quarter" idx="4"/>
          </p:nvPr>
        </p:nvSpPr>
        <p:spPr/>
        <p:txBody>
          <a:bodyPr/>
          <a:lstStyle/>
          <a:p>
            <a:fld id="{CEE20744-6222-4AA3-9D45-8592154090B2}" type="slidenum">
              <a:rPr lang="it-IT" smtClean="0"/>
              <a:pPr/>
              <a:t>116</a:t>
            </a:fld>
            <a:endParaRPr lang="it-IT" dirty="0"/>
          </a:p>
        </p:txBody>
      </p:sp>
      <p:sp>
        <p:nvSpPr>
          <p:cNvPr id="17" name="Text Box 6"/>
          <p:cNvSpPr txBox="1">
            <a:spLocks noChangeArrowheads="1"/>
          </p:cNvSpPr>
          <p:nvPr/>
        </p:nvSpPr>
        <p:spPr bwMode="auto">
          <a:xfrm>
            <a:off x="414743" y="1124744"/>
            <a:ext cx="8322696" cy="5262979"/>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pPr marL="0" lvl="1" algn="just">
              <a:lnSpc>
                <a:spcPct val="120000"/>
              </a:lnSpc>
            </a:pPr>
            <a:r>
              <a:rPr lang="it-IT" sz="2000" dirty="0">
                <a:latin typeface="+mj-lt"/>
              </a:rPr>
              <a:t>Possiamo definire </a:t>
            </a:r>
            <a:r>
              <a:rPr lang="it-IT" sz="2000" dirty="0" smtClean="0">
                <a:latin typeface="+mj-lt"/>
              </a:rPr>
              <a:t>il </a:t>
            </a:r>
            <a:r>
              <a:rPr lang="it-IT" sz="2000" dirty="0">
                <a:latin typeface="+mj-lt"/>
              </a:rPr>
              <a:t>rischio </a:t>
            </a:r>
            <a:r>
              <a:rPr lang="it-IT" sz="2000" dirty="0" smtClean="0">
                <a:latin typeface="+mj-lt"/>
              </a:rPr>
              <a:t>come un evento futuro al quale è possibile associare una </a:t>
            </a:r>
            <a:r>
              <a:rPr lang="it-IT" sz="2000" dirty="0">
                <a:latin typeface="+mj-lt"/>
              </a:rPr>
              <a:t>certa probabilità </a:t>
            </a:r>
            <a:r>
              <a:rPr lang="it-IT" sz="2000" dirty="0" smtClean="0">
                <a:latin typeface="+mj-lt"/>
              </a:rPr>
              <a:t>di accadimento. Ad </a:t>
            </a:r>
            <a:r>
              <a:rPr lang="it-IT" sz="2000" dirty="0">
                <a:latin typeface="+mj-lt"/>
              </a:rPr>
              <a:t>esempio, un giocatore </a:t>
            </a:r>
            <a:r>
              <a:rPr lang="it-IT" sz="2000" dirty="0" smtClean="0">
                <a:latin typeface="+mj-lt"/>
              </a:rPr>
              <a:t>che scommette sull'uscita </a:t>
            </a:r>
            <a:r>
              <a:rPr lang="it-IT" sz="2000" dirty="0">
                <a:latin typeface="+mj-lt"/>
              </a:rPr>
              <a:t>del numero 1 prima del lancio di un </a:t>
            </a:r>
            <a:r>
              <a:rPr lang="it-IT" sz="2000" dirty="0" smtClean="0">
                <a:latin typeface="+mj-lt"/>
              </a:rPr>
              <a:t>dado opera in un mondo rischioso: in </a:t>
            </a:r>
            <a:r>
              <a:rPr lang="it-IT" sz="2000" dirty="0">
                <a:latin typeface="+mj-lt"/>
              </a:rPr>
              <a:t>questo </a:t>
            </a:r>
            <a:r>
              <a:rPr lang="it-IT" sz="2000" dirty="0" smtClean="0">
                <a:latin typeface="+mj-lt"/>
              </a:rPr>
              <a:t>caso infatti, se il dado non è truccato, conosce la probabilità di accadimento dell'evento (1 su 6).</a:t>
            </a:r>
          </a:p>
          <a:p>
            <a:pPr marL="0" lvl="1" algn="just">
              <a:lnSpc>
                <a:spcPct val="120000"/>
              </a:lnSpc>
            </a:pPr>
            <a:endParaRPr lang="it-IT" sz="2000" dirty="0" smtClean="0">
              <a:latin typeface="+mj-lt"/>
            </a:endParaRPr>
          </a:p>
          <a:p>
            <a:pPr marL="0" lvl="1" algn="just">
              <a:lnSpc>
                <a:spcPct val="120000"/>
              </a:lnSpc>
            </a:pPr>
            <a:r>
              <a:rPr lang="it-IT" sz="2000" dirty="0" smtClean="0">
                <a:latin typeface="+mj-lt"/>
              </a:rPr>
              <a:t>Viceversa</a:t>
            </a:r>
            <a:r>
              <a:rPr lang="it-IT" sz="2000" dirty="0">
                <a:latin typeface="+mj-lt"/>
              </a:rPr>
              <a:t>, </a:t>
            </a:r>
            <a:r>
              <a:rPr lang="it-IT" sz="2000" dirty="0" smtClean="0">
                <a:latin typeface="+mj-lt"/>
              </a:rPr>
              <a:t>egli non può stimare con precisione la </a:t>
            </a:r>
            <a:r>
              <a:rPr lang="it-IT" sz="2000" dirty="0">
                <a:latin typeface="+mj-lt"/>
              </a:rPr>
              <a:t>probabilità del numero </a:t>
            </a:r>
          </a:p>
          <a:p>
            <a:pPr marL="0" lvl="1" algn="just">
              <a:lnSpc>
                <a:spcPct val="120000"/>
              </a:lnSpc>
            </a:pPr>
            <a:r>
              <a:rPr lang="it-IT" sz="2000" dirty="0" smtClean="0">
                <a:latin typeface="+mj-lt"/>
              </a:rPr>
              <a:t>di </a:t>
            </a:r>
            <a:r>
              <a:rPr lang="it-IT" sz="2000" dirty="0">
                <a:latin typeface="+mj-lt"/>
              </a:rPr>
              <a:t>giri che il dado farà sul tavolo dopo il lancio. In quest'ultimo caso il giocatore non ha sufficienti informazioni </a:t>
            </a:r>
            <a:r>
              <a:rPr lang="it-IT" sz="2000" dirty="0" smtClean="0">
                <a:latin typeface="+mj-lt"/>
              </a:rPr>
              <a:t>ed </a:t>
            </a:r>
            <a:r>
              <a:rPr lang="it-IT" sz="2000" dirty="0">
                <a:latin typeface="+mj-lt"/>
              </a:rPr>
              <a:t>opera </a:t>
            </a:r>
            <a:r>
              <a:rPr lang="it-IT" sz="2000" dirty="0" smtClean="0">
                <a:latin typeface="+mj-lt"/>
              </a:rPr>
              <a:t>quindi in </a:t>
            </a:r>
            <a:r>
              <a:rPr lang="it-IT" sz="2000" dirty="0">
                <a:latin typeface="+mj-lt"/>
              </a:rPr>
              <a:t>condizioni di incertezza. </a:t>
            </a:r>
          </a:p>
          <a:p>
            <a:pPr marL="0" lvl="1" algn="just">
              <a:lnSpc>
                <a:spcPct val="120000"/>
              </a:lnSpc>
            </a:pPr>
            <a:r>
              <a:rPr lang="it-IT" sz="2000" dirty="0" smtClean="0">
                <a:latin typeface="+mj-lt"/>
              </a:rPr>
              <a:t>Quando ci troviamo in </a:t>
            </a:r>
            <a:r>
              <a:rPr lang="it-IT" sz="2000" dirty="0">
                <a:latin typeface="+mj-lt"/>
              </a:rPr>
              <a:t>una situazione in cui la probabilità degli stati del mondo non è </a:t>
            </a:r>
            <a:r>
              <a:rPr lang="it-IT" sz="2000" dirty="0" smtClean="0">
                <a:latin typeface="+mj-lt"/>
              </a:rPr>
              <a:t>stimabile a priori siamo quindi in </a:t>
            </a:r>
            <a:r>
              <a:rPr lang="it-IT" sz="2000" dirty="0">
                <a:latin typeface="+mj-lt"/>
              </a:rPr>
              <a:t>una situazione di </a:t>
            </a:r>
            <a:r>
              <a:rPr lang="it-IT" sz="2000" dirty="0" smtClean="0">
                <a:latin typeface="+mj-lt"/>
              </a:rPr>
              <a:t>incertezza.</a:t>
            </a:r>
            <a:endParaRPr lang="it-IT" sz="2000" dirty="0">
              <a:latin typeface="+mj-lt"/>
            </a:endParaRPr>
          </a:p>
          <a:p>
            <a:pPr marL="0" lvl="1" algn="just">
              <a:lnSpc>
                <a:spcPct val="120000"/>
              </a:lnSpc>
            </a:pPr>
            <a:r>
              <a:rPr lang="it-IT" sz="2000" dirty="0">
                <a:latin typeface="+mj-lt"/>
              </a:rPr>
              <a:t>	</a:t>
            </a:r>
          </a:p>
        </p:txBody>
      </p:sp>
    </p:spTree>
    <p:extLst>
      <p:ext uri="{BB962C8B-B14F-4D97-AF65-F5344CB8AC3E}">
        <p14:creationId xmlns:p14="http://schemas.microsoft.com/office/powerpoint/2010/main" val="529304452"/>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026"/>
          <p:cNvSpPr txBox="1">
            <a:spLocks noChangeArrowheads="1"/>
          </p:cNvSpPr>
          <p:nvPr/>
        </p:nvSpPr>
        <p:spPr bwMode="auto">
          <a:xfrm>
            <a:off x="439172" y="260648"/>
            <a:ext cx="8278812" cy="463846"/>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lgn="ctr">
                <a:solidFill>
                  <a:srgbClr val="6699FF"/>
                </a:solidFill>
                <a:miter lim="800000"/>
                <a:headEnd/>
                <a:tailEnd/>
              </a14:hiddenLine>
            </a:ext>
          </a:extLst>
        </p:spPr>
        <p:txBody>
          <a:bodyPr lIns="90000" tIns="46800" rIns="90000" bIns="46800">
            <a:spAutoFit/>
          </a:bodyPr>
          <a:lstStyle/>
          <a:p>
            <a:pPr algn="ctr">
              <a:defRPr/>
            </a:pPr>
            <a:r>
              <a:rPr lang="it-IT" sz="2400" b="1" dirty="0">
                <a:solidFill>
                  <a:srgbClr val="F26200"/>
                </a:solidFill>
                <a:latin typeface="Georgia" panose="02040502050405020303" pitchFamily="18" charset="0"/>
              </a:rPr>
              <a:t>Il </a:t>
            </a:r>
            <a:r>
              <a:rPr lang="it-IT" sz="2400" b="1" dirty="0" smtClean="0">
                <a:solidFill>
                  <a:srgbClr val="F26200"/>
                </a:solidFill>
                <a:latin typeface="Georgia" panose="02040502050405020303" pitchFamily="18" charset="0"/>
              </a:rPr>
              <a:t>concetto di rischio</a:t>
            </a:r>
            <a:endParaRPr lang="it-IT" sz="2400" b="1" dirty="0">
              <a:solidFill>
                <a:srgbClr val="F26200"/>
              </a:solidFill>
              <a:latin typeface="Georgia" panose="02040502050405020303" pitchFamily="18" charset="0"/>
            </a:endParaRPr>
          </a:p>
        </p:txBody>
      </p:sp>
      <p:sp>
        <p:nvSpPr>
          <p:cNvPr id="2" name="Segnaposto numero diapositiva 1"/>
          <p:cNvSpPr>
            <a:spLocks noGrp="1"/>
          </p:cNvSpPr>
          <p:nvPr>
            <p:ph type="sldNum" sz="quarter" idx="4"/>
          </p:nvPr>
        </p:nvSpPr>
        <p:spPr/>
        <p:txBody>
          <a:bodyPr/>
          <a:lstStyle/>
          <a:p>
            <a:fld id="{CEE20744-6222-4AA3-9D45-8592154090B2}" type="slidenum">
              <a:rPr lang="it-IT" smtClean="0"/>
              <a:pPr/>
              <a:t>117</a:t>
            </a:fld>
            <a:endParaRPr lang="it-IT" dirty="0"/>
          </a:p>
        </p:txBody>
      </p:sp>
      <p:sp>
        <p:nvSpPr>
          <p:cNvPr id="17" name="Text Box 6"/>
          <p:cNvSpPr txBox="1">
            <a:spLocks noChangeArrowheads="1"/>
          </p:cNvSpPr>
          <p:nvPr/>
        </p:nvSpPr>
        <p:spPr bwMode="auto">
          <a:xfrm>
            <a:off x="414743" y="1124744"/>
            <a:ext cx="8322696" cy="3785652"/>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pPr marL="0" lvl="1" algn="just">
              <a:lnSpc>
                <a:spcPct val="120000"/>
              </a:lnSpc>
            </a:pPr>
            <a:r>
              <a:rPr lang="it-IT" sz="2000" dirty="0" smtClean="0">
                <a:latin typeface="+mj-lt"/>
              </a:rPr>
              <a:t>L’investimento </a:t>
            </a:r>
            <a:r>
              <a:rPr lang="it-IT" sz="2000" dirty="0">
                <a:latin typeface="+mj-lt"/>
              </a:rPr>
              <a:t>in obbligazioni non è – come spesso </a:t>
            </a:r>
            <a:r>
              <a:rPr lang="it-IT" sz="2000" dirty="0" smtClean="0">
                <a:latin typeface="+mj-lt"/>
              </a:rPr>
              <a:t>l'investitore ritiene – </a:t>
            </a:r>
            <a:r>
              <a:rPr lang="it-IT" sz="2000" dirty="0">
                <a:latin typeface="+mj-lt"/>
              </a:rPr>
              <a:t>esente da rischi: </a:t>
            </a:r>
            <a:r>
              <a:rPr lang="it-IT" sz="2000" dirty="0" smtClean="0">
                <a:latin typeface="+mj-lt"/>
              </a:rPr>
              <a:t>è </a:t>
            </a:r>
            <a:r>
              <a:rPr lang="it-IT" sz="2000" dirty="0">
                <a:latin typeface="+mj-lt"/>
              </a:rPr>
              <a:t>sufficiente infatti che </a:t>
            </a:r>
            <a:r>
              <a:rPr lang="it-IT" sz="2000" dirty="0" smtClean="0">
                <a:latin typeface="+mj-lt"/>
              </a:rPr>
              <a:t>abbassi </a:t>
            </a:r>
            <a:r>
              <a:rPr lang="it-IT" sz="2000" dirty="0">
                <a:latin typeface="+mj-lt"/>
              </a:rPr>
              <a:t>la guardia sul monitoraggio delle evoluzioni finanziarie di </a:t>
            </a:r>
            <a:r>
              <a:rPr lang="it-IT" sz="2000" dirty="0" smtClean="0">
                <a:latin typeface="+mj-lt"/>
              </a:rPr>
              <a:t>certi </a:t>
            </a:r>
            <a:r>
              <a:rPr lang="it-IT" sz="2000" dirty="0">
                <a:latin typeface="+mj-lt"/>
              </a:rPr>
              <a:t>emittenti o che i tassi d’interesse salgano quando meno </a:t>
            </a:r>
            <a:r>
              <a:rPr lang="it-IT" sz="2000" dirty="0" smtClean="0">
                <a:latin typeface="+mj-lt"/>
              </a:rPr>
              <a:t>se </a:t>
            </a:r>
            <a:r>
              <a:rPr lang="it-IT" sz="2000" dirty="0">
                <a:latin typeface="+mj-lt"/>
              </a:rPr>
              <a:t>lo </a:t>
            </a:r>
            <a:r>
              <a:rPr lang="it-IT" sz="2000" dirty="0" smtClean="0">
                <a:latin typeface="+mj-lt"/>
              </a:rPr>
              <a:t>aspetta </a:t>
            </a:r>
            <a:r>
              <a:rPr lang="it-IT" sz="2000" dirty="0">
                <a:latin typeface="+mj-lt"/>
              </a:rPr>
              <a:t>che un investimento che </a:t>
            </a:r>
            <a:r>
              <a:rPr lang="it-IT" sz="2000" dirty="0" smtClean="0">
                <a:latin typeface="+mj-lt"/>
              </a:rPr>
              <a:t>credeva "sicuro", </a:t>
            </a:r>
            <a:r>
              <a:rPr lang="it-IT" sz="2000" dirty="0">
                <a:latin typeface="+mj-lt"/>
              </a:rPr>
              <a:t>non risulti </a:t>
            </a:r>
            <a:r>
              <a:rPr lang="it-IT" sz="2000" dirty="0" smtClean="0">
                <a:latin typeface="+mj-lt"/>
              </a:rPr>
              <a:t>più tale</a:t>
            </a:r>
            <a:r>
              <a:rPr lang="it-IT" sz="2000" dirty="0">
                <a:latin typeface="+mj-lt"/>
              </a:rPr>
              <a:t>.</a:t>
            </a:r>
          </a:p>
          <a:p>
            <a:pPr marL="0" lvl="1" algn="just">
              <a:lnSpc>
                <a:spcPct val="120000"/>
              </a:lnSpc>
            </a:pPr>
            <a:endParaRPr lang="it-IT" sz="2000" dirty="0" smtClean="0">
              <a:latin typeface="+mj-lt"/>
            </a:endParaRPr>
          </a:p>
          <a:p>
            <a:pPr marL="0" lvl="1" algn="just">
              <a:lnSpc>
                <a:spcPct val="120000"/>
              </a:lnSpc>
            </a:pPr>
            <a:endParaRPr lang="it-IT" sz="2000" dirty="0" smtClean="0">
              <a:latin typeface="+mj-lt"/>
            </a:endParaRPr>
          </a:p>
          <a:p>
            <a:pPr marL="0" lvl="1" algn="just">
              <a:lnSpc>
                <a:spcPct val="120000"/>
              </a:lnSpc>
            </a:pPr>
            <a:r>
              <a:rPr lang="it-IT" sz="2000" dirty="0" smtClean="0">
                <a:latin typeface="+mj-lt"/>
              </a:rPr>
              <a:t>In questo blocco verranno illustrate </a:t>
            </a:r>
            <a:r>
              <a:rPr lang="it-IT" sz="2000" dirty="0">
                <a:latin typeface="+mj-lt"/>
              </a:rPr>
              <a:t>le </a:t>
            </a:r>
            <a:r>
              <a:rPr lang="it-IT" sz="2000" dirty="0" smtClean="0">
                <a:latin typeface="+mj-lt"/>
              </a:rPr>
              <a:t>principali tecniche che </a:t>
            </a:r>
            <a:r>
              <a:rPr lang="it-IT" sz="2000" dirty="0">
                <a:latin typeface="+mj-lt"/>
              </a:rPr>
              <a:t>gli analisti utilizzano per valutare e quantificare concretamente il rischio emittente e il rischio tasso d’interesse: il rating e la </a:t>
            </a:r>
            <a:r>
              <a:rPr lang="it-IT" sz="2000" dirty="0" err="1">
                <a:latin typeface="+mj-lt"/>
              </a:rPr>
              <a:t>duration</a:t>
            </a:r>
            <a:r>
              <a:rPr lang="it-IT" sz="2000" dirty="0" smtClean="0">
                <a:latin typeface="+mj-lt"/>
              </a:rPr>
              <a:t>. </a:t>
            </a:r>
            <a:r>
              <a:rPr lang="it-IT" sz="2000" dirty="0">
                <a:latin typeface="+mj-lt"/>
              </a:rPr>
              <a:t>	</a:t>
            </a:r>
          </a:p>
        </p:txBody>
      </p:sp>
    </p:spTree>
    <p:extLst>
      <p:ext uri="{BB962C8B-B14F-4D97-AF65-F5344CB8AC3E}">
        <p14:creationId xmlns:p14="http://schemas.microsoft.com/office/powerpoint/2010/main" val="2782842449"/>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026"/>
          <p:cNvSpPr txBox="1">
            <a:spLocks noChangeArrowheads="1"/>
          </p:cNvSpPr>
          <p:nvPr/>
        </p:nvSpPr>
        <p:spPr bwMode="auto">
          <a:xfrm>
            <a:off x="439172" y="260648"/>
            <a:ext cx="8278812" cy="833178"/>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lgn="ctr">
                <a:solidFill>
                  <a:srgbClr val="6699FF"/>
                </a:solidFill>
                <a:miter lim="800000"/>
                <a:headEnd/>
                <a:tailEnd/>
              </a14:hiddenLine>
            </a:ext>
          </a:extLst>
        </p:spPr>
        <p:txBody>
          <a:bodyPr lIns="90000" tIns="46800" rIns="90000" bIns="46800">
            <a:spAutoFit/>
          </a:bodyPr>
          <a:lstStyle/>
          <a:p>
            <a:pPr algn="ctr">
              <a:defRPr/>
            </a:pPr>
            <a:r>
              <a:rPr lang="it-IT" sz="2400" b="1" dirty="0">
                <a:solidFill>
                  <a:srgbClr val="F26200"/>
                </a:solidFill>
                <a:latin typeface="Georgia" panose="02040502050405020303" pitchFamily="18" charset="0"/>
              </a:rPr>
              <a:t>La “mappa” dei rischi dell’investimento obbligazionario</a:t>
            </a:r>
          </a:p>
        </p:txBody>
      </p:sp>
      <p:sp>
        <p:nvSpPr>
          <p:cNvPr id="2" name="Segnaposto numero diapositiva 1"/>
          <p:cNvSpPr>
            <a:spLocks noGrp="1"/>
          </p:cNvSpPr>
          <p:nvPr>
            <p:ph type="sldNum" sz="quarter" idx="4"/>
          </p:nvPr>
        </p:nvSpPr>
        <p:spPr/>
        <p:txBody>
          <a:bodyPr/>
          <a:lstStyle/>
          <a:p>
            <a:fld id="{CEE20744-6222-4AA3-9D45-8592154090B2}" type="slidenum">
              <a:rPr lang="it-IT" smtClean="0"/>
              <a:pPr/>
              <a:t>118</a:t>
            </a:fld>
            <a:endParaRPr lang="it-IT" dirty="0"/>
          </a:p>
        </p:txBody>
      </p:sp>
      <p:sp>
        <p:nvSpPr>
          <p:cNvPr id="17" name="Text Box 6"/>
          <p:cNvSpPr txBox="1">
            <a:spLocks noChangeArrowheads="1"/>
          </p:cNvSpPr>
          <p:nvPr/>
        </p:nvSpPr>
        <p:spPr bwMode="auto">
          <a:xfrm>
            <a:off x="414743" y="1335778"/>
            <a:ext cx="8322696" cy="797078"/>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pPr marL="0" lvl="1" algn="just">
              <a:lnSpc>
                <a:spcPct val="120000"/>
              </a:lnSpc>
            </a:pPr>
            <a:r>
              <a:rPr lang="it-IT" sz="2000" dirty="0">
                <a:latin typeface="+mj-lt"/>
              </a:rPr>
              <a:t>Concedendo un credito ad un’emittente di obbligazioni si può incorrere nei seguenti rischi:</a:t>
            </a:r>
          </a:p>
        </p:txBody>
      </p:sp>
      <p:sp>
        <p:nvSpPr>
          <p:cNvPr id="26" name="Puzzle1"/>
          <p:cNvSpPr>
            <a:spLocks noEditPoints="1" noChangeArrowheads="1"/>
          </p:cNvSpPr>
          <p:nvPr/>
        </p:nvSpPr>
        <p:spPr bwMode="auto">
          <a:xfrm>
            <a:off x="2809789" y="2172072"/>
            <a:ext cx="2393669" cy="1209754"/>
          </a:xfrm>
          <a:custGeom>
            <a:avLst/>
            <a:gdLst>
              <a:gd name="T0" fmla="*/ 16740 w 21600"/>
              <a:gd name="T1" fmla="*/ 21078 h 21600"/>
              <a:gd name="T2" fmla="*/ 16976 w 21600"/>
              <a:gd name="T3" fmla="*/ 521 h 21600"/>
              <a:gd name="T4" fmla="*/ 4725 w 21600"/>
              <a:gd name="T5" fmla="*/ 856 h 21600"/>
              <a:gd name="T6" fmla="*/ 5040 w 21600"/>
              <a:gd name="T7" fmla="*/ 21004 h 21600"/>
              <a:gd name="T8" fmla="*/ 10811 w 21600"/>
              <a:gd name="T9" fmla="*/ 12885 h 21600"/>
              <a:gd name="T10" fmla="*/ 10845 w 21600"/>
              <a:gd name="T11" fmla="*/ 8714 h 21600"/>
              <a:gd name="T12" fmla="*/ 21600 w 21600"/>
              <a:gd name="T13" fmla="*/ 10000 h 21600"/>
              <a:gd name="T14" fmla="*/ 56 w 21600"/>
              <a:gd name="T15" fmla="*/ 10000 h 21600"/>
              <a:gd name="T16" fmla="*/ 6086 w 21600"/>
              <a:gd name="T17" fmla="*/ 2569 h 21600"/>
              <a:gd name="T18" fmla="*/ 16132 w 21600"/>
              <a:gd name="T19" fmla="*/ 19552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9360" y="20836"/>
                </a:moveTo>
                <a:lnTo>
                  <a:pt x="9528" y="20836"/>
                </a:lnTo>
                <a:lnTo>
                  <a:pt x="9686" y="20762"/>
                </a:lnTo>
                <a:lnTo>
                  <a:pt x="9810" y="20687"/>
                </a:lnTo>
                <a:lnTo>
                  <a:pt x="9922" y="20575"/>
                </a:lnTo>
                <a:lnTo>
                  <a:pt x="10012" y="20426"/>
                </a:lnTo>
                <a:lnTo>
                  <a:pt x="10068" y="20296"/>
                </a:lnTo>
                <a:lnTo>
                  <a:pt x="10113" y="20110"/>
                </a:lnTo>
                <a:lnTo>
                  <a:pt x="10136" y="19905"/>
                </a:lnTo>
                <a:lnTo>
                  <a:pt x="10136" y="19682"/>
                </a:lnTo>
                <a:lnTo>
                  <a:pt x="10113" y="19440"/>
                </a:lnTo>
                <a:lnTo>
                  <a:pt x="10068" y="19142"/>
                </a:lnTo>
                <a:lnTo>
                  <a:pt x="10012" y="18900"/>
                </a:lnTo>
                <a:lnTo>
                  <a:pt x="9900" y="18620"/>
                </a:lnTo>
                <a:lnTo>
                  <a:pt x="9787" y="18285"/>
                </a:lnTo>
                <a:lnTo>
                  <a:pt x="9641" y="17968"/>
                </a:lnTo>
                <a:lnTo>
                  <a:pt x="9472" y="17652"/>
                </a:lnTo>
                <a:lnTo>
                  <a:pt x="9382" y="17466"/>
                </a:lnTo>
                <a:lnTo>
                  <a:pt x="9315" y="17298"/>
                </a:lnTo>
                <a:lnTo>
                  <a:pt x="9258" y="17112"/>
                </a:lnTo>
                <a:lnTo>
                  <a:pt x="9191" y="16926"/>
                </a:lnTo>
                <a:lnTo>
                  <a:pt x="9123" y="16535"/>
                </a:lnTo>
                <a:lnTo>
                  <a:pt x="9101" y="16144"/>
                </a:lnTo>
                <a:lnTo>
                  <a:pt x="9101" y="15753"/>
                </a:lnTo>
                <a:lnTo>
                  <a:pt x="9168" y="15362"/>
                </a:lnTo>
                <a:lnTo>
                  <a:pt x="9236" y="14971"/>
                </a:lnTo>
                <a:lnTo>
                  <a:pt x="9360" y="14580"/>
                </a:lnTo>
                <a:lnTo>
                  <a:pt x="9495" y="14244"/>
                </a:lnTo>
                <a:lnTo>
                  <a:pt x="9663" y="13891"/>
                </a:lnTo>
                <a:lnTo>
                  <a:pt x="9855" y="13611"/>
                </a:lnTo>
                <a:lnTo>
                  <a:pt x="10068" y="13351"/>
                </a:lnTo>
                <a:lnTo>
                  <a:pt x="10293" y="13146"/>
                </a:lnTo>
                <a:lnTo>
                  <a:pt x="10552" y="12997"/>
                </a:lnTo>
                <a:lnTo>
                  <a:pt x="10811" y="12885"/>
                </a:lnTo>
                <a:lnTo>
                  <a:pt x="11069" y="12866"/>
                </a:lnTo>
                <a:lnTo>
                  <a:pt x="11351" y="12885"/>
                </a:lnTo>
                <a:lnTo>
                  <a:pt x="11610" y="12997"/>
                </a:lnTo>
                <a:lnTo>
                  <a:pt x="11846" y="13183"/>
                </a:lnTo>
                <a:lnTo>
                  <a:pt x="12060" y="13388"/>
                </a:lnTo>
                <a:lnTo>
                  <a:pt x="12251" y="13648"/>
                </a:lnTo>
                <a:lnTo>
                  <a:pt x="12419" y="13928"/>
                </a:lnTo>
                <a:lnTo>
                  <a:pt x="12555" y="14244"/>
                </a:lnTo>
                <a:lnTo>
                  <a:pt x="12690" y="14617"/>
                </a:lnTo>
                <a:lnTo>
                  <a:pt x="12768" y="15008"/>
                </a:lnTo>
                <a:lnTo>
                  <a:pt x="12836" y="15399"/>
                </a:lnTo>
                <a:lnTo>
                  <a:pt x="12858" y="15753"/>
                </a:lnTo>
                <a:lnTo>
                  <a:pt x="12858" y="16144"/>
                </a:lnTo>
                <a:lnTo>
                  <a:pt x="12813" y="16535"/>
                </a:lnTo>
                <a:lnTo>
                  <a:pt x="12746" y="16888"/>
                </a:lnTo>
                <a:lnTo>
                  <a:pt x="12667" y="17224"/>
                </a:lnTo>
                <a:lnTo>
                  <a:pt x="12510" y="17503"/>
                </a:lnTo>
                <a:lnTo>
                  <a:pt x="12228" y="18043"/>
                </a:lnTo>
                <a:lnTo>
                  <a:pt x="11970" y="18546"/>
                </a:lnTo>
                <a:lnTo>
                  <a:pt x="11868" y="18751"/>
                </a:lnTo>
                <a:lnTo>
                  <a:pt x="11778" y="18974"/>
                </a:lnTo>
                <a:lnTo>
                  <a:pt x="11711" y="19179"/>
                </a:lnTo>
                <a:lnTo>
                  <a:pt x="11666" y="19365"/>
                </a:lnTo>
                <a:lnTo>
                  <a:pt x="11632" y="19570"/>
                </a:lnTo>
                <a:lnTo>
                  <a:pt x="11632" y="19756"/>
                </a:lnTo>
                <a:lnTo>
                  <a:pt x="11632" y="19942"/>
                </a:lnTo>
                <a:lnTo>
                  <a:pt x="11643" y="20110"/>
                </a:lnTo>
                <a:lnTo>
                  <a:pt x="11711" y="20296"/>
                </a:lnTo>
                <a:lnTo>
                  <a:pt x="11801" y="20464"/>
                </a:lnTo>
                <a:lnTo>
                  <a:pt x="11891" y="20650"/>
                </a:lnTo>
                <a:lnTo>
                  <a:pt x="12037" y="20836"/>
                </a:lnTo>
                <a:lnTo>
                  <a:pt x="12206" y="21004"/>
                </a:lnTo>
                <a:lnTo>
                  <a:pt x="12419" y="21190"/>
                </a:lnTo>
                <a:lnTo>
                  <a:pt x="12667" y="21320"/>
                </a:lnTo>
                <a:lnTo>
                  <a:pt x="12960" y="21432"/>
                </a:lnTo>
                <a:lnTo>
                  <a:pt x="13286" y="21544"/>
                </a:lnTo>
                <a:lnTo>
                  <a:pt x="13612" y="21655"/>
                </a:lnTo>
                <a:lnTo>
                  <a:pt x="13983" y="21693"/>
                </a:lnTo>
                <a:lnTo>
                  <a:pt x="14343" y="21730"/>
                </a:lnTo>
                <a:lnTo>
                  <a:pt x="14715" y="21730"/>
                </a:lnTo>
                <a:lnTo>
                  <a:pt x="15075" y="21730"/>
                </a:lnTo>
                <a:lnTo>
                  <a:pt x="15446" y="21655"/>
                </a:lnTo>
                <a:lnTo>
                  <a:pt x="15794" y="21581"/>
                </a:lnTo>
                <a:lnTo>
                  <a:pt x="16132" y="21432"/>
                </a:lnTo>
                <a:lnTo>
                  <a:pt x="16458" y="21302"/>
                </a:lnTo>
                <a:lnTo>
                  <a:pt x="16740" y="21078"/>
                </a:lnTo>
                <a:lnTo>
                  <a:pt x="16976" y="20836"/>
                </a:lnTo>
                <a:lnTo>
                  <a:pt x="17043" y="20650"/>
                </a:lnTo>
                <a:lnTo>
                  <a:pt x="17088" y="20426"/>
                </a:lnTo>
                <a:lnTo>
                  <a:pt x="17133" y="20222"/>
                </a:lnTo>
                <a:lnTo>
                  <a:pt x="17156" y="19980"/>
                </a:lnTo>
                <a:lnTo>
                  <a:pt x="17167" y="19477"/>
                </a:lnTo>
                <a:lnTo>
                  <a:pt x="17167" y="18974"/>
                </a:lnTo>
                <a:lnTo>
                  <a:pt x="17156" y="18397"/>
                </a:lnTo>
                <a:lnTo>
                  <a:pt x="17111" y="17820"/>
                </a:lnTo>
                <a:lnTo>
                  <a:pt x="17066" y="17261"/>
                </a:lnTo>
                <a:lnTo>
                  <a:pt x="16998" y="16646"/>
                </a:lnTo>
                <a:lnTo>
                  <a:pt x="16852" y="15511"/>
                </a:lnTo>
                <a:lnTo>
                  <a:pt x="16740" y="14393"/>
                </a:lnTo>
                <a:lnTo>
                  <a:pt x="16717" y="13928"/>
                </a:lnTo>
                <a:lnTo>
                  <a:pt x="16695" y="13462"/>
                </a:lnTo>
                <a:lnTo>
                  <a:pt x="16717" y="13071"/>
                </a:lnTo>
                <a:lnTo>
                  <a:pt x="16785" y="12755"/>
                </a:lnTo>
                <a:lnTo>
                  <a:pt x="16852" y="12419"/>
                </a:lnTo>
                <a:lnTo>
                  <a:pt x="16953" y="12140"/>
                </a:lnTo>
                <a:lnTo>
                  <a:pt x="17088" y="11898"/>
                </a:lnTo>
                <a:lnTo>
                  <a:pt x="17212" y="11675"/>
                </a:lnTo>
                <a:lnTo>
                  <a:pt x="17370" y="11470"/>
                </a:lnTo>
                <a:lnTo>
                  <a:pt x="17516" y="11284"/>
                </a:lnTo>
                <a:lnTo>
                  <a:pt x="17696" y="11135"/>
                </a:lnTo>
                <a:lnTo>
                  <a:pt x="17865" y="11042"/>
                </a:lnTo>
                <a:lnTo>
                  <a:pt x="18033" y="10930"/>
                </a:lnTo>
                <a:lnTo>
                  <a:pt x="18213" y="10893"/>
                </a:lnTo>
                <a:lnTo>
                  <a:pt x="18382" y="10893"/>
                </a:lnTo>
                <a:lnTo>
                  <a:pt x="18551" y="10967"/>
                </a:lnTo>
                <a:lnTo>
                  <a:pt x="18708" y="11042"/>
                </a:lnTo>
                <a:lnTo>
                  <a:pt x="18855" y="11172"/>
                </a:lnTo>
                <a:lnTo>
                  <a:pt x="19012" y="11358"/>
                </a:lnTo>
                <a:lnTo>
                  <a:pt x="19136" y="11600"/>
                </a:lnTo>
                <a:lnTo>
                  <a:pt x="19271" y="11861"/>
                </a:lnTo>
                <a:lnTo>
                  <a:pt x="19440" y="12028"/>
                </a:lnTo>
                <a:lnTo>
                  <a:pt x="19608" y="12177"/>
                </a:lnTo>
                <a:lnTo>
                  <a:pt x="19822" y="12289"/>
                </a:lnTo>
                <a:lnTo>
                  <a:pt x="20025" y="12289"/>
                </a:lnTo>
                <a:lnTo>
                  <a:pt x="20238" y="12289"/>
                </a:lnTo>
                <a:lnTo>
                  <a:pt x="20452" y="12215"/>
                </a:lnTo>
                <a:lnTo>
                  <a:pt x="20643" y="12103"/>
                </a:lnTo>
                <a:lnTo>
                  <a:pt x="20846" y="11973"/>
                </a:lnTo>
                <a:lnTo>
                  <a:pt x="21037" y="11786"/>
                </a:lnTo>
                <a:lnTo>
                  <a:pt x="21206" y="11563"/>
                </a:lnTo>
                <a:lnTo>
                  <a:pt x="21363" y="11321"/>
                </a:lnTo>
                <a:lnTo>
                  <a:pt x="21465" y="11079"/>
                </a:lnTo>
                <a:lnTo>
                  <a:pt x="21577" y="10744"/>
                </a:lnTo>
                <a:lnTo>
                  <a:pt x="21622" y="10427"/>
                </a:lnTo>
                <a:lnTo>
                  <a:pt x="21645" y="10111"/>
                </a:lnTo>
                <a:lnTo>
                  <a:pt x="21622" y="9608"/>
                </a:lnTo>
                <a:lnTo>
                  <a:pt x="21577" y="9142"/>
                </a:lnTo>
                <a:lnTo>
                  <a:pt x="21465" y="8751"/>
                </a:lnTo>
                <a:lnTo>
                  <a:pt x="21363" y="8397"/>
                </a:lnTo>
                <a:lnTo>
                  <a:pt x="21206" y="8062"/>
                </a:lnTo>
                <a:lnTo>
                  <a:pt x="21037" y="7820"/>
                </a:lnTo>
                <a:lnTo>
                  <a:pt x="20846" y="7597"/>
                </a:lnTo>
                <a:lnTo>
                  <a:pt x="20643" y="7429"/>
                </a:lnTo>
                <a:lnTo>
                  <a:pt x="20452" y="7317"/>
                </a:lnTo>
                <a:lnTo>
                  <a:pt x="20238" y="7206"/>
                </a:lnTo>
                <a:lnTo>
                  <a:pt x="20025" y="7168"/>
                </a:lnTo>
                <a:lnTo>
                  <a:pt x="19822" y="7206"/>
                </a:lnTo>
                <a:lnTo>
                  <a:pt x="19608" y="7243"/>
                </a:lnTo>
                <a:lnTo>
                  <a:pt x="19440" y="7355"/>
                </a:lnTo>
                <a:lnTo>
                  <a:pt x="19271" y="7504"/>
                </a:lnTo>
                <a:lnTo>
                  <a:pt x="19136" y="7708"/>
                </a:lnTo>
                <a:lnTo>
                  <a:pt x="19012" y="7895"/>
                </a:lnTo>
                <a:lnTo>
                  <a:pt x="18832" y="8025"/>
                </a:lnTo>
                <a:lnTo>
                  <a:pt x="18663" y="8174"/>
                </a:lnTo>
                <a:lnTo>
                  <a:pt x="18472" y="8248"/>
                </a:lnTo>
                <a:lnTo>
                  <a:pt x="18270" y="8286"/>
                </a:lnTo>
                <a:lnTo>
                  <a:pt x="18078" y="8323"/>
                </a:lnTo>
                <a:lnTo>
                  <a:pt x="17887" y="8323"/>
                </a:lnTo>
                <a:lnTo>
                  <a:pt x="17696" y="8248"/>
                </a:lnTo>
                <a:lnTo>
                  <a:pt x="17493" y="8174"/>
                </a:lnTo>
                <a:lnTo>
                  <a:pt x="17302" y="8062"/>
                </a:lnTo>
                <a:lnTo>
                  <a:pt x="17133" y="7969"/>
                </a:lnTo>
                <a:lnTo>
                  <a:pt x="16976" y="7783"/>
                </a:lnTo>
                <a:lnTo>
                  <a:pt x="16852" y="7597"/>
                </a:lnTo>
                <a:lnTo>
                  <a:pt x="16740" y="7429"/>
                </a:lnTo>
                <a:lnTo>
                  <a:pt x="16672" y="7168"/>
                </a:lnTo>
                <a:lnTo>
                  <a:pt x="16638" y="6926"/>
                </a:lnTo>
                <a:lnTo>
                  <a:pt x="16616" y="6498"/>
                </a:lnTo>
                <a:lnTo>
                  <a:pt x="16616" y="5772"/>
                </a:lnTo>
                <a:lnTo>
                  <a:pt x="16650" y="4915"/>
                </a:lnTo>
                <a:lnTo>
                  <a:pt x="16695" y="3928"/>
                </a:lnTo>
                <a:lnTo>
                  <a:pt x="16762" y="2960"/>
                </a:lnTo>
                <a:lnTo>
                  <a:pt x="16830" y="1992"/>
                </a:lnTo>
                <a:lnTo>
                  <a:pt x="16908" y="1173"/>
                </a:lnTo>
                <a:lnTo>
                  <a:pt x="16976" y="521"/>
                </a:lnTo>
                <a:lnTo>
                  <a:pt x="16953" y="521"/>
                </a:lnTo>
                <a:lnTo>
                  <a:pt x="16931" y="521"/>
                </a:lnTo>
                <a:lnTo>
                  <a:pt x="16267" y="484"/>
                </a:lnTo>
                <a:lnTo>
                  <a:pt x="15637" y="428"/>
                </a:lnTo>
                <a:lnTo>
                  <a:pt x="15063" y="353"/>
                </a:lnTo>
                <a:lnTo>
                  <a:pt x="14523" y="279"/>
                </a:lnTo>
                <a:lnTo>
                  <a:pt x="14040" y="167"/>
                </a:lnTo>
                <a:lnTo>
                  <a:pt x="13635" y="93"/>
                </a:lnTo>
                <a:lnTo>
                  <a:pt x="13331" y="18"/>
                </a:lnTo>
                <a:lnTo>
                  <a:pt x="13117" y="18"/>
                </a:lnTo>
                <a:lnTo>
                  <a:pt x="12982" y="18"/>
                </a:lnTo>
                <a:lnTo>
                  <a:pt x="12858" y="130"/>
                </a:lnTo>
                <a:lnTo>
                  <a:pt x="12723" y="279"/>
                </a:lnTo>
                <a:lnTo>
                  <a:pt x="12622" y="446"/>
                </a:lnTo>
                <a:lnTo>
                  <a:pt x="12510" y="670"/>
                </a:lnTo>
                <a:lnTo>
                  <a:pt x="12419" y="912"/>
                </a:lnTo>
                <a:lnTo>
                  <a:pt x="12363" y="1210"/>
                </a:lnTo>
                <a:lnTo>
                  <a:pt x="12318" y="1526"/>
                </a:lnTo>
                <a:lnTo>
                  <a:pt x="12273" y="1843"/>
                </a:lnTo>
                <a:lnTo>
                  <a:pt x="12251" y="2215"/>
                </a:lnTo>
                <a:lnTo>
                  <a:pt x="12273" y="2532"/>
                </a:lnTo>
                <a:lnTo>
                  <a:pt x="12318" y="2886"/>
                </a:lnTo>
                <a:lnTo>
                  <a:pt x="12386" y="3240"/>
                </a:lnTo>
                <a:lnTo>
                  <a:pt x="12464" y="3556"/>
                </a:lnTo>
                <a:lnTo>
                  <a:pt x="12577" y="3891"/>
                </a:lnTo>
                <a:lnTo>
                  <a:pt x="12746" y="4171"/>
                </a:lnTo>
                <a:lnTo>
                  <a:pt x="12926" y="4487"/>
                </a:lnTo>
                <a:lnTo>
                  <a:pt x="13050" y="4860"/>
                </a:lnTo>
                <a:lnTo>
                  <a:pt x="13162" y="5251"/>
                </a:lnTo>
                <a:lnTo>
                  <a:pt x="13218" y="5604"/>
                </a:lnTo>
                <a:lnTo>
                  <a:pt x="13263" y="5995"/>
                </a:lnTo>
                <a:lnTo>
                  <a:pt x="13241" y="6386"/>
                </a:lnTo>
                <a:lnTo>
                  <a:pt x="13218" y="6740"/>
                </a:lnTo>
                <a:lnTo>
                  <a:pt x="13139" y="7094"/>
                </a:lnTo>
                <a:lnTo>
                  <a:pt x="13050" y="7429"/>
                </a:lnTo>
                <a:lnTo>
                  <a:pt x="12903" y="7746"/>
                </a:lnTo>
                <a:lnTo>
                  <a:pt x="12723" y="8025"/>
                </a:lnTo>
                <a:lnTo>
                  <a:pt x="12532" y="8286"/>
                </a:lnTo>
                <a:lnTo>
                  <a:pt x="12318" y="8491"/>
                </a:lnTo>
                <a:lnTo>
                  <a:pt x="12060" y="8677"/>
                </a:lnTo>
                <a:lnTo>
                  <a:pt x="11756" y="8788"/>
                </a:lnTo>
                <a:lnTo>
                  <a:pt x="11452" y="8826"/>
                </a:lnTo>
                <a:lnTo>
                  <a:pt x="11283" y="8826"/>
                </a:lnTo>
                <a:lnTo>
                  <a:pt x="11126" y="8826"/>
                </a:lnTo>
                <a:lnTo>
                  <a:pt x="11002" y="8788"/>
                </a:lnTo>
                <a:lnTo>
                  <a:pt x="10845" y="8714"/>
                </a:lnTo>
                <a:lnTo>
                  <a:pt x="10721" y="8640"/>
                </a:lnTo>
                <a:lnTo>
                  <a:pt x="10608" y="8565"/>
                </a:lnTo>
                <a:lnTo>
                  <a:pt x="10485" y="8453"/>
                </a:lnTo>
                <a:lnTo>
                  <a:pt x="10372" y="8323"/>
                </a:lnTo>
                <a:lnTo>
                  <a:pt x="10181" y="8062"/>
                </a:lnTo>
                <a:lnTo>
                  <a:pt x="10035" y="7746"/>
                </a:lnTo>
                <a:lnTo>
                  <a:pt x="9900" y="7392"/>
                </a:lnTo>
                <a:lnTo>
                  <a:pt x="9787" y="7001"/>
                </a:lnTo>
                <a:lnTo>
                  <a:pt x="9731" y="6610"/>
                </a:lnTo>
                <a:lnTo>
                  <a:pt x="9686" y="6219"/>
                </a:lnTo>
                <a:lnTo>
                  <a:pt x="9663" y="5772"/>
                </a:lnTo>
                <a:lnTo>
                  <a:pt x="9686" y="5381"/>
                </a:lnTo>
                <a:lnTo>
                  <a:pt x="9753" y="4990"/>
                </a:lnTo>
                <a:lnTo>
                  <a:pt x="9832" y="4636"/>
                </a:lnTo>
                <a:lnTo>
                  <a:pt x="9945" y="4320"/>
                </a:lnTo>
                <a:lnTo>
                  <a:pt x="10068" y="4022"/>
                </a:lnTo>
                <a:lnTo>
                  <a:pt x="10203" y="3817"/>
                </a:lnTo>
                <a:lnTo>
                  <a:pt x="10316" y="3593"/>
                </a:lnTo>
                <a:lnTo>
                  <a:pt x="10395" y="3351"/>
                </a:lnTo>
                <a:lnTo>
                  <a:pt x="10462" y="3109"/>
                </a:lnTo>
                <a:lnTo>
                  <a:pt x="10507" y="2848"/>
                </a:lnTo>
                <a:lnTo>
                  <a:pt x="10530" y="2606"/>
                </a:lnTo>
                <a:lnTo>
                  <a:pt x="10507" y="2346"/>
                </a:lnTo>
                <a:lnTo>
                  <a:pt x="10462" y="2141"/>
                </a:lnTo>
                <a:lnTo>
                  <a:pt x="10395" y="1880"/>
                </a:lnTo>
                <a:lnTo>
                  <a:pt x="10293" y="1638"/>
                </a:lnTo>
                <a:lnTo>
                  <a:pt x="10158" y="1415"/>
                </a:lnTo>
                <a:lnTo>
                  <a:pt x="9967" y="1210"/>
                </a:lnTo>
                <a:lnTo>
                  <a:pt x="9753" y="986"/>
                </a:lnTo>
                <a:lnTo>
                  <a:pt x="9495" y="819"/>
                </a:lnTo>
                <a:lnTo>
                  <a:pt x="9191" y="670"/>
                </a:lnTo>
                <a:lnTo>
                  <a:pt x="8842" y="521"/>
                </a:lnTo>
                <a:lnTo>
                  <a:pt x="8471" y="446"/>
                </a:lnTo>
                <a:lnTo>
                  <a:pt x="7998" y="428"/>
                </a:lnTo>
                <a:lnTo>
                  <a:pt x="7413" y="428"/>
                </a:lnTo>
                <a:lnTo>
                  <a:pt x="6817" y="446"/>
                </a:lnTo>
                <a:lnTo>
                  <a:pt x="6187" y="521"/>
                </a:lnTo>
                <a:lnTo>
                  <a:pt x="5602" y="633"/>
                </a:lnTo>
                <a:lnTo>
                  <a:pt x="5107" y="744"/>
                </a:lnTo>
                <a:lnTo>
                  <a:pt x="4725" y="856"/>
                </a:lnTo>
                <a:lnTo>
                  <a:pt x="4848" y="1564"/>
                </a:lnTo>
                <a:lnTo>
                  <a:pt x="5028" y="2495"/>
                </a:lnTo>
                <a:lnTo>
                  <a:pt x="5175" y="3556"/>
                </a:lnTo>
                <a:lnTo>
                  <a:pt x="5298" y="4673"/>
                </a:lnTo>
                <a:lnTo>
                  <a:pt x="5343" y="5213"/>
                </a:lnTo>
                <a:lnTo>
                  <a:pt x="5388" y="5753"/>
                </a:lnTo>
                <a:lnTo>
                  <a:pt x="5411" y="6275"/>
                </a:lnTo>
                <a:lnTo>
                  <a:pt x="5411" y="6740"/>
                </a:lnTo>
                <a:lnTo>
                  <a:pt x="5366" y="7168"/>
                </a:lnTo>
                <a:lnTo>
                  <a:pt x="5321" y="7541"/>
                </a:lnTo>
                <a:lnTo>
                  <a:pt x="5287" y="7708"/>
                </a:lnTo>
                <a:lnTo>
                  <a:pt x="5242" y="7857"/>
                </a:lnTo>
                <a:lnTo>
                  <a:pt x="5197" y="7969"/>
                </a:lnTo>
                <a:lnTo>
                  <a:pt x="5130" y="8062"/>
                </a:lnTo>
                <a:lnTo>
                  <a:pt x="5006" y="8248"/>
                </a:lnTo>
                <a:lnTo>
                  <a:pt x="4848" y="8397"/>
                </a:lnTo>
                <a:lnTo>
                  <a:pt x="4725" y="8528"/>
                </a:lnTo>
                <a:lnTo>
                  <a:pt x="4567" y="8640"/>
                </a:lnTo>
                <a:lnTo>
                  <a:pt x="4421" y="8714"/>
                </a:lnTo>
                <a:lnTo>
                  <a:pt x="4263" y="8751"/>
                </a:lnTo>
                <a:lnTo>
                  <a:pt x="4095" y="8788"/>
                </a:lnTo>
                <a:lnTo>
                  <a:pt x="3948" y="8788"/>
                </a:lnTo>
                <a:lnTo>
                  <a:pt x="3791" y="8751"/>
                </a:lnTo>
                <a:lnTo>
                  <a:pt x="3667" y="8714"/>
                </a:lnTo>
                <a:lnTo>
                  <a:pt x="3510" y="8677"/>
                </a:lnTo>
                <a:lnTo>
                  <a:pt x="3386" y="8602"/>
                </a:lnTo>
                <a:lnTo>
                  <a:pt x="3251" y="8491"/>
                </a:lnTo>
                <a:lnTo>
                  <a:pt x="3127" y="8360"/>
                </a:lnTo>
                <a:lnTo>
                  <a:pt x="3015" y="8248"/>
                </a:lnTo>
                <a:lnTo>
                  <a:pt x="2925" y="8062"/>
                </a:lnTo>
                <a:lnTo>
                  <a:pt x="2778" y="7857"/>
                </a:lnTo>
                <a:lnTo>
                  <a:pt x="2610" y="7671"/>
                </a:lnTo>
                <a:lnTo>
                  <a:pt x="2407" y="7541"/>
                </a:lnTo>
                <a:lnTo>
                  <a:pt x="2171" y="7466"/>
                </a:lnTo>
                <a:lnTo>
                  <a:pt x="1957" y="7429"/>
                </a:lnTo>
                <a:lnTo>
                  <a:pt x="1698" y="7429"/>
                </a:lnTo>
                <a:lnTo>
                  <a:pt x="1462" y="7466"/>
                </a:lnTo>
                <a:lnTo>
                  <a:pt x="1226" y="7559"/>
                </a:lnTo>
                <a:lnTo>
                  <a:pt x="989" y="7708"/>
                </a:lnTo>
                <a:lnTo>
                  <a:pt x="776" y="7932"/>
                </a:lnTo>
                <a:lnTo>
                  <a:pt x="551" y="8211"/>
                </a:lnTo>
                <a:lnTo>
                  <a:pt x="382" y="8528"/>
                </a:lnTo>
                <a:lnTo>
                  <a:pt x="315" y="8714"/>
                </a:lnTo>
                <a:lnTo>
                  <a:pt x="236" y="8919"/>
                </a:lnTo>
                <a:lnTo>
                  <a:pt x="191" y="9142"/>
                </a:lnTo>
                <a:lnTo>
                  <a:pt x="123" y="9347"/>
                </a:lnTo>
                <a:lnTo>
                  <a:pt x="78" y="9608"/>
                </a:lnTo>
                <a:lnTo>
                  <a:pt x="56" y="9887"/>
                </a:lnTo>
                <a:lnTo>
                  <a:pt x="33" y="10185"/>
                </a:lnTo>
                <a:lnTo>
                  <a:pt x="33" y="10464"/>
                </a:lnTo>
                <a:lnTo>
                  <a:pt x="33" y="10706"/>
                </a:lnTo>
                <a:lnTo>
                  <a:pt x="56" y="10967"/>
                </a:lnTo>
                <a:lnTo>
                  <a:pt x="78" y="11172"/>
                </a:lnTo>
                <a:lnTo>
                  <a:pt x="123" y="11395"/>
                </a:lnTo>
                <a:lnTo>
                  <a:pt x="168" y="11600"/>
                </a:lnTo>
                <a:lnTo>
                  <a:pt x="236" y="11786"/>
                </a:lnTo>
                <a:lnTo>
                  <a:pt x="292" y="11973"/>
                </a:lnTo>
                <a:lnTo>
                  <a:pt x="382" y="12140"/>
                </a:lnTo>
                <a:lnTo>
                  <a:pt x="540" y="12419"/>
                </a:lnTo>
                <a:lnTo>
                  <a:pt x="731" y="12680"/>
                </a:lnTo>
                <a:lnTo>
                  <a:pt x="944" y="12866"/>
                </a:lnTo>
                <a:lnTo>
                  <a:pt x="1158" y="12997"/>
                </a:lnTo>
                <a:lnTo>
                  <a:pt x="1395" y="13108"/>
                </a:lnTo>
                <a:lnTo>
                  <a:pt x="1608" y="13183"/>
                </a:lnTo>
                <a:lnTo>
                  <a:pt x="1856" y="13183"/>
                </a:lnTo>
                <a:lnTo>
                  <a:pt x="2070" y="13146"/>
                </a:lnTo>
                <a:lnTo>
                  <a:pt x="2261" y="13071"/>
                </a:lnTo>
                <a:lnTo>
                  <a:pt x="2430" y="12960"/>
                </a:lnTo>
                <a:lnTo>
                  <a:pt x="2587" y="12792"/>
                </a:lnTo>
                <a:lnTo>
                  <a:pt x="2688" y="12606"/>
                </a:lnTo>
                <a:lnTo>
                  <a:pt x="2801" y="12419"/>
                </a:lnTo>
                <a:lnTo>
                  <a:pt x="2925" y="12289"/>
                </a:lnTo>
                <a:lnTo>
                  <a:pt x="3082" y="12177"/>
                </a:lnTo>
                <a:lnTo>
                  <a:pt x="3228" y="12103"/>
                </a:lnTo>
                <a:lnTo>
                  <a:pt x="3408" y="12103"/>
                </a:lnTo>
                <a:lnTo>
                  <a:pt x="3577" y="12103"/>
                </a:lnTo>
                <a:lnTo>
                  <a:pt x="3723" y="12177"/>
                </a:lnTo>
                <a:lnTo>
                  <a:pt x="3903" y="12252"/>
                </a:lnTo>
                <a:lnTo>
                  <a:pt x="4072" y="12364"/>
                </a:lnTo>
                <a:lnTo>
                  <a:pt x="4230" y="12494"/>
                </a:lnTo>
                <a:lnTo>
                  <a:pt x="4353" y="12643"/>
                </a:lnTo>
                <a:lnTo>
                  <a:pt x="4488" y="12829"/>
                </a:lnTo>
                <a:lnTo>
                  <a:pt x="4567" y="13034"/>
                </a:lnTo>
                <a:lnTo>
                  <a:pt x="4657" y="13257"/>
                </a:lnTo>
                <a:lnTo>
                  <a:pt x="4702" y="13462"/>
                </a:lnTo>
                <a:lnTo>
                  <a:pt x="4725" y="13686"/>
                </a:lnTo>
                <a:lnTo>
                  <a:pt x="4702" y="14282"/>
                </a:lnTo>
                <a:lnTo>
                  <a:pt x="4657" y="15045"/>
                </a:lnTo>
                <a:lnTo>
                  <a:pt x="4612" y="15976"/>
                </a:lnTo>
                <a:lnTo>
                  <a:pt x="4590" y="16926"/>
                </a:lnTo>
                <a:lnTo>
                  <a:pt x="4567" y="17968"/>
                </a:lnTo>
                <a:lnTo>
                  <a:pt x="4567" y="19011"/>
                </a:lnTo>
                <a:lnTo>
                  <a:pt x="4590" y="19514"/>
                </a:lnTo>
                <a:lnTo>
                  <a:pt x="4612" y="19980"/>
                </a:lnTo>
                <a:lnTo>
                  <a:pt x="4657" y="20426"/>
                </a:lnTo>
                <a:lnTo>
                  <a:pt x="4725" y="20836"/>
                </a:lnTo>
                <a:lnTo>
                  <a:pt x="4848" y="20929"/>
                </a:lnTo>
                <a:lnTo>
                  <a:pt x="5040" y="21004"/>
                </a:lnTo>
                <a:lnTo>
                  <a:pt x="5265" y="21078"/>
                </a:lnTo>
                <a:lnTo>
                  <a:pt x="5478" y="21115"/>
                </a:lnTo>
                <a:lnTo>
                  <a:pt x="6041" y="21115"/>
                </a:lnTo>
                <a:lnTo>
                  <a:pt x="6637" y="21078"/>
                </a:lnTo>
                <a:lnTo>
                  <a:pt x="7312" y="21004"/>
                </a:lnTo>
                <a:lnTo>
                  <a:pt x="7998" y="20929"/>
                </a:lnTo>
                <a:lnTo>
                  <a:pt x="8696" y="20855"/>
                </a:lnTo>
                <a:lnTo>
                  <a:pt x="9360" y="20836"/>
                </a:lnTo>
                <a:close/>
              </a:path>
            </a:pathLst>
          </a:custGeom>
          <a:solidFill>
            <a:srgbClr val="DDDDDD"/>
          </a:solidFill>
          <a:ln w="19050">
            <a:solidFill>
              <a:srgbClr val="C0C0C0"/>
            </a:solidFill>
            <a:miter lim="800000"/>
            <a:headEnd/>
            <a:tailEnd/>
          </a:ln>
        </p:spPr>
        <p:txBody>
          <a:bodyPr/>
          <a:lstStyle/>
          <a:p>
            <a:pPr algn="ctr">
              <a:lnSpc>
                <a:spcPct val="100000"/>
              </a:lnSpc>
              <a:buClrTx/>
              <a:buSzTx/>
              <a:buFontTx/>
              <a:buNone/>
            </a:pPr>
            <a:r>
              <a:rPr lang="en-GB" altLang="it-IT" sz="1100" b="1">
                <a:solidFill>
                  <a:schemeClr val="tx1"/>
                </a:solidFill>
              </a:rPr>
              <a:t>Rischio valuta</a:t>
            </a:r>
          </a:p>
        </p:txBody>
      </p:sp>
      <p:sp>
        <p:nvSpPr>
          <p:cNvPr id="27" name="Puzzle4"/>
          <p:cNvSpPr>
            <a:spLocks noEditPoints="1" noChangeArrowheads="1"/>
          </p:cNvSpPr>
          <p:nvPr/>
        </p:nvSpPr>
        <p:spPr bwMode="auto">
          <a:xfrm>
            <a:off x="990600" y="2318709"/>
            <a:ext cx="1513997" cy="1942938"/>
          </a:xfrm>
          <a:custGeom>
            <a:avLst/>
            <a:gdLst>
              <a:gd name="T0" fmla="*/ 8307 w 21600"/>
              <a:gd name="T1" fmla="*/ 11593 h 21600"/>
              <a:gd name="T2" fmla="*/ 453 w 21600"/>
              <a:gd name="T3" fmla="*/ 16938 h 21600"/>
              <a:gd name="T4" fmla="*/ 11500 w 21600"/>
              <a:gd name="T5" fmla="*/ 21600 h 21600"/>
              <a:gd name="T6" fmla="*/ 20920 w 21600"/>
              <a:gd name="T7" fmla="*/ 16751 h 21600"/>
              <a:gd name="T8" fmla="*/ 13972 w 21600"/>
              <a:gd name="T9" fmla="*/ 10888 h 21600"/>
              <a:gd name="T10" fmla="*/ 21033 w 21600"/>
              <a:gd name="T11" fmla="*/ 4716 h 21600"/>
              <a:gd name="T12" fmla="*/ 11102 w 21600"/>
              <a:gd name="T13" fmla="*/ 11 h 21600"/>
              <a:gd name="T14" fmla="*/ 453 w 21600"/>
              <a:gd name="T15" fmla="*/ 4716 h 21600"/>
              <a:gd name="T16" fmla="*/ 2076 w 21600"/>
              <a:gd name="T17" fmla="*/ 5664 h 21600"/>
              <a:gd name="T18" fmla="*/ 20203 w 21600"/>
              <a:gd name="T19" fmla="*/ 15980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3813" y="10590"/>
                </a:moveTo>
                <a:lnTo>
                  <a:pt x="3927" y="10513"/>
                </a:lnTo>
                <a:lnTo>
                  <a:pt x="4078" y="10425"/>
                </a:lnTo>
                <a:lnTo>
                  <a:pt x="4210" y="10359"/>
                </a:lnTo>
                <a:lnTo>
                  <a:pt x="4361" y="10315"/>
                </a:lnTo>
                <a:lnTo>
                  <a:pt x="4682" y="10237"/>
                </a:lnTo>
                <a:lnTo>
                  <a:pt x="5041" y="10193"/>
                </a:lnTo>
                <a:lnTo>
                  <a:pt x="5456" y="10171"/>
                </a:lnTo>
                <a:lnTo>
                  <a:pt x="5853" y="10193"/>
                </a:lnTo>
                <a:lnTo>
                  <a:pt x="6249" y="10260"/>
                </a:lnTo>
                <a:lnTo>
                  <a:pt x="6646" y="10337"/>
                </a:lnTo>
                <a:lnTo>
                  <a:pt x="7004" y="10469"/>
                </a:lnTo>
                <a:lnTo>
                  <a:pt x="7363" y="10612"/>
                </a:lnTo>
                <a:lnTo>
                  <a:pt x="7665" y="10788"/>
                </a:lnTo>
                <a:lnTo>
                  <a:pt x="7911" y="10998"/>
                </a:lnTo>
                <a:lnTo>
                  <a:pt x="8024" y="11097"/>
                </a:lnTo>
                <a:lnTo>
                  <a:pt x="8137" y="11207"/>
                </a:lnTo>
                <a:lnTo>
                  <a:pt x="8194" y="11340"/>
                </a:lnTo>
                <a:lnTo>
                  <a:pt x="8269" y="11461"/>
                </a:lnTo>
                <a:lnTo>
                  <a:pt x="8307" y="11593"/>
                </a:lnTo>
                <a:lnTo>
                  <a:pt x="8307" y="11714"/>
                </a:lnTo>
                <a:lnTo>
                  <a:pt x="8307" y="11868"/>
                </a:lnTo>
                <a:lnTo>
                  <a:pt x="8307" y="12012"/>
                </a:lnTo>
                <a:lnTo>
                  <a:pt x="8194" y="12265"/>
                </a:lnTo>
                <a:lnTo>
                  <a:pt x="8062" y="12519"/>
                </a:lnTo>
                <a:lnTo>
                  <a:pt x="7873" y="12706"/>
                </a:lnTo>
                <a:lnTo>
                  <a:pt x="7627" y="12904"/>
                </a:lnTo>
                <a:lnTo>
                  <a:pt x="7363" y="13048"/>
                </a:lnTo>
                <a:lnTo>
                  <a:pt x="7080" y="13180"/>
                </a:lnTo>
                <a:lnTo>
                  <a:pt x="6759" y="13257"/>
                </a:lnTo>
                <a:lnTo>
                  <a:pt x="6419" y="13345"/>
                </a:lnTo>
                <a:lnTo>
                  <a:pt x="6098" y="13389"/>
                </a:lnTo>
                <a:lnTo>
                  <a:pt x="5739" y="13389"/>
                </a:lnTo>
                <a:lnTo>
                  <a:pt x="5418" y="13389"/>
                </a:lnTo>
                <a:lnTo>
                  <a:pt x="5079" y="13345"/>
                </a:lnTo>
                <a:lnTo>
                  <a:pt x="4758" y="13301"/>
                </a:lnTo>
                <a:lnTo>
                  <a:pt x="4474" y="13213"/>
                </a:lnTo>
                <a:lnTo>
                  <a:pt x="4172" y="13114"/>
                </a:lnTo>
                <a:lnTo>
                  <a:pt x="3965" y="12982"/>
                </a:lnTo>
                <a:lnTo>
                  <a:pt x="3738" y="12838"/>
                </a:lnTo>
                <a:lnTo>
                  <a:pt x="3493" y="12706"/>
                </a:lnTo>
                <a:lnTo>
                  <a:pt x="3228" y="12607"/>
                </a:lnTo>
                <a:lnTo>
                  <a:pt x="2945" y="12519"/>
                </a:lnTo>
                <a:lnTo>
                  <a:pt x="2700" y="12431"/>
                </a:lnTo>
                <a:lnTo>
                  <a:pt x="2397" y="12375"/>
                </a:lnTo>
                <a:lnTo>
                  <a:pt x="2152" y="12331"/>
                </a:lnTo>
                <a:lnTo>
                  <a:pt x="1888" y="12309"/>
                </a:lnTo>
                <a:lnTo>
                  <a:pt x="1642" y="12309"/>
                </a:lnTo>
                <a:lnTo>
                  <a:pt x="1397" y="12331"/>
                </a:lnTo>
                <a:lnTo>
                  <a:pt x="1170" y="12397"/>
                </a:lnTo>
                <a:lnTo>
                  <a:pt x="962" y="12453"/>
                </a:lnTo>
                <a:lnTo>
                  <a:pt x="774" y="12563"/>
                </a:lnTo>
                <a:lnTo>
                  <a:pt x="623" y="12684"/>
                </a:lnTo>
                <a:lnTo>
                  <a:pt x="528" y="12838"/>
                </a:lnTo>
                <a:lnTo>
                  <a:pt x="453" y="13026"/>
                </a:lnTo>
                <a:lnTo>
                  <a:pt x="339" y="13477"/>
                </a:lnTo>
                <a:lnTo>
                  <a:pt x="226" y="13984"/>
                </a:lnTo>
                <a:lnTo>
                  <a:pt x="151" y="14535"/>
                </a:lnTo>
                <a:lnTo>
                  <a:pt x="113" y="15075"/>
                </a:lnTo>
                <a:lnTo>
                  <a:pt x="113" y="15626"/>
                </a:lnTo>
                <a:lnTo>
                  <a:pt x="151" y="16133"/>
                </a:lnTo>
                <a:lnTo>
                  <a:pt x="188" y="16376"/>
                </a:lnTo>
                <a:lnTo>
                  <a:pt x="264" y="16585"/>
                </a:lnTo>
                <a:lnTo>
                  <a:pt x="339" y="16773"/>
                </a:lnTo>
                <a:lnTo>
                  <a:pt x="453" y="16938"/>
                </a:lnTo>
                <a:lnTo>
                  <a:pt x="1095" y="16883"/>
                </a:lnTo>
                <a:lnTo>
                  <a:pt x="1963" y="16795"/>
                </a:lnTo>
                <a:lnTo>
                  <a:pt x="2945" y="16751"/>
                </a:lnTo>
                <a:lnTo>
                  <a:pt x="3965" y="16706"/>
                </a:lnTo>
                <a:lnTo>
                  <a:pt x="5022" y="16684"/>
                </a:lnTo>
                <a:lnTo>
                  <a:pt x="5947" y="16684"/>
                </a:lnTo>
                <a:lnTo>
                  <a:pt x="6759" y="16706"/>
                </a:lnTo>
                <a:lnTo>
                  <a:pt x="7363" y="16751"/>
                </a:lnTo>
                <a:lnTo>
                  <a:pt x="7948" y="16839"/>
                </a:lnTo>
                <a:lnTo>
                  <a:pt x="8458" y="16916"/>
                </a:lnTo>
                <a:lnTo>
                  <a:pt x="8893" y="17026"/>
                </a:lnTo>
                <a:lnTo>
                  <a:pt x="9289" y="17158"/>
                </a:lnTo>
                <a:lnTo>
                  <a:pt x="9572" y="17280"/>
                </a:lnTo>
                <a:lnTo>
                  <a:pt x="9799" y="17412"/>
                </a:lnTo>
                <a:lnTo>
                  <a:pt x="9969" y="17555"/>
                </a:lnTo>
                <a:lnTo>
                  <a:pt x="10120" y="17687"/>
                </a:lnTo>
                <a:lnTo>
                  <a:pt x="10158" y="17831"/>
                </a:lnTo>
                <a:lnTo>
                  <a:pt x="10195" y="17974"/>
                </a:lnTo>
                <a:lnTo>
                  <a:pt x="10158" y="18128"/>
                </a:lnTo>
                <a:lnTo>
                  <a:pt x="10082" y="18271"/>
                </a:lnTo>
                <a:lnTo>
                  <a:pt x="9969" y="18426"/>
                </a:lnTo>
                <a:lnTo>
                  <a:pt x="9837" y="18569"/>
                </a:lnTo>
                <a:lnTo>
                  <a:pt x="9648" y="18701"/>
                </a:lnTo>
                <a:lnTo>
                  <a:pt x="9440" y="18822"/>
                </a:lnTo>
                <a:lnTo>
                  <a:pt x="9213" y="18999"/>
                </a:lnTo>
                <a:lnTo>
                  <a:pt x="9044" y="19186"/>
                </a:lnTo>
                <a:lnTo>
                  <a:pt x="8893" y="19395"/>
                </a:lnTo>
                <a:lnTo>
                  <a:pt x="8817" y="19627"/>
                </a:lnTo>
                <a:lnTo>
                  <a:pt x="8779" y="19858"/>
                </a:lnTo>
                <a:lnTo>
                  <a:pt x="8779" y="20112"/>
                </a:lnTo>
                <a:lnTo>
                  <a:pt x="8855" y="20354"/>
                </a:lnTo>
                <a:lnTo>
                  <a:pt x="8968" y="20586"/>
                </a:lnTo>
                <a:lnTo>
                  <a:pt x="9138" y="20817"/>
                </a:lnTo>
                <a:lnTo>
                  <a:pt x="9365" y="21026"/>
                </a:lnTo>
                <a:lnTo>
                  <a:pt x="9610" y="21192"/>
                </a:lnTo>
                <a:lnTo>
                  <a:pt x="9950" y="21368"/>
                </a:lnTo>
                <a:lnTo>
                  <a:pt x="10120" y="21445"/>
                </a:lnTo>
                <a:lnTo>
                  <a:pt x="10346" y="21511"/>
                </a:lnTo>
                <a:lnTo>
                  <a:pt x="10516" y="21555"/>
                </a:lnTo>
                <a:lnTo>
                  <a:pt x="10743" y="21600"/>
                </a:lnTo>
                <a:lnTo>
                  <a:pt x="10988" y="21644"/>
                </a:lnTo>
                <a:lnTo>
                  <a:pt x="11215" y="21666"/>
                </a:lnTo>
                <a:lnTo>
                  <a:pt x="11498" y="21666"/>
                </a:lnTo>
                <a:lnTo>
                  <a:pt x="11762" y="21666"/>
                </a:lnTo>
                <a:lnTo>
                  <a:pt x="12253" y="21644"/>
                </a:lnTo>
                <a:lnTo>
                  <a:pt x="12763" y="21577"/>
                </a:lnTo>
                <a:lnTo>
                  <a:pt x="13197" y="21467"/>
                </a:lnTo>
                <a:lnTo>
                  <a:pt x="13556" y="21346"/>
                </a:lnTo>
                <a:lnTo>
                  <a:pt x="13896" y="21192"/>
                </a:lnTo>
                <a:lnTo>
                  <a:pt x="14179" y="21026"/>
                </a:lnTo>
                <a:lnTo>
                  <a:pt x="14444" y="20839"/>
                </a:lnTo>
                <a:lnTo>
                  <a:pt x="14576" y="20641"/>
                </a:lnTo>
                <a:lnTo>
                  <a:pt x="14727" y="20431"/>
                </a:lnTo>
                <a:lnTo>
                  <a:pt x="14765" y="20200"/>
                </a:lnTo>
                <a:lnTo>
                  <a:pt x="14802" y="19991"/>
                </a:lnTo>
                <a:lnTo>
                  <a:pt x="14727" y="19759"/>
                </a:lnTo>
                <a:lnTo>
                  <a:pt x="14613" y="19550"/>
                </a:lnTo>
                <a:lnTo>
                  <a:pt x="14444" y="19307"/>
                </a:lnTo>
                <a:lnTo>
                  <a:pt x="14217" y="19098"/>
                </a:lnTo>
                <a:lnTo>
                  <a:pt x="13934" y="18911"/>
                </a:lnTo>
                <a:lnTo>
                  <a:pt x="13669" y="18745"/>
                </a:lnTo>
                <a:lnTo>
                  <a:pt x="13462" y="18547"/>
                </a:lnTo>
                <a:lnTo>
                  <a:pt x="13311" y="18337"/>
                </a:lnTo>
                <a:lnTo>
                  <a:pt x="13197" y="18150"/>
                </a:lnTo>
                <a:lnTo>
                  <a:pt x="13122" y="17941"/>
                </a:lnTo>
                <a:lnTo>
                  <a:pt x="13122" y="17720"/>
                </a:lnTo>
                <a:lnTo>
                  <a:pt x="13122" y="17533"/>
                </a:lnTo>
                <a:lnTo>
                  <a:pt x="13197" y="17346"/>
                </a:lnTo>
                <a:lnTo>
                  <a:pt x="13273" y="17158"/>
                </a:lnTo>
                <a:lnTo>
                  <a:pt x="13386" y="16982"/>
                </a:lnTo>
                <a:lnTo>
                  <a:pt x="13537" y="16839"/>
                </a:lnTo>
                <a:lnTo>
                  <a:pt x="13707" y="16706"/>
                </a:lnTo>
                <a:lnTo>
                  <a:pt x="13896" y="16607"/>
                </a:lnTo>
                <a:lnTo>
                  <a:pt x="14104" y="16519"/>
                </a:lnTo>
                <a:lnTo>
                  <a:pt x="14330" y="16453"/>
                </a:lnTo>
                <a:lnTo>
                  <a:pt x="14538" y="16431"/>
                </a:lnTo>
                <a:lnTo>
                  <a:pt x="14897" y="16453"/>
                </a:lnTo>
                <a:lnTo>
                  <a:pt x="15406" y="16497"/>
                </a:lnTo>
                <a:lnTo>
                  <a:pt x="16105" y="16541"/>
                </a:lnTo>
                <a:lnTo>
                  <a:pt x="16898" y="16607"/>
                </a:lnTo>
                <a:lnTo>
                  <a:pt x="17804" y="16651"/>
                </a:lnTo>
                <a:lnTo>
                  <a:pt x="18786" y="16684"/>
                </a:lnTo>
                <a:lnTo>
                  <a:pt x="19844" y="16728"/>
                </a:lnTo>
                <a:lnTo>
                  <a:pt x="20920" y="16751"/>
                </a:lnTo>
                <a:lnTo>
                  <a:pt x="21109" y="16497"/>
                </a:lnTo>
                <a:lnTo>
                  <a:pt x="21241" y="16222"/>
                </a:lnTo>
                <a:lnTo>
                  <a:pt x="21392" y="15946"/>
                </a:lnTo>
                <a:lnTo>
                  <a:pt x="21467" y="15648"/>
                </a:lnTo>
                <a:lnTo>
                  <a:pt x="21543" y="15351"/>
                </a:lnTo>
                <a:lnTo>
                  <a:pt x="21618" y="15042"/>
                </a:lnTo>
                <a:lnTo>
                  <a:pt x="21618" y="14745"/>
                </a:lnTo>
                <a:lnTo>
                  <a:pt x="21618" y="14447"/>
                </a:lnTo>
                <a:lnTo>
                  <a:pt x="21618" y="14150"/>
                </a:lnTo>
                <a:lnTo>
                  <a:pt x="21581" y="13852"/>
                </a:lnTo>
                <a:lnTo>
                  <a:pt x="21505" y="13577"/>
                </a:lnTo>
                <a:lnTo>
                  <a:pt x="21430" y="13301"/>
                </a:lnTo>
                <a:lnTo>
                  <a:pt x="21354" y="13048"/>
                </a:lnTo>
                <a:lnTo>
                  <a:pt x="21241" y="12816"/>
                </a:lnTo>
                <a:lnTo>
                  <a:pt x="21146" y="12607"/>
                </a:lnTo>
                <a:lnTo>
                  <a:pt x="21033" y="12431"/>
                </a:lnTo>
                <a:lnTo>
                  <a:pt x="20920" y="12265"/>
                </a:lnTo>
                <a:lnTo>
                  <a:pt x="20769" y="12144"/>
                </a:lnTo>
                <a:lnTo>
                  <a:pt x="20637" y="12034"/>
                </a:lnTo>
                <a:lnTo>
                  <a:pt x="20486" y="11946"/>
                </a:lnTo>
                <a:lnTo>
                  <a:pt x="20297" y="11891"/>
                </a:lnTo>
                <a:lnTo>
                  <a:pt x="20165" y="11846"/>
                </a:lnTo>
                <a:lnTo>
                  <a:pt x="19976" y="11824"/>
                </a:lnTo>
                <a:lnTo>
                  <a:pt x="19806" y="11802"/>
                </a:lnTo>
                <a:lnTo>
                  <a:pt x="19390" y="11824"/>
                </a:lnTo>
                <a:lnTo>
                  <a:pt x="18956" y="11891"/>
                </a:lnTo>
                <a:lnTo>
                  <a:pt x="18503" y="11968"/>
                </a:lnTo>
                <a:lnTo>
                  <a:pt x="17993" y="12078"/>
                </a:lnTo>
                <a:lnTo>
                  <a:pt x="17653" y="12144"/>
                </a:lnTo>
                <a:lnTo>
                  <a:pt x="17332" y="12199"/>
                </a:lnTo>
                <a:lnTo>
                  <a:pt x="17049" y="12221"/>
                </a:lnTo>
                <a:lnTo>
                  <a:pt x="16747" y="12243"/>
                </a:lnTo>
                <a:lnTo>
                  <a:pt x="16464" y="12243"/>
                </a:lnTo>
                <a:lnTo>
                  <a:pt x="16218" y="12243"/>
                </a:lnTo>
                <a:lnTo>
                  <a:pt x="15992" y="12221"/>
                </a:lnTo>
                <a:lnTo>
                  <a:pt x="15746" y="12199"/>
                </a:lnTo>
                <a:lnTo>
                  <a:pt x="15520" y="12155"/>
                </a:lnTo>
                <a:lnTo>
                  <a:pt x="15350" y="12122"/>
                </a:lnTo>
                <a:lnTo>
                  <a:pt x="15161" y="12056"/>
                </a:lnTo>
                <a:lnTo>
                  <a:pt x="14972" y="11990"/>
                </a:lnTo>
                <a:lnTo>
                  <a:pt x="14689" y="11846"/>
                </a:lnTo>
                <a:lnTo>
                  <a:pt x="14444" y="11670"/>
                </a:lnTo>
                <a:lnTo>
                  <a:pt x="14255" y="11483"/>
                </a:lnTo>
                <a:lnTo>
                  <a:pt x="14104" y="11295"/>
                </a:lnTo>
                <a:lnTo>
                  <a:pt x="14028" y="11086"/>
                </a:lnTo>
                <a:lnTo>
                  <a:pt x="13972" y="10888"/>
                </a:lnTo>
                <a:lnTo>
                  <a:pt x="13972" y="10700"/>
                </a:lnTo>
                <a:lnTo>
                  <a:pt x="14009" y="10513"/>
                </a:lnTo>
                <a:lnTo>
                  <a:pt x="14066" y="10359"/>
                </a:lnTo>
                <a:lnTo>
                  <a:pt x="14179" y="10215"/>
                </a:lnTo>
                <a:lnTo>
                  <a:pt x="14406" y="10006"/>
                </a:lnTo>
                <a:lnTo>
                  <a:pt x="14651" y="9830"/>
                </a:lnTo>
                <a:lnTo>
                  <a:pt x="14878" y="9686"/>
                </a:lnTo>
                <a:lnTo>
                  <a:pt x="15123" y="9554"/>
                </a:lnTo>
                <a:lnTo>
                  <a:pt x="15350" y="9477"/>
                </a:lnTo>
                <a:lnTo>
                  <a:pt x="15558" y="9411"/>
                </a:lnTo>
                <a:lnTo>
                  <a:pt x="15803" y="9345"/>
                </a:lnTo>
                <a:lnTo>
                  <a:pt x="16030" y="9323"/>
                </a:lnTo>
                <a:lnTo>
                  <a:pt x="16256" y="9301"/>
                </a:lnTo>
                <a:lnTo>
                  <a:pt x="16464" y="9323"/>
                </a:lnTo>
                <a:lnTo>
                  <a:pt x="16690" y="9345"/>
                </a:lnTo>
                <a:lnTo>
                  <a:pt x="16898" y="9367"/>
                </a:lnTo>
                <a:lnTo>
                  <a:pt x="17332" y="9477"/>
                </a:lnTo>
                <a:lnTo>
                  <a:pt x="17767" y="9598"/>
                </a:lnTo>
                <a:lnTo>
                  <a:pt x="18163" y="9731"/>
                </a:lnTo>
                <a:lnTo>
                  <a:pt x="18597" y="9874"/>
                </a:lnTo>
                <a:lnTo>
                  <a:pt x="18994" y="10006"/>
                </a:lnTo>
                <a:lnTo>
                  <a:pt x="19428" y="10083"/>
                </a:lnTo>
                <a:lnTo>
                  <a:pt x="19617" y="10127"/>
                </a:lnTo>
                <a:lnTo>
                  <a:pt x="19844" y="10149"/>
                </a:lnTo>
                <a:lnTo>
                  <a:pt x="20013" y="10149"/>
                </a:lnTo>
                <a:lnTo>
                  <a:pt x="20240" y="10127"/>
                </a:lnTo>
                <a:lnTo>
                  <a:pt x="20410" y="10105"/>
                </a:lnTo>
                <a:lnTo>
                  <a:pt x="20637" y="10061"/>
                </a:lnTo>
                <a:lnTo>
                  <a:pt x="20844" y="9984"/>
                </a:lnTo>
                <a:lnTo>
                  <a:pt x="21033" y="9896"/>
                </a:lnTo>
                <a:lnTo>
                  <a:pt x="21146" y="9830"/>
                </a:lnTo>
                <a:lnTo>
                  <a:pt x="21203" y="9753"/>
                </a:lnTo>
                <a:lnTo>
                  <a:pt x="21279" y="9642"/>
                </a:lnTo>
                <a:lnTo>
                  <a:pt x="21354" y="9521"/>
                </a:lnTo>
                <a:lnTo>
                  <a:pt x="21430" y="9246"/>
                </a:lnTo>
                <a:lnTo>
                  <a:pt x="21430" y="8904"/>
                </a:lnTo>
                <a:lnTo>
                  <a:pt x="21430" y="8540"/>
                </a:lnTo>
                <a:lnTo>
                  <a:pt x="21392" y="8144"/>
                </a:lnTo>
                <a:lnTo>
                  <a:pt x="21354" y="7714"/>
                </a:lnTo>
                <a:lnTo>
                  <a:pt x="21279" y="7295"/>
                </a:lnTo>
                <a:lnTo>
                  <a:pt x="21146" y="6446"/>
                </a:lnTo>
                <a:lnTo>
                  <a:pt x="20995" y="5686"/>
                </a:lnTo>
                <a:lnTo>
                  <a:pt x="20958" y="5366"/>
                </a:lnTo>
                <a:lnTo>
                  <a:pt x="20958" y="5091"/>
                </a:lnTo>
                <a:lnTo>
                  <a:pt x="20958" y="4860"/>
                </a:lnTo>
                <a:lnTo>
                  <a:pt x="21033" y="4716"/>
                </a:lnTo>
                <a:lnTo>
                  <a:pt x="20637" y="4860"/>
                </a:lnTo>
                <a:lnTo>
                  <a:pt x="20127" y="4992"/>
                </a:lnTo>
                <a:lnTo>
                  <a:pt x="19617" y="5069"/>
                </a:lnTo>
                <a:lnTo>
                  <a:pt x="19032" y="5157"/>
                </a:lnTo>
                <a:lnTo>
                  <a:pt x="18465" y="5201"/>
                </a:lnTo>
                <a:lnTo>
                  <a:pt x="17842" y="5245"/>
                </a:lnTo>
                <a:lnTo>
                  <a:pt x="17219" y="5267"/>
                </a:lnTo>
                <a:lnTo>
                  <a:pt x="16615" y="5267"/>
                </a:lnTo>
                <a:lnTo>
                  <a:pt x="15992" y="5245"/>
                </a:lnTo>
                <a:lnTo>
                  <a:pt x="15369" y="5201"/>
                </a:lnTo>
                <a:lnTo>
                  <a:pt x="14840" y="5157"/>
                </a:lnTo>
                <a:lnTo>
                  <a:pt x="14293" y="5091"/>
                </a:lnTo>
                <a:lnTo>
                  <a:pt x="13783" y="5014"/>
                </a:lnTo>
                <a:lnTo>
                  <a:pt x="13386" y="4926"/>
                </a:lnTo>
                <a:lnTo>
                  <a:pt x="13027" y="4815"/>
                </a:lnTo>
                <a:lnTo>
                  <a:pt x="12725" y="4716"/>
                </a:lnTo>
                <a:lnTo>
                  <a:pt x="12480" y="4606"/>
                </a:lnTo>
                <a:lnTo>
                  <a:pt x="12291" y="4496"/>
                </a:lnTo>
                <a:lnTo>
                  <a:pt x="12197" y="4397"/>
                </a:lnTo>
                <a:lnTo>
                  <a:pt x="12083" y="4286"/>
                </a:lnTo>
                <a:lnTo>
                  <a:pt x="12046" y="4187"/>
                </a:lnTo>
                <a:lnTo>
                  <a:pt x="12008" y="4077"/>
                </a:lnTo>
                <a:lnTo>
                  <a:pt x="12046" y="3967"/>
                </a:lnTo>
                <a:lnTo>
                  <a:pt x="12121" y="3868"/>
                </a:lnTo>
                <a:lnTo>
                  <a:pt x="12197" y="3735"/>
                </a:lnTo>
                <a:lnTo>
                  <a:pt x="12291" y="3614"/>
                </a:lnTo>
                <a:lnTo>
                  <a:pt x="12442" y="3482"/>
                </a:lnTo>
                <a:lnTo>
                  <a:pt x="12631" y="3361"/>
                </a:lnTo>
                <a:lnTo>
                  <a:pt x="13065" y="3085"/>
                </a:lnTo>
                <a:lnTo>
                  <a:pt x="13537" y="2766"/>
                </a:lnTo>
                <a:lnTo>
                  <a:pt x="13783" y="2578"/>
                </a:lnTo>
                <a:lnTo>
                  <a:pt x="13934" y="2380"/>
                </a:lnTo>
                <a:lnTo>
                  <a:pt x="14028" y="2171"/>
                </a:lnTo>
                <a:lnTo>
                  <a:pt x="14104" y="1961"/>
                </a:lnTo>
                <a:lnTo>
                  <a:pt x="14104" y="1730"/>
                </a:lnTo>
                <a:lnTo>
                  <a:pt x="14066" y="1498"/>
                </a:lnTo>
                <a:lnTo>
                  <a:pt x="13972" y="1267"/>
                </a:lnTo>
                <a:lnTo>
                  <a:pt x="13820" y="1057"/>
                </a:lnTo>
                <a:lnTo>
                  <a:pt x="13594" y="837"/>
                </a:lnTo>
                <a:lnTo>
                  <a:pt x="13386" y="628"/>
                </a:lnTo>
                <a:lnTo>
                  <a:pt x="13103" y="462"/>
                </a:lnTo>
                <a:lnTo>
                  <a:pt x="12763" y="308"/>
                </a:lnTo>
                <a:lnTo>
                  <a:pt x="12404" y="187"/>
                </a:lnTo>
                <a:lnTo>
                  <a:pt x="12008" y="77"/>
                </a:lnTo>
                <a:lnTo>
                  <a:pt x="11574" y="33"/>
                </a:lnTo>
                <a:lnTo>
                  <a:pt x="11102" y="11"/>
                </a:lnTo>
                <a:lnTo>
                  <a:pt x="10667" y="11"/>
                </a:lnTo>
                <a:lnTo>
                  <a:pt x="10233" y="77"/>
                </a:lnTo>
                <a:lnTo>
                  <a:pt x="9837" y="187"/>
                </a:lnTo>
                <a:lnTo>
                  <a:pt x="9440" y="286"/>
                </a:lnTo>
                <a:lnTo>
                  <a:pt x="9062" y="462"/>
                </a:lnTo>
                <a:lnTo>
                  <a:pt x="8741" y="628"/>
                </a:lnTo>
                <a:lnTo>
                  <a:pt x="8458" y="815"/>
                </a:lnTo>
                <a:lnTo>
                  <a:pt x="8232" y="1035"/>
                </a:lnTo>
                <a:lnTo>
                  <a:pt x="8062" y="1245"/>
                </a:lnTo>
                <a:lnTo>
                  <a:pt x="7911" y="1476"/>
                </a:lnTo>
                <a:lnTo>
                  <a:pt x="7835" y="1708"/>
                </a:lnTo>
                <a:lnTo>
                  <a:pt x="7797" y="1961"/>
                </a:lnTo>
                <a:lnTo>
                  <a:pt x="7835" y="2193"/>
                </a:lnTo>
                <a:lnTo>
                  <a:pt x="7948" y="2402"/>
                </a:lnTo>
                <a:lnTo>
                  <a:pt x="8062" y="2534"/>
                </a:lnTo>
                <a:lnTo>
                  <a:pt x="8175" y="2644"/>
                </a:lnTo>
                <a:lnTo>
                  <a:pt x="8269" y="2744"/>
                </a:lnTo>
                <a:lnTo>
                  <a:pt x="8420" y="2832"/>
                </a:lnTo>
                <a:lnTo>
                  <a:pt x="8704" y="3019"/>
                </a:lnTo>
                <a:lnTo>
                  <a:pt x="8968" y="3206"/>
                </a:lnTo>
                <a:lnTo>
                  <a:pt x="9138" y="3405"/>
                </a:lnTo>
                <a:lnTo>
                  <a:pt x="9327" y="3570"/>
                </a:lnTo>
                <a:lnTo>
                  <a:pt x="9440" y="3735"/>
                </a:lnTo>
                <a:lnTo>
                  <a:pt x="9516" y="3890"/>
                </a:lnTo>
                <a:lnTo>
                  <a:pt x="9534" y="4033"/>
                </a:lnTo>
                <a:lnTo>
                  <a:pt x="9534" y="4165"/>
                </a:lnTo>
                <a:lnTo>
                  <a:pt x="9516" y="4286"/>
                </a:lnTo>
                <a:lnTo>
                  <a:pt x="9440" y="4397"/>
                </a:lnTo>
                <a:lnTo>
                  <a:pt x="9327" y="4496"/>
                </a:lnTo>
                <a:lnTo>
                  <a:pt x="9176" y="4562"/>
                </a:lnTo>
                <a:lnTo>
                  <a:pt x="9006" y="4628"/>
                </a:lnTo>
                <a:lnTo>
                  <a:pt x="8779" y="4694"/>
                </a:lnTo>
                <a:lnTo>
                  <a:pt x="8534" y="4716"/>
                </a:lnTo>
                <a:lnTo>
                  <a:pt x="8232" y="4716"/>
                </a:lnTo>
                <a:lnTo>
                  <a:pt x="7118" y="4738"/>
                </a:lnTo>
                <a:lnTo>
                  <a:pt x="5947" y="4771"/>
                </a:lnTo>
                <a:lnTo>
                  <a:pt x="4795" y="4815"/>
                </a:lnTo>
                <a:lnTo>
                  <a:pt x="3681" y="4860"/>
                </a:lnTo>
                <a:lnTo>
                  <a:pt x="2662" y="4882"/>
                </a:lnTo>
                <a:lnTo>
                  <a:pt x="1755" y="4882"/>
                </a:lnTo>
                <a:lnTo>
                  <a:pt x="1359" y="4860"/>
                </a:lnTo>
                <a:lnTo>
                  <a:pt x="981" y="4837"/>
                </a:lnTo>
                <a:lnTo>
                  <a:pt x="698" y="4771"/>
                </a:lnTo>
                <a:lnTo>
                  <a:pt x="453" y="4716"/>
                </a:lnTo>
                <a:lnTo>
                  <a:pt x="453" y="5322"/>
                </a:lnTo>
                <a:lnTo>
                  <a:pt x="453" y="6083"/>
                </a:lnTo>
                <a:lnTo>
                  <a:pt x="453" y="6909"/>
                </a:lnTo>
                <a:lnTo>
                  <a:pt x="453" y="7780"/>
                </a:lnTo>
                <a:lnTo>
                  <a:pt x="453" y="8606"/>
                </a:lnTo>
                <a:lnTo>
                  <a:pt x="453" y="9345"/>
                </a:lnTo>
                <a:lnTo>
                  <a:pt x="453" y="9918"/>
                </a:lnTo>
                <a:lnTo>
                  <a:pt x="453" y="10282"/>
                </a:lnTo>
                <a:lnTo>
                  <a:pt x="490" y="10381"/>
                </a:lnTo>
                <a:lnTo>
                  <a:pt x="547" y="10491"/>
                </a:lnTo>
                <a:lnTo>
                  <a:pt x="660" y="10590"/>
                </a:lnTo>
                <a:lnTo>
                  <a:pt x="811" y="10700"/>
                </a:lnTo>
                <a:lnTo>
                  <a:pt x="981" y="10811"/>
                </a:lnTo>
                <a:lnTo>
                  <a:pt x="1208" y="10888"/>
                </a:lnTo>
                <a:lnTo>
                  <a:pt x="1453" y="10954"/>
                </a:lnTo>
                <a:lnTo>
                  <a:pt x="1718" y="11020"/>
                </a:lnTo>
                <a:lnTo>
                  <a:pt x="1963" y="11064"/>
                </a:lnTo>
                <a:lnTo>
                  <a:pt x="2265" y="11086"/>
                </a:lnTo>
                <a:lnTo>
                  <a:pt x="2548" y="11064"/>
                </a:lnTo>
                <a:lnTo>
                  <a:pt x="2794" y="11042"/>
                </a:lnTo>
                <a:lnTo>
                  <a:pt x="3096" y="10976"/>
                </a:lnTo>
                <a:lnTo>
                  <a:pt x="3341" y="10888"/>
                </a:lnTo>
                <a:lnTo>
                  <a:pt x="3606" y="10766"/>
                </a:lnTo>
                <a:lnTo>
                  <a:pt x="3813" y="10590"/>
                </a:lnTo>
                <a:close/>
              </a:path>
            </a:pathLst>
          </a:custGeom>
          <a:solidFill>
            <a:srgbClr val="DDDDDD"/>
          </a:solidFill>
          <a:ln w="19050">
            <a:solidFill>
              <a:srgbClr val="C0C0C0"/>
            </a:solidFill>
            <a:miter lim="800000"/>
            <a:headEnd/>
            <a:tailEnd/>
          </a:ln>
        </p:spPr>
        <p:txBody>
          <a:bodyPr/>
          <a:lstStyle/>
          <a:p>
            <a:pPr algn="ctr">
              <a:lnSpc>
                <a:spcPct val="100000"/>
              </a:lnSpc>
              <a:buClrTx/>
              <a:buSzTx/>
              <a:buFontTx/>
              <a:buNone/>
            </a:pPr>
            <a:r>
              <a:rPr lang="en-GB" altLang="it-IT" sz="1100" b="1" dirty="0" err="1">
                <a:solidFill>
                  <a:schemeClr val="tx1"/>
                </a:solidFill>
              </a:rPr>
              <a:t>Rischio</a:t>
            </a:r>
            <a:endParaRPr lang="en-GB" altLang="it-IT" sz="1100" b="1" dirty="0">
              <a:solidFill>
                <a:schemeClr val="tx1"/>
              </a:solidFill>
            </a:endParaRPr>
          </a:p>
          <a:p>
            <a:pPr algn="ctr">
              <a:lnSpc>
                <a:spcPct val="100000"/>
              </a:lnSpc>
              <a:buClrTx/>
              <a:buSzTx/>
              <a:buFontTx/>
              <a:buNone/>
            </a:pPr>
            <a:r>
              <a:rPr lang="en-GB" altLang="it-IT" sz="1100" b="1" dirty="0" err="1">
                <a:solidFill>
                  <a:schemeClr val="tx1"/>
                </a:solidFill>
              </a:rPr>
              <a:t>inflazione</a:t>
            </a:r>
            <a:endParaRPr lang="en-GB" altLang="it-IT" sz="1100" b="1" dirty="0">
              <a:solidFill>
                <a:schemeClr val="tx1"/>
              </a:solidFill>
            </a:endParaRPr>
          </a:p>
        </p:txBody>
      </p:sp>
      <p:sp>
        <p:nvSpPr>
          <p:cNvPr id="28" name="Puzzle3"/>
          <p:cNvSpPr>
            <a:spLocks noEditPoints="1" noChangeArrowheads="1"/>
          </p:cNvSpPr>
          <p:nvPr/>
        </p:nvSpPr>
        <p:spPr bwMode="auto">
          <a:xfrm>
            <a:off x="5107711" y="2962537"/>
            <a:ext cx="1627695" cy="1409087"/>
          </a:xfrm>
          <a:custGeom>
            <a:avLst/>
            <a:gdLst>
              <a:gd name="T0" fmla="*/ 10391 w 21600"/>
              <a:gd name="T1" fmla="*/ 15806 h 21600"/>
              <a:gd name="T2" fmla="*/ 20551 w 21600"/>
              <a:gd name="T3" fmla="*/ 21088 h 21600"/>
              <a:gd name="T4" fmla="*/ 13180 w 21600"/>
              <a:gd name="T5" fmla="*/ 13801 h 21600"/>
              <a:gd name="T6" fmla="*/ 20551 w 21600"/>
              <a:gd name="T7" fmla="*/ 7025 h 21600"/>
              <a:gd name="T8" fmla="*/ 10500 w 21600"/>
              <a:gd name="T9" fmla="*/ 52 h 21600"/>
              <a:gd name="T10" fmla="*/ 692 w 21600"/>
              <a:gd name="T11" fmla="*/ 6802 h 21600"/>
              <a:gd name="T12" fmla="*/ 8064 w 21600"/>
              <a:gd name="T13" fmla="*/ 13526 h 21600"/>
              <a:gd name="T14" fmla="*/ 692 w 21600"/>
              <a:gd name="T15" fmla="*/ 21088 h 21600"/>
              <a:gd name="T16" fmla="*/ 2273 w 21600"/>
              <a:gd name="T17" fmla="*/ 7719 h 21600"/>
              <a:gd name="T18" fmla="*/ 19149 w 21600"/>
              <a:gd name="T19" fmla="*/ 202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6625" y="20892"/>
                </a:moveTo>
                <a:lnTo>
                  <a:pt x="7105" y="21023"/>
                </a:lnTo>
                <a:lnTo>
                  <a:pt x="7513" y="21088"/>
                </a:lnTo>
                <a:lnTo>
                  <a:pt x="7922" y="21115"/>
                </a:lnTo>
                <a:lnTo>
                  <a:pt x="8242" y="21115"/>
                </a:lnTo>
                <a:lnTo>
                  <a:pt x="8544" y="21062"/>
                </a:lnTo>
                <a:lnTo>
                  <a:pt x="8810" y="20997"/>
                </a:lnTo>
                <a:lnTo>
                  <a:pt x="9023" y="20892"/>
                </a:lnTo>
                <a:lnTo>
                  <a:pt x="9148" y="20761"/>
                </a:lnTo>
                <a:lnTo>
                  <a:pt x="9290" y="20616"/>
                </a:lnTo>
                <a:lnTo>
                  <a:pt x="9361" y="20459"/>
                </a:lnTo>
                <a:lnTo>
                  <a:pt x="9396" y="20289"/>
                </a:lnTo>
                <a:lnTo>
                  <a:pt x="9396" y="20092"/>
                </a:lnTo>
                <a:lnTo>
                  <a:pt x="9325" y="19909"/>
                </a:lnTo>
                <a:lnTo>
                  <a:pt x="9219" y="19738"/>
                </a:lnTo>
                <a:lnTo>
                  <a:pt x="9094" y="19555"/>
                </a:lnTo>
                <a:lnTo>
                  <a:pt x="8917" y="19384"/>
                </a:lnTo>
                <a:lnTo>
                  <a:pt x="8650" y="19162"/>
                </a:lnTo>
                <a:lnTo>
                  <a:pt x="8437" y="18900"/>
                </a:lnTo>
                <a:lnTo>
                  <a:pt x="8277" y="18624"/>
                </a:lnTo>
                <a:lnTo>
                  <a:pt x="8135" y="18349"/>
                </a:lnTo>
                <a:lnTo>
                  <a:pt x="8028" y="18048"/>
                </a:lnTo>
                <a:lnTo>
                  <a:pt x="7993" y="17746"/>
                </a:lnTo>
                <a:lnTo>
                  <a:pt x="7993" y="17471"/>
                </a:lnTo>
                <a:lnTo>
                  <a:pt x="8028" y="17169"/>
                </a:lnTo>
                <a:lnTo>
                  <a:pt x="8135" y="16920"/>
                </a:lnTo>
                <a:lnTo>
                  <a:pt x="8277" y="16671"/>
                </a:lnTo>
                <a:lnTo>
                  <a:pt x="8366" y="16540"/>
                </a:lnTo>
                <a:lnTo>
                  <a:pt x="8473" y="16409"/>
                </a:lnTo>
                <a:lnTo>
                  <a:pt x="8615" y="16317"/>
                </a:lnTo>
                <a:lnTo>
                  <a:pt x="8739" y="16213"/>
                </a:lnTo>
                <a:lnTo>
                  <a:pt x="8881" y="16134"/>
                </a:lnTo>
                <a:lnTo>
                  <a:pt x="9059" y="16055"/>
                </a:lnTo>
                <a:lnTo>
                  <a:pt x="9254" y="15990"/>
                </a:lnTo>
                <a:lnTo>
                  <a:pt x="9432" y="15911"/>
                </a:lnTo>
                <a:lnTo>
                  <a:pt x="9663" y="15885"/>
                </a:lnTo>
                <a:lnTo>
                  <a:pt x="9876" y="15833"/>
                </a:lnTo>
                <a:lnTo>
                  <a:pt x="10142" y="15806"/>
                </a:lnTo>
                <a:lnTo>
                  <a:pt x="10391" y="15806"/>
                </a:lnTo>
                <a:lnTo>
                  <a:pt x="10728" y="15806"/>
                </a:lnTo>
                <a:lnTo>
                  <a:pt x="10995" y="15806"/>
                </a:lnTo>
                <a:lnTo>
                  <a:pt x="11279" y="15833"/>
                </a:lnTo>
                <a:lnTo>
                  <a:pt x="11546" y="15885"/>
                </a:lnTo>
                <a:lnTo>
                  <a:pt x="11776" y="15937"/>
                </a:lnTo>
                <a:lnTo>
                  <a:pt x="12025" y="15990"/>
                </a:lnTo>
                <a:lnTo>
                  <a:pt x="12221" y="16055"/>
                </a:lnTo>
                <a:lnTo>
                  <a:pt x="12434" y="16134"/>
                </a:lnTo>
                <a:lnTo>
                  <a:pt x="12611" y="16213"/>
                </a:lnTo>
                <a:lnTo>
                  <a:pt x="12771" y="16317"/>
                </a:lnTo>
                <a:lnTo>
                  <a:pt x="12913" y="16409"/>
                </a:lnTo>
                <a:lnTo>
                  <a:pt x="13038" y="16514"/>
                </a:lnTo>
                <a:lnTo>
                  <a:pt x="13251" y="16737"/>
                </a:lnTo>
                <a:lnTo>
                  <a:pt x="13428" y="16986"/>
                </a:lnTo>
                <a:lnTo>
                  <a:pt x="13517" y="17248"/>
                </a:lnTo>
                <a:lnTo>
                  <a:pt x="13588" y="17523"/>
                </a:lnTo>
                <a:lnTo>
                  <a:pt x="13588" y="17799"/>
                </a:lnTo>
                <a:lnTo>
                  <a:pt x="13517" y="18074"/>
                </a:lnTo>
                <a:lnTo>
                  <a:pt x="13428" y="18323"/>
                </a:lnTo>
                <a:lnTo>
                  <a:pt x="13286" y="18572"/>
                </a:lnTo>
                <a:lnTo>
                  <a:pt x="13109" y="18808"/>
                </a:lnTo>
                <a:lnTo>
                  <a:pt x="12878" y="19031"/>
                </a:lnTo>
                <a:lnTo>
                  <a:pt x="12434" y="19411"/>
                </a:lnTo>
                <a:lnTo>
                  <a:pt x="12132" y="19738"/>
                </a:lnTo>
                <a:lnTo>
                  <a:pt x="12025" y="19856"/>
                </a:lnTo>
                <a:lnTo>
                  <a:pt x="11919" y="20014"/>
                </a:lnTo>
                <a:lnTo>
                  <a:pt x="11883" y="20132"/>
                </a:lnTo>
                <a:lnTo>
                  <a:pt x="11883" y="20263"/>
                </a:lnTo>
                <a:lnTo>
                  <a:pt x="11883" y="20394"/>
                </a:lnTo>
                <a:lnTo>
                  <a:pt x="11954" y="20485"/>
                </a:lnTo>
                <a:lnTo>
                  <a:pt x="12061" y="20590"/>
                </a:lnTo>
                <a:lnTo>
                  <a:pt x="12185" y="20695"/>
                </a:lnTo>
                <a:lnTo>
                  <a:pt x="12327" y="20787"/>
                </a:lnTo>
                <a:lnTo>
                  <a:pt x="12540" y="20892"/>
                </a:lnTo>
                <a:lnTo>
                  <a:pt x="12771" y="20997"/>
                </a:lnTo>
                <a:lnTo>
                  <a:pt x="13073" y="21088"/>
                </a:lnTo>
                <a:lnTo>
                  <a:pt x="13428" y="21193"/>
                </a:lnTo>
                <a:lnTo>
                  <a:pt x="13873" y="21298"/>
                </a:lnTo>
                <a:lnTo>
                  <a:pt x="14317" y="21390"/>
                </a:lnTo>
                <a:lnTo>
                  <a:pt x="14778" y="21468"/>
                </a:lnTo>
                <a:lnTo>
                  <a:pt x="15294" y="21547"/>
                </a:lnTo>
                <a:lnTo>
                  <a:pt x="15809" y="21600"/>
                </a:lnTo>
                <a:lnTo>
                  <a:pt x="16359" y="21652"/>
                </a:lnTo>
                <a:lnTo>
                  <a:pt x="16875" y="21678"/>
                </a:lnTo>
                <a:lnTo>
                  <a:pt x="17407" y="21678"/>
                </a:lnTo>
                <a:lnTo>
                  <a:pt x="17958" y="21678"/>
                </a:lnTo>
                <a:lnTo>
                  <a:pt x="18473" y="21652"/>
                </a:lnTo>
                <a:lnTo>
                  <a:pt x="18953" y="21573"/>
                </a:lnTo>
                <a:lnTo>
                  <a:pt x="19397" y="21495"/>
                </a:lnTo>
                <a:lnTo>
                  <a:pt x="19841" y="21390"/>
                </a:lnTo>
                <a:lnTo>
                  <a:pt x="20214" y="21272"/>
                </a:lnTo>
                <a:lnTo>
                  <a:pt x="20551" y="21088"/>
                </a:lnTo>
                <a:lnTo>
                  <a:pt x="20480" y="20787"/>
                </a:lnTo>
                <a:lnTo>
                  <a:pt x="20409" y="20485"/>
                </a:lnTo>
                <a:lnTo>
                  <a:pt x="20356" y="20158"/>
                </a:lnTo>
                <a:lnTo>
                  <a:pt x="20356" y="19804"/>
                </a:lnTo>
                <a:lnTo>
                  <a:pt x="20321" y="19083"/>
                </a:lnTo>
                <a:lnTo>
                  <a:pt x="20356" y="18349"/>
                </a:lnTo>
                <a:lnTo>
                  <a:pt x="20409" y="17641"/>
                </a:lnTo>
                <a:lnTo>
                  <a:pt x="20480" y="17012"/>
                </a:lnTo>
                <a:lnTo>
                  <a:pt x="20551" y="16488"/>
                </a:lnTo>
                <a:lnTo>
                  <a:pt x="20551" y="16055"/>
                </a:lnTo>
                <a:lnTo>
                  <a:pt x="20551" y="15911"/>
                </a:lnTo>
                <a:lnTo>
                  <a:pt x="20445" y="15754"/>
                </a:lnTo>
                <a:lnTo>
                  <a:pt x="20356" y="15610"/>
                </a:lnTo>
                <a:lnTo>
                  <a:pt x="20178" y="15452"/>
                </a:lnTo>
                <a:lnTo>
                  <a:pt x="20001" y="15334"/>
                </a:lnTo>
                <a:lnTo>
                  <a:pt x="19770" y="15230"/>
                </a:lnTo>
                <a:lnTo>
                  <a:pt x="19521" y="15125"/>
                </a:lnTo>
                <a:lnTo>
                  <a:pt x="19290" y="15059"/>
                </a:lnTo>
                <a:lnTo>
                  <a:pt x="19024" y="15007"/>
                </a:lnTo>
                <a:lnTo>
                  <a:pt x="18740" y="14954"/>
                </a:lnTo>
                <a:lnTo>
                  <a:pt x="18509" y="14954"/>
                </a:lnTo>
                <a:lnTo>
                  <a:pt x="18225" y="14954"/>
                </a:lnTo>
                <a:lnTo>
                  <a:pt x="17994" y="15007"/>
                </a:lnTo>
                <a:lnTo>
                  <a:pt x="17763" y="15085"/>
                </a:lnTo>
                <a:lnTo>
                  <a:pt x="17550" y="15177"/>
                </a:lnTo>
                <a:lnTo>
                  <a:pt x="17372" y="15308"/>
                </a:lnTo>
                <a:lnTo>
                  <a:pt x="17176" y="15426"/>
                </a:lnTo>
                <a:lnTo>
                  <a:pt x="16928" y="15557"/>
                </a:lnTo>
                <a:lnTo>
                  <a:pt x="16661" y="15636"/>
                </a:lnTo>
                <a:lnTo>
                  <a:pt x="16359" y="15688"/>
                </a:lnTo>
                <a:lnTo>
                  <a:pt x="16022" y="15715"/>
                </a:lnTo>
                <a:lnTo>
                  <a:pt x="15667" y="15688"/>
                </a:lnTo>
                <a:lnTo>
                  <a:pt x="15294" y="15662"/>
                </a:lnTo>
                <a:lnTo>
                  <a:pt x="14956" y="15583"/>
                </a:lnTo>
                <a:lnTo>
                  <a:pt x="14619" y="15479"/>
                </a:lnTo>
                <a:lnTo>
                  <a:pt x="14281" y="15334"/>
                </a:lnTo>
                <a:lnTo>
                  <a:pt x="13961" y="15177"/>
                </a:lnTo>
                <a:lnTo>
                  <a:pt x="13695" y="14981"/>
                </a:lnTo>
                <a:lnTo>
                  <a:pt x="13588" y="14850"/>
                </a:lnTo>
                <a:lnTo>
                  <a:pt x="13482" y="14732"/>
                </a:lnTo>
                <a:lnTo>
                  <a:pt x="13393" y="14600"/>
                </a:lnTo>
                <a:lnTo>
                  <a:pt x="13322" y="14456"/>
                </a:lnTo>
                <a:lnTo>
                  <a:pt x="13251" y="14299"/>
                </a:lnTo>
                <a:lnTo>
                  <a:pt x="13215" y="14155"/>
                </a:lnTo>
                <a:lnTo>
                  <a:pt x="13180" y="13971"/>
                </a:lnTo>
                <a:lnTo>
                  <a:pt x="13180" y="13801"/>
                </a:lnTo>
                <a:lnTo>
                  <a:pt x="13180" y="13591"/>
                </a:lnTo>
                <a:lnTo>
                  <a:pt x="13215" y="13395"/>
                </a:lnTo>
                <a:lnTo>
                  <a:pt x="13251" y="13198"/>
                </a:lnTo>
                <a:lnTo>
                  <a:pt x="13322" y="13015"/>
                </a:lnTo>
                <a:lnTo>
                  <a:pt x="13393" y="12870"/>
                </a:lnTo>
                <a:lnTo>
                  <a:pt x="13482" y="12713"/>
                </a:lnTo>
                <a:lnTo>
                  <a:pt x="13588" y="12569"/>
                </a:lnTo>
                <a:lnTo>
                  <a:pt x="13730" y="12438"/>
                </a:lnTo>
                <a:lnTo>
                  <a:pt x="13997" y="12215"/>
                </a:lnTo>
                <a:lnTo>
                  <a:pt x="14334" y="12005"/>
                </a:lnTo>
                <a:lnTo>
                  <a:pt x="14690" y="11861"/>
                </a:lnTo>
                <a:lnTo>
                  <a:pt x="15063" y="11756"/>
                </a:lnTo>
                <a:lnTo>
                  <a:pt x="15436" y="11678"/>
                </a:lnTo>
                <a:lnTo>
                  <a:pt x="15809" y="11638"/>
                </a:lnTo>
                <a:lnTo>
                  <a:pt x="16182" y="11638"/>
                </a:lnTo>
                <a:lnTo>
                  <a:pt x="16555" y="11678"/>
                </a:lnTo>
                <a:lnTo>
                  <a:pt x="16910" y="11730"/>
                </a:lnTo>
                <a:lnTo>
                  <a:pt x="17248" y="11835"/>
                </a:lnTo>
                <a:lnTo>
                  <a:pt x="17514" y="11966"/>
                </a:lnTo>
                <a:lnTo>
                  <a:pt x="17763" y="12110"/>
                </a:lnTo>
                <a:lnTo>
                  <a:pt x="17887" y="12215"/>
                </a:lnTo>
                <a:lnTo>
                  <a:pt x="18065" y="12307"/>
                </a:lnTo>
                <a:lnTo>
                  <a:pt x="18260" y="12412"/>
                </a:lnTo>
                <a:lnTo>
                  <a:pt x="18438" y="12464"/>
                </a:lnTo>
                <a:lnTo>
                  <a:pt x="18669" y="12543"/>
                </a:lnTo>
                <a:lnTo>
                  <a:pt x="18882" y="12569"/>
                </a:lnTo>
                <a:lnTo>
                  <a:pt x="19113" y="12595"/>
                </a:lnTo>
                <a:lnTo>
                  <a:pt x="19361" y="12608"/>
                </a:lnTo>
                <a:lnTo>
                  <a:pt x="19592" y="12608"/>
                </a:lnTo>
                <a:lnTo>
                  <a:pt x="19841" y="12595"/>
                </a:lnTo>
                <a:lnTo>
                  <a:pt x="20072" y="12543"/>
                </a:lnTo>
                <a:lnTo>
                  <a:pt x="20321" y="12490"/>
                </a:lnTo>
                <a:lnTo>
                  <a:pt x="20551" y="12438"/>
                </a:lnTo>
                <a:lnTo>
                  <a:pt x="20800" y="12333"/>
                </a:lnTo>
                <a:lnTo>
                  <a:pt x="20996" y="12241"/>
                </a:lnTo>
                <a:lnTo>
                  <a:pt x="21244" y="12110"/>
                </a:lnTo>
                <a:lnTo>
                  <a:pt x="21298" y="12032"/>
                </a:lnTo>
                <a:lnTo>
                  <a:pt x="21404" y="11966"/>
                </a:lnTo>
                <a:lnTo>
                  <a:pt x="21475" y="11861"/>
                </a:lnTo>
                <a:lnTo>
                  <a:pt x="21511" y="11730"/>
                </a:lnTo>
                <a:lnTo>
                  <a:pt x="21617" y="11481"/>
                </a:lnTo>
                <a:lnTo>
                  <a:pt x="21653" y="11180"/>
                </a:lnTo>
                <a:lnTo>
                  <a:pt x="21653" y="10826"/>
                </a:lnTo>
                <a:lnTo>
                  <a:pt x="21653" y="10472"/>
                </a:lnTo>
                <a:lnTo>
                  <a:pt x="21582" y="10092"/>
                </a:lnTo>
                <a:lnTo>
                  <a:pt x="21511" y="9725"/>
                </a:lnTo>
                <a:lnTo>
                  <a:pt x="21298" y="8912"/>
                </a:lnTo>
                <a:lnTo>
                  <a:pt x="21067" y="8191"/>
                </a:lnTo>
                <a:lnTo>
                  <a:pt x="20800" y="7536"/>
                </a:lnTo>
                <a:lnTo>
                  <a:pt x="20551" y="7025"/>
                </a:lnTo>
                <a:lnTo>
                  <a:pt x="20001" y="7103"/>
                </a:lnTo>
                <a:lnTo>
                  <a:pt x="19432" y="7156"/>
                </a:lnTo>
                <a:lnTo>
                  <a:pt x="18846" y="7208"/>
                </a:lnTo>
                <a:lnTo>
                  <a:pt x="18225" y="7208"/>
                </a:lnTo>
                <a:lnTo>
                  <a:pt x="17656" y="7208"/>
                </a:lnTo>
                <a:lnTo>
                  <a:pt x="17070" y="7182"/>
                </a:lnTo>
                <a:lnTo>
                  <a:pt x="16484" y="7156"/>
                </a:lnTo>
                <a:lnTo>
                  <a:pt x="15986" y="7103"/>
                </a:lnTo>
                <a:lnTo>
                  <a:pt x="14992" y="6999"/>
                </a:lnTo>
                <a:lnTo>
                  <a:pt x="14210" y="6907"/>
                </a:lnTo>
                <a:lnTo>
                  <a:pt x="13695" y="6828"/>
                </a:lnTo>
                <a:lnTo>
                  <a:pt x="13517" y="6802"/>
                </a:lnTo>
                <a:lnTo>
                  <a:pt x="13073" y="6645"/>
                </a:lnTo>
                <a:lnTo>
                  <a:pt x="12700" y="6474"/>
                </a:lnTo>
                <a:lnTo>
                  <a:pt x="12363" y="6304"/>
                </a:lnTo>
                <a:lnTo>
                  <a:pt x="12132" y="6094"/>
                </a:lnTo>
                <a:lnTo>
                  <a:pt x="11919" y="5871"/>
                </a:lnTo>
                <a:lnTo>
                  <a:pt x="11776" y="5649"/>
                </a:lnTo>
                <a:lnTo>
                  <a:pt x="11688" y="5413"/>
                </a:lnTo>
                <a:lnTo>
                  <a:pt x="11617" y="5190"/>
                </a:lnTo>
                <a:lnTo>
                  <a:pt x="11617" y="4941"/>
                </a:lnTo>
                <a:lnTo>
                  <a:pt x="11652" y="4718"/>
                </a:lnTo>
                <a:lnTo>
                  <a:pt x="11723" y="4482"/>
                </a:lnTo>
                <a:lnTo>
                  <a:pt x="11812" y="4285"/>
                </a:lnTo>
                <a:lnTo>
                  <a:pt x="11919" y="4089"/>
                </a:lnTo>
                <a:lnTo>
                  <a:pt x="12096" y="3905"/>
                </a:lnTo>
                <a:lnTo>
                  <a:pt x="12292" y="3735"/>
                </a:lnTo>
                <a:lnTo>
                  <a:pt x="12505" y="3604"/>
                </a:lnTo>
                <a:lnTo>
                  <a:pt x="12700" y="3460"/>
                </a:lnTo>
                <a:lnTo>
                  <a:pt x="12878" y="3250"/>
                </a:lnTo>
                <a:lnTo>
                  <a:pt x="13038" y="3027"/>
                </a:lnTo>
                <a:lnTo>
                  <a:pt x="13180" y="2752"/>
                </a:lnTo>
                <a:lnTo>
                  <a:pt x="13286" y="2477"/>
                </a:lnTo>
                <a:lnTo>
                  <a:pt x="13322" y="2175"/>
                </a:lnTo>
                <a:lnTo>
                  <a:pt x="13357" y="1874"/>
                </a:lnTo>
                <a:lnTo>
                  <a:pt x="13286" y="1572"/>
                </a:lnTo>
                <a:lnTo>
                  <a:pt x="13180" y="1271"/>
                </a:lnTo>
                <a:lnTo>
                  <a:pt x="13038" y="983"/>
                </a:lnTo>
                <a:lnTo>
                  <a:pt x="12949" y="865"/>
                </a:lnTo>
                <a:lnTo>
                  <a:pt x="12807" y="733"/>
                </a:lnTo>
                <a:lnTo>
                  <a:pt x="12665" y="616"/>
                </a:lnTo>
                <a:lnTo>
                  <a:pt x="12505" y="511"/>
                </a:lnTo>
                <a:lnTo>
                  <a:pt x="12327" y="406"/>
                </a:lnTo>
                <a:lnTo>
                  <a:pt x="12132" y="314"/>
                </a:lnTo>
                <a:lnTo>
                  <a:pt x="11883" y="235"/>
                </a:lnTo>
                <a:lnTo>
                  <a:pt x="11652" y="183"/>
                </a:lnTo>
                <a:lnTo>
                  <a:pt x="11368" y="104"/>
                </a:lnTo>
                <a:lnTo>
                  <a:pt x="11101" y="78"/>
                </a:lnTo>
                <a:lnTo>
                  <a:pt x="10800" y="52"/>
                </a:lnTo>
                <a:lnTo>
                  <a:pt x="10444" y="52"/>
                </a:lnTo>
                <a:lnTo>
                  <a:pt x="10142" y="52"/>
                </a:lnTo>
                <a:lnTo>
                  <a:pt x="9840" y="78"/>
                </a:lnTo>
                <a:lnTo>
                  <a:pt x="9574" y="104"/>
                </a:lnTo>
                <a:lnTo>
                  <a:pt x="9325" y="157"/>
                </a:lnTo>
                <a:lnTo>
                  <a:pt x="9094" y="209"/>
                </a:lnTo>
                <a:lnTo>
                  <a:pt x="8846" y="262"/>
                </a:lnTo>
                <a:lnTo>
                  <a:pt x="8650" y="340"/>
                </a:lnTo>
                <a:lnTo>
                  <a:pt x="8437" y="432"/>
                </a:lnTo>
                <a:lnTo>
                  <a:pt x="8277" y="511"/>
                </a:lnTo>
                <a:lnTo>
                  <a:pt x="8100" y="616"/>
                </a:lnTo>
                <a:lnTo>
                  <a:pt x="7957" y="707"/>
                </a:lnTo>
                <a:lnTo>
                  <a:pt x="7833" y="838"/>
                </a:lnTo>
                <a:lnTo>
                  <a:pt x="7620" y="1061"/>
                </a:lnTo>
                <a:lnTo>
                  <a:pt x="7442" y="1336"/>
                </a:lnTo>
                <a:lnTo>
                  <a:pt x="7353" y="1599"/>
                </a:lnTo>
                <a:lnTo>
                  <a:pt x="7318" y="1900"/>
                </a:lnTo>
                <a:lnTo>
                  <a:pt x="7318" y="2175"/>
                </a:lnTo>
                <a:lnTo>
                  <a:pt x="7353" y="2450"/>
                </a:lnTo>
                <a:lnTo>
                  <a:pt x="7442" y="2726"/>
                </a:lnTo>
                <a:lnTo>
                  <a:pt x="7620" y="2975"/>
                </a:lnTo>
                <a:lnTo>
                  <a:pt x="7833" y="3198"/>
                </a:lnTo>
                <a:lnTo>
                  <a:pt x="8064" y="3433"/>
                </a:lnTo>
                <a:lnTo>
                  <a:pt x="8295" y="3630"/>
                </a:lnTo>
                <a:lnTo>
                  <a:pt x="8508" y="3853"/>
                </a:lnTo>
                <a:lnTo>
                  <a:pt x="8686" y="4089"/>
                </a:lnTo>
                <a:lnTo>
                  <a:pt x="8775" y="4312"/>
                </a:lnTo>
                <a:lnTo>
                  <a:pt x="8846" y="4561"/>
                </a:lnTo>
                <a:lnTo>
                  <a:pt x="8846" y="4810"/>
                </a:lnTo>
                <a:lnTo>
                  <a:pt x="8810" y="5059"/>
                </a:lnTo>
                <a:lnTo>
                  <a:pt x="8721" y="5295"/>
                </a:lnTo>
                <a:lnTo>
                  <a:pt x="8579" y="5544"/>
                </a:lnTo>
                <a:lnTo>
                  <a:pt x="8366" y="5766"/>
                </a:lnTo>
                <a:lnTo>
                  <a:pt x="8135" y="5976"/>
                </a:lnTo>
                <a:lnTo>
                  <a:pt x="7833" y="6199"/>
                </a:lnTo>
                <a:lnTo>
                  <a:pt x="7478" y="6369"/>
                </a:lnTo>
                <a:lnTo>
                  <a:pt x="7069" y="6527"/>
                </a:lnTo>
                <a:lnTo>
                  <a:pt x="6590" y="6671"/>
                </a:lnTo>
                <a:lnTo>
                  <a:pt x="6092" y="6802"/>
                </a:lnTo>
                <a:lnTo>
                  <a:pt x="5684" y="6802"/>
                </a:lnTo>
                <a:lnTo>
                  <a:pt x="5133" y="6802"/>
                </a:lnTo>
                <a:lnTo>
                  <a:pt x="4547" y="6802"/>
                </a:lnTo>
                <a:lnTo>
                  <a:pt x="3872" y="6802"/>
                </a:lnTo>
                <a:lnTo>
                  <a:pt x="3144" y="6802"/>
                </a:lnTo>
                <a:lnTo>
                  <a:pt x="2362" y="6802"/>
                </a:lnTo>
                <a:lnTo>
                  <a:pt x="1545" y="6802"/>
                </a:lnTo>
                <a:lnTo>
                  <a:pt x="692" y="6802"/>
                </a:lnTo>
                <a:lnTo>
                  <a:pt x="586" y="7234"/>
                </a:lnTo>
                <a:lnTo>
                  <a:pt x="461" y="7837"/>
                </a:lnTo>
                <a:lnTo>
                  <a:pt x="355" y="8493"/>
                </a:lnTo>
                <a:lnTo>
                  <a:pt x="248" y="9187"/>
                </a:lnTo>
                <a:lnTo>
                  <a:pt x="142" y="9869"/>
                </a:lnTo>
                <a:lnTo>
                  <a:pt x="106" y="10498"/>
                </a:lnTo>
                <a:lnTo>
                  <a:pt x="106" y="10983"/>
                </a:lnTo>
                <a:lnTo>
                  <a:pt x="106" y="11311"/>
                </a:lnTo>
                <a:lnTo>
                  <a:pt x="213" y="11481"/>
                </a:lnTo>
                <a:lnTo>
                  <a:pt x="319" y="11651"/>
                </a:lnTo>
                <a:lnTo>
                  <a:pt x="497" y="11783"/>
                </a:lnTo>
                <a:lnTo>
                  <a:pt x="692" y="11914"/>
                </a:lnTo>
                <a:lnTo>
                  <a:pt x="941" y="12032"/>
                </a:lnTo>
                <a:lnTo>
                  <a:pt x="1207" y="12110"/>
                </a:lnTo>
                <a:lnTo>
                  <a:pt x="1509" y="12189"/>
                </a:lnTo>
                <a:lnTo>
                  <a:pt x="1794" y="12241"/>
                </a:lnTo>
                <a:lnTo>
                  <a:pt x="2131" y="12267"/>
                </a:lnTo>
                <a:lnTo>
                  <a:pt x="2433" y="12281"/>
                </a:lnTo>
                <a:lnTo>
                  <a:pt x="2735" y="12267"/>
                </a:lnTo>
                <a:lnTo>
                  <a:pt x="3055" y="12241"/>
                </a:lnTo>
                <a:lnTo>
                  <a:pt x="3357" y="12189"/>
                </a:lnTo>
                <a:lnTo>
                  <a:pt x="3623" y="12084"/>
                </a:lnTo>
                <a:lnTo>
                  <a:pt x="3872" y="11979"/>
                </a:lnTo>
                <a:lnTo>
                  <a:pt x="4103" y="11861"/>
                </a:lnTo>
                <a:lnTo>
                  <a:pt x="4316" y="11704"/>
                </a:lnTo>
                <a:lnTo>
                  <a:pt x="4582" y="11612"/>
                </a:lnTo>
                <a:lnTo>
                  <a:pt x="4849" y="11533"/>
                </a:lnTo>
                <a:lnTo>
                  <a:pt x="5169" y="11507"/>
                </a:lnTo>
                <a:lnTo>
                  <a:pt x="5506" y="11481"/>
                </a:lnTo>
                <a:lnTo>
                  <a:pt x="5808" y="11507"/>
                </a:lnTo>
                <a:lnTo>
                  <a:pt x="6146" y="11560"/>
                </a:lnTo>
                <a:lnTo>
                  <a:pt x="6501" y="11651"/>
                </a:lnTo>
                <a:lnTo>
                  <a:pt x="6803" y="11783"/>
                </a:lnTo>
                <a:lnTo>
                  <a:pt x="7105" y="11940"/>
                </a:lnTo>
                <a:lnTo>
                  <a:pt x="7353" y="12110"/>
                </a:lnTo>
                <a:lnTo>
                  <a:pt x="7584" y="12333"/>
                </a:lnTo>
                <a:lnTo>
                  <a:pt x="7798" y="12595"/>
                </a:lnTo>
                <a:lnTo>
                  <a:pt x="7922" y="12870"/>
                </a:lnTo>
                <a:lnTo>
                  <a:pt x="8028" y="13198"/>
                </a:lnTo>
                <a:lnTo>
                  <a:pt x="8064" y="13526"/>
                </a:lnTo>
                <a:lnTo>
                  <a:pt x="8028" y="13775"/>
                </a:lnTo>
                <a:lnTo>
                  <a:pt x="7922" y="13998"/>
                </a:lnTo>
                <a:lnTo>
                  <a:pt x="7798" y="14220"/>
                </a:lnTo>
                <a:lnTo>
                  <a:pt x="7584" y="14404"/>
                </a:lnTo>
                <a:lnTo>
                  <a:pt x="7353" y="14574"/>
                </a:lnTo>
                <a:lnTo>
                  <a:pt x="7105" y="14732"/>
                </a:lnTo>
                <a:lnTo>
                  <a:pt x="6803" y="14850"/>
                </a:lnTo>
                <a:lnTo>
                  <a:pt x="6501" y="14954"/>
                </a:lnTo>
                <a:lnTo>
                  <a:pt x="6146" y="15033"/>
                </a:lnTo>
                <a:lnTo>
                  <a:pt x="5808" y="15085"/>
                </a:lnTo>
                <a:lnTo>
                  <a:pt x="5506" y="15085"/>
                </a:lnTo>
                <a:lnTo>
                  <a:pt x="5169" y="15059"/>
                </a:lnTo>
                <a:lnTo>
                  <a:pt x="4849" y="15007"/>
                </a:lnTo>
                <a:lnTo>
                  <a:pt x="4582" y="14902"/>
                </a:lnTo>
                <a:lnTo>
                  <a:pt x="4316" y="14784"/>
                </a:lnTo>
                <a:lnTo>
                  <a:pt x="4103" y="14600"/>
                </a:lnTo>
                <a:lnTo>
                  <a:pt x="3907" y="14430"/>
                </a:lnTo>
                <a:lnTo>
                  <a:pt x="3659" y="14299"/>
                </a:lnTo>
                <a:lnTo>
                  <a:pt x="3428" y="14194"/>
                </a:lnTo>
                <a:lnTo>
                  <a:pt x="3179" y="14129"/>
                </a:lnTo>
                <a:lnTo>
                  <a:pt x="2913" y="14102"/>
                </a:lnTo>
                <a:lnTo>
                  <a:pt x="2646" y="14102"/>
                </a:lnTo>
                <a:lnTo>
                  <a:pt x="2362" y="14129"/>
                </a:lnTo>
                <a:lnTo>
                  <a:pt x="2096" y="14168"/>
                </a:lnTo>
                <a:lnTo>
                  <a:pt x="1811" y="14273"/>
                </a:lnTo>
                <a:lnTo>
                  <a:pt x="1545" y="14378"/>
                </a:lnTo>
                <a:lnTo>
                  <a:pt x="1314" y="14496"/>
                </a:lnTo>
                <a:lnTo>
                  <a:pt x="1065" y="14653"/>
                </a:lnTo>
                <a:lnTo>
                  <a:pt x="870" y="14797"/>
                </a:lnTo>
                <a:lnTo>
                  <a:pt x="657" y="14981"/>
                </a:lnTo>
                <a:lnTo>
                  <a:pt x="497" y="15177"/>
                </a:lnTo>
                <a:lnTo>
                  <a:pt x="390" y="15413"/>
                </a:lnTo>
                <a:lnTo>
                  <a:pt x="284" y="15636"/>
                </a:lnTo>
                <a:lnTo>
                  <a:pt x="248" y="15911"/>
                </a:lnTo>
                <a:lnTo>
                  <a:pt x="284" y="16239"/>
                </a:lnTo>
                <a:lnTo>
                  <a:pt x="319" y="16566"/>
                </a:lnTo>
                <a:lnTo>
                  <a:pt x="497" y="17340"/>
                </a:lnTo>
                <a:lnTo>
                  <a:pt x="692" y="18152"/>
                </a:lnTo>
                <a:lnTo>
                  <a:pt x="799" y="18559"/>
                </a:lnTo>
                <a:lnTo>
                  <a:pt x="905" y="18978"/>
                </a:lnTo>
                <a:lnTo>
                  <a:pt x="959" y="19384"/>
                </a:lnTo>
                <a:lnTo>
                  <a:pt x="994" y="19791"/>
                </a:lnTo>
                <a:lnTo>
                  <a:pt x="994" y="20132"/>
                </a:lnTo>
                <a:lnTo>
                  <a:pt x="959" y="20485"/>
                </a:lnTo>
                <a:lnTo>
                  <a:pt x="941" y="20669"/>
                </a:lnTo>
                <a:lnTo>
                  <a:pt x="870" y="20813"/>
                </a:lnTo>
                <a:lnTo>
                  <a:pt x="799" y="20970"/>
                </a:lnTo>
                <a:lnTo>
                  <a:pt x="692" y="21088"/>
                </a:lnTo>
                <a:lnTo>
                  <a:pt x="1474" y="20997"/>
                </a:lnTo>
                <a:lnTo>
                  <a:pt x="2291" y="20866"/>
                </a:lnTo>
                <a:lnTo>
                  <a:pt x="3108" y="20787"/>
                </a:lnTo>
                <a:lnTo>
                  <a:pt x="3907" y="20721"/>
                </a:lnTo>
                <a:lnTo>
                  <a:pt x="4653" y="20695"/>
                </a:lnTo>
                <a:lnTo>
                  <a:pt x="5364" y="20695"/>
                </a:lnTo>
                <a:lnTo>
                  <a:pt x="5701" y="20721"/>
                </a:lnTo>
                <a:lnTo>
                  <a:pt x="6057" y="20761"/>
                </a:lnTo>
                <a:lnTo>
                  <a:pt x="6323" y="20813"/>
                </a:lnTo>
                <a:lnTo>
                  <a:pt x="6625" y="20892"/>
                </a:lnTo>
                <a:close/>
              </a:path>
            </a:pathLst>
          </a:custGeom>
          <a:solidFill>
            <a:srgbClr val="DDDDDD"/>
          </a:solidFill>
          <a:ln w="19050">
            <a:solidFill>
              <a:srgbClr val="C0C0C0"/>
            </a:solidFill>
            <a:miter lim="800000"/>
            <a:headEnd/>
            <a:tailEnd/>
          </a:ln>
        </p:spPr>
        <p:txBody>
          <a:bodyPr/>
          <a:lstStyle/>
          <a:p>
            <a:pPr algn="ctr"/>
            <a:r>
              <a:rPr lang="it-IT" altLang="it-IT" sz="1100" b="1">
                <a:solidFill>
                  <a:schemeClr val="tx1"/>
                </a:solidFill>
              </a:rPr>
              <a:t>Rischio tasso</a:t>
            </a:r>
          </a:p>
          <a:p>
            <a:pPr algn="ctr"/>
            <a:r>
              <a:rPr lang="it-IT" altLang="it-IT" sz="1100" b="1">
                <a:solidFill>
                  <a:schemeClr val="tx1"/>
                </a:solidFill>
              </a:rPr>
              <a:t>d’interesse</a:t>
            </a:r>
          </a:p>
        </p:txBody>
      </p:sp>
      <p:sp>
        <p:nvSpPr>
          <p:cNvPr id="29" name="Puzzle1"/>
          <p:cNvSpPr>
            <a:spLocks noEditPoints="1" noChangeArrowheads="1"/>
          </p:cNvSpPr>
          <p:nvPr/>
        </p:nvSpPr>
        <p:spPr bwMode="auto">
          <a:xfrm>
            <a:off x="2331055" y="4151669"/>
            <a:ext cx="2393669" cy="1209754"/>
          </a:xfrm>
          <a:custGeom>
            <a:avLst/>
            <a:gdLst>
              <a:gd name="T0" fmla="*/ 16740 w 21600"/>
              <a:gd name="T1" fmla="*/ 21078 h 21600"/>
              <a:gd name="T2" fmla="*/ 16976 w 21600"/>
              <a:gd name="T3" fmla="*/ 521 h 21600"/>
              <a:gd name="T4" fmla="*/ 4725 w 21600"/>
              <a:gd name="T5" fmla="*/ 856 h 21600"/>
              <a:gd name="T6" fmla="*/ 5040 w 21600"/>
              <a:gd name="T7" fmla="*/ 21004 h 21600"/>
              <a:gd name="T8" fmla="*/ 10811 w 21600"/>
              <a:gd name="T9" fmla="*/ 12885 h 21600"/>
              <a:gd name="T10" fmla="*/ 10845 w 21600"/>
              <a:gd name="T11" fmla="*/ 8714 h 21600"/>
              <a:gd name="T12" fmla="*/ 21600 w 21600"/>
              <a:gd name="T13" fmla="*/ 10000 h 21600"/>
              <a:gd name="T14" fmla="*/ 56 w 21600"/>
              <a:gd name="T15" fmla="*/ 10000 h 21600"/>
              <a:gd name="T16" fmla="*/ 6086 w 21600"/>
              <a:gd name="T17" fmla="*/ 2569 h 21600"/>
              <a:gd name="T18" fmla="*/ 16132 w 21600"/>
              <a:gd name="T19" fmla="*/ 19552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9360" y="20836"/>
                </a:moveTo>
                <a:lnTo>
                  <a:pt x="9528" y="20836"/>
                </a:lnTo>
                <a:lnTo>
                  <a:pt x="9686" y="20762"/>
                </a:lnTo>
                <a:lnTo>
                  <a:pt x="9810" y="20687"/>
                </a:lnTo>
                <a:lnTo>
                  <a:pt x="9922" y="20575"/>
                </a:lnTo>
                <a:lnTo>
                  <a:pt x="10012" y="20426"/>
                </a:lnTo>
                <a:lnTo>
                  <a:pt x="10068" y="20296"/>
                </a:lnTo>
                <a:lnTo>
                  <a:pt x="10113" y="20110"/>
                </a:lnTo>
                <a:lnTo>
                  <a:pt x="10136" y="19905"/>
                </a:lnTo>
                <a:lnTo>
                  <a:pt x="10136" y="19682"/>
                </a:lnTo>
                <a:lnTo>
                  <a:pt x="10113" y="19440"/>
                </a:lnTo>
                <a:lnTo>
                  <a:pt x="10068" y="19142"/>
                </a:lnTo>
                <a:lnTo>
                  <a:pt x="10012" y="18900"/>
                </a:lnTo>
                <a:lnTo>
                  <a:pt x="9900" y="18620"/>
                </a:lnTo>
                <a:lnTo>
                  <a:pt x="9787" y="18285"/>
                </a:lnTo>
                <a:lnTo>
                  <a:pt x="9641" y="17968"/>
                </a:lnTo>
                <a:lnTo>
                  <a:pt x="9472" y="17652"/>
                </a:lnTo>
                <a:lnTo>
                  <a:pt x="9382" y="17466"/>
                </a:lnTo>
                <a:lnTo>
                  <a:pt x="9315" y="17298"/>
                </a:lnTo>
                <a:lnTo>
                  <a:pt x="9258" y="17112"/>
                </a:lnTo>
                <a:lnTo>
                  <a:pt x="9191" y="16926"/>
                </a:lnTo>
                <a:lnTo>
                  <a:pt x="9123" y="16535"/>
                </a:lnTo>
                <a:lnTo>
                  <a:pt x="9101" y="16144"/>
                </a:lnTo>
                <a:lnTo>
                  <a:pt x="9101" y="15753"/>
                </a:lnTo>
                <a:lnTo>
                  <a:pt x="9168" y="15362"/>
                </a:lnTo>
                <a:lnTo>
                  <a:pt x="9236" y="14971"/>
                </a:lnTo>
                <a:lnTo>
                  <a:pt x="9360" y="14580"/>
                </a:lnTo>
                <a:lnTo>
                  <a:pt x="9495" y="14244"/>
                </a:lnTo>
                <a:lnTo>
                  <a:pt x="9663" y="13891"/>
                </a:lnTo>
                <a:lnTo>
                  <a:pt x="9855" y="13611"/>
                </a:lnTo>
                <a:lnTo>
                  <a:pt x="10068" y="13351"/>
                </a:lnTo>
                <a:lnTo>
                  <a:pt x="10293" y="13146"/>
                </a:lnTo>
                <a:lnTo>
                  <a:pt x="10552" y="12997"/>
                </a:lnTo>
                <a:lnTo>
                  <a:pt x="10811" y="12885"/>
                </a:lnTo>
                <a:lnTo>
                  <a:pt x="11069" y="12866"/>
                </a:lnTo>
                <a:lnTo>
                  <a:pt x="11351" y="12885"/>
                </a:lnTo>
                <a:lnTo>
                  <a:pt x="11610" y="12997"/>
                </a:lnTo>
                <a:lnTo>
                  <a:pt x="11846" y="13183"/>
                </a:lnTo>
                <a:lnTo>
                  <a:pt x="12060" y="13388"/>
                </a:lnTo>
                <a:lnTo>
                  <a:pt x="12251" y="13648"/>
                </a:lnTo>
                <a:lnTo>
                  <a:pt x="12419" y="13928"/>
                </a:lnTo>
                <a:lnTo>
                  <a:pt x="12555" y="14244"/>
                </a:lnTo>
                <a:lnTo>
                  <a:pt x="12690" y="14617"/>
                </a:lnTo>
                <a:lnTo>
                  <a:pt x="12768" y="15008"/>
                </a:lnTo>
                <a:lnTo>
                  <a:pt x="12836" y="15399"/>
                </a:lnTo>
                <a:lnTo>
                  <a:pt x="12858" y="15753"/>
                </a:lnTo>
                <a:lnTo>
                  <a:pt x="12858" y="16144"/>
                </a:lnTo>
                <a:lnTo>
                  <a:pt x="12813" y="16535"/>
                </a:lnTo>
                <a:lnTo>
                  <a:pt x="12746" y="16888"/>
                </a:lnTo>
                <a:lnTo>
                  <a:pt x="12667" y="17224"/>
                </a:lnTo>
                <a:lnTo>
                  <a:pt x="12510" y="17503"/>
                </a:lnTo>
                <a:lnTo>
                  <a:pt x="12228" y="18043"/>
                </a:lnTo>
                <a:lnTo>
                  <a:pt x="11970" y="18546"/>
                </a:lnTo>
                <a:lnTo>
                  <a:pt x="11868" y="18751"/>
                </a:lnTo>
                <a:lnTo>
                  <a:pt x="11778" y="18974"/>
                </a:lnTo>
                <a:lnTo>
                  <a:pt x="11711" y="19179"/>
                </a:lnTo>
                <a:lnTo>
                  <a:pt x="11666" y="19365"/>
                </a:lnTo>
                <a:lnTo>
                  <a:pt x="11632" y="19570"/>
                </a:lnTo>
                <a:lnTo>
                  <a:pt x="11632" y="19756"/>
                </a:lnTo>
                <a:lnTo>
                  <a:pt x="11632" y="19942"/>
                </a:lnTo>
                <a:lnTo>
                  <a:pt x="11643" y="20110"/>
                </a:lnTo>
                <a:lnTo>
                  <a:pt x="11711" y="20296"/>
                </a:lnTo>
                <a:lnTo>
                  <a:pt x="11801" y="20464"/>
                </a:lnTo>
                <a:lnTo>
                  <a:pt x="11891" y="20650"/>
                </a:lnTo>
                <a:lnTo>
                  <a:pt x="12037" y="20836"/>
                </a:lnTo>
                <a:lnTo>
                  <a:pt x="12206" y="21004"/>
                </a:lnTo>
                <a:lnTo>
                  <a:pt x="12419" y="21190"/>
                </a:lnTo>
                <a:lnTo>
                  <a:pt x="12667" y="21320"/>
                </a:lnTo>
                <a:lnTo>
                  <a:pt x="12960" y="21432"/>
                </a:lnTo>
                <a:lnTo>
                  <a:pt x="13286" y="21544"/>
                </a:lnTo>
                <a:lnTo>
                  <a:pt x="13612" y="21655"/>
                </a:lnTo>
                <a:lnTo>
                  <a:pt x="13983" y="21693"/>
                </a:lnTo>
                <a:lnTo>
                  <a:pt x="14343" y="21730"/>
                </a:lnTo>
                <a:lnTo>
                  <a:pt x="14715" y="21730"/>
                </a:lnTo>
                <a:lnTo>
                  <a:pt x="15075" y="21730"/>
                </a:lnTo>
                <a:lnTo>
                  <a:pt x="15446" y="21655"/>
                </a:lnTo>
                <a:lnTo>
                  <a:pt x="15794" y="21581"/>
                </a:lnTo>
                <a:lnTo>
                  <a:pt x="16132" y="21432"/>
                </a:lnTo>
                <a:lnTo>
                  <a:pt x="16458" y="21302"/>
                </a:lnTo>
                <a:lnTo>
                  <a:pt x="16740" y="21078"/>
                </a:lnTo>
                <a:lnTo>
                  <a:pt x="16976" y="20836"/>
                </a:lnTo>
                <a:lnTo>
                  <a:pt x="17043" y="20650"/>
                </a:lnTo>
                <a:lnTo>
                  <a:pt x="17088" y="20426"/>
                </a:lnTo>
                <a:lnTo>
                  <a:pt x="17133" y="20222"/>
                </a:lnTo>
                <a:lnTo>
                  <a:pt x="17156" y="19980"/>
                </a:lnTo>
                <a:lnTo>
                  <a:pt x="17167" y="19477"/>
                </a:lnTo>
                <a:lnTo>
                  <a:pt x="17167" y="18974"/>
                </a:lnTo>
                <a:lnTo>
                  <a:pt x="17156" y="18397"/>
                </a:lnTo>
                <a:lnTo>
                  <a:pt x="17111" y="17820"/>
                </a:lnTo>
                <a:lnTo>
                  <a:pt x="17066" y="17261"/>
                </a:lnTo>
                <a:lnTo>
                  <a:pt x="16998" y="16646"/>
                </a:lnTo>
                <a:lnTo>
                  <a:pt x="16852" y="15511"/>
                </a:lnTo>
                <a:lnTo>
                  <a:pt x="16740" y="14393"/>
                </a:lnTo>
                <a:lnTo>
                  <a:pt x="16717" y="13928"/>
                </a:lnTo>
                <a:lnTo>
                  <a:pt x="16695" y="13462"/>
                </a:lnTo>
                <a:lnTo>
                  <a:pt x="16717" y="13071"/>
                </a:lnTo>
                <a:lnTo>
                  <a:pt x="16785" y="12755"/>
                </a:lnTo>
                <a:lnTo>
                  <a:pt x="16852" y="12419"/>
                </a:lnTo>
                <a:lnTo>
                  <a:pt x="16953" y="12140"/>
                </a:lnTo>
                <a:lnTo>
                  <a:pt x="17088" y="11898"/>
                </a:lnTo>
                <a:lnTo>
                  <a:pt x="17212" y="11675"/>
                </a:lnTo>
                <a:lnTo>
                  <a:pt x="17370" y="11470"/>
                </a:lnTo>
                <a:lnTo>
                  <a:pt x="17516" y="11284"/>
                </a:lnTo>
                <a:lnTo>
                  <a:pt x="17696" y="11135"/>
                </a:lnTo>
                <a:lnTo>
                  <a:pt x="17865" y="11042"/>
                </a:lnTo>
                <a:lnTo>
                  <a:pt x="18033" y="10930"/>
                </a:lnTo>
                <a:lnTo>
                  <a:pt x="18213" y="10893"/>
                </a:lnTo>
                <a:lnTo>
                  <a:pt x="18382" y="10893"/>
                </a:lnTo>
                <a:lnTo>
                  <a:pt x="18551" y="10967"/>
                </a:lnTo>
                <a:lnTo>
                  <a:pt x="18708" y="11042"/>
                </a:lnTo>
                <a:lnTo>
                  <a:pt x="18855" y="11172"/>
                </a:lnTo>
                <a:lnTo>
                  <a:pt x="19012" y="11358"/>
                </a:lnTo>
                <a:lnTo>
                  <a:pt x="19136" y="11600"/>
                </a:lnTo>
                <a:lnTo>
                  <a:pt x="19271" y="11861"/>
                </a:lnTo>
                <a:lnTo>
                  <a:pt x="19440" y="12028"/>
                </a:lnTo>
                <a:lnTo>
                  <a:pt x="19608" y="12177"/>
                </a:lnTo>
                <a:lnTo>
                  <a:pt x="19822" y="12289"/>
                </a:lnTo>
                <a:lnTo>
                  <a:pt x="20025" y="12289"/>
                </a:lnTo>
                <a:lnTo>
                  <a:pt x="20238" y="12289"/>
                </a:lnTo>
                <a:lnTo>
                  <a:pt x="20452" y="12215"/>
                </a:lnTo>
                <a:lnTo>
                  <a:pt x="20643" y="12103"/>
                </a:lnTo>
                <a:lnTo>
                  <a:pt x="20846" y="11973"/>
                </a:lnTo>
                <a:lnTo>
                  <a:pt x="21037" y="11786"/>
                </a:lnTo>
                <a:lnTo>
                  <a:pt x="21206" y="11563"/>
                </a:lnTo>
                <a:lnTo>
                  <a:pt x="21363" y="11321"/>
                </a:lnTo>
                <a:lnTo>
                  <a:pt x="21465" y="11079"/>
                </a:lnTo>
                <a:lnTo>
                  <a:pt x="21577" y="10744"/>
                </a:lnTo>
                <a:lnTo>
                  <a:pt x="21622" y="10427"/>
                </a:lnTo>
                <a:lnTo>
                  <a:pt x="21645" y="10111"/>
                </a:lnTo>
                <a:lnTo>
                  <a:pt x="21622" y="9608"/>
                </a:lnTo>
                <a:lnTo>
                  <a:pt x="21577" y="9142"/>
                </a:lnTo>
                <a:lnTo>
                  <a:pt x="21465" y="8751"/>
                </a:lnTo>
                <a:lnTo>
                  <a:pt x="21363" y="8397"/>
                </a:lnTo>
                <a:lnTo>
                  <a:pt x="21206" y="8062"/>
                </a:lnTo>
                <a:lnTo>
                  <a:pt x="21037" y="7820"/>
                </a:lnTo>
                <a:lnTo>
                  <a:pt x="20846" y="7597"/>
                </a:lnTo>
                <a:lnTo>
                  <a:pt x="20643" y="7429"/>
                </a:lnTo>
                <a:lnTo>
                  <a:pt x="20452" y="7317"/>
                </a:lnTo>
                <a:lnTo>
                  <a:pt x="20238" y="7206"/>
                </a:lnTo>
                <a:lnTo>
                  <a:pt x="20025" y="7168"/>
                </a:lnTo>
                <a:lnTo>
                  <a:pt x="19822" y="7206"/>
                </a:lnTo>
                <a:lnTo>
                  <a:pt x="19608" y="7243"/>
                </a:lnTo>
                <a:lnTo>
                  <a:pt x="19440" y="7355"/>
                </a:lnTo>
                <a:lnTo>
                  <a:pt x="19271" y="7504"/>
                </a:lnTo>
                <a:lnTo>
                  <a:pt x="19136" y="7708"/>
                </a:lnTo>
                <a:lnTo>
                  <a:pt x="19012" y="7895"/>
                </a:lnTo>
                <a:lnTo>
                  <a:pt x="18832" y="8025"/>
                </a:lnTo>
                <a:lnTo>
                  <a:pt x="18663" y="8174"/>
                </a:lnTo>
                <a:lnTo>
                  <a:pt x="18472" y="8248"/>
                </a:lnTo>
                <a:lnTo>
                  <a:pt x="18270" y="8286"/>
                </a:lnTo>
                <a:lnTo>
                  <a:pt x="18078" y="8323"/>
                </a:lnTo>
                <a:lnTo>
                  <a:pt x="17887" y="8323"/>
                </a:lnTo>
                <a:lnTo>
                  <a:pt x="17696" y="8248"/>
                </a:lnTo>
                <a:lnTo>
                  <a:pt x="17493" y="8174"/>
                </a:lnTo>
                <a:lnTo>
                  <a:pt x="17302" y="8062"/>
                </a:lnTo>
                <a:lnTo>
                  <a:pt x="17133" y="7969"/>
                </a:lnTo>
                <a:lnTo>
                  <a:pt x="16976" y="7783"/>
                </a:lnTo>
                <a:lnTo>
                  <a:pt x="16852" y="7597"/>
                </a:lnTo>
                <a:lnTo>
                  <a:pt x="16740" y="7429"/>
                </a:lnTo>
                <a:lnTo>
                  <a:pt x="16672" y="7168"/>
                </a:lnTo>
                <a:lnTo>
                  <a:pt x="16638" y="6926"/>
                </a:lnTo>
                <a:lnTo>
                  <a:pt x="16616" y="6498"/>
                </a:lnTo>
                <a:lnTo>
                  <a:pt x="16616" y="5772"/>
                </a:lnTo>
                <a:lnTo>
                  <a:pt x="16650" y="4915"/>
                </a:lnTo>
                <a:lnTo>
                  <a:pt x="16695" y="3928"/>
                </a:lnTo>
                <a:lnTo>
                  <a:pt x="16762" y="2960"/>
                </a:lnTo>
                <a:lnTo>
                  <a:pt x="16830" y="1992"/>
                </a:lnTo>
                <a:lnTo>
                  <a:pt x="16908" y="1173"/>
                </a:lnTo>
                <a:lnTo>
                  <a:pt x="16976" y="521"/>
                </a:lnTo>
                <a:lnTo>
                  <a:pt x="16953" y="521"/>
                </a:lnTo>
                <a:lnTo>
                  <a:pt x="16931" y="521"/>
                </a:lnTo>
                <a:lnTo>
                  <a:pt x="16267" y="484"/>
                </a:lnTo>
                <a:lnTo>
                  <a:pt x="15637" y="428"/>
                </a:lnTo>
                <a:lnTo>
                  <a:pt x="15063" y="353"/>
                </a:lnTo>
                <a:lnTo>
                  <a:pt x="14523" y="279"/>
                </a:lnTo>
                <a:lnTo>
                  <a:pt x="14040" y="167"/>
                </a:lnTo>
                <a:lnTo>
                  <a:pt x="13635" y="93"/>
                </a:lnTo>
                <a:lnTo>
                  <a:pt x="13331" y="18"/>
                </a:lnTo>
                <a:lnTo>
                  <a:pt x="13117" y="18"/>
                </a:lnTo>
                <a:lnTo>
                  <a:pt x="12982" y="18"/>
                </a:lnTo>
                <a:lnTo>
                  <a:pt x="12858" y="130"/>
                </a:lnTo>
                <a:lnTo>
                  <a:pt x="12723" y="279"/>
                </a:lnTo>
                <a:lnTo>
                  <a:pt x="12622" y="446"/>
                </a:lnTo>
                <a:lnTo>
                  <a:pt x="12510" y="670"/>
                </a:lnTo>
                <a:lnTo>
                  <a:pt x="12419" y="912"/>
                </a:lnTo>
                <a:lnTo>
                  <a:pt x="12363" y="1210"/>
                </a:lnTo>
                <a:lnTo>
                  <a:pt x="12318" y="1526"/>
                </a:lnTo>
                <a:lnTo>
                  <a:pt x="12273" y="1843"/>
                </a:lnTo>
                <a:lnTo>
                  <a:pt x="12251" y="2215"/>
                </a:lnTo>
                <a:lnTo>
                  <a:pt x="12273" y="2532"/>
                </a:lnTo>
                <a:lnTo>
                  <a:pt x="12318" y="2886"/>
                </a:lnTo>
                <a:lnTo>
                  <a:pt x="12386" y="3240"/>
                </a:lnTo>
                <a:lnTo>
                  <a:pt x="12464" y="3556"/>
                </a:lnTo>
                <a:lnTo>
                  <a:pt x="12577" y="3891"/>
                </a:lnTo>
                <a:lnTo>
                  <a:pt x="12746" y="4171"/>
                </a:lnTo>
                <a:lnTo>
                  <a:pt x="12926" y="4487"/>
                </a:lnTo>
                <a:lnTo>
                  <a:pt x="13050" y="4860"/>
                </a:lnTo>
                <a:lnTo>
                  <a:pt x="13162" y="5251"/>
                </a:lnTo>
                <a:lnTo>
                  <a:pt x="13218" y="5604"/>
                </a:lnTo>
                <a:lnTo>
                  <a:pt x="13263" y="5995"/>
                </a:lnTo>
                <a:lnTo>
                  <a:pt x="13241" y="6386"/>
                </a:lnTo>
                <a:lnTo>
                  <a:pt x="13218" y="6740"/>
                </a:lnTo>
                <a:lnTo>
                  <a:pt x="13139" y="7094"/>
                </a:lnTo>
                <a:lnTo>
                  <a:pt x="13050" y="7429"/>
                </a:lnTo>
                <a:lnTo>
                  <a:pt x="12903" y="7746"/>
                </a:lnTo>
                <a:lnTo>
                  <a:pt x="12723" y="8025"/>
                </a:lnTo>
                <a:lnTo>
                  <a:pt x="12532" y="8286"/>
                </a:lnTo>
                <a:lnTo>
                  <a:pt x="12318" y="8491"/>
                </a:lnTo>
                <a:lnTo>
                  <a:pt x="12060" y="8677"/>
                </a:lnTo>
                <a:lnTo>
                  <a:pt x="11756" y="8788"/>
                </a:lnTo>
                <a:lnTo>
                  <a:pt x="11452" y="8826"/>
                </a:lnTo>
                <a:lnTo>
                  <a:pt x="11283" y="8826"/>
                </a:lnTo>
                <a:lnTo>
                  <a:pt x="11126" y="8826"/>
                </a:lnTo>
                <a:lnTo>
                  <a:pt x="11002" y="8788"/>
                </a:lnTo>
                <a:lnTo>
                  <a:pt x="10845" y="8714"/>
                </a:lnTo>
                <a:lnTo>
                  <a:pt x="10721" y="8640"/>
                </a:lnTo>
                <a:lnTo>
                  <a:pt x="10608" y="8565"/>
                </a:lnTo>
                <a:lnTo>
                  <a:pt x="10485" y="8453"/>
                </a:lnTo>
                <a:lnTo>
                  <a:pt x="10372" y="8323"/>
                </a:lnTo>
                <a:lnTo>
                  <a:pt x="10181" y="8062"/>
                </a:lnTo>
                <a:lnTo>
                  <a:pt x="10035" y="7746"/>
                </a:lnTo>
                <a:lnTo>
                  <a:pt x="9900" y="7392"/>
                </a:lnTo>
                <a:lnTo>
                  <a:pt x="9787" y="7001"/>
                </a:lnTo>
                <a:lnTo>
                  <a:pt x="9731" y="6610"/>
                </a:lnTo>
                <a:lnTo>
                  <a:pt x="9686" y="6219"/>
                </a:lnTo>
                <a:lnTo>
                  <a:pt x="9663" y="5772"/>
                </a:lnTo>
                <a:lnTo>
                  <a:pt x="9686" y="5381"/>
                </a:lnTo>
                <a:lnTo>
                  <a:pt x="9753" y="4990"/>
                </a:lnTo>
                <a:lnTo>
                  <a:pt x="9832" y="4636"/>
                </a:lnTo>
                <a:lnTo>
                  <a:pt x="9945" y="4320"/>
                </a:lnTo>
                <a:lnTo>
                  <a:pt x="10068" y="4022"/>
                </a:lnTo>
                <a:lnTo>
                  <a:pt x="10203" y="3817"/>
                </a:lnTo>
                <a:lnTo>
                  <a:pt x="10316" y="3593"/>
                </a:lnTo>
                <a:lnTo>
                  <a:pt x="10395" y="3351"/>
                </a:lnTo>
                <a:lnTo>
                  <a:pt x="10462" y="3109"/>
                </a:lnTo>
                <a:lnTo>
                  <a:pt x="10507" y="2848"/>
                </a:lnTo>
                <a:lnTo>
                  <a:pt x="10530" y="2606"/>
                </a:lnTo>
                <a:lnTo>
                  <a:pt x="10507" y="2346"/>
                </a:lnTo>
                <a:lnTo>
                  <a:pt x="10462" y="2141"/>
                </a:lnTo>
                <a:lnTo>
                  <a:pt x="10395" y="1880"/>
                </a:lnTo>
                <a:lnTo>
                  <a:pt x="10293" y="1638"/>
                </a:lnTo>
                <a:lnTo>
                  <a:pt x="10158" y="1415"/>
                </a:lnTo>
                <a:lnTo>
                  <a:pt x="9967" y="1210"/>
                </a:lnTo>
                <a:lnTo>
                  <a:pt x="9753" y="986"/>
                </a:lnTo>
                <a:lnTo>
                  <a:pt x="9495" y="819"/>
                </a:lnTo>
                <a:lnTo>
                  <a:pt x="9191" y="670"/>
                </a:lnTo>
                <a:lnTo>
                  <a:pt x="8842" y="521"/>
                </a:lnTo>
                <a:lnTo>
                  <a:pt x="8471" y="446"/>
                </a:lnTo>
                <a:lnTo>
                  <a:pt x="7998" y="428"/>
                </a:lnTo>
                <a:lnTo>
                  <a:pt x="7413" y="428"/>
                </a:lnTo>
                <a:lnTo>
                  <a:pt x="6817" y="446"/>
                </a:lnTo>
                <a:lnTo>
                  <a:pt x="6187" y="521"/>
                </a:lnTo>
                <a:lnTo>
                  <a:pt x="5602" y="633"/>
                </a:lnTo>
                <a:lnTo>
                  <a:pt x="5107" y="744"/>
                </a:lnTo>
                <a:lnTo>
                  <a:pt x="4725" y="856"/>
                </a:lnTo>
                <a:lnTo>
                  <a:pt x="4848" y="1564"/>
                </a:lnTo>
                <a:lnTo>
                  <a:pt x="5028" y="2495"/>
                </a:lnTo>
                <a:lnTo>
                  <a:pt x="5175" y="3556"/>
                </a:lnTo>
                <a:lnTo>
                  <a:pt x="5298" y="4673"/>
                </a:lnTo>
                <a:lnTo>
                  <a:pt x="5343" y="5213"/>
                </a:lnTo>
                <a:lnTo>
                  <a:pt x="5388" y="5753"/>
                </a:lnTo>
                <a:lnTo>
                  <a:pt x="5411" y="6275"/>
                </a:lnTo>
                <a:lnTo>
                  <a:pt x="5411" y="6740"/>
                </a:lnTo>
                <a:lnTo>
                  <a:pt x="5366" y="7168"/>
                </a:lnTo>
                <a:lnTo>
                  <a:pt x="5321" y="7541"/>
                </a:lnTo>
                <a:lnTo>
                  <a:pt x="5287" y="7708"/>
                </a:lnTo>
                <a:lnTo>
                  <a:pt x="5242" y="7857"/>
                </a:lnTo>
                <a:lnTo>
                  <a:pt x="5197" y="7969"/>
                </a:lnTo>
                <a:lnTo>
                  <a:pt x="5130" y="8062"/>
                </a:lnTo>
                <a:lnTo>
                  <a:pt x="5006" y="8248"/>
                </a:lnTo>
                <a:lnTo>
                  <a:pt x="4848" y="8397"/>
                </a:lnTo>
                <a:lnTo>
                  <a:pt x="4725" y="8528"/>
                </a:lnTo>
                <a:lnTo>
                  <a:pt x="4567" y="8640"/>
                </a:lnTo>
                <a:lnTo>
                  <a:pt x="4421" y="8714"/>
                </a:lnTo>
                <a:lnTo>
                  <a:pt x="4263" y="8751"/>
                </a:lnTo>
                <a:lnTo>
                  <a:pt x="4095" y="8788"/>
                </a:lnTo>
                <a:lnTo>
                  <a:pt x="3948" y="8788"/>
                </a:lnTo>
                <a:lnTo>
                  <a:pt x="3791" y="8751"/>
                </a:lnTo>
                <a:lnTo>
                  <a:pt x="3667" y="8714"/>
                </a:lnTo>
                <a:lnTo>
                  <a:pt x="3510" y="8677"/>
                </a:lnTo>
                <a:lnTo>
                  <a:pt x="3386" y="8602"/>
                </a:lnTo>
                <a:lnTo>
                  <a:pt x="3251" y="8491"/>
                </a:lnTo>
                <a:lnTo>
                  <a:pt x="3127" y="8360"/>
                </a:lnTo>
                <a:lnTo>
                  <a:pt x="3015" y="8248"/>
                </a:lnTo>
                <a:lnTo>
                  <a:pt x="2925" y="8062"/>
                </a:lnTo>
                <a:lnTo>
                  <a:pt x="2778" y="7857"/>
                </a:lnTo>
                <a:lnTo>
                  <a:pt x="2610" y="7671"/>
                </a:lnTo>
                <a:lnTo>
                  <a:pt x="2407" y="7541"/>
                </a:lnTo>
                <a:lnTo>
                  <a:pt x="2171" y="7466"/>
                </a:lnTo>
                <a:lnTo>
                  <a:pt x="1957" y="7429"/>
                </a:lnTo>
                <a:lnTo>
                  <a:pt x="1698" y="7429"/>
                </a:lnTo>
                <a:lnTo>
                  <a:pt x="1462" y="7466"/>
                </a:lnTo>
                <a:lnTo>
                  <a:pt x="1226" y="7559"/>
                </a:lnTo>
                <a:lnTo>
                  <a:pt x="989" y="7708"/>
                </a:lnTo>
                <a:lnTo>
                  <a:pt x="776" y="7932"/>
                </a:lnTo>
                <a:lnTo>
                  <a:pt x="551" y="8211"/>
                </a:lnTo>
                <a:lnTo>
                  <a:pt x="382" y="8528"/>
                </a:lnTo>
                <a:lnTo>
                  <a:pt x="315" y="8714"/>
                </a:lnTo>
                <a:lnTo>
                  <a:pt x="236" y="8919"/>
                </a:lnTo>
                <a:lnTo>
                  <a:pt x="191" y="9142"/>
                </a:lnTo>
                <a:lnTo>
                  <a:pt x="123" y="9347"/>
                </a:lnTo>
                <a:lnTo>
                  <a:pt x="78" y="9608"/>
                </a:lnTo>
                <a:lnTo>
                  <a:pt x="56" y="9887"/>
                </a:lnTo>
                <a:lnTo>
                  <a:pt x="33" y="10185"/>
                </a:lnTo>
                <a:lnTo>
                  <a:pt x="33" y="10464"/>
                </a:lnTo>
                <a:lnTo>
                  <a:pt x="33" y="10706"/>
                </a:lnTo>
                <a:lnTo>
                  <a:pt x="56" y="10967"/>
                </a:lnTo>
                <a:lnTo>
                  <a:pt x="78" y="11172"/>
                </a:lnTo>
                <a:lnTo>
                  <a:pt x="123" y="11395"/>
                </a:lnTo>
                <a:lnTo>
                  <a:pt x="168" y="11600"/>
                </a:lnTo>
                <a:lnTo>
                  <a:pt x="236" y="11786"/>
                </a:lnTo>
                <a:lnTo>
                  <a:pt x="292" y="11973"/>
                </a:lnTo>
                <a:lnTo>
                  <a:pt x="382" y="12140"/>
                </a:lnTo>
                <a:lnTo>
                  <a:pt x="540" y="12419"/>
                </a:lnTo>
                <a:lnTo>
                  <a:pt x="731" y="12680"/>
                </a:lnTo>
                <a:lnTo>
                  <a:pt x="944" y="12866"/>
                </a:lnTo>
                <a:lnTo>
                  <a:pt x="1158" y="12997"/>
                </a:lnTo>
                <a:lnTo>
                  <a:pt x="1395" y="13108"/>
                </a:lnTo>
                <a:lnTo>
                  <a:pt x="1608" y="13183"/>
                </a:lnTo>
                <a:lnTo>
                  <a:pt x="1856" y="13183"/>
                </a:lnTo>
                <a:lnTo>
                  <a:pt x="2070" y="13146"/>
                </a:lnTo>
                <a:lnTo>
                  <a:pt x="2261" y="13071"/>
                </a:lnTo>
                <a:lnTo>
                  <a:pt x="2430" y="12960"/>
                </a:lnTo>
                <a:lnTo>
                  <a:pt x="2587" y="12792"/>
                </a:lnTo>
                <a:lnTo>
                  <a:pt x="2688" y="12606"/>
                </a:lnTo>
                <a:lnTo>
                  <a:pt x="2801" y="12419"/>
                </a:lnTo>
                <a:lnTo>
                  <a:pt x="2925" y="12289"/>
                </a:lnTo>
                <a:lnTo>
                  <a:pt x="3082" y="12177"/>
                </a:lnTo>
                <a:lnTo>
                  <a:pt x="3228" y="12103"/>
                </a:lnTo>
                <a:lnTo>
                  <a:pt x="3408" y="12103"/>
                </a:lnTo>
                <a:lnTo>
                  <a:pt x="3577" y="12103"/>
                </a:lnTo>
                <a:lnTo>
                  <a:pt x="3723" y="12177"/>
                </a:lnTo>
                <a:lnTo>
                  <a:pt x="3903" y="12252"/>
                </a:lnTo>
                <a:lnTo>
                  <a:pt x="4072" y="12364"/>
                </a:lnTo>
                <a:lnTo>
                  <a:pt x="4230" y="12494"/>
                </a:lnTo>
                <a:lnTo>
                  <a:pt x="4353" y="12643"/>
                </a:lnTo>
                <a:lnTo>
                  <a:pt x="4488" y="12829"/>
                </a:lnTo>
                <a:lnTo>
                  <a:pt x="4567" y="13034"/>
                </a:lnTo>
                <a:lnTo>
                  <a:pt x="4657" y="13257"/>
                </a:lnTo>
                <a:lnTo>
                  <a:pt x="4702" y="13462"/>
                </a:lnTo>
                <a:lnTo>
                  <a:pt x="4725" y="13686"/>
                </a:lnTo>
                <a:lnTo>
                  <a:pt x="4702" y="14282"/>
                </a:lnTo>
                <a:lnTo>
                  <a:pt x="4657" y="15045"/>
                </a:lnTo>
                <a:lnTo>
                  <a:pt x="4612" y="15976"/>
                </a:lnTo>
                <a:lnTo>
                  <a:pt x="4590" y="16926"/>
                </a:lnTo>
                <a:lnTo>
                  <a:pt x="4567" y="17968"/>
                </a:lnTo>
                <a:lnTo>
                  <a:pt x="4567" y="19011"/>
                </a:lnTo>
                <a:lnTo>
                  <a:pt x="4590" y="19514"/>
                </a:lnTo>
                <a:lnTo>
                  <a:pt x="4612" y="19980"/>
                </a:lnTo>
                <a:lnTo>
                  <a:pt x="4657" y="20426"/>
                </a:lnTo>
                <a:lnTo>
                  <a:pt x="4725" y="20836"/>
                </a:lnTo>
                <a:lnTo>
                  <a:pt x="4848" y="20929"/>
                </a:lnTo>
                <a:lnTo>
                  <a:pt x="5040" y="21004"/>
                </a:lnTo>
                <a:lnTo>
                  <a:pt x="5265" y="21078"/>
                </a:lnTo>
                <a:lnTo>
                  <a:pt x="5478" y="21115"/>
                </a:lnTo>
                <a:lnTo>
                  <a:pt x="6041" y="21115"/>
                </a:lnTo>
                <a:lnTo>
                  <a:pt x="6637" y="21078"/>
                </a:lnTo>
                <a:lnTo>
                  <a:pt x="7312" y="21004"/>
                </a:lnTo>
                <a:lnTo>
                  <a:pt x="7998" y="20929"/>
                </a:lnTo>
                <a:lnTo>
                  <a:pt x="8696" y="20855"/>
                </a:lnTo>
                <a:lnTo>
                  <a:pt x="9360" y="20836"/>
                </a:lnTo>
                <a:close/>
              </a:path>
            </a:pathLst>
          </a:custGeom>
          <a:solidFill>
            <a:srgbClr val="DDDDDD"/>
          </a:solidFill>
          <a:ln w="19050">
            <a:solidFill>
              <a:srgbClr val="C0C0C0"/>
            </a:solidFill>
            <a:miter lim="800000"/>
            <a:headEnd/>
            <a:tailEnd/>
          </a:ln>
        </p:spPr>
        <p:txBody>
          <a:bodyPr/>
          <a:lstStyle/>
          <a:p>
            <a:pPr algn="ctr">
              <a:lnSpc>
                <a:spcPct val="100000"/>
              </a:lnSpc>
              <a:buClrTx/>
              <a:buSzTx/>
              <a:buFontTx/>
              <a:buNone/>
            </a:pPr>
            <a:r>
              <a:rPr lang="en-GB" altLang="it-IT" sz="1100" b="1">
                <a:solidFill>
                  <a:schemeClr val="tx1"/>
                </a:solidFill>
              </a:rPr>
              <a:t>Rischio </a:t>
            </a:r>
          </a:p>
          <a:p>
            <a:pPr algn="ctr">
              <a:lnSpc>
                <a:spcPct val="100000"/>
              </a:lnSpc>
              <a:buClrTx/>
              <a:buSzTx/>
              <a:buFontTx/>
              <a:buNone/>
            </a:pPr>
            <a:r>
              <a:rPr lang="en-GB" altLang="it-IT" sz="1100" b="1">
                <a:solidFill>
                  <a:schemeClr val="tx1"/>
                </a:solidFill>
              </a:rPr>
              <a:t>liquidabilità</a:t>
            </a:r>
          </a:p>
        </p:txBody>
      </p:sp>
      <p:sp>
        <p:nvSpPr>
          <p:cNvPr id="30" name="Puzzle1"/>
          <p:cNvSpPr>
            <a:spLocks noEditPoints="1" noChangeArrowheads="1"/>
          </p:cNvSpPr>
          <p:nvPr/>
        </p:nvSpPr>
        <p:spPr bwMode="auto">
          <a:xfrm>
            <a:off x="5490699" y="4811534"/>
            <a:ext cx="2393669" cy="1209754"/>
          </a:xfrm>
          <a:custGeom>
            <a:avLst/>
            <a:gdLst>
              <a:gd name="T0" fmla="*/ 16740 w 21600"/>
              <a:gd name="T1" fmla="*/ 21078 h 21600"/>
              <a:gd name="T2" fmla="*/ 16976 w 21600"/>
              <a:gd name="T3" fmla="*/ 521 h 21600"/>
              <a:gd name="T4" fmla="*/ 4725 w 21600"/>
              <a:gd name="T5" fmla="*/ 856 h 21600"/>
              <a:gd name="T6" fmla="*/ 5040 w 21600"/>
              <a:gd name="T7" fmla="*/ 21004 h 21600"/>
              <a:gd name="T8" fmla="*/ 10811 w 21600"/>
              <a:gd name="T9" fmla="*/ 12885 h 21600"/>
              <a:gd name="T10" fmla="*/ 10845 w 21600"/>
              <a:gd name="T11" fmla="*/ 8714 h 21600"/>
              <a:gd name="T12" fmla="*/ 21600 w 21600"/>
              <a:gd name="T13" fmla="*/ 10000 h 21600"/>
              <a:gd name="T14" fmla="*/ 56 w 21600"/>
              <a:gd name="T15" fmla="*/ 10000 h 21600"/>
              <a:gd name="T16" fmla="*/ 6086 w 21600"/>
              <a:gd name="T17" fmla="*/ 2569 h 21600"/>
              <a:gd name="T18" fmla="*/ 16132 w 21600"/>
              <a:gd name="T19" fmla="*/ 19552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9360" y="20836"/>
                </a:moveTo>
                <a:lnTo>
                  <a:pt x="9528" y="20836"/>
                </a:lnTo>
                <a:lnTo>
                  <a:pt x="9686" y="20762"/>
                </a:lnTo>
                <a:lnTo>
                  <a:pt x="9810" y="20687"/>
                </a:lnTo>
                <a:lnTo>
                  <a:pt x="9922" y="20575"/>
                </a:lnTo>
                <a:lnTo>
                  <a:pt x="10012" y="20426"/>
                </a:lnTo>
                <a:lnTo>
                  <a:pt x="10068" y="20296"/>
                </a:lnTo>
                <a:lnTo>
                  <a:pt x="10113" y="20110"/>
                </a:lnTo>
                <a:lnTo>
                  <a:pt x="10136" y="19905"/>
                </a:lnTo>
                <a:lnTo>
                  <a:pt x="10136" y="19682"/>
                </a:lnTo>
                <a:lnTo>
                  <a:pt x="10113" y="19440"/>
                </a:lnTo>
                <a:lnTo>
                  <a:pt x="10068" y="19142"/>
                </a:lnTo>
                <a:lnTo>
                  <a:pt x="10012" y="18900"/>
                </a:lnTo>
                <a:lnTo>
                  <a:pt x="9900" y="18620"/>
                </a:lnTo>
                <a:lnTo>
                  <a:pt x="9787" y="18285"/>
                </a:lnTo>
                <a:lnTo>
                  <a:pt x="9641" y="17968"/>
                </a:lnTo>
                <a:lnTo>
                  <a:pt x="9472" y="17652"/>
                </a:lnTo>
                <a:lnTo>
                  <a:pt x="9382" y="17466"/>
                </a:lnTo>
                <a:lnTo>
                  <a:pt x="9315" y="17298"/>
                </a:lnTo>
                <a:lnTo>
                  <a:pt x="9258" y="17112"/>
                </a:lnTo>
                <a:lnTo>
                  <a:pt x="9191" y="16926"/>
                </a:lnTo>
                <a:lnTo>
                  <a:pt x="9123" y="16535"/>
                </a:lnTo>
                <a:lnTo>
                  <a:pt x="9101" y="16144"/>
                </a:lnTo>
                <a:lnTo>
                  <a:pt x="9101" y="15753"/>
                </a:lnTo>
                <a:lnTo>
                  <a:pt x="9168" y="15362"/>
                </a:lnTo>
                <a:lnTo>
                  <a:pt x="9236" y="14971"/>
                </a:lnTo>
                <a:lnTo>
                  <a:pt x="9360" y="14580"/>
                </a:lnTo>
                <a:lnTo>
                  <a:pt x="9495" y="14244"/>
                </a:lnTo>
                <a:lnTo>
                  <a:pt x="9663" y="13891"/>
                </a:lnTo>
                <a:lnTo>
                  <a:pt x="9855" y="13611"/>
                </a:lnTo>
                <a:lnTo>
                  <a:pt x="10068" y="13351"/>
                </a:lnTo>
                <a:lnTo>
                  <a:pt x="10293" y="13146"/>
                </a:lnTo>
                <a:lnTo>
                  <a:pt x="10552" y="12997"/>
                </a:lnTo>
                <a:lnTo>
                  <a:pt x="10811" y="12885"/>
                </a:lnTo>
                <a:lnTo>
                  <a:pt x="11069" y="12866"/>
                </a:lnTo>
                <a:lnTo>
                  <a:pt x="11351" y="12885"/>
                </a:lnTo>
                <a:lnTo>
                  <a:pt x="11610" y="12997"/>
                </a:lnTo>
                <a:lnTo>
                  <a:pt x="11846" y="13183"/>
                </a:lnTo>
                <a:lnTo>
                  <a:pt x="12060" y="13388"/>
                </a:lnTo>
                <a:lnTo>
                  <a:pt x="12251" y="13648"/>
                </a:lnTo>
                <a:lnTo>
                  <a:pt x="12419" y="13928"/>
                </a:lnTo>
                <a:lnTo>
                  <a:pt x="12555" y="14244"/>
                </a:lnTo>
                <a:lnTo>
                  <a:pt x="12690" y="14617"/>
                </a:lnTo>
                <a:lnTo>
                  <a:pt x="12768" y="15008"/>
                </a:lnTo>
                <a:lnTo>
                  <a:pt x="12836" y="15399"/>
                </a:lnTo>
                <a:lnTo>
                  <a:pt x="12858" y="15753"/>
                </a:lnTo>
                <a:lnTo>
                  <a:pt x="12858" y="16144"/>
                </a:lnTo>
                <a:lnTo>
                  <a:pt x="12813" y="16535"/>
                </a:lnTo>
                <a:lnTo>
                  <a:pt x="12746" y="16888"/>
                </a:lnTo>
                <a:lnTo>
                  <a:pt x="12667" y="17224"/>
                </a:lnTo>
                <a:lnTo>
                  <a:pt x="12510" y="17503"/>
                </a:lnTo>
                <a:lnTo>
                  <a:pt x="12228" y="18043"/>
                </a:lnTo>
                <a:lnTo>
                  <a:pt x="11970" y="18546"/>
                </a:lnTo>
                <a:lnTo>
                  <a:pt x="11868" y="18751"/>
                </a:lnTo>
                <a:lnTo>
                  <a:pt x="11778" y="18974"/>
                </a:lnTo>
                <a:lnTo>
                  <a:pt x="11711" y="19179"/>
                </a:lnTo>
                <a:lnTo>
                  <a:pt x="11666" y="19365"/>
                </a:lnTo>
                <a:lnTo>
                  <a:pt x="11632" y="19570"/>
                </a:lnTo>
                <a:lnTo>
                  <a:pt x="11632" y="19756"/>
                </a:lnTo>
                <a:lnTo>
                  <a:pt x="11632" y="19942"/>
                </a:lnTo>
                <a:lnTo>
                  <a:pt x="11643" y="20110"/>
                </a:lnTo>
                <a:lnTo>
                  <a:pt x="11711" y="20296"/>
                </a:lnTo>
                <a:lnTo>
                  <a:pt x="11801" y="20464"/>
                </a:lnTo>
                <a:lnTo>
                  <a:pt x="11891" y="20650"/>
                </a:lnTo>
                <a:lnTo>
                  <a:pt x="12037" y="20836"/>
                </a:lnTo>
                <a:lnTo>
                  <a:pt x="12206" y="21004"/>
                </a:lnTo>
                <a:lnTo>
                  <a:pt x="12419" y="21190"/>
                </a:lnTo>
                <a:lnTo>
                  <a:pt x="12667" y="21320"/>
                </a:lnTo>
                <a:lnTo>
                  <a:pt x="12960" y="21432"/>
                </a:lnTo>
                <a:lnTo>
                  <a:pt x="13286" y="21544"/>
                </a:lnTo>
                <a:lnTo>
                  <a:pt x="13612" y="21655"/>
                </a:lnTo>
                <a:lnTo>
                  <a:pt x="13983" y="21693"/>
                </a:lnTo>
                <a:lnTo>
                  <a:pt x="14343" y="21730"/>
                </a:lnTo>
                <a:lnTo>
                  <a:pt x="14715" y="21730"/>
                </a:lnTo>
                <a:lnTo>
                  <a:pt x="15075" y="21730"/>
                </a:lnTo>
                <a:lnTo>
                  <a:pt x="15446" y="21655"/>
                </a:lnTo>
                <a:lnTo>
                  <a:pt x="15794" y="21581"/>
                </a:lnTo>
                <a:lnTo>
                  <a:pt x="16132" y="21432"/>
                </a:lnTo>
                <a:lnTo>
                  <a:pt x="16458" y="21302"/>
                </a:lnTo>
                <a:lnTo>
                  <a:pt x="16740" y="21078"/>
                </a:lnTo>
                <a:lnTo>
                  <a:pt x="16976" y="20836"/>
                </a:lnTo>
                <a:lnTo>
                  <a:pt x="17043" y="20650"/>
                </a:lnTo>
                <a:lnTo>
                  <a:pt x="17088" y="20426"/>
                </a:lnTo>
                <a:lnTo>
                  <a:pt x="17133" y="20222"/>
                </a:lnTo>
                <a:lnTo>
                  <a:pt x="17156" y="19980"/>
                </a:lnTo>
                <a:lnTo>
                  <a:pt x="17167" y="19477"/>
                </a:lnTo>
                <a:lnTo>
                  <a:pt x="17167" y="18974"/>
                </a:lnTo>
                <a:lnTo>
                  <a:pt x="17156" y="18397"/>
                </a:lnTo>
                <a:lnTo>
                  <a:pt x="17111" y="17820"/>
                </a:lnTo>
                <a:lnTo>
                  <a:pt x="17066" y="17261"/>
                </a:lnTo>
                <a:lnTo>
                  <a:pt x="16998" y="16646"/>
                </a:lnTo>
                <a:lnTo>
                  <a:pt x="16852" y="15511"/>
                </a:lnTo>
                <a:lnTo>
                  <a:pt x="16740" y="14393"/>
                </a:lnTo>
                <a:lnTo>
                  <a:pt x="16717" y="13928"/>
                </a:lnTo>
                <a:lnTo>
                  <a:pt x="16695" y="13462"/>
                </a:lnTo>
                <a:lnTo>
                  <a:pt x="16717" y="13071"/>
                </a:lnTo>
                <a:lnTo>
                  <a:pt x="16785" y="12755"/>
                </a:lnTo>
                <a:lnTo>
                  <a:pt x="16852" y="12419"/>
                </a:lnTo>
                <a:lnTo>
                  <a:pt x="16953" y="12140"/>
                </a:lnTo>
                <a:lnTo>
                  <a:pt x="17088" y="11898"/>
                </a:lnTo>
                <a:lnTo>
                  <a:pt x="17212" y="11675"/>
                </a:lnTo>
                <a:lnTo>
                  <a:pt x="17370" y="11470"/>
                </a:lnTo>
                <a:lnTo>
                  <a:pt x="17516" y="11284"/>
                </a:lnTo>
                <a:lnTo>
                  <a:pt x="17696" y="11135"/>
                </a:lnTo>
                <a:lnTo>
                  <a:pt x="17865" y="11042"/>
                </a:lnTo>
                <a:lnTo>
                  <a:pt x="18033" y="10930"/>
                </a:lnTo>
                <a:lnTo>
                  <a:pt x="18213" y="10893"/>
                </a:lnTo>
                <a:lnTo>
                  <a:pt x="18382" y="10893"/>
                </a:lnTo>
                <a:lnTo>
                  <a:pt x="18551" y="10967"/>
                </a:lnTo>
                <a:lnTo>
                  <a:pt x="18708" y="11042"/>
                </a:lnTo>
                <a:lnTo>
                  <a:pt x="18855" y="11172"/>
                </a:lnTo>
                <a:lnTo>
                  <a:pt x="19012" y="11358"/>
                </a:lnTo>
                <a:lnTo>
                  <a:pt x="19136" y="11600"/>
                </a:lnTo>
                <a:lnTo>
                  <a:pt x="19271" y="11861"/>
                </a:lnTo>
                <a:lnTo>
                  <a:pt x="19440" y="12028"/>
                </a:lnTo>
                <a:lnTo>
                  <a:pt x="19608" y="12177"/>
                </a:lnTo>
                <a:lnTo>
                  <a:pt x="19822" y="12289"/>
                </a:lnTo>
                <a:lnTo>
                  <a:pt x="20025" y="12289"/>
                </a:lnTo>
                <a:lnTo>
                  <a:pt x="20238" y="12289"/>
                </a:lnTo>
                <a:lnTo>
                  <a:pt x="20452" y="12215"/>
                </a:lnTo>
                <a:lnTo>
                  <a:pt x="20643" y="12103"/>
                </a:lnTo>
                <a:lnTo>
                  <a:pt x="20846" y="11973"/>
                </a:lnTo>
                <a:lnTo>
                  <a:pt x="21037" y="11786"/>
                </a:lnTo>
                <a:lnTo>
                  <a:pt x="21206" y="11563"/>
                </a:lnTo>
                <a:lnTo>
                  <a:pt x="21363" y="11321"/>
                </a:lnTo>
                <a:lnTo>
                  <a:pt x="21465" y="11079"/>
                </a:lnTo>
                <a:lnTo>
                  <a:pt x="21577" y="10744"/>
                </a:lnTo>
                <a:lnTo>
                  <a:pt x="21622" y="10427"/>
                </a:lnTo>
                <a:lnTo>
                  <a:pt x="21645" y="10111"/>
                </a:lnTo>
                <a:lnTo>
                  <a:pt x="21622" y="9608"/>
                </a:lnTo>
                <a:lnTo>
                  <a:pt x="21577" y="9142"/>
                </a:lnTo>
                <a:lnTo>
                  <a:pt x="21465" y="8751"/>
                </a:lnTo>
                <a:lnTo>
                  <a:pt x="21363" y="8397"/>
                </a:lnTo>
                <a:lnTo>
                  <a:pt x="21206" y="8062"/>
                </a:lnTo>
                <a:lnTo>
                  <a:pt x="21037" y="7820"/>
                </a:lnTo>
                <a:lnTo>
                  <a:pt x="20846" y="7597"/>
                </a:lnTo>
                <a:lnTo>
                  <a:pt x="20643" y="7429"/>
                </a:lnTo>
                <a:lnTo>
                  <a:pt x="20452" y="7317"/>
                </a:lnTo>
                <a:lnTo>
                  <a:pt x="20238" y="7206"/>
                </a:lnTo>
                <a:lnTo>
                  <a:pt x="20025" y="7168"/>
                </a:lnTo>
                <a:lnTo>
                  <a:pt x="19822" y="7206"/>
                </a:lnTo>
                <a:lnTo>
                  <a:pt x="19608" y="7243"/>
                </a:lnTo>
                <a:lnTo>
                  <a:pt x="19440" y="7355"/>
                </a:lnTo>
                <a:lnTo>
                  <a:pt x="19271" y="7504"/>
                </a:lnTo>
                <a:lnTo>
                  <a:pt x="19136" y="7708"/>
                </a:lnTo>
                <a:lnTo>
                  <a:pt x="19012" y="7895"/>
                </a:lnTo>
                <a:lnTo>
                  <a:pt x="18832" y="8025"/>
                </a:lnTo>
                <a:lnTo>
                  <a:pt x="18663" y="8174"/>
                </a:lnTo>
                <a:lnTo>
                  <a:pt x="18472" y="8248"/>
                </a:lnTo>
                <a:lnTo>
                  <a:pt x="18270" y="8286"/>
                </a:lnTo>
                <a:lnTo>
                  <a:pt x="18078" y="8323"/>
                </a:lnTo>
                <a:lnTo>
                  <a:pt x="17887" y="8323"/>
                </a:lnTo>
                <a:lnTo>
                  <a:pt x="17696" y="8248"/>
                </a:lnTo>
                <a:lnTo>
                  <a:pt x="17493" y="8174"/>
                </a:lnTo>
                <a:lnTo>
                  <a:pt x="17302" y="8062"/>
                </a:lnTo>
                <a:lnTo>
                  <a:pt x="17133" y="7969"/>
                </a:lnTo>
                <a:lnTo>
                  <a:pt x="16976" y="7783"/>
                </a:lnTo>
                <a:lnTo>
                  <a:pt x="16852" y="7597"/>
                </a:lnTo>
                <a:lnTo>
                  <a:pt x="16740" y="7429"/>
                </a:lnTo>
                <a:lnTo>
                  <a:pt x="16672" y="7168"/>
                </a:lnTo>
                <a:lnTo>
                  <a:pt x="16638" y="6926"/>
                </a:lnTo>
                <a:lnTo>
                  <a:pt x="16616" y="6498"/>
                </a:lnTo>
                <a:lnTo>
                  <a:pt x="16616" y="5772"/>
                </a:lnTo>
                <a:lnTo>
                  <a:pt x="16650" y="4915"/>
                </a:lnTo>
                <a:lnTo>
                  <a:pt x="16695" y="3928"/>
                </a:lnTo>
                <a:lnTo>
                  <a:pt x="16762" y="2960"/>
                </a:lnTo>
                <a:lnTo>
                  <a:pt x="16830" y="1992"/>
                </a:lnTo>
                <a:lnTo>
                  <a:pt x="16908" y="1173"/>
                </a:lnTo>
                <a:lnTo>
                  <a:pt x="16976" y="521"/>
                </a:lnTo>
                <a:lnTo>
                  <a:pt x="16953" y="521"/>
                </a:lnTo>
                <a:lnTo>
                  <a:pt x="16931" y="521"/>
                </a:lnTo>
                <a:lnTo>
                  <a:pt x="16267" y="484"/>
                </a:lnTo>
                <a:lnTo>
                  <a:pt x="15637" y="428"/>
                </a:lnTo>
                <a:lnTo>
                  <a:pt x="15063" y="353"/>
                </a:lnTo>
                <a:lnTo>
                  <a:pt x="14523" y="279"/>
                </a:lnTo>
                <a:lnTo>
                  <a:pt x="14040" y="167"/>
                </a:lnTo>
                <a:lnTo>
                  <a:pt x="13635" y="93"/>
                </a:lnTo>
                <a:lnTo>
                  <a:pt x="13331" y="18"/>
                </a:lnTo>
                <a:lnTo>
                  <a:pt x="13117" y="18"/>
                </a:lnTo>
                <a:lnTo>
                  <a:pt x="12982" y="18"/>
                </a:lnTo>
                <a:lnTo>
                  <a:pt x="12858" y="130"/>
                </a:lnTo>
                <a:lnTo>
                  <a:pt x="12723" y="279"/>
                </a:lnTo>
                <a:lnTo>
                  <a:pt x="12622" y="446"/>
                </a:lnTo>
                <a:lnTo>
                  <a:pt x="12510" y="670"/>
                </a:lnTo>
                <a:lnTo>
                  <a:pt x="12419" y="912"/>
                </a:lnTo>
                <a:lnTo>
                  <a:pt x="12363" y="1210"/>
                </a:lnTo>
                <a:lnTo>
                  <a:pt x="12318" y="1526"/>
                </a:lnTo>
                <a:lnTo>
                  <a:pt x="12273" y="1843"/>
                </a:lnTo>
                <a:lnTo>
                  <a:pt x="12251" y="2215"/>
                </a:lnTo>
                <a:lnTo>
                  <a:pt x="12273" y="2532"/>
                </a:lnTo>
                <a:lnTo>
                  <a:pt x="12318" y="2886"/>
                </a:lnTo>
                <a:lnTo>
                  <a:pt x="12386" y="3240"/>
                </a:lnTo>
                <a:lnTo>
                  <a:pt x="12464" y="3556"/>
                </a:lnTo>
                <a:lnTo>
                  <a:pt x="12577" y="3891"/>
                </a:lnTo>
                <a:lnTo>
                  <a:pt x="12746" y="4171"/>
                </a:lnTo>
                <a:lnTo>
                  <a:pt x="12926" y="4487"/>
                </a:lnTo>
                <a:lnTo>
                  <a:pt x="13050" y="4860"/>
                </a:lnTo>
                <a:lnTo>
                  <a:pt x="13162" y="5251"/>
                </a:lnTo>
                <a:lnTo>
                  <a:pt x="13218" y="5604"/>
                </a:lnTo>
                <a:lnTo>
                  <a:pt x="13263" y="5995"/>
                </a:lnTo>
                <a:lnTo>
                  <a:pt x="13241" y="6386"/>
                </a:lnTo>
                <a:lnTo>
                  <a:pt x="13218" y="6740"/>
                </a:lnTo>
                <a:lnTo>
                  <a:pt x="13139" y="7094"/>
                </a:lnTo>
                <a:lnTo>
                  <a:pt x="13050" y="7429"/>
                </a:lnTo>
                <a:lnTo>
                  <a:pt x="12903" y="7746"/>
                </a:lnTo>
                <a:lnTo>
                  <a:pt x="12723" y="8025"/>
                </a:lnTo>
                <a:lnTo>
                  <a:pt x="12532" y="8286"/>
                </a:lnTo>
                <a:lnTo>
                  <a:pt x="12318" y="8491"/>
                </a:lnTo>
                <a:lnTo>
                  <a:pt x="12060" y="8677"/>
                </a:lnTo>
                <a:lnTo>
                  <a:pt x="11756" y="8788"/>
                </a:lnTo>
                <a:lnTo>
                  <a:pt x="11452" y="8826"/>
                </a:lnTo>
                <a:lnTo>
                  <a:pt x="11283" y="8826"/>
                </a:lnTo>
                <a:lnTo>
                  <a:pt x="11126" y="8826"/>
                </a:lnTo>
                <a:lnTo>
                  <a:pt x="11002" y="8788"/>
                </a:lnTo>
                <a:lnTo>
                  <a:pt x="10845" y="8714"/>
                </a:lnTo>
                <a:lnTo>
                  <a:pt x="10721" y="8640"/>
                </a:lnTo>
                <a:lnTo>
                  <a:pt x="10608" y="8565"/>
                </a:lnTo>
                <a:lnTo>
                  <a:pt x="10485" y="8453"/>
                </a:lnTo>
                <a:lnTo>
                  <a:pt x="10372" y="8323"/>
                </a:lnTo>
                <a:lnTo>
                  <a:pt x="10181" y="8062"/>
                </a:lnTo>
                <a:lnTo>
                  <a:pt x="10035" y="7746"/>
                </a:lnTo>
                <a:lnTo>
                  <a:pt x="9900" y="7392"/>
                </a:lnTo>
                <a:lnTo>
                  <a:pt x="9787" y="7001"/>
                </a:lnTo>
                <a:lnTo>
                  <a:pt x="9731" y="6610"/>
                </a:lnTo>
                <a:lnTo>
                  <a:pt x="9686" y="6219"/>
                </a:lnTo>
                <a:lnTo>
                  <a:pt x="9663" y="5772"/>
                </a:lnTo>
                <a:lnTo>
                  <a:pt x="9686" y="5381"/>
                </a:lnTo>
                <a:lnTo>
                  <a:pt x="9753" y="4990"/>
                </a:lnTo>
                <a:lnTo>
                  <a:pt x="9832" y="4636"/>
                </a:lnTo>
                <a:lnTo>
                  <a:pt x="9945" y="4320"/>
                </a:lnTo>
                <a:lnTo>
                  <a:pt x="10068" y="4022"/>
                </a:lnTo>
                <a:lnTo>
                  <a:pt x="10203" y="3817"/>
                </a:lnTo>
                <a:lnTo>
                  <a:pt x="10316" y="3593"/>
                </a:lnTo>
                <a:lnTo>
                  <a:pt x="10395" y="3351"/>
                </a:lnTo>
                <a:lnTo>
                  <a:pt x="10462" y="3109"/>
                </a:lnTo>
                <a:lnTo>
                  <a:pt x="10507" y="2848"/>
                </a:lnTo>
                <a:lnTo>
                  <a:pt x="10530" y="2606"/>
                </a:lnTo>
                <a:lnTo>
                  <a:pt x="10507" y="2346"/>
                </a:lnTo>
                <a:lnTo>
                  <a:pt x="10462" y="2141"/>
                </a:lnTo>
                <a:lnTo>
                  <a:pt x="10395" y="1880"/>
                </a:lnTo>
                <a:lnTo>
                  <a:pt x="10293" y="1638"/>
                </a:lnTo>
                <a:lnTo>
                  <a:pt x="10158" y="1415"/>
                </a:lnTo>
                <a:lnTo>
                  <a:pt x="9967" y="1210"/>
                </a:lnTo>
                <a:lnTo>
                  <a:pt x="9753" y="986"/>
                </a:lnTo>
                <a:lnTo>
                  <a:pt x="9495" y="819"/>
                </a:lnTo>
                <a:lnTo>
                  <a:pt x="9191" y="670"/>
                </a:lnTo>
                <a:lnTo>
                  <a:pt x="8842" y="521"/>
                </a:lnTo>
                <a:lnTo>
                  <a:pt x="8471" y="446"/>
                </a:lnTo>
                <a:lnTo>
                  <a:pt x="7998" y="428"/>
                </a:lnTo>
                <a:lnTo>
                  <a:pt x="7413" y="428"/>
                </a:lnTo>
                <a:lnTo>
                  <a:pt x="6817" y="446"/>
                </a:lnTo>
                <a:lnTo>
                  <a:pt x="6187" y="521"/>
                </a:lnTo>
                <a:lnTo>
                  <a:pt x="5602" y="633"/>
                </a:lnTo>
                <a:lnTo>
                  <a:pt x="5107" y="744"/>
                </a:lnTo>
                <a:lnTo>
                  <a:pt x="4725" y="856"/>
                </a:lnTo>
                <a:lnTo>
                  <a:pt x="4848" y="1564"/>
                </a:lnTo>
                <a:lnTo>
                  <a:pt x="5028" y="2495"/>
                </a:lnTo>
                <a:lnTo>
                  <a:pt x="5175" y="3556"/>
                </a:lnTo>
                <a:lnTo>
                  <a:pt x="5298" y="4673"/>
                </a:lnTo>
                <a:lnTo>
                  <a:pt x="5343" y="5213"/>
                </a:lnTo>
                <a:lnTo>
                  <a:pt x="5388" y="5753"/>
                </a:lnTo>
                <a:lnTo>
                  <a:pt x="5411" y="6275"/>
                </a:lnTo>
                <a:lnTo>
                  <a:pt x="5411" y="6740"/>
                </a:lnTo>
                <a:lnTo>
                  <a:pt x="5366" y="7168"/>
                </a:lnTo>
                <a:lnTo>
                  <a:pt x="5321" y="7541"/>
                </a:lnTo>
                <a:lnTo>
                  <a:pt x="5287" y="7708"/>
                </a:lnTo>
                <a:lnTo>
                  <a:pt x="5242" y="7857"/>
                </a:lnTo>
                <a:lnTo>
                  <a:pt x="5197" y="7969"/>
                </a:lnTo>
                <a:lnTo>
                  <a:pt x="5130" y="8062"/>
                </a:lnTo>
                <a:lnTo>
                  <a:pt x="5006" y="8248"/>
                </a:lnTo>
                <a:lnTo>
                  <a:pt x="4848" y="8397"/>
                </a:lnTo>
                <a:lnTo>
                  <a:pt x="4725" y="8528"/>
                </a:lnTo>
                <a:lnTo>
                  <a:pt x="4567" y="8640"/>
                </a:lnTo>
                <a:lnTo>
                  <a:pt x="4421" y="8714"/>
                </a:lnTo>
                <a:lnTo>
                  <a:pt x="4263" y="8751"/>
                </a:lnTo>
                <a:lnTo>
                  <a:pt x="4095" y="8788"/>
                </a:lnTo>
                <a:lnTo>
                  <a:pt x="3948" y="8788"/>
                </a:lnTo>
                <a:lnTo>
                  <a:pt x="3791" y="8751"/>
                </a:lnTo>
                <a:lnTo>
                  <a:pt x="3667" y="8714"/>
                </a:lnTo>
                <a:lnTo>
                  <a:pt x="3510" y="8677"/>
                </a:lnTo>
                <a:lnTo>
                  <a:pt x="3386" y="8602"/>
                </a:lnTo>
                <a:lnTo>
                  <a:pt x="3251" y="8491"/>
                </a:lnTo>
                <a:lnTo>
                  <a:pt x="3127" y="8360"/>
                </a:lnTo>
                <a:lnTo>
                  <a:pt x="3015" y="8248"/>
                </a:lnTo>
                <a:lnTo>
                  <a:pt x="2925" y="8062"/>
                </a:lnTo>
                <a:lnTo>
                  <a:pt x="2778" y="7857"/>
                </a:lnTo>
                <a:lnTo>
                  <a:pt x="2610" y="7671"/>
                </a:lnTo>
                <a:lnTo>
                  <a:pt x="2407" y="7541"/>
                </a:lnTo>
                <a:lnTo>
                  <a:pt x="2171" y="7466"/>
                </a:lnTo>
                <a:lnTo>
                  <a:pt x="1957" y="7429"/>
                </a:lnTo>
                <a:lnTo>
                  <a:pt x="1698" y="7429"/>
                </a:lnTo>
                <a:lnTo>
                  <a:pt x="1462" y="7466"/>
                </a:lnTo>
                <a:lnTo>
                  <a:pt x="1226" y="7559"/>
                </a:lnTo>
                <a:lnTo>
                  <a:pt x="989" y="7708"/>
                </a:lnTo>
                <a:lnTo>
                  <a:pt x="776" y="7932"/>
                </a:lnTo>
                <a:lnTo>
                  <a:pt x="551" y="8211"/>
                </a:lnTo>
                <a:lnTo>
                  <a:pt x="382" y="8528"/>
                </a:lnTo>
                <a:lnTo>
                  <a:pt x="315" y="8714"/>
                </a:lnTo>
                <a:lnTo>
                  <a:pt x="236" y="8919"/>
                </a:lnTo>
                <a:lnTo>
                  <a:pt x="191" y="9142"/>
                </a:lnTo>
                <a:lnTo>
                  <a:pt x="123" y="9347"/>
                </a:lnTo>
                <a:lnTo>
                  <a:pt x="78" y="9608"/>
                </a:lnTo>
                <a:lnTo>
                  <a:pt x="56" y="9887"/>
                </a:lnTo>
                <a:lnTo>
                  <a:pt x="33" y="10185"/>
                </a:lnTo>
                <a:lnTo>
                  <a:pt x="33" y="10464"/>
                </a:lnTo>
                <a:lnTo>
                  <a:pt x="33" y="10706"/>
                </a:lnTo>
                <a:lnTo>
                  <a:pt x="56" y="10967"/>
                </a:lnTo>
                <a:lnTo>
                  <a:pt x="78" y="11172"/>
                </a:lnTo>
                <a:lnTo>
                  <a:pt x="123" y="11395"/>
                </a:lnTo>
                <a:lnTo>
                  <a:pt x="168" y="11600"/>
                </a:lnTo>
                <a:lnTo>
                  <a:pt x="236" y="11786"/>
                </a:lnTo>
                <a:lnTo>
                  <a:pt x="292" y="11973"/>
                </a:lnTo>
                <a:lnTo>
                  <a:pt x="382" y="12140"/>
                </a:lnTo>
                <a:lnTo>
                  <a:pt x="540" y="12419"/>
                </a:lnTo>
                <a:lnTo>
                  <a:pt x="731" y="12680"/>
                </a:lnTo>
                <a:lnTo>
                  <a:pt x="944" y="12866"/>
                </a:lnTo>
                <a:lnTo>
                  <a:pt x="1158" y="12997"/>
                </a:lnTo>
                <a:lnTo>
                  <a:pt x="1395" y="13108"/>
                </a:lnTo>
                <a:lnTo>
                  <a:pt x="1608" y="13183"/>
                </a:lnTo>
                <a:lnTo>
                  <a:pt x="1856" y="13183"/>
                </a:lnTo>
                <a:lnTo>
                  <a:pt x="2070" y="13146"/>
                </a:lnTo>
                <a:lnTo>
                  <a:pt x="2261" y="13071"/>
                </a:lnTo>
                <a:lnTo>
                  <a:pt x="2430" y="12960"/>
                </a:lnTo>
                <a:lnTo>
                  <a:pt x="2587" y="12792"/>
                </a:lnTo>
                <a:lnTo>
                  <a:pt x="2688" y="12606"/>
                </a:lnTo>
                <a:lnTo>
                  <a:pt x="2801" y="12419"/>
                </a:lnTo>
                <a:lnTo>
                  <a:pt x="2925" y="12289"/>
                </a:lnTo>
                <a:lnTo>
                  <a:pt x="3082" y="12177"/>
                </a:lnTo>
                <a:lnTo>
                  <a:pt x="3228" y="12103"/>
                </a:lnTo>
                <a:lnTo>
                  <a:pt x="3408" y="12103"/>
                </a:lnTo>
                <a:lnTo>
                  <a:pt x="3577" y="12103"/>
                </a:lnTo>
                <a:lnTo>
                  <a:pt x="3723" y="12177"/>
                </a:lnTo>
                <a:lnTo>
                  <a:pt x="3903" y="12252"/>
                </a:lnTo>
                <a:lnTo>
                  <a:pt x="4072" y="12364"/>
                </a:lnTo>
                <a:lnTo>
                  <a:pt x="4230" y="12494"/>
                </a:lnTo>
                <a:lnTo>
                  <a:pt x="4353" y="12643"/>
                </a:lnTo>
                <a:lnTo>
                  <a:pt x="4488" y="12829"/>
                </a:lnTo>
                <a:lnTo>
                  <a:pt x="4567" y="13034"/>
                </a:lnTo>
                <a:lnTo>
                  <a:pt x="4657" y="13257"/>
                </a:lnTo>
                <a:lnTo>
                  <a:pt x="4702" y="13462"/>
                </a:lnTo>
                <a:lnTo>
                  <a:pt x="4725" y="13686"/>
                </a:lnTo>
                <a:lnTo>
                  <a:pt x="4702" y="14282"/>
                </a:lnTo>
                <a:lnTo>
                  <a:pt x="4657" y="15045"/>
                </a:lnTo>
                <a:lnTo>
                  <a:pt x="4612" y="15976"/>
                </a:lnTo>
                <a:lnTo>
                  <a:pt x="4590" y="16926"/>
                </a:lnTo>
                <a:lnTo>
                  <a:pt x="4567" y="17968"/>
                </a:lnTo>
                <a:lnTo>
                  <a:pt x="4567" y="19011"/>
                </a:lnTo>
                <a:lnTo>
                  <a:pt x="4590" y="19514"/>
                </a:lnTo>
                <a:lnTo>
                  <a:pt x="4612" y="19980"/>
                </a:lnTo>
                <a:lnTo>
                  <a:pt x="4657" y="20426"/>
                </a:lnTo>
                <a:lnTo>
                  <a:pt x="4725" y="20836"/>
                </a:lnTo>
                <a:lnTo>
                  <a:pt x="4848" y="20929"/>
                </a:lnTo>
                <a:lnTo>
                  <a:pt x="5040" y="21004"/>
                </a:lnTo>
                <a:lnTo>
                  <a:pt x="5265" y="21078"/>
                </a:lnTo>
                <a:lnTo>
                  <a:pt x="5478" y="21115"/>
                </a:lnTo>
                <a:lnTo>
                  <a:pt x="6041" y="21115"/>
                </a:lnTo>
                <a:lnTo>
                  <a:pt x="6637" y="21078"/>
                </a:lnTo>
                <a:lnTo>
                  <a:pt x="7312" y="21004"/>
                </a:lnTo>
                <a:lnTo>
                  <a:pt x="7998" y="20929"/>
                </a:lnTo>
                <a:lnTo>
                  <a:pt x="8696" y="20855"/>
                </a:lnTo>
                <a:lnTo>
                  <a:pt x="9360" y="20836"/>
                </a:lnTo>
                <a:close/>
              </a:path>
            </a:pathLst>
          </a:custGeom>
          <a:solidFill>
            <a:srgbClr val="DDDDDD"/>
          </a:solidFill>
          <a:ln w="19050">
            <a:solidFill>
              <a:srgbClr val="C0C0C0"/>
            </a:solidFill>
            <a:miter lim="800000"/>
            <a:headEnd/>
            <a:tailEnd/>
          </a:ln>
        </p:spPr>
        <p:txBody>
          <a:bodyPr/>
          <a:lstStyle/>
          <a:p>
            <a:pPr algn="ctr">
              <a:lnSpc>
                <a:spcPct val="100000"/>
              </a:lnSpc>
              <a:buClrTx/>
              <a:buSzTx/>
              <a:buFontTx/>
              <a:buNone/>
            </a:pPr>
            <a:r>
              <a:rPr lang="en-GB" altLang="it-IT" sz="1100" b="1">
                <a:solidFill>
                  <a:schemeClr val="tx1"/>
                </a:solidFill>
              </a:rPr>
              <a:t>Rischio </a:t>
            </a:r>
          </a:p>
          <a:p>
            <a:pPr algn="ctr">
              <a:lnSpc>
                <a:spcPct val="100000"/>
              </a:lnSpc>
              <a:buClrTx/>
              <a:buSzTx/>
              <a:buFontTx/>
              <a:buNone/>
            </a:pPr>
            <a:r>
              <a:rPr lang="en-GB" altLang="it-IT" sz="1100" b="1">
                <a:solidFill>
                  <a:schemeClr val="tx1"/>
                </a:solidFill>
              </a:rPr>
              <a:t>emittente</a:t>
            </a:r>
          </a:p>
        </p:txBody>
      </p:sp>
    </p:spTree>
    <p:extLst>
      <p:ext uri="{BB962C8B-B14F-4D97-AF65-F5344CB8AC3E}">
        <p14:creationId xmlns:p14="http://schemas.microsoft.com/office/powerpoint/2010/main" val="132813451"/>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026"/>
          <p:cNvSpPr txBox="1">
            <a:spLocks noChangeArrowheads="1"/>
          </p:cNvSpPr>
          <p:nvPr/>
        </p:nvSpPr>
        <p:spPr bwMode="auto">
          <a:xfrm>
            <a:off x="439172" y="260648"/>
            <a:ext cx="8278812" cy="833178"/>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lgn="ctr">
                <a:solidFill>
                  <a:srgbClr val="6699FF"/>
                </a:solidFill>
                <a:miter lim="800000"/>
                <a:headEnd/>
                <a:tailEnd/>
              </a14:hiddenLine>
            </a:ext>
          </a:extLst>
        </p:spPr>
        <p:txBody>
          <a:bodyPr lIns="90000" tIns="46800" rIns="90000" bIns="46800">
            <a:spAutoFit/>
          </a:bodyPr>
          <a:lstStyle/>
          <a:p>
            <a:pPr algn="ctr">
              <a:defRPr/>
            </a:pPr>
            <a:r>
              <a:rPr lang="it-IT" sz="2400" b="1" dirty="0">
                <a:solidFill>
                  <a:srgbClr val="F26200"/>
                </a:solidFill>
                <a:latin typeface="Georgia" panose="02040502050405020303" pitchFamily="18" charset="0"/>
              </a:rPr>
              <a:t>La “mappa” dei rischi dell’investimento obbligazionario</a:t>
            </a:r>
          </a:p>
        </p:txBody>
      </p:sp>
      <p:sp>
        <p:nvSpPr>
          <p:cNvPr id="2" name="Segnaposto numero diapositiva 1"/>
          <p:cNvSpPr>
            <a:spLocks noGrp="1"/>
          </p:cNvSpPr>
          <p:nvPr>
            <p:ph type="sldNum" sz="quarter" idx="4"/>
          </p:nvPr>
        </p:nvSpPr>
        <p:spPr/>
        <p:txBody>
          <a:bodyPr/>
          <a:lstStyle/>
          <a:p>
            <a:fld id="{CEE20744-6222-4AA3-9D45-8592154090B2}" type="slidenum">
              <a:rPr lang="it-IT" smtClean="0"/>
              <a:pPr/>
              <a:t>119</a:t>
            </a:fld>
            <a:endParaRPr lang="it-IT" dirty="0"/>
          </a:p>
        </p:txBody>
      </p:sp>
      <p:grpSp>
        <p:nvGrpSpPr>
          <p:cNvPr id="3" name="Gruppo 2"/>
          <p:cNvGrpSpPr/>
          <p:nvPr/>
        </p:nvGrpSpPr>
        <p:grpSpPr>
          <a:xfrm>
            <a:off x="255588" y="1447800"/>
            <a:ext cx="8752673" cy="4501480"/>
            <a:chOff x="255588" y="1447800"/>
            <a:chExt cx="6656483" cy="3565525"/>
          </a:xfrm>
        </p:grpSpPr>
        <p:sp>
          <p:nvSpPr>
            <p:cNvPr id="10" name="Puzzle1"/>
            <p:cNvSpPr>
              <a:spLocks noEditPoints="1" noChangeArrowheads="1"/>
            </p:cNvSpPr>
            <p:nvPr/>
          </p:nvSpPr>
          <p:spPr bwMode="auto">
            <a:xfrm>
              <a:off x="255588" y="1447800"/>
              <a:ext cx="1905000" cy="838200"/>
            </a:xfrm>
            <a:custGeom>
              <a:avLst/>
              <a:gdLst>
                <a:gd name="T0" fmla="*/ 16740 w 21600"/>
                <a:gd name="T1" fmla="*/ 21078 h 21600"/>
                <a:gd name="T2" fmla="*/ 16976 w 21600"/>
                <a:gd name="T3" fmla="*/ 521 h 21600"/>
                <a:gd name="T4" fmla="*/ 4725 w 21600"/>
                <a:gd name="T5" fmla="*/ 856 h 21600"/>
                <a:gd name="T6" fmla="*/ 5040 w 21600"/>
                <a:gd name="T7" fmla="*/ 21004 h 21600"/>
                <a:gd name="T8" fmla="*/ 10811 w 21600"/>
                <a:gd name="T9" fmla="*/ 12885 h 21600"/>
                <a:gd name="T10" fmla="*/ 10845 w 21600"/>
                <a:gd name="T11" fmla="*/ 8714 h 21600"/>
                <a:gd name="T12" fmla="*/ 21600 w 21600"/>
                <a:gd name="T13" fmla="*/ 10000 h 21600"/>
                <a:gd name="T14" fmla="*/ 56 w 21600"/>
                <a:gd name="T15" fmla="*/ 10000 h 21600"/>
                <a:gd name="T16" fmla="*/ 6086 w 21600"/>
                <a:gd name="T17" fmla="*/ 2569 h 21600"/>
                <a:gd name="T18" fmla="*/ 16132 w 21600"/>
                <a:gd name="T19" fmla="*/ 19552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9360" y="20836"/>
                  </a:moveTo>
                  <a:lnTo>
                    <a:pt x="9528" y="20836"/>
                  </a:lnTo>
                  <a:lnTo>
                    <a:pt x="9686" y="20762"/>
                  </a:lnTo>
                  <a:lnTo>
                    <a:pt x="9810" y="20687"/>
                  </a:lnTo>
                  <a:lnTo>
                    <a:pt x="9922" y="20575"/>
                  </a:lnTo>
                  <a:lnTo>
                    <a:pt x="10012" y="20426"/>
                  </a:lnTo>
                  <a:lnTo>
                    <a:pt x="10068" y="20296"/>
                  </a:lnTo>
                  <a:lnTo>
                    <a:pt x="10113" y="20110"/>
                  </a:lnTo>
                  <a:lnTo>
                    <a:pt x="10136" y="19905"/>
                  </a:lnTo>
                  <a:lnTo>
                    <a:pt x="10136" y="19682"/>
                  </a:lnTo>
                  <a:lnTo>
                    <a:pt x="10113" y="19440"/>
                  </a:lnTo>
                  <a:lnTo>
                    <a:pt x="10068" y="19142"/>
                  </a:lnTo>
                  <a:lnTo>
                    <a:pt x="10012" y="18900"/>
                  </a:lnTo>
                  <a:lnTo>
                    <a:pt x="9900" y="18620"/>
                  </a:lnTo>
                  <a:lnTo>
                    <a:pt x="9787" y="18285"/>
                  </a:lnTo>
                  <a:lnTo>
                    <a:pt x="9641" y="17968"/>
                  </a:lnTo>
                  <a:lnTo>
                    <a:pt x="9472" y="17652"/>
                  </a:lnTo>
                  <a:lnTo>
                    <a:pt x="9382" y="17466"/>
                  </a:lnTo>
                  <a:lnTo>
                    <a:pt x="9315" y="17298"/>
                  </a:lnTo>
                  <a:lnTo>
                    <a:pt x="9258" y="17112"/>
                  </a:lnTo>
                  <a:lnTo>
                    <a:pt x="9191" y="16926"/>
                  </a:lnTo>
                  <a:lnTo>
                    <a:pt x="9123" y="16535"/>
                  </a:lnTo>
                  <a:lnTo>
                    <a:pt x="9101" y="16144"/>
                  </a:lnTo>
                  <a:lnTo>
                    <a:pt x="9101" y="15753"/>
                  </a:lnTo>
                  <a:lnTo>
                    <a:pt x="9168" y="15362"/>
                  </a:lnTo>
                  <a:lnTo>
                    <a:pt x="9236" y="14971"/>
                  </a:lnTo>
                  <a:lnTo>
                    <a:pt x="9360" y="14580"/>
                  </a:lnTo>
                  <a:lnTo>
                    <a:pt x="9495" y="14244"/>
                  </a:lnTo>
                  <a:lnTo>
                    <a:pt x="9663" y="13891"/>
                  </a:lnTo>
                  <a:lnTo>
                    <a:pt x="9855" y="13611"/>
                  </a:lnTo>
                  <a:lnTo>
                    <a:pt x="10068" y="13351"/>
                  </a:lnTo>
                  <a:lnTo>
                    <a:pt x="10293" y="13146"/>
                  </a:lnTo>
                  <a:lnTo>
                    <a:pt x="10552" y="12997"/>
                  </a:lnTo>
                  <a:lnTo>
                    <a:pt x="10811" y="12885"/>
                  </a:lnTo>
                  <a:lnTo>
                    <a:pt x="11069" y="12866"/>
                  </a:lnTo>
                  <a:lnTo>
                    <a:pt x="11351" y="12885"/>
                  </a:lnTo>
                  <a:lnTo>
                    <a:pt x="11610" y="12997"/>
                  </a:lnTo>
                  <a:lnTo>
                    <a:pt x="11846" y="13183"/>
                  </a:lnTo>
                  <a:lnTo>
                    <a:pt x="12060" y="13388"/>
                  </a:lnTo>
                  <a:lnTo>
                    <a:pt x="12251" y="13648"/>
                  </a:lnTo>
                  <a:lnTo>
                    <a:pt x="12419" y="13928"/>
                  </a:lnTo>
                  <a:lnTo>
                    <a:pt x="12555" y="14244"/>
                  </a:lnTo>
                  <a:lnTo>
                    <a:pt x="12690" y="14617"/>
                  </a:lnTo>
                  <a:lnTo>
                    <a:pt x="12768" y="15008"/>
                  </a:lnTo>
                  <a:lnTo>
                    <a:pt x="12836" y="15399"/>
                  </a:lnTo>
                  <a:lnTo>
                    <a:pt x="12858" y="15753"/>
                  </a:lnTo>
                  <a:lnTo>
                    <a:pt x="12858" y="16144"/>
                  </a:lnTo>
                  <a:lnTo>
                    <a:pt x="12813" y="16535"/>
                  </a:lnTo>
                  <a:lnTo>
                    <a:pt x="12746" y="16888"/>
                  </a:lnTo>
                  <a:lnTo>
                    <a:pt x="12667" y="17224"/>
                  </a:lnTo>
                  <a:lnTo>
                    <a:pt x="12510" y="17503"/>
                  </a:lnTo>
                  <a:lnTo>
                    <a:pt x="12228" y="18043"/>
                  </a:lnTo>
                  <a:lnTo>
                    <a:pt x="11970" y="18546"/>
                  </a:lnTo>
                  <a:lnTo>
                    <a:pt x="11868" y="18751"/>
                  </a:lnTo>
                  <a:lnTo>
                    <a:pt x="11778" y="18974"/>
                  </a:lnTo>
                  <a:lnTo>
                    <a:pt x="11711" y="19179"/>
                  </a:lnTo>
                  <a:lnTo>
                    <a:pt x="11666" y="19365"/>
                  </a:lnTo>
                  <a:lnTo>
                    <a:pt x="11632" y="19570"/>
                  </a:lnTo>
                  <a:lnTo>
                    <a:pt x="11632" y="19756"/>
                  </a:lnTo>
                  <a:lnTo>
                    <a:pt x="11632" y="19942"/>
                  </a:lnTo>
                  <a:lnTo>
                    <a:pt x="11643" y="20110"/>
                  </a:lnTo>
                  <a:lnTo>
                    <a:pt x="11711" y="20296"/>
                  </a:lnTo>
                  <a:lnTo>
                    <a:pt x="11801" y="20464"/>
                  </a:lnTo>
                  <a:lnTo>
                    <a:pt x="11891" y="20650"/>
                  </a:lnTo>
                  <a:lnTo>
                    <a:pt x="12037" y="20836"/>
                  </a:lnTo>
                  <a:lnTo>
                    <a:pt x="12206" y="21004"/>
                  </a:lnTo>
                  <a:lnTo>
                    <a:pt x="12419" y="21190"/>
                  </a:lnTo>
                  <a:lnTo>
                    <a:pt x="12667" y="21320"/>
                  </a:lnTo>
                  <a:lnTo>
                    <a:pt x="12960" y="21432"/>
                  </a:lnTo>
                  <a:lnTo>
                    <a:pt x="13286" y="21544"/>
                  </a:lnTo>
                  <a:lnTo>
                    <a:pt x="13612" y="21655"/>
                  </a:lnTo>
                  <a:lnTo>
                    <a:pt x="13983" y="21693"/>
                  </a:lnTo>
                  <a:lnTo>
                    <a:pt x="14343" y="21730"/>
                  </a:lnTo>
                  <a:lnTo>
                    <a:pt x="14715" y="21730"/>
                  </a:lnTo>
                  <a:lnTo>
                    <a:pt x="15075" y="21730"/>
                  </a:lnTo>
                  <a:lnTo>
                    <a:pt x="15446" y="21655"/>
                  </a:lnTo>
                  <a:lnTo>
                    <a:pt x="15794" y="21581"/>
                  </a:lnTo>
                  <a:lnTo>
                    <a:pt x="16132" y="21432"/>
                  </a:lnTo>
                  <a:lnTo>
                    <a:pt x="16458" y="21302"/>
                  </a:lnTo>
                  <a:lnTo>
                    <a:pt x="16740" y="21078"/>
                  </a:lnTo>
                  <a:lnTo>
                    <a:pt x="16976" y="20836"/>
                  </a:lnTo>
                  <a:lnTo>
                    <a:pt x="17043" y="20650"/>
                  </a:lnTo>
                  <a:lnTo>
                    <a:pt x="17088" y="20426"/>
                  </a:lnTo>
                  <a:lnTo>
                    <a:pt x="17133" y="20222"/>
                  </a:lnTo>
                  <a:lnTo>
                    <a:pt x="17156" y="19980"/>
                  </a:lnTo>
                  <a:lnTo>
                    <a:pt x="17167" y="19477"/>
                  </a:lnTo>
                  <a:lnTo>
                    <a:pt x="17167" y="18974"/>
                  </a:lnTo>
                  <a:lnTo>
                    <a:pt x="17156" y="18397"/>
                  </a:lnTo>
                  <a:lnTo>
                    <a:pt x="17111" y="17820"/>
                  </a:lnTo>
                  <a:lnTo>
                    <a:pt x="17066" y="17261"/>
                  </a:lnTo>
                  <a:lnTo>
                    <a:pt x="16998" y="16646"/>
                  </a:lnTo>
                  <a:lnTo>
                    <a:pt x="16852" y="15511"/>
                  </a:lnTo>
                  <a:lnTo>
                    <a:pt x="16740" y="14393"/>
                  </a:lnTo>
                  <a:lnTo>
                    <a:pt x="16717" y="13928"/>
                  </a:lnTo>
                  <a:lnTo>
                    <a:pt x="16695" y="13462"/>
                  </a:lnTo>
                  <a:lnTo>
                    <a:pt x="16717" y="13071"/>
                  </a:lnTo>
                  <a:lnTo>
                    <a:pt x="16785" y="12755"/>
                  </a:lnTo>
                  <a:lnTo>
                    <a:pt x="16852" y="12419"/>
                  </a:lnTo>
                  <a:lnTo>
                    <a:pt x="16953" y="12140"/>
                  </a:lnTo>
                  <a:lnTo>
                    <a:pt x="17088" y="11898"/>
                  </a:lnTo>
                  <a:lnTo>
                    <a:pt x="17212" y="11675"/>
                  </a:lnTo>
                  <a:lnTo>
                    <a:pt x="17370" y="11470"/>
                  </a:lnTo>
                  <a:lnTo>
                    <a:pt x="17516" y="11284"/>
                  </a:lnTo>
                  <a:lnTo>
                    <a:pt x="17696" y="11135"/>
                  </a:lnTo>
                  <a:lnTo>
                    <a:pt x="17865" y="11042"/>
                  </a:lnTo>
                  <a:lnTo>
                    <a:pt x="18033" y="10930"/>
                  </a:lnTo>
                  <a:lnTo>
                    <a:pt x="18213" y="10893"/>
                  </a:lnTo>
                  <a:lnTo>
                    <a:pt x="18382" y="10893"/>
                  </a:lnTo>
                  <a:lnTo>
                    <a:pt x="18551" y="10967"/>
                  </a:lnTo>
                  <a:lnTo>
                    <a:pt x="18708" y="11042"/>
                  </a:lnTo>
                  <a:lnTo>
                    <a:pt x="18855" y="11172"/>
                  </a:lnTo>
                  <a:lnTo>
                    <a:pt x="19012" y="11358"/>
                  </a:lnTo>
                  <a:lnTo>
                    <a:pt x="19136" y="11600"/>
                  </a:lnTo>
                  <a:lnTo>
                    <a:pt x="19271" y="11861"/>
                  </a:lnTo>
                  <a:lnTo>
                    <a:pt x="19440" y="12028"/>
                  </a:lnTo>
                  <a:lnTo>
                    <a:pt x="19608" y="12177"/>
                  </a:lnTo>
                  <a:lnTo>
                    <a:pt x="19822" y="12289"/>
                  </a:lnTo>
                  <a:lnTo>
                    <a:pt x="20025" y="12289"/>
                  </a:lnTo>
                  <a:lnTo>
                    <a:pt x="20238" y="12289"/>
                  </a:lnTo>
                  <a:lnTo>
                    <a:pt x="20452" y="12215"/>
                  </a:lnTo>
                  <a:lnTo>
                    <a:pt x="20643" y="12103"/>
                  </a:lnTo>
                  <a:lnTo>
                    <a:pt x="20846" y="11973"/>
                  </a:lnTo>
                  <a:lnTo>
                    <a:pt x="21037" y="11786"/>
                  </a:lnTo>
                  <a:lnTo>
                    <a:pt x="21206" y="11563"/>
                  </a:lnTo>
                  <a:lnTo>
                    <a:pt x="21363" y="11321"/>
                  </a:lnTo>
                  <a:lnTo>
                    <a:pt x="21465" y="11079"/>
                  </a:lnTo>
                  <a:lnTo>
                    <a:pt x="21577" y="10744"/>
                  </a:lnTo>
                  <a:lnTo>
                    <a:pt x="21622" y="10427"/>
                  </a:lnTo>
                  <a:lnTo>
                    <a:pt x="21645" y="10111"/>
                  </a:lnTo>
                  <a:lnTo>
                    <a:pt x="21622" y="9608"/>
                  </a:lnTo>
                  <a:lnTo>
                    <a:pt x="21577" y="9142"/>
                  </a:lnTo>
                  <a:lnTo>
                    <a:pt x="21465" y="8751"/>
                  </a:lnTo>
                  <a:lnTo>
                    <a:pt x="21363" y="8397"/>
                  </a:lnTo>
                  <a:lnTo>
                    <a:pt x="21206" y="8062"/>
                  </a:lnTo>
                  <a:lnTo>
                    <a:pt x="21037" y="7820"/>
                  </a:lnTo>
                  <a:lnTo>
                    <a:pt x="20846" y="7597"/>
                  </a:lnTo>
                  <a:lnTo>
                    <a:pt x="20643" y="7429"/>
                  </a:lnTo>
                  <a:lnTo>
                    <a:pt x="20452" y="7317"/>
                  </a:lnTo>
                  <a:lnTo>
                    <a:pt x="20238" y="7206"/>
                  </a:lnTo>
                  <a:lnTo>
                    <a:pt x="20025" y="7168"/>
                  </a:lnTo>
                  <a:lnTo>
                    <a:pt x="19822" y="7206"/>
                  </a:lnTo>
                  <a:lnTo>
                    <a:pt x="19608" y="7243"/>
                  </a:lnTo>
                  <a:lnTo>
                    <a:pt x="19440" y="7355"/>
                  </a:lnTo>
                  <a:lnTo>
                    <a:pt x="19271" y="7504"/>
                  </a:lnTo>
                  <a:lnTo>
                    <a:pt x="19136" y="7708"/>
                  </a:lnTo>
                  <a:lnTo>
                    <a:pt x="19012" y="7895"/>
                  </a:lnTo>
                  <a:lnTo>
                    <a:pt x="18832" y="8025"/>
                  </a:lnTo>
                  <a:lnTo>
                    <a:pt x="18663" y="8174"/>
                  </a:lnTo>
                  <a:lnTo>
                    <a:pt x="18472" y="8248"/>
                  </a:lnTo>
                  <a:lnTo>
                    <a:pt x="18270" y="8286"/>
                  </a:lnTo>
                  <a:lnTo>
                    <a:pt x="18078" y="8323"/>
                  </a:lnTo>
                  <a:lnTo>
                    <a:pt x="17887" y="8323"/>
                  </a:lnTo>
                  <a:lnTo>
                    <a:pt x="17696" y="8248"/>
                  </a:lnTo>
                  <a:lnTo>
                    <a:pt x="17493" y="8174"/>
                  </a:lnTo>
                  <a:lnTo>
                    <a:pt x="17302" y="8062"/>
                  </a:lnTo>
                  <a:lnTo>
                    <a:pt x="17133" y="7969"/>
                  </a:lnTo>
                  <a:lnTo>
                    <a:pt x="16976" y="7783"/>
                  </a:lnTo>
                  <a:lnTo>
                    <a:pt x="16852" y="7597"/>
                  </a:lnTo>
                  <a:lnTo>
                    <a:pt x="16740" y="7429"/>
                  </a:lnTo>
                  <a:lnTo>
                    <a:pt x="16672" y="7168"/>
                  </a:lnTo>
                  <a:lnTo>
                    <a:pt x="16638" y="6926"/>
                  </a:lnTo>
                  <a:lnTo>
                    <a:pt x="16616" y="6498"/>
                  </a:lnTo>
                  <a:lnTo>
                    <a:pt x="16616" y="5772"/>
                  </a:lnTo>
                  <a:lnTo>
                    <a:pt x="16650" y="4915"/>
                  </a:lnTo>
                  <a:lnTo>
                    <a:pt x="16695" y="3928"/>
                  </a:lnTo>
                  <a:lnTo>
                    <a:pt x="16762" y="2960"/>
                  </a:lnTo>
                  <a:lnTo>
                    <a:pt x="16830" y="1992"/>
                  </a:lnTo>
                  <a:lnTo>
                    <a:pt x="16908" y="1173"/>
                  </a:lnTo>
                  <a:lnTo>
                    <a:pt x="16976" y="521"/>
                  </a:lnTo>
                  <a:lnTo>
                    <a:pt x="16953" y="521"/>
                  </a:lnTo>
                  <a:lnTo>
                    <a:pt x="16931" y="521"/>
                  </a:lnTo>
                  <a:lnTo>
                    <a:pt x="16267" y="484"/>
                  </a:lnTo>
                  <a:lnTo>
                    <a:pt x="15637" y="428"/>
                  </a:lnTo>
                  <a:lnTo>
                    <a:pt x="15063" y="353"/>
                  </a:lnTo>
                  <a:lnTo>
                    <a:pt x="14523" y="279"/>
                  </a:lnTo>
                  <a:lnTo>
                    <a:pt x="14040" y="167"/>
                  </a:lnTo>
                  <a:lnTo>
                    <a:pt x="13635" y="93"/>
                  </a:lnTo>
                  <a:lnTo>
                    <a:pt x="13331" y="18"/>
                  </a:lnTo>
                  <a:lnTo>
                    <a:pt x="13117" y="18"/>
                  </a:lnTo>
                  <a:lnTo>
                    <a:pt x="12982" y="18"/>
                  </a:lnTo>
                  <a:lnTo>
                    <a:pt x="12858" y="130"/>
                  </a:lnTo>
                  <a:lnTo>
                    <a:pt x="12723" y="279"/>
                  </a:lnTo>
                  <a:lnTo>
                    <a:pt x="12622" y="446"/>
                  </a:lnTo>
                  <a:lnTo>
                    <a:pt x="12510" y="670"/>
                  </a:lnTo>
                  <a:lnTo>
                    <a:pt x="12419" y="912"/>
                  </a:lnTo>
                  <a:lnTo>
                    <a:pt x="12363" y="1210"/>
                  </a:lnTo>
                  <a:lnTo>
                    <a:pt x="12318" y="1526"/>
                  </a:lnTo>
                  <a:lnTo>
                    <a:pt x="12273" y="1843"/>
                  </a:lnTo>
                  <a:lnTo>
                    <a:pt x="12251" y="2215"/>
                  </a:lnTo>
                  <a:lnTo>
                    <a:pt x="12273" y="2532"/>
                  </a:lnTo>
                  <a:lnTo>
                    <a:pt x="12318" y="2886"/>
                  </a:lnTo>
                  <a:lnTo>
                    <a:pt x="12386" y="3240"/>
                  </a:lnTo>
                  <a:lnTo>
                    <a:pt x="12464" y="3556"/>
                  </a:lnTo>
                  <a:lnTo>
                    <a:pt x="12577" y="3891"/>
                  </a:lnTo>
                  <a:lnTo>
                    <a:pt x="12746" y="4171"/>
                  </a:lnTo>
                  <a:lnTo>
                    <a:pt x="12926" y="4487"/>
                  </a:lnTo>
                  <a:lnTo>
                    <a:pt x="13050" y="4860"/>
                  </a:lnTo>
                  <a:lnTo>
                    <a:pt x="13162" y="5251"/>
                  </a:lnTo>
                  <a:lnTo>
                    <a:pt x="13218" y="5604"/>
                  </a:lnTo>
                  <a:lnTo>
                    <a:pt x="13263" y="5995"/>
                  </a:lnTo>
                  <a:lnTo>
                    <a:pt x="13241" y="6386"/>
                  </a:lnTo>
                  <a:lnTo>
                    <a:pt x="13218" y="6740"/>
                  </a:lnTo>
                  <a:lnTo>
                    <a:pt x="13139" y="7094"/>
                  </a:lnTo>
                  <a:lnTo>
                    <a:pt x="13050" y="7429"/>
                  </a:lnTo>
                  <a:lnTo>
                    <a:pt x="12903" y="7746"/>
                  </a:lnTo>
                  <a:lnTo>
                    <a:pt x="12723" y="8025"/>
                  </a:lnTo>
                  <a:lnTo>
                    <a:pt x="12532" y="8286"/>
                  </a:lnTo>
                  <a:lnTo>
                    <a:pt x="12318" y="8491"/>
                  </a:lnTo>
                  <a:lnTo>
                    <a:pt x="12060" y="8677"/>
                  </a:lnTo>
                  <a:lnTo>
                    <a:pt x="11756" y="8788"/>
                  </a:lnTo>
                  <a:lnTo>
                    <a:pt x="11452" y="8826"/>
                  </a:lnTo>
                  <a:lnTo>
                    <a:pt x="11283" y="8826"/>
                  </a:lnTo>
                  <a:lnTo>
                    <a:pt x="11126" y="8826"/>
                  </a:lnTo>
                  <a:lnTo>
                    <a:pt x="11002" y="8788"/>
                  </a:lnTo>
                  <a:lnTo>
                    <a:pt x="10845" y="8714"/>
                  </a:lnTo>
                  <a:lnTo>
                    <a:pt x="10721" y="8640"/>
                  </a:lnTo>
                  <a:lnTo>
                    <a:pt x="10608" y="8565"/>
                  </a:lnTo>
                  <a:lnTo>
                    <a:pt x="10485" y="8453"/>
                  </a:lnTo>
                  <a:lnTo>
                    <a:pt x="10372" y="8323"/>
                  </a:lnTo>
                  <a:lnTo>
                    <a:pt x="10181" y="8062"/>
                  </a:lnTo>
                  <a:lnTo>
                    <a:pt x="10035" y="7746"/>
                  </a:lnTo>
                  <a:lnTo>
                    <a:pt x="9900" y="7392"/>
                  </a:lnTo>
                  <a:lnTo>
                    <a:pt x="9787" y="7001"/>
                  </a:lnTo>
                  <a:lnTo>
                    <a:pt x="9731" y="6610"/>
                  </a:lnTo>
                  <a:lnTo>
                    <a:pt x="9686" y="6219"/>
                  </a:lnTo>
                  <a:lnTo>
                    <a:pt x="9663" y="5772"/>
                  </a:lnTo>
                  <a:lnTo>
                    <a:pt x="9686" y="5381"/>
                  </a:lnTo>
                  <a:lnTo>
                    <a:pt x="9753" y="4990"/>
                  </a:lnTo>
                  <a:lnTo>
                    <a:pt x="9832" y="4636"/>
                  </a:lnTo>
                  <a:lnTo>
                    <a:pt x="9945" y="4320"/>
                  </a:lnTo>
                  <a:lnTo>
                    <a:pt x="10068" y="4022"/>
                  </a:lnTo>
                  <a:lnTo>
                    <a:pt x="10203" y="3817"/>
                  </a:lnTo>
                  <a:lnTo>
                    <a:pt x="10316" y="3593"/>
                  </a:lnTo>
                  <a:lnTo>
                    <a:pt x="10395" y="3351"/>
                  </a:lnTo>
                  <a:lnTo>
                    <a:pt x="10462" y="3109"/>
                  </a:lnTo>
                  <a:lnTo>
                    <a:pt x="10507" y="2848"/>
                  </a:lnTo>
                  <a:lnTo>
                    <a:pt x="10530" y="2606"/>
                  </a:lnTo>
                  <a:lnTo>
                    <a:pt x="10507" y="2346"/>
                  </a:lnTo>
                  <a:lnTo>
                    <a:pt x="10462" y="2141"/>
                  </a:lnTo>
                  <a:lnTo>
                    <a:pt x="10395" y="1880"/>
                  </a:lnTo>
                  <a:lnTo>
                    <a:pt x="10293" y="1638"/>
                  </a:lnTo>
                  <a:lnTo>
                    <a:pt x="10158" y="1415"/>
                  </a:lnTo>
                  <a:lnTo>
                    <a:pt x="9967" y="1210"/>
                  </a:lnTo>
                  <a:lnTo>
                    <a:pt x="9753" y="986"/>
                  </a:lnTo>
                  <a:lnTo>
                    <a:pt x="9495" y="819"/>
                  </a:lnTo>
                  <a:lnTo>
                    <a:pt x="9191" y="670"/>
                  </a:lnTo>
                  <a:lnTo>
                    <a:pt x="8842" y="521"/>
                  </a:lnTo>
                  <a:lnTo>
                    <a:pt x="8471" y="446"/>
                  </a:lnTo>
                  <a:lnTo>
                    <a:pt x="7998" y="428"/>
                  </a:lnTo>
                  <a:lnTo>
                    <a:pt x="7413" y="428"/>
                  </a:lnTo>
                  <a:lnTo>
                    <a:pt x="6817" y="446"/>
                  </a:lnTo>
                  <a:lnTo>
                    <a:pt x="6187" y="521"/>
                  </a:lnTo>
                  <a:lnTo>
                    <a:pt x="5602" y="633"/>
                  </a:lnTo>
                  <a:lnTo>
                    <a:pt x="5107" y="744"/>
                  </a:lnTo>
                  <a:lnTo>
                    <a:pt x="4725" y="856"/>
                  </a:lnTo>
                  <a:lnTo>
                    <a:pt x="4848" y="1564"/>
                  </a:lnTo>
                  <a:lnTo>
                    <a:pt x="5028" y="2495"/>
                  </a:lnTo>
                  <a:lnTo>
                    <a:pt x="5175" y="3556"/>
                  </a:lnTo>
                  <a:lnTo>
                    <a:pt x="5298" y="4673"/>
                  </a:lnTo>
                  <a:lnTo>
                    <a:pt x="5343" y="5213"/>
                  </a:lnTo>
                  <a:lnTo>
                    <a:pt x="5388" y="5753"/>
                  </a:lnTo>
                  <a:lnTo>
                    <a:pt x="5411" y="6275"/>
                  </a:lnTo>
                  <a:lnTo>
                    <a:pt x="5411" y="6740"/>
                  </a:lnTo>
                  <a:lnTo>
                    <a:pt x="5366" y="7168"/>
                  </a:lnTo>
                  <a:lnTo>
                    <a:pt x="5321" y="7541"/>
                  </a:lnTo>
                  <a:lnTo>
                    <a:pt x="5287" y="7708"/>
                  </a:lnTo>
                  <a:lnTo>
                    <a:pt x="5242" y="7857"/>
                  </a:lnTo>
                  <a:lnTo>
                    <a:pt x="5197" y="7969"/>
                  </a:lnTo>
                  <a:lnTo>
                    <a:pt x="5130" y="8062"/>
                  </a:lnTo>
                  <a:lnTo>
                    <a:pt x="5006" y="8248"/>
                  </a:lnTo>
                  <a:lnTo>
                    <a:pt x="4848" y="8397"/>
                  </a:lnTo>
                  <a:lnTo>
                    <a:pt x="4725" y="8528"/>
                  </a:lnTo>
                  <a:lnTo>
                    <a:pt x="4567" y="8640"/>
                  </a:lnTo>
                  <a:lnTo>
                    <a:pt x="4421" y="8714"/>
                  </a:lnTo>
                  <a:lnTo>
                    <a:pt x="4263" y="8751"/>
                  </a:lnTo>
                  <a:lnTo>
                    <a:pt x="4095" y="8788"/>
                  </a:lnTo>
                  <a:lnTo>
                    <a:pt x="3948" y="8788"/>
                  </a:lnTo>
                  <a:lnTo>
                    <a:pt x="3791" y="8751"/>
                  </a:lnTo>
                  <a:lnTo>
                    <a:pt x="3667" y="8714"/>
                  </a:lnTo>
                  <a:lnTo>
                    <a:pt x="3510" y="8677"/>
                  </a:lnTo>
                  <a:lnTo>
                    <a:pt x="3386" y="8602"/>
                  </a:lnTo>
                  <a:lnTo>
                    <a:pt x="3251" y="8491"/>
                  </a:lnTo>
                  <a:lnTo>
                    <a:pt x="3127" y="8360"/>
                  </a:lnTo>
                  <a:lnTo>
                    <a:pt x="3015" y="8248"/>
                  </a:lnTo>
                  <a:lnTo>
                    <a:pt x="2925" y="8062"/>
                  </a:lnTo>
                  <a:lnTo>
                    <a:pt x="2778" y="7857"/>
                  </a:lnTo>
                  <a:lnTo>
                    <a:pt x="2610" y="7671"/>
                  </a:lnTo>
                  <a:lnTo>
                    <a:pt x="2407" y="7541"/>
                  </a:lnTo>
                  <a:lnTo>
                    <a:pt x="2171" y="7466"/>
                  </a:lnTo>
                  <a:lnTo>
                    <a:pt x="1957" y="7429"/>
                  </a:lnTo>
                  <a:lnTo>
                    <a:pt x="1698" y="7429"/>
                  </a:lnTo>
                  <a:lnTo>
                    <a:pt x="1462" y="7466"/>
                  </a:lnTo>
                  <a:lnTo>
                    <a:pt x="1226" y="7559"/>
                  </a:lnTo>
                  <a:lnTo>
                    <a:pt x="989" y="7708"/>
                  </a:lnTo>
                  <a:lnTo>
                    <a:pt x="776" y="7932"/>
                  </a:lnTo>
                  <a:lnTo>
                    <a:pt x="551" y="8211"/>
                  </a:lnTo>
                  <a:lnTo>
                    <a:pt x="382" y="8528"/>
                  </a:lnTo>
                  <a:lnTo>
                    <a:pt x="315" y="8714"/>
                  </a:lnTo>
                  <a:lnTo>
                    <a:pt x="236" y="8919"/>
                  </a:lnTo>
                  <a:lnTo>
                    <a:pt x="191" y="9142"/>
                  </a:lnTo>
                  <a:lnTo>
                    <a:pt x="123" y="9347"/>
                  </a:lnTo>
                  <a:lnTo>
                    <a:pt x="78" y="9608"/>
                  </a:lnTo>
                  <a:lnTo>
                    <a:pt x="56" y="9887"/>
                  </a:lnTo>
                  <a:lnTo>
                    <a:pt x="33" y="10185"/>
                  </a:lnTo>
                  <a:lnTo>
                    <a:pt x="33" y="10464"/>
                  </a:lnTo>
                  <a:lnTo>
                    <a:pt x="33" y="10706"/>
                  </a:lnTo>
                  <a:lnTo>
                    <a:pt x="56" y="10967"/>
                  </a:lnTo>
                  <a:lnTo>
                    <a:pt x="78" y="11172"/>
                  </a:lnTo>
                  <a:lnTo>
                    <a:pt x="123" y="11395"/>
                  </a:lnTo>
                  <a:lnTo>
                    <a:pt x="168" y="11600"/>
                  </a:lnTo>
                  <a:lnTo>
                    <a:pt x="236" y="11786"/>
                  </a:lnTo>
                  <a:lnTo>
                    <a:pt x="292" y="11973"/>
                  </a:lnTo>
                  <a:lnTo>
                    <a:pt x="382" y="12140"/>
                  </a:lnTo>
                  <a:lnTo>
                    <a:pt x="540" y="12419"/>
                  </a:lnTo>
                  <a:lnTo>
                    <a:pt x="731" y="12680"/>
                  </a:lnTo>
                  <a:lnTo>
                    <a:pt x="944" y="12866"/>
                  </a:lnTo>
                  <a:lnTo>
                    <a:pt x="1158" y="12997"/>
                  </a:lnTo>
                  <a:lnTo>
                    <a:pt x="1395" y="13108"/>
                  </a:lnTo>
                  <a:lnTo>
                    <a:pt x="1608" y="13183"/>
                  </a:lnTo>
                  <a:lnTo>
                    <a:pt x="1856" y="13183"/>
                  </a:lnTo>
                  <a:lnTo>
                    <a:pt x="2070" y="13146"/>
                  </a:lnTo>
                  <a:lnTo>
                    <a:pt x="2261" y="13071"/>
                  </a:lnTo>
                  <a:lnTo>
                    <a:pt x="2430" y="12960"/>
                  </a:lnTo>
                  <a:lnTo>
                    <a:pt x="2587" y="12792"/>
                  </a:lnTo>
                  <a:lnTo>
                    <a:pt x="2688" y="12606"/>
                  </a:lnTo>
                  <a:lnTo>
                    <a:pt x="2801" y="12419"/>
                  </a:lnTo>
                  <a:lnTo>
                    <a:pt x="2925" y="12289"/>
                  </a:lnTo>
                  <a:lnTo>
                    <a:pt x="3082" y="12177"/>
                  </a:lnTo>
                  <a:lnTo>
                    <a:pt x="3228" y="12103"/>
                  </a:lnTo>
                  <a:lnTo>
                    <a:pt x="3408" y="12103"/>
                  </a:lnTo>
                  <a:lnTo>
                    <a:pt x="3577" y="12103"/>
                  </a:lnTo>
                  <a:lnTo>
                    <a:pt x="3723" y="12177"/>
                  </a:lnTo>
                  <a:lnTo>
                    <a:pt x="3903" y="12252"/>
                  </a:lnTo>
                  <a:lnTo>
                    <a:pt x="4072" y="12364"/>
                  </a:lnTo>
                  <a:lnTo>
                    <a:pt x="4230" y="12494"/>
                  </a:lnTo>
                  <a:lnTo>
                    <a:pt x="4353" y="12643"/>
                  </a:lnTo>
                  <a:lnTo>
                    <a:pt x="4488" y="12829"/>
                  </a:lnTo>
                  <a:lnTo>
                    <a:pt x="4567" y="13034"/>
                  </a:lnTo>
                  <a:lnTo>
                    <a:pt x="4657" y="13257"/>
                  </a:lnTo>
                  <a:lnTo>
                    <a:pt x="4702" y="13462"/>
                  </a:lnTo>
                  <a:lnTo>
                    <a:pt x="4725" y="13686"/>
                  </a:lnTo>
                  <a:lnTo>
                    <a:pt x="4702" y="14282"/>
                  </a:lnTo>
                  <a:lnTo>
                    <a:pt x="4657" y="15045"/>
                  </a:lnTo>
                  <a:lnTo>
                    <a:pt x="4612" y="15976"/>
                  </a:lnTo>
                  <a:lnTo>
                    <a:pt x="4590" y="16926"/>
                  </a:lnTo>
                  <a:lnTo>
                    <a:pt x="4567" y="17968"/>
                  </a:lnTo>
                  <a:lnTo>
                    <a:pt x="4567" y="19011"/>
                  </a:lnTo>
                  <a:lnTo>
                    <a:pt x="4590" y="19514"/>
                  </a:lnTo>
                  <a:lnTo>
                    <a:pt x="4612" y="19980"/>
                  </a:lnTo>
                  <a:lnTo>
                    <a:pt x="4657" y="20426"/>
                  </a:lnTo>
                  <a:lnTo>
                    <a:pt x="4725" y="20836"/>
                  </a:lnTo>
                  <a:lnTo>
                    <a:pt x="4848" y="20929"/>
                  </a:lnTo>
                  <a:lnTo>
                    <a:pt x="5040" y="21004"/>
                  </a:lnTo>
                  <a:lnTo>
                    <a:pt x="5265" y="21078"/>
                  </a:lnTo>
                  <a:lnTo>
                    <a:pt x="5478" y="21115"/>
                  </a:lnTo>
                  <a:lnTo>
                    <a:pt x="6041" y="21115"/>
                  </a:lnTo>
                  <a:lnTo>
                    <a:pt x="6637" y="21078"/>
                  </a:lnTo>
                  <a:lnTo>
                    <a:pt x="7312" y="21004"/>
                  </a:lnTo>
                  <a:lnTo>
                    <a:pt x="7998" y="20929"/>
                  </a:lnTo>
                  <a:lnTo>
                    <a:pt x="8696" y="20855"/>
                  </a:lnTo>
                  <a:lnTo>
                    <a:pt x="9360" y="20836"/>
                  </a:lnTo>
                  <a:close/>
                </a:path>
              </a:pathLst>
            </a:custGeom>
            <a:solidFill>
              <a:srgbClr val="DDDDDD"/>
            </a:solidFill>
            <a:ln w="19050">
              <a:solidFill>
                <a:srgbClr val="C0C0C0"/>
              </a:solidFill>
              <a:miter lim="800000"/>
              <a:headEnd/>
              <a:tailEnd/>
            </a:ln>
          </p:spPr>
          <p:txBody>
            <a:bodyPr/>
            <a:lstStyle/>
            <a:p>
              <a:pPr algn="ctr">
                <a:lnSpc>
                  <a:spcPct val="100000"/>
                </a:lnSpc>
                <a:buClrTx/>
                <a:buSzTx/>
                <a:buFontTx/>
                <a:buNone/>
              </a:pPr>
              <a:r>
                <a:rPr lang="en-GB" altLang="it-IT" sz="1100" b="1">
                  <a:solidFill>
                    <a:schemeClr val="tx1"/>
                  </a:solidFill>
                </a:rPr>
                <a:t>Rischio valuta</a:t>
              </a:r>
            </a:p>
          </p:txBody>
        </p:sp>
        <p:sp>
          <p:nvSpPr>
            <p:cNvPr id="11" name="Puzzle4"/>
            <p:cNvSpPr>
              <a:spLocks noEditPoints="1" noChangeArrowheads="1"/>
            </p:cNvSpPr>
            <p:nvPr/>
          </p:nvSpPr>
          <p:spPr bwMode="auto">
            <a:xfrm>
              <a:off x="2541588" y="2895600"/>
              <a:ext cx="1204912" cy="1346200"/>
            </a:xfrm>
            <a:custGeom>
              <a:avLst/>
              <a:gdLst>
                <a:gd name="T0" fmla="*/ 8307 w 21600"/>
                <a:gd name="T1" fmla="*/ 11593 h 21600"/>
                <a:gd name="T2" fmla="*/ 453 w 21600"/>
                <a:gd name="T3" fmla="*/ 16938 h 21600"/>
                <a:gd name="T4" fmla="*/ 11500 w 21600"/>
                <a:gd name="T5" fmla="*/ 21600 h 21600"/>
                <a:gd name="T6" fmla="*/ 20920 w 21600"/>
                <a:gd name="T7" fmla="*/ 16751 h 21600"/>
                <a:gd name="T8" fmla="*/ 13972 w 21600"/>
                <a:gd name="T9" fmla="*/ 10888 h 21600"/>
                <a:gd name="T10" fmla="*/ 21033 w 21600"/>
                <a:gd name="T11" fmla="*/ 4716 h 21600"/>
                <a:gd name="T12" fmla="*/ 11102 w 21600"/>
                <a:gd name="T13" fmla="*/ 11 h 21600"/>
                <a:gd name="T14" fmla="*/ 453 w 21600"/>
                <a:gd name="T15" fmla="*/ 4716 h 21600"/>
                <a:gd name="T16" fmla="*/ 2076 w 21600"/>
                <a:gd name="T17" fmla="*/ 5664 h 21600"/>
                <a:gd name="T18" fmla="*/ 20203 w 21600"/>
                <a:gd name="T19" fmla="*/ 15980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3813" y="10590"/>
                  </a:moveTo>
                  <a:lnTo>
                    <a:pt x="3927" y="10513"/>
                  </a:lnTo>
                  <a:lnTo>
                    <a:pt x="4078" y="10425"/>
                  </a:lnTo>
                  <a:lnTo>
                    <a:pt x="4210" y="10359"/>
                  </a:lnTo>
                  <a:lnTo>
                    <a:pt x="4361" y="10315"/>
                  </a:lnTo>
                  <a:lnTo>
                    <a:pt x="4682" y="10237"/>
                  </a:lnTo>
                  <a:lnTo>
                    <a:pt x="5041" y="10193"/>
                  </a:lnTo>
                  <a:lnTo>
                    <a:pt x="5456" y="10171"/>
                  </a:lnTo>
                  <a:lnTo>
                    <a:pt x="5853" y="10193"/>
                  </a:lnTo>
                  <a:lnTo>
                    <a:pt x="6249" y="10260"/>
                  </a:lnTo>
                  <a:lnTo>
                    <a:pt x="6646" y="10337"/>
                  </a:lnTo>
                  <a:lnTo>
                    <a:pt x="7004" y="10469"/>
                  </a:lnTo>
                  <a:lnTo>
                    <a:pt x="7363" y="10612"/>
                  </a:lnTo>
                  <a:lnTo>
                    <a:pt x="7665" y="10788"/>
                  </a:lnTo>
                  <a:lnTo>
                    <a:pt x="7911" y="10998"/>
                  </a:lnTo>
                  <a:lnTo>
                    <a:pt x="8024" y="11097"/>
                  </a:lnTo>
                  <a:lnTo>
                    <a:pt x="8137" y="11207"/>
                  </a:lnTo>
                  <a:lnTo>
                    <a:pt x="8194" y="11340"/>
                  </a:lnTo>
                  <a:lnTo>
                    <a:pt x="8269" y="11461"/>
                  </a:lnTo>
                  <a:lnTo>
                    <a:pt x="8307" y="11593"/>
                  </a:lnTo>
                  <a:lnTo>
                    <a:pt x="8307" y="11714"/>
                  </a:lnTo>
                  <a:lnTo>
                    <a:pt x="8307" y="11868"/>
                  </a:lnTo>
                  <a:lnTo>
                    <a:pt x="8307" y="12012"/>
                  </a:lnTo>
                  <a:lnTo>
                    <a:pt x="8194" y="12265"/>
                  </a:lnTo>
                  <a:lnTo>
                    <a:pt x="8062" y="12519"/>
                  </a:lnTo>
                  <a:lnTo>
                    <a:pt x="7873" y="12706"/>
                  </a:lnTo>
                  <a:lnTo>
                    <a:pt x="7627" y="12904"/>
                  </a:lnTo>
                  <a:lnTo>
                    <a:pt x="7363" y="13048"/>
                  </a:lnTo>
                  <a:lnTo>
                    <a:pt x="7080" y="13180"/>
                  </a:lnTo>
                  <a:lnTo>
                    <a:pt x="6759" y="13257"/>
                  </a:lnTo>
                  <a:lnTo>
                    <a:pt x="6419" y="13345"/>
                  </a:lnTo>
                  <a:lnTo>
                    <a:pt x="6098" y="13389"/>
                  </a:lnTo>
                  <a:lnTo>
                    <a:pt x="5739" y="13389"/>
                  </a:lnTo>
                  <a:lnTo>
                    <a:pt x="5418" y="13389"/>
                  </a:lnTo>
                  <a:lnTo>
                    <a:pt x="5079" y="13345"/>
                  </a:lnTo>
                  <a:lnTo>
                    <a:pt x="4758" y="13301"/>
                  </a:lnTo>
                  <a:lnTo>
                    <a:pt x="4474" y="13213"/>
                  </a:lnTo>
                  <a:lnTo>
                    <a:pt x="4172" y="13114"/>
                  </a:lnTo>
                  <a:lnTo>
                    <a:pt x="3965" y="12982"/>
                  </a:lnTo>
                  <a:lnTo>
                    <a:pt x="3738" y="12838"/>
                  </a:lnTo>
                  <a:lnTo>
                    <a:pt x="3493" y="12706"/>
                  </a:lnTo>
                  <a:lnTo>
                    <a:pt x="3228" y="12607"/>
                  </a:lnTo>
                  <a:lnTo>
                    <a:pt x="2945" y="12519"/>
                  </a:lnTo>
                  <a:lnTo>
                    <a:pt x="2700" y="12431"/>
                  </a:lnTo>
                  <a:lnTo>
                    <a:pt x="2397" y="12375"/>
                  </a:lnTo>
                  <a:lnTo>
                    <a:pt x="2152" y="12331"/>
                  </a:lnTo>
                  <a:lnTo>
                    <a:pt x="1888" y="12309"/>
                  </a:lnTo>
                  <a:lnTo>
                    <a:pt x="1642" y="12309"/>
                  </a:lnTo>
                  <a:lnTo>
                    <a:pt x="1397" y="12331"/>
                  </a:lnTo>
                  <a:lnTo>
                    <a:pt x="1170" y="12397"/>
                  </a:lnTo>
                  <a:lnTo>
                    <a:pt x="962" y="12453"/>
                  </a:lnTo>
                  <a:lnTo>
                    <a:pt x="774" y="12563"/>
                  </a:lnTo>
                  <a:lnTo>
                    <a:pt x="623" y="12684"/>
                  </a:lnTo>
                  <a:lnTo>
                    <a:pt x="528" y="12838"/>
                  </a:lnTo>
                  <a:lnTo>
                    <a:pt x="453" y="13026"/>
                  </a:lnTo>
                  <a:lnTo>
                    <a:pt x="339" y="13477"/>
                  </a:lnTo>
                  <a:lnTo>
                    <a:pt x="226" y="13984"/>
                  </a:lnTo>
                  <a:lnTo>
                    <a:pt x="151" y="14535"/>
                  </a:lnTo>
                  <a:lnTo>
                    <a:pt x="113" y="15075"/>
                  </a:lnTo>
                  <a:lnTo>
                    <a:pt x="113" y="15626"/>
                  </a:lnTo>
                  <a:lnTo>
                    <a:pt x="151" y="16133"/>
                  </a:lnTo>
                  <a:lnTo>
                    <a:pt x="188" y="16376"/>
                  </a:lnTo>
                  <a:lnTo>
                    <a:pt x="264" y="16585"/>
                  </a:lnTo>
                  <a:lnTo>
                    <a:pt x="339" y="16773"/>
                  </a:lnTo>
                  <a:lnTo>
                    <a:pt x="453" y="16938"/>
                  </a:lnTo>
                  <a:lnTo>
                    <a:pt x="1095" y="16883"/>
                  </a:lnTo>
                  <a:lnTo>
                    <a:pt x="1963" y="16795"/>
                  </a:lnTo>
                  <a:lnTo>
                    <a:pt x="2945" y="16751"/>
                  </a:lnTo>
                  <a:lnTo>
                    <a:pt x="3965" y="16706"/>
                  </a:lnTo>
                  <a:lnTo>
                    <a:pt x="5022" y="16684"/>
                  </a:lnTo>
                  <a:lnTo>
                    <a:pt x="5947" y="16684"/>
                  </a:lnTo>
                  <a:lnTo>
                    <a:pt x="6759" y="16706"/>
                  </a:lnTo>
                  <a:lnTo>
                    <a:pt x="7363" y="16751"/>
                  </a:lnTo>
                  <a:lnTo>
                    <a:pt x="7948" y="16839"/>
                  </a:lnTo>
                  <a:lnTo>
                    <a:pt x="8458" y="16916"/>
                  </a:lnTo>
                  <a:lnTo>
                    <a:pt x="8893" y="17026"/>
                  </a:lnTo>
                  <a:lnTo>
                    <a:pt x="9289" y="17158"/>
                  </a:lnTo>
                  <a:lnTo>
                    <a:pt x="9572" y="17280"/>
                  </a:lnTo>
                  <a:lnTo>
                    <a:pt x="9799" y="17412"/>
                  </a:lnTo>
                  <a:lnTo>
                    <a:pt x="9969" y="17555"/>
                  </a:lnTo>
                  <a:lnTo>
                    <a:pt x="10120" y="17687"/>
                  </a:lnTo>
                  <a:lnTo>
                    <a:pt x="10158" y="17831"/>
                  </a:lnTo>
                  <a:lnTo>
                    <a:pt x="10195" y="17974"/>
                  </a:lnTo>
                  <a:lnTo>
                    <a:pt x="10158" y="18128"/>
                  </a:lnTo>
                  <a:lnTo>
                    <a:pt x="10082" y="18271"/>
                  </a:lnTo>
                  <a:lnTo>
                    <a:pt x="9969" y="18426"/>
                  </a:lnTo>
                  <a:lnTo>
                    <a:pt x="9837" y="18569"/>
                  </a:lnTo>
                  <a:lnTo>
                    <a:pt x="9648" y="18701"/>
                  </a:lnTo>
                  <a:lnTo>
                    <a:pt x="9440" y="18822"/>
                  </a:lnTo>
                  <a:lnTo>
                    <a:pt x="9213" y="18999"/>
                  </a:lnTo>
                  <a:lnTo>
                    <a:pt x="9044" y="19186"/>
                  </a:lnTo>
                  <a:lnTo>
                    <a:pt x="8893" y="19395"/>
                  </a:lnTo>
                  <a:lnTo>
                    <a:pt x="8817" y="19627"/>
                  </a:lnTo>
                  <a:lnTo>
                    <a:pt x="8779" y="19858"/>
                  </a:lnTo>
                  <a:lnTo>
                    <a:pt x="8779" y="20112"/>
                  </a:lnTo>
                  <a:lnTo>
                    <a:pt x="8855" y="20354"/>
                  </a:lnTo>
                  <a:lnTo>
                    <a:pt x="8968" y="20586"/>
                  </a:lnTo>
                  <a:lnTo>
                    <a:pt x="9138" y="20817"/>
                  </a:lnTo>
                  <a:lnTo>
                    <a:pt x="9365" y="21026"/>
                  </a:lnTo>
                  <a:lnTo>
                    <a:pt x="9610" y="21192"/>
                  </a:lnTo>
                  <a:lnTo>
                    <a:pt x="9950" y="21368"/>
                  </a:lnTo>
                  <a:lnTo>
                    <a:pt x="10120" y="21445"/>
                  </a:lnTo>
                  <a:lnTo>
                    <a:pt x="10346" y="21511"/>
                  </a:lnTo>
                  <a:lnTo>
                    <a:pt x="10516" y="21555"/>
                  </a:lnTo>
                  <a:lnTo>
                    <a:pt x="10743" y="21600"/>
                  </a:lnTo>
                  <a:lnTo>
                    <a:pt x="10988" y="21644"/>
                  </a:lnTo>
                  <a:lnTo>
                    <a:pt x="11215" y="21666"/>
                  </a:lnTo>
                  <a:lnTo>
                    <a:pt x="11498" y="21666"/>
                  </a:lnTo>
                  <a:lnTo>
                    <a:pt x="11762" y="21666"/>
                  </a:lnTo>
                  <a:lnTo>
                    <a:pt x="12253" y="21644"/>
                  </a:lnTo>
                  <a:lnTo>
                    <a:pt x="12763" y="21577"/>
                  </a:lnTo>
                  <a:lnTo>
                    <a:pt x="13197" y="21467"/>
                  </a:lnTo>
                  <a:lnTo>
                    <a:pt x="13556" y="21346"/>
                  </a:lnTo>
                  <a:lnTo>
                    <a:pt x="13896" y="21192"/>
                  </a:lnTo>
                  <a:lnTo>
                    <a:pt x="14179" y="21026"/>
                  </a:lnTo>
                  <a:lnTo>
                    <a:pt x="14444" y="20839"/>
                  </a:lnTo>
                  <a:lnTo>
                    <a:pt x="14576" y="20641"/>
                  </a:lnTo>
                  <a:lnTo>
                    <a:pt x="14727" y="20431"/>
                  </a:lnTo>
                  <a:lnTo>
                    <a:pt x="14765" y="20200"/>
                  </a:lnTo>
                  <a:lnTo>
                    <a:pt x="14802" y="19991"/>
                  </a:lnTo>
                  <a:lnTo>
                    <a:pt x="14727" y="19759"/>
                  </a:lnTo>
                  <a:lnTo>
                    <a:pt x="14613" y="19550"/>
                  </a:lnTo>
                  <a:lnTo>
                    <a:pt x="14444" y="19307"/>
                  </a:lnTo>
                  <a:lnTo>
                    <a:pt x="14217" y="19098"/>
                  </a:lnTo>
                  <a:lnTo>
                    <a:pt x="13934" y="18911"/>
                  </a:lnTo>
                  <a:lnTo>
                    <a:pt x="13669" y="18745"/>
                  </a:lnTo>
                  <a:lnTo>
                    <a:pt x="13462" y="18547"/>
                  </a:lnTo>
                  <a:lnTo>
                    <a:pt x="13311" y="18337"/>
                  </a:lnTo>
                  <a:lnTo>
                    <a:pt x="13197" y="18150"/>
                  </a:lnTo>
                  <a:lnTo>
                    <a:pt x="13122" y="17941"/>
                  </a:lnTo>
                  <a:lnTo>
                    <a:pt x="13122" y="17720"/>
                  </a:lnTo>
                  <a:lnTo>
                    <a:pt x="13122" y="17533"/>
                  </a:lnTo>
                  <a:lnTo>
                    <a:pt x="13197" y="17346"/>
                  </a:lnTo>
                  <a:lnTo>
                    <a:pt x="13273" y="17158"/>
                  </a:lnTo>
                  <a:lnTo>
                    <a:pt x="13386" y="16982"/>
                  </a:lnTo>
                  <a:lnTo>
                    <a:pt x="13537" y="16839"/>
                  </a:lnTo>
                  <a:lnTo>
                    <a:pt x="13707" y="16706"/>
                  </a:lnTo>
                  <a:lnTo>
                    <a:pt x="13896" y="16607"/>
                  </a:lnTo>
                  <a:lnTo>
                    <a:pt x="14104" y="16519"/>
                  </a:lnTo>
                  <a:lnTo>
                    <a:pt x="14330" y="16453"/>
                  </a:lnTo>
                  <a:lnTo>
                    <a:pt x="14538" y="16431"/>
                  </a:lnTo>
                  <a:lnTo>
                    <a:pt x="14897" y="16453"/>
                  </a:lnTo>
                  <a:lnTo>
                    <a:pt x="15406" y="16497"/>
                  </a:lnTo>
                  <a:lnTo>
                    <a:pt x="16105" y="16541"/>
                  </a:lnTo>
                  <a:lnTo>
                    <a:pt x="16898" y="16607"/>
                  </a:lnTo>
                  <a:lnTo>
                    <a:pt x="17804" y="16651"/>
                  </a:lnTo>
                  <a:lnTo>
                    <a:pt x="18786" y="16684"/>
                  </a:lnTo>
                  <a:lnTo>
                    <a:pt x="19844" y="16728"/>
                  </a:lnTo>
                  <a:lnTo>
                    <a:pt x="20920" y="16751"/>
                  </a:lnTo>
                  <a:lnTo>
                    <a:pt x="21109" y="16497"/>
                  </a:lnTo>
                  <a:lnTo>
                    <a:pt x="21241" y="16222"/>
                  </a:lnTo>
                  <a:lnTo>
                    <a:pt x="21392" y="15946"/>
                  </a:lnTo>
                  <a:lnTo>
                    <a:pt x="21467" y="15648"/>
                  </a:lnTo>
                  <a:lnTo>
                    <a:pt x="21543" y="15351"/>
                  </a:lnTo>
                  <a:lnTo>
                    <a:pt x="21618" y="15042"/>
                  </a:lnTo>
                  <a:lnTo>
                    <a:pt x="21618" y="14745"/>
                  </a:lnTo>
                  <a:lnTo>
                    <a:pt x="21618" y="14447"/>
                  </a:lnTo>
                  <a:lnTo>
                    <a:pt x="21618" y="14150"/>
                  </a:lnTo>
                  <a:lnTo>
                    <a:pt x="21581" y="13852"/>
                  </a:lnTo>
                  <a:lnTo>
                    <a:pt x="21505" y="13577"/>
                  </a:lnTo>
                  <a:lnTo>
                    <a:pt x="21430" y="13301"/>
                  </a:lnTo>
                  <a:lnTo>
                    <a:pt x="21354" y="13048"/>
                  </a:lnTo>
                  <a:lnTo>
                    <a:pt x="21241" y="12816"/>
                  </a:lnTo>
                  <a:lnTo>
                    <a:pt x="21146" y="12607"/>
                  </a:lnTo>
                  <a:lnTo>
                    <a:pt x="21033" y="12431"/>
                  </a:lnTo>
                  <a:lnTo>
                    <a:pt x="20920" y="12265"/>
                  </a:lnTo>
                  <a:lnTo>
                    <a:pt x="20769" y="12144"/>
                  </a:lnTo>
                  <a:lnTo>
                    <a:pt x="20637" y="12034"/>
                  </a:lnTo>
                  <a:lnTo>
                    <a:pt x="20486" y="11946"/>
                  </a:lnTo>
                  <a:lnTo>
                    <a:pt x="20297" y="11891"/>
                  </a:lnTo>
                  <a:lnTo>
                    <a:pt x="20165" y="11846"/>
                  </a:lnTo>
                  <a:lnTo>
                    <a:pt x="19976" y="11824"/>
                  </a:lnTo>
                  <a:lnTo>
                    <a:pt x="19806" y="11802"/>
                  </a:lnTo>
                  <a:lnTo>
                    <a:pt x="19390" y="11824"/>
                  </a:lnTo>
                  <a:lnTo>
                    <a:pt x="18956" y="11891"/>
                  </a:lnTo>
                  <a:lnTo>
                    <a:pt x="18503" y="11968"/>
                  </a:lnTo>
                  <a:lnTo>
                    <a:pt x="17993" y="12078"/>
                  </a:lnTo>
                  <a:lnTo>
                    <a:pt x="17653" y="12144"/>
                  </a:lnTo>
                  <a:lnTo>
                    <a:pt x="17332" y="12199"/>
                  </a:lnTo>
                  <a:lnTo>
                    <a:pt x="17049" y="12221"/>
                  </a:lnTo>
                  <a:lnTo>
                    <a:pt x="16747" y="12243"/>
                  </a:lnTo>
                  <a:lnTo>
                    <a:pt x="16464" y="12243"/>
                  </a:lnTo>
                  <a:lnTo>
                    <a:pt x="16218" y="12243"/>
                  </a:lnTo>
                  <a:lnTo>
                    <a:pt x="15992" y="12221"/>
                  </a:lnTo>
                  <a:lnTo>
                    <a:pt x="15746" y="12199"/>
                  </a:lnTo>
                  <a:lnTo>
                    <a:pt x="15520" y="12155"/>
                  </a:lnTo>
                  <a:lnTo>
                    <a:pt x="15350" y="12122"/>
                  </a:lnTo>
                  <a:lnTo>
                    <a:pt x="15161" y="12056"/>
                  </a:lnTo>
                  <a:lnTo>
                    <a:pt x="14972" y="11990"/>
                  </a:lnTo>
                  <a:lnTo>
                    <a:pt x="14689" y="11846"/>
                  </a:lnTo>
                  <a:lnTo>
                    <a:pt x="14444" y="11670"/>
                  </a:lnTo>
                  <a:lnTo>
                    <a:pt x="14255" y="11483"/>
                  </a:lnTo>
                  <a:lnTo>
                    <a:pt x="14104" y="11295"/>
                  </a:lnTo>
                  <a:lnTo>
                    <a:pt x="14028" y="11086"/>
                  </a:lnTo>
                  <a:lnTo>
                    <a:pt x="13972" y="10888"/>
                  </a:lnTo>
                  <a:lnTo>
                    <a:pt x="13972" y="10700"/>
                  </a:lnTo>
                  <a:lnTo>
                    <a:pt x="14009" y="10513"/>
                  </a:lnTo>
                  <a:lnTo>
                    <a:pt x="14066" y="10359"/>
                  </a:lnTo>
                  <a:lnTo>
                    <a:pt x="14179" y="10215"/>
                  </a:lnTo>
                  <a:lnTo>
                    <a:pt x="14406" y="10006"/>
                  </a:lnTo>
                  <a:lnTo>
                    <a:pt x="14651" y="9830"/>
                  </a:lnTo>
                  <a:lnTo>
                    <a:pt x="14878" y="9686"/>
                  </a:lnTo>
                  <a:lnTo>
                    <a:pt x="15123" y="9554"/>
                  </a:lnTo>
                  <a:lnTo>
                    <a:pt x="15350" y="9477"/>
                  </a:lnTo>
                  <a:lnTo>
                    <a:pt x="15558" y="9411"/>
                  </a:lnTo>
                  <a:lnTo>
                    <a:pt x="15803" y="9345"/>
                  </a:lnTo>
                  <a:lnTo>
                    <a:pt x="16030" y="9323"/>
                  </a:lnTo>
                  <a:lnTo>
                    <a:pt x="16256" y="9301"/>
                  </a:lnTo>
                  <a:lnTo>
                    <a:pt x="16464" y="9323"/>
                  </a:lnTo>
                  <a:lnTo>
                    <a:pt x="16690" y="9345"/>
                  </a:lnTo>
                  <a:lnTo>
                    <a:pt x="16898" y="9367"/>
                  </a:lnTo>
                  <a:lnTo>
                    <a:pt x="17332" y="9477"/>
                  </a:lnTo>
                  <a:lnTo>
                    <a:pt x="17767" y="9598"/>
                  </a:lnTo>
                  <a:lnTo>
                    <a:pt x="18163" y="9731"/>
                  </a:lnTo>
                  <a:lnTo>
                    <a:pt x="18597" y="9874"/>
                  </a:lnTo>
                  <a:lnTo>
                    <a:pt x="18994" y="10006"/>
                  </a:lnTo>
                  <a:lnTo>
                    <a:pt x="19428" y="10083"/>
                  </a:lnTo>
                  <a:lnTo>
                    <a:pt x="19617" y="10127"/>
                  </a:lnTo>
                  <a:lnTo>
                    <a:pt x="19844" y="10149"/>
                  </a:lnTo>
                  <a:lnTo>
                    <a:pt x="20013" y="10149"/>
                  </a:lnTo>
                  <a:lnTo>
                    <a:pt x="20240" y="10127"/>
                  </a:lnTo>
                  <a:lnTo>
                    <a:pt x="20410" y="10105"/>
                  </a:lnTo>
                  <a:lnTo>
                    <a:pt x="20637" y="10061"/>
                  </a:lnTo>
                  <a:lnTo>
                    <a:pt x="20844" y="9984"/>
                  </a:lnTo>
                  <a:lnTo>
                    <a:pt x="21033" y="9896"/>
                  </a:lnTo>
                  <a:lnTo>
                    <a:pt x="21146" y="9830"/>
                  </a:lnTo>
                  <a:lnTo>
                    <a:pt x="21203" y="9753"/>
                  </a:lnTo>
                  <a:lnTo>
                    <a:pt x="21279" y="9642"/>
                  </a:lnTo>
                  <a:lnTo>
                    <a:pt x="21354" y="9521"/>
                  </a:lnTo>
                  <a:lnTo>
                    <a:pt x="21430" y="9246"/>
                  </a:lnTo>
                  <a:lnTo>
                    <a:pt x="21430" y="8904"/>
                  </a:lnTo>
                  <a:lnTo>
                    <a:pt x="21430" y="8540"/>
                  </a:lnTo>
                  <a:lnTo>
                    <a:pt x="21392" y="8144"/>
                  </a:lnTo>
                  <a:lnTo>
                    <a:pt x="21354" y="7714"/>
                  </a:lnTo>
                  <a:lnTo>
                    <a:pt x="21279" y="7295"/>
                  </a:lnTo>
                  <a:lnTo>
                    <a:pt x="21146" y="6446"/>
                  </a:lnTo>
                  <a:lnTo>
                    <a:pt x="20995" y="5686"/>
                  </a:lnTo>
                  <a:lnTo>
                    <a:pt x="20958" y="5366"/>
                  </a:lnTo>
                  <a:lnTo>
                    <a:pt x="20958" y="5091"/>
                  </a:lnTo>
                  <a:lnTo>
                    <a:pt x="20958" y="4860"/>
                  </a:lnTo>
                  <a:lnTo>
                    <a:pt x="21033" y="4716"/>
                  </a:lnTo>
                  <a:lnTo>
                    <a:pt x="20637" y="4860"/>
                  </a:lnTo>
                  <a:lnTo>
                    <a:pt x="20127" y="4992"/>
                  </a:lnTo>
                  <a:lnTo>
                    <a:pt x="19617" y="5069"/>
                  </a:lnTo>
                  <a:lnTo>
                    <a:pt x="19032" y="5157"/>
                  </a:lnTo>
                  <a:lnTo>
                    <a:pt x="18465" y="5201"/>
                  </a:lnTo>
                  <a:lnTo>
                    <a:pt x="17842" y="5245"/>
                  </a:lnTo>
                  <a:lnTo>
                    <a:pt x="17219" y="5267"/>
                  </a:lnTo>
                  <a:lnTo>
                    <a:pt x="16615" y="5267"/>
                  </a:lnTo>
                  <a:lnTo>
                    <a:pt x="15992" y="5245"/>
                  </a:lnTo>
                  <a:lnTo>
                    <a:pt x="15369" y="5201"/>
                  </a:lnTo>
                  <a:lnTo>
                    <a:pt x="14840" y="5157"/>
                  </a:lnTo>
                  <a:lnTo>
                    <a:pt x="14293" y="5091"/>
                  </a:lnTo>
                  <a:lnTo>
                    <a:pt x="13783" y="5014"/>
                  </a:lnTo>
                  <a:lnTo>
                    <a:pt x="13386" y="4926"/>
                  </a:lnTo>
                  <a:lnTo>
                    <a:pt x="13027" y="4815"/>
                  </a:lnTo>
                  <a:lnTo>
                    <a:pt x="12725" y="4716"/>
                  </a:lnTo>
                  <a:lnTo>
                    <a:pt x="12480" y="4606"/>
                  </a:lnTo>
                  <a:lnTo>
                    <a:pt x="12291" y="4496"/>
                  </a:lnTo>
                  <a:lnTo>
                    <a:pt x="12197" y="4397"/>
                  </a:lnTo>
                  <a:lnTo>
                    <a:pt x="12083" y="4286"/>
                  </a:lnTo>
                  <a:lnTo>
                    <a:pt x="12046" y="4187"/>
                  </a:lnTo>
                  <a:lnTo>
                    <a:pt x="12008" y="4077"/>
                  </a:lnTo>
                  <a:lnTo>
                    <a:pt x="12046" y="3967"/>
                  </a:lnTo>
                  <a:lnTo>
                    <a:pt x="12121" y="3868"/>
                  </a:lnTo>
                  <a:lnTo>
                    <a:pt x="12197" y="3735"/>
                  </a:lnTo>
                  <a:lnTo>
                    <a:pt x="12291" y="3614"/>
                  </a:lnTo>
                  <a:lnTo>
                    <a:pt x="12442" y="3482"/>
                  </a:lnTo>
                  <a:lnTo>
                    <a:pt x="12631" y="3361"/>
                  </a:lnTo>
                  <a:lnTo>
                    <a:pt x="13065" y="3085"/>
                  </a:lnTo>
                  <a:lnTo>
                    <a:pt x="13537" y="2766"/>
                  </a:lnTo>
                  <a:lnTo>
                    <a:pt x="13783" y="2578"/>
                  </a:lnTo>
                  <a:lnTo>
                    <a:pt x="13934" y="2380"/>
                  </a:lnTo>
                  <a:lnTo>
                    <a:pt x="14028" y="2171"/>
                  </a:lnTo>
                  <a:lnTo>
                    <a:pt x="14104" y="1961"/>
                  </a:lnTo>
                  <a:lnTo>
                    <a:pt x="14104" y="1730"/>
                  </a:lnTo>
                  <a:lnTo>
                    <a:pt x="14066" y="1498"/>
                  </a:lnTo>
                  <a:lnTo>
                    <a:pt x="13972" y="1267"/>
                  </a:lnTo>
                  <a:lnTo>
                    <a:pt x="13820" y="1057"/>
                  </a:lnTo>
                  <a:lnTo>
                    <a:pt x="13594" y="837"/>
                  </a:lnTo>
                  <a:lnTo>
                    <a:pt x="13386" y="628"/>
                  </a:lnTo>
                  <a:lnTo>
                    <a:pt x="13103" y="462"/>
                  </a:lnTo>
                  <a:lnTo>
                    <a:pt x="12763" y="308"/>
                  </a:lnTo>
                  <a:lnTo>
                    <a:pt x="12404" y="187"/>
                  </a:lnTo>
                  <a:lnTo>
                    <a:pt x="12008" y="77"/>
                  </a:lnTo>
                  <a:lnTo>
                    <a:pt x="11574" y="33"/>
                  </a:lnTo>
                  <a:lnTo>
                    <a:pt x="11102" y="11"/>
                  </a:lnTo>
                  <a:lnTo>
                    <a:pt x="10667" y="11"/>
                  </a:lnTo>
                  <a:lnTo>
                    <a:pt x="10233" y="77"/>
                  </a:lnTo>
                  <a:lnTo>
                    <a:pt x="9837" y="187"/>
                  </a:lnTo>
                  <a:lnTo>
                    <a:pt x="9440" y="286"/>
                  </a:lnTo>
                  <a:lnTo>
                    <a:pt x="9062" y="462"/>
                  </a:lnTo>
                  <a:lnTo>
                    <a:pt x="8741" y="628"/>
                  </a:lnTo>
                  <a:lnTo>
                    <a:pt x="8458" y="815"/>
                  </a:lnTo>
                  <a:lnTo>
                    <a:pt x="8232" y="1035"/>
                  </a:lnTo>
                  <a:lnTo>
                    <a:pt x="8062" y="1245"/>
                  </a:lnTo>
                  <a:lnTo>
                    <a:pt x="7911" y="1476"/>
                  </a:lnTo>
                  <a:lnTo>
                    <a:pt x="7835" y="1708"/>
                  </a:lnTo>
                  <a:lnTo>
                    <a:pt x="7797" y="1961"/>
                  </a:lnTo>
                  <a:lnTo>
                    <a:pt x="7835" y="2193"/>
                  </a:lnTo>
                  <a:lnTo>
                    <a:pt x="7948" y="2402"/>
                  </a:lnTo>
                  <a:lnTo>
                    <a:pt x="8062" y="2534"/>
                  </a:lnTo>
                  <a:lnTo>
                    <a:pt x="8175" y="2644"/>
                  </a:lnTo>
                  <a:lnTo>
                    <a:pt x="8269" y="2744"/>
                  </a:lnTo>
                  <a:lnTo>
                    <a:pt x="8420" y="2832"/>
                  </a:lnTo>
                  <a:lnTo>
                    <a:pt x="8704" y="3019"/>
                  </a:lnTo>
                  <a:lnTo>
                    <a:pt x="8968" y="3206"/>
                  </a:lnTo>
                  <a:lnTo>
                    <a:pt x="9138" y="3405"/>
                  </a:lnTo>
                  <a:lnTo>
                    <a:pt x="9327" y="3570"/>
                  </a:lnTo>
                  <a:lnTo>
                    <a:pt x="9440" y="3735"/>
                  </a:lnTo>
                  <a:lnTo>
                    <a:pt x="9516" y="3890"/>
                  </a:lnTo>
                  <a:lnTo>
                    <a:pt x="9534" y="4033"/>
                  </a:lnTo>
                  <a:lnTo>
                    <a:pt x="9534" y="4165"/>
                  </a:lnTo>
                  <a:lnTo>
                    <a:pt x="9516" y="4286"/>
                  </a:lnTo>
                  <a:lnTo>
                    <a:pt x="9440" y="4397"/>
                  </a:lnTo>
                  <a:lnTo>
                    <a:pt x="9327" y="4496"/>
                  </a:lnTo>
                  <a:lnTo>
                    <a:pt x="9176" y="4562"/>
                  </a:lnTo>
                  <a:lnTo>
                    <a:pt x="9006" y="4628"/>
                  </a:lnTo>
                  <a:lnTo>
                    <a:pt x="8779" y="4694"/>
                  </a:lnTo>
                  <a:lnTo>
                    <a:pt x="8534" y="4716"/>
                  </a:lnTo>
                  <a:lnTo>
                    <a:pt x="8232" y="4716"/>
                  </a:lnTo>
                  <a:lnTo>
                    <a:pt x="7118" y="4738"/>
                  </a:lnTo>
                  <a:lnTo>
                    <a:pt x="5947" y="4771"/>
                  </a:lnTo>
                  <a:lnTo>
                    <a:pt x="4795" y="4815"/>
                  </a:lnTo>
                  <a:lnTo>
                    <a:pt x="3681" y="4860"/>
                  </a:lnTo>
                  <a:lnTo>
                    <a:pt x="2662" y="4882"/>
                  </a:lnTo>
                  <a:lnTo>
                    <a:pt x="1755" y="4882"/>
                  </a:lnTo>
                  <a:lnTo>
                    <a:pt x="1359" y="4860"/>
                  </a:lnTo>
                  <a:lnTo>
                    <a:pt x="981" y="4837"/>
                  </a:lnTo>
                  <a:lnTo>
                    <a:pt x="698" y="4771"/>
                  </a:lnTo>
                  <a:lnTo>
                    <a:pt x="453" y="4716"/>
                  </a:lnTo>
                  <a:lnTo>
                    <a:pt x="453" y="5322"/>
                  </a:lnTo>
                  <a:lnTo>
                    <a:pt x="453" y="6083"/>
                  </a:lnTo>
                  <a:lnTo>
                    <a:pt x="453" y="6909"/>
                  </a:lnTo>
                  <a:lnTo>
                    <a:pt x="453" y="7780"/>
                  </a:lnTo>
                  <a:lnTo>
                    <a:pt x="453" y="8606"/>
                  </a:lnTo>
                  <a:lnTo>
                    <a:pt x="453" y="9345"/>
                  </a:lnTo>
                  <a:lnTo>
                    <a:pt x="453" y="9918"/>
                  </a:lnTo>
                  <a:lnTo>
                    <a:pt x="453" y="10282"/>
                  </a:lnTo>
                  <a:lnTo>
                    <a:pt x="490" y="10381"/>
                  </a:lnTo>
                  <a:lnTo>
                    <a:pt x="547" y="10491"/>
                  </a:lnTo>
                  <a:lnTo>
                    <a:pt x="660" y="10590"/>
                  </a:lnTo>
                  <a:lnTo>
                    <a:pt x="811" y="10700"/>
                  </a:lnTo>
                  <a:lnTo>
                    <a:pt x="981" y="10811"/>
                  </a:lnTo>
                  <a:lnTo>
                    <a:pt x="1208" y="10888"/>
                  </a:lnTo>
                  <a:lnTo>
                    <a:pt x="1453" y="10954"/>
                  </a:lnTo>
                  <a:lnTo>
                    <a:pt x="1718" y="11020"/>
                  </a:lnTo>
                  <a:lnTo>
                    <a:pt x="1963" y="11064"/>
                  </a:lnTo>
                  <a:lnTo>
                    <a:pt x="2265" y="11086"/>
                  </a:lnTo>
                  <a:lnTo>
                    <a:pt x="2548" y="11064"/>
                  </a:lnTo>
                  <a:lnTo>
                    <a:pt x="2794" y="11042"/>
                  </a:lnTo>
                  <a:lnTo>
                    <a:pt x="3096" y="10976"/>
                  </a:lnTo>
                  <a:lnTo>
                    <a:pt x="3341" y="10888"/>
                  </a:lnTo>
                  <a:lnTo>
                    <a:pt x="3606" y="10766"/>
                  </a:lnTo>
                  <a:lnTo>
                    <a:pt x="3813" y="10590"/>
                  </a:lnTo>
                  <a:close/>
                </a:path>
              </a:pathLst>
            </a:custGeom>
            <a:solidFill>
              <a:srgbClr val="DDDDDD"/>
            </a:solidFill>
            <a:ln w="19050">
              <a:solidFill>
                <a:srgbClr val="C0C0C0"/>
              </a:solidFill>
              <a:miter lim="800000"/>
              <a:headEnd/>
              <a:tailEnd/>
            </a:ln>
          </p:spPr>
          <p:txBody>
            <a:bodyPr/>
            <a:lstStyle/>
            <a:p>
              <a:pPr algn="ctr">
                <a:lnSpc>
                  <a:spcPct val="100000"/>
                </a:lnSpc>
                <a:buClrTx/>
                <a:buSzTx/>
                <a:buFontTx/>
                <a:buNone/>
              </a:pPr>
              <a:r>
                <a:rPr lang="en-GB" altLang="it-IT" sz="1100" b="1">
                  <a:solidFill>
                    <a:schemeClr val="tx1"/>
                  </a:solidFill>
                </a:rPr>
                <a:t>Rischio</a:t>
              </a:r>
            </a:p>
            <a:p>
              <a:pPr algn="ctr">
                <a:lnSpc>
                  <a:spcPct val="100000"/>
                </a:lnSpc>
                <a:buClrTx/>
                <a:buSzTx/>
                <a:buFontTx/>
                <a:buNone/>
              </a:pPr>
              <a:r>
                <a:rPr lang="en-GB" altLang="it-IT" sz="1100" b="1">
                  <a:solidFill>
                    <a:schemeClr val="tx1"/>
                  </a:solidFill>
                </a:rPr>
                <a:t>inflazione</a:t>
              </a:r>
            </a:p>
          </p:txBody>
        </p:sp>
        <p:sp>
          <p:nvSpPr>
            <p:cNvPr id="12" name="Puzzle3"/>
            <p:cNvSpPr>
              <a:spLocks noEditPoints="1" noChangeArrowheads="1"/>
            </p:cNvSpPr>
            <p:nvPr/>
          </p:nvSpPr>
          <p:spPr bwMode="auto">
            <a:xfrm>
              <a:off x="255588" y="2514600"/>
              <a:ext cx="1219200" cy="1066800"/>
            </a:xfrm>
            <a:custGeom>
              <a:avLst/>
              <a:gdLst>
                <a:gd name="T0" fmla="*/ 10391 w 21600"/>
                <a:gd name="T1" fmla="*/ 15806 h 21600"/>
                <a:gd name="T2" fmla="*/ 20551 w 21600"/>
                <a:gd name="T3" fmla="*/ 21088 h 21600"/>
                <a:gd name="T4" fmla="*/ 13180 w 21600"/>
                <a:gd name="T5" fmla="*/ 13801 h 21600"/>
                <a:gd name="T6" fmla="*/ 20551 w 21600"/>
                <a:gd name="T7" fmla="*/ 7025 h 21600"/>
                <a:gd name="T8" fmla="*/ 10500 w 21600"/>
                <a:gd name="T9" fmla="*/ 52 h 21600"/>
                <a:gd name="T10" fmla="*/ 692 w 21600"/>
                <a:gd name="T11" fmla="*/ 6802 h 21600"/>
                <a:gd name="T12" fmla="*/ 8064 w 21600"/>
                <a:gd name="T13" fmla="*/ 13526 h 21600"/>
                <a:gd name="T14" fmla="*/ 692 w 21600"/>
                <a:gd name="T15" fmla="*/ 21088 h 21600"/>
                <a:gd name="T16" fmla="*/ 2273 w 21600"/>
                <a:gd name="T17" fmla="*/ 7719 h 21600"/>
                <a:gd name="T18" fmla="*/ 19149 w 21600"/>
                <a:gd name="T19" fmla="*/ 202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6625" y="20892"/>
                  </a:moveTo>
                  <a:lnTo>
                    <a:pt x="7105" y="21023"/>
                  </a:lnTo>
                  <a:lnTo>
                    <a:pt x="7513" y="21088"/>
                  </a:lnTo>
                  <a:lnTo>
                    <a:pt x="7922" y="21115"/>
                  </a:lnTo>
                  <a:lnTo>
                    <a:pt x="8242" y="21115"/>
                  </a:lnTo>
                  <a:lnTo>
                    <a:pt x="8544" y="21062"/>
                  </a:lnTo>
                  <a:lnTo>
                    <a:pt x="8810" y="20997"/>
                  </a:lnTo>
                  <a:lnTo>
                    <a:pt x="9023" y="20892"/>
                  </a:lnTo>
                  <a:lnTo>
                    <a:pt x="9148" y="20761"/>
                  </a:lnTo>
                  <a:lnTo>
                    <a:pt x="9290" y="20616"/>
                  </a:lnTo>
                  <a:lnTo>
                    <a:pt x="9361" y="20459"/>
                  </a:lnTo>
                  <a:lnTo>
                    <a:pt x="9396" y="20289"/>
                  </a:lnTo>
                  <a:lnTo>
                    <a:pt x="9396" y="20092"/>
                  </a:lnTo>
                  <a:lnTo>
                    <a:pt x="9325" y="19909"/>
                  </a:lnTo>
                  <a:lnTo>
                    <a:pt x="9219" y="19738"/>
                  </a:lnTo>
                  <a:lnTo>
                    <a:pt x="9094" y="19555"/>
                  </a:lnTo>
                  <a:lnTo>
                    <a:pt x="8917" y="19384"/>
                  </a:lnTo>
                  <a:lnTo>
                    <a:pt x="8650" y="19162"/>
                  </a:lnTo>
                  <a:lnTo>
                    <a:pt x="8437" y="18900"/>
                  </a:lnTo>
                  <a:lnTo>
                    <a:pt x="8277" y="18624"/>
                  </a:lnTo>
                  <a:lnTo>
                    <a:pt x="8135" y="18349"/>
                  </a:lnTo>
                  <a:lnTo>
                    <a:pt x="8028" y="18048"/>
                  </a:lnTo>
                  <a:lnTo>
                    <a:pt x="7993" y="17746"/>
                  </a:lnTo>
                  <a:lnTo>
                    <a:pt x="7993" y="17471"/>
                  </a:lnTo>
                  <a:lnTo>
                    <a:pt x="8028" y="17169"/>
                  </a:lnTo>
                  <a:lnTo>
                    <a:pt x="8135" y="16920"/>
                  </a:lnTo>
                  <a:lnTo>
                    <a:pt x="8277" y="16671"/>
                  </a:lnTo>
                  <a:lnTo>
                    <a:pt x="8366" y="16540"/>
                  </a:lnTo>
                  <a:lnTo>
                    <a:pt x="8473" y="16409"/>
                  </a:lnTo>
                  <a:lnTo>
                    <a:pt x="8615" y="16317"/>
                  </a:lnTo>
                  <a:lnTo>
                    <a:pt x="8739" y="16213"/>
                  </a:lnTo>
                  <a:lnTo>
                    <a:pt x="8881" y="16134"/>
                  </a:lnTo>
                  <a:lnTo>
                    <a:pt x="9059" y="16055"/>
                  </a:lnTo>
                  <a:lnTo>
                    <a:pt x="9254" y="15990"/>
                  </a:lnTo>
                  <a:lnTo>
                    <a:pt x="9432" y="15911"/>
                  </a:lnTo>
                  <a:lnTo>
                    <a:pt x="9663" y="15885"/>
                  </a:lnTo>
                  <a:lnTo>
                    <a:pt x="9876" y="15833"/>
                  </a:lnTo>
                  <a:lnTo>
                    <a:pt x="10142" y="15806"/>
                  </a:lnTo>
                  <a:lnTo>
                    <a:pt x="10391" y="15806"/>
                  </a:lnTo>
                  <a:lnTo>
                    <a:pt x="10728" y="15806"/>
                  </a:lnTo>
                  <a:lnTo>
                    <a:pt x="10995" y="15806"/>
                  </a:lnTo>
                  <a:lnTo>
                    <a:pt x="11279" y="15833"/>
                  </a:lnTo>
                  <a:lnTo>
                    <a:pt x="11546" y="15885"/>
                  </a:lnTo>
                  <a:lnTo>
                    <a:pt x="11776" y="15937"/>
                  </a:lnTo>
                  <a:lnTo>
                    <a:pt x="12025" y="15990"/>
                  </a:lnTo>
                  <a:lnTo>
                    <a:pt x="12221" y="16055"/>
                  </a:lnTo>
                  <a:lnTo>
                    <a:pt x="12434" y="16134"/>
                  </a:lnTo>
                  <a:lnTo>
                    <a:pt x="12611" y="16213"/>
                  </a:lnTo>
                  <a:lnTo>
                    <a:pt x="12771" y="16317"/>
                  </a:lnTo>
                  <a:lnTo>
                    <a:pt x="12913" y="16409"/>
                  </a:lnTo>
                  <a:lnTo>
                    <a:pt x="13038" y="16514"/>
                  </a:lnTo>
                  <a:lnTo>
                    <a:pt x="13251" y="16737"/>
                  </a:lnTo>
                  <a:lnTo>
                    <a:pt x="13428" y="16986"/>
                  </a:lnTo>
                  <a:lnTo>
                    <a:pt x="13517" y="17248"/>
                  </a:lnTo>
                  <a:lnTo>
                    <a:pt x="13588" y="17523"/>
                  </a:lnTo>
                  <a:lnTo>
                    <a:pt x="13588" y="17799"/>
                  </a:lnTo>
                  <a:lnTo>
                    <a:pt x="13517" y="18074"/>
                  </a:lnTo>
                  <a:lnTo>
                    <a:pt x="13428" y="18323"/>
                  </a:lnTo>
                  <a:lnTo>
                    <a:pt x="13286" y="18572"/>
                  </a:lnTo>
                  <a:lnTo>
                    <a:pt x="13109" y="18808"/>
                  </a:lnTo>
                  <a:lnTo>
                    <a:pt x="12878" y="19031"/>
                  </a:lnTo>
                  <a:lnTo>
                    <a:pt x="12434" y="19411"/>
                  </a:lnTo>
                  <a:lnTo>
                    <a:pt x="12132" y="19738"/>
                  </a:lnTo>
                  <a:lnTo>
                    <a:pt x="12025" y="19856"/>
                  </a:lnTo>
                  <a:lnTo>
                    <a:pt x="11919" y="20014"/>
                  </a:lnTo>
                  <a:lnTo>
                    <a:pt x="11883" y="20132"/>
                  </a:lnTo>
                  <a:lnTo>
                    <a:pt x="11883" y="20263"/>
                  </a:lnTo>
                  <a:lnTo>
                    <a:pt x="11883" y="20394"/>
                  </a:lnTo>
                  <a:lnTo>
                    <a:pt x="11954" y="20485"/>
                  </a:lnTo>
                  <a:lnTo>
                    <a:pt x="12061" y="20590"/>
                  </a:lnTo>
                  <a:lnTo>
                    <a:pt x="12185" y="20695"/>
                  </a:lnTo>
                  <a:lnTo>
                    <a:pt x="12327" y="20787"/>
                  </a:lnTo>
                  <a:lnTo>
                    <a:pt x="12540" y="20892"/>
                  </a:lnTo>
                  <a:lnTo>
                    <a:pt x="12771" y="20997"/>
                  </a:lnTo>
                  <a:lnTo>
                    <a:pt x="13073" y="21088"/>
                  </a:lnTo>
                  <a:lnTo>
                    <a:pt x="13428" y="21193"/>
                  </a:lnTo>
                  <a:lnTo>
                    <a:pt x="13873" y="21298"/>
                  </a:lnTo>
                  <a:lnTo>
                    <a:pt x="14317" y="21390"/>
                  </a:lnTo>
                  <a:lnTo>
                    <a:pt x="14778" y="21468"/>
                  </a:lnTo>
                  <a:lnTo>
                    <a:pt x="15294" y="21547"/>
                  </a:lnTo>
                  <a:lnTo>
                    <a:pt x="15809" y="21600"/>
                  </a:lnTo>
                  <a:lnTo>
                    <a:pt x="16359" y="21652"/>
                  </a:lnTo>
                  <a:lnTo>
                    <a:pt x="16875" y="21678"/>
                  </a:lnTo>
                  <a:lnTo>
                    <a:pt x="17407" y="21678"/>
                  </a:lnTo>
                  <a:lnTo>
                    <a:pt x="17958" y="21678"/>
                  </a:lnTo>
                  <a:lnTo>
                    <a:pt x="18473" y="21652"/>
                  </a:lnTo>
                  <a:lnTo>
                    <a:pt x="18953" y="21573"/>
                  </a:lnTo>
                  <a:lnTo>
                    <a:pt x="19397" y="21495"/>
                  </a:lnTo>
                  <a:lnTo>
                    <a:pt x="19841" y="21390"/>
                  </a:lnTo>
                  <a:lnTo>
                    <a:pt x="20214" y="21272"/>
                  </a:lnTo>
                  <a:lnTo>
                    <a:pt x="20551" y="21088"/>
                  </a:lnTo>
                  <a:lnTo>
                    <a:pt x="20480" y="20787"/>
                  </a:lnTo>
                  <a:lnTo>
                    <a:pt x="20409" y="20485"/>
                  </a:lnTo>
                  <a:lnTo>
                    <a:pt x="20356" y="20158"/>
                  </a:lnTo>
                  <a:lnTo>
                    <a:pt x="20356" y="19804"/>
                  </a:lnTo>
                  <a:lnTo>
                    <a:pt x="20321" y="19083"/>
                  </a:lnTo>
                  <a:lnTo>
                    <a:pt x="20356" y="18349"/>
                  </a:lnTo>
                  <a:lnTo>
                    <a:pt x="20409" y="17641"/>
                  </a:lnTo>
                  <a:lnTo>
                    <a:pt x="20480" y="17012"/>
                  </a:lnTo>
                  <a:lnTo>
                    <a:pt x="20551" y="16488"/>
                  </a:lnTo>
                  <a:lnTo>
                    <a:pt x="20551" y="16055"/>
                  </a:lnTo>
                  <a:lnTo>
                    <a:pt x="20551" y="15911"/>
                  </a:lnTo>
                  <a:lnTo>
                    <a:pt x="20445" y="15754"/>
                  </a:lnTo>
                  <a:lnTo>
                    <a:pt x="20356" y="15610"/>
                  </a:lnTo>
                  <a:lnTo>
                    <a:pt x="20178" y="15452"/>
                  </a:lnTo>
                  <a:lnTo>
                    <a:pt x="20001" y="15334"/>
                  </a:lnTo>
                  <a:lnTo>
                    <a:pt x="19770" y="15230"/>
                  </a:lnTo>
                  <a:lnTo>
                    <a:pt x="19521" y="15125"/>
                  </a:lnTo>
                  <a:lnTo>
                    <a:pt x="19290" y="15059"/>
                  </a:lnTo>
                  <a:lnTo>
                    <a:pt x="19024" y="15007"/>
                  </a:lnTo>
                  <a:lnTo>
                    <a:pt x="18740" y="14954"/>
                  </a:lnTo>
                  <a:lnTo>
                    <a:pt x="18509" y="14954"/>
                  </a:lnTo>
                  <a:lnTo>
                    <a:pt x="18225" y="14954"/>
                  </a:lnTo>
                  <a:lnTo>
                    <a:pt x="17994" y="15007"/>
                  </a:lnTo>
                  <a:lnTo>
                    <a:pt x="17763" y="15085"/>
                  </a:lnTo>
                  <a:lnTo>
                    <a:pt x="17550" y="15177"/>
                  </a:lnTo>
                  <a:lnTo>
                    <a:pt x="17372" y="15308"/>
                  </a:lnTo>
                  <a:lnTo>
                    <a:pt x="17176" y="15426"/>
                  </a:lnTo>
                  <a:lnTo>
                    <a:pt x="16928" y="15557"/>
                  </a:lnTo>
                  <a:lnTo>
                    <a:pt x="16661" y="15636"/>
                  </a:lnTo>
                  <a:lnTo>
                    <a:pt x="16359" y="15688"/>
                  </a:lnTo>
                  <a:lnTo>
                    <a:pt x="16022" y="15715"/>
                  </a:lnTo>
                  <a:lnTo>
                    <a:pt x="15667" y="15688"/>
                  </a:lnTo>
                  <a:lnTo>
                    <a:pt x="15294" y="15662"/>
                  </a:lnTo>
                  <a:lnTo>
                    <a:pt x="14956" y="15583"/>
                  </a:lnTo>
                  <a:lnTo>
                    <a:pt x="14619" y="15479"/>
                  </a:lnTo>
                  <a:lnTo>
                    <a:pt x="14281" y="15334"/>
                  </a:lnTo>
                  <a:lnTo>
                    <a:pt x="13961" y="15177"/>
                  </a:lnTo>
                  <a:lnTo>
                    <a:pt x="13695" y="14981"/>
                  </a:lnTo>
                  <a:lnTo>
                    <a:pt x="13588" y="14850"/>
                  </a:lnTo>
                  <a:lnTo>
                    <a:pt x="13482" y="14732"/>
                  </a:lnTo>
                  <a:lnTo>
                    <a:pt x="13393" y="14600"/>
                  </a:lnTo>
                  <a:lnTo>
                    <a:pt x="13322" y="14456"/>
                  </a:lnTo>
                  <a:lnTo>
                    <a:pt x="13251" y="14299"/>
                  </a:lnTo>
                  <a:lnTo>
                    <a:pt x="13215" y="14155"/>
                  </a:lnTo>
                  <a:lnTo>
                    <a:pt x="13180" y="13971"/>
                  </a:lnTo>
                  <a:lnTo>
                    <a:pt x="13180" y="13801"/>
                  </a:lnTo>
                  <a:lnTo>
                    <a:pt x="13180" y="13591"/>
                  </a:lnTo>
                  <a:lnTo>
                    <a:pt x="13215" y="13395"/>
                  </a:lnTo>
                  <a:lnTo>
                    <a:pt x="13251" y="13198"/>
                  </a:lnTo>
                  <a:lnTo>
                    <a:pt x="13322" y="13015"/>
                  </a:lnTo>
                  <a:lnTo>
                    <a:pt x="13393" y="12870"/>
                  </a:lnTo>
                  <a:lnTo>
                    <a:pt x="13482" y="12713"/>
                  </a:lnTo>
                  <a:lnTo>
                    <a:pt x="13588" y="12569"/>
                  </a:lnTo>
                  <a:lnTo>
                    <a:pt x="13730" y="12438"/>
                  </a:lnTo>
                  <a:lnTo>
                    <a:pt x="13997" y="12215"/>
                  </a:lnTo>
                  <a:lnTo>
                    <a:pt x="14334" y="12005"/>
                  </a:lnTo>
                  <a:lnTo>
                    <a:pt x="14690" y="11861"/>
                  </a:lnTo>
                  <a:lnTo>
                    <a:pt x="15063" y="11756"/>
                  </a:lnTo>
                  <a:lnTo>
                    <a:pt x="15436" y="11678"/>
                  </a:lnTo>
                  <a:lnTo>
                    <a:pt x="15809" y="11638"/>
                  </a:lnTo>
                  <a:lnTo>
                    <a:pt x="16182" y="11638"/>
                  </a:lnTo>
                  <a:lnTo>
                    <a:pt x="16555" y="11678"/>
                  </a:lnTo>
                  <a:lnTo>
                    <a:pt x="16910" y="11730"/>
                  </a:lnTo>
                  <a:lnTo>
                    <a:pt x="17248" y="11835"/>
                  </a:lnTo>
                  <a:lnTo>
                    <a:pt x="17514" y="11966"/>
                  </a:lnTo>
                  <a:lnTo>
                    <a:pt x="17763" y="12110"/>
                  </a:lnTo>
                  <a:lnTo>
                    <a:pt x="17887" y="12215"/>
                  </a:lnTo>
                  <a:lnTo>
                    <a:pt x="18065" y="12307"/>
                  </a:lnTo>
                  <a:lnTo>
                    <a:pt x="18260" y="12412"/>
                  </a:lnTo>
                  <a:lnTo>
                    <a:pt x="18438" y="12464"/>
                  </a:lnTo>
                  <a:lnTo>
                    <a:pt x="18669" y="12543"/>
                  </a:lnTo>
                  <a:lnTo>
                    <a:pt x="18882" y="12569"/>
                  </a:lnTo>
                  <a:lnTo>
                    <a:pt x="19113" y="12595"/>
                  </a:lnTo>
                  <a:lnTo>
                    <a:pt x="19361" y="12608"/>
                  </a:lnTo>
                  <a:lnTo>
                    <a:pt x="19592" y="12608"/>
                  </a:lnTo>
                  <a:lnTo>
                    <a:pt x="19841" y="12595"/>
                  </a:lnTo>
                  <a:lnTo>
                    <a:pt x="20072" y="12543"/>
                  </a:lnTo>
                  <a:lnTo>
                    <a:pt x="20321" y="12490"/>
                  </a:lnTo>
                  <a:lnTo>
                    <a:pt x="20551" y="12438"/>
                  </a:lnTo>
                  <a:lnTo>
                    <a:pt x="20800" y="12333"/>
                  </a:lnTo>
                  <a:lnTo>
                    <a:pt x="20996" y="12241"/>
                  </a:lnTo>
                  <a:lnTo>
                    <a:pt x="21244" y="12110"/>
                  </a:lnTo>
                  <a:lnTo>
                    <a:pt x="21298" y="12032"/>
                  </a:lnTo>
                  <a:lnTo>
                    <a:pt x="21404" y="11966"/>
                  </a:lnTo>
                  <a:lnTo>
                    <a:pt x="21475" y="11861"/>
                  </a:lnTo>
                  <a:lnTo>
                    <a:pt x="21511" y="11730"/>
                  </a:lnTo>
                  <a:lnTo>
                    <a:pt x="21617" y="11481"/>
                  </a:lnTo>
                  <a:lnTo>
                    <a:pt x="21653" y="11180"/>
                  </a:lnTo>
                  <a:lnTo>
                    <a:pt x="21653" y="10826"/>
                  </a:lnTo>
                  <a:lnTo>
                    <a:pt x="21653" y="10472"/>
                  </a:lnTo>
                  <a:lnTo>
                    <a:pt x="21582" y="10092"/>
                  </a:lnTo>
                  <a:lnTo>
                    <a:pt x="21511" y="9725"/>
                  </a:lnTo>
                  <a:lnTo>
                    <a:pt x="21298" y="8912"/>
                  </a:lnTo>
                  <a:lnTo>
                    <a:pt x="21067" y="8191"/>
                  </a:lnTo>
                  <a:lnTo>
                    <a:pt x="20800" y="7536"/>
                  </a:lnTo>
                  <a:lnTo>
                    <a:pt x="20551" y="7025"/>
                  </a:lnTo>
                  <a:lnTo>
                    <a:pt x="20001" y="7103"/>
                  </a:lnTo>
                  <a:lnTo>
                    <a:pt x="19432" y="7156"/>
                  </a:lnTo>
                  <a:lnTo>
                    <a:pt x="18846" y="7208"/>
                  </a:lnTo>
                  <a:lnTo>
                    <a:pt x="18225" y="7208"/>
                  </a:lnTo>
                  <a:lnTo>
                    <a:pt x="17656" y="7208"/>
                  </a:lnTo>
                  <a:lnTo>
                    <a:pt x="17070" y="7182"/>
                  </a:lnTo>
                  <a:lnTo>
                    <a:pt x="16484" y="7156"/>
                  </a:lnTo>
                  <a:lnTo>
                    <a:pt x="15986" y="7103"/>
                  </a:lnTo>
                  <a:lnTo>
                    <a:pt x="14992" y="6999"/>
                  </a:lnTo>
                  <a:lnTo>
                    <a:pt x="14210" y="6907"/>
                  </a:lnTo>
                  <a:lnTo>
                    <a:pt x="13695" y="6828"/>
                  </a:lnTo>
                  <a:lnTo>
                    <a:pt x="13517" y="6802"/>
                  </a:lnTo>
                  <a:lnTo>
                    <a:pt x="13073" y="6645"/>
                  </a:lnTo>
                  <a:lnTo>
                    <a:pt x="12700" y="6474"/>
                  </a:lnTo>
                  <a:lnTo>
                    <a:pt x="12363" y="6304"/>
                  </a:lnTo>
                  <a:lnTo>
                    <a:pt x="12132" y="6094"/>
                  </a:lnTo>
                  <a:lnTo>
                    <a:pt x="11919" y="5871"/>
                  </a:lnTo>
                  <a:lnTo>
                    <a:pt x="11776" y="5649"/>
                  </a:lnTo>
                  <a:lnTo>
                    <a:pt x="11688" y="5413"/>
                  </a:lnTo>
                  <a:lnTo>
                    <a:pt x="11617" y="5190"/>
                  </a:lnTo>
                  <a:lnTo>
                    <a:pt x="11617" y="4941"/>
                  </a:lnTo>
                  <a:lnTo>
                    <a:pt x="11652" y="4718"/>
                  </a:lnTo>
                  <a:lnTo>
                    <a:pt x="11723" y="4482"/>
                  </a:lnTo>
                  <a:lnTo>
                    <a:pt x="11812" y="4285"/>
                  </a:lnTo>
                  <a:lnTo>
                    <a:pt x="11919" y="4089"/>
                  </a:lnTo>
                  <a:lnTo>
                    <a:pt x="12096" y="3905"/>
                  </a:lnTo>
                  <a:lnTo>
                    <a:pt x="12292" y="3735"/>
                  </a:lnTo>
                  <a:lnTo>
                    <a:pt x="12505" y="3604"/>
                  </a:lnTo>
                  <a:lnTo>
                    <a:pt x="12700" y="3460"/>
                  </a:lnTo>
                  <a:lnTo>
                    <a:pt x="12878" y="3250"/>
                  </a:lnTo>
                  <a:lnTo>
                    <a:pt x="13038" y="3027"/>
                  </a:lnTo>
                  <a:lnTo>
                    <a:pt x="13180" y="2752"/>
                  </a:lnTo>
                  <a:lnTo>
                    <a:pt x="13286" y="2477"/>
                  </a:lnTo>
                  <a:lnTo>
                    <a:pt x="13322" y="2175"/>
                  </a:lnTo>
                  <a:lnTo>
                    <a:pt x="13357" y="1874"/>
                  </a:lnTo>
                  <a:lnTo>
                    <a:pt x="13286" y="1572"/>
                  </a:lnTo>
                  <a:lnTo>
                    <a:pt x="13180" y="1271"/>
                  </a:lnTo>
                  <a:lnTo>
                    <a:pt x="13038" y="983"/>
                  </a:lnTo>
                  <a:lnTo>
                    <a:pt x="12949" y="865"/>
                  </a:lnTo>
                  <a:lnTo>
                    <a:pt x="12807" y="733"/>
                  </a:lnTo>
                  <a:lnTo>
                    <a:pt x="12665" y="616"/>
                  </a:lnTo>
                  <a:lnTo>
                    <a:pt x="12505" y="511"/>
                  </a:lnTo>
                  <a:lnTo>
                    <a:pt x="12327" y="406"/>
                  </a:lnTo>
                  <a:lnTo>
                    <a:pt x="12132" y="314"/>
                  </a:lnTo>
                  <a:lnTo>
                    <a:pt x="11883" y="235"/>
                  </a:lnTo>
                  <a:lnTo>
                    <a:pt x="11652" y="183"/>
                  </a:lnTo>
                  <a:lnTo>
                    <a:pt x="11368" y="104"/>
                  </a:lnTo>
                  <a:lnTo>
                    <a:pt x="11101" y="78"/>
                  </a:lnTo>
                  <a:lnTo>
                    <a:pt x="10800" y="52"/>
                  </a:lnTo>
                  <a:lnTo>
                    <a:pt x="10444" y="52"/>
                  </a:lnTo>
                  <a:lnTo>
                    <a:pt x="10142" y="52"/>
                  </a:lnTo>
                  <a:lnTo>
                    <a:pt x="9840" y="78"/>
                  </a:lnTo>
                  <a:lnTo>
                    <a:pt x="9574" y="104"/>
                  </a:lnTo>
                  <a:lnTo>
                    <a:pt x="9325" y="157"/>
                  </a:lnTo>
                  <a:lnTo>
                    <a:pt x="9094" y="209"/>
                  </a:lnTo>
                  <a:lnTo>
                    <a:pt x="8846" y="262"/>
                  </a:lnTo>
                  <a:lnTo>
                    <a:pt x="8650" y="340"/>
                  </a:lnTo>
                  <a:lnTo>
                    <a:pt x="8437" y="432"/>
                  </a:lnTo>
                  <a:lnTo>
                    <a:pt x="8277" y="511"/>
                  </a:lnTo>
                  <a:lnTo>
                    <a:pt x="8100" y="616"/>
                  </a:lnTo>
                  <a:lnTo>
                    <a:pt x="7957" y="707"/>
                  </a:lnTo>
                  <a:lnTo>
                    <a:pt x="7833" y="838"/>
                  </a:lnTo>
                  <a:lnTo>
                    <a:pt x="7620" y="1061"/>
                  </a:lnTo>
                  <a:lnTo>
                    <a:pt x="7442" y="1336"/>
                  </a:lnTo>
                  <a:lnTo>
                    <a:pt x="7353" y="1599"/>
                  </a:lnTo>
                  <a:lnTo>
                    <a:pt x="7318" y="1900"/>
                  </a:lnTo>
                  <a:lnTo>
                    <a:pt x="7318" y="2175"/>
                  </a:lnTo>
                  <a:lnTo>
                    <a:pt x="7353" y="2450"/>
                  </a:lnTo>
                  <a:lnTo>
                    <a:pt x="7442" y="2726"/>
                  </a:lnTo>
                  <a:lnTo>
                    <a:pt x="7620" y="2975"/>
                  </a:lnTo>
                  <a:lnTo>
                    <a:pt x="7833" y="3198"/>
                  </a:lnTo>
                  <a:lnTo>
                    <a:pt x="8064" y="3433"/>
                  </a:lnTo>
                  <a:lnTo>
                    <a:pt x="8295" y="3630"/>
                  </a:lnTo>
                  <a:lnTo>
                    <a:pt x="8508" y="3853"/>
                  </a:lnTo>
                  <a:lnTo>
                    <a:pt x="8686" y="4089"/>
                  </a:lnTo>
                  <a:lnTo>
                    <a:pt x="8775" y="4312"/>
                  </a:lnTo>
                  <a:lnTo>
                    <a:pt x="8846" y="4561"/>
                  </a:lnTo>
                  <a:lnTo>
                    <a:pt x="8846" y="4810"/>
                  </a:lnTo>
                  <a:lnTo>
                    <a:pt x="8810" y="5059"/>
                  </a:lnTo>
                  <a:lnTo>
                    <a:pt x="8721" y="5295"/>
                  </a:lnTo>
                  <a:lnTo>
                    <a:pt x="8579" y="5544"/>
                  </a:lnTo>
                  <a:lnTo>
                    <a:pt x="8366" y="5766"/>
                  </a:lnTo>
                  <a:lnTo>
                    <a:pt x="8135" y="5976"/>
                  </a:lnTo>
                  <a:lnTo>
                    <a:pt x="7833" y="6199"/>
                  </a:lnTo>
                  <a:lnTo>
                    <a:pt x="7478" y="6369"/>
                  </a:lnTo>
                  <a:lnTo>
                    <a:pt x="7069" y="6527"/>
                  </a:lnTo>
                  <a:lnTo>
                    <a:pt x="6590" y="6671"/>
                  </a:lnTo>
                  <a:lnTo>
                    <a:pt x="6092" y="6802"/>
                  </a:lnTo>
                  <a:lnTo>
                    <a:pt x="5684" y="6802"/>
                  </a:lnTo>
                  <a:lnTo>
                    <a:pt x="5133" y="6802"/>
                  </a:lnTo>
                  <a:lnTo>
                    <a:pt x="4547" y="6802"/>
                  </a:lnTo>
                  <a:lnTo>
                    <a:pt x="3872" y="6802"/>
                  </a:lnTo>
                  <a:lnTo>
                    <a:pt x="3144" y="6802"/>
                  </a:lnTo>
                  <a:lnTo>
                    <a:pt x="2362" y="6802"/>
                  </a:lnTo>
                  <a:lnTo>
                    <a:pt x="1545" y="6802"/>
                  </a:lnTo>
                  <a:lnTo>
                    <a:pt x="692" y="6802"/>
                  </a:lnTo>
                  <a:lnTo>
                    <a:pt x="586" y="7234"/>
                  </a:lnTo>
                  <a:lnTo>
                    <a:pt x="461" y="7837"/>
                  </a:lnTo>
                  <a:lnTo>
                    <a:pt x="355" y="8493"/>
                  </a:lnTo>
                  <a:lnTo>
                    <a:pt x="248" y="9187"/>
                  </a:lnTo>
                  <a:lnTo>
                    <a:pt x="142" y="9869"/>
                  </a:lnTo>
                  <a:lnTo>
                    <a:pt x="106" y="10498"/>
                  </a:lnTo>
                  <a:lnTo>
                    <a:pt x="106" y="10983"/>
                  </a:lnTo>
                  <a:lnTo>
                    <a:pt x="106" y="11311"/>
                  </a:lnTo>
                  <a:lnTo>
                    <a:pt x="213" y="11481"/>
                  </a:lnTo>
                  <a:lnTo>
                    <a:pt x="319" y="11651"/>
                  </a:lnTo>
                  <a:lnTo>
                    <a:pt x="497" y="11783"/>
                  </a:lnTo>
                  <a:lnTo>
                    <a:pt x="692" y="11914"/>
                  </a:lnTo>
                  <a:lnTo>
                    <a:pt x="941" y="12032"/>
                  </a:lnTo>
                  <a:lnTo>
                    <a:pt x="1207" y="12110"/>
                  </a:lnTo>
                  <a:lnTo>
                    <a:pt x="1509" y="12189"/>
                  </a:lnTo>
                  <a:lnTo>
                    <a:pt x="1794" y="12241"/>
                  </a:lnTo>
                  <a:lnTo>
                    <a:pt x="2131" y="12267"/>
                  </a:lnTo>
                  <a:lnTo>
                    <a:pt x="2433" y="12281"/>
                  </a:lnTo>
                  <a:lnTo>
                    <a:pt x="2735" y="12267"/>
                  </a:lnTo>
                  <a:lnTo>
                    <a:pt x="3055" y="12241"/>
                  </a:lnTo>
                  <a:lnTo>
                    <a:pt x="3357" y="12189"/>
                  </a:lnTo>
                  <a:lnTo>
                    <a:pt x="3623" y="12084"/>
                  </a:lnTo>
                  <a:lnTo>
                    <a:pt x="3872" y="11979"/>
                  </a:lnTo>
                  <a:lnTo>
                    <a:pt x="4103" y="11861"/>
                  </a:lnTo>
                  <a:lnTo>
                    <a:pt x="4316" y="11704"/>
                  </a:lnTo>
                  <a:lnTo>
                    <a:pt x="4582" y="11612"/>
                  </a:lnTo>
                  <a:lnTo>
                    <a:pt x="4849" y="11533"/>
                  </a:lnTo>
                  <a:lnTo>
                    <a:pt x="5169" y="11507"/>
                  </a:lnTo>
                  <a:lnTo>
                    <a:pt x="5506" y="11481"/>
                  </a:lnTo>
                  <a:lnTo>
                    <a:pt x="5808" y="11507"/>
                  </a:lnTo>
                  <a:lnTo>
                    <a:pt x="6146" y="11560"/>
                  </a:lnTo>
                  <a:lnTo>
                    <a:pt x="6501" y="11651"/>
                  </a:lnTo>
                  <a:lnTo>
                    <a:pt x="6803" y="11783"/>
                  </a:lnTo>
                  <a:lnTo>
                    <a:pt x="7105" y="11940"/>
                  </a:lnTo>
                  <a:lnTo>
                    <a:pt x="7353" y="12110"/>
                  </a:lnTo>
                  <a:lnTo>
                    <a:pt x="7584" y="12333"/>
                  </a:lnTo>
                  <a:lnTo>
                    <a:pt x="7798" y="12595"/>
                  </a:lnTo>
                  <a:lnTo>
                    <a:pt x="7922" y="12870"/>
                  </a:lnTo>
                  <a:lnTo>
                    <a:pt x="8028" y="13198"/>
                  </a:lnTo>
                  <a:lnTo>
                    <a:pt x="8064" y="13526"/>
                  </a:lnTo>
                  <a:lnTo>
                    <a:pt x="8028" y="13775"/>
                  </a:lnTo>
                  <a:lnTo>
                    <a:pt x="7922" y="13998"/>
                  </a:lnTo>
                  <a:lnTo>
                    <a:pt x="7798" y="14220"/>
                  </a:lnTo>
                  <a:lnTo>
                    <a:pt x="7584" y="14404"/>
                  </a:lnTo>
                  <a:lnTo>
                    <a:pt x="7353" y="14574"/>
                  </a:lnTo>
                  <a:lnTo>
                    <a:pt x="7105" y="14732"/>
                  </a:lnTo>
                  <a:lnTo>
                    <a:pt x="6803" y="14850"/>
                  </a:lnTo>
                  <a:lnTo>
                    <a:pt x="6501" y="14954"/>
                  </a:lnTo>
                  <a:lnTo>
                    <a:pt x="6146" y="15033"/>
                  </a:lnTo>
                  <a:lnTo>
                    <a:pt x="5808" y="15085"/>
                  </a:lnTo>
                  <a:lnTo>
                    <a:pt x="5506" y="15085"/>
                  </a:lnTo>
                  <a:lnTo>
                    <a:pt x="5169" y="15059"/>
                  </a:lnTo>
                  <a:lnTo>
                    <a:pt x="4849" y="15007"/>
                  </a:lnTo>
                  <a:lnTo>
                    <a:pt x="4582" y="14902"/>
                  </a:lnTo>
                  <a:lnTo>
                    <a:pt x="4316" y="14784"/>
                  </a:lnTo>
                  <a:lnTo>
                    <a:pt x="4103" y="14600"/>
                  </a:lnTo>
                  <a:lnTo>
                    <a:pt x="3907" y="14430"/>
                  </a:lnTo>
                  <a:lnTo>
                    <a:pt x="3659" y="14299"/>
                  </a:lnTo>
                  <a:lnTo>
                    <a:pt x="3428" y="14194"/>
                  </a:lnTo>
                  <a:lnTo>
                    <a:pt x="3179" y="14129"/>
                  </a:lnTo>
                  <a:lnTo>
                    <a:pt x="2913" y="14102"/>
                  </a:lnTo>
                  <a:lnTo>
                    <a:pt x="2646" y="14102"/>
                  </a:lnTo>
                  <a:lnTo>
                    <a:pt x="2362" y="14129"/>
                  </a:lnTo>
                  <a:lnTo>
                    <a:pt x="2096" y="14168"/>
                  </a:lnTo>
                  <a:lnTo>
                    <a:pt x="1811" y="14273"/>
                  </a:lnTo>
                  <a:lnTo>
                    <a:pt x="1545" y="14378"/>
                  </a:lnTo>
                  <a:lnTo>
                    <a:pt x="1314" y="14496"/>
                  </a:lnTo>
                  <a:lnTo>
                    <a:pt x="1065" y="14653"/>
                  </a:lnTo>
                  <a:lnTo>
                    <a:pt x="870" y="14797"/>
                  </a:lnTo>
                  <a:lnTo>
                    <a:pt x="657" y="14981"/>
                  </a:lnTo>
                  <a:lnTo>
                    <a:pt x="497" y="15177"/>
                  </a:lnTo>
                  <a:lnTo>
                    <a:pt x="390" y="15413"/>
                  </a:lnTo>
                  <a:lnTo>
                    <a:pt x="284" y="15636"/>
                  </a:lnTo>
                  <a:lnTo>
                    <a:pt x="248" y="15911"/>
                  </a:lnTo>
                  <a:lnTo>
                    <a:pt x="284" y="16239"/>
                  </a:lnTo>
                  <a:lnTo>
                    <a:pt x="319" y="16566"/>
                  </a:lnTo>
                  <a:lnTo>
                    <a:pt x="497" y="17340"/>
                  </a:lnTo>
                  <a:lnTo>
                    <a:pt x="692" y="18152"/>
                  </a:lnTo>
                  <a:lnTo>
                    <a:pt x="799" y="18559"/>
                  </a:lnTo>
                  <a:lnTo>
                    <a:pt x="905" y="18978"/>
                  </a:lnTo>
                  <a:lnTo>
                    <a:pt x="959" y="19384"/>
                  </a:lnTo>
                  <a:lnTo>
                    <a:pt x="994" y="19791"/>
                  </a:lnTo>
                  <a:lnTo>
                    <a:pt x="994" y="20132"/>
                  </a:lnTo>
                  <a:lnTo>
                    <a:pt x="959" y="20485"/>
                  </a:lnTo>
                  <a:lnTo>
                    <a:pt x="941" y="20669"/>
                  </a:lnTo>
                  <a:lnTo>
                    <a:pt x="870" y="20813"/>
                  </a:lnTo>
                  <a:lnTo>
                    <a:pt x="799" y="20970"/>
                  </a:lnTo>
                  <a:lnTo>
                    <a:pt x="692" y="21088"/>
                  </a:lnTo>
                  <a:lnTo>
                    <a:pt x="1474" y="20997"/>
                  </a:lnTo>
                  <a:lnTo>
                    <a:pt x="2291" y="20866"/>
                  </a:lnTo>
                  <a:lnTo>
                    <a:pt x="3108" y="20787"/>
                  </a:lnTo>
                  <a:lnTo>
                    <a:pt x="3907" y="20721"/>
                  </a:lnTo>
                  <a:lnTo>
                    <a:pt x="4653" y="20695"/>
                  </a:lnTo>
                  <a:lnTo>
                    <a:pt x="5364" y="20695"/>
                  </a:lnTo>
                  <a:lnTo>
                    <a:pt x="5701" y="20721"/>
                  </a:lnTo>
                  <a:lnTo>
                    <a:pt x="6057" y="20761"/>
                  </a:lnTo>
                  <a:lnTo>
                    <a:pt x="6323" y="20813"/>
                  </a:lnTo>
                  <a:lnTo>
                    <a:pt x="6625" y="20892"/>
                  </a:lnTo>
                  <a:close/>
                </a:path>
              </a:pathLst>
            </a:custGeom>
            <a:solidFill>
              <a:srgbClr val="DDDDDD"/>
            </a:solidFill>
            <a:ln w="22225">
              <a:solidFill>
                <a:srgbClr val="C0C0C0"/>
              </a:solidFill>
              <a:miter lim="800000"/>
              <a:headEnd/>
              <a:tailEnd/>
            </a:ln>
          </p:spPr>
          <p:txBody>
            <a:bodyPr/>
            <a:lstStyle/>
            <a:p>
              <a:pPr algn="ctr"/>
              <a:r>
                <a:rPr lang="it-IT" altLang="it-IT" sz="1100" b="1">
                  <a:solidFill>
                    <a:schemeClr val="tx1"/>
                  </a:solidFill>
                </a:rPr>
                <a:t>Rischio tasso</a:t>
              </a:r>
            </a:p>
            <a:p>
              <a:pPr algn="ctr"/>
              <a:r>
                <a:rPr lang="it-IT" altLang="it-IT" sz="1100" b="1">
                  <a:solidFill>
                    <a:schemeClr val="tx1"/>
                  </a:solidFill>
                </a:rPr>
                <a:t>d’interesse</a:t>
              </a:r>
            </a:p>
          </p:txBody>
        </p:sp>
        <p:sp>
          <p:nvSpPr>
            <p:cNvPr id="13" name="Puzzle1"/>
            <p:cNvSpPr>
              <a:spLocks noEditPoints="1" noChangeArrowheads="1"/>
            </p:cNvSpPr>
            <p:nvPr/>
          </p:nvSpPr>
          <p:spPr bwMode="auto">
            <a:xfrm>
              <a:off x="4065588" y="3429000"/>
              <a:ext cx="1905000" cy="838200"/>
            </a:xfrm>
            <a:custGeom>
              <a:avLst/>
              <a:gdLst>
                <a:gd name="T0" fmla="*/ 16740 w 21600"/>
                <a:gd name="T1" fmla="*/ 21078 h 21600"/>
                <a:gd name="T2" fmla="*/ 16976 w 21600"/>
                <a:gd name="T3" fmla="*/ 521 h 21600"/>
                <a:gd name="T4" fmla="*/ 4725 w 21600"/>
                <a:gd name="T5" fmla="*/ 856 h 21600"/>
                <a:gd name="T6" fmla="*/ 5040 w 21600"/>
                <a:gd name="T7" fmla="*/ 21004 h 21600"/>
                <a:gd name="T8" fmla="*/ 10811 w 21600"/>
                <a:gd name="T9" fmla="*/ 12885 h 21600"/>
                <a:gd name="T10" fmla="*/ 10845 w 21600"/>
                <a:gd name="T11" fmla="*/ 8714 h 21600"/>
                <a:gd name="T12" fmla="*/ 21600 w 21600"/>
                <a:gd name="T13" fmla="*/ 10000 h 21600"/>
                <a:gd name="T14" fmla="*/ 56 w 21600"/>
                <a:gd name="T15" fmla="*/ 10000 h 21600"/>
                <a:gd name="T16" fmla="*/ 6086 w 21600"/>
                <a:gd name="T17" fmla="*/ 2569 h 21600"/>
                <a:gd name="T18" fmla="*/ 16132 w 21600"/>
                <a:gd name="T19" fmla="*/ 19552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9360" y="20836"/>
                  </a:moveTo>
                  <a:lnTo>
                    <a:pt x="9528" y="20836"/>
                  </a:lnTo>
                  <a:lnTo>
                    <a:pt x="9686" y="20762"/>
                  </a:lnTo>
                  <a:lnTo>
                    <a:pt x="9810" y="20687"/>
                  </a:lnTo>
                  <a:lnTo>
                    <a:pt x="9922" y="20575"/>
                  </a:lnTo>
                  <a:lnTo>
                    <a:pt x="10012" y="20426"/>
                  </a:lnTo>
                  <a:lnTo>
                    <a:pt x="10068" y="20296"/>
                  </a:lnTo>
                  <a:lnTo>
                    <a:pt x="10113" y="20110"/>
                  </a:lnTo>
                  <a:lnTo>
                    <a:pt x="10136" y="19905"/>
                  </a:lnTo>
                  <a:lnTo>
                    <a:pt x="10136" y="19682"/>
                  </a:lnTo>
                  <a:lnTo>
                    <a:pt x="10113" y="19440"/>
                  </a:lnTo>
                  <a:lnTo>
                    <a:pt x="10068" y="19142"/>
                  </a:lnTo>
                  <a:lnTo>
                    <a:pt x="10012" y="18900"/>
                  </a:lnTo>
                  <a:lnTo>
                    <a:pt x="9900" y="18620"/>
                  </a:lnTo>
                  <a:lnTo>
                    <a:pt x="9787" y="18285"/>
                  </a:lnTo>
                  <a:lnTo>
                    <a:pt x="9641" y="17968"/>
                  </a:lnTo>
                  <a:lnTo>
                    <a:pt x="9472" y="17652"/>
                  </a:lnTo>
                  <a:lnTo>
                    <a:pt x="9382" y="17466"/>
                  </a:lnTo>
                  <a:lnTo>
                    <a:pt x="9315" y="17298"/>
                  </a:lnTo>
                  <a:lnTo>
                    <a:pt x="9258" y="17112"/>
                  </a:lnTo>
                  <a:lnTo>
                    <a:pt x="9191" y="16926"/>
                  </a:lnTo>
                  <a:lnTo>
                    <a:pt x="9123" y="16535"/>
                  </a:lnTo>
                  <a:lnTo>
                    <a:pt x="9101" y="16144"/>
                  </a:lnTo>
                  <a:lnTo>
                    <a:pt x="9101" y="15753"/>
                  </a:lnTo>
                  <a:lnTo>
                    <a:pt x="9168" y="15362"/>
                  </a:lnTo>
                  <a:lnTo>
                    <a:pt x="9236" y="14971"/>
                  </a:lnTo>
                  <a:lnTo>
                    <a:pt x="9360" y="14580"/>
                  </a:lnTo>
                  <a:lnTo>
                    <a:pt x="9495" y="14244"/>
                  </a:lnTo>
                  <a:lnTo>
                    <a:pt x="9663" y="13891"/>
                  </a:lnTo>
                  <a:lnTo>
                    <a:pt x="9855" y="13611"/>
                  </a:lnTo>
                  <a:lnTo>
                    <a:pt x="10068" y="13351"/>
                  </a:lnTo>
                  <a:lnTo>
                    <a:pt x="10293" y="13146"/>
                  </a:lnTo>
                  <a:lnTo>
                    <a:pt x="10552" y="12997"/>
                  </a:lnTo>
                  <a:lnTo>
                    <a:pt x="10811" y="12885"/>
                  </a:lnTo>
                  <a:lnTo>
                    <a:pt x="11069" y="12866"/>
                  </a:lnTo>
                  <a:lnTo>
                    <a:pt x="11351" y="12885"/>
                  </a:lnTo>
                  <a:lnTo>
                    <a:pt x="11610" y="12997"/>
                  </a:lnTo>
                  <a:lnTo>
                    <a:pt x="11846" y="13183"/>
                  </a:lnTo>
                  <a:lnTo>
                    <a:pt x="12060" y="13388"/>
                  </a:lnTo>
                  <a:lnTo>
                    <a:pt x="12251" y="13648"/>
                  </a:lnTo>
                  <a:lnTo>
                    <a:pt x="12419" y="13928"/>
                  </a:lnTo>
                  <a:lnTo>
                    <a:pt x="12555" y="14244"/>
                  </a:lnTo>
                  <a:lnTo>
                    <a:pt x="12690" y="14617"/>
                  </a:lnTo>
                  <a:lnTo>
                    <a:pt x="12768" y="15008"/>
                  </a:lnTo>
                  <a:lnTo>
                    <a:pt x="12836" y="15399"/>
                  </a:lnTo>
                  <a:lnTo>
                    <a:pt x="12858" y="15753"/>
                  </a:lnTo>
                  <a:lnTo>
                    <a:pt x="12858" y="16144"/>
                  </a:lnTo>
                  <a:lnTo>
                    <a:pt x="12813" y="16535"/>
                  </a:lnTo>
                  <a:lnTo>
                    <a:pt x="12746" y="16888"/>
                  </a:lnTo>
                  <a:lnTo>
                    <a:pt x="12667" y="17224"/>
                  </a:lnTo>
                  <a:lnTo>
                    <a:pt x="12510" y="17503"/>
                  </a:lnTo>
                  <a:lnTo>
                    <a:pt x="12228" y="18043"/>
                  </a:lnTo>
                  <a:lnTo>
                    <a:pt x="11970" y="18546"/>
                  </a:lnTo>
                  <a:lnTo>
                    <a:pt x="11868" y="18751"/>
                  </a:lnTo>
                  <a:lnTo>
                    <a:pt x="11778" y="18974"/>
                  </a:lnTo>
                  <a:lnTo>
                    <a:pt x="11711" y="19179"/>
                  </a:lnTo>
                  <a:lnTo>
                    <a:pt x="11666" y="19365"/>
                  </a:lnTo>
                  <a:lnTo>
                    <a:pt x="11632" y="19570"/>
                  </a:lnTo>
                  <a:lnTo>
                    <a:pt x="11632" y="19756"/>
                  </a:lnTo>
                  <a:lnTo>
                    <a:pt x="11632" y="19942"/>
                  </a:lnTo>
                  <a:lnTo>
                    <a:pt x="11643" y="20110"/>
                  </a:lnTo>
                  <a:lnTo>
                    <a:pt x="11711" y="20296"/>
                  </a:lnTo>
                  <a:lnTo>
                    <a:pt x="11801" y="20464"/>
                  </a:lnTo>
                  <a:lnTo>
                    <a:pt x="11891" y="20650"/>
                  </a:lnTo>
                  <a:lnTo>
                    <a:pt x="12037" y="20836"/>
                  </a:lnTo>
                  <a:lnTo>
                    <a:pt x="12206" y="21004"/>
                  </a:lnTo>
                  <a:lnTo>
                    <a:pt x="12419" y="21190"/>
                  </a:lnTo>
                  <a:lnTo>
                    <a:pt x="12667" y="21320"/>
                  </a:lnTo>
                  <a:lnTo>
                    <a:pt x="12960" y="21432"/>
                  </a:lnTo>
                  <a:lnTo>
                    <a:pt x="13286" y="21544"/>
                  </a:lnTo>
                  <a:lnTo>
                    <a:pt x="13612" y="21655"/>
                  </a:lnTo>
                  <a:lnTo>
                    <a:pt x="13983" y="21693"/>
                  </a:lnTo>
                  <a:lnTo>
                    <a:pt x="14343" y="21730"/>
                  </a:lnTo>
                  <a:lnTo>
                    <a:pt x="14715" y="21730"/>
                  </a:lnTo>
                  <a:lnTo>
                    <a:pt x="15075" y="21730"/>
                  </a:lnTo>
                  <a:lnTo>
                    <a:pt x="15446" y="21655"/>
                  </a:lnTo>
                  <a:lnTo>
                    <a:pt x="15794" y="21581"/>
                  </a:lnTo>
                  <a:lnTo>
                    <a:pt x="16132" y="21432"/>
                  </a:lnTo>
                  <a:lnTo>
                    <a:pt x="16458" y="21302"/>
                  </a:lnTo>
                  <a:lnTo>
                    <a:pt x="16740" y="21078"/>
                  </a:lnTo>
                  <a:lnTo>
                    <a:pt x="16976" y="20836"/>
                  </a:lnTo>
                  <a:lnTo>
                    <a:pt x="17043" y="20650"/>
                  </a:lnTo>
                  <a:lnTo>
                    <a:pt x="17088" y="20426"/>
                  </a:lnTo>
                  <a:lnTo>
                    <a:pt x="17133" y="20222"/>
                  </a:lnTo>
                  <a:lnTo>
                    <a:pt x="17156" y="19980"/>
                  </a:lnTo>
                  <a:lnTo>
                    <a:pt x="17167" y="19477"/>
                  </a:lnTo>
                  <a:lnTo>
                    <a:pt x="17167" y="18974"/>
                  </a:lnTo>
                  <a:lnTo>
                    <a:pt x="17156" y="18397"/>
                  </a:lnTo>
                  <a:lnTo>
                    <a:pt x="17111" y="17820"/>
                  </a:lnTo>
                  <a:lnTo>
                    <a:pt x="17066" y="17261"/>
                  </a:lnTo>
                  <a:lnTo>
                    <a:pt x="16998" y="16646"/>
                  </a:lnTo>
                  <a:lnTo>
                    <a:pt x="16852" y="15511"/>
                  </a:lnTo>
                  <a:lnTo>
                    <a:pt x="16740" y="14393"/>
                  </a:lnTo>
                  <a:lnTo>
                    <a:pt x="16717" y="13928"/>
                  </a:lnTo>
                  <a:lnTo>
                    <a:pt x="16695" y="13462"/>
                  </a:lnTo>
                  <a:lnTo>
                    <a:pt x="16717" y="13071"/>
                  </a:lnTo>
                  <a:lnTo>
                    <a:pt x="16785" y="12755"/>
                  </a:lnTo>
                  <a:lnTo>
                    <a:pt x="16852" y="12419"/>
                  </a:lnTo>
                  <a:lnTo>
                    <a:pt x="16953" y="12140"/>
                  </a:lnTo>
                  <a:lnTo>
                    <a:pt x="17088" y="11898"/>
                  </a:lnTo>
                  <a:lnTo>
                    <a:pt x="17212" y="11675"/>
                  </a:lnTo>
                  <a:lnTo>
                    <a:pt x="17370" y="11470"/>
                  </a:lnTo>
                  <a:lnTo>
                    <a:pt x="17516" y="11284"/>
                  </a:lnTo>
                  <a:lnTo>
                    <a:pt x="17696" y="11135"/>
                  </a:lnTo>
                  <a:lnTo>
                    <a:pt x="17865" y="11042"/>
                  </a:lnTo>
                  <a:lnTo>
                    <a:pt x="18033" y="10930"/>
                  </a:lnTo>
                  <a:lnTo>
                    <a:pt x="18213" y="10893"/>
                  </a:lnTo>
                  <a:lnTo>
                    <a:pt x="18382" y="10893"/>
                  </a:lnTo>
                  <a:lnTo>
                    <a:pt x="18551" y="10967"/>
                  </a:lnTo>
                  <a:lnTo>
                    <a:pt x="18708" y="11042"/>
                  </a:lnTo>
                  <a:lnTo>
                    <a:pt x="18855" y="11172"/>
                  </a:lnTo>
                  <a:lnTo>
                    <a:pt x="19012" y="11358"/>
                  </a:lnTo>
                  <a:lnTo>
                    <a:pt x="19136" y="11600"/>
                  </a:lnTo>
                  <a:lnTo>
                    <a:pt x="19271" y="11861"/>
                  </a:lnTo>
                  <a:lnTo>
                    <a:pt x="19440" y="12028"/>
                  </a:lnTo>
                  <a:lnTo>
                    <a:pt x="19608" y="12177"/>
                  </a:lnTo>
                  <a:lnTo>
                    <a:pt x="19822" y="12289"/>
                  </a:lnTo>
                  <a:lnTo>
                    <a:pt x="20025" y="12289"/>
                  </a:lnTo>
                  <a:lnTo>
                    <a:pt x="20238" y="12289"/>
                  </a:lnTo>
                  <a:lnTo>
                    <a:pt x="20452" y="12215"/>
                  </a:lnTo>
                  <a:lnTo>
                    <a:pt x="20643" y="12103"/>
                  </a:lnTo>
                  <a:lnTo>
                    <a:pt x="20846" y="11973"/>
                  </a:lnTo>
                  <a:lnTo>
                    <a:pt x="21037" y="11786"/>
                  </a:lnTo>
                  <a:lnTo>
                    <a:pt x="21206" y="11563"/>
                  </a:lnTo>
                  <a:lnTo>
                    <a:pt x="21363" y="11321"/>
                  </a:lnTo>
                  <a:lnTo>
                    <a:pt x="21465" y="11079"/>
                  </a:lnTo>
                  <a:lnTo>
                    <a:pt x="21577" y="10744"/>
                  </a:lnTo>
                  <a:lnTo>
                    <a:pt x="21622" y="10427"/>
                  </a:lnTo>
                  <a:lnTo>
                    <a:pt x="21645" y="10111"/>
                  </a:lnTo>
                  <a:lnTo>
                    <a:pt x="21622" y="9608"/>
                  </a:lnTo>
                  <a:lnTo>
                    <a:pt x="21577" y="9142"/>
                  </a:lnTo>
                  <a:lnTo>
                    <a:pt x="21465" y="8751"/>
                  </a:lnTo>
                  <a:lnTo>
                    <a:pt x="21363" y="8397"/>
                  </a:lnTo>
                  <a:lnTo>
                    <a:pt x="21206" y="8062"/>
                  </a:lnTo>
                  <a:lnTo>
                    <a:pt x="21037" y="7820"/>
                  </a:lnTo>
                  <a:lnTo>
                    <a:pt x="20846" y="7597"/>
                  </a:lnTo>
                  <a:lnTo>
                    <a:pt x="20643" y="7429"/>
                  </a:lnTo>
                  <a:lnTo>
                    <a:pt x="20452" y="7317"/>
                  </a:lnTo>
                  <a:lnTo>
                    <a:pt x="20238" y="7206"/>
                  </a:lnTo>
                  <a:lnTo>
                    <a:pt x="20025" y="7168"/>
                  </a:lnTo>
                  <a:lnTo>
                    <a:pt x="19822" y="7206"/>
                  </a:lnTo>
                  <a:lnTo>
                    <a:pt x="19608" y="7243"/>
                  </a:lnTo>
                  <a:lnTo>
                    <a:pt x="19440" y="7355"/>
                  </a:lnTo>
                  <a:lnTo>
                    <a:pt x="19271" y="7504"/>
                  </a:lnTo>
                  <a:lnTo>
                    <a:pt x="19136" y="7708"/>
                  </a:lnTo>
                  <a:lnTo>
                    <a:pt x="19012" y="7895"/>
                  </a:lnTo>
                  <a:lnTo>
                    <a:pt x="18832" y="8025"/>
                  </a:lnTo>
                  <a:lnTo>
                    <a:pt x="18663" y="8174"/>
                  </a:lnTo>
                  <a:lnTo>
                    <a:pt x="18472" y="8248"/>
                  </a:lnTo>
                  <a:lnTo>
                    <a:pt x="18270" y="8286"/>
                  </a:lnTo>
                  <a:lnTo>
                    <a:pt x="18078" y="8323"/>
                  </a:lnTo>
                  <a:lnTo>
                    <a:pt x="17887" y="8323"/>
                  </a:lnTo>
                  <a:lnTo>
                    <a:pt x="17696" y="8248"/>
                  </a:lnTo>
                  <a:lnTo>
                    <a:pt x="17493" y="8174"/>
                  </a:lnTo>
                  <a:lnTo>
                    <a:pt x="17302" y="8062"/>
                  </a:lnTo>
                  <a:lnTo>
                    <a:pt x="17133" y="7969"/>
                  </a:lnTo>
                  <a:lnTo>
                    <a:pt x="16976" y="7783"/>
                  </a:lnTo>
                  <a:lnTo>
                    <a:pt x="16852" y="7597"/>
                  </a:lnTo>
                  <a:lnTo>
                    <a:pt x="16740" y="7429"/>
                  </a:lnTo>
                  <a:lnTo>
                    <a:pt x="16672" y="7168"/>
                  </a:lnTo>
                  <a:lnTo>
                    <a:pt x="16638" y="6926"/>
                  </a:lnTo>
                  <a:lnTo>
                    <a:pt x="16616" y="6498"/>
                  </a:lnTo>
                  <a:lnTo>
                    <a:pt x="16616" y="5772"/>
                  </a:lnTo>
                  <a:lnTo>
                    <a:pt x="16650" y="4915"/>
                  </a:lnTo>
                  <a:lnTo>
                    <a:pt x="16695" y="3928"/>
                  </a:lnTo>
                  <a:lnTo>
                    <a:pt x="16762" y="2960"/>
                  </a:lnTo>
                  <a:lnTo>
                    <a:pt x="16830" y="1992"/>
                  </a:lnTo>
                  <a:lnTo>
                    <a:pt x="16908" y="1173"/>
                  </a:lnTo>
                  <a:lnTo>
                    <a:pt x="16976" y="521"/>
                  </a:lnTo>
                  <a:lnTo>
                    <a:pt x="16953" y="521"/>
                  </a:lnTo>
                  <a:lnTo>
                    <a:pt x="16931" y="521"/>
                  </a:lnTo>
                  <a:lnTo>
                    <a:pt x="16267" y="484"/>
                  </a:lnTo>
                  <a:lnTo>
                    <a:pt x="15637" y="428"/>
                  </a:lnTo>
                  <a:lnTo>
                    <a:pt x="15063" y="353"/>
                  </a:lnTo>
                  <a:lnTo>
                    <a:pt x="14523" y="279"/>
                  </a:lnTo>
                  <a:lnTo>
                    <a:pt x="14040" y="167"/>
                  </a:lnTo>
                  <a:lnTo>
                    <a:pt x="13635" y="93"/>
                  </a:lnTo>
                  <a:lnTo>
                    <a:pt x="13331" y="18"/>
                  </a:lnTo>
                  <a:lnTo>
                    <a:pt x="13117" y="18"/>
                  </a:lnTo>
                  <a:lnTo>
                    <a:pt x="12982" y="18"/>
                  </a:lnTo>
                  <a:lnTo>
                    <a:pt x="12858" y="130"/>
                  </a:lnTo>
                  <a:lnTo>
                    <a:pt x="12723" y="279"/>
                  </a:lnTo>
                  <a:lnTo>
                    <a:pt x="12622" y="446"/>
                  </a:lnTo>
                  <a:lnTo>
                    <a:pt x="12510" y="670"/>
                  </a:lnTo>
                  <a:lnTo>
                    <a:pt x="12419" y="912"/>
                  </a:lnTo>
                  <a:lnTo>
                    <a:pt x="12363" y="1210"/>
                  </a:lnTo>
                  <a:lnTo>
                    <a:pt x="12318" y="1526"/>
                  </a:lnTo>
                  <a:lnTo>
                    <a:pt x="12273" y="1843"/>
                  </a:lnTo>
                  <a:lnTo>
                    <a:pt x="12251" y="2215"/>
                  </a:lnTo>
                  <a:lnTo>
                    <a:pt x="12273" y="2532"/>
                  </a:lnTo>
                  <a:lnTo>
                    <a:pt x="12318" y="2886"/>
                  </a:lnTo>
                  <a:lnTo>
                    <a:pt x="12386" y="3240"/>
                  </a:lnTo>
                  <a:lnTo>
                    <a:pt x="12464" y="3556"/>
                  </a:lnTo>
                  <a:lnTo>
                    <a:pt x="12577" y="3891"/>
                  </a:lnTo>
                  <a:lnTo>
                    <a:pt x="12746" y="4171"/>
                  </a:lnTo>
                  <a:lnTo>
                    <a:pt x="12926" y="4487"/>
                  </a:lnTo>
                  <a:lnTo>
                    <a:pt x="13050" y="4860"/>
                  </a:lnTo>
                  <a:lnTo>
                    <a:pt x="13162" y="5251"/>
                  </a:lnTo>
                  <a:lnTo>
                    <a:pt x="13218" y="5604"/>
                  </a:lnTo>
                  <a:lnTo>
                    <a:pt x="13263" y="5995"/>
                  </a:lnTo>
                  <a:lnTo>
                    <a:pt x="13241" y="6386"/>
                  </a:lnTo>
                  <a:lnTo>
                    <a:pt x="13218" y="6740"/>
                  </a:lnTo>
                  <a:lnTo>
                    <a:pt x="13139" y="7094"/>
                  </a:lnTo>
                  <a:lnTo>
                    <a:pt x="13050" y="7429"/>
                  </a:lnTo>
                  <a:lnTo>
                    <a:pt x="12903" y="7746"/>
                  </a:lnTo>
                  <a:lnTo>
                    <a:pt x="12723" y="8025"/>
                  </a:lnTo>
                  <a:lnTo>
                    <a:pt x="12532" y="8286"/>
                  </a:lnTo>
                  <a:lnTo>
                    <a:pt x="12318" y="8491"/>
                  </a:lnTo>
                  <a:lnTo>
                    <a:pt x="12060" y="8677"/>
                  </a:lnTo>
                  <a:lnTo>
                    <a:pt x="11756" y="8788"/>
                  </a:lnTo>
                  <a:lnTo>
                    <a:pt x="11452" y="8826"/>
                  </a:lnTo>
                  <a:lnTo>
                    <a:pt x="11283" y="8826"/>
                  </a:lnTo>
                  <a:lnTo>
                    <a:pt x="11126" y="8826"/>
                  </a:lnTo>
                  <a:lnTo>
                    <a:pt x="11002" y="8788"/>
                  </a:lnTo>
                  <a:lnTo>
                    <a:pt x="10845" y="8714"/>
                  </a:lnTo>
                  <a:lnTo>
                    <a:pt x="10721" y="8640"/>
                  </a:lnTo>
                  <a:lnTo>
                    <a:pt x="10608" y="8565"/>
                  </a:lnTo>
                  <a:lnTo>
                    <a:pt x="10485" y="8453"/>
                  </a:lnTo>
                  <a:lnTo>
                    <a:pt x="10372" y="8323"/>
                  </a:lnTo>
                  <a:lnTo>
                    <a:pt x="10181" y="8062"/>
                  </a:lnTo>
                  <a:lnTo>
                    <a:pt x="10035" y="7746"/>
                  </a:lnTo>
                  <a:lnTo>
                    <a:pt x="9900" y="7392"/>
                  </a:lnTo>
                  <a:lnTo>
                    <a:pt x="9787" y="7001"/>
                  </a:lnTo>
                  <a:lnTo>
                    <a:pt x="9731" y="6610"/>
                  </a:lnTo>
                  <a:lnTo>
                    <a:pt x="9686" y="6219"/>
                  </a:lnTo>
                  <a:lnTo>
                    <a:pt x="9663" y="5772"/>
                  </a:lnTo>
                  <a:lnTo>
                    <a:pt x="9686" y="5381"/>
                  </a:lnTo>
                  <a:lnTo>
                    <a:pt x="9753" y="4990"/>
                  </a:lnTo>
                  <a:lnTo>
                    <a:pt x="9832" y="4636"/>
                  </a:lnTo>
                  <a:lnTo>
                    <a:pt x="9945" y="4320"/>
                  </a:lnTo>
                  <a:lnTo>
                    <a:pt x="10068" y="4022"/>
                  </a:lnTo>
                  <a:lnTo>
                    <a:pt x="10203" y="3817"/>
                  </a:lnTo>
                  <a:lnTo>
                    <a:pt x="10316" y="3593"/>
                  </a:lnTo>
                  <a:lnTo>
                    <a:pt x="10395" y="3351"/>
                  </a:lnTo>
                  <a:lnTo>
                    <a:pt x="10462" y="3109"/>
                  </a:lnTo>
                  <a:lnTo>
                    <a:pt x="10507" y="2848"/>
                  </a:lnTo>
                  <a:lnTo>
                    <a:pt x="10530" y="2606"/>
                  </a:lnTo>
                  <a:lnTo>
                    <a:pt x="10507" y="2346"/>
                  </a:lnTo>
                  <a:lnTo>
                    <a:pt x="10462" y="2141"/>
                  </a:lnTo>
                  <a:lnTo>
                    <a:pt x="10395" y="1880"/>
                  </a:lnTo>
                  <a:lnTo>
                    <a:pt x="10293" y="1638"/>
                  </a:lnTo>
                  <a:lnTo>
                    <a:pt x="10158" y="1415"/>
                  </a:lnTo>
                  <a:lnTo>
                    <a:pt x="9967" y="1210"/>
                  </a:lnTo>
                  <a:lnTo>
                    <a:pt x="9753" y="986"/>
                  </a:lnTo>
                  <a:lnTo>
                    <a:pt x="9495" y="819"/>
                  </a:lnTo>
                  <a:lnTo>
                    <a:pt x="9191" y="670"/>
                  </a:lnTo>
                  <a:lnTo>
                    <a:pt x="8842" y="521"/>
                  </a:lnTo>
                  <a:lnTo>
                    <a:pt x="8471" y="446"/>
                  </a:lnTo>
                  <a:lnTo>
                    <a:pt x="7998" y="428"/>
                  </a:lnTo>
                  <a:lnTo>
                    <a:pt x="7413" y="428"/>
                  </a:lnTo>
                  <a:lnTo>
                    <a:pt x="6817" y="446"/>
                  </a:lnTo>
                  <a:lnTo>
                    <a:pt x="6187" y="521"/>
                  </a:lnTo>
                  <a:lnTo>
                    <a:pt x="5602" y="633"/>
                  </a:lnTo>
                  <a:lnTo>
                    <a:pt x="5107" y="744"/>
                  </a:lnTo>
                  <a:lnTo>
                    <a:pt x="4725" y="856"/>
                  </a:lnTo>
                  <a:lnTo>
                    <a:pt x="4848" y="1564"/>
                  </a:lnTo>
                  <a:lnTo>
                    <a:pt x="5028" y="2495"/>
                  </a:lnTo>
                  <a:lnTo>
                    <a:pt x="5175" y="3556"/>
                  </a:lnTo>
                  <a:lnTo>
                    <a:pt x="5298" y="4673"/>
                  </a:lnTo>
                  <a:lnTo>
                    <a:pt x="5343" y="5213"/>
                  </a:lnTo>
                  <a:lnTo>
                    <a:pt x="5388" y="5753"/>
                  </a:lnTo>
                  <a:lnTo>
                    <a:pt x="5411" y="6275"/>
                  </a:lnTo>
                  <a:lnTo>
                    <a:pt x="5411" y="6740"/>
                  </a:lnTo>
                  <a:lnTo>
                    <a:pt x="5366" y="7168"/>
                  </a:lnTo>
                  <a:lnTo>
                    <a:pt x="5321" y="7541"/>
                  </a:lnTo>
                  <a:lnTo>
                    <a:pt x="5287" y="7708"/>
                  </a:lnTo>
                  <a:lnTo>
                    <a:pt x="5242" y="7857"/>
                  </a:lnTo>
                  <a:lnTo>
                    <a:pt x="5197" y="7969"/>
                  </a:lnTo>
                  <a:lnTo>
                    <a:pt x="5130" y="8062"/>
                  </a:lnTo>
                  <a:lnTo>
                    <a:pt x="5006" y="8248"/>
                  </a:lnTo>
                  <a:lnTo>
                    <a:pt x="4848" y="8397"/>
                  </a:lnTo>
                  <a:lnTo>
                    <a:pt x="4725" y="8528"/>
                  </a:lnTo>
                  <a:lnTo>
                    <a:pt x="4567" y="8640"/>
                  </a:lnTo>
                  <a:lnTo>
                    <a:pt x="4421" y="8714"/>
                  </a:lnTo>
                  <a:lnTo>
                    <a:pt x="4263" y="8751"/>
                  </a:lnTo>
                  <a:lnTo>
                    <a:pt x="4095" y="8788"/>
                  </a:lnTo>
                  <a:lnTo>
                    <a:pt x="3948" y="8788"/>
                  </a:lnTo>
                  <a:lnTo>
                    <a:pt x="3791" y="8751"/>
                  </a:lnTo>
                  <a:lnTo>
                    <a:pt x="3667" y="8714"/>
                  </a:lnTo>
                  <a:lnTo>
                    <a:pt x="3510" y="8677"/>
                  </a:lnTo>
                  <a:lnTo>
                    <a:pt x="3386" y="8602"/>
                  </a:lnTo>
                  <a:lnTo>
                    <a:pt x="3251" y="8491"/>
                  </a:lnTo>
                  <a:lnTo>
                    <a:pt x="3127" y="8360"/>
                  </a:lnTo>
                  <a:lnTo>
                    <a:pt x="3015" y="8248"/>
                  </a:lnTo>
                  <a:lnTo>
                    <a:pt x="2925" y="8062"/>
                  </a:lnTo>
                  <a:lnTo>
                    <a:pt x="2778" y="7857"/>
                  </a:lnTo>
                  <a:lnTo>
                    <a:pt x="2610" y="7671"/>
                  </a:lnTo>
                  <a:lnTo>
                    <a:pt x="2407" y="7541"/>
                  </a:lnTo>
                  <a:lnTo>
                    <a:pt x="2171" y="7466"/>
                  </a:lnTo>
                  <a:lnTo>
                    <a:pt x="1957" y="7429"/>
                  </a:lnTo>
                  <a:lnTo>
                    <a:pt x="1698" y="7429"/>
                  </a:lnTo>
                  <a:lnTo>
                    <a:pt x="1462" y="7466"/>
                  </a:lnTo>
                  <a:lnTo>
                    <a:pt x="1226" y="7559"/>
                  </a:lnTo>
                  <a:lnTo>
                    <a:pt x="989" y="7708"/>
                  </a:lnTo>
                  <a:lnTo>
                    <a:pt x="776" y="7932"/>
                  </a:lnTo>
                  <a:lnTo>
                    <a:pt x="551" y="8211"/>
                  </a:lnTo>
                  <a:lnTo>
                    <a:pt x="382" y="8528"/>
                  </a:lnTo>
                  <a:lnTo>
                    <a:pt x="315" y="8714"/>
                  </a:lnTo>
                  <a:lnTo>
                    <a:pt x="236" y="8919"/>
                  </a:lnTo>
                  <a:lnTo>
                    <a:pt x="191" y="9142"/>
                  </a:lnTo>
                  <a:lnTo>
                    <a:pt x="123" y="9347"/>
                  </a:lnTo>
                  <a:lnTo>
                    <a:pt x="78" y="9608"/>
                  </a:lnTo>
                  <a:lnTo>
                    <a:pt x="56" y="9887"/>
                  </a:lnTo>
                  <a:lnTo>
                    <a:pt x="33" y="10185"/>
                  </a:lnTo>
                  <a:lnTo>
                    <a:pt x="33" y="10464"/>
                  </a:lnTo>
                  <a:lnTo>
                    <a:pt x="33" y="10706"/>
                  </a:lnTo>
                  <a:lnTo>
                    <a:pt x="56" y="10967"/>
                  </a:lnTo>
                  <a:lnTo>
                    <a:pt x="78" y="11172"/>
                  </a:lnTo>
                  <a:lnTo>
                    <a:pt x="123" y="11395"/>
                  </a:lnTo>
                  <a:lnTo>
                    <a:pt x="168" y="11600"/>
                  </a:lnTo>
                  <a:lnTo>
                    <a:pt x="236" y="11786"/>
                  </a:lnTo>
                  <a:lnTo>
                    <a:pt x="292" y="11973"/>
                  </a:lnTo>
                  <a:lnTo>
                    <a:pt x="382" y="12140"/>
                  </a:lnTo>
                  <a:lnTo>
                    <a:pt x="540" y="12419"/>
                  </a:lnTo>
                  <a:lnTo>
                    <a:pt x="731" y="12680"/>
                  </a:lnTo>
                  <a:lnTo>
                    <a:pt x="944" y="12866"/>
                  </a:lnTo>
                  <a:lnTo>
                    <a:pt x="1158" y="12997"/>
                  </a:lnTo>
                  <a:lnTo>
                    <a:pt x="1395" y="13108"/>
                  </a:lnTo>
                  <a:lnTo>
                    <a:pt x="1608" y="13183"/>
                  </a:lnTo>
                  <a:lnTo>
                    <a:pt x="1856" y="13183"/>
                  </a:lnTo>
                  <a:lnTo>
                    <a:pt x="2070" y="13146"/>
                  </a:lnTo>
                  <a:lnTo>
                    <a:pt x="2261" y="13071"/>
                  </a:lnTo>
                  <a:lnTo>
                    <a:pt x="2430" y="12960"/>
                  </a:lnTo>
                  <a:lnTo>
                    <a:pt x="2587" y="12792"/>
                  </a:lnTo>
                  <a:lnTo>
                    <a:pt x="2688" y="12606"/>
                  </a:lnTo>
                  <a:lnTo>
                    <a:pt x="2801" y="12419"/>
                  </a:lnTo>
                  <a:lnTo>
                    <a:pt x="2925" y="12289"/>
                  </a:lnTo>
                  <a:lnTo>
                    <a:pt x="3082" y="12177"/>
                  </a:lnTo>
                  <a:lnTo>
                    <a:pt x="3228" y="12103"/>
                  </a:lnTo>
                  <a:lnTo>
                    <a:pt x="3408" y="12103"/>
                  </a:lnTo>
                  <a:lnTo>
                    <a:pt x="3577" y="12103"/>
                  </a:lnTo>
                  <a:lnTo>
                    <a:pt x="3723" y="12177"/>
                  </a:lnTo>
                  <a:lnTo>
                    <a:pt x="3903" y="12252"/>
                  </a:lnTo>
                  <a:lnTo>
                    <a:pt x="4072" y="12364"/>
                  </a:lnTo>
                  <a:lnTo>
                    <a:pt x="4230" y="12494"/>
                  </a:lnTo>
                  <a:lnTo>
                    <a:pt x="4353" y="12643"/>
                  </a:lnTo>
                  <a:lnTo>
                    <a:pt x="4488" y="12829"/>
                  </a:lnTo>
                  <a:lnTo>
                    <a:pt x="4567" y="13034"/>
                  </a:lnTo>
                  <a:lnTo>
                    <a:pt x="4657" y="13257"/>
                  </a:lnTo>
                  <a:lnTo>
                    <a:pt x="4702" y="13462"/>
                  </a:lnTo>
                  <a:lnTo>
                    <a:pt x="4725" y="13686"/>
                  </a:lnTo>
                  <a:lnTo>
                    <a:pt x="4702" y="14282"/>
                  </a:lnTo>
                  <a:lnTo>
                    <a:pt x="4657" y="15045"/>
                  </a:lnTo>
                  <a:lnTo>
                    <a:pt x="4612" y="15976"/>
                  </a:lnTo>
                  <a:lnTo>
                    <a:pt x="4590" y="16926"/>
                  </a:lnTo>
                  <a:lnTo>
                    <a:pt x="4567" y="17968"/>
                  </a:lnTo>
                  <a:lnTo>
                    <a:pt x="4567" y="19011"/>
                  </a:lnTo>
                  <a:lnTo>
                    <a:pt x="4590" y="19514"/>
                  </a:lnTo>
                  <a:lnTo>
                    <a:pt x="4612" y="19980"/>
                  </a:lnTo>
                  <a:lnTo>
                    <a:pt x="4657" y="20426"/>
                  </a:lnTo>
                  <a:lnTo>
                    <a:pt x="4725" y="20836"/>
                  </a:lnTo>
                  <a:lnTo>
                    <a:pt x="4848" y="20929"/>
                  </a:lnTo>
                  <a:lnTo>
                    <a:pt x="5040" y="21004"/>
                  </a:lnTo>
                  <a:lnTo>
                    <a:pt x="5265" y="21078"/>
                  </a:lnTo>
                  <a:lnTo>
                    <a:pt x="5478" y="21115"/>
                  </a:lnTo>
                  <a:lnTo>
                    <a:pt x="6041" y="21115"/>
                  </a:lnTo>
                  <a:lnTo>
                    <a:pt x="6637" y="21078"/>
                  </a:lnTo>
                  <a:lnTo>
                    <a:pt x="7312" y="21004"/>
                  </a:lnTo>
                  <a:lnTo>
                    <a:pt x="7998" y="20929"/>
                  </a:lnTo>
                  <a:lnTo>
                    <a:pt x="8696" y="20855"/>
                  </a:lnTo>
                  <a:lnTo>
                    <a:pt x="9360" y="20836"/>
                  </a:lnTo>
                  <a:close/>
                </a:path>
              </a:pathLst>
            </a:custGeom>
            <a:solidFill>
              <a:srgbClr val="DDDDDD"/>
            </a:solidFill>
            <a:ln w="19050">
              <a:solidFill>
                <a:srgbClr val="C0C0C0"/>
              </a:solidFill>
              <a:miter lim="800000"/>
              <a:headEnd/>
              <a:tailEnd/>
            </a:ln>
          </p:spPr>
          <p:txBody>
            <a:bodyPr/>
            <a:lstStyle/>
            <a:p>
              <a:pPr algn="ctr">
                <a:lnSpc>
                  <a:spcPct val="100000"/>
                </a:lnSpc>
                <a:buClrTx/>
                <a:buSzTx/>
                <a:buFontTx/>
                <a:buNone/>
              </a:pPr>
              <a:r>
                <a:rPr lang="en-GB" altLang="it-IT" sz="1100" b="1">
                  <a:solidFill>
                    <a:schemeClr val="tx1"/>
                  </a:solidFill>
                </a:rPr>
                <a:t>Rischio </a:t>
              </a:r>
            </a:p>
            <a:p>
              <a:pPr algn="ctr">
                <a:lnSpc>
                  <a:spcPct val="100000"/>
                </a:lnSpc>
                <a:buClrTx/>
                <a:buSzTx/>
                <a:buFontTx/>
                <a:buNone/>
              </a:pPr>
              <a:r>
                <a:rPr lang="en-GB" altLang="it-IT" sz="1100" b="1">
                  <a:solidFill>
                    <a:schemeClr val="tx1"/>
                  </a:solidFill>
                </a:rPr>
                <a:t>liquidabilità</a:t>
              </a:r>
            </a:p>
          </p:txBody>
        </p:sp>
        <p:sp>
          <p:nvSpPr>
            <p:cNvPr id="14" name="Puzzle1"/>
            <p:cNvSpPr>
              <a:spLocks noEditPoints="1" noChangeArrowheads="1"/>
            </p:cNvSpPr>
            <p:nvPr/>
          </p:nvSpPr>
          <p:spPr bwMode="auto">
            <a:xfrm>
              <a:off x="712788" y="3962400"/>
              <a:ext cx="1676400" cy="838200"/>
            </a:xfrm>
            <a:custGeom>
              <a:avLst/>
              <a:gdLst>
                <a:gd name="T0" fmla="*/ 16740 w 21600"/>
                <a:gd name="T1" fmla="*/ 21078 h 21600"/>
                <a:gd name="T2" fmla="*/ 16976 w 21600"/>
                <a:gd name="T3" fmla="*/ 521 h 21600"/>
                <a:gd name="T4" fmla="*/ 4725 w 21600"/>
                <a:gd name="T5" fmla="*/ 856 h 21600"/>
                <a:gd name="T6" fmla="*/ 5040 w 21600"/>
                <a:gd name="T7" fmla="*/ 21004 h 21600"/>
                <a:gd name="T8" fmla="*/ 10811 w 21600"/>
                <a:gd name="T9" fmla="*/ 12885 h 21600"/>
                <a:gd name="T10" fmla="*/ 10845 w 21600"/>
                <a:gd name="T11" fmla="*/ 8714 h 21600"/>
                <a:gd name="T12" fmla="*/ 21600 w 21600"/>
                <a:gd name="T13" fmla="*/ 10000 h 21600"/>
                <a:gd name="T14" fmla="*/ 56 w 21600"/>
                <a:gd name="T15" fmla="*/ 10000 h 21600"/>
                <a:gd name="T16" fmla="*/ 6086 w 21600"/>
                <a:gd name="T17" fmla="*/ 2569 h 21600"/>
                <a:gd name="T18" fmla="*/ 16132 w 21600"/>
                <a:gd name="T19" fmla="*/ 19552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9360" y="20836"/>
                  </a:moveTo>
                  <a:lnTo>
                    <a:pt x="9528" y="20836"/>
                  </a:lnTo>
                  <a:lnTo>
                    <a:pt x="9686" y="20762"/>
                  </a:lnTo>
                  <a:lnTo>
                    <a:pt x="9810" y="20687"/>
                  </a:lnTo>
                  <a:lnTo>
                    <a:pt x="9922" y="20575"/>
                  </a:lnTo>
                  <a:lnTo>
                    <a:pt x="10012" y="20426"/>
                  </a:lnTo>
                  <a:lnTo>
                    <a:pt x="10068" y="20296"/>
                  </a:lnTo>
                  <a:lnTo>
                    <a:pt x="10113" y="20110"/>
                  </a:lnTo>
                  <a:lnTo>
                    <a:pt x="10136" y="19905"/>
                  </a:lnTo>
                  <a:lnTo>
                    <a:pt x="10136" y="19682"/>
                  </a:lnTo>
                  <a:lnTo>
                    <a:pt x="10113" y="19440"/>
                  </a:lnTo>
                  <a:lnTo>
                    <a:pt x="10068" y="19142"/>
                  </a:lnTo>
                  <a:lnTo>
                    <a:pt x="10012" y="18900"/>
                  </a:lnTo>
                  <a:lnTo>
                    <a:pt x="9900" y="18620"/>
                  </a:lnTo>
                  <a:lnTo>
                    <a:pt x="9787" y="18285"/>
                  </a:lnTo>
                  <a:lnTo>
                    <a:pt x="9641" y="17968"/>
                  </a:lnTo>
                  <a:lnTo>
                    <a:pt x="9472" y="17652"/>
                  </a:lnTo>
                  <a:lnTo>
                    <a:pt x="9382" y="17466"/>
                  </a:lnTo>
                  <a:lnTo>
                    <a:pt x="9315" y="17298"/>
                  </a:lnTo>
                  <a:lnTo>
                    <a:pt x="9258" y="17112"/>
                  </a:lnTo>
                  <a:lnTo>
                    <a:pt x="9191" y="16926"/>
                  </a:lnTo>
                  <a:lnTo>
                    <a:pt x="9123" y="16535"/>
                  </a:lnTo>
                  <a:lnTo>
                    <a:pt x="9101" y="16144"/>
                  </a:lnTo>
                  <a:lnTo>
                    <a:pt x="9101" y="15753"/>
                  </a:lnTo>
                  <a:lnTo>
                    <a:pt x="9168" y="15362"/>
                  </a:lnTo>
                  <a:lnTo>
                    <a:pt x="9236" y="14971"/>
                  </a:lnTo>
                  <a:lnTo>
                    <a:pt x="9360" y="14580"/>
                  </a:lnTo>
                  <a:lnTo>
                    <a:pt x="9495" y="14244"/>
                  </a:lnTo>
                  <a:lnTo>
                    <a:pt x="9663" y="13891"/>
                  </a:lnTo>
                  <a:lnTo>
                    <a:pt x="9855" y="13611"/>
                  </a:lnTo>
                  <a:lnTo>
                    <a:pt x="10068" y="13351"/>
                  </a:lnTo>
                  <a:lnTo>
                    <a:pt x="10293" y="13146"/>
                  </a:lnTo>
                  <a:lnTo>
                    <a:pt x="10552" y="12997"/>
                  </a:lnTo>
                  <a:lnTo>
                    <a:pt x="10811" y="12885"/>
                  </a:lnTo>
                  <a:lnTo>
                    <a:pt x="11069" y="12866"/>
                  </a:lnTo>
                  <a:lnTo>
                    <a:pt x="11351" y="12885"/>
                  </a:lnTo>
                  <a:lnTo>
                    <a:pt x="11610" y="12997"/>
                  </a:lnTo>
                  <a:lnTo>
                    <a:pt x="11846" y="13183"/>
                  </a:lnTo>
                  <a:lnTo>
                    <a:pt x="12060" y="13388"/>
                  </a:lnTo>
                  <a:lnTo>
                    <a:pt x="12251" y="13648"/>
                  </a:lnTo>
                  <a:lnTo>
                    <a:pt x="12419" y="13928"/>
                  </a:lnTo>
                  <a:lnTo>
                    <a:pt x="12555" y="14244"/>
                  </a:lnTo>
                  <a:lnTo>
                    <a:pt x="12690" y="14617"/>
                  </a:lnTo>
                  <a:lnTo>
                    <a:pt x="12768" y="15008"/>
                  </a:lnTo>
                  <a:lnTo>
                    <a:pt x="12836" y="15399"/>
                  </a:lnTo>
                  <a:lnTo>
                    <a:pt x="12858" y="15753"/>
                  </a:lnTo>
                  <a:lnTo>
                    <a:pt x="12858" y="16144"/>
                  </a:lnTo>
                  <a:lnTo>
                    <a:pt x="12813" y="16535"/>
                  </a:lnTo>
                  <a:lnTo>
                    <a:pt x="12746" y="16888"/>
                  </a:lnTo>
                  <a:lnTo>
                    <a:pt x="12667" y="17224"/>
                  </a:lnTo>
                  <a:lnTo>
                    <a:pt x="12510" y="17503"/>
                  </a:lnTo>
                  <a:lnTo>
                    <a:pt x="12228" y="18043"/>
                  </a:lnTo>
                  <a:lnTo>
                    <a:pt x="11970" y="18546"/>
                  </a:lnTo>
                  <a:lnTo>
                    <a:pt x="11868" y="18751"/>
                  </a:lnTo>
                  <a:lnTo>
                    <a:pt x="11778" y="18974"/>
                  </a:lnTo>
                  <a:lnTo>
                    <a:pt x="11711" y="19179"/>
                  </a:lnTo>
                  <a:lnTo>
                    <a:pt x="11666" y="19365"/>
                  </a:lnTo>
                  <a:lnTo>
                    <a:pt x="11632" y="19570"/>
                  </a:lnTo>
                  <a:lnTo>
                    <a:pt x="11632" y="19756"/>
                  </a:lnTo>
                  <a:lnTo>
                    <a:pt x="11632" y="19942"/>
                  </a:lnTo>
                  <a:lnTo>
                    <a:pt x="11643" y="20110"/>
                  </a:lnTo>
                  <a:lnTo>
                    <a:pt x="11711" y="20296"/>
                  </a:lnTo>
                  <a:lnTo>
                    <a:pt x="11801" y="20464"/>
                  </a:lnTo>
                  <a:lnTo>
                    <a:pt x="11891" y="20650"/>
                  </a:lnTo>
                  <a:lnTo>
                    <a:pt x="12037" y="20836"/>
                  </a:lnTo>
                  <a:lnTo>
                    <a:pt x="12206" y="21004"/>
                  </a:lnTo>
                  <a:lnTo>
                    <a:pt x="12419" y="21190"/>
                  </a:lnTo>
                  <a:lnTo>
                    <a:pt x="12667" y="21320"/>
                  </a:lnTo>
                  <a:lnTo>
                    <a:pt x="12960" y="21432"/>
                  </a:lnTo>
                  <a:lnTo>
                    <a:pt x="13286" y="21544"/>
                  </a:lnTo>
                  <a:lnTo>
                    <a:pt x="13612" y="21655"/>
                  </a:lnTo>
                  <a:lnTo>
                    <a:pt x="13983" y="21693"/>
                  </a:lnTo>
                  <a:lnTo>
                    <a:pt x="14343" y="21730"/>
                  </a:lnTo>
                  <a:lnTo>
                    <a:pt x="14715" y="21730"/>
                  </a:lnTo>
                  <a:lnTo>
                    <a:pt x="15075" y="21730"/>
                  </a:lnTo>
                  <a:lnTo>
                    <a:pt x="15446" y="21655"/>
                  </a:lnTo>
                  <a:lnTo>
                    <a:pt x="15794" y="21581"/>
                  </a:lnTo>
                  <a:lnTo>
                    <a:pt x="16132" y="21432"/>
                  </a:lnTo>
                  <a:lnTo>
                    <a:pt x="16458" y="21302"/>
                  </a:lnTo>
                  <a:lnTo>
                    <a:pt x="16740" y="21078"/>
                  </a:lnTo>
                  <a:lnTo>
                    <a:pt x="16976" y="20836"/>
                  </a:lnTo>
                  <a:lnTo>
                    <a:pt x="17043" y="20650"/>
                  </a:lnTo>
                  <a:lnTo>
                    <a:pt x="17088" y="20426"/>
                  </a:lnTo>
                  <a:lnTo>
                    <a:pt x="17133" y="20222"/>
                  </a:lnTo>
                  <a:lnTo>
                    <a:pt x="17156" y="19980"/>
                  </a:lnTo>
                  <a:lnTo>
                    <a:pt x="17167" y="19477"/>
                  </a:lnTo>
                  <a:lnTo>
                    <a:pt x="17167" y="18974"/>
                  </a:lnTo>
                  <a:lnTo>
                    <a:pt x="17156" y="18397"/>
                  </a:lnTo>
                  <a:lnTo>
                    <a:pt x="17111" y="17820"/>
                  </a:lnTo>
                  <a:lnTo>
                    <a:pt x="17066" y="17261"/>
                  </a:lnTo>
                  <a:lnTo>
                    <a:pt x="16998" y="16646"/>
                  </a:lnTo>
                  <a:lnTo>
                    <a:pt x="16852" y="15511"/>
                  </a:lnTo>
                  <a:lnTo>
                    <a:pt x="16740" y="14393"/>
                  </a:lnTo>
                  <a:lnTo>
                    <a:pt x="16717" y="13928"/>
                  </a:lnTo>
                  <a:lnTo>
                    <a:pt x="16695" y="13462"/>
                  </a:lnTo>
                  <a:lnTo>
                    <a:pt x="16717" y="13071"/>
                  </a:lnTo>
                  <a:lnTo>
                    <a:pt x="16785" y="12755"/>
                  </a:lnTo>
                  <a:lnTo>
                    <a:pt x="16852" y="12419"/>
                  </a:lnTo>
                  <a:lnTo>
                    <a:pt x="16953" y="12140"/>
                  </a:lnTo>
                  <a:lnTo>
                    <a:pt x="17088" y="11898"/>
                  </a:lnTo>
                  <a:lnTo>
                    <a:pt x="17212" y="11675"/>
                  </a:lnTo>
                  <a:lnTo>
                    <a:pt x="17370" y="11470"/>
                  </a:lnTo>
                  <a:lnTo>
                    <a:pt x="17516" y="11284"/>
                  </a:lnTo>
                  <a:lnTo>
                    <a:pt x="17696" y="11135"/>
                  </a:lnTo>
                  <a:lnTo>
                    <a:pt x="17865" y="11042"/>
                  </a:lnTo>
                  <a:lnTo>
                    <a:pt x="18033" y="10930"/>
                  </a:lnTo>
                  <a:lnTo>
                    <a:pt x="18213" y="10893"/>
                  </a:lnTo>
                  <a:lnTo>
                    <a:pt x="18382" y="10893"/>
                  </a:lnTo>
                  <a:lnTo>
                    <a:pt x="18551" y="10967"/>
                  </a:lnTo>
                  <a:lnTo>
                    <a:pt x="18708" y="11042"/>
                  </a:lnTo>
                  <a:lnTo>
                    <a:pt x="18855" y="11172"/>
                  </a:lnTo>
                  <a:lnTo>
                    <a:pt x="19012" y="11358"/>
                  </a:lnTo>
                  <a:lnTo>
                    <a:pt x="19136" y="11600"/>
                  </a:lnTo>
                  <a:lnTo>
                    <a:pt x="19271" y="11861"/>
                  </a:lnTo>
                  <a:lnTo>
                    <a:pt x="19440" y="12028"/>
                  </a:lnTo>
                  <a:lnTo>
                    <a:pt x="19608" y="12177"/>
                  </a:lnTo>
                  <a:lnTo>
                    <a:pt x="19822" y="12289"/>
                  </a:lnTo>
                  <a:lnTo>
                    <a:pt x="20025" y="12289"/>
                  </a:lnTo>
                  <a:lnTo>
                    <a:pt x="20238" y="12289"/>
                  </a:lnTo>
                  <a:lnTo>
                    <a:pt x="20452" y="12215"/>
                  </a:lnTo>
                  <a:lnTo>
                    <a:pt x="20643" y="12103"/>
                  </a:lnTo>
                  <a:lnTo>
                    <a:pt x="20846" y="11973"/>
                  </a:lnTo>
                  <a:lnTo>
                    <a:pt x="21037" y="11786"/>
                  </a:lnTo>
                  <a:lnTo>
                    <a:pt x="21206" y="11563"/>
                  </a:lnTo>
                  <a:lnTo>
                    <a:pt x="21363" y="11321"/>
                  </a:lnTo>
                  <a:lnTo>
                    <a:pt x="21465" y="11079"/>
                  </a:lnTo>
                  <a:lnTo>
                    <a:pt x="21577" y="10744"/>
                  </a:lnTo>
                  <a:lnTo>
                    <a:pt x="21622" y="10427"/>
                  </a:lnTo>
                  <a:lnTo>
                    <a:pt x="21645" y="10111"/>
                  </a:lnTo>
                  <a:lnTo>
                    <a:pt x="21622" y="9608"/>
                  </a:lnTo>
                  <a:lnTo>
                    <a:pt x="21577" y="9142"/>
                  </a:lnTo>
                  <a:lnTo>
                    <a:pt x="21465" y="8751"/>
                  </a:lnTo>
                  <a:lnTo>
                    <a:pt x="21363" y="8397"/>
                  </a:lnTo>
                  <a:lnTo>
                    <a:pt x="21206" y="8062"/>
                  </a:lnTo>
                  <a:lnTo>
                    <a:pt x="21037" y="7820"/>
                  </a:lnTo>
                  <a:lnTo>
                    <a:pt x="20846" y="7597"/>
                  </a:lnTo>
                  <a:lnTo>
                    <a:pt x="20643" y="7429"/>
                  </a:lnTo>
                  <a:lnTo>
                    <a:pt x="20452" y="7317"/>
                  </a:lnTo>
                  <a:lnTo>
                    <a:pt x="20238" y="7206"/>
                  </a:lnTo>
                  <a:lnTo>
                    <a:pt x="20025" y="7168"/>
                  </a:lnTo>
                  <a:lnTo>
                    <a:pt x="19822" y="7206"/>
                  </a:lnTo>
                  <a:lnTo>
                    <a:pt x="19608" y="7243"/>
                  </a:lnTo>
                  <a:lnTo>
                    <a:pt x="19440" y="7355"/>
                  </a:lnTo>
                  <a:lnTo>
                    <a:pt x="19271" y="7504"/>
                  </a:lnTo>
                  <a:lnTo>
                    <a:pt x="19136" y="7708"/>
                  </a:lnTo>
                  <a:lnTo>
                    <a:pt x="19012" y="7895"/>
                  </a:lnTo>
                  <a:lnTo>
                    <a:pt x="18832" y="8025"/>
                  </a:lnTo>
                  <a:lnTo>
                    <a:pt x="18663" y="8174"/>
                  </a:lnTo>
                  <a:lnTo>
                    <a:pt x="18472" y="8248"/>
                  </a:lnTo>
                  <a:lnTo>
                    <a:pt x="18270" y="8286"/>
                  </a:lnTo>
                  <a:lnTo>
                    <a:pt x="18078" y="8323"/>
                  </a:lnTo>
                  <a:lnTo>
                    <a:pt x="17887" y="8323"/>
                  </a:lnTo>
                  <a:lnTo>
                    <a:pt x="17696" y="8248"/>
                  </a:lnTo>
                  <a:lnTo>
                    <a:pt x="17493" y="8174"/>
                  </a:lnTo>
                  <a:lnTo>
                    <a:pt x="17302" y="8062"/>
                  </a:lnTo>
                  <a:lnTo>
                    <a:pt x="17133" y="7969"/>
                  </a:lnTo>
                  <a:lnTo>
                    <a:pt x="16976" y="7783"/>
                  </a:lnTo>
                  <a:lnTo>
                    <a:pt x="16852" y="7597"/>
                  </a:lnTo>
                  <a:lnTo>
                    <a:pt x="16740" y="7429"/>
                  </a:lnTo>
                  <a:lnTo>
                    <a:pt x="16672" y="7168"/>
                  </a:lnTo>
                  <a:lnTo>
                    <a:pt x="16638" y="6926"/>
                  </a:lnTo>
                  <a:lnTo>
                    <a:pt x="16616" y="6498"/>
                  </a:lnTo>
                  <a:lnTo>
                    <a:pt x="16616" y="5772"/>
                  </a:lnTo>
                  <a:lnTo>
                    <a:pt x="16650" y="4915"/>
                  </a:lnTo>
                  <a:lnTo>
                    <a:pt x="16695" y="3928"/>
                  </a:lnTo>
                  <a:lnTo>
                    <a:pt x="16762" y="2960"/>
                  </a:lnTo>
                  <a:lnTo>
                    <a:pt x="16830" y="1992"/>
                  </a:lnTo>
                  <a:lnTo>
                    <a:pt x="16908" y="1173"/>
                  </a:lnTo>
                  <a:lnTo>
                    <a:pt x="16976" y="521"/>
                  </a:lnTo>
                  <a:lnTo>
                    <a:pt x="16953" y="521"/>
                  </a:lnTo>
                  <a:lnTo>
                    <a:pt x="16931" y="521"/>
                  </a:lnTo>
                  <a:lnTo>
                    <a:pt x="16267" y="484"/>
                  </a:lnTo>
                  <a:lnTo>
                    <a:pt x="15637" y="428"/>
                  </a:lnTo>
                  <a:lnTo>
                    <a:pt x="15063" y="353"/>
                  </a:lnTo>
                  <a:lnTo>
                    <a:pt x="14523" y="279"/>
                  </a:lnTo>
                  <a:lnTo>
                    <a:pt x="14040" y="167"/>
                  </a:lnTo>
                  <a:lnTo>
                    <a:pt x="13635" y="93"/>
                  </a:lnTo>
                  <a:lnTo>
                    <a:pt x="13331" y="18"/>
                  </a:lnTo>
                  <a:lnTo>
                    <a:pt x="13117" y="18"/>
                  </a:lnTo>
                  <a:lnTo>
                    <a:pt x="12982" y="18"/>
                  </a:lnTo>
                  <a:lnTo>
                    <a:pt x="12858" y="130"/>
                  </a:lnTo>
                  <a:lnTo>
                    <a:pt x="12723" y="279"/>
                  </a:lnTo>
                  <a:lnTo>
                    <a:pt x="12622" y="446"/>
                  </a:lnTo>
                  <a:lnTo>
                    <a:pt x="12510" y="670"/>
                  </a:lnTo>
                  <a:lnTo>
                    <a:pt x="12419" y="912"/>
                  </a:lnTo>
                  <a:lnTo>
                    <a:pt x="12363" y="1210"/>
                  </a:lnTo>
                  <a:lnTo>
                    <a:pt x="12318" y="1526"/>
                  </a:lnTo>
                  <a:lnTo>
                    <a:pt x="12273" y="1843"/>
                  </a:lnTo>
                  <a:lnTo>
                    <a:pt x="12251" y="2215"/>
                  </a:lnTo>
                  <a:lnTo>
                    <a:pt x="12273" y="2532"/>
                  </a:lnTo>
                  <a:lnTo>
                    <a:pt x="12318" y="2886"/>
                  </a:lnTo>
                  <a:lnTo>
                    <a:pt x="12386" y="3240"/>
                  </a:lnTo>
                  <a:lnTo>
                    <a:pt x="12464" y="3556"/>
                  </a:lnTo>
                  <a:lnTo>
                    <a:pt x="12577" y="3891"/>
                  </a:lnTo>
                  <a:lnTo>
                    <a:pt x="12746" y="4171"/>
                  </a:lnTo>
                  <a:lnTo>
                    <a:pt x="12926" y="4487"/>
                  </a:lnTo>
                  <a:lnTo>
                    <a:pt x="13050" y="4860"/>
                  </a:lnTo>
                  <a:lnTo>
                    <a:pt x="13162" y="5251"/>
                  </a:lnTo>
                  <a:lnTo>
                    <a:pt x="13218" y="5604"/>
                  </a:lnTo>
                  <a:lnTo>
                    <a:pt x="13263" y="5995"/>
                  </a:lnTo>
                  <a:lnTo>
                    <a:pt x="13241" y="6386"/>
                  </a:lnTo>
                  <a:lnTo>
                    <a:pt x="13218" y="6740"/>
                  </a:lnTo>
                  <a:lnTo>
                    <a:pt x="13139" y="7094"/>
                  </a:lnTo>
                  <a:lnTo>
                    <a:pt x="13050" y="7429"/>
                  </a:lnTo>
                  <a:lnTo>
                    <a:pt x="12903" y="7746"/>
                  </a:lnTo>
                  <a:lnTo>
                    <a:pt x="12723" y="8025"/>
                  </a:lnTo>
                  <a:lnTo>
                    <a:pt x="12532" y="8286"/>
                  </a:lnTo>
                  <a:lnTo>
                    <a:pt x="12318" y="8491"/>
                  </a:lnTo>
                  <a:lnTo>
                    <a:pt x="12060" y="8677"/>
                  </a:lnTo>
                  <a:lnTo>
                    <a:pt x="11756" y="8788"/>
                  </a:lnTo>
                  <a:lnTo>
                    <a:pt x="11452" y="8826"/>
                  </a:lnTo>
                  <a:lnTo>
                    <a:pt x="11283" y="8826"/>
                  </a:lnTo>
                  <a:lnTo>
                    <a:pt x="11126" y="8826"/>
                  </a:lnTo>
                  <a:lnTo>
                    <a:pt x="11002" y="8788"/>
                  </a:lnTo>
                  <a:lnTo>
                    <a:pt x="10845" y="8714"/>
                  </a:lnTo>
                  <a:lnTo>
                    <a:pt x="10721" y="8640"/>
                  </a:lnTo>
                  <a:lnTo>
                    <a:pt x="10608" y="8565"/>
                  </a:lnTo>
                  <a:lnTo>
                    <a:pt x="10485" y="8453"/>
                  </a:lnTo>
                  <a:lnTo>
                    <a:pt x="10372" y="8323"/>
                  </a:lnTo>
                  <a:lnTo>
                    <a:pt x="10181" y="8062"/>
                  </a:lnTo>
                  <a:lnTo>
                    <a:pt x="10035" y="7746"/>
                  </a:lnTo>
                  <a:lnTo>
                    <a:pt x="9900" y="7392"/>
                  </a:lnTo>
                  <a:lnTo>
                    <a:pt x="9787" y="7001"/>
                  </a:lnTo>
                  <a:lnTo>
                    <a:pt x="9731" y="6610"/>
                  </a:lnTo>
                  <a:lnTo>
                    <a:pt x="9686" y="6219"/>
                  </a:lnTo>
                  <a:lnTo>
                    <a:pt x="9663" y="5772"/>
                  </a:lnTo>
                  <a:lnTo>
                    <a:pt x="9686" y="5381"/>
                  </a:lnTo>
                  <a:lnTo>
                    <a:pt x="9753" y="4990"/>
                  </a:lnTo>
                  <a:lnTo>
                    <a:pt x="9832" y="4636"/>
                  </a:lnTo>
                  <a:lnTo>
                    <a:pt x="9945" y="4320"/>
                  </a:lnTo>
                  <a:lnTo>
                    <a:pt x="10068" y="4022"/>
                  </a:lnTo>
                  <a:lnTo>
                    <a:pt x="10203" y="3817"/>
                  </a:lnTo>
                  <a:lnTo>
                    <a:pt x="10316" y="3593"/>
                  </a:lnTo>
                  <a:lnTo>
                    <a:pt x="10395" y="3351"/>
                  </a:lnTo>
                  <a:lnTo>
                    <a:pt x="10462" y="3109"/>
                  </a:lnTo>
                  <a:lnTo>
                    <a:pt x="10507" y="2848"/>
                  </a:lnTo>
                  <a:lnTo>
                    <a:pt x="10530" y="2606"/>
                  </a:lnTo>
                  <a:lnTo>
                    <a:pt x="10507" y="2346"/>
                  </a:lnTo>
                  <a:lnTo>
                    <a:pt x="10462" y="2141"/>
                  </a:lnTo>
                  <a:lnTo>
                    <a:pt x="10395" y="1880"/>
                  </a:lnTo>
                  <a:lnTo>
                    <a:pt x="10293" y="1638"/>
                  </a:lnTo>
                  <a:lnTo>
                    <a:pt x="10158" y="1415"/>
                  </a:lnTo>
                  <a:lnTo>
                    <a:pt x="9967" y="1210"/>
                  </a:lnTo>
                  <a:lnTo>
                    <a:pt x="9753" y="986"/>
                  </a:lnTo>
                  <a:lnTo>
                    <a:pt x="9495" y="819"/>
                  </a:lnTo>
                  <a:lnTo>
                    <a:pt x="9191" y="670"/>
                  </a:lnTo>
                  <a:lnTo>
                    <a:pt x="8842" y="521"/>
                  </a:lnTo>
                  <a:lnTo>
                    <a:pt x="8471" y="446"/>
                  </a:lnTo>
                  <a:lnTo>
                    <a:pt x="7998" y="428"/>
                  </a:lnTo>
                  <a:lnTo>
                    <a:pt x="7413" y="428"/>
                  </a:lnTo>
                  <a:lnTo>
                    <a:pt x="6817" y="446"/>
                  </a:lnTo>
                  <a:lnTo>
                    <a:pt x="6187" y="521"/>
                  </a:lnTo>
                  <a:lnTo>
                    <a:pt x="5602" y="633"/>
                  </a:lnTo>
                  <a:lnTo>
                    <a:pt x="5107" y="744"/>
                  </a:lnTo>
                  <a:lnTo>
                    <a:pt x="4725" y="856"/>
                  </a:lnTo>
                  <a:lnTo>
                    <a:pt x="4848" y="1564"/>
                  </a:lnTo>
                  <a:lnTo>
                    <a:pt x="5028" y="2495"/>
                  </a:lnTo>
                  <a:lnTo>
                    <a:pt x="5175" y="3556"/>
                  </a:lnTo>
                  <a:lnTo>
                    <a:pt x="5298" y="4673"/>
                  </a:lnTo>
                  <a:lnTo>
                    <a:pt x="5343" y="5213"/>
                  </a:lnTo>
                  <a:lnTo>
                    <a:pt x="5388" y="5753"/>
                  </a:lnTo>
                  <a:lnTo>
                    <a:pt x="5411" y="6275"/>
                  </a:lnTo>
                  <a:lnTo>
                    <a:pt x="5411" y="6740"/>
                  </a:lnTo>
                  <a:lnTo>
                    <a:pt x="5366" y="7168"/>
                  </a:lnTo>
                  <a:lnTo>
                    <a:pt x="5321" y="7541"/>
                  </a:lnTo>
                  <a:lnTo>
                    <a:pt x="5287" y="7708"/>
                  </a:lnTo>
                  <a:lnTo>
                    <a:pt x="5242" y="7857"/>
                  </a:lnTo>
                  <a:lnTo>
                    <a:pt x="5197" y="7969"/>
                  </a:lnTo>
                  <a:lnTo>
                    <a:pt x="5130" y="8062"/>
                  </a:lnTo>
                  <a:lnTo>
                    <a:pt x="5006" y="8248"/>
                  </a:lnTo>
                  <a:lnTo>
                    <a:pt x="4848" y="8397"/>
                  </a:lnTo>
                  <a:lnTo>
                    <a:pt x="4725" y="8528"/>
                  </a:lnTo>
                  <a:lnTo>
                    <a:pt x="4567" y="8640"/>
                  </a:lnTo>
                  <a:lnTo>
                    <a:pt x="4421" y="8714"/>
                  </a:lnTo>
                  <a:lnTo>
                    <a:pt x="4263" y="8751"/>
                  </a:lnTo>
                  <a:lnTo>
                    <a:pt x="4095" y="8788"/>
                  </a:lnTo>
                  <a:lnTo>
                    <a:pt x="3948" y="8788"/>
                  </a:lnTo>
                  <a:lnTo>
                    <a:pt x="3791" y="8751"/>
                  </a:lnTo>
                  <a:lnTo>
                    <a:pt x="3667" y="8714"/>
                  </a:lnTo>
                  <a:lnTo>
                    <a:pt x="3510" y="8677"/>
                  </a:lnTo>
                  <a:lnTo>
                    <a:pt x="3386" y="8602"/>
                  </a:lnTo>
                  <a:lnTo>
                    <a:pt x="3251" y="8491"/>
                  </a:lnTo>
                  <a:lnTo>
                    <a:pt x="3127" y="8360"/>
                  </a:lnTo>
                  <a:lnTo>
                    <a:pt x="3015" y="8248"/>
                  </a:lnTo>
                  <a:lnTo>
                    <a:pt x="2925" y="8062"/>
                  </a:lnTo>
                  <a:lnTo>
                    <a:pt x="2778" y="7857"/>
                  </a:lnTo>
                  <a:lnTo>
                    <a:pt x="2610" y="7671"/>
                  </a:lnTo>
                  <a:lnTo>
                    <a:pt x="2407" y="7541"/>
                  </a:lnTo>
                  <a:lnTo>
                    <a:pt x="2171" y="7466"/>
                  </a:lnTo>
                  <a:lnTo>
                    <a:pt x="1957" y="7429"/>
                  </a:lnTo>
                  <a:lnTo>
                    <a:pt x="1698" y="7429"/>
                  </a:lnTo>
                  <a:lnTo>
                    <a:pt x="1462" y="7466"/>
                  </a:lnTo>
                  <a:lnTo>
                    <a:pt x="1226" y="7559"/>
                  </a:lnTo>
                  <a:lnTo>
                    <a:pt x="989" y="7708"/>
                  </a:lnTo>
                  <a:lnTo>
                    <a:pt x="776" y="7932"/>
                  </a:lnTo>
                  <a:lnTo>
                    <a:pt x="551" y="8211"/>
                  </a:lnTo>
                  <a:lnTo>
                    <a:pt x="382" y="8528"/>
                  </a:lnTo>
                  <a:lnTo>
                    <a:pt x="315" y="8714"/>
                  </a:lnTo>
                  <a:lnTo>
                    <a:pt x="236" y="8919"/>
                  </a:lnTo>
                  <a:lnTo>
                    <a:pt x="191" y="9142"/>
                  </a:lnTo>
                  <a:lnTo>
                    <a:pt x="123" y="9347"/>
                  </a:lnTo>
                  <a:lnTo>
                    <a:pt x="78" y="9608"/>
                  </a:lnTo>
                  <a:lnTo>
                    <a:pt x="56" y="9887"/>
                  </a:lnTo>
                  <a:lnTo>
                    <a:pt x="33" y="10185"/>
                  </a:lnTo>
                  <a:lnTo>
                    <a:pt x="33" y="10464"/>
                  </a:lnTo>
                  <a:lnTo>
                    <a:pt x="33" y="10706"/>
                  </a:lnTo>
                  <a:lnTo>
                    <a:pt x="56" y="10967"/>
                  </a:lnTo>
                  <a:lnTo>
                    <a:pt x="78" y="11172"/>
                  </a:lnTo>
                  <a:lnTo>
                    <a:pt x="123" y="11395"/>
                  </a:lnTo>
                  <a:lnTo>
                    <a:pt x="168" y="11600"/>
                  </a:lnTo>
                  <a:lnTo>
                    <a:pt x="236" y="11786"/>
                  </a:lnTo>
                  <a:lnTo>
                    <a:pt x="292" y="11973"/>
                  </a:lnTo>
                  <a:lnTo>
                    <a:pt x="382" y="12140"/>
                  </a:lnTo>
                  <a:lnTo>
                    <a:pt x="540" y="12419"/>
                  </a:lnTo>
                  <a:lnTo>
                    <a:pt x="731" y="12680"/>
                  </a:lnTo>
                  <a:lnTo>
                    <a:pt x="944" y="12866"/>
                  </a:lnTo>
                  <a:lnTo>
                    <a:pt x="1158" y="12997"/>
                  </a:lnTo>
                  <a:lnTo>
                    <a:pt x="1395" y="13108"/>
                  </a:lnTo>
                  <a:lnTo>
                    <a:pt x="1608" y="13183"/>
                  </a:lnTo>
                  <a:lnTo>
                    <a:pt x="1856" y="13183"/>
                  </a:lnTo>
                  <a:lnTo>
                    <a:pt x="2070" y="13146"/>
                  </a:lnTo>
                  <a:lnTo>
                    <a:pt x="2261" y="13071"/>
                  </a:lnTo>
                  <a:lnTo>
                    <a:pt x="2430" y="12960"/>
                  </a:lnTo>
                  <a:lnTo>
                    <a:pt x="2587" y="12792"/>
                  </a:lnTo>
                  <a:lnTo>
                    <a:pt x="2688" y="12606"/>
                  </a:lnTo>
                  <a:lnTo>
                    <a:pt x="2801" y="12419"/>
                  </a:lnTo>
                  <a:lnTo>
                    <a:pt x="2925" y="12289"/>
                  </a:lnTo>
                  <a:lnTo>
                    <a:pt x="3082" y="12177"/>
                  </a:lnTo>
                  <a:lnTo>
                    <a:pt x="3228" y="12103"/>
                  </a:lnTo>
                  <a:lnTo>
                    <a:pt x="3408" y="12103"/>
                  </a:lnTo>
                  <a:lnTo>
                    <a:pt x="3577" y="12103"/>
                  </a:lnTo>
                  <a:lnTo>
                    <a:pt x="3723" y="12177"/>
                  </a:lnTo>
                  <a:lnTo>
                    <a:pt x="3903" y="12252"/>
                  </a:lnTo>
                  <a:lnTo>
                    <a:pt x="4072" y="12364"/>
                  </a:lnTo>
                  <a:lnTo>
                    <a:pt x="4230" y="12494"/>
                  </a:lnTo>
                  <a:lnTo>
                    <a:pt x="4353" y="12643"/>
                  </a:lnTo>
                  <a:lnTo>
                    <a:pt x="4488" y="12829"/>
                  </a:lnTo>
                  <a:lnTo>
                    <a:pt x="4567" y="13034"/>
                  </a:lnTo>
                  <a:lnTo>
                    <a:pt x="4657" y="13257"/>
                  </a:lnTo>
                  <a:lnTo>
                    <a:pt x="4702" y="13462"/>
                  </a:lnTo>
                  <a:lnTo>
                    <a:pt x="4725" y="13686"/>
                  </a:lnTo>
                  <a:lnTo>
                    <a:pt x="4702" y="14282"/>
                  </a:lnTo>
                  <a:lnTo>
                    <a:pt x="4657" y="15045"/>
                  </a:lnTo>
                  <a:lnTo>
                    <a:pt x="4612" y="15976"/>
                  </a:lnTo>
                  <a:lnTo>
                    <a:pt x="4590" y="16926"/>
                  </a:lnTo>
                  <a:lnTo>
                    <a:pt x="4567" y="17968"/>
                  </a:lnTo>
                  <a:lnTo>
                    <a:pt x="4567" y="19011"/>
                  </a:lnTo>
                  <a:lnTo>
                    <a:pt x="4590" y="19514"/>
                  </a:lnTo>
                  <a:lnTo>
                    <a:pt x="4612" y="19980"/>
                  </a:lnTo>
                  <a:lnTo>
                    <a:pt x="4657" y="20426"/>
                  </a:lnTo>
                  <a:lnTo>
                    <a:pt x="4725" y="20836"/>
                  </a:lnTo>
                  <a:lnTo>
                    <a:pt x="4848" y="20929"/>
                  </a:lnTo>
                  <a:lnTo>
                    <a:pt x="5040" y="21004"/>
                  </a:lnTo>
                  <a:lnTo>
                    <a:pt x="5265" y="21078"/>
                  </a:lnTo>
                  <a:lnTo>
                    <a:pt x="5478" y="21115"/>
                  </a:lnTo>
                  <a:lnTo>
                    <a:pt x="6041" y="21115"/>
                  </a:lnTo>
                  <a:lnTo>
                    <a:pt x="6637" y="21078"/>
                  </a:lnTo>
                  <a:lnTo>
                    <a:pt x="7312" y="21004"/>
                  </a:lnTo>
                  <a:lnTo>
                    <a:pt x="7998" y="20929"/>
                  </a:lnTo>
                  <a:lnTo>
                    <a:pt x="8696" y="20855"/>
                  </a:lnTo>
                  <a:lnTo>
                    <a:pt x="9360" y="20836"/>
                  </a:lnTo>
                  <a:close/>
                </a:path>
              </a:pathLst>
            </a:custGeom>
            <a:solidFill>
              <a:srgbClr val="DDDDDD"/>
            </a:solidFill>
            <a:ln w="22225">
              <a:solidFill>
                <a:srgbClr val="C0C0C0"/>
              </a:solidFill>
              <a:miter lim="800000"/>
              <a:headEnd/>
              <a:tailEnd/>
            </a:ln>
          </p:spPr>
          <p:txBody>
            <a:bodyPr/>
            <a:lstStyle/>
            <a:p>
              <a:pPr algn="ctr">
                <a:lnSpc>
                  <a:spcPct val="100000"/>
                </a:lnSpc>
                <a:buClrTx/>
                <a:buSzTx/>
                <a:buFontTx/>
                <a:buNone/>
              </a:pPr>
              <a:endParaRPr lang="en-GB" altLang="it-IT" sz="1100" b="1">
                <a:solidFill>
                  <a:schemeClr val="tx1"/>
                </a:solidFill>
              </a:endParaRPr>
            </a:p>
            <a:p>
              <a:pPr algn="ctr">
                <a:lnSpc>
                  <a:spcPct val="100000"/>
                </a:lnSpc>
                <a:buClrTx/>
                <a:buSzTx/>
                <a:buFontTx/>
                <a:buNone/>
              </a:pPr>
              <a:r>
                <a:rPr lang="en-GB" altLang="it-IT" sz="1100" b="1">
                  <a:solidFill>
                    <a:schemeClr val="tx1"/>
                  </a:solidFill>
                </a:rPr>
                <a:t>Rischio </a:t>
              </a:r>
            </a:p>
            <a:p>
              <a:pPr algn="ctr">
                <a:lnSpc>
                  <a:spcPct val="100000"/>
                </a:lnSpc>
                <a:buClrTx/>
                <a:buSzTx/>
                <a:buFontTx/>
                <a:buNone/>
              </a:pPr>
              <a:r>
                <a:rPr lang="en-GB" altLang="it-IT" sz="1100" b="1">
                  <a:solidFill>
                    <a:schemeClr val="tx1"/>
                  </a:solidFill>
                </a:rPr>
                <a:t>emittente</a:t>
              </a:r>
            </a:p>
          </p:txBody>
        </p:sp>
        <p:sp>
          <p:nvSpPr>
            <p:cNvPr id="15" name="Text Box 10"/>
            <p:cNvSpPr txBox="1">
              <a:spLocks noChangeArrowheads="1"/>
            </p:cNvSpPr>
            <p:nvPr/>
          </p:nvSpPr>
          <p:spPr bwMode="auto">
            <a:xfrm>
              <a:off x="2662053" y="1476842"/>
              <a:ext cx="4250018" cy="1048267"/>
            </a:xfrm>
            <a:prstGeom prst="rect">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00000"/>
                </a:lnSpc>
                <a:buFont typeface="Arial" charset="0"/>
                <a:buChar char="•"/>
              </a:pPr>
              <a:r>
                <a:rPr lang="it-IT" altLang="it-IT" sz="1600" dirty="0">
                  <a:solidFill>
                    <a:schemeClr val="tx1"/>
                  </a:solidFill>
                </a:rPr>
                <a:t> perdita del valore reale dell’investimento</a:t>
              </a:r>
            </a:p>
            <a:p>
              <a:pPr>
                <a:lnSpc>
                  <a:spcPct val="100000"/>
                </a:lnSpc>
                <a:buFont typeface="Arial" charset="0"/>
                <a:buChar char="•"/>
              </a:pPr>
              <a:r>
                <a:rPr lang="it-IT" altLang="it-IT" sz="1600" dirty="0">
                  <a:solidFill>
                    <a:schemeClr val="tx1"/>
                  </a:solidFill>
                </a:rPr>
                <a:t> rimborso del capitale in moneta straniera</a:t>
              </a:r>
            </a:p>
            <a:p>
              <a:pPr>
                <a:lnSpc>
                  <a:spcPct val="100000"/>
                </a:lnSpc>
                <a:buFont typeface="Arial" charset="0"/>
                <a:buChar char="•"/>
              </a:pPr>
              <a:r>
                <a:rPr lang="it-IT" altLang="it-IT" sz="1600" dirty="0">
                  <a:solidFill>
                    <a:schemeClr val="tx1"/>
                  </a:solidFill>
                </a:rPr>
                <a:t> recupero del capitale investito senza subire penalizzazioni</a:t>
              </a:r>
            </a:p>
            <a:p>
              <a:pPr>
                <a:lnSpc>
                  <a:spcPct val="100000"/>
                </a:lnSpc>
                <a:buFont typeface="Arial" charset="0"/>
                <a:buChar char="•"/>
              </a:pPr>
              <a:r>
                <a:rPr lang="it-IT" altLang="it-IT" sz="1600" dirty="0">
                  <a:solidFill>
                    <a:schemeClr val="tx1"/>
                  </a:solidFill>
                </a:rPr>
                <a:t> variazione di prezzo dell’obbligazione</a:t>
              </a:r>
            </a:p>
            <a:p>
              <a:pPr>
                <a:lnSpc>
                  <a:spcPct val="100000"/>
                </a:lnSpc>
                <a:buFont typeface="Arial" charset="0"/>
                <a:buChar char="•"/>
              </a:pPr>
              <a:r>
                <a:rPr lang="it-IT" altLang="it-IT" sz="1600" dirty="0">
                  <a:solidFill>
                    <a:schemeClr val="tx1"/>
                  </a:solidFill>
                </a:rPr>
                <a:t> capacità di far fronte agli impegni di pagamento assunti</a:t>
              </a:r>
            </a:p>
          </p:txBody>
        </p:sp>
        <p:sp>
          <p:nvSpPr>
            <p:cNvPr id="16" name="Oval 11"/>
            <p:cNvSpPr>
              <a:spLocks noChangeArrowheads="1"/>
            </p:cNvSpPr>
            <p:nvPr/>
          </p:nvSpPr>
          <p:spPr bwMode="auto">
            <a:xfrm>
              <a:off x="5383213" y="4289425"/>
              <a:ext cx="1308100" cy="723900"/>
            </a:xfrm>
            <a:prstGeom prst="ellipse">
              <a:avLst/>
            </a:prstGeom>
            <a:solidFill>
              <a:srgbClr val="FFFF99"/>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lnSpc>
                  <a:spcPct val="100000"/>
                </a:lnSpc>
                <a:buClrTx/>
                <a:buSzTx/>
                <a:buFontTx/>
                <a:buNone/>
              </a:pPr>
              <a:r>
                <a:rPr lang="it-IT" altLang="it-IT" sz="1000" dirty="0">
                  <a:solidFill>
                    <a:schemeClr val="tx1"/>
                  </a:solidFill>
                </a:rPr>
                <a:t>Videata in </a:t>
              </a:r>
              <a:r>
                <a:rPr lang="it-IT" altLang="it-IT" sz="1000" dirty="0" smtClean="0">
                  <a:solidFill>
                    <a:schemeClr val="tx1"/>
                  </a:solidFill>
                </a:rPr>
                <a:t>animazione</a:t>
              </a:r>
              <a:endParaRPr lang="it-IT" altLang="it-IT" sz="1000" dirty="0">
                <a:solidFill>
                  <a:schemeClr val="tx1"/>
                </a:solidFill>
              </a:endParaRPr>
            </a:p>
          </p:txBody>
        </p:sp>
        <p:sp>
          <p:nvSpPr>
            <p:cNvPr id="18" name="Rectangle 14"/>
            <p:cNvSpPr>
              <a:spLocks noChangeArrowheads="1"/>
            </p:cNvSpPr>
            <p:nvPr/>
          </p:nvSpPr>
          <p:spPr bwMode="auto">
            <a:xfrm>
              <a:off x="4159250" y="4652963"/>
              <a:ext cx="1008063" cy="360362"/>
            </a:xfrm>
            <a:prstGeom prst="rect">
              <a:avLst/>
            </a:prstGeom>
            <a:solidFill>
              <a:srgbClr val="00B8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it-IT" altLang="it-IT" sz="1200" b="1"/>
                <a:t>Correttore</a:t>
              </a:r>
            </a:p>
          </p:txBody>
        </p:sp>
      </p:grpSp>
    </p:spTree>
    <p:extLst>
      <p:ext uri="{BB962C8B-B14F-4D97-AF65-F5344CB8AC3E}">
        <p14:creationId xmlns:p14="http://schemas.microsoft.com/office/powerpoint/2010/main" val="212692773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026"/>
          <p:cNvSpPr txBox="1">
            <a:spLocks noChangeArrowheads="1"/>
          </p:cNvSpPr>
          <p:nvPr/>
        </p:nvSpPr>
        <p:spPr bwMode="auto">
          <a:xfrm>
            <a:off x="439172" y="260648"/>
            <a:ext cx="8278812" cy="463846"/>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lgn="ctr">
                <a:solidFill>
                  <a:srgbClr val="6699FF"/>
                </a:solidFill>
                <a:miter lim="800000"/>
                <a:headEnd/>
                <a:tailEnd/>
              </a14:hiddenLine>
            </a:ext>
          </a:extLst>
        </p:spPr>
        <p:txBody>
          <a:bodyPr lIns="90000" tIns="46800" rIns="90000" bIns="46800">
            <a:spAutoFit/>
          </a:bodyPr>
          <a:lstStyle/>
          <a:p>
            <a:pPr algn="ctr">
              <a:defRPr/>
            </a:pPr>
            <a:r>
              <a:rPr lang="it-IT" sz="2400" b="1" dirty="0" smtClean="0">
                <a:solidFill>
                  <a:srgbClr val="F26200"/>
                </a:solidFill>
                <a:latin typeface="Georgia" panose="02040502050405020303" pitchFamily="18" charset="0"/>
                <a:ea typeface="+mj-ea"/>
                <a:cs typeface="+mj-cs"/>
              </a:rPr>
              <a:t>Il quadro sociale</a:t>
            </a:r>
            <a:endParaRPr lang="it-IT" sz="2400" b="1" dirty="0">
              <a:solidFill>
                <a:srgbClr val="F26200"/>
              </a:solidFill>
              <a:latin typeface="Georgia" panose="02040502050405020303" pitchFamily="18" charset="0"/>
              <a:ea typeface="+mj-ea"/>
              <a:cs typeface="+mj-cs"/>
            </a:endParaRPr>
          </a:p>
        </p:txBody>
      </p:sp>
      <p:sp>
        <p:nvSpPr>
          <p:cNvPr id="11" name="Text Box 6"/>
          <p:cNvSpPr txBox="1">
            <a:spLocks noChangeArrowheads="1"/>
          </p:cNvSpPr>
          <p:nvPr/>
        </p:nvSpPr>
        <p:spPr bwMode="auto">
          <a:xfrm>
            <a:off x="414743" y="1124744"/>
            <a:ext cx="8322696" cy="5229060"/>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pPr algn="just">
              <a:lnSpc>
                <a:spcPct val="120000"/>
              </a:lnSpc>
            </a:pPr>
            <a:r>
              <a:rPr lang="it-IT" sz="2000" dirty="0" smtClean="0"/>
              <a:t>La </a:t>
            </a:r>
            <a:r>
              <a:rPr lang="it-IT" sz="2000" dirty="0"/>
              <a:t>frattura della famiglia tradizionale ha inevitabilmente </a:t>
            </a:r>
            <a:r>
              <a:rPr lang="it-IT" sz="2000" b="1" dirty="0"/>
              <a:t>aumentato il livello di vulnerabilità </a:t>
            </a:r>
            <a:r>
              <a:rPr lang="it-IT" sz="2000" dirty="0"/>
              <a:t>dell’Istituto al punto che gli individui hanno via via adottato misure per riposizionare il proprio stile di vita all’interno di un quadro economico che si è, nell’ultima decade, profondamente modificato; facendo ricorso a strategie finalizzate a ridurre l’impatto sul bilancio familiare di eventi negativi inattesi. In una prospettiva di gestione del rischio  le famiglie hanno cominciato a dotarsi di  </a:t>
            </a:r>
            <a:r>
              <a:rPr lang="it-IT" sz="2000" b="1" dirty="0"/>
              <a:t>strategie per fare fronte a spese impreviste o inattese riduzioni di reddito: ad esempio dotarsi di strumenti finanziari per loro natura preposti alla gestione del rischio</a:t>
            </a:r>
            <a:r>
              <a:rPr lang="it-IT" sz="2000" dirty="0"/>
              <a:t> il cui effetto è quello </a:t>
            </a:r>
            <a:r>
              <a:rPr lang="it-IT" sz="2000" b="1" dirty="0"/>
              <a:t>di proteggere un buffer di capitale o proteggersi con polizze assicurative sulle aree ritenute più importanti utilizzando strumenti complementari o supplementari a quelli offerti dal welfare pubblico. </a:t>
            </a:r>
          </a:p>
          <a:p>
            <a:pPr algn="just">
              <a:lnSpc>
                <a:spcPct val="120000"/>
              </a:lnSpc>
            </a:pPr>
            <a:endParaRPr lang="it-IT" sz="2000" dirty="0"/>
          </a:p>
        </p:txBody>
      </p:sp>
      <p:sp>
        <p:nvSpPr>
          <p:cNvPr id="2" name="Segnaposto numero diapositiva 1"/>
          <p:cNvSpPr>
            <a:spLocks noGrp="1"/>
          </p:cNvSpPr>
          <p:nvPr>
            <p:ph type="sldNum" sz="quarter" idx="4"/>
          </p:nvPr>
        </p:nvSpPr>
        <p:spPr/>
        <p:txBody>
          <a:bodyPr/>
          <a:lstStyle/>
          <a:p>
            <a:fld id="{CEE20744-6222-4AA3-9D45-8592154090B2}" type="slidenum">
              <a:rPr lang="it-IT" smtClean="0"/>
              <a:pPr/>
              <a:t>12</a:t>
            </a:fld>
            <a:endParaRPr lang="it-IT" dirty="0"/>
          </a:p>
        </p:txBody>
      </p:sp>
    </p:spTree>
    <p:extLst>
      <p:ext uri="{BB962C8B-B14F-4D97-AF65-F5344CB8AC3E}">
        <p14:creationId xmlns:p14="http://schemas.microsoft.com/office/powerpoint/2010/main" val="3418278495"/>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026"/>
          <p:cNvSpPr txBox="1">
            <a:spLocks noChangeArrowheads="1"/>
          </p:cNvSpPr>
          <p:nvPr/>
        </p:nvSpPr>
        <p:spPr bwMode="auto">
          <a:xfrm>
            <a:off x="439172" y="260648"/>
            <a:ext cx="8278812" cy="833178"/>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lgn="ctr">
                <a:solidFill>
                  <a:srgbClr val="6699FF"/>
                </a:solidFill>
                <a:miter lim="800000"/>
                <a:headEnd/>
                <a:tailEnd/>
              </a14:hiddenLine>
            </a:ext>
          </a:extLst>
        </p:spPr>
        <p:txBody>
          <a:bodyPr lIns="90000" tIns="46800" rIns="90000" bIns="46800">
            <a:spAutoFit/>
          </a:bodyPr>
          <a:lstStyle/>
          <a:p>
            <a:pPr algn="ctr">
              <a:defRPr/>
            </a:pPr>
            <a:r>
              <a:rPr lang="it-IT" sz="2400" b="1" dirty="0">
                <a:solidFill>
                  <a:srgbClr val="F26200"/>
                </a:solidFill>
                <a:latin typeface="Georgia" panose="02040502050405020303" pitchFamily="18" charset="0"/>
              </a:rPr>
              <a:t>La “mappa” dei rischi dell’investimento </a:t>
            </a:r>
            <a:r>
              <a:rPr lang="it-IT" sz="2400" b="1" dirty="0" smtClean="0">
                <a:solidFill>
                  <a:srgbClr val="F26200"/>
                </a:solidFill>
                <a:latin typeface="Georgia" panose="02040502050405020303" pitchFamily="18" charset="0"/>
              </a:rPr>
              <a:t>obbligazionario: soluzione</a:t>
            </a:r>
            <a:endParaRPr lang="it-IT" sz="2400" b="1" dirty="0">
              <a:solidFill>
                <a:srgbClr val="F26200"/>
              </a:solidFill>
              <a:latin typeface="Georgia" panose="02040502050405020303" pitchFamily="18" charset="0"/>
            </a:endParaRPr>
          </a:p>
        </p:txBody>
      </p:sp>
      <p:sp>
        <p:nvSpPr>
          <p:cNvPr id="2" name="Segnaposto numero diapositiva 1"/>
          <p:cNvSpPr>
            <a:spLocks noGrp="1"/>
          </p:cNvSpPr>
          <p:nvPr>
            <p:ph type="sldNum" sz="quarter" idx="4"/>
          </p:nvPr>
        </p:nvSpPr>
        <p:spPr/>
        <p:txBody>
          <a:bodyPr/>
          <a:lstStyle/>
          <a:p>
            <a:fld id="{CEE20744-6222-4AA3-9D45-8592154090B2}" type="slidenum">
              <a:rPr lang="it-IT" smtClean="0"/>
              <a:pPr/>
              <a:t>120</a:t>
            </a:fld>
            <a:endParaRPr lang="it-IT" dirty="0"/>
          </a:p>
        </p:txBody>
      </p:sp>
      <p:sp>
        <p:nvSpPr>
          <p:cNvPr id="17" name="Puzzle1"/>
          <p:cNvSpPr>
            <a:spLocks noEditPoints="1" noChangeArrowheads="1"/>
          </p:cNvSpPr>
          <p:nvPr/>
        </p:nvSpPr>
        <p:spPr bwMode="auto">
          <a:xfrm>
            <a:off x="1909092" y="2417133"/>
            <a:ext cx="2264883" cy="1228058"/>
          </a:xfrm>
          <a:custGeom>
            <a:avLst/>
            <a:gdLst>
              <a:gd name="T0" fmla="*/ 16740 w 21600"/>
              <a:gd name="T1" fmla="*/ 21078 h 21600"/>
              <a:gd name="T2" fmla="*/ 16976 w 21600"/>
              <a:gd name="T3" fmla="*/ 521 h 21600"/>
              <a:gd name="T4" fmla="*/ 4725 w 21600"/>
              <a:gd name="T5" fmla="*/ 856 h 21600"/>
              <a:gd name="T6" fmla="*/ 5040 w 21600"/>
              <a:gd name="T7" fmla="*/ 21004 h 21600"/>
              <a:gd name="T8" fmla="*/ 10811 w 21600"/>
              <a:gd name="T9" fmla="*/ 12885 h 21600"/>
              <a:gd name="T10" fmla="*/ 10845 w 21600"/>
              <a:gd name="T11" fmla="*/ 8714 h 21600"/>
              <a:gd name="T12" fmla="*/ 21600 w 21600"/>
              <a:gd name="T13" fmla="*/ 10000 h 21600"/>
              <a:gd name="T14" fmla="*/ 56 w 21600"/>
              <a:gd name="T15" fmla="*/ 10000 h 21600"/>
              <a:gd name="T16" fmla="*/ 6086 w 21600"/>
              <a:gd name="T17" fmla="*/ 2569 h 21600"/>
              <a:gd name="T18" fmla="*/ 16132 w 21600"/>
              <a:gd name="T19" fmla="*/ 19552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9360" y="20836"/>
                </a:moveTo>
                <a:lnTo>
                  <a:pt x="9528" y="20836"/>
                </a:lnTo>
                <a:lnTo>
                  <a:pt x="9686" y="20762"/>
                </a:lnTo>
                <a:lnTo>
                  <a:pt x="9810" y="20687"/>
                </a:lnTo>
                <a:lnTo>
                  <a:pt x="9922" y="20575"/>
                </a:lnTo>
                <a:lnTo>
                  <a:pt x="10012" y="20426"/>
                </a:lnTo>
                <a:lnTo>
                  <a:pt x="10068" y="20296"/>
                </a:lnTo>
                <a:lnTo>
                  <a:pt x="10113" y="20110"/>
                </a:lnTo>
                <a:lnTo>
                  <a:pt x="10136" y="19905"/>
                </a:lnTo>
                <a:lnTo>
                  <a:pt x="10136" y="19682"/>
                </a:lnTo>
                <a:lnTo>
                  <a:pt x="10113" y="19440"/>
                </a:lnTo>
                <a:lnTo>
                  <a:pt x="10068" y="19142"/>
                </a:lnTo>
                <a:lnTo>
                  <a:pt x="10012" y="18900"/>
                </a:lnTo>
                <a:lnTo>
                  <a:pt x="9900" y="18620"/>
                </a:lnTo>
                <a:lnTo>
                  <a:pt x="9787" y="18285"/>
                </a:lnTo>
                <a:lnTo>
                  <a:pt x="9641" y="17968"/>
                </a:lnTo>
                <a:lnTo>
                  <a:pt x="9472" y="17652"/>
                </a:lnTo>
                <a:lnTo>
                  <a:pt x="9382" y="17466"/>
                </a:lnTo>
                <a:lnTo>
                  <a:pt x="9315" y="17298"/>
                </a:lnTo>
                <a:lnTo>
                  <a:pt x="9258" y="17112"/>
                </a:lnTo>
                <a:lnTo>
                  <a:pt x="9191" y="16926"/>
                </a:lnTo>
                <a:lnTo>
                  <a:pt x="9123" y="16535"/>
                </a:lnTo>
                <a:lnTo>
                  <a:pt x="9101" y="16144"/>
                </a:lnTo>
                <a:lnTo>
                  <a:pt x="9101" y="15753"/>
                </a:lnTo>
                <a:lnTo>
                  <a:pt x="9168" y="15362"/>
                </a:lnTo>
                <a:lnTo>
                  <a:pt x="9236" y="14971"/>
                </a:lnTo>
                <a:lnTo>
                  <a:pt x="9360" y="14580"/>
                </a:lnTo>
                <a:lnTo>
                  <a:pt x="9495" y="14244"/>
                </a:lnTo>
                <a:lnTo>
                  <a:pt x="9663" y="13891"/>
                </a:lnTo>
                <a:lnTo>
                  <a:pt x="9855" y="13611"/>
                </a:lnTo>
                <a:lnTo>
                  <a:pt x="10068" y="13351"/>
                </a:lnTo>
                <a:lnTo>
                  <a:pt x="10293" y="13146"/>
                </a:lnTo>
                <a:lnTo>
                  <a:pt x="10552" y="12997"/>
                </a:lnTo>
                <a:lnTo>
                  <a:pt x="10811" y="12885"/>
                </a:lnTo>
                <a:lnTo>
                  <a:pt x="11069" y="12866"/>
                </a:lnTo>
                <a:lnTo>
                  <a:pt x="11351" y="12885"/>
                </a:lnTo>
                <a:lnTo>
                  <a:pt x="11610" y="12997"/>
                </a:lnTo>
                <a:lnTo>
                  <a:pt x="11846" y="13183"/>
                </a:lnTo>
                <a:lnTo>
                  <a:pt x="12060" y="13388"/>
                </a:lnTo>
                <a:lnTo>
                  <a:pt x="12251" y="13648"/>
                </a:lnTo>
                <a:lnTo>
                  <a:pt x="12419" y="13928"/>
                </a:lnTo>
                <a:lnTo>
                  <a:pt x="12555" y="14244"/>
                </a:lnTo>
                <a:lnTo>
                  <a:pt x="12690" y="14617"/>
                </a:lnTo>
                <a:lnTo>
                  <a:pt x="12768" y="15008"/>
                </a:lnTo>
                <a:lnTo>
                  <a:pt x="12836" y="15399"/>
                </a:lnTo>
                <a:lnTo>
                  <a:pt x="12858" y="15753"/>
                </a:lnTo>
                <a:lnTo>
                  <a:pt x="12858" y="16144"/>
                </a:lnTo>
                <a:lnTo>
                  <a:pt x="12813" y="16535"/>
                </a:lnTo>
                <a:lnTo>
                  <a:pt x="12746" y="16888"/>
                </a:lnTo>
                <a:lnTo>
                  <a:pt x="12667" y="17224"/>
                </a:lnTo>
                <a:lnTo>
                  <a:pt x="12510" y="17503"/>
                </a:lnTo>
                <a:lnTo>
                  <a:pt x="12228" y="18043"/>
                </a:lnTo>
                <a:lnTo>
                  <a:pt x="11970" y="18546"/>
                </a:lnTo>
                <a:lnTo>
                  <a:pt x="11868" y="18751"/>
                </a:lnTo>
                <a:lnTo>
                  <a:pt x="11778" y="18974"/>
                </a:lnTo>
                <a:lnTo>
                  <a:pt x="11711" y="19179"/>
                </a:lnTo>
                <a:lnTo>
                  <a:pt x="11666" y="19365"/>
                </a:lnTo>
                <a:lnTo>
                  <a:pt x="11632" y="19570"/>
                </a:lnTo>
                <a:lnTo>
                  <a:pt x="11632" y="19756"/>
                </a:lnTo>
                <a:lnTo>
                  <a:pt x="11632" y="19942"/>
                </a:lnTo>
                <a:lnTo>
                  <a:pt x="11643" y="20110"/>
                </a:lnTo>
                <a:lnTo>
                  <a:pt x="11711" y="20296"/>
                </a:lnTo>
                <a:lnTo>
                  <a:pt x="11801" y="20464"/>
                </a:lnTo>
                <a:lnTo>
                  <a:pt x="11891" y="20650"/>
                </a:lnTo>
                <a:lnTo>
                  <a:pt x="12037" y="20836"/>
                </a:lnTo>
                <a:lnTo>
                  <a:pt x="12206" y="21004"/>
                </a:lnTo>
                <a:lnTo>
                  <a:pt x="12419" y="21190"/>
                </a:lnTo>
                <a:lnTo>
                  <a:pt x="12667" y="21320"/>
                </a:lnTo>
                <a:lnTo>
                  <a:pt x="12960" y="21432"/>
                </a:lnTo>
                <a:lnTo>
                  <a:pt x="13286" y="21544"/>
                </a:lnTo>
                <a:lnTo>
                  <a:pt x="13612" y="21655"/>
                </a:lnTo>
                <a:lnTo>
                  <a:pt x="13983" y="21693"/>
                </a:lnTo>
                <a:lnTo>
                  <a:pt x="14343" y="21730"/>
                </a:lnTo>
                <a:lnTo>
                  <a:pt x="14715" y="21730"/>
                </a:lnTo>
                <a:lnTo>
                  <a:pt x="15075" y="21730"/>
                </a:lnTo>
                <a:lnTo>
                  <a:pt x="15446" y="21655"/>
                </a:lnTo>
                <a:lnTo>
                  <a:pt x="15794" y="21581"/>
                </a:lnTo>
                <a:lnTo>
                  <a:pt x="16132" y="21432"/>
                </a:lnTo>
                <a:lnTo>
                  <a:pt x="16458" y="21302"/>
                </a:lnTo>
                <a:lnTo>
                  <a:pt x="16740" y="21078"/>
                </a:lnTo>
                <a:lnTo>
                  <a:pt x="16976" y="20836"/>
                </a:lnTo>
                <a:lnTo>
                  <a:pt x="17043" y="20650"/>
                </a:lnTo>
                <a:lnTo>
                  <a:pt x="17088" y="20426"/>
                </a:lnTo>
                <a:lnTo>
                  <a:pt x="17133" y="20222"/>
                </a:lnTo>
                <a:lnTo>
                  <a:pt x="17156" y="19980"/>
                </a:lnTo>
                <a:lnTo>
                  <a:pt x="17167" y="19477"/>
                </a:lnTo>
                <a:lnTo>
                  <a:pt x="17167" y="18974"/>
                </a:lnTo>
                <a:lnTo>
                  <a:pt x="17156" y="18397"/>
                </a:lnTo>
                <a:lnTo>
                  <a:pt x="17111" y="17820"/>
                </a:lnTo>
                <a:lnTo>
                  <a:pt x="17066" y="17261"/>
                </a:lnTo>
                <a:lnTo>
                  <a:pt x="16998" y="16646"/>
                </a:lnTo>
                <a:lnTo>
                  <a:pt x="16852" y="15511"/>
                </a:lnTo>
                <a:lnTo>
                  <a:pt x="16740" y="14393"/>
                </a:lnTo>
                <a:lnTo>
                  <a:pt x="16717" y="13928"/>
                </a:lnTo>
                <a:lnTo>
                  <a:pt x="16695" y="13462"/>
                </a:lnTo>
                <a:lnTo>
                  <a:pt x="16717" y="13071"/>
                </a:lnTo>
                <a:lnTo>
                  <a:pt x="16785" y="12755"/>
                </a:lnTo>
                <a:lnTo>
                  <a:pt x="16852" y="12419"/>
                </a:lnTo>
                <a:lnTo>
                  <a:pt x="16953" y="12140"/>
                </a:lnTo>
                <a:lnTo>
                  <a:pt x="17088" y="11898"/>
                </a:lnTo>
                <a:lnTo>
                  <a:pt x="17212" y="11675"/>
                </a:lnTo>
                <a:lnTo>
                  <a:pt x="17370" y="11470"/>
                </a:lnTo>
                <a:lnTo>
                  <a:pt x="17516" y="11284"/>
                </a:lnTo>
                <a:lnTo>
                  <a:pt x="17696" y="11135"/>
                </a:lnTo>
                <a:lnTo>
                  <a:pt x="17865" y="11042"/>
                </a:lnTo>
                <a:lnTo>
                  <a:pt x="18033" y="10930"/>
                </a:lnTo>
                <a:lnTo>
                  <a:pt x="18213" y="10893"/>
                </a:lnTo>
                <a:lnTo>
                  <a:pt x="18382" y="10893"/>
                </a:lnTo>
                <a:lnTo>
                  <a:pt x="18551" y="10967"/>
                </a:lnTo>
                <a:lnTo>
                  <a:pt x="18708" y="11042"/>
                </a:lnTo>
                <a:lnTo>
                  <a:pt x="18855" y="11172"/>
                </a:lnTo>
                <a:lnTo>
                  <a:pt x="19012" y="11358"/>
                </a:lnTo>
                <a:lnTo>
                  <a:pt x="19136" y="11600"/>
                </a:lnTo>
                <a:lnTo>
                  <a:pt x="19271" y="11861"/>
                </a:lnTo>
                <a:lnTo>
                  <a:pt x="19440" y="12028"/>
                </a:lnTo>
                <a:lnTo>
                  <a:pt x="19608" y="12177"/>
                </a:lnTo>
                <a:lnTo>
                  <a:pt x="19822" y="12289"/>
                </a:lnTo>
                <a:lnTo>
                  <a:pt x="20025" y="12289"/>
                </a:lnTo>
                <a:lnTo>
                  <a:pt x="20238" y="12289"/>
                </a:lnTo>
                <a:lnTo>
                  <a:pt x="20452" y="12215"/>
                </a:lnTo>
                <a:lnTo>
                  <a:pt x="20643" y="12103"/>
                </a:lnTo>
                <a:lnTo>
                  <a:pt x="20846" y="11973"/>
                </a:lnTo>
                <a:lnTo>
                  <a:pt x="21037" y="11786"/>
                </a:lnTo>
                <a:lnTo>
                  <a:pt x="21206" y="11563"/>
                </a:lnTo>
                <a:lnTo>
                  <a:pt x="21363" y="11321"/>
                </a:lnTo>
                <a:lnTo>
                  <a:pt x="21465" y="11079"/>
                </a:lnTo>
                <a:lnTo>
                  <a:pt x="21577" y="10744"/>
                </a:lnTo>
                <a:lnTo>
                  <a:pt x="21622" y="10427"/>
                </a:lnTo>
                <a:lnTo>
                  <a:pt x="21645" y="10111"/>
                </a:lnTo>
                <a:lnTo>
                  <a:pt x="21622" y="9608"/>
                </a:lnTo>
                <a:lnTo>
                  <a:pt x="21577" y="9142"/>
                </a:lnTo>
                <a:lnTo>
                  <a:pt x="21465" y="8751"/>
                </a:lnTo>
                <a:lnTo>
                  <a:pt x="21363" y="8397"/>
                </a:lnTo>
                <a:lnTo>
                  <a:pt x="21206" y="8062"/>
                </a:lnTo>
                <a:lnTo>
                  <a:pt x="21037" y="7820"/>
                </a:lnTo>
                <a:lnTo>
                  <a:pt x="20846" y="7597"/>
                </a:lnTo>
                <a:lnTo>
                  <a:pt x="20643" y="7429"/>
                </a:lnTo>
                <a:lnTo>
                  <a:pt x="20452" y="7317"/>
                </a:lnTo>
                <a:lnTo>
                  <a:pt x="20238" y="7206"/>
                </a:lnTo>
                <a:lnTo>
                  <a:pt x="20025" y="7168"/>
                </a:lnTo>
                <a:lnTo>
                  <a:pt x="19822" y="7206"/>
                </a:lnTo>
                <a:lnTo>
                  <a:pt x="19608" y="7243"/>
                </a:lnTo>
                <a:lnTo>
                  <a:pt x="19440" y="7355"/>
                </a:lnTo>
                <a:lnTo>
                  <a:pt x="19271" y="7504"/>
                </a:lnTo>
                <a:lnTo>
                  <a:pt x="19136" y="7708"/>
                </a:lnTo>
                <a:lnTo>
                  <a:pt x="19012" y="7895"/>
                </a:lnTo>
                <a:lnTo>
                  <a:pt x="18832" y="8025"/>
                </a:lnTo>
                <a:lnTo>
                  <a:pt x="18663" y="8174"/>
                </a:lnTo>
                <a:lnTo>
                  <a:pt x="18472" y="8248"/>
                </a:lnTo>
                <a:lnTo>
                  <a:pt x="18270" y="8286"/>
                </a:lnTo>
                <a:lnTo>
                  <a:pt x="18078" y="8323"/>
                </a:lnTo>
                <a:lnTo>
                  <a:pt x="17887" y="8323"/>
                </a:lnTo>
                <a:lnTo>
                  <a:pt x="17696" y="8248"/>
                </a:lnTo>
                <a:lnTo>
                  <a:pt x="17493" y="8174"/>
                </a:lnTo>
                <a:lnTo>
                  <a:pt x="17302" y="8062"/>
                </a:lnTo>
                <a:lnTo>
                  <a:pt x="17133" y="7969"/>
                </a:lnTo>
                <a:lnTo>
                  <a:pt x="16976" y="7783"/>
                </a:lnTo>
                <a:lnTo>
                  <a:pt x="16852" y="7597"/>
                </a:lnTo>
                <a:lnTo>
                  <a:pt x="16740" y="7429"/>
                </a:lnTo>
                <a:lnTo>
                  <a:pt x="16672" y="7168"/>
                </a:lnTo>
                <a:lnTo>
                  <a:pt x="16638" y="6926"/>
                </a:lnTo>
                <a:lnTo>
                  <a:pt x="16616" y="6498"/>
                </a:lnTo>
                <a:lnTo>
                  <a:pt x="16616" y="5772"/>
                </a:lnTo>
                <a:lnTo>
                  <a:pt x="16650" y="4915"/>
                </a:lnTo>
                <a:lnTo>
                  <a:pt x="16695" y="3928"/>
                </a:lnTo>
                <a:lnTo>
                  <a:pt x="16762" y="2960"/>
                </a:lnTo>
                <a:lnTo>
                  <a:pt x="16830" y="1992"/>
                </a:lnTo>
                <a:lnTo>
                  <a:pt x="16908" y="1173"/>
                </a:lnTo>
                <a:lnTo>
                  <a:pt x="16976" y="521"/>
                </a:lnTo>
                <a:lnTo>
                  <a:pt x="16953" y="521"/>
                </a:lnTo>
                <a:lnTo>
                  <a:pt x="16931" y="521"/>
                </a:lnTo>
                <a:lnTo>
                  <a:pt x="16267" y="484"/>
                </a:lnTo>
                <a:lnTo>
                  <a:pt x="15637" y="428"/>
                </a:lnTo>
                <a:lnTo>
                  <a:pt x="15063" y="353"/>
                </a:lnTo>
                <a:lnTo>
                  <a:pt x="14523" y="279"/>
                </a:lnTo>
                <a:lnTo>
                  <a:pt x="14040" y="167"/>
                </a:lnTo>
                <a:lnTo>
                  <a:pt x="13635" y="93"/>
                </a:lnTo>
                <a:lnTo>
                  <a:pt x="13331" y="18"/>
                </a:lnTo>
                <a:lnTo>
                  <a:pt x="13117" y="18"/>
                </a:lnTo>
                <a:lnTo>
                  <a:pt x="12982" y="18"/>
                </a:lnTo>
                <a:lnTo>
                  <a:pt x="12858" y="130"/>
                </a:lnTo>
                <a:lnTo>
                  <a:pt x="12723" y="279"/>
                </a:lnTo>
                <a:lnTo>
                  <a:pt x="12622" y="446"/>
                </a:lnTo>
                <a:lnTo>
                  <a:pt x="12510" y="670"/>
                </a:lnTo>
                <a:lnTo>
                  <a:pt x="12419" y="912"/>
                </a:lnTo>
                <a:lnTo>
                  <a:pt x="12363" y="1210"/>
                </a:lnTo>
                <a:lnTo>
                  <a:pt x="12318" y="1526"/>
                </a:lnTo>
                <a:lnTo>
                  <a:pt x="12273" y="1843"/>
                </a:lnTo>
                <a:lnTo>
                  <a:pt x="12251" y="2215"/>
                </a:lnTo>
                <a:lnTo>
                  <a:pt x="12273" y="2532"/>
                </a:lnTo>
                <a:lnTo>
                  <a:pt x="12318" y="2886"/>
                </a:lnTo>
                <a:lnTo>
                  <a:pt x="12386" y="3240"/>
                </a:lnTo>
                <a:lnTo>
                  <a:pt x="12464" y="3556"/>
                </a:lnTo>
                <a:lnTo>
                  <a:pt x="12577" y="3891"/>
                </a:lnTo>
                <a:lnTo>
                  <a:pt x="12746" y="4171"/>
                </a:lnTo>
                <a:lnTo>
                  <a:pt x="12926" y="4487"/>
                </a:lnTo>
                <a:lnTo>
                  <a:pt x="13050" y="4860"/>
                </a:lnTo>
                <a:lnTo>
                  <a:pt x="13162" y="5251"/>
                </a:lnTo>
                <a:lnTo>
                  <a:pt x="13218" y="5604"/>
                </a:lnTo>
                <a:lnTo>
                  <a:pt x="13263" y="5995"/>
                </a:lnTo>
                <a:lnTo>
                  <a:pt x="13241" y="6386"/>
                </a:lnTo>
                <a:lnTo>
                  <a:pt x="13218" y="6740"/>
                </a:lnTo>
                <a:lnTo>
                  <a:pt x="13139" y="7094"/>
                </a:lnTo>
                <a:lnTo>
                  <a:pt x="13050" y="7429"/>
                </a:lnTo>
                <a:lnTo>
                  <a:pt x="12903" y="7746"/>
                </a:lnTo>
                <a:lnTo>
                  <a:pt x="12723" y="8025"/>
                </a:lnTo>
                <a:lnTo>
                  <a:pt x="12532" y="8286"/>
                </a:lnTo>
                <a:lnTo>
                  <a:pt x="12318" y="8491"/>
                </a:lnTo>
                <a:lnTo>
                  <a:pt x="12060" y="8677"/>
                </a:lnTo>
                <a:lnTo>
                  <a:pt x="11756" y="8788"/>
                </a:lnTo>
                <a:lnTo>
                  <a:pt x="11452" y="8826"/>
                </a:lnTo>
                <a:lnTo>
                  <a:pt x="11283" y="8826"/>
                </a:lnTo>
                <a:lnTo>
                  <a:pt x="11126" y="8826"/>
                </a:lnTo>
                <a:lnTo>
                  <a:pt x="11002" y="8788"/>
                </a:lnTo>
                <a:lnTo>
                  <a:pt x="10845" y="8714"/>
                </a:lnTo>
                <a:lnTo>
                  <a:pt x="10721" y="8640"/>
                </a:lnTo>
                <a:lnTo>
                  <a:pt x="10608" y="8565"/>
                </a:lnTo>
                <a:lnTo>
                  <a:pt x="10485" y="8453"/>
                </a:lnTo>
                <a:lnTo>
                  <a:pt x="10372" y="8323"/>
                </a:lnTo>
                <a:lnTo>
                  <a:pt x="10181" y="8062"/>
                </a:lnTo>
                <a:lnTo>
                  <a:pt x="10035" y="7746"/>
                </a:lnTo>
                <a:lnTo>
                  <a:pt x="9900" y="7392"/>
                </a:lnTo>
                <a:lnTo>
                  <a:pt x="9787" y="7001"/>
                </a:lnTo>
                <a:lnTo>
                  <a:pt x="9731" y="6610"/>
                </a:lnTo>
                <a:lnTo>
                  <a:pt x="9686" y="6219"/>
                </a:lnTo>
                <a:lnTo>
                  <a:pt x="9663" y="5772"/>
                </a:lnTo>
                <a:lnTo>
                  <a:pt x="9686" y="5381"/>
                </a:lnTo>
                <a:lnTo>
                  <a:pt x="9753" y="4990"/>
                </a:lnTo>
                <a:lnTo>
                  <a:pt x="9832" y="4636"/>
                </a:lnTo>
                <a:lnTo>
                  <a:pt x="9945" y="4320"/>
                </a:lnTo>
                <a:lnTo>
                  <a:pt x="10068" y="4022"/>
                </a:lnTo>
                <a:lnTo>
                  <a:pt x="10203" y="3817"/>
                </a:lnTo>
                <a:lnTo>
                  <a:pt x="10316" y="3593"/>
                </a:lnTo>
                <a:lnTo>
                  <a:pt x="10395" y="3351"/>
                </a:lnTo>
                <a:lnTo>
                  <a:pt x="10462" y="3109"/>
                </a:lnTo>
                <a:lnTo>
                  <a:pt x="10507" y="2848"/>
                </a:lnTo>
                <a:lnTo>
                  <a:pt x="10530" y="2606"/>
                </a:lnTo>
                <a:lnTo>
                  <a:pt x="10507" y="2346"/>
                </a:lnTo>
                <a:lnTo>
                  <a:pt x="10462" y="2141"/>
                </a:lnTo>
                <a:lnTo>
                  <a:pt x="10395" y="1880"/>
                </a:lnTo>
                <a:lnTo>
                  <a:pt x="10293" y="1638"/>
                </a:lnTo>
                <a:lnTo>
                  <a:pt x="10158" y="1415"/>
                </a:lnTo>
                <a:lnTo>
                  <a:pt x="9967" y="1210"/>
                </a:lnTo>
                <a:lnTo>
                  <a:pt x="9753" y="986"/>
                </a:lnTo>
                <a:lnTo>
                  <a:pt x="9495" y="819"/>
                </a:lnTo>
                <a:lnTo>
                  <a:pt x="9191" y="670"/>
                </a:lnTo>
                <a:lnTo>
                  <a:pt x="8842" y="521"/>
                </a:lnTo>
                <a:lnTo>
                  <a:pt x="8471" y="446"/>
                </a:lnTo>
                <a:lnTo>
                  <a:pt x="7998" y="428"/>
                </a:lnTo>
                <a:lnTo>
                  <a:pt x="7413" y="428"/>
                </a:lnTo>
                <a:lnTo>
                  <a:pt x="6817" y="446"/>
                </a:lnTo>
                <a:lnTo>
                  <a:pt x="6187" y="521"/>
                </a:lnTo>
                <a:lnTo>
                  <a:pt x="5602" y="633"/>
                </a:lnTo>
                <a:lnTo>
                  <a:pt x="5107" y="744"/>
                </a:lnTo>
                <a:lnTo>
                  <a:pt x="4725" y="856"/>
                </a:lnTo>
                <a:lnTo>
                  <a:pt x="4848" y="1564"/>
                </a:lnTo>
                <a:lnTo>
                  <a:pt x="5028" y="2495"/>
                </a:lnTo>
                <a:lnTo>
                  <a:pt x="5175" y="3556"/>
                </a:lnTo>
                <a:lnTo>
                  <a:pt x="5298" y="4673"/>
                </a:lnTo>
                <a:lnTo>
                  <a:pt x="5343" y="5213"/>
                </a:lnTo>
                <a:lnTo>
                  <a:pt x="5388" y="5753"/>
                </a:lnTo>
                <a:lnTo>
                  <a:pt x="5411" y="6275"/>
                </a:lnTo>
                <a:lnTo>
                  <a:pt x="5411" y="6740"/>
                </a:lnTo>
                <a:lnTo>
                  <a:pt x="5366" y="7168"/>
                </a:lnTo>
                <a:lnTo>
                  <a:pt x="5321" y="7541"/>
                </a:lnTo>
                <a:lnTo>
                  <a:pt x="5287" y="7708"/>
                </a:lnTo>
                <a:lnTo>
                  <a:pt x="5242" y="7857"/>
                </a:lnTo>
                <a:lnTo>
                  <a:pt x="5197" y="7969"/>
                </a:lnTo>
                <a:lnTo>
                  <a:pt x="5130" y="8062"/>
                </a:lnTo>
                <a:lnTo>
                  <a:pt x="5006" y="8248"/>
                </a:lnTo>
                <a:lnTo>
                  <a:pt x="4848" y="8397"/>
                </a:lnTo>
                <a:lnTo>
                  <a:pt x="4725" y="8528"/>
                </a:lnTo>
                <a:lnTo>
                  <a:pt x="4567" y="8640"/>
                </a:lnTo>
                <a:lnTo>
                  <a:pt x="4421" y="8714"/>
                </a:lnTo>
                <a:lnTo>
                  <a:pt x="4263" y="8751"/>
                </a:lnTo>
                <a:lnTo>
                  <a:pt x="4095" y="8788"/>
                </a:lnTo>
                <a:lnTo>
                  <a:pt x="3948" y="8788"/>
                </a:lnTo>
                <a:lnTo>
                  <a:pt x="3791" y="8751"/>
                </a:lnTo>
                <a:lnTo>
                  <a:pt x="3667" y="8714"/>
                </a:lnTo>
                <a:lnTo>
                  <a:pt x="3510" y="8677"/>
                </a:lnTo>
                <a:lnTo>
                  <a:pt x="3386" y="8602"/>
                </a:lnTo>
                <a:lnTo>
                  <a:pt x="3251" y="8491"/>
                </a:lnTo>
                <a:lnTo>
                  <a:pt x="3127" y="8360"/>
                </a:lnTo>
                <a:lnTo>
                  <a:pt x="3015" y="8248"/>
                </a:lnTo>
                <a:lnTo>
                  <a:pt x="2925" y="8062"/>
                </a:lnTo>
                <a:lnTo>
                  <a:pt x="2778" y="7857"/>
                </a:lnTo>
                <a:lnTo>
                  <a:pt x="2610" y="7671"/>
                </a:lnTo>
                <a:lnTo>
                  <a:pt x="2407" y="7541"/>
                </a:lnTo>
                <a:lnTo>
                  <a:pt x="2171" y="7466"/>
                </a:lnTo>
                <a:lnTo>
                  <a:pt x="1957" y="7429"/>
                </a:lnTo>
                <a:lnTo>
                  <a:pt x="1698" y="7429"/>
                </a:lnTo>
                <a:lnTo>
                  <a:pt x="1462" y="7466"/>
                </a:lnTo>
                <a:lnTo>
                  <a:pt x="1226" y="7559"/>
                </a:lnTo>
                <a:lnTo>
                  <a:pt x="989" y="7708"/>
                </a:lnTo>
                <a:lnTo>
                  <a:pt x="776" y="7932"/>
                </a:lnTo>
                <a:lnTo>
                  <a:pt x="551" y="8211"/>
                </a:lnTo>
                <a:lnTo>
                  <a:pt x="382" y="8528"/>
                </a:lnTo>
                <a:lnTo>
                  <a:pt x="315" y="8714"/>
                </a:lnTo>
                <a:lnTo>
                  <a:pt x="236" y="8919"/>
                </a:lnTo>
                <a:lnTo>
                  <a:pt x="191" y="9142"/>
                </a:lnTo>
                <a:lnTo>
                  <a:pt x="123" y="9347"/>
                </a:lnTo>
                <a:lnTo>
                  <a:pt x="78" y="9608"/>
                </a:lnTo>
                <a:lnTo>
                  <a:pt x="56" y="9887"/>
                </a:lnTo>
                <a:lnTo>
                  <a:pt x="33" y="10185"/>
                </a:lnTo>
                <a:lnTo>
                  <a:pt x="33" y="10464"/>
                </a:lnTo>
                <a:lnTo>
                  <a:pt x="33" y="10706"/>
                </a:lnTo>
                <a:lnTo>
                  <a:pt x="56" y="10967"/>
                </a:lnTo>
                <a:lnTo>
                  <a:pt x="78" y="11172"/>
                </a:lnTo>
                <a:lnTo>
                  <a:pt x="123" y="11395"/>
                </a:lnTo>
                <a:lnTo>
                  <a:pt x="168" y="11600"/>
                </a:lnTo>
                <a:lnTo>
                  <a:pt x="236" y="11786"/>
                </a:lnTo>
                <a:lnTo>
                  <a:pt x="292" y="11973"/>
                </a:lnTo>
                <a:lnTo>
                  <a:pt x="382" y="12140"/>
                </a:lnTo>
                <a:lnTo>
                  <a:pt x="540" y="12419"/>
                </a:lnTo>
                <a:lnTo>
                  <a:pt x="731" y="12680"/>
                </a:lnTo>
                <a:lnTo>
                  <a:pt x="944" y="12866"/>
                </a:lnTo>
                <a:lnTo>
                  <a:pt x="1158" y="12997"/>
                </a:lnTo>
                <a:lnTo>
                  <a:pt x="1395" y="13108"/>
                </a:lnTo>
                <a:lnTo>
                  <a:pt x="1608" y="13183"/>
                </a:lnTo>
                <a:lnTo>
                  <a:pt x="1856" y="13183"/>
                </a:lnTo>
                <a:lnTo>
                  <a:pt x="2070" y="13146"/>
                </a:lnTo>
                <a:lnTo>
                  <a:pt x="2261" y="13071"/>
                </a:lnTo>
                <a:lnTo>
                  <a:pt x="2430" y="12960"/>
                </a:lnTo>
                <a:lnTo>
                  <a:pt x="2587" y="12792"/>
                </a:lnTo>
                <a:lnTo>
                  <a:pt x="2688" y="12606"/>
                </a:lnTo>
                <a:lnTo>
                  <a:pt x="2801" y="12419"/>
                </a:lnTo>
                <a:lnTo>
                  <a:pt x="2925" y="12289"/>
                </a:lnTo>
                <a:lnTo>
                  <a:pt x="3082" y="12177"/>
                </a:lnTo>
                <a:lnTo>
                  <a:pt x="3228" y="12103"/>
                </a:lnTo>
                <a:lnTo>
                  <a:pt x="3408" y="12103"/>
                </a:lnTo>
                <a:lnTo>
                  <a:pt x="3577" y="12103"/>
                </a:lnTo>
                <a:lnTo>
                  <a:pt x="3723" y="12177"/>
                </a:lnTo>
                <a:lnTo>
                  <a:pt x="3903" y="12252"/>
                </a:lnTo>
                <a:lnTo>
                  <a:pt x="4072" y="12364"/>
                </a:lnTo>
                <a:lnTo>
                  <a:pt x="4230" y="12494"/>
                </a:lnTo>
                <a:lnTo>
                  <a:pt x="4353" y="12643"/>
                </a:lnTo>
                <a:lnTo>
                  <a:pt x="4488" y="12829"/>
                </a:lnTo>
                <a:lnTo>
                  <a:pt x="4567" y="13034"/>
                </a:lnTo>
                <a:lnTo>
                  <a:pt x="4657" y="13257"/>
                </a:lnTo>
                <a:lnTo>
                  <a:pt x="4702" y="13462"/>
                </a:lnTo>
                <a:lnTo>
                  <a:pt x="4725" y="13686"/>
                </a:lnTo>
                <a:lnTo>
                  <a:pt x="4702" y="14282"/>
                </a:lnTo>
                <a:lnTo>
                  <a:pt x="4657" y="15045"/>
                </a:lnTo>
                <a:lnTo>
                  <a:pt x="4612" y="15976"/>
                </a:lnTo>
                <a:lnTo>
                  <a:pt x="4590" y="16926"/>
                </a:lnTo>
                <a:lnTo>
                  <a:pt x="4567" y="17968"/>
                </a:lnTo>
                <a:lnTo>
                  <a:pt x="4567" y="19011"/>
                </a:lnTo>
                <a:lnTo>
                  <a:pt x="4590" y="19514"/>
                </a:lnTo>
                <a:lnTo>
                  <a:pt x="4612" y="19980"/>
                </a:lnTo>
                <a:lnTo>
                  <a:pt x="4657" y="20426"/>
                </a:lnTo>
                <a:lnTo>
                  <a:pt x="4725" y="20836"/>
                </a:lnTo>
                <a:lnTo>
                  <a:pt x="4848" y="20929"/>
                </a:lnTo>
                <a:lnTo>
                  <a:pt x="5040" y="21004"/>
                </a:lnTo>
                <a:lnTo>
                  <a:pt x="5265" y="21078"/>
                </a:lnTo>
                <a:lnTo>
                  <a:pt x="5478" y="21115"/>
                </a:lnTo>
                <a:lnTo>
                  <a:pt x="6041" y="21115"/>
                </a:lnTo>
                <a:lnTo>
                  <a:pt x="6637" y="21078"/>
                </a:lnTo>
                <a:lnTo>
                  <a:pt x="7312" y="21004"/>
                </a:lnTo>
                <a:lnTo>
                  <a:pt x="7998" y="20929"/>
                </a:lnTo>
                <a:lnTo>
                  <a:pt x="8696" y="20855"/>
                </a:lnTo>
                <a:lnTo>
                  <a:pt x="9360" y="20836"/>
                </a:lnTo>
                <a:close/>
              </a:path>
            </a:pathLst>
          </a:custGeom>
          <a:solidFill>
            <a:srgbClr val="DDDDDD"/>
          </a:solidFill>
          <a:ln w="19050">
            <a:solidFill>
              <a:srgbClr val="C0C0C0"/>
            </a:solidFill>
            <a:miter lim="800000"/>
            <a:headEnd/>
            <a:tailEnd/>
          </a:ln>
        </p:spPr>
        <p:txBody>
          <a:bodyPr/>
          <a:lstStyle/>
          <a:p>
            <a:pPr algn="ctr">
              <a:lnSpc>
                <a:spcPct val="100000"/>
              </a:lnSpc>
              <a:buClrTx/>
              <a:buSzTx/>
              <a:buFontTx/>
              <a:buNone/>
            </a:pPr>
            <a:r>
              <a:rPr lang="en-GB" altLang="it-IT" sz="1100" b="1">
                <a:solidFill>
                  <a:schemeClr val="tx1"/>
                </a:solidFill>
              </a:rPr>
              <a:t>Rischio valuta</a:t>
            </a:r>
          </a:p>
        </p:txBody>
      </p:sp>
      <p:sp>
        <p:nvSpPr>
          <p:cNvPr id="19" name="Text Box 10"/>
          <p:cNvSpPr txBox="1">
            <a:spLocks noChangeArrowheads="1"/>
          </p:cNvSpPr>
          <p:nvPr/>
        </p:nvSpPr>
        <p:spPr bwMode="auto">
          <a:xfrm>
            <a:off x="399170" y="4631358"/>
            <a:ext cx="5184459" cy="669850"/>
          </a:xfrm>
          <a:prstGeom prst="rect">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00000"/>
              </a:lnSpc>
              <a:buFont typeface="Arial" charset="0"/>
              <a:buChar char="•"/>
            </a:pPr>
            <a:r>
              <a:rPr lang="it-IT" altLang="it-IT" sz="1200">
                <a:solidFill>
                  <a:schemeClr val="tx1"/>
                </a:solidFill>
              </a:rPr>
              <a:t> recupero del capitale investito senza subire penalizzazioni</a:t>
            </a:r>
          </a:p>
          <a:p>
            <a:pPr>
              <a:lnSpc>
                <a:spcPct val="100000"/>
              </a:lnSpc>
            </a:pPr>
            <a:endParaRPr lang="it-IT" altLang="it-IT" sz="1200">
              <a:solidFill>
                <a:schemeClr val="tx1"/>
              </a:solidFill>
            </a:endParaRPr>
          </a:p>
        </p:txBody>
      </p:sp>
      <p:sp>
        <p:nvSpPr>
          <p:cNvPr id="20" name="Puzzle4"/>
          <p:cNvSpPr>
            <a:spLocks noEditPoints="1" noChangeArrowheads="1"/>
          </p:cNvSpPr>
          <p:nvPr/>
        </p:nvSpPr>
        <p:spPr bwMode="auto">
          <a:xfrm>
            <a:off x="3607754" y="1858925"/>
            <a:ext cx="1492228" cy="1972335"/>
          </a:xfrm>
          <a:custGeom>
            <a:avLst/>
            <a:gdLst>
              <a:gd name="T0" fmla="*/ 8307 w 21600"/>
              <a:gd name="T1" fmla="*/ 11593 h 21600"/>
              <a:gd name="T2" fmla="*/ 453 w 21600"/>
              <a:gd name="T3" fmla="*/ 16938 h 21600"/>
              <a:gd name="T4" fmla="*/ 11500 w 21600"/>
              <a:gd name="T5" fmla="*/ 21600 h 21600"/>
              <a:gd name="T6" fmla="*/ 20920 w 21600"/>
              <a:gd name="T7" fmla="*/ 16751 h 21600"/>
              <a:gd name="T8" fmla="*/ 13972 w 21600"/>
              <a:gd name="T9" fmla="*/ 10888 h 21600"/>
              <a:gd name="T10" fmla="*/ 21033 w 21600"/>
              <a:gd name="T11" fmla="*/ 4716 h 21600"/>
              <a:gd name="T12" fmla="*/ 11102 w 21600"/>
              <a:gd name="T13" fmla="*/ 11 h 21600"/>
              <a:gd name="T14" fmla="*/ 453 w 21600"/>
              <a:gd name="T15" fmla="*/ 4716 h 21600"/>
              <a:gd name="T16" fmla="*/ 2076 w 21600"/>
              <a:gd name="T17" fmla="*/ 5664 h 21600"/>
              <a:gd name="T18" fmla="*/ 20203 w 21600"/>
              <a:gd name="T19" fmla="*/ 15980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3813" y="10590"/>
                </a:moveTo>
                <a:lnTo>
                  <a:pt x="3927" y="10513"/>
                </a:lnTo>
                <a:lnTo>
                  <a:pt x="4078" y="10425"/>
                </a:lnTo>
                <a:lnTo>
                  <a:pt x="4210" y="10359"/>
                </a:lnTo>
                <a:lnTo>
                  <a:pt x="4361" y="10315"/>
                </a:lnTo>
                <a:lnTo>
                  <a:pt x="4682" y="10237"/>
                </a:lnTo>
                <a:lnTo>
                  <a:pt x="5041" y="10193"/>
                </a:lnTo>
                <a:lnTo>
                  <a:pt x="5456" y="10171"/>
                </a:lnTo>
                <a:lnTo>
                  <a:pt x="5853" y="10193"/>
                </a:lnTo>
                <a:lnTo>
                  <a:pt x="6249" y="10260"/>
                </a:lnTo>
                <a:lnTo>
                  <a:pt x="6646" y="10337"/>
                </a:lnTo>
                <a:lnTo>
                  <a:pt x="7004" y="10469"/>
                </a:lnTo>
                <a:lnTo>
                  <a:pt x="7363" y="10612"/>
                </a:lnTo>
                <a:lnTo>
                  <a:pt x="7665" y="10788"/>
                </a:lnTo>
                <a:lnTo>
                  <a:pt x="7911" y="10998"/>
                </a:lnTo>
                <a:lnTo>
                  <a:pt x="8024" y="11097"/>
                </a:lnTo>
                <a:lnTo>
                  <a:pt x="8137" y="11207"/>
                </a:lnTo>
                <a:lnTo>
                  <a:pt x="8194" y="11340"/>
                </a:lnTo>
                <a:lnTo>
                  <a:pt x="8269" y="11461"/>
                </a:lnTo>
                <a:lnTo>
                  <a:pt x="8307" y="11593"/>
                </a:lnTo>
                <a:lnTo>
                  <a:pt x="8307" y="11714"/>
                </a:lnTo>
                <a:lnTo>
                  <a:pt x="8307" y="11868"/>
                </a:lnTo>
                <a:lnTo>
                  <a:pt x="8307" y="12012"/>
                </a:lnTo>
                <a:lnTo>
                  <a:pt x="8194" y="12265"/>
                </a:lnTo>
                <a:lnTo>
                  <a:pt x="8062" y="12519"/>
                </a:lnTo>
                <a:lnTo>
                  <a:pt x="7873" y="12706"/>
                </a:lnTo>
                <a:lnTo>
                  <a:pt x="7627" y="12904"/>
                </a:lnTo>
                <a:lnTo>
                  <a:pt x="7363" y="13048"/>
                </a:lnTo>
                <a:lnTo>
                  <a:pt x="7080" y="13180"/>
                </a:lnTo>
                <a:lnTo>
                  <a:pt x="6759" y="13257"/>
                </a:lnTo>
                <a:lnTo>
                  <a:pt x="6419" y="13345"/>
                </a:lnTo>
                <a:lnTo>
                  <a:pt x="6098" y="13389"/>
                </a:lnTo>
                <a:lnTo>
                  <a:pt x="5739" y="13389"/>
                </a:lnTo>
                <a:lnTo>
                  <a:pt x="5418" y="13389"/>
                </a:lnTo>
                <a:lnTo>
                  <a:pt x="5079" y="13345"/>
                </a:lnTo>
                <a:lnTo>
                  <a:pt x="4758" y="13301"/>
                </a:lnTo>
                <a:lnTo>
                  <a:pt x="4474" y="13213"/>
                </a:lnTo>
                <a:lnTo>
                  <a:pt x="4172" y="13114"/>
                </a:lnTo>
                <a:lnTo>
                  <a:pt x="3965" y="12982"/>
                </a:lnTo>
                <a:lnTo>
                  <a:pt x="3738" y="12838"/>
                </a:lnTo>
                <a:lnTo>
                  <a:pt x="3493" y="12706"/>
                </a:lnTo>
                <a:lnTo>
                  <a:pt x="3228" y="12607"/>
                </a:lnTo>
                <a:lnTo>
                  <a:pt x="2945" y="12519"/>
                </a:lnTo>
                <a:lnTo>
                  <a:pt x="2700" y="12431"/>
                </a:lnTo>
                <a:lnTo>
                  <a:pt x="2397" y="12375"/>
                </a:lnTo>
                <a:lnTo>
                  <a:pt x="2152" y="12331"/>
                </a:lnTo>
                <a:lnTo>
                  <a:pt x="1888" y="12309"/>
                </a:lnTo>
                <a:lnTo>
                  <a:pt x="1642" y="12309"/>
                </a:lnTo>
                <a:lnTo>
                  <a:pt x="1397" y="12331"/>
                </a:lnTo>
                <a:lnTo>
                  <a:pt x="1170" y="12397"/>
                </a:lnTo>
                <a:lnTo>
                  <a:pt x="962" y="12453"/>
                </a:lnTo>
                <a:lnTo>
                  <a:pt x="774" y="12563"/>
                </a:lnTo>
                <a:lnTo>
                  <a:pt x="623" y="12684"/>
                </a:lnTo>
                <a:lnTo>
                  <a:pt x="528" y="12838"/>
                </a:lnTo>
                <a:lnTo>
                  <a:pt x="453" y="13026"/>
                </a:lnTo>
                <a:lnTo>
                  <a:pt x="339" y="13477"/>
                </a:lnTo>
                <a:lnTo>
                  <a:pt x="226" y="13984"/>
                </a:lnTo>
                <a:lnTo>
                  <a:pt x="151" y="14535"/>
                </a:lnTo>
                <a:lnTo>
                  <a:pt x="113" y="15075"/>
                </a:lnTo>
                <a:lnTo>
                  <a:pt x="113" y="15626"/>
                </a:lnTo>
                <a:lnTo>
                  <a:pt x="151" y="16133"/>
                </a:lnTo>
                <a:lnTo>
                  <a:pt x="188" y="16376"/>
                </a:lnTo>
                <a:lnTo>
                  <a:pt x="264" y="16585"/>
                </a:lnTo>
                <a:lnTo>
                  <a:pt x="339" y="16773"/>
                </a:lnTo>
                <a:lnTo>
                  <a:pt x="453" y="16938"/>
                </a:lnTo>
                <a:lnTo>
                  <a:pt x="1095" y="16883"/>
                </a:lnTo>
                <a:lnTo>
                  <a:pt x="1963" y="16795"/>
                </a:lnTo>
                <a:lnTo>
                  <a:pt x="2945" y="16751"/>
                </a:lnTo>
                <a:lnTo>
                  <a:pt x="3965" y="16706"/>
                </a:lnTo>
                <a:lnTo>
                  <a:pt x="5022" y="16684"/>
                </a:lnTo>
                <a:lnTo>
                  <a:pt x="5947" y="16684"/>
                </a:lnTo>
                <a:lnTo>
                  <a:pt x="6759" y="16706"/>
                </a:lnTo>
                <a:lnTo>
                  <a:pt x="7363" y="16751"/>
                </a:lnTo>
                <a:lnTo>
                  <a:pt x="7948" y="16839"/>
                </a:lnTo>
                <a:lnTo>
                  <a:pt x="8458" y="16916"/>
                </a:lnTo>
                <a:lnTo>
                  <a:pt x="8893" y="17026"/>
                </a:lnTo>
                <a:lnTo>
                  <a:pt x="9289" y="17158"/>
                </a:lnTo>
                <a:lnTo>
                  <a:pt x="9572" y="17280"/>
                </a:lnTo>
                <a:lnTo>
                  <a:pt x="9799" y="17412"/>
                </a:lnTo>
                <a:lnTo>
                  <a:pt x="9969" y="17555"/>
                </a:lnTo>
                <a:lnTo>
                  <a:pt x="10120" y="17687"/>
                </a:lnTo>
                <a:lnTo>
                  <a:pt x="10158" y="17831"/>
                </a:lnTo>
                <a:lnTo>
                  <a:pt x="10195" y="17974"/>
                </a:lnTo>
                <a:lnTo>
                  <a:pt x="10158" y="18128"/>
                </a:lnTo>
                <a:lnTo>
                  <a:pt x="10082" y="18271"/>
                </a:lnTo>
                <a:lnTo>
                  <a:pt x="9969" y="18426"/>
                </a:lnTo>
                <a:lnTo>
                  <a:pt x="9837" y="18569"/>
                </a:lnTo>
                <a:lnTo>
                  <a:pt x="9648" y="18701"/>
                </a:lnTo>
                <a:lnTo>
                  <a:pt x="9440" y="18822"/>
                </a:lnTo>
                <a:lnTo>
                  <a:pt x="9213" y="18999"/>
                </a:lnTo>
                <a:lnTo>
                  <a:pt x="9044" y="19186"/>
                </a:lnTo>
                <a:lnTo>
                  <a:pt x="8893" y="19395"/>
                </a:lnTo>
                <a:lnTo>
                  <a:pt x="8817" y="19627"/>
                </a:lnTo>
                <a:lnTo>
                  <a:pt x="8779" y="19858"/>
                </a:lnTo>
                <a:lnTo>
                  <a:pt x="8779" y="20112"/>
                </a:lnTo>
                <a:lnTo>
                  <a:pt x="8855" y="20354"/>
                </a:lnTo>
                <a:lnTo>
                  <a:pt x="8968" y="20586"/>
                </a:lnTo>
                <a:lnTo>
                  <a:pt x="9138" y="20817"/>
                </a:lnTo>
                <a:lnTo>
                  <a:pt x="9365" y="21026"/>
                </a:lnTo>
                <a:lnTo>
                  <a:pt x="9610" y="21192"/>
                </a:lnTo>
                <a:lnTo>
                  <a:pt x="9950" y="21368"/>
                </a:lnTo>
                <a:lnTo>
                  <a:pt x="10120" y="21445"/>
                </a:lnTo>
                <a:lnTo>
                  <a:pt x="10346" y="21511"/>
                </a:lnTo>
                <a:lnTo>
                  <a:pt x="10516" y="21555"/>
                </a:lnTo>
                <a:lnTo>
                  <a:pt x="10743" y="21600"/>
                </a:lnTo>
                <a:lnTo>
                  <a:pt x="10988" y="21644"/>
                </a:lnTo>
                <a:lnTo>
                  <a:pt x="11215" y="21666"/>
                </a:lnTo>
                <a:lnTo>
                  <a:pt x="11498" y="21666"/>
                </a:lnTo>
                <a:lnTo>
                  <a:pt x="11762" y="21666"/>
                </a:lnTo>
                <a:lnTo>
                  <a:pt x="12253" y="21644"/>
                </a:lnTo>
                <a:lnTo>
                  <a:pt x="12763" y="21577"/>
                </a:lnTo>
                <a:lnTo>
                  <a:pt x="13197" y="21467"/>
                </a:lnTo>
                <a:lnTo>
                  <a:pt x="13556" y="21346"/>
                </a:lnTo>
                <a:lnTo>
                  <a:pt x="13896" y="21192"/>
                </a:lnTo>
                <a:lnTo>
                  <a:pt x="14179" y="21026"/>
                </a:lnTo>
                <a:lnTo>
                  <a:pt x="14444" y="20839"/>
                </a:lnTo>
                <a:lnTo>
                  <a:pt x="14576" y="20641"/>
                </a:lnTo>
                <a:lnTo>
                  <a:pt x="14727" y="20431"/>
                </a:lnTo>
                <a:lnTo>
                  <a:pt x="14765" y="20200"/>
                </a:lnTo>
                <a:lnTo>
                  <a:pt x="14802" y="19991"/>
                </a:lnTo>
                <a:lnTo>
                  <a:pt x="14727" y="19759"/>
                </a:lnTo>
                <a:lnTo>
                  <a:pt x="14613" y="19550"/>
                </a:lnTo>
                <a:lnTo>
                  <a:pt x="14444" y="19307"/>
                </a:lnTo>
                <a:lnTo>
                  <a:pt x="14217" y="19098"/>
                </a:lnTo>
                <a:lnTo>
                  <a:pt x="13934" y="18911"/>
                </a:lnTo>
                <a:lnTo>
                  <a:pt x="13669" y="18745"/>
                </a:lnTo>
                <a:lnTo>
                  <a:pt x="13462" y="18547"/>
                </a:lnTo>
                <a:lnTo>
                  <a:pt x="13311" y="18337"/>
                </a:lnTo>
                <a:lnTo>
                  <a:pt x="13197" y="18150"/>
                </a:lnTo>
                <a:lnTo>
                  <a:pt x="13122" y="17941"/>
                </a:lnTo>
                <a:lnTo>
                  <a:pt x="13122" y="17720"/>
                </a:lnTo>
                <a:lnTo>
                  <a:pt x="13122" y="17533"/>
                </a:lnTo>
                <a:lnTo>
                  <a:pt x="13197" y="17346"/>
                </a:lnTo>
                <a:lnTo>
                  <a:pt x="13273" y="17158"/>
                </a:lnTo>
                <a:lnTo>
                  <a:pt x="13386" y="16982"/>
                </a:lnTo>
                <a:lnTo>
                  <a:pt x="13537" y="16839"/>
                </a:lnTo>
                <a:lnTo>
                  <a:pt x="13707" y="16706"/>
                </a:lnTo>
                <a:lnTo>
                  <a:pt x="13896" y="16607"/>
                </a:lnTo>
                <a:lnTo>
                  <a:pt x="14104" y="16519"/>
                </a:lnTo>
                <a:lnTo>
                  <a:pt x="14330" y="16453"/>
                </a:lnTo>
                <a:lnTo>
                  <a:pt x="14538" y="16431"/>
                </a:lnTo>
                <a:lnTo>
                  <a:pt x="14897" y="16453"/>
                </a:lnTo>
                <a:lnTo>
                  <a:pt x="15406" y="16497"/>
                </a:lnTo>
                <a:lnTo>
                  <a:pt x="16105" y="16541"/>
                </a:lnTo>
                <a:lnTo>
                  <a:pt x="16898" y="16607"/>
                </a:lnTo>
                <a:lnTo>
                  <a:pt x="17804" y="16651"/>
                </a:lnTo>
                <a:lnTo>
                  <a:pt x="18786" y="16684"/>
                </a:lnTo>
                <a:lnTo>
                  <a:pt x="19844" y="16728"/>
                </a:lnTo>
                <a:lnTo>
                  <a:pt x="20920" y="16751"/>
                </a:lnTo>
                <a:lnTo>
                  <a:pt x="21109" y="16497"/>
                </a:lnTo>
                <a:lnTo>
                  <a:pt x="21241" y="16222"/>
                </a:lnTo>
                <a:lnTo>
                  <a:pt x="21392" y="15946"/>
                </a:lnTo>
                <a:lnTo>
                  <a:pt x="21467" y="15648"/>
                </a:lnTo>
                <a:lnTo>
                  <a:pt x="21543" y="15351"/>
                </a:lnTo>
                <a:lnTo>
                  <a:pt x="21618" y="15042"/>
                </a:lnTo>
                <a:lnTo>
                  <a:pt x="21618" y="14745"/>
                </a:lnTo>
                <a:lnTo>
                  <a:pt x="21618" y="14447"/>
                </a:lnTo>
                <a:lnTo>
                  <a:pt x="21618" y="14150"/>
                </a:lnTo>
                <a:lnTo>
                  <a:pt x="21581" y="13852"/>
                </a:lnTo>
                <a:lnTo>
                  <a:pt x="21505" y="13577"/>
                </a:lnTo>
                <a:lnTo>
                  <a:pt x="21430" y="13301"/>
                </a:lnTo>
                <a:lnTo>
                  <a:pt x="21354" y="13048"/>
                </a:lnTo>
                <a:lnTo>
                  <a:pt x="21241" y="12816"/>
                </a:lnTo>
                <a:lnTo>
                  <a:pt x="21146" y="12607"/>
                </a:lnTo>
                <a:lnTo>
                  <a:pt x="21033" y="12431"/>
                </a:lnTo>
                <a:lnTo>
                  <a:pt x="20920" y="12265"/>
                </a:lnTo>
                <a:lnTo>
                  <a:pt x="20769" y="12144"/>
                </a:lnTo>
                <a:lnTo>
                  <a:pt x="20637" y="12034"/>
                </a:lnTo>
                <a:lnTo>
                  <a:pt x="20486" y="11946"/>
                </a:lnTo>
                <a:lnTo>
                  <a:pt x="20297" y="11891"/>
                </a:lnTo>
                <a:lnTo>
                  <a:pt x="20165" y="11846"/>
                </a:lnTo>
                <a:lnTo>
                  <a:pt x="19976" y="11824"/>
                </a:lnTo>
                <a:lnTo>
                  <a:pt x="19806" y="11802"/>
                </a:lnTo>
                <a:lnTo>
                  <a:pt x="19390" y="11824"/>
                </a:lnTo>
                <a:lnTo>
                  <a:pt x="18956" y="11891"/>
                </a:lnTo>
                <a:lnTo>
                  <a:pt x="18503" y="11968"/>
                </a:lnTo>
                <a:lnTo>
                  <a:pt x="17993" y="12078"/>
                </a:lnTo>
                <a:lnTo>
                  <a:pt x="17653" y="12144"/>
                </a:lnTo>
                <a:lnTo>
                  <a:pt x="17332" y="12199"/>
                </a:lnTo>
                <a:lnTo>
                  <a:pt x="17049" y="12221"/>
                </a:lnTo>
                <a:lnTo>
                  <a:pt x="16747" y="12243"/>
                </a:lnTo>
                <a:lnTo>
                  <a:pt x="16464" y="12243"/>
                </a:lnTo>
                <a:lnTo>
                  <a:pt x="16218" y="12243"/>
                </a:lnTo>
                <a:lnTo>
                  <a:pt x="15992" y="12221"/>
                </a:lnTo>
                <a:lnTo>
                  <a:pt x="15746" y="12199"/>
                </a:lnTo>
                <a:lnTo>
                  <a:pt x="15520" y="12155"/>
                </a:lnTo>
                <a:lnTo>
                  <a:pt x="15350" y="12122"/>
                </a:lnTo>
                <a:lnTo>
                  <a:pt x="15161" y="12056"/>
                </a:lnTo>
                <a:lnTo>
                  <a:pt x="14972" y="11990"/>
                </a:lnTo>
                <a:lnTo>
                  <a:pt x="14689" y="11846"/>
                </a:lnTo>
                <a:lnTo>
                  <a:pt x="14444" y="11670"/>
                </a:lnTo>
                <a:lnTo>
                  <a:pt x="14255" y="11483"/>
                </a:lnTo>
                <a:lnTo>
                  <a:pt x="14104" y="11295"/>
                </a:lnTo>
                <a:lnTo>
                  <a:pt x="14028" y="11086"/>
                </a:lnTo>
                <a:lnTo>
                  <a:pt x="13972" y="10888"/>
                </a:lnTo>
                <a:lnTo>
                  <a:pt x="13972" y="10700"/>
                </a:lnTo>
                <a:lnTo>
                  <a:pt x="14009" y="10513"/>
                </a:lnTo>
                <a:lnTo>
                  <a:pt x="14066" y="10359"/>
                </a:lnTo>
                <a:lnTo>
                  <a:pt x="14179" y="10215"/>
                </a:lnTo>
                <a:lnTo>
                  <a:pt x="14406" y="10006"/>
                </a:lnTo>
                <a:lnTo>
                  <a:pt x="14651" y="9830"/>
                </a:lnTo>
                <a:lnTo>
                  <a:pt x="14878" y="9686"/>
                </a:lnTo>
                <a:lnTo>
                  <a:pt x="15123" y="9554"/>
                </a:lnTo>
                <a:lnTo>
                  <a:pt x="15350" y="9477"/>
                </a:lnTo>
                <a:lnTo>
                  <a:pt x="15558" y="9411"/>
                </a:lnTo>
                <a:lnTo>
                  <a:pt x="15803" y="9345"/>
                </a:lnTo>
                <a:lnTo>
                  <a:pt x="16030" y="9323"/>
                </a:lnTo>
                <a:lnTo>
                  <a:pt x="16256" y="9301"/>
                </a:lnTo>
                <a:lnTo>
                  <a:pt x="16464" y="9323"/>
                </a:lnTo>
                <a:lnTo>
                  <a:pt x="16690" y="9345"/>
                </a:lnTo>
                <a:lnTo>
                  <a:pt x="16898" y="9367"/>
                </a:lnTo>
                <a:lnTo>
                  <a:pt x="17332" y="9477"/>
                </a:lnTo>
                <a:lnTo>
                  <a:pt x="17767" y="9598"/>
                </a:lnTo>
                <a:lnTo>
                  <a:pt x="18163" y="9731"/>
                </a:lnTo>
                <a:lnTo>
                  <a:pt x="18597" y="9874"/>
                </a:lnTo>
                <a:lnTo>
                  <a:pt x="18994" y="10006"/>
                </a:lnTo>
                <a:lnTo>
                  <a:pt x="19428" y="10083"/>
                </a:lnTo>
                <a:lnTo>
                  <a:pt x="19617" y="10127"/>
                </a:lnTo>
                <a:lnTo>
                  <a:pt x="19844" y="10149"/>
                </a:lnTo>
                <a:lnTo>
                  <a:pt x="20013" y="10149"/>
                </a:lnTo>
                <a:lnTo>
                  <a:pt x="20240" y="10127"/>
                </a:lnTo>
                <a:lnTo>
                  <a:pt x="20410" y="10105"/>
                </a:lnTo>
                <a:lnTo>
                  <a:pt x="20637" y="10061"/>
                </a:lnTo>
                <a:lnTo>
                  <a:pt x="20844" y="9984"/>
                </a:lnTo>
                <a:lnTo>
                  <a:pt x="21033" y="9896"/>
                </a:lnTo>
                <a:lnTo>
                  <a:pt x="21146" y="9830"/>
                </a:lnTo>
                <a:lnTo>
                  <a:pt x="21203" y="9753"/>
                </a:lnTo>
                <a:lnTo>
                  <a:pt x="21279" y="9642"/>
                </a:lnTo>
                <a:lnTo>
                  <a:pt x="21354" y="9521"/>
                </a:lnTo>
                <a:lnTo>
                  <a:pt x="21430" y="9246"/>
                </a:lnTo>
                <a:lnTo>
                  <a:pt x="21430" y="8904"/>
                </a:lnTo>
                <a:lnTo>
                  <a:pt x="21430" y="8540"/>
                </a:lnTo>
                <a:lnTo>
                  <a:pt x="21392" y="8144"/>
                </a:lnTo>
                <a:lnTo>
                  <a:pt x="21354" y="7714"/>
                </a:lnTo>
                <a:lnTo>
                  <a:pt x="21279" y="7295"/>
                </a:lnTo>
                <a:lnTo>
                  <a:pt x="21146" y="6446"/>
                </a:lnTo>
                <a:lnTo>
                  <a:pt x="20995" y="5686"/>
                </a:lnTo>
                <a:lnTo>
                  <a:pt x="20958" y="5366"/>
                </a:lnTo>
                <a:lnTo>
                  <a:pt x="20958" y="5091"/>
                </a:lnTo>
                <a:lnTo>
                  <a:pt x="20958" y="4860"/>
                </a:lnTo>
                <a:lnTo>
                  <a:pt x="21033" y="4716"/>
                </a:lnTo>
                <a:lnTo>
                  <a:pt x="20637" y="4860"/>
                </a:lnTo>
                <a:lnTo>
                  <a:pt x="20127" y="4992"/>
                </a:lnTo>
                <a:lnTo>
                  <a:pt x="19617" y="5069"/>
                </a:lnTo>
                <a:lnTo>
                  <a:pt x="19032" y="5157"/>
                </a:lnTo>
                <a:lnTo>
                  <a:pt x="18465" y="5201"/>
                </a:lnTo>
                <a:lnTo>
                  <a:pt x="17842" y="5245"/>
                </a:lnTo>
                <a:lnTo>
                  <a:pt x="17219" y="5267"/>
                </a:lnTo>
                <a:lnTo>
                  <a:pt x="16615" y="5267"/>
                </a:lnTo>
                <a:lnTo>
                  <a:pt x="15992" y="5245"/>
                </a:lnTo>
                <a:lnTo>
                  <a:pt x="15369" y="5201"/>
                </a:lnTo>
                <a:lnTo>
                  <a:pt x="14840" y="5157"/>
                </a:lnTo>
                <a:lnTo>
                  <a:pt x="14293" y="5091"/>
                </a:lnTo>
                <a:lnTo>
                  <a:pt x="13783" y="5014"/>
                </a:lnTo>
                <a:lnTo>
                  <a:pt x="13386" y="4926"/>
                </a:lnTo>
                <a:lnTo>
                  <a:pt x="13027" y="4815"/>
                </a:lnTo>
                <a:lnTo>
                  <a:pt x="12725" y="4716"/>
                </a:lnTo>
                <a:lnTo>
                  <a:pt x="12480" y="4606"/>
                </a:lnTo>
                <a:lnTo>
                  <a:pt x="12291" y="4496"/>
                </a:lnTo>
                <a:lnTo>
                  <a:pt x="12197" y="4397"/>
                </a:lnTo>
                <a:lnTo>
                  <a:pt x="12083" y="4286"/>
                </a:lnTo>
                <a:lnTo>
                  <a:pt x="12046" y="4187"/>
                </a:lnTo>
                <a:lnTo>
                  <a:pt x="12008" y="4077"/>
                </a:lnTo>
                <a:lnTo>
                  <a:pt x="12046" y="3967"/>
                </a:lnTo>
                <a:lnTo>
                  <a:pt x="12121" y="3868"/>
                </a:lnTo>
                <a:lnTo>
                  <a:pt x="12197" y="3735"/>
                </a:lnTo>
                <a:lnTo>
                  <a:pt x="12291" y="3614"/>
                </a:lnTo>
                <a:lnTo>
                  <a:pt x="12442" y="3482"/>
                </a:lnTo>
                <a:lnTo>
                  <a:pt x="12631" y="3361"/>
                </a:lnTo>
                <a:lnTo>
                  <a:pt x="13065" y="3085"/>
                </a:lnTo>
                <a:lnTo>
                  <a:pt x="13537" y="2766"/>
                </a:lnTo>
                <a:lnTo>
                  <a:pt x="13783" y="2578"/>
                </a:lnTo>
                <a:lnTo>
                  <a:pt x="13934" y="2380"/>
                </a:lnTo>
                <a:lnTo>
                  <a:pt x="14028" y="2171"/>
                </a:lnTo>
                <a:lnTo>
                  <a:pt x="14104" y="1961"/>
                </a:lnTo>
                <a:lnTo>
                  <a:pt x="14104" y="1730"/>
                </a:lnTo>
                <a:lnTo>
                  <a:pt x="14066" y="1498"/>
                </a:lnTo>
                <a:lnTo>
                  <a:pt x="13972" y="1267"/>
                </a:lnTo>
                <a:lnTo>
                  <a:pt x="13820" y="1057"/>
                </a:lnTo>
                <a:lnTo>
                  <a:pt x="13594" y="837"/>
                </a:lnTo>
                <a:lnTo>
                  <a:pt x="13386" y="628"/>
                </a:lnTo>
                <a:lnTo>
                  <a:pt x="13103" y="462"/>
                </a:lnTo>
                <a:lnTo>
                  <a:pt x="12763" y="308"/>
                </a:lnTo>
                <a:lnTo>
                  <a:pt x="12404" y="187"/>
                </a:lnTo>
                <a:lnTo>
                  <a:pt x="12008" y="77"/>
                </a:lnTo>
                <a:lnTo>
                  <a:pt x="11574" y="33"/>
                </a:lnTo>
                <a:lnTo>
                  <a:pt x="11102" y="11"/>
                </a:lnTo>
                <a:lnTo>
                  <a:pt x="10667" y="11"/>
                </a:lnTo>
                <a:lnTo>
                  <a:pt x="10233" y="77"/>
                </a:lnTo>
                <a:lnTo>
                  <a:pt x="9837" y="187"/>
                </a:lnTo>
                <a:lnTo>
                  <a:pt x="9440" y="286"/>
                </a:lnTo>
                <a:lnTo>
                  <a:pt x="9062" y="462"/>
                </a:lnTo>
                <a:lnTo>
                  <a:pt x="8741" y="628"/>
                </a:lnTo>
                <a:lnTo>
                  <a:pt x="8458" y="815"/>
                </a:lnTo>
                <a:lnTo>
                  <a:pt x="8232" y="1035"/>
                </a:lnTo>
                <a:lnTo>
                  <a:pt x="8062" y="1245"/>
                </a:lnTo>
                <a:lnTo>
                  <a:pt x="7911" y="1476"/>
                </a:lnTo>
                <a:lnTo>
                  <a:pt x="7835" y="1708"/>
                </a:lnTo>
                <a:lnTo>
                  <a:pt x="7797" y="1961"/>
                </a:lnTo>
                <a:lnTo>
                  <a:pt x="7835" y="2193"/>
                </a:lnTo>
                <a:lnTo>
                  <a:pt x="7948" y="2402"/>
                </a:lnTo>
                <a:lnTo>
                  <a:pt x="8062" y="2534"/>
                </a:lnTo>
                <a:lnTo>
                  <a:pt x="8175" y="2644"/>
                </a:lnTo>
                <a:lnTo>
                  <a:pt x="8269" y="2744"/>
                </a:lnTo>
                <a:lnTo>
                  <a:pt x="8420" y="2832"/>
                </a:lnTo>
                <a:lnTo>
                  <a:pt x="8704" y="3019"/>
                </a:lnTo>
                <a:lnTo>
                  <a:pt x="8968" y="3206"/>
                </a:lnTo>
                <a:lnTo>
                  <a:pt x="9138" y="3405"/>
                </a:lnTo>
                <a:lnTo>
                  <a:pt x="9327" y="3570"/>
                </a:lnTo>
                <a:lnTo>
                  <a:pt x="9440" y="3735"/>
                </a:lnTo>
                <a:lnTo>
                  <a:pt x="9516" y="3890"/>
                </a:lnTo>
                <a:lnTo>
                  <a:pt x="9534" y="4033"/>
                </a:lnTo>
                <a:lnTo>
                  <a:pt x="9534" y="4165"/>
                </a:lnTo>
                <a:lnTo>
                  <a:pt x="9516" y="4286"/>
                </a:lnTo>
                <a:lnTo>
                  <a:pt x="9440" y="4397"/>
                </a:lnTo>
                <a:lnTo>
                  <a:pt x="9327" y="4496"/>
                </a:lnTo>
                <a:lnTo>
                  <a:pt x="9176" y="4562"/>
                </a:lnTo>
                <a:lnTo>
                  <a:pt x="9006" y="4628"/>
                </a:lnTo>
                <a:lnTo>
                  <a:pt x="8779" y="4694"/>
                </a:lnTo>
                <a:lnTo>
                  <a:pt x="8534" y="4716"/>
                </a:lnTo>
                <a:lnTo>
                  <a:pt x="8232" y="4716"/>
                </a:lnTo>
                <a:lnTo>
                  <a:pt x="7118" y="4738"/>
                </a:lnTo>
                <a:lnTo>
                  <a:pt x="5947" y="4771"/>
                </a:lnTo>
                <a:lnTo>
                  <a:pt x="4795" y="4815"/>
                </a:lnTo>
                <a:lnTo>
                  <a:pt x="3681" y="4860"/>
                </a:lnTo>
                <a:lnTo>
                  <a:pt x="2662" y="4882"/>
                </a:lnTo>
                <a:lnTo>
                  <a:pt x="1755" y="4882"/>
                </a:lnTo>
                <a:lnTo>
                  <a:pt x="1359" y="4860"/>
                </a:lnTo>
                <a:lnTo>
                  <a:pt x="981" y="4837"/>
                </a:lnTo>
                <a:lnTo>
                  <a:pt x="698" y="4771"/>
                </a:lnTo>
                <a:lnTo>
                  <a:pt x="453" y="4716"/>
                </a:lnTo>
                <a:lnTo>
                  <a:pt x="453" y="5322"/>
                </a:lnTo>
                <a:lnTo>
                  <a:pt x="453" y="6083"/>
                </a:lnTo>
                <a:lnTo>
                  <a:pt x="453" y="6909"/>
                </a:lnTo>
                <a:lnTo>
                  <a:pt x="453" y="7780"/>
                </a:lnTo>
                <a:lnTo>
                  <a:pt x="453" y="8606"/>
                </a:lnTo>
                <a:lnTo>
                  <a:pt x="453" y="9345"/>
                </a:lnTo>
                <a:lnTo>
                  <a:pt x="453" y="9918"/>
                </a:lnTo>
                <a:lnTo>
                  <a:pt x="453" y="10282"/>
                </a:lnTo>
                <a:lnTo>
                  <a:pt x="490" y="10381"/>
                </a:lnTo>
                <a:lnTo>
                  <a:pt x="547" y="10491"/>
                </a:lnTo>
                <a:lnTo>
                  <a:pt x="660" y="10590"/>
                </a:lnTo>
                <a:lnTo>
                  <a:pt x="811" y="10700"/>
                </a:lnTo>
                <a:lnTo>
                  <a:pt x="981" y="10811"/>
                </a:lnTo>
                <a:lnTo>
                  <a:pt x="1208" y="10888"/>
                </a:lnTo>
                <a:lnTo>
                  <a:pt x="1453" y="10954"/>
                </a:lnTo>
                <a:lnTo>
                  <a:pt x="1718" y="11020"/>
                </a:lnTo>
                <a:lnTo>
                  <a:pt x="1963" y="11064"/>
                </a:lnTo>
                <a:lnTo>
                  <a:pt x="2265" y="11086"/>
                </a:lnTo>
                <a:lnTo>
                  <a:pt x="2548" y="11064"/>
                </a:lnTo>
                <a:lnTo>
                  <a:pt x="2794" y="11042"/>
                </a:lnTo>
                <a:lnTo>
                  <a:pt x="3096" y="10976"/>
                </a:lnTo>
                <a:lnTo>
                  <a:pt x="3341" y="10888"/>
                </a:lnTo>
                <a:lnTo>
                  <a:pt x="3606" y="10766"/>
                </a:lnTo>
                <a:lnTo>
                  <a:pt x="3813" y="10590"/>
                </a:lnTo>
                <a:close/>
              </a:path>
            </a:pathLst>
          </a:custGeom>
          <a:solidFill>
            <a:srgbClr val="DDDDDD"/>
          </a:solidFill>
          <a:ln w="19050">
            <a:solidFill>
              <a:srgbClr val="C0C0C0"/>
            </a:solidFill>
            <a:miter lim="800000"/>
            <a:headEnd/>
            <a:tailEnd/>
          </a:ln>
        </p:spPr>
        <p:txBody>
          <a:bodyPr/>
          <a:lstStyle/>
          <a:p>
            <a:pPr>
              <a:lnSpc>
                <a:spcPct val="100000"/>
              </a:lnSpc>
              <a:buClrTx/>
              <a:buSzTx/>
              <a:buFontTx/>
              <a:buNone/>
            </a:pPr>
            <a:r>
              <a:rPr lang="en-GB" altLang="it-IT" sz="1100" b="1">
                <a:solidFill>
                  <a:schemeClr val="tx1"/>
                </a:solidFill>
              </a:rPr>
              <a:t>Rischio</a:t>
            </a:r>
          </a:p>
          <a:p>
            <a:pPr>
              <a:lnSpc>
                <a:spcPct val="100000"/>
              </a:lnSpc>
              <a:buClrTx/>
              <a:buSzTx/>
              <a:buFontTx/>
              <a:buNone/>
            </a:pPr>
            <a:r>
              <a:rPr lang="en-GB" altLang="it-IT" sz="1100" b="1">
                <a:solidFill>
                  <a:schemeClr val="tx1"/>
                </a:solidFill>
              </a:rPr>
              <a:t>inflazione</a:t>
            </a:r>
          </a:p>
        </p:txBody>
      </p:sp>
      <p:sp>
        <p:nvSpPr>
          <p:cNvPr id="21" name="Puzzle2"/>
          <p:cNvSpPr>
            <a:spLocks noEditPoints="1" noChangeArrowheads="1"/>
          </p:cNvSpPr>
          <p:nvPr/>
        </p:nvSpPr>
        <p:spPr bwMode="auto">
          <a:xfrm rot="10699655">
            <a:off x="3324644" y="3347480"/>
            <a:ext cx="2233426" cy="1379240"/>
          </a:xfrm>
          <a:custGeom>
            <a:avLst/>
            <a:gdLst>
              <a:gd name="T0" fmla="*/ 11 w 21600"/>
              <a:gd name="T1" fmla="*/ 13386 h 21600"/>
              <a:gd name="T2" fmla="*/ 4202 w 21600"/>
              <a:gd name="T3" fmla="*/ 21161 h 21600"/>
              <a:gd name="T4" fmla="*/ 10400 w 21600"/>
              <a:gd name="T5" fmla="*/ 13909 h 21600"/>
              <a:gd name="T6" fmla="*/ 16821 w 21600"/>
              <a:gd name="T7" fmla="*/ 21190 h 21600"/>
              <a:gd name="T8" fmla="*/ 21600 w 21600"/>
              <a:gd name="T9" fmla="*/ 15083 h 21600"/>
              <a:gd name="T10" fmla="*/ 16889 w 21600"/>
              <a:gd name="T11" fmla="*/ 5739 h 21600"/>
              <a:gd name="T12" fmla="*/ 10800 w 21600"/>
              <a:gd name="T13" fmla="*/ 28 h 21600"/>
              <a:gd name="T14" fmla="*/ 4202 w 21600"/>
              <a:gd name="T15" fmla="*/ 5894 h 21600"/>
              <a:gd name="T16" fmla="*/ 5388 w 21600"/>
              <a:gd name="T17" fmla="*/ 6742 h 21600"/>
              <a:gd name="T18" fmla="*/ 16177 w 21600"/>
              <a:gd name="T19" fmla="*/ 20441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4247" y="12354"/>
                </a:moveTo>
                <a:lnTo>
                  <a:pt x="4134" y="12468"/>
                </a:lnTo>
                <a:lnTo>
                  <a:pt x="4010" y="12581"/>
                </a:lnTo>
                <a:lnTo>
                  <a:pt x="3897" y="12637"/>
                </a:lnTo>
                <a:lnTo>
                  <a:pt x="3773" y="12694"/>
                </a:lnTo>
                <a:lnTo>
                  <a:pt x="3637" y="12694"/>
                </a:lnTo>
                <a:lnTo>
                  <a:pt x="3524" y="12694"/>
                </a:lnTo>
                <a:lnTo>
                  <a:pt x="3400" y="12665"/>
                </a:lnTo>
                <a:lnTo>
                  <a:pt x="3287" y="12609"/>
                </a:lnTo>
                <a:lnTo>
                  <a:pt x="3027" y="12496"/>
                </a:lnTo>
                <a:lnTo>
                  <a:pt x="2790" y="12340"/>
                </a:lnTo>
                <a:lnTo>
                  <a:pt x="2530" y="12142"/>
                </a:lnTo>
                <a:lnTo>
                  <a:pt x="2293" y="11987"/>
                </a:lnTo>
                <a:lnTo>
                  <a:pt x="2033" y="11817"/>
                </a:lnTo>
                <a:lnTo>
                  <a:pt x="1773" y="11676"/>
                </a:lnTo>
                <a:lnTo>
                  <a:pt x="1638" y="11662"/>
                </a:lnTo>
                <a:lnTo>
                  <a:pt x="1513" y="11634"/>
                </a:lnTo>
                <a:lnTo>
                  <a:pt x="1378" y="11634"/>
                </a:lnTo>
                <a:lnTo>
                  <a:pt x="1253" y="11634"/>
                </a:lnTo>
                <a:lnTo>
                  <a:pt x="1118" y="11662"/>
                </a:lnTo>
                <a:lnTo>
                  <a:pt x="971" y="11732"/>
                </a:lnTo>
                <a:lnTo>
                  <a:pt x="835" y="11817"/>
                </a:lnTo>
                <a:lnTo>
                  <a:pt x="711" y="11959"/>
                </a:lnTo>
                <a:lnTo>
                  <a:pt x="553" y="12086"/>
                </a:lnTo>
                <a:lnTo>
                  <a:pt x="429" y="12284"/>
                </a:lnTo>
                <a:lnTo>
                  <a:pt x="271" y="12524"/>
                </a:lnTo>
                <a:lnTo>
                  <a:pt x="146" y="12793"/>
                </a:lnTo>
                <a:lnTo>
                  <a:pt x="79" y="12962"/>
                </a:lnTo>
                <a:lnTo>
                  <a:pt x="33" y="13146"/>
                </a:lnTo>
                <a:lnTo>
                  <a:pt x="11" y="13386"/>
                </a:lnTo>
                <a:lnTo>
                  <a:pt x="11" y="13641"/>
                </a:lnTo>
                <a:lnTo>
                  <a:pt x="33" y="13881"/>
                </a:lnTo>
                <a:lnTo>
                  <a:pt x="101" y="14150"/>
                </a:lnTo>
                <a:lnTo>
                  <a:pt x="192" y="14404"/>
                </a:lnTo>
                <a:lnTo>
                  <a:pt x="293" y="14645"/>
                </a:lnTo>
                <a:lnTo>
                  <a:pt x="451" y="14857"/>
                </a:lnTo>
                <a:lnTo>
                  <a:pt x="621" y="15054"/>
                </a:lnTo>
                <a:lnTo>
                  <a:pt x="734" y="15125"/>
                </a:lnTo>
                <a:lnTo>
                  <a:pt x="835" y="15210"/>
                </a:lnTo>
                <a:lnTo>
                  <a:pt x="948" y="15267"/>
                </a:lnTo>
                <a:lnTo>
                  <a:pt x="1084" y="15323"/>
                </a:lnTo>
                <a:lnTo>
                  <a:pt x="1208" y="15351"/>
                </a:lnTo>
                <a:lnTo>
                  <a:pt x="1355" y="15380"/>
                </a:lnTo>
                <a:lnTo>
                  <a:pt x="1513" y="15380"/>
                </a:lnTo>
                <a:lnTo>
                  <a:pt x="1683" y="15380"/>
                </a:lnTo>
                <a:lnTo>
                  <a:pt x="1864" y="15351"/>
                </a:lnTo>
                <a:lnTo>
                  <a:pt x="2033" y="15323"/>
                </a:lnTo>
                <a:lnTo>
                  <a:pt x="2225" y="15238"/>
                </a:lnTo>
                <a:lnTo>
                  <a:pt x="2428" y="15153"/>
                </a:lnTo>
                <a:lnTo>
                  <a:pt x="2745" y="15026"/>
                </a:lnTo>
                <a:lnTo>
                  <a:pt x="3005" y="14913"/>
                </a:lnTo>
                <a:lnTo>
                  <a:pt x="3264" y="14828"/>
                </a:lnTo>
                <a:lnTo>
                  <a:pt x="3513" y="14800"/>
                </a:lnTo>
                <a:lnTo>
                  <a:pt x="3615" y="14828"/>
                </a:lnTo>
                <a:lnTo>
                  <a:pt x="3728" y="14857"/>
                </a:lnTo>
                <a:lnTo>
                  <a:pt x="3807" y="14913"/>
                </a:lnTo>
                <a:lnTo>
                  <a:pt x="3920" y="14998"/>
                </a:lnTo>
                <a:lnTo>
                  <a:pt x="4010" y="15097"/>
                </a:lnTo>
                <a:lnTo>
                  <a:pt x="4089" y="15238"/>
                </a:lnTo>
                <a:lnTo>
                  <a:pt x="4179" y="15408"/>
                </a:lnTo>
                <a:lnTo>
                  <a:pt x="4247" y="15620"/>
                </a:lnTo>
                <a:lnTo>
                  <a:pt x="4326" y="15860"/>
                </a:lnTo>
                <a:lnTo>
                  <a:pt x="4394" y="16129"/>
                </a:lnTo>
                <a:lnTo>
                  <a:pt x="4439" y="16440"/>
                </a:lnTo>
                <a:lnTo>
                  <a:pt x="4507" y="16737"/>
                </a:lnTo>
                <a:lnTo>
                  <a:pt x="4552" y="17090"/>
                </a:lnTo>
                <a:lnTo>
                  <a:pt x="4575" y="17443"/>
                </a:lnTo>
                <a:lnTo>
                  <a:pt x="4586" y="17825"/>
                </a:lnTo>
                <a:lnTo>
                  <a:pt x="4586" y="18193"/>
                </a:lnTo>
                <a:lnTo>
                  <a:pt x="4586" y="18574"/>
                </a:lnTo>
                <a:lnTo>
                  <a:pt x="4586" y="18984"/>
                </a:lnTo>
                <a:lnTo>
                  <a:pt x="4552" y="19366"/>
                </a:lnTo>
                <a:lnTo>
                  <a:pt x="4507" y="19748"/>
                </a:lnTo>
                <a:lnTo>
                  <a:pt x="4462" y="20129"/>
                </a:lnTo>
                <a:lnTo>
                  <a:pt x="4371" y="20483"/>
                </a:lnTo>
                <a:lnTo>
                  <a:pt x="4292" y="20836"/>
                </a:lnTo>
                <a:lnTo>
                  <a:pt x="4202" y="21161"/>
                </a:lnTo>
                <a:lnTo>
                  <a:pt x="4744" y="21161"/>
                </a:lnTo>
                <a:lnTo>
                  <a:pt x="5264" y="21161"/>
                </a:lnTo>
                <a:lnTo>
                  <a:pt x="5784" y="21161"/>
                </a:lnTo>
                <a:lnTo>
                  <a:pt x="6235" y="21161"/>
                </a:lnTo>
                <a:lnTo>
                  <a:pt x="6676" y="21161"/>
                </a:lnTo>
                <a:lnTo>
                  <a:pt x="7060" y="21161"/>
                </a:lnTo>
                <a:lnTo>
                  <a:pt x="7410" y="21161"/>
                </a:lnTo>
                <a:lnTo>
                  <a:pt x="7670" y="21161"/>
                </a:lnTo>
                <a:lnTo>
                  <a:pt x="8020" y="21020"/>
                </a:lnTo>
                <a:lnTo>
                  <a:pt x="8303" y="20893"/>
                </a:lnTo>
                <a:lnTo>
                  <a:pt x="8563" y="20695"/>
                </a:lnTo>
                <a:lnTo>
                  <a:pt x="8800" y="20511"/>
                </a:lnTo>
                <a:lnTo>
                  <a:pt x="8969" y="20285"/>
                </a:lnTo>
                <a:lnTo>
                  <a:pt x="9150" y="20045"/>
                </a:lnTo>
                <a:lnTo>
                  <a:pt x="9252" y="19804"/>
                </a:lnTo>
                <a:lnTo>
                  <a:pt x="9342" y="19550"/>
                </a:lnTo>
                <a:lnTo>
                  <a:pt x="9410" y="19281"/>
                </a:lnTo>
                <a:lnTo>
                  <a:pt x="9433" y="19013"/>
                </a:lnTo>
                <a:lnTo>
                  <a:pt x="9433" y="18744"/>
                </a:lnTo>
                <a:lnTo>
                  <a:pt x="9387" y="18504"/>
                </a:lnTo>
                <a:lnTo>
                  <a:pt x="9320" y="18221"/>
                </a:lnTo>
                <a:lnTo>
                  <a:pt x="9207" y="17981"/>
                </a:lnTo>
                <a:lnTo>
                  <a:pt x="9105" y="17740"/>
                </a:lnTo>
                <a:lnTo>
                  <a:pt x="8924" y="17514"/>
                </a:lnTo>
                <a:lnTo>
                  <a:pt x="8777" y="17274"/>
                </a:lnTo>
                <a:lnTo>
                  <a:pt x="8642" y="17034"/>
                </a:lnTo>
                <a:lnTo>
                  <a:pt x="8563" y="16765"/>
                </a:lnTo>
                <a:lnTo>
                  <a:pt x="8472" y="16468"/>
                </a:lnTo>
                <a:lnTo>
                  <a:pt x="8450" y="16157"/>
                </a:lnTo>
                <a:lnTo>
                  <a:pt x="8450" y="15860"/>
                </a:lnTo>
                <a:lnTo>
                  <a:pt x="8472" y="15563"/>
                </a:lnTo>
                <a:lnTo>
                  <a:pt x="8540" y="15267"/>
                </a:lnTo>
                <a:lnTo>
                  <a:pt x="8642" y="14998"/>
                </a:lnTo>
                <a:lnTo>
                  <a:pt x="8777" y="14729"/>
                </a:lnTo>
                <a:lnTo>
                  <a:pt x="8868" y="14616"/>
                </a:lnTo>
                <a:lnTo>
                  <a:pt x="8969" y="14475"/>
                </a:lnTo>
                <a:lnTo>
                  <a:pt x="9060" y="14376"/>
                </a:lnTo>
                <a:lnTo>
                  <a:pt x="9184" y="14291"/>
                </a:lnTo>
                <a:lnTo>
                  <a:pt x="9297" y="14206"/>
                </a:lnTo>
                <a:lnTo>
                  <a:pt x="9433" y="14121"/>
                </a:lnTo>
                <a:lnTo>
                  <a:pt x="9579" y="14051"/>
                </a:lnTo>
                <a:lnTo>
                  <a:pt x="9726" y="13994"/>
                </a:lnTo>
                <a:lnTo>
                  <a:pt x="9884" y="13938"/>
                </a:lnTo>
                <a:lnTo>
                  <a:pt x="10054" y="13909"/>
                </a:lnTo>
                <a:lnTo>
                  <a:pt x="10257" y="13881"/>
                </a:lnTo>
                <a:lnTo>
                  <a:pt x="10449" y="13881"/>
                </a:lnTo>
                <a:lnTo>
                  <a:pt x="10664" y="13881"/>
                </a:lnTo>
                <a:lnTo>
                  <a:pt x="10856" y="13909"/>
                </a:lnTo>
                <a:lnTo>
                  <a:pt x="11037" y="13966"/>
                </a:lnTo>
                <a:lnTo>
                  <a:pt x="11206" y="14023"/>
                </a:lnTo>
                <a:lnTo>
                  <a:pt x="11353" y="14093"/>
                </a:lnTo>
                <a:lnTo>
                  <a:pt x="11511" y="14178"/>
                </a:lnTo>
                <a:lnTo>
                  <a:pt x="11635" y="14263"/>
                </a:lnTo>
                <a:lnTo>
                  <a:pt x="11748" y="14376"/>
                </a:lnTo>
                <a:lnTo>
                  <a:pt x="11861" y="14475"/>
                </a:lnTo>
                <a:lnTo>
                  <a:pt x="11941" y="14616"/>
                </a:lnTo>
                <a:lnTo>
                  <a:pt x="12031" y="14758"/>
                </a:lnTo>
                <a:lnTo>
                  <a:pt x="12099" y="14885"/>
                </a:lnTo>
                <a:lnTo>
                  <a:pt x="12200" y="15210"/>
                </a:lnTo>
                <a:lnTo>
                  <a:pt x="12268" y="15507"/>
                </a:lnTo>
                <a:lnTo>
                  <a:pt x="12291" y="15832"/>
                </a:lnTo>
                <a:lnTo>
                  <a:pt x="12291" y="16157"/>
                </a:lnTo>
                <a:lnTo>
                  <a:pt x="12246" y="16482"/>
                </a:lnTo>
                <a:lnTo>
                  <a:pt x="12178" y="16807"/>
                </a:lnTo>
                <a:lnTo>
                  <a:pt x="12099" y="17090"/>
                </a:lnTo>
                <a:lnTo>
                  <a:pt x="12008" y="17330"/>
                </a:lnTo>
                <a:lnTo>
                  <a:pt x="11884" y="17542"/>
                </a:lnTo>
                <a:lnTo>
                  <a:pt x="11748" y="17712"/>
                </a:lnTo>
                <a:lnTo>
                  <a:pt x="11613" y="17839"/>
                </a:lnTo>
                <a:lnTo>
                  <a:pt x="11489" y="18037"/>
                </a:lnTo>
                <a:lnTo>
                  <a:pt x="11398" y="18221"/>
                </a:lnTo>
                <a:lnTo>
                  <a:pt x="11319" y="18447"/>
                </a:lnTo>
                <a:lnTo>
                  <a:pt x="11251" y="18659"/>
                </a:lnTo>
                <a:lnTo>
                  <a:pt x="11206" y="18900"/>
                </a:lnTo>
                <a:lnTo>
                  <a:pt x="11184" y="19154"/>
                </a:lnTo>
                <a:lnTo>
                  <a:pt x="11184" y="19423"/>
                </a:lnTo>
                <a:lnTo>
                  <a:pt x="11229" y="19663"/>
                </a:lnTo>
                <a:lnTo>
                  <a:pt x="11297" y="19903"/>
                </a:lnTo>
                <a:lnTo>
                  <a:pt x="11376" y="20158"/>
                </a:lnTo>
                <a:lnTo>
                  <a:pt x="11511" y="20398"/>
                </a:lnTo>
                <a:lnTo>
                  <a:pt x="11681" y="20610"/>
                </a:lnTo>
                <a:lnTo>
                  <a:pt x="11884" y="20808"/>
                </a:lnTo>
                <a:lnTo>
                  <a:pt x="12121" y="20992"/>
                </a:lnTo>
                <a:lnTo>
                  <a:pt x="12404" y="21161"/>
                </a:lnTo>
                <a:lnTo>
                  <a:pt x="12528" y="21190"/>
                </a:lnTo>
                <a:lnTo>
                  <a:pt x="12856" y="21274"/>
                </a:lnTo>
                <a:lnTo>
                  <a:pt x="13330" y="21373"/>
                </a:lnTo>
                <a:lnTo>
                  <a:pt x="13963" y="21486"/>
                </a:lnTo>
                <a:lnTo>
                  <a:pt x="14313" y="21543"/>
                </a:lnTo>
                <a:lnTo>
                  <a:pt x="14652" y="21571"/>
                </a:lnTo>
                <a:lnTo>
                  <a:pt x="15025" y="21600"/>
                </a:lnTo>
                <a:lnTo>
                  <a:pt x="15409" y="21600"/>
                </a:lnTo>
                <a:lnTo>
                  <a:pt x="15782" y="21600"/>
                </a:lnTo>
                <a:lnTo>
                  <a:pt x="16177" y="21571"/>
                </a:lnTo>
                <a:lnTo>
                  <a:pt x="16516" y="21486"/>
                </a:lnTo>
                <a:lnTo>
                  <a:pt x="16889" y="21402"/>
                </a:lnTo>
                <a:lnTo>
                  <a:pt x="16821" y="21190"/>
                </a:lnTo>
                <a:lnTo>
                  <a:pt x="16776" y="20935"/>
                </a:lnTo>
                <a:lnTo>
                  <a:pt x="16742" y="20667"/>
                </a:lnTo>
                <a:lnTo>
                  <a:pt x="16719" y="20370"/>
                </a:lnTo>
                <a:lnTo>
                  <a:pt x="16697" y="19719"/>
                </a:lnTo>
                <a:lnTo>
                  <a:pt x="16697" y="19013"/>
                </a:lnTo>
                <a:lnTo>
                  <a:pt x="16719" y="18306"/>
                </a:lnTo>
                <a:lnTo>
                  <a:pt x="16753" y="17599"/>
                </a:lnTo>
                <a:lnTo>
                  <a:pt x="16821" y="16949"/>
                </a:lnTo>
                <a:lnTo>
                  <a:pt x="16889" y="16383"/>
                </a:lnTo>
                <a:lnTo>
                  <a:pt x="16934" y="16129"/>
                </a:lnTo>
                <a:lnTo>
                  <a:pt x="17002" y="15945"/>
                </a:lnTo>
                <a:lnTo>
                  <a:pt x="17081" y="15790"/>
                </a:lnTo>
                <a:lnTo>
                  <a:pt x="17194" y="15648"/>
                </a:lnTo>
                <a:lnTo>
                  <a:pt x="17318" y="15563"/>
                </a:lnTo>
                <a:lnTo>
                  <a:pt x="17453" y="15507"/>
                </a:lnTo>
                <a:lnTo>
                  <a:pt x="17600" y="15450"/>
                </a:lnTo>
                <a:lnTo>
                  <a:pt x="17758" y="15450"/>
                </a:lnTo>
                <a:lnTo>
                  <a:pt x="17905" y="15479"/>
                </a:lnTo>
                <a:lnTo>
                  <a:pt x="18064" y="15535"/>
                </a:lnTo>
                <a:lnTo>
                  <a:pt x="18233" y="15620"/>
                </a:lnTo>
                <a:lnTo>
                  <a:pt x="18380" y="15733"/>
                </a:lnTo>
                <a:lnTo>
                  <a:pt x="18561" y="15832"/>
                </a:lnTo>
                <a:lnTo>
                  <a:pt x="18707" y="15973"/>
                </a:lnTo>
                <a:lnTo>
                  <a:pt x="18866" y="16129"/>
                </a:lnTo>
                <a:lnTo>
                  <a:pt x="18990" y="16327"/>
                </a:lnTo>
                <a:lnTo>
                  <a:pt x="19125" y="16482"/>
                </a:lnTo>
                <a:lnTo>
                  <a:pt x="19295" y="16624"/>
                </a:lnTo>
                <a:lnTo>
                  <a:pt x="19464" y="16737"/>
                </a:lnTo>
                <a:lnTo>
                  <a:pt x="19668" y="16807"/>
                </a:lnTo>
                <a:lnTo>
                  <a:pt x="19860" y="16836"/>
                </a:lnTo>
                <a:lnTo>
                  <a:pt x="20052" y="16864"/>
                </a:lnTo>
                <a:lnTo>
                  <a:pt x="20266" y="16836"/>
                </a:lnTo>
                <a:lnTo>
                  <a:pt x="20470" y="16793"/>
                </a:lnTo>
                <a:lnTo>
                  <a:pt x="20662" y="16708"/>
                </a:lnTo>
                <a:lnTo>
                  <a:pt x="20854" y="16567"/>
                </a:lnTo>
                <a:lnTo>
                  <a:pt x="21035" y="16412"/>
                </a:lnTo>
                <a:lnTo>
                  <a:pt x="21182" y="16214"/>
                </a:lnTo>
                <a:lnTo>
                  <a:pt x="21340" y="16002"/>
                </a:lnTo>
                <a:lnTo>
                  <a:pt x="21441" y="15733"/>
                </a:lnTo>
                <a:lnTo>
                  <a:pt x="21532" y="15436"/>
                </a:lnTo>
                <a:lnTo>
                  <a:pt x="21600" y="15083"/>
                </a:lnTo>
                <a:lnTo>
                  <a:pt x="21600" y="14885"/>
                </a:lnTo>
                <a:lnTo>
                  <a:pt x="21600" y="14729"/>
                </a:lnTo>
                <a:lnTo>
                  <a:pt x="21600" y="14531"/>
                </a:lnTo>
                <a:lnTo>
                  <a:pt x="21577" y="14376"/>
                </a:lnTo>
                <a:lnTo>
                  <a:pt x="21532" y="14206"/>
                </a:lnTo>
                <a:lnTo>
                  <a:pt x="21487" y="14051"/>
                </a:lnTo>
                <a:lnTo>
                  <a:pt x="21419" y="13909"/>
                </a:lnTo>
                <a:lnTo>
                  <a:pt x="21351" y="13768"/>
                </a:lnTo>
                <a:lnTo>
                  <a:pt x="21204" y="13500"/>
                </a:lnTo>
                <a:lnTo>
                  <a:pt x="21035" y="13287"/>
                </a:lnTo>
                <a:lnTo>
                  <a:pt x="20809" y="13090"/>
                </a:lnTo>
                <a:lnTo>
                  <a:pt x="20594" y="12962"/>
                </a:lnTo>
                <a:lnTo>
                  <a:pt x="20357" y="12821"/>
                </a:lnTo>
                <a:lnTo>
                  <a:pt x="20120" y="12764"/>
                </a:lnTo>
                <a:lnTo>
                  <a:pt x="19882" y="12708"/>
                </a:lnTo>
                <a:lnTo>
                  <a:pt x="19645" y="12736"/>
                </a:lnTo>
                <a:lnTo>
                  <a:pt x="19430" y="12793"/>
                </a:lnTo>
                <a:lnTo>
                  <a:pt x="19227" y="12906"/>
                </a:lnTo>
                <a:lnTo>
                  <a:pt x="19148" y="12962"/>
                </a:lnTo>
                <a:lnTo>
                  <a:pt x="19058" y="13047"/>
                </a:lnTo>
                <a:lnTo>
                  <a:pt x="18990" y="13146"/>
                </a:lnTo>
                <a:lnTo>
                  <a:pt x="18911" y="13259"/>
                </a:lnTo>
                <a:lnTo>
                  <a:pt x="18775" y="13471"/>
                </a:lnTo>
                <a:lnTo>
                  <a:pt x="18628" y="13641"/>
                </a:lnTo>
                <a:lnTo>
                  <a:pt x="18470" y="13740"/>
                </a:lnTo>
                <a:lnTo>
                  <a:pt x="18301" y="13825"/>
                </a:lnTo>
                <a:lnTo>
                  <a:pt x="18143" y="13853"/>
                </a:lnTo>
                <a:lnTo>
                  <a:pt x="17973" y="13881"/>
                </a:lnTo>
                <a:lnTo>
                  <a:pt x="17804" y="13853"/>
                </a:lnTo>
                <a:lnTo>
                  <a:pt x="17646" y="13796"/>
                </a:lnTo>
                <a:lnTo>
                  <a:pt x="17499" y="13726"/>
                </a:lnTo>
                <a:lnTo>
                  <a:pt x="17341" y="13641"/>
                </a:lnTo>
                <a:lnTo>
                  <a:pt x="17216" y="13528"/>
                </a:lnTo>
                <a:lnTo>
                  <a:pt x="17103" y="13386"/>
                </a:lnTo>
                <a:lnTo>
                  <a:pt x="17024" y="13259"/>
                </a:lnTo>
                <a:lnTo>
                  <a:pt x="16934" y="13118"/>
                </a:lnTo>
                <a:lnTo>
                  <a:pt x="16889" y="12991"/>
                </a:lnTo>
                <a:lnTo>
                  <a:pt x="16889" y="12849"/>
                </a:lnTo>
                <a:lnTo>
                  <a:pt x="16889" y="12383"/>
                </a:lnTo>
                <a:lnTo>
                  <a:pt x="16889" y="11662"/>
                </a:lnTo>
                <a:lnTo>
                  <a:pt x="16889" y="10701"/>
                </a:lnTo>
                <a:lnTo>
                  <a:pt x="16889" y="9640"/>
                </a:lnTo>
                <a:lnTo>
                  <a:pt x="16889" y="8566"/>
                </a:lnTo>
                <a:lnTo>
                  <a:pt x="16889" y="7478"/>
                </a:lnTo>
                <a:lnTo>
                  <a:pt x="16889" y="6502"/>
                </a:lnTo>
                <a:lnTo>
                  <a:pt x="16889" y="5739"/>
                </a:lnTo>
                <a:lnTo>
                  <a:pt x="16674" y="5894"/>
                </a:lnTo>
                <a:lnTo>
                  <a:pt x="16414" y="6036"/>
                </a:lnTo>
                <a:lnTo>
                  <a:pt x="16154" y="6177"/>
                </a:lnTo>
                <a:lnTo>
                  <a:pt x="15849" y="6248"/>
                </a:lnTo>
                <a:lnTo>
                  <a:pt x="15544" y="6304"/>
                </a:lnTo>
                <a:lnTo>
                  <a:pt x="15217" y="6332"/>
                </a:lnTo>
                <a:lnTo>
                  <a:pt x="14866" y="6361"/>
                </a:lnTo>
                <a:lnTo>
                  <a:pt x="14550" y="6361"/>
                </a:lnTo>
                <a:lnTo>
                  <a:pt x="14200" y="6332"/>
                </a:lnTo>
                <a:lnTo>
                  <a:pt x="13850" y="6276"/>
                </a:lnTo>
                <a:lnTo>
                  <a:pt x="13522" y="6219"/>
                </a:lnTo>
                <a:lnTo>
                  <a:pt x="13206" y="6149"/>
                </a:lnTo>
                <a:lnTo>
                  <a:pt x="12901" y="6064"/>
                </a:lnTo>
                <a:lnTo>
                  <a:pt x="12618" y="5951"/>
                </a:lnTo>
                <a:lnTo>
                  <a:pt x="12358" y="5838"/>
                </a:lnTo>
                <a:lnTo>
                  <a:pt x="12121" y="5739"/>
                </a:lnTo>
                <a:lnTo>
                  <a:pt x="11941" y="5626"/>
                </a:lnTo>
                <a:lnTo>
                  <a:pt x="11794" y="5513"/>
                </a:lnTo>
                <a:lnTo>
                  <a:pt x="11658" y="5414"/>
                </a:lnTo>
                <a:lnTo>
                  <a:pt x="11556" y="5301"/>
                </a:lnTo>
                <a:lnTo>
                  <a:pt x="11466" y="5187"/>
                </a:lnTo>
                <a:lnTo>
                  <a:pt x="11398" y="5089"/>
                </a:lnTo>
                <a:lnTo>
                  <a:pt x="11376" y="4947"/>
                </a:lnTo>
                <a:lnTo>
                  <a:pt x="11353" y="4834"/>
                </a:lnTo>
                <a:lnTo>
                  <a:pt x="11353" y="4707"/>
                </a:lnTo>
                <a:lnTo>
                  <a:pt x="11376" y="4565"/>
                </a:lnTo>
                <a:lnTo>
                  <a:pt x="11443" y="4410"/>
                </a:lnTo>
                <a:lnTo>
                  <a:pt x="11511" y="4240"/>
                </a:lnTo>
                <a:lnTo>
                  <a:pt x="11703" y="3887"/>
                </a:lnTo>
                <a:lnTo>
                  <a:pt x="11986" y="3505"/>
                </a:lnTo>
                <a:lnTo>
                  <a:pt x="12144" y="3265"/>
                </a:lnTo>
                <a:lnTo>
                  <a:pt x="12246" y="3025"/>
                </a:lnTo>
                <a:lnTo>
                  <a:pt x="12336" y="2756"/>
                </a:lnTo>
                <a:lnTo>
                  <a:pt x="12404" y="2445"/>
                </a:lnTo>
                <a:lnTo>
                  <a:pt x="12438" y="2176"/>
                </a:lnTo>
                <a:lnTo>
                  <a:pt x="12438" y="1880"/>
                </a:lnTo>
                <a:lnTo>
                  <a:pt x="12404" y="1583"/>
                </a:lnTo>
                <a:lnTo>
                  <a:pt x="12336" y="1314"/>
                </a:lnTo>
                <a:lnTo>
                  <a:pt x="12246" y="1046"/>
                </a:lnTo>
                <a:lnTo>
                  <a:pt x="12099" y="791"/>
                </a:lnTo>
                <a:lnTo>
                  <a:pt x="12008" y="692"/>
                </a:lnTo>
                <a:lnTo>
                  <a:pt x="11918" y="579"/>
                </a:lnTo>
                <a:lnTo>
                  <a:pt x="11816" y="466"/>
                </a:lnTo>
                <a:lnTo>
                  <a:pt x="11703" y="381"/>
                </a:lnTo>
                <a:lnTo>
                  <a:pt x="11579" y="310"/>
                </a:lnTo>
                <a:lnTo>
                  <a:pt x="11443" y="226"/>
                </a:lnTo>
                <a:lnTo>
                  <a:pt x="11297" y="169"/>
                </a:lnTo>
                <a:lnTo>
                  <a:pt x="11138" y="113"/>
                </a:lnTo>
                <a:lnTo>
                  <a:pt x="10969" y="56"/>
                </a:lnTo>
                <a:lnTo>
                  <a:pt x="10800" y="28"/>
                </a:lnTo>
                <a:lnTo>
                  <a:pt x="10619" y="28"/>
                </a:lnTo>
                <a:lnTo>
                  <a:pt x="10404" y="28"/>
                </a:lnTo>
                <a:lnTo>
                  <a:pt x="10257" y="28"/>
                </a:lnTo>
                <a:lnTo>
                  <a:pt x="10076" y="56"/>
                </a:lnTo>
                <a:lnTo>
                  <a:pt x="9952" y="84"/>
                </a:lnTo>
                <a:lnTo>
                  <a:pt x="9794" y="141"/>
                </a:lnTo>
                <a:lnTo>
                  <a:pt x="9692" y="226"/>
                </a:lnTo>
                <a:lnTo>
                  <a:pt x="9557" y="282"/>
                </a:lnTo>
                <a:lnTo>
                  <a:pt x="9455" y="381"/>
                </a:lnTo>
                <a:lnTo>
                  <a:pt x="9365" y="466"/>
                </a:lnTo>
                <a:lnTo>
                  <a:pt x="9274" y="579"/>
                </a:lnTo>
                <a:lnTo>
                  <a:pt x="9184" y="692"/>
                </a:lnTo>
                <a:lnTo>
                  <a:pt x="9128" y="791"/>
                </a:lnTo>
                <a:lnTo>
                  <a:pt x="9060" y="932"/>
                </a:lnTo>
                <a:lnTo>
                  <a:pt x="8969" y="1201"/>
                </a:lnTo>
                <a:lnTo>
                  <a:pt x="8913" y="1498"/>
                </a:lnTo>
                <a:lnTo>
                  <a:pt x="8890" y="1795"/>
                </a:lnTo>
                <a:lnTo>
                  <a:pt x="8890" y="2120"/>
                </a:lnTo>
                <a:lnTo>
                  <a:pt x="8913" y="2445"/>
                </a:lnTo>
                <a:lnTo>
                  <a:pt x="8969" y="2756"/>
                </a:lnTo>
                <a:lnTo>
                  <a:pt x="9060" y="3081"/>
                </a:lnTo>
                <a:lnTo>
                  <a:pt x="9173" y="3378"/>
                </a:lnTo>
                <a:lnTo>
                  <a:pt x="9297" y="3647"/>
                </a:lnTo>
                <a:lnTo>
                  <a:pt x="9466" y="3887"/>
                </a:lnTo>
                <a:lnTo>
                  <a:pt x="9579" y="4085"/>
                </a:lnTo>
                <a:lnTo>
                  <a:pt x="9670" y="4269"/>
                </a:lnTo>
                <a:lnTo>
                  <a:pt x="9726" y="4467"/>
                </a:lnTo>
                <a:lnTo>
                  <a:pt x="9771" y="4650"/>
                </a:lnTo>
                <a:lnTo>
                  <a:pt x="9771" y="4834"/>
                </a:lnTo>
                <a:lnTo>
                  <a:pt x="9749" y="5032"/>
                </a:lnTo>
                <a:lnTo>
                  <a:pt x="9715" y="5216"/>
                </a:lnTo>
                <a:lnTo>
                  <a:pt x="9625" y="5385"/>
                </a:lnTo>
                <a:lnTo>
                  <a:pt x="9534" y="5513"/>
                </a:lnTo>
                <a:lnTo>
                  <a:pt x="9410" y="5626"/>
                </a:lnTo>
                <a:lnTo>
                  <a:pt x="9229" y="5710"/>
                </a:lnTo>
                <a:lnTo>
                  <a:pt x="9060" y="5767"/>
                </a:lnTo>
                <a:lnTo>
                  <a:pt x="8845" y="5767"/>
                </a:lnTo>
                <a:lnTo>
                  <a:pt x="8585" y="5739"/>
                </a:lnTo>
                <a:lnTo>
                  <a:pt x="8325" y="5654"/>
                </a:lnTo>
                <a:lnTo>
                  <a:pt x="8020" y="5513"/>
                </a:lnTo>
                <a:lnTo>
                  <a:pt x="7840" y="5442"/>
                </a:lnTo>
                <a:lnTo>
                  <a:pt x="7648" y="5385"/>
                </a:lnTo>
                <a:lnTo>
                  <a:pt x="7433" y="5329"/>
                </a:lnTo>
                <a:lnTo>
                  <a:pt x="7241" y="5301"/>
                </a:lnTo>
                <a:lnTo>
                  <a:pt x="6755" y="5301"/>
                </a:lnTo>
                <a:lnTo>
                  <a:pt x="6281" y="5329"/>
                </a:lnTo>
                <a:lnTo>
                  <a:pt x="5784" y="5385"/>
                </a:lnTo>
                <a:lnTo>
                  <a:pt x="5264" y="5498"/>
                </a:lnTo>
                <a:lnTo>
                  <a:pt x="4744" y="5597"/>
                </a:lnTo>
                <a:lnTo>
                  <a:pt x="4247" y="5739"/>
                </a:lnTo>
                <a:lnTo>
                  <a:pt x="4202" y="5894"/>
                </a:lnTo>
                <a:lnTo>
                  <a:pt x="4202" y="6191"/>
                </a:lnTo>
                <a:lnTo>
                  <a:pt x="4202" y="6545"/>
                </a:lnTo>
                <a:lnTo>
                  <a:pt x="4225" y="6954"/>
                </a:lnTo>
                <a:lnTo>
                  <a:pt x="4315" y="7930"/>
                </a:lnTo>
                <a:lnTo>
                  <a:pt x="4394" y="9018"/>
                </a:lnTo>
                <a:lnTo>
                  <a:pt x="4439" y="9570"/>
                </a:lnTo>
                <a:lnTo>
                  <a:pt x="4462" y="10107"/>
                </a:lnTo>
                <a:lnTo>
                  <a:pt x="4484" y="10630"/>
                </a:lnTo>
                <a:lnTo>
                  <a:pt x="4507" y="11082"/>
                </a:lnTo>
                <a:lnTo>
                  <a:pt x="4484" y="11520"/>
                </a:lnTo>
                <a:lnTo>
                  <a:pt x="4439" y="11874"/>
                </a:lnTo>
                <a:lnTo>
                  <a:pt x="4394" y="12029"/>
                </a:lnTo>
                <a:lnTo>
                  <a:pt x="4349" y="12171"/>
                </a:lnTo>
                <a:lnTo>
                  <a:pt x="4315" y="12284"/>
                </a:lnTo>
                <a:lnTo>
                  <a:pt x="4247" y="12354"/>
                </a:lnTo>
                <a:close/>
              </a:path>
            </a:pathLst>
          </a:custGeom>
          <a:solidFill>
            <a:srgbClr val="DDDDDD"/>
          </a:solidFill>
          <a:ln w="19050">
            <a:solidFill>
              <a:srgbClr val="C0C0C0"/>
            </a:solidFill>
            <a:miter lim="800000"/>
            <a:headEnd/>
            <a:tailEnd/>
          </a:ln>
        </p:spPr>
        <p:txBody>
          <a:bodyPr rot="10800000"/>
          <a:lstStyle/>
          <a:p>
            <a:pPr algn="ctr">
              <a:lnSpc>
                <a:spcPct val="100000"/>
              </a:lnSpc>
              <a:buClrTx/>
              <a:buSzTx/>
              <a:buFontTx/>
              <a:buNone/>
            </a:pPr>
            <a:r>
              <a:rPr lang="en-GB" altLang="it-IT" sz="1100" b="1">
                <a:solidFill>
                  <a:schemeClr val="tx1"/>
                </a:solidFill>
              </a:rPr>
              <a:t>Rischio </a:t>
            </a:r>
          </a:p>
          <a:p>
            <a:pPr algn="ctr">
              <a:lnSpc>
                <a:spcPct val="100000"/>
              </a:lnSpc>
              <a:buClrTx/>
              <a:buSzTx/>
              <a:buFontTx/>
              <a:buNone/>
            </a:pPr>
            <a:r>
              <a:rPr lang="en-GB" altLang="it-IT" sz="1100" b="1">
                <a:solidFill>
                  <a:schemeClr val="tx1"/>
                </a:solidFill>
              </a:rPr>
              <a:t>liquidabilità</a:t>
            </a:r>
            <a:endParaRPr lang="it-IT" altLang="it-IT" sz="1100" b="1">
              <a:solidFill>
                <a:schemeClr val="tx1"/>
              </a:solidFill>
            </a:endParaRPr>
          </a:p>
        </p:txBody>
      </p:sp>
      <p:sp>
        <p:nvSpPr>
          <p:cNvPr id="22" name="Text Box 15"/>
          <p:cNvSpPr txBox="1">
            <a:spLocks noChangeArrowheads="1"/>
          </p:cNvSpPr>
          <p:nvPr/>
        </p:nvSpPr>
        <p:spPr bwMode="auto">
          <a:xfrm>
            <a:off x="3702124" y="1524000"/>
            <a:ext cx="3700095" cy="669850"/>
          </a:xfrm>
          <a:prstGeom prst="rect">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00000"/>
              </a:lnSpc>
              <a:buFont typeface="Arial" charset="0"/>
              <a:buChar char="•"/>
            </a:pPr>
            <a:r>
              <a:rPr lang="it-IT" altLang="it-IT" sz="1200">
                <a:solidFill>
                  <a:schemeClr val="tx1"/>
                </a:solidFill>
              </a:rPr>
              <a:t> perdita del valore reale dell’investimento</a:t>
            </a:r>
          </a:p>
          <a:p>
            <a:pPr>
              <a:lnSpc>
                <a:spcPct val="100000"/>
              </a:lnSpc>
            </a:pPr>
            <a:endParaRPr lang="it-IT" altLang="it-IT" sz="1200">
              <a:solidFill>
                <a:schemeClr val="tx1"/>
              </a:solidFill>
            </a:endParaRPr>
          </a:p>
        </p:txBody>
      </p:sp>
      <p:sp>
        <p:nvSpPr>
          <p:cNvPr id="23" name="Text Box 16"/>
          <p:cNvSpPr txBox="1">
            <a:spLocks noChangeArrowheads="1"/>
          </p:cNvSpPr>
          <p:nvPr/>
        </p:nvSpPr>
        <p:spPr bwMode="auto">
          <a:xfrm>
            <a:off x="304800" y="2063601"/>
            <a:ext cx="3745314" cy="669850"/>
          </a:xfrm>
          <a:prstGeom prst="rect">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00000"/>
              </a:lnSpc>
              <a:buFont typeface="Arial" charset="0"/>
              <a:buChar char="•"/>
            </a:pPr>
            <a:r>
              <a:rPr lang="it-IT" altLang="it-IT" sz="1200">
                <a:solidFill>
                  <a:schemeClr val="tx1"/>
                </a:solidFill>
              </a:rPr>
              <a:t> rimborso del capitale in moneta straniera</a:t>
            </a:r>
          </a:p>
          <a:p>
            <a:pPr>
              <a:lnSpc>
                <a:spcPct val="100000"/>
              </a:lnSpc>
            </a:pPr>
            <a:endParaRPr lang="it-IT" altLang="it-IT" sz="1200">
              <a:solidFill>
                <a:schemeClr val="tx1"/>
              </a:solidFill>
            </a:endParaRPr>
          </a:p>
        </p:txBody>
      </p:sp>
      <p:sp>
        <p:nvSpPr>
          <p:cNvPr id="24" name="Text Box 17"/>
          <p:cNvSpPr txBox="1">
            <a:spLocks noChangeArrowheads="1"/>
          </p:cNvSpPr>
          <p:nvPr/>
        </p:nvSpPr>
        <p:spPr bwMode="auto">
          <a:xfrm>
            <a:off x="6946096" y="2082208"/>
            <a:ext cx="1946384" cy="1739749"/>
          </a:xfrm>
          <a:prstGeom prst="rect">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00000"/>
              </a:lnSpc>
            </a:pPr>
            <a:endParaRPr lang="it-IT" altLang="it-IT" sz="1200">
              <a:solidFill>
                <a:schemeClr val="tx1"/>
              </a:solidFill>
            </a:endParaRPr>
          </a:p>
          <a:p>
            <a:pPr>
              <a:lnSpc>
                <a:spcPct val="100000"/>
              </a:lnSpc>
              <a:buFont typeface="Arial" charset="0"/>
              <a:buChar char="•"/>
            </a:pPr>
            <a:r>
              <a:rPr lang="it-IT" altLang="it-IT" sz="1200">
                <a:solidFill>
                  <a:schemeClr val="tx1"/>
                </a:solidFill>
              </a:rPr>
              <a:t> capacità di far fronte </a:t>
            </a:r>
          </a:p>
          <a:p>
            <a:pPr>
              <a:lnSpc>
                <a:spcPct val="100000"/>
              </a:lnSpc>
            </a:pPr>
            <a:r>
              <a:rPr lang="it-IT" altLang="it-IT" sz="1200">
                <a:solidFill>
                  <a:schemeClr val="tx1"/>
                </a:solidFill>
              </a:rPr>
              <a:t>agli impegni </a:t>
            </a:r>
          </a:p>
          <a:p>
            <a:pPr>
              <a:lnSpc>
                <a:spcPct val="100000"/>
              </a:lnSpc>
            </a:pPr>
            <a:r>
              <a:rPr lang="it-IT" altLang="it-IT" sz="1200">
                <a:solidFill>
                  <a:schemeClr val="tx1"/>
                </a:solidFill>
              </a:rPr>
              <a:t>di pagamento assunti</a:t>
            </a:r>
          </a:p>
        </p:txBody>
      </p:sp>
      <p:sp>
        <p:nvSpPr>
          <p:cNvPr id="25" name="Text Box 18"/>
          <p:cNvSpPr txBox="1">
            <a:spLocks noChangeArrowheads="1"/>
          </p:cNvSpPr>
          <p:nvPr/>
        </p:nvSpPr>
        <p:spPr bwMode="auto">
          <a:xfrm>
            <a:off x="5400786" y="4203399"/>
            <a:ext cx="3456305" cy="937325"/>
          </a:xfrm>
          <a:prstGeom prst="rect">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00000"/>
              </a:lnSpc>
            </a:pPr>
            <a:endParaRPr lang="it-IT" altLang="it-IT" sz="1200">
              <a:solidFill>
                <a:schemeClr val="tx1"/>
              </a:solidFill>
            </a:endParaRPr>
          </a:p>
          <a:p>
            <a:pPr>
              <a:lnSpc>
                <a:spcPct val="100000"/>
              </a:lnSpc>
              <a:buFont typeface="Arial" charset="0"/>
              <a:buChar char="•"/>
            </a:pPr>
            <a:r>
              <a:rPr lang="it-IT" altLang="it-IT" sz="1200">
                <a:solidFill>
                  <a:schemeClr val="tx1"/>
                </a:solidFill>
              </a:rPr>
              <a:t> variazione di prezzo dell’obbligazione</a:t>
            </a:r>
          </a:p>
          <a:p>
            <a:pPr>
              <a:lnSpc>
                <a:spcPct val="100000"/>
              </a:lnSpc>
            </a:pPr>
            <a:endParaRPr lang="it-IT" altLang="it-IT" sz="1200">
              <a:solidFill>
                <a:schemeClr val="tx1"/>
              </a:solidFill>
            </a:endParaRPr>
          </a:p>
        </p:txBody>
      </p:sp>
      <p:sp>
        <p:nvSpPr>
          <p:cNvPr id="26" name="Puzzle1"/>
          <p:cNvSpPr>
            <a:spLocks noEditPoints="1" noChangeArrowheads="1"/>
          </p:cNvSpPr>
          <p:nvPr/>
        </p:nvSpPr>
        <p:spPr bwMode="auto">
          <a:xfrm>
            <a:off x="4645825" y="2238042"/>
            <a:ext cx="2278646" cy="1267597"/>
          </a:xfrm>
          <a:custGeom>
            <a:avLst/>
            <a:gdLst>
              <a:gd name="T0" fmla="*/ 16740 w 21600"/>
              <a:gd name="T1" fmla="*/ 21078 h 21600"/>
              <a:gd name="T2" fmla="*/ 16976 w 21600"/>
              <a:gd name="T3" fmla="*/ 521 h 21600"/>
              <a:gd name="T4" fmla="*/ 4725 w 21600"/>
              <a:gd name="T5" fmla="*/ 856 h 21600"/>
              <a:gd name="T6" fmla="*/ 5040 w 21600"/>
              <a:gd name="T7" fmla="*/ 21004 h 21600"/>
              <a:gd name="T8" fmla="*/ 10811 w 21600"/>
              <a:gd name="T9" fmla="*/ 12885 h 21600"/>
              <a:gd name="T10" fmla="*/ 10845 w 21600"/>
              <a:gd name="T11" fmla="*/ 8714 h 21600"/>
              <a:gd name="T12" fmla="*/ 21600 w 21600"/>
              <a:gd name="T13" fmla="*/ 10000 h 21600"/>
              <a:gd name="T14" fmla="*/ 56 w 21600"/>
              <a:gd name="T15" fmla="*/ 10000 h 21600"/>
              <a:gd name="T16" fmla="*/ 6086 w 21600"/>
              <a:gd name="T17" fmla="*/ 2569 h 21600"/>
              <a:gd name="T18" fmla="*/ 16132 w 21600"/>
              <a:gd name="T19" fmla="*/ 19552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9360" y="20836"/>
                </a:moveTo>
                <a:lnTo>
                  <a:pt x="9528" y="20836"/>
                </a:lnTo>
                <a:lnTo>
                  <a:pt x="9686" y="20762"/>
                </a:lnTo>
                <a:lnTo>
                  <a:pt x="9810" y="20687"/>
                </a:lnTo>
                <a:lnTo>
                  <a:pt x="9922" y="20575"/>
                </a:lnTo>
                <a:lnTo>
                  <a:pt x="10012" y="20426"/>
                </a:lnTo>
                <a:lnTo>
                  <a:pt x="10068" y="20296"/>
                </a:lnTo>
                <a:lnTo>
                  <a:pt x="10113" y="20110"/>
                </a:lnTo>
                <a:lnTo>
                  <a:pt x="10136" y="19905"/>
                </a:lnTo>
                <a:lnTo>
                  <a:pt x="10136" y="19682"/>
                </a:lnTo>
                <a:lnTo>
                  <a:pt x="10113" y="19440"/>
                </a:lnTo>
                <a:lnTo>
                  <a:pt x="10068" y="19142"/>
                </a:lnTo>
                <a:lnTo>
                  <a:pt x="10012" y="18900"/>
                </a:lnTo>
                <a:lnTo>
                  <a:pt x="9900" y="18620"/>
                </a:lnTo>
                <a:lnTo>
                  <a:pt x="9787" y="18285"/>
                </a:lnTo>
                <a:lnTo>
                  <a:pt x="9641" y="17968"/>
                </a:lnTo>
                <a:lnTo>
                  <a:pt x="9472" y="17652"/>
                </a:lnTo>
                <a:lnTo>
                  <a:pt x="9382" y="17466"/>
                </a:lnTo>
                <a:lnTo>
                  <a:pt x="9315" y="17298"/>
                </a:lnTo>
                <a:lnTo>
                  <a:pt x="9258" y="17112"/>
                </a:lnTo>
                <a:lnTo>
                  <a:pt x="9191" y="16926"/>
                </a:lnTo>
                <a:lnTo>
                  <a:pt x="9123" y="16535"/>
                </a:lnTo>
                <a:lnTo>
                  <a:pt x="9101" y="16144"/>
                </a:lnTo>
                <a:lnTo>
                  <a:pt x="9101" y="15753"/>
                </a:lnTo>
                <a:lnTo>
                  <a:pt x="9168" y="15362"/>
                </a:lnTo>
                <a:lnTo>
                  <a:pt x="9236" y="14971"/>
                </a:lnTo>
                <a:lnTo>
                  <a:pt x="9360" y="14580"/>
                </a:lnTo>
                <a:lnTo>
                  <a:pt x="9495" y="14244"/>
                </a:lnTo>
                <a:lnTo>
                  <a:pt x="9663" y="13891"/>
                </a:lnTo>
                <a:lnTo>
                  <a:pt x="9855" y="13611"/>
                </a:lnTo>
                <a:lnTo>
                  <a:pt x="10068" y="13351"/>
                </a:lnTo>
                <a:lnTo>
                  <a:pt x="10293" y="13146"/>
                </a:lnTo>
                <a:lnTo>
                  <a:pt x="10552" y="12997"/>
                </a:lnTo>
                <a:lnTo>
                  <a:pt x="10811" y="12885"/>
                </a:lnTo>
                <a:lnTo>
                  <a:pt x="11069" y="12866"/>
                </a:lnTo>
                <a:lnTo>
                  <a:pt x="11351" y="12885"/>
                </a:lnTo>
                <a:lnTo>
                  <a:pt x="11610" y="12997"/>
                </a:lnTo>
                <a:lnTo>
                  <a:pt x="11846" y="13183"/>
                </a:lnTo>
                <a:lnTo>
                  <a:pt x="12060" y="13388"/>
                </a:lnTo>
                <a:lnTo>
                  <a:pt x="12251" y="13648"/>
                </a:lnTo>
                <a:lnTo>
                  <a:pt x="12419" y="13928"/>
                </a:lnTo>
                <a:lnTo>
                  <a:pt x="12555" y="14244"/>
                </a:lnTo>
                <a:lnTo>
                  <a:pt x="12690" y="14617"/>
                </a:lnTo>
                <a:lnTo>
                  <a:pt x="12768" y="15008"/>
                </a:lnTo>
                <a:lnTo>
                  <a:pt x="12836" y="15399"/>
                </a:lnTo>
                <a:lnTo>
                  <a:pt x="12858" y="15753"/>
                </a:lnTo>
                <a:lnTo>
                  <a:pt x="12858" y="16144"/>
                </a:lnTo>
                <a:lnTo>
                  <a:pt x="12813" y="16535"/>
                </a:lnTo>
                <a:lnTo>
                  <a:pt x="12746" y="16888"/>
                </a:lnTo>
                <a:lnTo>
                  <a:pt x="12667" y="17224"/>
                </a:lnTo>
                <a:lnTo>
                  <a:pt x="12510" y="17503"/>
                </a:lnTo>
                <a:lnTo>
                  <a:pt x="12228" y="18043"/>
                </a:lnTo>
                <a:lnTo>
                  <a:pt x="11970" y="18546"/>
                </a:lnTo>
                <a:lnTo>
                  <a:pt x="11868" y="18751"/>
                </a:lnTo>
                <a:lnTo>
                  <a:pt x="11778" y="18974"/>
                </a:lnTo>
                <a:lnTo>
                  <a:pt x="11711" y="19179"/>
                </a:lnTo>
                <a:lnTo>
                  <a:pt x="11666" y="19365"/>
                </a:lnTo>
                <a:lnTo>
                  <a:pt x="11632" y="19570"/>
                </a:lnTo>
                <a:lnTo>
                  <a:pt x="11632" y="19756"/>
                </a:lnTo>
                <a:lnTo>
                  <a:pt x="11632" y="19942"/>
                </a:lnTo>
                <a:lnTo>
                  <a:pt x="11643" y="20110"/>
                </a:lnTo>
                <a:lnTo>
                  <a:pt x="11711" y="20296"/>
                </a:lnTo>
                <a:lnTo>
                  <a:pt x="11801" y="20464"/>
                </a:lnTo>
                <a:lnTo>
                  <a:pt x="11891" y="20650"/>
                </a:lnTo>
                <a:lnTo>
                  <a:pt x="12037" y="20836"/>
                </a:lnTo>
                <a:lnTo>
                  <a:pt x="12206" y="21004"/>
                </a:lnTo>
                <a:lnTo>
                  <a:pt x="12419" y="21190"/>
                </a:lnTo>
                <a:lnTo>
                  <a:pt x="12667" y="21320"/>
                </a:lnTo>
                <a:lnTo>
                  <a:pt x="12960" y="21432"/>
                </a:lnTo>
                <a:lnTo>
                  <a:pt x="13286" y="21544"/>
                </a:lnTo>
                <a:lnTo>
                  <a:pt x="13612" y="21655"/>
                </a:lnTo>
                <a:lnTo>
                  <a:pt x="13983" y="21693"/>
                </a:lnTo>
                <a:lnTo>
                  <a:pt x="14343" y="21730"/>
                </a:lnTo>
                <a:lnTo>
                  <a:pt x="14715" y="21730"/>
                </a:lnTo>
                <a:lnTo>
                  <a:pt x="15075" y="21730"/>
                </a:lnTo>
                <a:lnTo>
                  <a:pt x="15446" y="21655"/>
                </a:lnTo>
                <a:lnTo>
                  <a:pt x="15794" y="21581"/>
                </a:lnTo>
                <a:lnTo>
                  <a:pt x="16132" y="21432"/>
                </a:lnTo>
                <a:lnTo>
                  <a:pt x="16458" y="21302"/>
                </a:lnTo>
                <a:lnTo>
                  <a:pt x="16740" y="21078"/>
                </a:lnTo>
                <a:lnTo>
                  <a:pt x="16976" y="20836"/>
                </a:lnTo>
                <a:lnTo>
                  <a:pt x="17043" y="20650"/>
                </a:lnTo>
                <a:lnTo>
                  <a:pt x="17088" y="20426"/>
                </a:lnTo>
                <a:lnTo>
                  <a:pt x="17133" y="20222"/>
                </a:lnTo>
                <a:lnTo>
                  <a:pt x="17156" y="19980"/>
                </a:lnTo>
                <a:lnTo>
                  <a:pt x="17167" y="19477"/>
                </a:lnTo>
                <a:lnTo>
                  <a:pt x="17167" y="18974"/>
                </a:lnTo>
                <a:lnTo>
                  <a:pt x="17156" y="18397"/>
                </a:lnTo>
                <a:lnTo>
                  <a:pt x="17111" y="17820"/>
                </a:lnTo>
                <a:lnTo>
                  <a:pt x="17066" y="17261"/>
                </a:lnTo>
                <a:lnTo>
                  <a:pt x="16998" y="16646"/>
                </a:lnTo>
                <a:lnTo>
                  <a:pt x="16852" y="15511"/>
                </a:lnTo>
                <a:lnTo>
                  <a:pt x="16740" y="14393"/>
                </a:lnTo>
                <a:lnTo>
                  <a:pt x="16717" y="13928"/>
                </a:lnTo>
                <a:lnTo>
                  <a:pt x="16695" y="13462"/>
                </a:lnTo>
                <a:lnTo>
                  <a:pt x="16717" y="13071"/>
                </a:lnTo>
                <a:lnTo>
                  <a:pt x="16785" y="12755"/>
                </a:lnTo>
                <a:lnTo>
                  <a:pt x="16852" y="12419"/>
                </a:lnTo>
                <a:lnTo>
                  <a:pt x="16953" y="12140"/>
                </a:lnTo>
                <a:lnTo>
                  <a:pt x="17088" y="11898"/>
                </a:lnTo>
                <a:lnTo>
                  <a:pt x="17212" y="11675"/>
                </a:lnTo>
                <a:lnTo>
                  <a:pt x="17370" y="11470"/>
                </a:lnTo>
                <a:lnTo>
                  <a:pt x="17516" y="11284"/>
                </a:lnTo>
                <a:lnTo>
                  <a:pt x="17696" y="11135"/>
                </a:lnTo>
                <a:lnTo>
                  <a:pt x="17865" y="11042"/>
                </a:lnTo>
                <a:lnTo>
                  <a:pt x="18033" y="10930"/>
                </a:lnTo>
                <a:lnTo>
                  <a:pt x="18213" y="10893"/>
                </a:lnTo>
                <a:lnTo>
                  <a:pt x="18382" y="10893"/>
                </a:lnTo>
                <a:lnTo>
                  <a:pt x="18551" y="10967"/>
                </a:lnTo>
                <a:lnTo>
                  <a:pt x="18708" y="11042"/>
                </a:lnTo>
                <a:lnTo>
                  <a:pt x="18855" y="11172"/>
                </a:lnTo>
                <a:lnTo>
                  <a:pt x="19012" y="11358"/>
                </a:lnTo>
                <a:lnTo>
                  <a:pt x="19136" y="11600"/>
                </a:lnTo>
                <a:lnTo>
                  <a:pt x="19271" y="11861"/>
                </a:lnTo>
                <a:lnTo>
                  <a:pt x="19440" y="12028"/>
                </a:lnTo>
                <a:lnTo>
                  <a:pt x="19608" y="12177"/>
                </a:lnTo>
                <a:lnTo>
                  <a:pt x="19822" y="12289"/>
                </a:lnTo>
                <a:lnTo>
                  <a:pt x="20025" y="12289"/>
                </a:lnTo>
                <a:lnTo>
                  <a:pt x="20238" y="12289"/>
                </a:lnTo>
                <a:lnTo>
                  <a:pt x="20452" y="12215"/>
                </a:lnTo>
                <a:lnTo>
                  <a:pt x="20643" y="12103"/>
                </a:lnTo>
                <a:lnTo>
                  <a:pt x="20846" y="11973"/>
                </a:lnTo>
                <a:lnTo>
                  <a:pt x="21037" y="11786"/>
                </a:lnTo>
                <a:lnTo>
                  <a:pt x="21206" y="11563"/>
                </a:lnTo>
                <a:lnTo>
                  <a:pt x="21363" y="11321"/>
                </a:lnTo>
                <a:lnTo>
                  <a:pt x="21465" y="11079"/>
                </a:lnTo>
                <a:lnTo>
                  <a:pt x="21577" y="10744"/>
                </a:lnTo>
                <a:lnTo>
                  <a:pt x="21622" y="10427"/>
                </a:lnTo>
                <a:lnTo>
                  <a:pt x="21645" y="10111"/>
                </a:lnTo>
                <a:lnTo>
                  <a:pt x="21622" y="9608"/>
                </a:lnTo>
                <a:lnTo>
                  <a:pt x="21577" y="9142"/>
                </a:lnTo>
                <a:lnTo>
                  <a:pt x="21465" y="8751"/>
                </a:lnTo>
                <a:lnTo>
                  <a:pt x="21363" y="8397"/>
                </a:lnTo>
                <a:lnTo>
                  <a:pt x="21206" y="8062"/>
                </a:lnTo>
                <a:lnTo>
                  <a:pt x="21037" y="7820"/>
                </a:lnTo>
                <a:lnTo>
                  <a:pt x="20846" y="7597"/>
                </a:lnTo>
                <a:lnTo>
                  <a:pt x="20643" y="7429"/>
                </a:lnTo>
                <a:lnTo>
                  <a:pt x="20452" y="7317"/>
                </a:lnTo>
                <a:lnTo>
                  <a:pt x="20238" y="7206"/>
                </a:lnTo>
                <a:lnTo>
                  <a:pt x="20025" y="7168"/>
                </a:lnTo>
                <a:lnTo>
                  <a:pt x="19822" y="7206"/>
                </a:lnTo>
                <a:lnTo>
                  <a:pt x="19608" y="7243"/>
                </a:lnTo>
                <a:lnTo>
                  <a:pt x="19440" y="7355"/>
                </a:lnTo>
                <a:lnTo>
                  <a:pt x="19271" y="7504"/>
                </a:lnTo>
                <a:lnTo>
                  <a:pt x="19136" y="7708"/>
                </a:lnTo>
                <a:lnTo>
                  <a:pt x="19012" y="7895"/>
                </a:lnTo>
                <a:lnTo>
                  <a:pt x="18832" y="8025"/>
                </a:lnTo>
                <a:lnTo>
                  <a:pt x="18663" y="8174"/>
                </a:lnTo>
                <a:lnTo>
                  <a:pt x="18472" y="8248"/>
                </a:lnTo>
                <a:lnTo>
                  <a:pt x="18270" y="8286"/>
                </a:lnTo>
                <a:lnTo>
                  <a:pt x="18078" y="8323"/>
                </a:lnTo>
                <a:lnTo>
                  <a:pt x="17887" y="8323"/>
                </a:lnTo>
                <a:lnTo>
                  <a:pt x="17696" y="8248"/>
                </a:lnTo>
                <a:lnTo>
                  <a:pt x="17493" y="8174"/>
                </a:lnTo>
                <a:lnTo>
                  <a:pt x="17302" y="8062"/>
                </a:lnTo>
                <a:lnTo>
                  <a:pt x="17133" y="7969"/>
                </a:lnTo>
                <a:lnTo>
                  <a:pt x="16976" y="7783"/>
                </a:lnTo>
                <a:lnTo>
                  <a:pt x="16852" y="7597"/>
                </a:lnTo>
                <a:lnTo>
                  <a:pt x="16740" y="7429"/>
                </a:lnTo>
                <a:lnTo>
                  <a:pt x="16672" y="7168"/>
                </a:lnTo>
                <a:lnTo>
                  <a:pt x="16638" y="6926"/>
                </a:lnTo>
                <a:lnTo>
                  <a:pt x="16616" y="6498"/>
                </a:lnTo>
                <a:lnTo>
                  <a:pt x="16616" y="5772"/>
                </a:lnTo>
                <a:lnTo>
                  <a:pt x="16650" y="4915"/>
                </a:lnTo>
                <a:lnTo>
                  <a:pt x="16695" y="3928"/>
                </a:lnTo>
                <a:lnTo>
                  <a:pt x="16762" y="2960"/>
                </a:lnTo>
                <a:lnTo>
                  <a:pt x="16830" y="1992"/>
                </a:lnTo>
                <a:lnTo>
                  <a:pt x="16908" y="1173"/>
                </a:lnTo>
                <a:lnTo>
                  <a:pt x="16976" y="521"/>
                </a:lnTo>
                <a:lnTo>
                  <a:pt x="16953" y="521"/>
                </a:lnTo>
                <a:lnTo>
                  <a:pt x="16931" y="521"/>
                </a:lnTo>
                <a:lnTo>
                  <a:pt x="16267" y="484"/>
                </a:lnTo>
                <a:lnTo>
                  <a:pt x="15637" y="428"/>
                </a:lnTo>
                <a:lnTo>
                  <a:pt x="15063" y="353"/>
                </a:lnTo>
                <a:lnTo>
                  <a:pt x="14523" y="279"/>
                </a:lnTo>
                <a:lnTo>
                  <a:pt x="14040" y="167"/>
                </a:lnTo>
                <a:lnTo>
                  <a:pt x="13635" y="93"/>
                </a:lnTo>
                <a:lnTo>
                  <a:pt x="13331" y="18"/>
                </a:lnTo>
                <a:lnTo>
                  <a:pt x="13117" y="18"/>
                </a:lnTo>
                <a:lnTo>
                  <a:pt x="12982" y="18"/>
                </a:lnTo>
                <a:lnTo>
                  <a:pt x="12858" y="130"/>
                </a:lnTo>
                <a:lnTo>
                  <a:pt x="12723" y="279"/>
                </a:lnTo>
                <a:lnTo>
                  <a:pt x="12622" y="446"/>
                </a:lnTo>
                <a:lnTo>
                  <a:pt x="12510" y="670"/>
                </a:lnTo>
                <a:lnTo>
                  <a:pt x="12419" y="912"/>
                </a:lnTo>
                <a:lnTo>
                  <a:pt x="12363" y="1210"/>
                </a:lnTo>
                <a:lnTo>
                  <a:pt x="12318" y="1526"/>
                </a:lnTo>
                <a:lnTo>
                  <a:pt x="12273" y="1843"/>
                </a:lnTo>
                <a:lnTo>
                  <a:pt x="12251" y="2215"/>
                </a:lnTo>
                <a:lnTo>
                  <a:pt x="12273" y="2532"/>
                </a:lnTo>
                <a:lnTo>
                  <a:pt x="12318" y="2886"/>
                </a:lnTo>
                <a:lnTo>
                  <a:pt x="12386" y="3240"/>
                </a:lnTo>
                <a:lnTo>
                  <a:pt x="12464" y="3556"/>
                </a:lnTo>
                <a:lnTo>
                  <a:pt x="12577" y="3891"/>
                </a:lnTo>
                <a:lnTo>
                  <a:pt x="12746" y="4171"/>
                </a:lnTo>
                <a:lnTo>
                  <a:pt x="12926" y="4487"/>
                </a:lnTo>
                <a:lnTo>
                  <a:pt x="13050" y="4860"/>
                </a:lnTo>
                <a:lnTo>
                  <a:pt x="13162" y="5251"/>
                </a:lnTo>
                <a:lnTo>
                  <a:pt x="13218" y="5604"/>
                </a:lnTo>
                <a:lnTo>
                  <a:pt x="13263" y="5995"/>
                </a:lnTo>
                <a:lnTo>
                  <a:pt x="13241" y="6386"/>
                </a:lnTo>
                <a:lnTo>
                  <a:pt x="13218" y="6740"/>
                </a:lnTo>
                <a:lnTo>
                  <a:pt x="13139" y="7094"/>
                </a:lnTo>
                <a:lnTo>
                  <a:pt x="13050" y="7429"/>
                </a:lnTo>
                <a:lnTo>
                  <a:pt x="12903" y="7746"/>
                </a:lnTo>
                <a:lnTo>
                  <a:pt x="12723" y="8025"/>
                </a:lnTo>
                <a:lnTo>
                  <a:pt x="12532" y="8286"/>
                </a:lnTo>
                <a:lnTo>
                  <a:pt x="12318" y="8491"/>
                </a:lnTo>
                <a:lnTo>
                  <a:pt x="12060" y="8677"/>
                </a:lnTo>
                <a:lnTo>
                  <a:pt x="11756" y="8788"/>
                </a:lnTo>
                <a:lnTo>
                  <a:pt x="11452" y="8826"/>
                </a:lnTo>
                <a:lnTo>
                  <a:pt x="11283" y="8826"/>
                </a:lnTo>
                <a:lnTo>
                  <a:pt x="11126" y="8826"/>
                </a:lnTo>
                <a:lnTo>
                  <a:pt x="11002" y="8788"/>
                </a:lnTo>
                <a:lnTo>
                  <a:pt x="10845" y="8714"/>
                </a:lnTo>
                <a:lnTo>
                  <a:pt x="10721" y="8640"/>
                </a:lnTo>
                <a:lnTo>
                  <a:pt x="10608" y="8565"/>
                </a:lnTo>
                <a:lnTo>
                  <a:pt x="10485" y="8453"/>
                </a:lnTo>
                <a:lnTo>
                  <a:pt x="10372" y="8323"/>
                </a:lnTo>
                <a:lnTo>
                  <a:pt x="10181" y="8062"/>
                </a:lnTo>
                <a:lnTo>
                  <a:pt x="10035" y="7746"/>
                </a:lnTo>
                <a:lnTo>
                  <a:pt x="9900" y="7392"/>
                </a:lnTo>
                <a:lnTo>
                  <a:pt x="9787" y="7001"/>
                </a:lnTo>
                <a:lnTo>
                  <a:pt x="9731" y="6610"/>
                </a:lnTo>
                <a:lnTo>
                  <a:pt x="9686" y="6219"/>
                </a:lnTo>
                <a:lnTo>
                  <a:pt x="9663" y="5772"/>
                </a:lnTo>
                <a:lnTo>
                  <a:pt x="9686" y="5381"/>
                </a:lnTo>
                <a:lnTo>
                  <a:pt x="9753" y="4990"/>
                </a:lnTo>
                <a:lnTo>
                  <a:pt x="9832" y="4636"/>
                </a:lnTo>
                <a:lnTo>
                  <a:pt x="9945" y="4320"/>
                </a:lnTo>
                <a:lnTo>
                  <a:pt x="10068" y="4022"/>
                </a:lnTo>
                <a:lnTo>
                  <a:pt x="10203" y="3817"/>
                </a:lnTo>
                <a:lnTo>
                  <a:pt x="10316" y="3593"/>
                </a:lnTo>
                <a:lnTo>
                  <a:pt x="10395" y="3351"/>
                </a:lnTo>
                <a:lnTo>
                  <a:pt x="10462" y="3109"/>
                </a:lnTo>
                <a:lnTo>
                  <a:pt x="10507" y="2848"/>
                </a:lnTo>
                <a:lnTo>
                  <a:pt x="10530" y="2606"/>
                </a:lnTo>
                <a:lnTo>
                  <a:pt x="10507" y="2346"/>
                </a:lnTo>
                <a:lnTo>
                  <a:pt x="10462" y="2141"/>
                </a:lnTo>
                <a:lnTo>
                  <a:pt x="10395" y="1880"/>
                </a:lnTo>
                <a:lnTo>
                  <a:pt x="10293" y="1638"/>
                </a:lnTo>
                <a:lnTo>
                  <a:pt x="10158" y="1415"/>
                </a:lnTo>
                <a:lnTo>
                  <a:pt x="9967" y="1210"/>
                </a:lnTo>
                <a:lnTo>
                  <a:pt x="9753" y="986"/>
                </a:lnTo>
                <a:lnTo>
                  <a:pt x="9495" y="819"/>
                </a:lnTo>
                <a:lnTo>
                  <a:pt x="9191" y="670"/>
                </a:lnTo>
                <a:lnTo>
                  <a:pt x="8842" y="521"/>
                </a:lnTo>
                <a:lnTo>
                  <a:pt x="8471" y="446"/>
                </a:lnTo>
                <a:lnTo>
                  <a:pt x="7998" y="428"/>
                </a:lnTo>
                <a:lnTo>
                  <a:pt x="7413" y="428"/>
                </a:lnTo>
                <a:lnTo>
                  <a:pt x="6817" y="446"/>
                </a:lnTo>
                <a:lnTo>
                  <a:pt x="6187" y="521"/>
                </a:lnTo>
                <a:lnTo>
                  <a:pt x="5602" y="633"/>
                </a:lnTo>
                <a:lnTo>
                  <a:pt x="5107" y="744"/>
                </a:lnTo>
                <a:lnTo>
                  <a:pt x="4725" y="856"/>
                </a:lnTo>
                <a:lnTo>
                  <a:pt x="4848" y="1564"/>
                </a:lnTo>
                <a:lnTo>
                  <a:pt x="5028" y="2495"/>
                </a:lnTo>
                <a:lnTo>
                  <a:pt x="5175" y="3556"/>
                </a:lnTo>
                <a:lnTo>
                  <a:pt x="5298" y="4673"/>
                </a:lnTo>
                <a:lnTo>
                  <a:pt x="5343" y="5213"/>
                </a:lnTo>
                <a:lnTo>
                  <a:pt x="5388" y="5753"/>
                </a:lnTo>
                <a:lnTo>
                  <a:pt x="5411" y="6275"/>
                </a:lnTo>
                <a:lnTo>
                  <a:pt x="5411" y="6740"/>
                </a:lnTo>
                <a:lnTo>
                  <a:pt x="5366" y="7168"/>
                </a:lnTo>
                <a:lnTo>
                  <a:pt x="5321" y="7541"/>
                </a:lnTo>
                <a:lnTo>
                  <a:pt x="5287" y="7708"/>
                </a:lnTo>
                <a:lnTo>
                  <a:pt x="5242" y="7857"/>
                </a:lnTo>
                <a:lnTo>
                  <a:pt x="5197" y="7969"/>
                </a:lnTo>
                <a:lnTo>
                  <a:pt x="5130" y="8062"/>
                </a:lnTo>
                <a:lnTo>
                  <a:pt x="5006" y="8248"/>
                </a:lnTo>
                <a:lnTo>
                  <a:pt x="4848" y="8397"/>
                </a:lnTo>
                <a:lnTo>
                  <a:pt x="4725" y="8528"/>
                </a:lnTo>
                <a:lnTo>
                  <a:pt x="4567" y="8640"/>
                </a:lnTo>
                <a:lnTo>
                  <a:pt x="4421" y="8714"/>
                </a:lnTo>
                <a:lnTo>
                  <a:pt x="4263" y="8751"/>
                </a:lnTo>
                <a:lnTo>
                  <a:pt x="4095" y="8788"/>
                </a:lnTo>
                <a:lnTo>
                  <a:pt x="3948" y="8788"/>
                </a:lnTo>
                <a:lnTo>
                  <a:pt x="3791" y="8751"/>
                </a:lnTo>
                <a:lnTo>
                  <a:pt x="3667" y="8714"/>
                </a:lnTo>
                <a:lnTo>
                  <a:pt x="3510" y="8677"/>
                </a:lnTo>
                <a:lnTo>
                  <a:pt x="3386" y="8602"/>
                </a:lnTo>
                <a:lnTo>
                  <a:pt x="3251" y="8491"/>
                </a:lnTo>
                <a:lnTo>
                  <a:pt x="3127" y="8360"/>
                </a:lnTo>
                <a:lnTo>
                  <a:pt x="3015" y="8248"/>
                </a:lnTo>
                <a:lnTo>
                  <a:pt x="2925" y="8062"/>
                </a:lnTo>
                <a:lnTo>
                  <a:pt x="2778" y="7857"/>
                </a:lnTo>
                <a:lnTo>
                  <a:pt x="2610" y="7671"/>
                </a:lnTo>
                <a:lnTo>
                  <a:pt x="2407" y="7541"/>
                </a:lnTo>
                <a:lnTo>
                  <a:pt x="2171" y="7466"/>
                </a:lnTo>
                <a:lnTo>
                  <a:pt x="1957" y="7429"/>
                </a:lnTo>
                <a:lnTo>
                  <a:pt x="1698" y="7429"/>
                </a:lnTo>
                <a:lnTo>
                  <a:pt x="1462" y="7466"/>
                </a:lnTo>
                <a:lnTo>
                  <a:pt x="1226" y="7559"/>
                </a:lnTo>
                <a:lnTo>
                  <a:pt x="989" y="7708"/>
                </a:lnTo>
                <a:lnTo>
                  <a:pt x="776" y="7932"/>
                </a:lnTo>
                <a:lnTo>
                  <a:pt x="551" y="8211"/>
                </a:lnTo>
                <a:lnTo>
                  <a:pt x="382" y="8528"/>
                </a:lnTo>
                <a:lnTo>
                  <a:pt x="315" y="8714"/>
                </a:lnTo>
                <a:lnTo>
                  <a:pt x="236" y="8919"/>
                </a:lnTo>
                <a:lnTo>
                  <a:pt x="191" y="9142"/>
                </a:lnTo>
                <a:lnTo>
                  <a:pt x="123" y="9347"/>
                </a:lnTo>
                <a:lnTo>
                  <a:pt x="78" y="9608"/>
                </a:lnTo>
                <a:lnTo>
                  <a:pt x="56" y="9887"/>
                </a:lnTo>
                <a:lnTo>
                  <a:pt x="33" y="10185"/>
                </a:lnTo>
                <a:lnTo>
                  <a:pt x="33" y="10464"/>
                </a:lnTo>
                <a:lnTo>
                  <a:pt x="33" y="10706"/>
                </a:lnTo>
                <a:lnTo>
                  <a:pt x="56" y="10967"/>
                </a:lnTo>
                <a:lnTo>
                  <a:pt x="78" y="11172"/>
                </a:lnTo>
                <a:lnTo>
                  <a:pt x="123" y="11395"/>
                </a:lnTo>
                <a:lnTo>
                  <a:pt x="168" y="11600"/>
                </a:lnTo>
                <a:lnTo>
                  <a:pt x="236" y="11786"/>
                </a:lnTo>
                <a:lnTo>
                  <a:pt x="292" y="11973"/>
                </a:lnTo>
                <a:lnTo>
                  <a:pt x="382" y="12140"/>
                </a:lnTo>
                <a:lnTo>
                  <a:pt x="540" y="12419"/>
                </a:lnTo>
                <a:lnTo>
                  <a:pt x="731" y="12680"/>
                </a:lnTo>
                <a:lnTo>
                  <a:pt x="944" y="12866"/>
                </a:lnTo>
                <a:lnTo>
                  <a:pt x="1158" y="12997"/>
                </a:lnTo>
                <a:lnTo>
                  <a:pt x="1395" y="13108"/>
                </a:lnTo>
                <a:lnTo>
                  <a:pt x="1608" y="13183"/>
                </a:lnTo>
                <a:lnTo>
                  <a:pt x="1856" y="13183"/>
                </a:lnTo>
                <a:lnTo>
                  <a:pt x="2070" y="13146"/>
                </a:lnTo>
                <a:lnTo>
                  <a:pt x="2261" y="13071"/>
                </a:lnTo>
                <a:lnTo>
                  <a:pt x="2430" y="12960"/>
                </a:lnTo>
                <a:lnTo>
                  <a:pt x="2587" y="12792"/>
                </a:lnTo>
                <a:lnTo>
                  <a:pt x="2688" y="12606"/>
                </a:lnTo>
                <a:lnTo>
                  <a:pt x="2801" y="12419"/>
                </a:lnTo>
                <a:lnTo>
                  <a:pt x="2925" y="12289"/>
                </a:lnTo>
                <a:lnTo>
                  <a:pt x="3082" y="12177"/>
                </a:lnTo>
                <a:lnTo>
                  <a:pt x="3228" y="12103"/>
                </a:lnTo>
                <a:lnTo>
                  <a:pt x="3408" y="12103"/>
                </a:lnTo>
                <a:lnTo>
                  <a:pt x="3577" y="12103"/>
                </a:lnTo>
                <a:lnTo>
                  <a:pt x="3723" y="12177"/>
                </a:lnTo>
                <a:lnTo>
                  <a:pt x="3903" y="12252"/>
                </a:lnTo>
                <a:lnTo>
                  <a:pt x="4072" y="12364"/>
                </a:lnTo>
                <a:lnTo>
                  <a:pt x="4230" y="12494"/>
                </a:lnTo>
                <a:lnTo>
                  <a:pt x="4353" y="12643"/>
                </a:lnTo>
                <a:lnTo>
                  <a:pt x="4488" y="12829"/>
                </a:lnTo>
                <a:lnTo>
                  <a:pt x="4567" y="13034"/>
                </a:lnTo>
                <a:lnTo>
                  <a:pt x="4657" y="13257"/>
                </a:lnTo>
                <a:lnTo>
                  <a:pt x="4702" y="13462"/>
                </a:lnTo>
                <a:lnTo>
                  <a:pt x="4725" y="13686"/>
                </a:lnTo>
                <a:lnTo>
                  <a:pt x="4702" y="14282"/>
                </a:lnTo>
                <a:lnTo>
                  <a:pt x="4657" y="15045"/>
                </a:lnTo>
                <a:lnTo>
                  <a:pt x="4612" y="15976"/>
                </a:lnTo>
                <a:lnTo>
                  <a:pt x="4590" y="16926"/>
                </a:lnTo>
                <a:lnTo>
                  <a:pt x="4567" y="17968"/>
                </a:lnTo>
                <a:lnTo>
                  <a:pt x="4567" y="19011"/>
                </a:lnTo>
                <a:lnTo>
                  <a:pt x="4590" y="19514"/>
                </a:lnTo>
                <a:lnTo>
                  <a:pt x="4612" y="19980"/>
                </a:lnTo>
                <a:lnTo>
                  <a:pt x="4657" y="20426"/>
                </a:lnTo>
                <a:lnTo>
                  <a:pt x="4725" y="20836"/>
                </a:lnTo>
                <a:lnTo>
                  <a:pt x="4848" y="20929"/>
                </a:lnTo>
                <a:lnTo>
                  <a:pt x="5040" y="21004"/>
                </a:lnTo>
                <a:lnTo>
                  <a:pt x="5265" y="21078"/>
                </a:lnTo>
                <a:lnTo>
                  <a:pt x="5478" y="21115"/>
                </a:lnTo>
                <a:lnTo>
                  <a:pt x="6041" y="21115"/>
                </a:lnTo>
                <a:lnTo>
                  <a:pt x="6637" y="21078"/>
                </a:lnTo>
                <a:lnTo>
                  <a:pt x="7312" y="21004"/>
                </a:lnTo>
                <a:lnTo>
                  <a:pt x="7998" y="20929"/>
                </a:lnTo>
                <a:lnTo>
                  <a:pt x="8696" y="20855"/>
                </a:lnTo>
                <a:lnTo>
                  <a:pt x="9360" y="20836"/>
                </a:lnTo>
                <a:close/>
              </a:path>
            </a:pathLst>
          </a:custGeom>
          <a:solidFill>
            <a:srgbClr val="DDDDDD"/>
          </a:solidFill>
          <a:ln w="28575">
            <a:solidFill>
              <a:schemeClr val="tx1"/>
            </a:solidFill>
            <a:miter lim="800000"/>
            <a:headEnd/>
            <a:tailEnd/>
          </a:ln>
        </p:spPr>
        <p:txBody>
          <a:bodyPr/>
          <a:lstStyle/>
          <a:p>
            <a:pPr algn="ctr">
              <a:lnSpc>
                <a:spcPct val="100000"/>
              </a:lnSpc>
              <a:buClrTx/>
              <a:buSzTx/>
              <a:buFontTx/>
              <a:buNone/>
            </a:pPr>
            <a:r>
              <a:rPr lang="en-GB" altLang="it-IT" sz="1100" b="1">
                <a:solidFill>
                  <a:schemeClr val="tx1"/>
                </a:solidFill>
              </a:rPr>
              <a:t>Rischio </a:t>
            </a:r>
          </a:p>
          <a:p>
            <a:pPr algn="ctr">
              <a:lnSpc>
                <a:spcPct val="100000"/>
              </a:lnSpc>
              <a:buClrTx/>
              <a:buSzTx/>
              <a:buFontTx/>
              <a:buNone/>
            </a:pPr>
            <a:r>
              <a:rPr lang="en-GB" altLang="it-IT" sz="1100" b="1">
                <a:solidFill>
                  <a:schemeClr val="tx1"/>
                </a:solidFill>
              </a:rPr>
              <a:t>emittente</a:t>
            </a:r>
          </a:p>
        </p:txBody>
      </p:sp>
      <p:sp>
        <p:nvSpPr>
          <p:cNvPr id="27" name="Puzzle3"/>
          <p:cNvSpPr>
            <a:spLocks noEditPoints="1" noChangeArrowheads="1"/>
          </p:cNvSpPr>
          <p:nvPr/>
        </p:nvSpPr>
        <p:spPr bwMode="auto">
          <a:xfrm>
            <a:off x="5023305" y="2975341"/>
            <a:ext cx="1604292" cy="1430409"/>
          </a:xfrm>
          <a:custGeom>
            <a:avLst/>
            <a:gdLst>
              <a:gd name="T0" fmla="*/ 10391 w 21600"/>
              <a:gd name="T1" fmla="*/ 15806 h 21600"/>
              <a:gd name="T2" fmla="*/ 20551 w 21600"/>
              <a:gd name="T3" fmla="*/ 21088 h 21600"/>
              <a:gd name="T4" fmla="*/ 13180 w 21600"/>
              <a:gd name="T5" fmla="*/ 13801 h 21600"/>
              <a:gd name="T6" fmla="*/ 20551 w 21600"/>
              <a:gd name="T7" fmla="*/ 7025 h 21600"/>
              <a:gd name="T8" fmla="*/ 10500 w 21600"/>
              <a:gd name="T9" fmla="*/ 52 h 21600"/>
              <a:gd name="T10" fmla="*/ 692 w 21600"/>
              <a:gd name="T11" fmla="*/ 6802 h 21600"/>
              <a:gd name="T12" fmla="*/ 8064 w 21600"/>
              <a:gd name="T13" fmla="*/ 13526 h 21600"/>
              <a:gd name="T14" fmla="*/ 692 w 21600"/>
              <a:gd name="T15" fmla="*/ 21088 h 21600"/>
              <a:gd name="T16" fmla="*/ 2273 w 21600"/>
              <a:gd name="T17" fmla="*/ 7719 h 21600"/>
              <a:gd name="T18" fmla="*/ 19149 w 21600"/>
              <a:gd name="T19" fmla="*/ 202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6625" y="20892"/>
                </a:moveTo>
                <a:lnTo>
                  <a:pt x="7105" y="21023"/>
                </a:lnTo>
                <a:lnTo>
                  <a:pt x="7513" y="21088"/>
                </a:lnTo>
                <a:lnTo>
                  <a:pt x="7922" y="21115"/>
                </a:lnTo>
                <a:lnTo>
                  <a:pt x="8242" y="21115"/>
                </a:lnTo>
                <a:lnTo>
                  <a:pt x="8544" y="21062"/>
                </a:lnTo>
                <a:lnTo>
                  <a:pt x="8810" y="20997"/>
                </a:lnTo>
                <a:lnTo>
                  <a:pt x="9023" y="20892"/>
                </a:lnTo>
                <a:lnTo>
                  <a:pt x="9148" y="20761"/>
                </a:lnTo>
                <a:lnTo>
                  <a:pt x="9290" y="20616"/>
                </a:lnTo>
                <a:lnTo>
                  <a:pt x="9361" y="20459"/>
                </a:lnTo>
                <a:lnTo>
                  <a:pt x="9396" y="20289"/>
                </a:lnTo>
                <a:lnTo>
                  <a:pt x="9396" y="20092"/>
                </a:lnTo>
                <a:lnTo>
                  <a:pt x="9325" y="19909"/>
                </a:lnTo>
                <a:lnTo>
                  <a:pt x="9219" y="19738"/>
                </a:lnTo>
                <a:lnTo>
                  <a:pt x="9094" y="19555"/>
                </a:lnTo>
                <a:lnTo>
                  <a:pt x="8917" y="19384"/>
                </a:lnTo>
                <a:lnTo>
                  <a:pt x="8650" y="19162"/>
                </a:lnTo>
                <a:lnTo>
                  <a:pt x="8437" y="18900"/>
                </a:lnTo>
                <a:lnTo>
                  <a:pt x="8277" y="18624"/>
                </a:lnTo>
                <a:lnTo>
                  <a:pt x="8135" y="18349"/>
                </a:lnTo>
                <a:lnTo>
                  <a:pt x="8028" y="18048"/>
                </a:lnTo>
                <a:lnTo>
                  <a:pt x="7993" y="17746"/>
                </a:lnTo>
                <a:lnTo>
                  <a:pt x="7993" y="17471"/>
                </a:lnTo>
                <a:lnTo>
                  <a:pt x="8028" y="17169"/>
                </a:lnTo>
                <a:lnTo>
                  <a:pt x="8135" y="16920"/>
                </a:lnTo>
                <a:lnTo>
                  <a:pt x="8277" y="16671"/>
                </a:lnTo>
                <a:lnTo>
                  <a:pt x="8366" y="16540"/>
                </a:lnTo>
                <a:lnTo>
                  <a:pt x="8473" y="16409"/>
                </a:lnTo>
                <a:lnTo>
                  <a:pt x="8615" y="16317"/>
                </a:lnTo>
                <a:lnTo>
                  <a:pt x="8739" y="16213"/>
                </a:lnTo>
                <a:lnTo>
                  <a:pt x="8881" y="16134"/>
                </a:lnTo>
                <a:lnTo>
                  <a:pt x="9059" y="16055"/>
                </a:lnTo>
                <a:lnTo>
                  <a:pt x="9254" y="15990"/>
                </a:lnTo>
                <a:lnTo>
                  <a:pt x="9432" y="15911"/>
                </a:lnTo>
                <a:lnTo>
                  <a:pt x="9663" y="15885"/>
                </a:lnTo>
                <a:lnTo>
                  <a:pt x="9876" y="15833"/>
                </a:lnTo>
                <a:lnTo>
                  <a:pt x="10142" y="15806"/>
                </a:lnTo>
                <a:lnTo>
                  <a:pt x="10391" y="15806"/>
                </a:lnTo>
                <a:lnTo>
                  <a:pt x="10728" y="15806"/>
                </a:lnTo>
                <a:lnTo>
                  <a:pt x="10995" y="15806"/>
                </a:lnTo>
                <a:lnTo>
                  <a:pt x="11279" y="15833"/>
                </a:lnTo>
                <a:lnTo>
                  <a:pt x="11546" y="15885"/>
                </a:lnTo>
                <a:lnTo>
                  <a:pt x="11776" y="15937"/>
                </a:lnTo>
                <a:lnTo>
                  <a:pt x="12025" y="15990"/>
                </a:lnTo>
                <a:lnTo>
                  <a:pt x="12221" y="16055"/>
                </a:lnTo>
                <a:lnTo>
                  <a:pt x="12434" y="16134"/>
                </a:lnTo>
                <a:lnTo>
                  <a:pt x="12611" y="16213"/>
                </a:lnTo>
                <a:lnTo>
                  <a:pt x="12771" y="16317"/>
                </a:lnTo>
                <a:lnTo>
                  <a:pt x="12913" y="16409"/>
                </a:lnTo>
                <a:lnTo>
                  <a:pt x="13038" y="16514"/>
                </a:lnTo>
                <a:lnTo>
                  <a:pt x="13251" y="16737"/>
                </a:lnTo>
                <a:lnTo>
                  <a:pt x="13428" y="16986"/>
                </a:lnTo>
                <a:lnTo>
                  <a:pt x="13517" y="17248"/>
                </a:lnTo>
                <a:lnTo>
                  <a:pt x="13588" y="17523"/>
                </a:lnTo>
                <a:lnTo>
                  <a:pt x="13588" y="17799"/>
                </a:lnTo>
                <a:lnTo>
                  <a:pt x="13517" y="18074"/>
                </a:lnTo>
                <a:lnTo>
                  <a:pt x="13428" y="18323"/>
                </a:lnTo>
                <a:lnTo>
                  <a:pt x="13286" y="18572"/>
                </a:lnTo>
                <a:lnTo>
                  <a:pt x="13109" y="18808"/>
                </a:lnTo>
                <a:lnTo>
                  <a:pt x="12878" y="19031"/>
                </a:lnTo>
                <a:lnTo>
                  <a:pt x="12434" y="19411"/>
                </a:lnTo>
                <a:lnTo>
                  <a:pt x="12132" y="19738"/>
                </a:lnTo>
                <a:lnTo>
                  <a:pt x="12025" y="19856"/>
                </a:lnTo>
                <a:lnTo>
                  <a:pt x="11919" y="20014"/>
                </a:lnTo>
                <a:lnTo>
                  <a:pt x="11883" y="20132"/>
                </a:lnTo>
                <a:lnTo>
                  <a:pt x="11883" y="20263"/>
                </a:lnTo>
                <a:lnTo>
                  <a:pt x="11883" y="20394"/>
                </a:lnTo>
                <a:lnTo>
                  <a:pt x="11954" y="20485"/>
                </a:lnTo>
                <a:lnTo>
                  <a:pt x="12061" y="20590"/>
                </a:lnTo>
                <a:lnTo>
                  <a:pt x="12185" y="20695"/>
                </a:lnTo>
                <a:lnTo>
                  <a:pt x="12327" y="20787"/>
                </a:lnTo>
                <a:lnTo>
                  <a:pt x="12540" y="20892"/>
                </a:lnTo>
                <a:lnTo>
                  <a:pt x="12771" y="20997"/>
                </a:lnTo>
                <a:lnTo>
                  <a:pt x="13073" y="21088"/>
                </a:lnTo>
                <a:lnTo>
                  <a:pt x="13428" y="21193"/>
                </a:lnTo>
                <a:lnTo>
                  <a:pt x="13873" y="21298"/>
                </a:lnTo>
                <a:lnTo>
                  <a:pt x="14317" y="21390"/>
                </a:lnTo>
                <a:lnTo>
                  <a:pt x="14778" y="21468"/>
                </a:lnTo>
                <a:lnTo>
                  <a:pt x="15294" y="21547"/>
                </a:lnTo>
                <a:lnTo>
                  <a:pt x="15809" y="21600"/>
                </a:lnTo>
                <a:lnTo>
                  <a:pt x="16359" y="21652"/>
                </a:lnTo>
                <a:lnTo>
                  <a:pt x="16875" y="21678"/>
                </a:lnTo>
                <a:lnTo>
                  <a:pt x="17407" y="21678"/>
                </a:lnTo>
                <a:lnTo>
                  <a:pt x="17958" y="21678"/>
                </a:lnTo>
                <a:lnTo>
                  <a:pt x="18473" y="21652"/>
                </a:lnTo>
                <a:lnTo>
                  <a:pt x="18953" y="21573"/>
                </a:lnTo>
                <a:lnTo>
                  <a:pt x="19397" y="21495"/>
                </a:lnTo>
                <a:lnTo>
                  <a:pt x="19841" y="21390"/>
                </a:lnTo>
                <a:lnTo>
                  <a:pt x="20214" y="21272"/>
                </a:lnTo>
                <a:lnTo>
                  <a:pt x="20551" y="21088"/>
                </a:lnTo>
                <a:lnTo>
                  <a:pt x="20480" y="20787"/>
                </a:lnTo>
                <a:lnTo>
                  <a:pt x="20409" y="20485"/>
                </a:lnTo>
                <a:lnTo>
                  <a:pt x="20356" y="20158"/>
                </a:lnTo>
                <a:lnTo>
                  <a:pt x="20356" y="19804"/>
                </a:lnTo>
                <a:lnTo>
                  <a:pt x="20321" y="19083"/>
                </a:lnTo>
                <a:lnTo>
                  <a:pt x="20356" y="18349"/>
                </a:lnTo>
                <a:lnTo>
                  <a:pt x="20409" y="17641"/>
                </a:lnTo>
                <a:lnTo>
                  <a:pt x="20480" y="17012"/>
                </a:lnTo>
                <a:lnTo>
                  <a:pt x="20551" y="16488"/>
                </a:lnTo>
                <a:lnTo>
                  <a:pt x="20551" y="16055"/>
                </a:lnTo>
                <a:lnTo>
                  <a:pt x="20551" y="15911"/>
                </a:lnTo>
                <a:lnTo>
                  <a:pt x="20445" y="15754"/>
                </a:lnTo>
                <a:lnTo>
                  <a:pt x="20356" y="15610"/>
                </a:lnTo>
                <a:lnTo>
                  <a:pt x="20178" y="15452"/>
                </a:lnTo>
                <a:lnTo>
                  <a:pt x="20001" y="15334"/>
                </a:lnTo>
                <a:lnTo>
                  <a:pt x="19770" y="15230"/>
                </a:lnTo>
                <a:lnTo>
                  <a:pt x="19521" y="15125"/>
                </a:lnTo>
                <a:lnTo>
                  <a:pt x="19290" y="15059"/>
                </a:lnTo>
                <a:lnTo>
                  <a:pt x="19024" y="15007"/>
                </a:lnTo>
                <a:lnTo>
                  <a:pt x="18740" y="14954"/>
                </a:lnTo>
                <a:lnTo>
                  <a:pt x="18509" y="14954"/>
                </a:lnTo>
                <a:lnTo>
                  <a:pt x="18225" y="14954"/>
                </a:lnTo>
                <a:lnTo>
                  <a:pt x="17994" y="15007"/>
                </a:lnTo>
                <a:lnTo>
                  <a:pt x="17763" y="15085"/>
                </a:lnTo>
                <a:lnTo>
                  <a:pt x="17550" y="15177"/>
                </a:lnTo>
                <a:lnTo>
                  <a:pt x="17372" y="15308"/>
                </a:lnTo>
                <a:lnTo>
                  <a:pt x="17176" y="15426"/>
                </a:lnTo>
                <a:lnTo>
                  <a:pt x="16928" y="15557"/>
                </a:lnTo>
                <a:lnTo>
                  <a:pt x="16661" y="15636"/>
                </a:lnTo>
                <a:lnTo>
                  <a:pt x="16359" y="15688"/>
                </a:lnTo>
                <a:lnTo>
                  <a:pt x="16022" y="15715"/>
                </a:lnTo>
                <a:lnTo>
                  <a:pt x="15667" y="15688"/>
                </a:lnTo>
                <a:lnTo>
                  <a:pt x="15294" y="15662"/>
                </a:lnTo>
                <a:lnTo>
                  <a:pt x="14956" y="15583"/>
                </a:lnTo>
                <a:lnTo>
                  <a:pt x="14619" y="15479"/>
                </a:lnTo>
                <a:lnTo>
                  <a:pt x="14281" y="15334"/>
                </a:lnTo>
                <a:lnTo>
                  <a:pt x="13961" y="15177"/>
                </a:lnTo>
                <a:lnTo>
                  <a:pt x="13695" y="14981"/>
                </a:lnTo>
                <a:lnTo>
                  <a:pt x="13588" y="14850"/>
                </a:lnTo>
                <a:lnTo>
                  <a:pt x="13482" y="14732"/>
                </a:lnTo>
                <a:lnTo>
                  <a:pt x="13393" y="14600"/>
                </a:lnTo>
                <a:lnTo>
                  <a:pt x="13322" y="14456"/>
                </a:lnTo>
                <a:lnTo>
                  <a:pt x="13251" y="14299"/>
                </a:lnTo>
                <a:lnTo>
                  <a:pt x="13215" y="14155"/>
                </a:lnTo>
                <a:lnTo>
                  <a:pt x="13180" y="13971"/>
                </a:lnTo>
                <a:lnTo>
                  <a:pt x="13180" y="13801"/>
                </a:lnTo>
                <a:lnTo>
                  <a:pt x="13180" y="13591"/>
                </a:lnTo>
                <a:lnTo>
                  <a:pt x="13215" y="13395"/>
                </a:lnTo>
                <a:lnTo>
                  <a:pt x="13251" y="13198"/>
                </a:lnTo>
                <a:lnTo>
                  <a:pt x="13322" y="13015"/>
                </a:lnTo>
                <a:lnTo>
                  <a:pt x="13393" y="12870"/>
                </a:lnTo>
                <a:lnTo>
                  <a:pt x="13482" y="12713"/>
                </a:lnTo>
                <a:lnTo>
                  <a:pt x="13588" y="12569"/>
                </a:lnTo>
                <a:lnTo>
                  <a:pt x="13730" y="12438"/>
                </a:lnTo>
                <a:lnTo>
                  <a:pt x="13997" y="12215"/>
                </a:lnTo>
                <a:lnTo>
                  <a:pt x="14334" y="12005"/>
                </a:lnTo>
                <a:lnTo>
                  <a:pt x="14690" y="11861"/>
                </a:lnTo>
                <a:lnTo>
                  <a:pt x="15063" y="11756"/>
                </a:lnTo>
                <a:lnTo>
                  <a:pt x="15436" y="11678"/>
                </a:lnTo>
                <a:lnTo>
                  <a:pt x="15809" y="11638"/>
                </a:lnTo>
                <a:lnTo>
                  <a:pt x="16182" y="11638"/>
                </a:lnTo>
                <a:lnTo>
                  <a:pt x="16555" y="11678"/>
                </a:lnTo>
                <a:lnTo>
                  <a:pt x="16910" y="11730"/>
                </a:lnTo>
                <a:lnTo>
                  <a:pt x="17248" y="11835"/>
                </a:lnTo>
                <a:lnTo>
                  <a:pt x="17514" y="11966"/>
                </a:lnTo>
                <a:lnTo>
                  <a:pt x="17763" y="12110"/>
                </a:lnTo>
                <a:lnTo>
                  <a:pt x="17887" y="12215"/>
                </a:lnTo>
                <a:lnTo>
                  <a:pt x="18065" y="12307"/>
                </a:lnTo>
                <a:lnTo>
                  <a:pt x="18260" y="12412"/>
                </a:lnTo>
                <a:lnTo>
                  <a:pt x="18438" y="12464"/>
                </a:lnTo>
                <a:lnTo>
                  <a:pt x="18669" y="12543"/>
                </a:lnTo>
                <a:lnTo>
                  <a:pt x="18882" y="12569"/>
                </a:lnTo>
                <a:lnTo>
                  <a:pt x="19113" y="12595"/>
                </a:lnTo>
                <a:lnTo>
                  <a:pt x="19361" y="12608"/>
                </a:lnTo>
                <a:lnTo>
                  <a:pt x="19592" y="12608"/>
                </a:lnTo>
                <a:lnTo>
                  <a:pt x="19841" y="12595"/>
                </a:lnTo>
                <a:lnTo>
                  <a:pt x="20072" y="12543"/>
                </a:lnTo>
                <a:lnTo>
                  <a:pt x="20321" y="12490"/>
                </a:lnTo>
                <a:lnTo>
                  <a:pt x="20551" y="12438"/>
                </a:lnTo>
                <a:lnTo>
                  <a:pt x="20800" y="12333"/>
                </a:lnTo>
                <a:lnTo>
                  <a:pt x="20996" y="12241"/>
                </a:lnTo>
                <a:lnTo>
                  <a:pt x="21244" y="12110"/>
                </a:lnTo>
                <a:lnTo>
                  <a:pt x="21298" y="12032"/>
                </a:lnTo>
                <a:lnTo>
                  <a:pt x="21404" y="11966"/>
                </a:lnTo>
                <a:lnTo>
                  <a:pt x="21475" y="11861"/>
                </a:lnTo>
                <a:lnTo>
                  <a:pt x="21511" y="11730"/>
                </a:lnTo>
                <a:lnTo>
                  <a:pt x="21617" y="11481"/>
                </a:lnTo>
                <a:lnTo>
                  <a:pt x="21653" y="11180"/>
                </a:lnTo>
                <a:lnTo>
                  <a:pt x="21653" y="10826"/>
                </a:lnTo>
                <a:lnTo>
                  <a:pt x="21653" y="10472"/>
                </a:lnTo>
                <a:lnTo>
                  <a:pt x="21582" y="10092"/>
                </a:lnTo>
                <a:lnTo>
                  <a:pt x="21511" y="9725"/>
                </a:lnTo>
                <a:lnTo>
                  <a:pt x="21298" y="8912"/>
                </a:lnTo>
                <a:lnTo>
                  <a:pt x="21067" y="8191"/>
                </a:lnTo>
                <a:lnTo>
                  <a:pt x="20800" y="7536"/>
                </a:lnTo>
                <a:lnTo>
                  <a:pt x="20551" y="7025"/>
                </a:lnTo>
                <a:lnTo>
                  <a:pt x="20001" y="7103"/>
                </a:lnTo>
                <a:lnTo>
                  <a:pt x="19432" y="7156"/>
                </a:lnTo>
                <a:lnTo>
                  <a:pt x="18846" y="7208"/>
                </a:lnTo>
                <a:lnTo>
                  <a:pt x="18225" y="7208"/>
                </a:lnTo>
                <a:lnTo>
                  <a:pt x="17656" y="7208"/>
                </a:lnTo>
                <a:lnTo>
                  <a:pt x="17070" y="7182"/>
                </a:lnTo>
                <a:lnTo>
                  <a:pt x="16484" y="7156"/>
                </a:lnTo>
                <a:lnTo>
                  <a:pt x="15986" y="7103"/>
                </a:lnTo>
                <a:lnTo>
                  <a:pt x="14992" y="6999"/>
                </a:lnTo>
                <a:lnTo>
                  <a:pt x="14210" y="6907"/>
                </a:lnTo>
                <a:lnTo>
                  <a:pt x="13695" y="6828"/>
                </a:lnTo>
                <a:lnTo>
                  <a:pt x="13517" y="6802"/>
                </a:lnTo>
                <a:lnTo>
                  <a:pt x="13073" y="6645"/>
                </a:lnTo>
                <a:lnTo>
                  <a:pt x="12700" y="6474"/>
                </a:lnTo>
                <a:lnTo>
                  <a:pt x="12363" y="6304"/>
                </a:lnTo>
                <a:lnTo>
                  <a:pt x="12132" y="6094"/>
                </a:lnTo>
                <a:lnTo>
                  <a:pt x="11919" y="5871"/>
                </a:lnTo>
                <a:lnTo>
                  <a:pt x="11776" y="5649"/>
                </a:lnTo>
                <a:lnTo>
                  <a:pt x="11688" y="5413"/>
                </a:lnTo>
                <a:lnTo>
                  <a:pt x="11617" y="5190"/>
                </a:lnTo>
                <a:lnTo>
                  <a:pt x="11617" y="4941"/>
                </a:lnTo>
                <a:lnTo>
                  <a:pt x="11652" y="4718"/>
                </a:lnTo>
                <a:lnTo>
                  <a:pt x="11723" y="4482"/>
                </a:lnTo>
                <a:lnTo>
                  <a:pt x="11812" y="4285"/>
                </a:lnTo>
                <a:lnTo>
                  <a:pt x="11919" y="4089"/>
                </a:lnTo>
                <a:lnTo>
                  <a:pt x="12096" y="3905"/>
                </a:lnTo>
                <a:lnTo>
                  <a:pt x="12292" y="3735"/>
                </a:lnTo>
                <a:lnTo>
                  <a:pt x="12505" y="3604"/>
                </a:lnTo>
                <a:lnTo>
                  <a:pt x="12700" y="3460"/>
                </a:lnTo>
                <a:lnTo>
                  <a:pt x="12878" y="3250"/>
                </a:lnTo>
                <a:lnTo>
                  <a:pt x="13038" y="3027"/>
                </a:lnTo>
                <a:lnTo>
                  <a:pt x="13180" y="2752"/>
                </a:lnTo>
                <a:lnTo>
                  <a:pt x="13286" y="2477"/>
                </a:lnTo>
                <a:lnTo>
                  <a:pt x="13322" y="2175"/>
                </a:lnTo>
                <a:lnTo>
                  <a:pt x="13357" y="1874"/>
                </a:lnTo>
                <a:lnTo>
                  <a:pt x="13286" y="1572"/>
                </a:lnTo>
                <a:lnTo>
                  <a:pt x="13180" y="1271"/>
                </a:lnTo>
                <a:lnTo>
                  <a:pt x="13038" y="983"/>
                </a:lnTo>
                <a:lnTo>
                  <a:pt x="12949" y="865"/>
                </a:lnTo>
                <a:lnTo>
                  <a:pt x="12807" y="733"/>
                </a:lnTo>
                <a:lnTo>
                  <a:pt x="12665" y="616"/>
                </a:lnTo>
                <a:lnTo>
                  <a:pt x="12505" y="511"/>
                </a:lnTo>
                <a:lnTo>
                  <a:pt x="12327" y="406"/>
                </a:lnTo>
                <a:lnTo>
                  <a:pt x="12132" y="314"/>
                </a:lnTo>
                <a:lnTo>
                  <a:pt x="11883" y="235"/>
                </a:lnTo>
                <a:lnTo>
                  <a:pt x="11652" y="183"/>
                </a:lnTo>
                <a:lnTo>
                  <a:pt x="11368" y="104"/>
                </a:lnTo>
                <a:lnTo>
                  <a:pt x="11101" y="78"/>
                </a:lnTo>
                <a:lnTo>
                  <a:pt x="10800" y="52"/>
                </a:lnTo>
                <a:lnTo>
                  <a:pt x="10444" y="52"/>
                </a:lnTo>
                <a:lnTo>
                  <a:pt x="10142" y="52"/>
                </a:lnTo>
                <a:lnTo>
                  <a:pt x="9840" y="78"/>
                </a:lnTo>
                <a:lnTo>
                  <a:pt x="9574" y="104"/>
                </a:lnTo>
                <a:lnTo>
                  <a:pt x="9325" y="157"/>
                </a:lnTo>
                <a:lnTo>
                  <a:pt x="9094" y="209"/>
                </a:lnTo>
                <a:lnTo>
                  <a:pt x="8846" y="262"/>
                </a:lnTo>
                <a:lnTo>
                  <a:pt x="8650" y="340"/>
                </a:lnTo>
                <a:lnTo>
                  <a:pt x="8437" y="432"/>
                </a:lnTo>
                <a:lnTo>
                  <a:pt x="8277" y="511"/>
                </a:lnTo>
                <a:lnTo>
                  <a:pt x="8100" y="616"/>
                </a:lnTo>
                <a:lnTo>
                  <a:pt x="7957" y="707"/>
                </a:lnTo>
                <a:lnTo>
                  <a:pt x="7833" y="838"/>
                </a:lnTo>
                <a:lnTo>
                  <a:pt x="7620" y="1061"/>
                </a:lnTo>
                <a:lnTo>
                  <a:pt x="7442" y="1336"/>
                </a:lnTo>
                <a:lnTo>
                  <a:pt x="7353" y="1599"/>
                </a:lnTo>
                <a:lnTo>
                  <a:pt x="7318" y="1900"/>
                </a:lnTo>
                <a:lnTo>
                  <a:pt x="7318" y="2175"/>
                </a:lnTo>
                <a:lnTo>
                  <a:pt x="7353" y="2450"/>
                </a:lnTo>
                <a:lnTo>
                  <a:pt x="7442" y="2726"/>
                </a:lnTo>
                <a:lnTo>
                  <a:pt x="7620" y="2975"/>
                </a:lnTo>
                <a:lnTo>
                  <a:pt x="7833" y="3198"/>
                </a:lnTo>
                <a:lnTo>
                  <a:pt x="8064" y="3433"/>
                </a:lnTo>
                <a:lnTo>
                  <a:pt x="8295" y="3630"/>
                </a:lnTo>
                <a:lnTo>
                  <a:pt x="8508" y="3853"/>
                </a:lnTo>
                <a:lnTo>
                  <a:pt x="8686" y="4089"/>
                </a:lnTo>
                <a:lnTo>
                  <a:pt x="8775" y="4312"/>
                </a:lnTo>
                <a:lnTo>
                  <a:pt x="8846" y="4561"/>
                </a:lnTo>
                <a:lnTo>
                  <a:pt x="8846" y="4810"/>
                </a:lnTo>
                <a:lnTo>
                  <a:pt x="8810" y="5059"/>
                </a:lnTo>
                <a:lnTo>
                  <a:pt x="8721" y="5295"/>
                </a:lnTo>
                <a:lnTo>
                  <a:pt x="8579" y="5544"/>
                </a:lnTo>
                <a:lnTo>
                  <a:pt x="8366" y="5766"/>
                </a:lnTo>
                <a:lnTo>
                  <a:pt x="8135" y="5976"/>
                </a:lnTo>
                <a:lnTo>
                  <a:pt x="7833" y="6199"/>
                </a:lnTo>
                <a:lnTo>
                  <a:pt x="7478" y="6369"/>
                </a:lnTo>
                <a:lnTo>
                  <a:pt x="7069" y="6527"/>
                </a:lnTo>
                <a:lnTo>
                  <a:pt x="6590" y="6671"/>
                </a:lnTo>
                <a:lnTo>
                  <a:pt x="6092" y="6802"/>
                </a:lnTo>
                <a:lnTo>
                  <a:pt x="5684" y="6802"/>
                </a:lnTo>
                <a:lnTo>
                  <a:pt x="5133" y="6802"/>
                </a:lnTo>
                <a:lnTo>
                  <a:pt x="4547" y="6802"/>
                </a:lnTo>
                <a:lnTo>
                  <a:pt x="3872" y="6802"/>
                </a:lnTo>
                <a:lnTo>
                  <a:pt x="3144" y="6802"/>
                </a:lnTo>
                <a:lnTo>
                  <a:pt x="2362" y="6802"/>
                </a:lnTo>
                <a:lnTo>
                  <a:pt x="1545" y="6802"/>
                </a:lnTo>
                <a:lnTo>
                  <a:pt x="692" y="6802"/>
                </a:lnTo>
                <a:lnTo>
                  <a:pt x="586" y="7234"/>
                </a:lnTo>
                <a:lnTo>
                  <a:pt x="461" y="7837"/>
                </a:lnTo>
                <a:lnTo>
                  <a:pt x="355" y="8493"/>
                </a:lnTo>
                <a:lnTo>
                  <a:pt x="248" y="9187"/>
                </a:lnTo>
                <a:lnTo>
                  <a:pt x="142" y="9869"/>
                </a:lnTo>
                <a:lnTo>
                  <a:pt x="106" y="10498"/>
                </a:lnTo>
                <a:lnTo>
                  <a:pt x="106" y="10983"/>
                </a:lnTo>
                <a:lnTo>
                  <a:pt x="106" y="11311"/>
                </a:lnTo>
                <a:lnTo>
                  <a:pt x="213" y="11481"/>
                </a:lnTo>
                <a:lnTo>
                  <a:pt x="319" y="11651"/>
                </a:lnTo>
                <a:lnTo>
                  <a:pt x="497" y="11783"/>
                </a:lnTo>
                <a:lnTo>
                  <a:pt x="692" y="11914"/>
                </a:lnTo>
                <a:lnTo>
                  <a:pt x="941" y="12032"/>
                </a:lnTo>
                <a:lnTo>
                  <a:pt x="1207" y="12110"/>
                </a:lnTo>
                <a:lnTo>
                  <a:pt x="1509" y="12189"/>
                </a:lnTo>
                <a:lnTo>
                  <a:pt x="1794" y="12241"/>
                </a:lnTo>
                <a:lnTo>
                  <a:pt x="2131" y="12267"/>
                </a:lnTo>
                <a:lnTo>
                  <a:pt x="2433" y="12281"/>
                </a:lnTo>
                <a:lnTo>
                  <a:pt x="2735" y="12267"/>
                </a:lnTo>
                <a:lnTo>
                  <a:pt x="3055" y="12241"/>
                </a:lnTo>
                <a:lnTo>
                  <a:pt x="3357" y="12189"/>
                </a:lnTo>
                <a:lnTo>
                  <a:pt x="3623" y="12084"/>
                </a:lnTo>
                <a:lnTo>
                  <a:pt x="3872" y="11979"/>
                </a:lnTo>
                <a:lnTo>
                  <a:pt x="4103" y="11861"/>
                </a:lnTo>
                <a:lnTo>
                  <a:pt x="4316" y="11704"/>
                </a:lnTo>
                <a:lnTo>
                  <a:pt x="4582" y="11612"/>
                </a:lnTo>
                <a:lnTo>
                  <a:pt x="4849" y="11533"/>
                </a:lnTo>
                <a:lnTo>
                  <a:pt x="5169" y="11507"/>
                </a:lnTo>
                <a:lnTo>
                  <a:pt x="5506" y="11481"/>
                </a:lnTo>
                <a:lnTo>
                  <a:pt x="5808" y="11507"/>
                </a:lnTo>
                <a:lnTo>
                  <a:pt x="6146" y="11560"/>
                </a:lnTo>
                <a:lnTo>
                  <a:pt x="6501" y="11651"/>
                </a:lnTo>
                <a:lnTo>
                  <a:pt x="6803" y="11783"/>
                </a:lnTo>
                <a:lnTo>
                  <a:pt x="7105" y="11940"/>
                </a:lnTo>
                <a:lnTo>
                  <a:pt x="7353" y="12110"/>
                </a:lnTo>
                <a:lnTo>
                  <a:pt x="7584" y="12333"/>
                </a:lnTo>
                <a:lnTo>
                  <a:pt x="7798" y="12595"/>
                </a:lnTo>
                <a:lnTo>
                  <a:pt x="7922" y="12870"/>
                </a:lnTo>
                <a:lnTo>
                  <a:pt x="8028" y="13198"/>
                </a:lnTo>
                <a:lnTo>
                  <a:pt x="8064" y="13526"/>
                </a:lnTo>
                <a:lnTo>
                  <a:pt x="8028" y="13775"/>
                </a:lnTo>
                <a:lnTo>
                  <a:pt x="7922" y="13998"/>
                </a:lnTo>
                <a:lnTo>
                  <a:pt x="7798" y="14220"/>
                </a:lnTo>
                <a:lnTo>
                  <a:pt x="7584" y="14404"/>
                </a:lnTo>
                <a:lnTo>
                  <a:pt x="7353" y="14574"/>
                </a:lnTo>
                <a:lnTo>
                  <a:pt x="7105" y="14732"/>
                </a:lnTo>
                <a:lnTo>
                  <a:pt x="6803" y="14850"/>
                </a:lnTo>
                <a:lnTo>
                  <a:pt x="6501" y="14954"/>
                </a:lnTo>
                <a:lnTo>
                  <a:pt x="6146" y="15033"/>
                </a:lnTo>
                <a:lnTo>
                  <a:pt x="5808" y="15085"/>
                </a:lnTo>
                <a:lnTo>
                  <a:pt x="5506" y="15085"/>
                </a:lnTo>
                <a:lnTo>
                  <a:pt x="5169" y="15059"/>
                </a:lnTo>
                <a:lnTo>
                  <a:pt x="4849" y="15007"/>
                </a:lnTo>
                <a:lnTo>
                  <a:pt x="4582" y="14902"/>
                </a:lnTo>
                <a:lnTo>
                  <a:pt x="4316" y="14784"/>
                </a:lnTo>
                <a:lnTo>
                  <a:pt x="4103" y="14600"/>
                </a:lnTo>
                <a:lnTo>
                  <a:pt x="3907" y="14430"/>
                </a:lnTo>
                <a:lnTo>
                  <a:pt x="3659" y="14299"/>
                </a:lnTo>
                <a:lnTo>
                  <a:pt x="3428" y="14194"/>
                </a:lnTo>
                <a:lnTo>
                  <a:pt x="3179" y="14129"/>
                </a:lnTo>
                <a:lnTo>
                  <a:pt x="2913" y="14102"/>
                </a:lnTo>
                <a:lnTo>
                  <a:pt x="2646" y="14102"/>
                </a:lnTo>
                <a:lnTo>
                  <a:pt x="2362" y="14129"/>
                </a:lnTo>
                <a:lnTo>
                  <a:pt x="2096" y="14168"/>
                </a:lnTo>
                <a:lnTo>
                  <a:pt x="1811" y="14273"/>
                </a:lnTo>
                <a:lnTo>
                  <a:pt x="1545" y="14378"/>
                </a:lnTo>
                <a:lnTo>
                  <a:pt x="1314" y="14496"/>
                </a:lnTo>
                <a:lnTo>
                  <a:pt x="1065" y="14653"/>
                </a:lnTo>
                <a:lnTo>
                  <a:pt x="870" y="14797"/>
                </a:lnTo>
                <a:lnTo>
                  <a:pt x="657" y="14981"/>
                </a:lnTo>
                <a:lnTo>
                  <a:pt x="497" y="15177"/>
                </a:lnTo>
                <a:lnTo>
                  <a:pt x="390" y="15413"/>
                </a:lnTo>
                <a:lnTo>
                  <a:pt x="284" y="15636"/>
                </a:lnTo>
                <a:lnTo>
                  <a:pt x="248" y="15911"/>
                </a:lnTo>
                <a:lnTo>
                  <a:pt x="284" y="16239"/>
                </a:lnTo>
                <a:lnTo>
                  <a:pt x="319" y="16566"/>
                </a:lnTo>
                <a:lnTo>
                  <a:pt x="497" y="17340"/>
                </a:lnTo>
                <a:lnTo>
                  <a:pt x="692" y="18152"/>
                </a:lnTo>
                <a:lnTo>
                  <a:pt x="799" y="18559"/>
                </a:lnTo>
                <a:lnTo>
                  <a:pt x="905" y="18978"/>
                </a:lnTo>
                <a:lnTo>
                  <a:pt x="959" y="19384"/>
                </a:lnTo>
                <a:lnTo>
                  <a:pt x="994" y="19791"/>
                </a:lnTo>
                <a:lnTo>
                  <a:pt x="994" y="20132"/>
                </a:lnTo>
                <a:lnTo>
                  <a:pt x="959" y="20485"/>
                </a:lnTo>
                <a:lnTo>
                  <a:pt x="941" y="20669"/>
                </a:lnTo>
                <a:lnTo>
                  <a:pt x="870" y="20813"/>
                </a:lnTo>
                <a:lnTo>
                  <a:pt x="799" y="20970"/>
                </a:lnTo>
                <a:lnTo>
                  <a:pt x="692" y="21088"/>
                </a:lnTo>
                <a:lnTo>
                  <a:pt x="1474" y="20997"/>
                </a:lnTo>
                <a:lnTo>
                  <a:pt x="2291" y="20866"/>
                </a:lnTo>
                <a:lnTo>
                  <a:pt x="3108" y="20787"/>
                </a:lnTo>
                <a:lnTo>
                  <a:pt x="3907" y="20721"/>
                </a:lnTo>
                <a:lnTo>
                  <a:pt x="4653" y="20695"/>
                </a:lnTo>
                <a:lnTo>
                  <a:pt x="5364" y="20695"/>
                </a:lnTo>
                <a:lnTo>
                  <a:pt x="5701" y="20721"/>
                </a:lnTo>
                <a:lnTo>
                  <a:pt x="6057" y="20761"/>
                </a:lnTo>
                <a:lnTo>
                  <a:pt x="6323" y="20813"/>
                </a:lnTo>
                <a:lnTo>
                  <a:pt x="6625" y="20892"/>
                </a:lnTo>
                <a:close/>
              </a:path>
            </a:pathLst>
          </a:custGeom>
          <a:solidFill>
            <a:srgbClr val="DDDDDD"/>
          </a:solidFill>
          <a:ln w="28575">
            <a:solidFill>
              <a:schemeClr val="tx1"/>
            </a:solidFill>
            <a:miter lim="800000"/>
            <a:headEnd/>
            <a:tailEnd/>
          </a:ln>
        </p:spPr>
        <p:txBody>
          <a:bodyPr/>
          <a:lstStyle/>
          <a:p>
            <a:pPr algn="ctr"/>
            <a:r>
              <a:rPr lang="it-IT" altLang="it-IT" sz="1100" b="1">
                <a:solidFill>
                  <a:schemeClr val="tx1"/>
                </a:solidFill>
              </a:rPr>
              <a:t>Rischio tasso</a:t>
            </a:r>
          </a:p>
          <a:p>
            <a:pPr algn="ctr"/>
            <a:r>
              <a:rPr lang="it-IT" altLang="it-IT" sz="1100" b="1">
                <a:solidFill>
                  <a:schemeClr val="tx1"/>
                </a:solidFill>
              </a:rPr>
              <a:t>d’interesse</a:t>
            </a:r>
          </a:p>
          <a:p>
            <a:endParaRPr lang="it-IT" altLang="it-IT"/>
          </a:p>
        </p:txBody>
      </p:sp>
    </p:spTree>
    <p:extLst>
      <p:ext uri="{BB962C8B-B14F-4D97-AF65-F5344CB8AC3E}">
        <p14:creationId xmlns:p14="http://schemas.microsoft.com/office/powerpoint/2010/main" val="3015760457"/>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026"/>
          <p:cNvSpPr txBox="1">
            <a:spLocks noChangeArrowheads="1"/>
          </p:cNvSpPr>
          <p:nvPr/>
        </p:nvSpPr>
        <p:spPr bwMode="auto">
          <a:xfrm>
            <a:off x="439172" y="260648"/>
            <a:ext cx="8278812" cy="463846"/>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lgn="ctr">
                <a:solidFill>
                  <a:srgbClr val="6699FF"/>
                </a:solidFill>
                <a:miter lim="800000"/>
                <a:headEnd/>
                <a:tailEnd/>
              </a14:hiddenLine>
            </a:ext>
          </a:extLst>
        </p:spPr>
        <p:txBody>
          <a:bodyPr lIns="90000" tIns="46800" rIns="90000" bIns="46800">
            <a:spAutoFit/>
          </a:bodyPr>
          <a:lstStyle/>
          <a:p>
            <a:pPr algn="ctr">
              <a:defRPr/>
            </a:pPr>
            <a:r>
              <a:rPr lang="it-IT" sz="2400" b="1" dirty="0">
                <a:solidFill>
                  <a:srgbClr val="F26200"/>
                </a:solidFill>
                <a:latin typeface="Georgia" panose="02040502050405020303" pitchFamily="18" charset="0"/>
              </a:rPr>
              <a:t>Rischio emittente e rischio tasso d’interesse</a:t>
            </a:r>
          </a:p>
        </p:txBody>
      </p:sp>
      <p:sp>
        <p:nvSpPr>
          <p:cNvPr id="2" name="Segnaposto numero diapositiva 1"/>
          <p:cNvSpPr>
            <a:spLocks noGrp="1"/>
          </p:cNvSpPr>
          <p:nvPr>
            <p:ph type="sldNum" sz="quarter" idx="4"/>
          </p:nvPr>
        </p:nvSpPr>
        <p:spPr/>
        <p:txBody>
          <a:bodyPr/>
          <a:lstStyle/>
          <a:p>
            <a:fld id="{CEE20744-6222-4AA3-9D45-8592154090B2}" type="slidenum">
              <a:rPr lang="it-IT" smtClean="0"/>
              <a:pPr/>
              <a:t>121</a:t>
            </a:fld>
            <a:endParaRPr lang="it-IT" dirty="0"/>
          </a:p>
        </p:txBody>
      </p:sp>
      <p:sp>
        <p:nvSpPr>
          <p:cNvPr id="14" name="Puzzle1"/>
          <p:cNvSpPr>
            <a:spLocks noEditPoints="1" noChangeArrowheads="1"/>
          </p:cNvSpPr>
          <p:nvPr/>
        </p:nvSpPr>
        <p:spPr bwMode="auto">
          <a:xfrm>
            <a:off x="1425146" y="1196752"/>
            <a:ext cx="2712810" cy="1735828"/>
          </a:xfrm>
          <a:custGeom>
            <a:avLst/>
            <a:gdLst>
              <a:gd name="T0" fmla="*/ 16740 w 21600"/>
              <a:gd name="T1" fmla="*/ 21078 h 21600"/>
              <a:gd name="T2" fmla="*/ 16976 w 21600"/>
              <a:gd name="T3" fmla="*/ 521 h 21600"/>
              <a:gd name="T4" fmla="*/ 4725 w 21600"/>
              <a:gd name="T5" fmla="*/ 856 h 21600"/>
              <a:gd name="T6" fmla="*/ 5040 w 21600"/>
              <a:gd name="T7" fmla="*/ 21004 h 21600"/>
              <a:gd name="T8" fmla="*/ 10811 w 21600"/>
              <a:gd name="T9" fmla="*/ 12885 h 21600"/>
              <a:gd name="T10" fmla="*/ 10845 w 21600"/>
              <a:gd name="T11" fmla="*/ 8714 h 21600"/>
              <a:gd name="T12" fmla="*/ 21600 w 21600"/>
              <a:gd name="T13" fmla="*/ 10000 h 21600"/>
              <a:gd name="T14" fmla="*/ 56 w 21600"/>
              <a:gd name="T15" fmla="*/ 10000 h 21600"/>
              <a:gd name="T16" fmla="*/ 6086 w 21600"/>
              <a:gd name="T17" fmla="*/ 2569 h 21600"/>
              <a:gd name="T18" fmla="*/ 16132 w 21600"/>
              <a:gd name="T19" fmla="*/ 19552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9360" y="20836"/>
                </a:moveTo>
                <a:lnTo>
                  <a:pt x="9528" y="20836"/>
                </a:lnTo>
                <a:lnTo>
                  <a:pt x="9686" y="20762"/>
                </a:lnTo>
                <a:lnTo>
                  <a:pt x="9810" y="20687"/>
                </a:lnTo>
                <a:lnTo>
                  <a:pt x="9922" y="20575"/>
                </a:lnTo>
                <a:lnTo>
                  <a:pt x="10012" y="20426"/>
                </a:lnTo>
                <a:lnTo>
                  <a:pt x="10068" y="20296"/>
                </a:lnTo>
                <a:lnTo>
                  <a:pt x="10113" y="20110"/>
                </a:lnTo>
                <a:lnTo>
                  <a:pt x="10136" y="19905"/>
                </a:lnTo>
                <a:lnTo>
                  <a:pt x="10136" y="19682"/>
                </a:lnTo>
                <a:lnTo>
                  <a:pt x="10113" y="19440"/>
                </a:lnTo>
                <a:lnTo>
                  <a:pt x="10068" y="19142"/>
                </a:lnTo>
                <a:lnTo>
                  <a:pt x="10012" y="18900"/>
                </a:lnTo>
                <a:lnTo>
                  <a:pt x="9900" y="18620"/>
                </a:lnTo>
                <a:lnTo>
                  <a:pt x="9787" y="18285"/>
                </a:lnTo>
                <a:lnTo>
                  <a:pt x="9641" y="17968"/>
                </a:lnTo>
                <a:lnTo>
                  <a:pt x="9472" y="17652"/>
                </a:lnTo>
                <a:lnTo>
                  <a:pt x="9382" y="17466"/>
                </a:lnTo>
                <a:lnTo>
                  <a:pt x="9315" y="17298"/>
                </a:lnTo>
                <a:lnTo>
                  <a:pt x="9258" y="17112"/>
                </a:lnTo>
                <a:lnTo>
                  <a:pt x="9191" y="16926"/>
                </a:lnTo>
                <a:lnTo>
                  <a:pt x="9123" y="16535"/>
                </a:lnTo>
                <a:lnTo>
                  <a:pt x="9101" y="16144"/>
                </a:lnTo>
                <a:lnTo>
                  <a:pt x="9101" y="15753"/>
                </a:lnTo>
                <a:lnTo>
                  <a:pt x="9168" y="15362"/>
                </a:lnTo>
                <a:lnTo>
                  <a:pt x="9236" y="14971"/>
                </a:lnTo>
                <a:lnTo>
                  <a:pt x="9360" y="14580"/>
                </a:lnTo>
                <a:lnTo>
                  <a:pt x="9495" y="14244"/>
                </a:lnTo>
                <a:lnTo>
                  <a:pt x="9663" y="13891"/>
                </a:lnTo>
                <a:lnTo>
                  <a:pt x="9855" y="13611"/>
                </a:lnTo>
                <a:lnTo>
                  <a:pt x="10068" y="13351"/>
                </a:lnTo>
                <a:lnTo>
                  <a:pt x="10293" y="13146"/>
                </a:lnTo>
                <a:lnTo>
                  <a:pt x="10552" y="12997"/>
                </a:lnTo>
                <a:lnTo>
                  <a:pt x="10811" y="12885"/>
                </a:lnTo>
                <a:lnTo>
                  <a:pt x="11069" y="12866"/>
                </a:lnTo>
                <a:lnTo>
                  <a:pt x="11351" y="12885"/>
                </a:lnTo>
                <a:lnTo>
                  <a:pt x="11610" y="12997"/>
                </a:lnTo>
                <a:lnTo>
                  <a:pt x="11846" y="13183"/>
                </a:lnTo>
                <a:lnTo>
                  <a:pt x="12060" y="13388"/>
                </a:lnTo>
                <a:lnTo>
                  <a:pt x="12251" y="13648"/>
                </a:lnTo>
                <a:lnTo>
                  <a:pt x="12419" y="13928"/>
                </a:lnTo>
                <a:lnTo>
                  <a:pt x="12555" y="14244"/>
                </a:lnTo>
                <a:lnTo>
                  <a:pt x="12690" y="14617"/>
                </a:lnTo>
                <a:lnTo>
                  <a:pt x="12768" y="15008"/>
                </a:lnTo>
                <a:lnTo>
                  <a:pt x="12836" y="15399"/>
                </a:lnTo>
                <a:lnTo>
                  <a:pt x="12858" y="15753"/>
                </a:lnTo>
                <a:lnTo>
                  <a:pt x="12858" y="16144"/>
                </a:lnTo>
                <a:lnTo>
                  <a:pt x="12813" y="16535"/>
                </a:lnTo>
                <a:lnTo>
                  <a:pt x="12746" y="16888"/>
                </a:lnTo>
                <a:lnTo>
                  <a:pt x="12667" y="17224"/>
                </a:lnTo>
                <a:lnTo>
                  <a:pt x="12510" y="17503"/>
                </a:lnTo>
                <a:lnTo>
                  <a:pt x="12228" y="18043"/>
                </a:lnTo>
                <a:lnTo>
                  <a:pt x="11970" y="18546"/>
                </a:lnTo>
                <a:lnTo>
                  <a:pt x="11868" y="18751"/>
                </a:lnTo>
                <a:lnTo>
                  <a:pt x="11778" y="18974"/>
                </a:lnTo>
                <a:lnTo>
                  <a:pt x="11711" y="19179"/>
                </a:lnTo>
                <a:lnTo>
                  <a:pt x="11666" y="19365"/>
                </a:lnTo>
                <a:lnTo>
                  <a:pt x="11632" y="19570"/>
                </a:lnTo>
                <a:lnTo>
                  <a:pt x="11632" y="19756"/>
                </a:lnTo>
                <a:lnTo>
                  <a:pt x="11632" y="19942"/>
                </a:lnTo>
                <a:lnTo>
                  <a:pt x="11643" y="20110"/>
                </a:lnTo>
                <a:lnTo>
                  <a:pt x="11711" y="20296"/>
                </a:lnTo>
                <a:lnTo>
                  <a:pt x="11801" y="20464"/>
                </a:lnTo>
                <a:lnTo>
                  <a:pt x="11891" y="20650"/>
                </a:lnTo>
                <a:lnTo>
                  <a:pt x="12037" y="20836"/>
                </a:lnTo>
                <a:lnTo>
                  <a:pt x="12206" y="21004"/>
                </a:lnTo>
                <a:lnTo>
                  <a:pt x="12419" y="21190"/>
                </a:lnTo>
                <a:lnTo>
                  <a:pt x="12667" y="21320"/>
                </a:lnTo>
                <a:lnTo>
                  <a:pt x="12960" y="21432"/>
                </a:lnTo>
                <a:lnTo>
                  <a:pt x="13286" y="21544"/>
                </a:lnTo>
                <a:lnTo>
                  <a:pt x="13612" y="21655"/>
                </a:lnTo>
                <a:lnTo>
                  <a:pt x="13983" y="21693"/>
                </a:lnTo>
                <a:lnTo>
                  <a:pt x="14343" y="21730"/>
                </a:lnTo>
                <a:lnTo>
                  <a:pt x="14715" y="21730"/>
                </a:lnTo>
                <a:lnTo>
                  <a:pt x="15075" y="21730"/>
                </a:lnTo>
                <a:lnTo>
                  <a:pt x="15446" y="21655"/>
                </a:lnTo>
                <a:lnTo>
                  <a:pt x="15794" y="21581"/>
                </a:lnTo>
                <a:lnTo>
                  <a:pt x="16132" y="21432"/>
                </a:lnTo>
                <a:lnTo>
                  <a:pt x="16458" y="21302"/>
                </a:lnTo>
                <a:lnTo>
                  <a:pt x="16740" y="21078"/>
                </a:lnTo>
                <a:lnTo>
                  <a:pt x="16976" y="20836"/>
                </a:lnTo>
                <a:lnTo>
                  <a:pt x="17043" y="20650"/>
                </a:lnTo>
                <a:lnTo>
                  <a:pt x="17088" y="20426"/>
                </a:lnTo>
                <a:lnTo>
                  <a:pt x="17133" y="20222"/>
                </a:lnTo>
                <a:lnTo>
                  <a:pt x="17156" y="19980"/>
                </a:lnTo>
                <a:lnTo>
                  <a:pt x="17167" y="19477"/>
                </a:lnTo>
                <a:lnTo>
                  <a:pt x="17167" y="18974"/>
                </a:lnTo>
                <a:lnTo>
                  <a:pt x="17156" y="18397"/>
                </a:lnTo>
                <a:lnTo>
                  <a:pt x="17111" y="17820"/>
                </a:lnTo>
                <a:lnTo>
                  <a:pt x="17066" y="17261"/>
                </a:lnTo>
                <a:lnTo>
                  <a:pt x="16998" y="16646"/>
                </a:lnTo>
                <a:lnTo>
                  <a:pt x="16852" y="15511"/>
                </a:lnTo>
                <a:lnTo>
                  <a:pt x="16740" y="14393"/>
                </a:lnTo>
                <a:lnTo>
                  <a:pt x="16717" y="13928"/>
                </a:lnTo>
                <a:lnTo>
                  <a:pt x="16695" y="13462"/>
                </a:lnTo>
                <a:lnTo>
                  <a:pt x="16717" y="13071"/>
                </a:lnTo>
                <a:lnTo>
                  <a:pt x="16785" y="12755"/>
                </a:lnTo>
                <a:lnTo>
                  <a:pt x="16852" y="12419"/>
                </a:lnTo>
                <a:lnTo>
                  <a:pt x="16953" y="12140"/>
                </a:lnTo>
                <a:lnTo>
                  <a:pt x="17088" y="11898"/>
                </a:lnTo>
                <a:lnTo>
                  <a:pt x="17212" y="11675"/>
                </a:lnTo>
                <a:lnTo>
                  <a:pt x="17370" y="11470"/>
                </a:lnTo>
                <a:lnTo>
                  <a:pt x="17516" y="11284"/>
                </a:lnTo>
                <a:lnTo>
                  <a:pt x="17696" y="11135"/>
                </a:lnTo>
                <a:lnTo>
                  <a:pt x="17865" y="11042"/>
                </a:lnTo>
                <a:lnTo>
                  <a:pt x="18033" y="10930"/>
                </a:lnTo>
                <a:lnTo>
                  <a:pt x="18213" y="10893"/>
                </a:lnTo>
                <a:lnTo>
                  <a:pt x="18382" y="10893"/>
                </a:lnTo>
                <a:lnTo>
                  <a:pt x="18551" y="10967"/>
                </a:lnTo>
                <a:lnTo>
                  <a:pt x="18708" y="11042"/>
                </a:lnTo>
                <a:lnTo>
                  <a:pt x="18855" y="11172"/>
                </a:lnTo>
                <a:lnTo>
                  <a:pt x="19012" y="11358"/>
                </a:lnTo>
                <a:lnTo>
                  <a:pt x="19136" y="11600"/>
                </a:lnTo>
                <a:lnTo>
                  <a:pt x="19271" y="11861"/>
                </a:lnTo>
                <a:lnTo>
                  <a:pt x="19440" y="12028"/>
                </a:lnTo>
                <a:lnTo>
                  <a:pt x="19608" y="12177"/>
                </a:lnTo>
                <a:lnTo>
                  <a:pt x="19822" y="12289"/>
                </a:lnTo>
                <a:lnTo>
                  <a:pt x="20025" y="12289"/>
                </a:lnTo>
                <a:lnTo>
                  <a:pt x="20238" y="12289"/>
                </a:lnTo>
                <a:lnTo>
                  <a:pt x="20452" y="12215"/>
                </a:lnTo>
                <a:lnTo>
                  <a:pt x="20643" y="12103"/>
                </a:lnTo>
                <a:lnTo>
                  <a:pt x="20846" y="11973"/>
                </a:lnTo>
                <a:lnTo>
                  <a:pt x="21037" y="11786"/>
                </a:lnTo>
                <a:lnTo>
                  <a:pt x="21206" y="11563"/>
                </a:lnTo>
                <a:lnTo>
                  <a:pt x="21363" y="11321"/>
                </a:lnTo>
                <a:lnTo>
                  <a:pt x="21465" y="11079"/>
                </a:lnTo>
                <a:lnTo>
                  <a:pt x="21577" y="10744"/>
                </a:lnTo>
                <a:lnTo>
                  <a:pt x="21622" y="10427"/>
                </a:lnTo>
                <a:lnTo>
                  <a:pt x="21645" y="10111"/>
                </a:lnTo>
                <a:lnTo>
                  <a:pt x="21622" y="9608"/>
                </a:lnTo>
                <a:lnTo>
                  <a:pt x="21577" y="9142"/>
                </a:lnTo>
                <a:lnTo>
                  <a:pt x="21465" y="8751"/>
                </a:lnTo>
                <a:lnTo>
                  <a:pt x="21363" y="8397"/>
                </a:lnTo>
                <a:lnTo>
                  <a:pt x="21206" y="8062"/>
                </a:lnTo>
                <a:lnTo>
                  <a:pt x="21037" y="7820"/>
                </a:lnTo>
                <a:lnTo>
                  <a:pt x="20846" y="7597"/>
                </a:lnTo>
                <a:lnTo>
                  <a:pt x="20643" y="7429"/>
                </a:lnTo>
                <a:lnTo>
                  <a:pt x="20452" y="7317"/>
                </a:lnTo>
                <a:lnTo>
                  <a:pt x="20238" y="7206"/>
                </a:lnTo>
                <a:lnTo>
                  <a:pt x="20025" y="7168"/>
                </a:lnTo>
                <a:lnTo>
                  <a:pt x="19822" y="7206"/>
                </a:lnTo>
                <a:lnTo>
                  <a:pt x="19608" y="7243"/>
                </a:lnTo>
                <a:lnTo>
                  <a:pt x="19440" y="7355"/>
                </a:lnTo>
                <a:lnTo>
                  <a:pt x="19271" y="7504"/>
                </a:lnTo>
                <a:lnTo>
                  <a:pt x="19136" y="7708"/>
                </a:lnTo>
                <a:lnTo>
                  <a:pt x="19012" y="7895"/>
                </a:lnTo>
                <a:lnTo>
                  <a:pt x="18832" y="8025"/>
                </a:lnTo>
                <a:lnTo>
                  <a:pt x="18663" y="8174"/>
                </a:lnTo>
                <a:lnTo>
                  <a:pt x="18472" y="8248"/>
                </a:lnTo>
                <a:lnTo>
                  <a:pt x="18270" y="8286"/>
                </a:lnTo>
                <a:lnTo>
                  <a:pt x="18078" y="8323"/>
                </a:lnTo>
                <a:lnTo>
                  <a:pt x="17887" y="8323"/>
                </a:lnTo>
                <a:lnTo>
                  <a:pt x="17696" y="8248"/>
                </a:lnTo>
                <a:lnTo>
                  <a:pt x="17493" y="8174"/>
                </a:lnTo>
                <a:lnTo>
                  <a:pt x="17302" y="8062"/>
                </a:lnTo>
                <a:lnTo>
                  <a:pt x="17133" y="7969"/>
                </a:lnTo>
                <a:lnTo>
                  <a:pt x="16976" y="7783"/>
                </a:lnTo>
                <a:lnTo>
                  <a:pt x="16852" y="7597"/>
                </a:lnTo>
                <a:lnTo>
                  <a:pt x="16740" y="7429"/>
                </a:lnTo>
                <a:lnTo>
                  <a:pt x="16672" y="7168"/>
                </a:lnTo>
                <a:lnTo>
                  <a:pt x="16638" y="6926"/>
                </a:lnTo>
                <a:lnTo>
                  <a:pt x="16616" y="6498"/>
                </a:lnTo>
                <a:lnTo>
                  <a:pt x="16616" y="5772"/>
                </a:lnTo>
                <a:lnTo>
                  <a:pt x="16650" y="4915"/>
                </a:lnTo>
                <a:lnTo>
                  <a:pt x="16695" y="3928"/>
                </a:lnTo>
                <a:lnTo>
                  <a:pt x="16762" y="2960"/>
                </a:lnTo>
                <a:lnTo>
                  <a:pt x="16830" y="1992"/>
                </a:lnTo>
                <a:lnTo>
                  <a:pt x="16908" y="1173"/>
                </a:lnTo>
                <a:lnTo>
                  <a:pt x="16976" y="521"/>
                </a:lnTo>
                <a:lnTo>
                  <a:pt x="16953" y="521"/>
                </a:lnTo>
                <a:lnTo>
                  <a:pt x="16931" y="521"/>
                </a:lnTo>
                <a:lnTo>
                  <a:pt x="16267" y="484"/>
                </a:lnTo>
                <a:lnTo>
                  <a:pt x="15637" y="428"/>
                </a:lnTo>
                <a:lnTo>
                  <a:pt x="15063" y="353"/>
                </a:lnTo>
                <a:lnTo>
                  <a:pt x="14523" y="279"/>
                </a:lnTo>
                <a:lnTo>
                  <a:pt x="14040" y="167"/>
                </a:lnTo>
                <a:lnTo>
                  <a:pt x="13635" y="93"/>
                </a:lnTo>
                <a:lnTo>
                  <a:pt x="13331" y="18"/>
                </a:lnTo>
                <a:lnTo>
                  <a:pt x="13117" y="18"/>
                </a:lnTo>
                <a:lnTo>
                  <a:pt x="12982" y="18"/>
                </a:lnTo>
                <a:lnTo>
                  <a:pt x="12858" y="130"/>
                </a:lnTo>
                <a:lnTo>
                  <a:pt x="12723" y="279"/>
                </a:lnTo>
                <a:lnTo>
                  <a:pt x="12622" y="446"/>
                </a:lnTo>
                <a:lnTo>
                  <a:pt x="12510" y="670"/>
                </a:lnTo>
                <a:lnTo>
                  <a:pt x="12419" y="912"/>
                </a:lnTo>
                <a:lnTo>
                  <a:pt x="12363" y="1210"/>
                </a:lnTo>
                <a:lnTo>
                  <a:pt x="12318" y="1526"/>
                </a:lnTo>
                <a:lnTo>
                  <a:pt x="12273" y="1843"/>
                </a:lnTo>
                <a:lnTo>
                  <a:pt x="12251" y="2215"/>
                </a:lnTo>
                <a:lnTo>
                  <a:pt x="12273" y="2532"/>
                </a:lnTo>
                <a:lnTo>
                  <a:pt x="12318" y="2886"/>
                </a:lnTo>
                <a:lnTo>
                  <a:pt x="12386" y="3240"/>
                </a:lnTo>
                <a:lnTo>
                  <a:pt x="12464" y="3556"/>
                </a:lnTo>
                <a:lnTo>
                  <a:pt x="12577" y="3891"/>
                </a:lnTo>
                <a:lnTo>
                  <a:pt x="12746" y="4171"/>
                </a:lnTo>
                <a:lnTo>
                  <a:pt x="12926" y="4487"/>
                </a:lnTo>
                <a:lnTo>
                  <a:pt x="13050" y="4860"/>
                </a:lnTo>
                <a:lnTo>
                  <a:pt x="13162" y="5251"/>
                </a:lnTo>
                <a:lnTo>
                  <a:pt x="13218" y="5604"/>
                </a:lnTo>
                <a:lnTo>
                  <a:pt x="13263" y="5995"/>
                </a:lnTo>
                <a:lnTo>
                  <a:pt x="13241" y="6386"/>
                </a:lnTo>
                <a:lnTo>
                  <a:pt x="13218" y="6740"/>
                </a:lnTo>
                <a:lnTo>
                  <a:pt x="13139" y="7094"/>
                </a:lnTo>
                <a:lnTo>
                  <a:pt x="13050" y="7429"/>
                </a:lnTo>
                <a:lnTo>
                  <a:pt x="12903" y="7746"/>
                </a:lnTo>
                <a:lnTo>
                  <a:pt x="12723" y="8025"/>
                </a:lnTo>
                <a:lnTo>
                  <a:pt x="12532" y="8286"/>
                </a:lnTo>
                <a:lnTo>
                  <a:pt x="12318" y="8491"/>
                </a:lnTo>
                <a:lnTo>
                  <a:pt x="12060" y="8677"/>
                </a:lnTo>
                <a:lnTo>
                  <a:pt x="11756" y="8788"/>
                </a:lnTo>
                <a:lnTo>
                  <a:pt x="11452" y="8826"/>
                </a:lnTo>
                <a:lnTo>
                  <a:pt x="11283" y="8826"/>
                </a:lnTo>
                <a:lnTo>
                  <a:pt x="11126" y="8826"/>
                </a:lnTo>
                <a:lnTo>
                  <a:pt x="11002" y="8788"/>
                </a:lnTo>
                <a:lnTo>
                  <a:pt x="10845" y="8714"/>
                </a:lnTo>
                <a:lnTo>
                  <a:pt x="10721" y="8640"/>
                </a:lnTo>
                <a:lnTo>
                  <a:pt x="10608" y="8565"/>
                </a:lnTo>
                <a:lnTo>
                  <a:pt x="10485" y="8453"/>
                </a:lnTo>
                <a:lnTo>
                  <a:pt x="10372" y="8323"/>
                </a:lnTo>
                <a:lnTo>
                  <a:pt x="10181" y="8062"/>
                </a:lnTo>
                <a:lnTo>
                  <a:pt x="10035" y="7746"/>
                </a:lnTo>
                <a:lnTo>
                  <a:pt x="9900" y="7392"/>
                </a:lnTo>
                <a:lnTo>
                  <a:pt x="9787" y="7001"/>
                </a:lnTo>
                <a:lnTo>
                  <a:pt x="9731" y="6610"/>
                </a:lnTo>
                <a:lnTo>
                  <a:pt x="9686" y="6219"/>
                </a:lnTo>
                <a:lnTo>
                  <a:pt x="9663" y="5772"/>
                </a:lnTo>
                <a:lnTo>
                  <a:pt x="9686" y="5381"/>
                </a:lnTo>
                <a:lnTo>
                  <a:pt x="9753" y="4990"/>
                </a:lnTo>
                <a:lnTo>
                  <a:pt x="9832" y="4636"/>
                </a:lnTo>
                <a:lnTo>
                  <a:pt x="9945" y="4320"/>
                </a:lnTo>
                <a:lnTo>
                  <a:pt x="10068" y="4022"/>
                </a:lnTo>
                <a:lnTo>
                  <a:pt x="10203" y="3817"/>
                </a:lnTo>
                <a:lnTo>
                  <a:pt x="10316" y="3593"/>
                </a:lnTo>
                <a:lnTo>
                  <a:pt x="10395" y="3351"/>
                </a:lnTo>
                <a:lnTo>
                  <a:pt x="10462" y="3109"/>
                </a:lnTo>
                <a:lnTo>
                  <a:pt x="10507" y="2848"/>
                </a:lnTo>
                <a:lnTo>
                  <a:pt x="10530" y="2606"/>
                </a:lnTo>
                <a:lnTo>
                  <a:pt x="10507" y="2346"/>
                </a:lnTo>
                <a:lnTo>
                  <a:pt x="10462" y="2141"/>
                </a:lnTo>
                <a:lnTo>
                  <a:pt x="10395" y="1880"/>
                </a:lnTo>
                <a:lnTo>
                  <a:pt x="10293" y="1638"/>
                </a:lnTo>
                <a:lnTo>
                  <a:pt x="10158" y="1415"/>
                </a:lnTo>
                <a:lnTo>
                  <a:pt x="9967" y="1210"/>
                </a:lnTo>
                <a:lnTo>
                  <a:pt x="9753" y="986"/>
                </a:lnTo>
                <a:lnTo>
                  <a:pt x="9495" y="819"/>
                </a:lnTo>
                <a:lnTo>
                  <a:pt x="9191" y="670"/>
                </a:lnTo>
                <a:lnTo>
                  <a:pt x="8842" y="521"/>
                </a:lnTo>
                <a:lnTo>
                  <a:pt x="8471" y="446"/>
                </a:lnTo>
                <a:lnTo>
                  <a:pt x="7998" y="428"/>
                </a:lnTo>
                <a:lnTo>
                  <a:pt x="7413" y="428"/>
                </a:lnTo>
                <a:lnTo>
                  <a:pt x="6817" y="446"/>
                </a:lnTo>
                <a:lnTo>
                  <a:pt x="6187" y="521"/>
                </a:lnTo>
                <a:lnTo>
                  <a:pt x="5602" y="633"/>
                </a:lnTo>
                <a:lnTo>
                  <a:pt x="5107" y="744"/>
                </a:lnTo>
                <a:lnTo>
                  <a:pt x="4725" y="856"/>
                </a:lnTo>
                <a:lnTo>
                  <a:pt x="4848" y="1564"/>
                </a:lnTo>
                <a:lnTo>
                  <a:pt x="5028" y="2495"/>
                </a:lnTo>
                <a:lnTo>
                  <a:pt x="5175" y="3556"/>
                </a:lnTo>
                <a:lnTo>
                  <a:pt x="5298" y="4673"/>
                </a:lnTo>
                <a:lnTo>
                  <a:pt x="5343" y="5213"/>
                </a:lnTo>
                <a:lnTo>
                  <a:pt x="5388" y="5753"/>
                </a:lnTo>
                <a:lnTo>
                  <a:pt x="5411" y="6275"/>
                </a:lnTo>
                <a:lnTo>
                  <a:pt x="5411" y="6740"/>
                </a:lnTo>
                <a:lnTo>
                  <a:pt x="5366" y="7168"/>
                </a:lnTo>
                <a:lnTo>
                  <a:pt x="5321" y="7541"/>
                </a:lnTo>
                <a:lnTo>
                  <a:pt x="5287" y="7708"/>
                </a:lnTo>
                <a:lnTo>
                  <a:pt x="5242" y="7857"/>
                </a:lnTo>
                <a:lnTo>
                  <a:pt x="5197" y="7969"/>
                </a:lnTo>
                <a:lnTo>
                  <a:pt x="5130" y="8062"/>
                </a:lnTo>
                <a:lnTo>
                  <a:pt x="5006" y="8248"/>
                </a:lnTo>
                <a:lnTo>
                  <a:pt x="4848" y="8397"/>
                </a:lnTo>
                <a:lnTo>
                  <a:pt x="4725" y="8528"/>
                </a:lnTo>
                <a:lnTo>
                  <a:pt x="4567" y="8640"/>
                </a:lnTo>
                <a:lnTo>
                  <a:pt x="4421" y="8714"/>
                </a:lnTo>
                <a:lnTo>
                  <a:pt x="4263" y="8751"/>
                </a:lnTo>
                <a:lnTo>
                  <a:pt x="4095" y="8788"/>
                </a:lnTo>
                <a:lnTo>
                  <a:pt x="3948" y="8788"/>
                </a:lnTo>
                <a:lnTo>
                  <a:pt x="3791" y="8751"/>
                </a:lnTo>
                <a:lnTo>
                  <a:pt x="3667" y="8714"/>
                </a:lnTo>
                <a:lnTo>
                  <a:pt x="3510" y="8677"/>
                </a:lnTo>
                <a:lnTo>
                  <a:pt x="3386" y="8602"/>
                </a:lnTo>
                <a:lnTo>
                  <a:pt x="3251" y="8491"/>
                </a:lnTo>
                <a:lnTo>
                  <a:pt x="3127" y="8360"/>
                </a:lnTo>
                <a:lnTo>
                  <a:pt x="3015" y="8248"/>
                </a:lnTo>
                <a:lnTo>
                  <a:pt x="2925" y="8062"/>
                </a:lnTo>
                <a:lnTo>
                  <a:pt x="2778" y="7857"/>
                </a:lnTo>
                <a:lnTo>
                  <a:pt x="2610" y="7671"/>
                </a:lnTo>
                <a:lnTo>
                  <a:pt x="2407" y="7541"/>
                </a:lnTo>
                <a:lnTo>
                  <a:pt x="2171" y="7466"/>
                </a:lnTo>
                <a:lnTo>
                  <a:pt x="1957" y="7429"/>
                </a:lnTo>
                <a:lnTo>
                  <a:pt x="1698" y="7429"/>
                </a:lnTo>
                <a:lnTo>
                  <a:pt x="1462" y="7466"/>
                </a:lnTo>
                <a:lnTo>
                  <a:pt x="1226" y="7559"/>
                </a:lnTo>
                <a:lnTo>
                  <a:pt x="989" y="7708"/>
                </a:lnTo>
                <a:lnTo>
                  <a:pt x="776" y="7932"/>
                </a:lnTo>
                <a:lnTo>
                  <a:pt x="551" y="8211"/>
                </a:lnTo>
                <a:lnTo>
                  <a:pt x="382" y="8528"/>
                </a:lnTo>
                <a:lnTo>
                  <a:pt x="315" y="8714"/>
                </a:lnTo>
                <a:lnTo>
                  <a:pt x="236" y="8919"/>
                </a:lnTo>
                <a:lnTo>
                  <a:pt x="191" y="9142"/>
                </a:lnTo>
                <a:lnTo>
                  <a:pt x="123" y="9347"/>
                </a:lnTo>
                <a:lnTo>
                  <a:pt x="78" y="9608"/>
                </a:lnTo>
                <a:lnTo>
                  <a:pt x="56" y="9887"/>
                </a:lnTo>
                <a:lnTo>
                  <a:pt x="33" y="10185"/>
                </a:lnTo>
                <a:lnTo>
                  <a:pt x="33" y="10464"/>
                </a:lnTo>
                <a:lnTo>
                  <a:pt x="33" y="10706"/>
                </a:lnTo>
                <a:lnTo>
                  <a:pt x="56" y="10967"/>
                </a:lnTo>
                <a:lnTo>
                  <a:pt x="78" y="11172"/>
                </a:lnTo>
                <a:lnTo>
                  <a:pt x="123" y="11395"/>
                </a:lnTo>
                <a:lnTo>
                  <a:pt x="168" y="11600"/>
                </a:lnTo>
                <a:lnTo>
                  <a:pt x="236" y="11786"/>
                </a:lnTo>
                <a:lnTo>
                  <a:pt x="292" y="11973"/>
                </a:lnTo>
                <a:lnTo>
                  <a:pt x="382" y="12140"/>
                </a:lnTo>
                <a:lnTo>
                  <a:pt x="540" y="12419"/>
                </a:lnTo>
                <a:lnTo>
                  <a:pt x="731" y="12680"/>
                </a:lnTo>
                <a:lnTo>
                  <a:pt x="944" y="12866"/>
                </a:lnTo>
                <a:lnTo>
                  <a:pt x="1158" y="12997"/>
                </a:lnTo>
                <a:lnTo>
                  <a:pt x="1395" y="13108"/>
                </a:lnTo>
                <a:lnTo>
                  <a:pt x="1608" y="13183"/>
                </a:lnTo>
                <a:lnTo>
                  <a:pt x="1856" y="13183"/>
                </a:lnTo>
                <a:lnTo>
                  <a:pt x="2070" y="13146"/>
                </a:lnTo>
                <a:lnTo>
                  <a:pt x="2261" y="13071"/>
                </a:lnTo>
                <a:lnTo>
                  <a:pt x="2430" y="12960"/>
                </a:lnTo>
                <a:lnTo>
                  <a:pt x="2587" y="12792"/>
                </a:lnTo>
                <a:lnTo>
                  <a:pt x="2688" y="12606"/>
                </a:lnTo>
                <a:lnTo>
                  <a:pt x="2801" y="12419"/>
                </a:lnTo>
                <a:lnTo>
                  <a:pt x="2925" y="12289"/>
                </a:lnTo>
                <a:lnTo>
                  <a:pt x="3082" y="12177"/>
                </a:lnTo>
                <a:lnTo>
                  <a:pt x="3228" y="12103"/>
                </a:lnTo>
                <a:lnTo>
                  <a:pt x="3408" y="12103"/>
                </a:lnTo>
                <a:lnTo>
                  <a:pt x="3577" y="12103"/>
                </a:lnTo>
                <a:lnTo>
                  <a:pt x="3723" y="12177"/>
                </a:lnTo>
                <a:lnTo>
                  <a:pt x="3903" y="12252"/>
                </a:lnTo>
                <a:lnTo>
                  <a:pt x="4072" y="12364"/>
                </a:lnTo>
                <a:lnTo>
                  <a:pt x="4230" y="12494"/>
                </a:lnTo>
                <a:lnTo>
                  <a:pt x="4353" y="12643"/>
                </a:lnTo>
                <a:lnTo>
                  <a:pt x="4488" y="12829"/>
                </a:lnTo>
                <a:lnTo>
                  <a:pt x="4567" y="13034"/>
                </a:lnTo>
                <a:lnTo>
                  <a:pt x="4657" y="13257"/>
                </a:lnTo>
                <a:lnTo>
                  <a:pt x="4702" y="13462"/>
                </a:lnTo>
                <a:lnTo>
                  <a:pt x="4725" y="13686"/>
                </a:lnTo>
                <a:lnTo>
                  <a:pt x="4702" y="14282"/>
                </a:lnTo>
                <a:lnTo>
                  <a:pt x="4657" y="15045"/>
                </a:lnTo>
                <a:lnTo>
                  <a:pt x="4612" y="15976"/>
                </a:lnTo>
                <a:lnTo>
                  <a:pt x="4590" y="16926"/>
                </a:lnTo>
                <a:lnTo>
                  <a:pt x="4567" y="17968"/>
                </a:lnTo>
                <a:lnTo>
                  <a:pt x="4567" y="19011"/>
                </a:lnTo>
                <a:lnTo>
                  <a:pt x="4590" y="19514"/>
                </a:lnTo>
                <a:lnTo>
                  <a:pt x="4612" y="19980"/>
                </a:lnTo>
                <a:lnTo>
                  <a:pt x="4657" y="20426"/>
                </a:lnTo>
                <a:lnTo>
                  <a:pt x="4725" y="20836"/>
                </a:lnTo>
                <a:lnTo>
                  <a:pt x="4848" y="20929"/>
                </a:lnTo>
                <a:lnTo>
                  <a:pt x="5040" y="21004"/>
                </a:lnTo>
                <a:lnTo>
                  <a:pt x="5265" y="21078"/>
                </a:lnTo>
                <a:lnTo>
                  <a:pt x="5478" y="21115"/>
                </a:lnTo>
                <a:lnTo>
                  <a:pt x="6041" y="21115"/>
                </a:lnTo>
                <a:lnTo>
                  <a:pt x="6637" y="21078"/>
                </a:lnTo>
                <a:lnTo>
                  <a:pt x="7312" y="21004"/>
                </a:lnTo>
                <a:lnTo>
                  <a:pt x="7998" y="20929"/>
                </a:lnTo>
                <a:lnTo>
                  <a:pt x="8696" y="20855"/>
                </a:lnTo>
                <a:lnTo>
                  <a:pt x="9360" y="20836"/>
                </a:lnTo>
                <a:close/>
              </a:path>
            </a:pathLst>
          </a:custGeom>
          <a:solidFill>
            <a:srgbClr val="DDDDDD"/>
          </a:solidFill>
          <a:ln w="28575">
            <a:solidFill>
              <a:schemeClr val="tx1"/>
            </a:solidFill>
            <a:miter lim="800000"/>
            <a:headEnd/>
            <a:tailEnd/>
          </a:ln>
        </p:spPr>
        <p:txBody>
          <a:bodyPr/>
          <a:lstStyle/>
          <a:p>
            <a:pPr algn="ctr">
              <a:lnSpc>
                <a:spcPct val="100000"/>
              </a:lnSpc>
              <a:buClrTx/>
              <a:buSzTx/>
              <a:buFontTx/>
              <a:buNone/>
            </a:pPr>
            <a:endParaRPr lang="en-GB" altLang="it-IT" sz="1100" b="1">
              <a:solidFill>
                <a:schemeClr val="tx1"/>
              </a:solidFill>
            </a:endParaRPr>
          </a:p>
          <a:p>
            <a:pPr algn="ctr">
              <a:lnSpc>
                <a:spcPct val="100000"/>
              </a:lnSpc>
              <a:buClrTx/>
              <a:buSzTx/>
              <a:buFontTx/>
              <a:buNone/>
            </a:pPr>
            <a:endParaRPr lang="en-GB" altLang="it-IT" sz="1100" b="1">
              <a:solidFill>
                <a:schemeClr val="tx1"/>
              </a:solidFill>
            </a:endParaRPr>
          </a:p>
        </p:txBody>
      </p:sp>
      <p:sp>
        <p:nvSpPr>
          <p:cNvPr id="15" name="Puzzle3"/>
          <p:cNvSpPr>
            <a:spLocks noEditPoints="1" noChangeArrowheads="1"/>
          </p:cNvSpPr>
          <p:nvPr/>
        </p:nvSpPr>
        <p:spPr bwMode="auto">
          <a:xfrm>
            <a:off x="5243174" y="2450406"/>
            <a:ext cx="2009489" cy="1735828"/>
          </a:xfrm>
          <a:custGeom>
            <a:avLst/>
            <a:gdLst>
              <a:gd name="T0" fmla="*/ 10391 w 21600"/>
              <a:gd name="T1" fmla="*/ 15806 h 21600"/>
              <a:gd name="T2" fmla="*/ 20551 w 21600"/>
              <a:gd name="T3" fmla="*/ 21088 h 21600"/>
              <a:gd name="T4" fmla="*/ 13180 w 21600"/>
              <a:gd name="T5" fmla="*/ 13801 h 21600"/>
              <a:gd name="T6" fmla="*/ 20551 w 21600"/>
              <a:gd name="T7" fmla="*/ 7025 h 21600"/>
              <a:gd name="T8" fmla="*/ 10500 w 21600"/>
              <a:gd name="T9" fmla="*/ 52 h 21600"/>
              <a:gd name="T10" fmla="*/ 692 w 21600"/>
              <a:gd name="T11" fmla="*/ 6802 h 21600"/>
              <a:gd name="T12" fmla="*/ 8064 w 21600"/>
              <a:gd name="T13" fmla="*/ 13526 h 21600"/>
              <a:gd name="T14" fmla="*/ 692 w 21600"/>
              <a:gd name="T15" fmla="*/ 21088 h 21600"/>
              <a:gd name="T16" fmla="*/ 2273 w 21600"/>
              <a:gd name="T17" fmla="*/ 7719 h 21600"/>
              <a:gd name="T18" fmla="*/ 19149 w 21600"/>
              <a:gd name="T19" fmla="*/ 202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6625" y="20892"/>
                </a:moveTo>
                <a:lnTo>
                  <a:pt x="7105" y="21023"/>
                </a:lnTo>
                <a:lnTo>
                  <a:pt x="7513" y="21088"/>
                </a:lnTo>
                <a:lnTo>
                  <a:pt x="7922" y="21115"/>
                </a:lnTo>
                <a:lnTo>
                  <a:pt x="8242" y="21115"/>
                </a:lnTo>
                <a:lnTo>
                  <a:pt x="8544" y="21062"/>
                </a:lnTo>
                <a:lnTo>
                  <a:pt x="8810" y="20997"/>
                </a:lnTo>
                <a:lnTo>
                  <a:pt x="9023" y="20892"/>
                </a:lnTo>
                <a:lnTo>
                  <a:pt x="9148" y="20761"/>
                </a:lnTo>
                <a:lnTo>
                  <a:pt x="9290" y="20616"/>
                </a:lnTo>
                <a:lnTo>
                  <a:pt x="9361" y="20459"/>
                </a:lnTo>
                <a:lnTo>
                  <a:pt x="9396" y="20289"/>
                </a:lnTo>
                <a:lnTo>
                  <a:pt x="9396" y="20092"/>
                </a:lnTo>
                <a:lnTo>
                  <a:pt x="9325" y="19909"/>
                </a:lnTo>
                <a:lnTo>
                  <a:pt x="9219" y="19738"/>
                </a:lnTo>
                <a:lnTo>
                  <a:pt x="9094" y="19555"/>
                </a:lnTo>
                <a:lnTo>
                  <a:pt x="8917" y="19384"/>
                </a:lnTo>
                <a:lnTo>
                  <a:pt x="8650" y="19162"/>
                </a:lnTo>
                <a:lnTo>
                  <a:pt x="8437" y="18900"/>
                </a:lnTo>
                <a:lnTo>
                  <a:pt x="8277" y="18624"/>
                </a:lnTo>
                <a:lnTo>
                  <a:pt x="8135" y="18349"/>
                </a:lnTo>
                <a:lnTo>
                  <a:pt x="8028" y="18048"/>
                </a:lnTo>
                <a:lnTo>
                  <a:pt x="7993" y="17746"/>
                </a:lnTo>
                <a:lnTo>
                  <a:pt x="7993" y="17471"/>
                </a:lnTo>
                <a:lnTo>
                  <a:pt x="8028" y="17169"/>
                </a:lnTo>
                <a:lnTo>
                  <a:pt x="8135" y="16920"/>
                </a:lnTo>
                <a:lnTo>
                  <a:pt x="8277" y="16671"/>
                </a:lnTo>
                <a:lnTo>
                  <a:pt x="8366" y="16540"/>
                </a:lnTo>
                <a:lnTo>
                  <a:pt x="8473" y="16409"/>
                </a:lnTo>
                <a:lnTo>
                  <a:pt x="8615" y="16317"/>
                </a:lnTo>
                <a:lnTo>
                  <a:pt x="8739" y="16213"/>
                </a:lnTo>
                <a:lnTo>
                  <a:pt x="8881" y="16134"/>
                </a:lnTo>
                <a:lnTo>
                  <a:pt x="9059" y="16055"/>
                </a:lnTo>
                <a:lnTo>
                  <a:pt x="9254" y="15990"/>
                </a:lnTo>
                <a:lnTo>
                  <a:pt x="9432" y="15911"/>
                </a:lnTo>
                <a:lnTo>
                  <a:pt x="9663" y="15885"/>
                </a:lnTo>
                <a:lnTo>
                  <a:pt x="9876" y="15833"/>
                </a:lnTo>
                <a:lnTo>
                  <a:pt x="10142" y="15806"/>
                </a:lnTo>
                <a:lnTo>
                  <a:pt x="10391" y="15806"/>
                </a:lnTo>
                <a:lnTo>
                  <a:pt x="10728" y="15806"/>
                </a:lnTo>
                <a:lnTo>
                  <a:pt x="10995" y="15806"/>
                </a:lnTo>
                <a:lnTo>
                  <a:pt x="11279" y="15833"/>
                </a:lnTo>
                <a:lnTo>
                  <a:pt x="11546" y="15885"/>
                </a:lnTo>
                <a:lnTo>
                  <a:pt x="11776" y="15937"/>
                </a:lnTo>
                <a:lnTo>
                  <a:pt x="12025" y="15990"/>
                </a:lnTo>
                <a:lnTo>
                  <a:pt x="12221" y="16055"/>
                </a:lnTo>
                <a:lnTo>
                  <a:pt x="12434" y="16134"/>
                </a:lnTo>
                <a:lnTo>
                  <a:pt x="12611" y="16213"/>
                </a:lnTo>
                <a:lnTo>
                  <a:pt x="12771" y="16317"/>
                </a:lnTo>
                <a:lnTo>
                  <a:pt x="12913" y="16409"/>
                </a:lnTo>
                <a:lnTo>
                  <a:pt x="13038" y="16514"/>
                </a:lnTo>
                <a:lnTo>
                  <a:pt x="13251" y="16737"/>
                </a:lnTo>
                <a:lnTo>
                  <a:pt x="13428" y="16986"/>
                </a:lnTo>
                <a:lnTo>
                  <a:pt x="13517" y="17248"/>
                </a:lnTo>
                <a:lnTo>
                  <a:pt x="13588" y="17523"/>
                </a:lnTo>
                <a:lnTo>
                  <a:pt x="13588" y="17799"/>
                </a:lnTo>
                <a:lnTo>
                  <a:pt x="13517" y="18074"/>
                </a:lnTo>
                <a:lnTo>
                  <a:pt x="13428" y="18323"/>
                </a:lnTo>
                <a:lnTo>
                  <a:pt x="13286" y="18572"/>
                </a:lnTo>
                <a:lnTo>
                  <a:pt x="13109" y="18808"/>
                </a:lnTo>
                <a:lnTo>
                  <a:pt x="12878" y="19031"/>
                </a:lnTo>
                <a:lnTo>
                  <a:pt x="12434" y="19411"/>
                </a:lnTo>
                <a:lnTo>
                  <a:pt x="12132" y="19738"/>
                </a:lnTo>
                <a:lnTo>
                  <a:pt x="12025" y="19856"/>
                </a:lnTo>
                <a:lnTo>
                  <a:pt x="11919" y="20014"/>
                </a:lnTo>
                <a:lnTo>
                  <a:pt x="11883" y="20132"/>
                </a:lnTo>
                <a:lnTo>
                  <a:pt x="11883" y="20263"/>
                </a:lnTo>
                <a:lnTo>
                  <a:pt x="11883" y="20394"/>
                </a:lnTo>
                <a:lnTo>
                  <a:pt x="11954" y="20485"/>
                </a:lnTo>
                <a:lnTo>
                  <a:pt x="12061" y="20590"/>
                </a:lnTo>
                <a:lnTo>
                  <a:pt x="12185" y="20695"/>
                </a:lnTo>
                <a:lnTo>
                  <a:pt x="12327" y="20787"/>
                </a:lnTo>
                <a:lnTo>
                  <a:pt x="12540" y="20892"/>
                </a:lnTo>
                <a:lnTo>
                  <a:pt x="12771" y="20997"/>
                </a:lnTo>
                <a:lnTo>
                  <a:pt x="13073" y="21088"/>
                </a:lnTo>
                <a:lnTo>
                  <a:pt x="13428" y="21193"/>
                </a:lnTo>
                <a:lnTo>
                  <a:pt x="13873" y="21298"/>
                </a:lnTo>
                <a:lnTo>
                  <a:pt x="14317" y="21390"/>
                </a:lnTo>
                <a:lnTo>
                  <a:pt x="14778" y="21468"/>
                </a:lnTo>
                <a:lnTo>
                  <a:pt x="15294" y="21547"/>
                </a:lnTo>
                <a:lnTo>
                  <a:pt x="15809" y="21600"/>
                </a:lnTo>
                <a:lnTo>
                  <a:pt x="16359" y="21652"/>
                </a:lnTo>
                <a:lnTo>
                  <a:pt x="16875" y="21678"/>
                </a:lnTo>
                <a:lnTo>
                  <a:pt x="17407" y="21678"/>
                </a:lnTo>
                <a:lnTo>
                  <a:pt x="17958" y="21678"/>
                </a:lnTo>
                <a:lnTo>
                  <a:pt x="18473" y="21652"/>
                </a:lnTo>
                <a:lnTo>
                  <a:pt x="18953" y="21573"/>
                </a:lnTo>
                <a:lnTo>
                  <a:pt x="19397" y="21495"/>
                </a:lnTo>
                <a:lnTo>
                  <a:pt x="19841" y="21390"/>
                </a:lnTo>
                <a:lnTo>
                  <a:pt x="20214" y="21272"/>
                </a:lnTo>
                <a:lnTo>
                  <a:pt x="20551" y="21088"/>
                </a:lnTo>
                <a:lnTo>
                  <a:pt x="20480" y="20787"/>
                </a:lnTo>
                <a:lnTo>
                  <a:pt x="20409" y="20485"/>
                </a:lnTo>
                <a:lnTo>
                  <a:pt x="20356" y="20158"/>
                </a:lnTo>
                <a:lnTo>
                  <a:pt x="20356" y="19804"/>
                </a:lnTo>
                <a:lnTo>
                  <a:pt x="20321" y="19083"/>
                </a:lnTo>
                <a:lnTo>
                  <a:pt x="20356" y="18349"/>
                </a:lnTo>
                <a:lnTo>
                  <a:pt x="20409" y="17641"/>
                </a:lnTo>
                <a:lnTo>
                  <a:pt x="20480" y="17012"/>
                </a:lnTo>
                <a:lnTo>
                  <a:pt x="20551" y="16488"/>
                </a:lnTo>
                <a:lnTo>
                  <a:pt x="20551" y="16055"/>
                </a:lnTo>
                <a:lnTo>
                  <a:pt x="20551" y="15911"/>
                </a:lnTo>
                <a:lnTo>
                  <a:pt x="20445" y="15754"/>
                </a:lnTo>
                <a:lnTo>
                  <a:pt x="20356" y="15610"/>
                </a:lnTo>
                <a:lnTo>
                  <a:pt x="20178" y="15452"/>
                </a:lnTo>
                <a:lnTo>
                  <a:pt x="20001" y="15334"/>
                </a:lnTo>
                <a:lnTo>
                  <a:pt x="19770" y="15230"/>
                </a:lnTo>
                <a:lnTo>
                  <a:pt x="19521" y="15125"/>
                </a:lnTo>
                <a:lnTo>
                  <a:pt x="19290" y="15059"/>
                </a:lnTo>
                <a:lnTo>
                  <a:pt x="19024" y="15007"/>
                </a:lnTo>
                <a:lnTo>
                  <a:pt x="18740" y="14954"/>
                </a:lnTo>
                <a:lnTo>
                  <a:pt x="18509" y="14954"/>
                </a:lnTo>
                <a:lnTo>
                  <a:pt x="18225" y="14954"/>
                </a:lnTo>
                <a:lnTo>
                  <a:pt x="17994" y="15007"/>
                </a:lnTo>
                <a:lnTo>
                  <a:pt x="17763" y="15085"/>
                </a:lnTo>
                <a:lnTo>
                  <a:pt x="17550" y="15177"/>
                </a:lnTo>
                <a:lnTo>
                  <a:pt x="17372" y="15308"/>
                </a:lnTo>
                <a:lnTo>
                  <a:pt x="17176" y="15426"/>
                </a:lnTo>
                <a:lnTo>
                  <a:pt x="16928" y="15557"/>
                </a:lnTo>
                <a:lnTo>
                  <a:pt x="16661" y="15636"/>
                </a:lnTo>
                <a:lnTo>
                  <a:pt x="16359" y="15688"/>
                </a:lnTo>
                <a:lnTo>
                  <a:pt x="16022" y="15715"/>
                </a:lnTo>
                <a:lnTo>
                  <a:pt x="15667" y="15688"/>
                </a:lnTo>
                <a:lnTo>
                  <a:pt x="15294" y="15662"/>
                </a:lnTo>
                <a:lnTo>
                  <a:pt x="14956" y="15583"/>
                </a:lnTo>
                <a:lnTo>
                  <a:pt x="14619" y="15479"/>
                </a:lnTo>
                <a:lnTo>
                  <a:pt x="14281" y="15334"/>
                </a:lnTo>
                <a:lnTo>
                  <a:pt x="13961" y="15177"/>
                </a:lnTo>
                <a:lnTo>
                  <a:pt x="13695" y="14981"/>
                </a:lnTo>
                <a:lnTo>
                  <a:pt x="13588" y="14850"/>
                </a:lnTo>
                <a:lnTo>
                  <a:pt x="13482" y="14732"/>
                </a:lnTo>
                <a:lnTo>
                  <a:pt x="13393" y="14600"/>
                </a:lnTo>
                <a:lnTo>
                  <a:pt x="13322" y="14456"/>
                </a:lnTo>
                <a:lnTo>
                  <a:pt x="13251" y="14299"/>
                </a:lnTo>
                <a:lnTo>
                  <a:pt x="13215" y="14155"/>
                </a:lnTo>
                <a:lnTo>
                  <a:pt x="13180" y="13971"/>
                </a:lnTo>
                <a:lnTo>
                  <a:pt x="13180" y="13801"/>
                </a:lnTo>
                <a:lnTo>
                  <a:pt x="13180" y="13591"/>
                </a:lnTo>
                <a:lnTo>
                  <a:pt x="13215" y="13395"/>
                </a:lnTo>
                <a:lnTo>
                  <a:pt x="13251" y="13198"/>
                </a:lnTo>
                <a:lnTo>
                  <a:pt x="13322" y="13015"/>
                </a:lnTo>
                <a:lnTo>
                  <a:pt x="13393" y="12870"/>
                </a:lnTo>
                <a:lnTo>
                  <a:pt x="13482" y="12713"/>
                </a:lnTo>
                <a:lnTo>
                  <a:pt x="13588" y="12569"/>
                </a:lnTo>
                <a:lnTo>
                  <a:pt x="13730" y="12438"/>
                </a:lnTo>
                <a:lnTo>
                  <a:pt x="13997" y="12215"/>
                </a:lnTo>
                <a:lnTo>
                  <a:pt x="14334" y="12005"/>
                </a:lnTo>
                <a:lnTo>
                  <a:pt x="14690" y="11861"/>
                </a:lnTo>
                <a:lnTo>
                  <a:pt x="15063" y="11756"/>
                </a:lnTo>
                <a:lnTo>
                  <a:pt x="15436" y="11678"/>
                </a:lnTo>
                <a:lnTo>
                  <a:pt x="15809" y="11638"/>
                </a:lnTo>
                <a:lnTo>
                  <a:pt x="16182" y="11638"/>
                </a:lnTo>
                <a:lnTo>
                  <a:pt x="16555" y="11678"/>
                </a:lnTo>
                <a:lnTo>
                  <a:pt x="16910" y="11730"/>
                </a:lnTo>
                <a:lnTo>
                  <a:pt x="17248" y="11835"/>
                </a:lnTo>
                <a:lnTo>
                  <a:pt x="17514" y="11966"/>
                </a:lnTo>
                <a:lnTo>
                  <a:pt x="17763" y="12110"/>
                </a:lnTo>
                <a:lnTo>
                  <a:pt x="17887" y="12215"/>
                </a:lnTo>
                <a:lnTo>
                  <a:pt x="18065" y="12307"/>
                </a:lnTo>
                <a:lnTo>
                  <a:pt x="18260" y="12412"/>
                </a:lnTo>
                <a:lnTo>
                  <a:pt x="18438" y="12464"/>
                </a:lnTo>
                <a:lnTo>
                  <a:pt x="18669" y="12543"/>
                </a:lnTo>
                <a:lnTo>
                  <a:pt x="18882" y="12569"/>
                </a:lnTo>
                <a:lnTo>
                  <a:pt x="19113" y="12595"/>
                </a:lnTo>
                <a:lnTo>
                  <a:pt x="19361" y="12608"/>
                </a:lnTo>
                <a:lnTo>
                  <a:pt x="19592" y="12608"/>
                </a:lnTo>
                <a:lnTo>
                  <a:pt x="19841" y="12595"/>
                </a:lnTo>
                <a:lnTo>
                  <a:pt x="20072" y="12543"/>
                </a:lnTo>
                <a:lnTo>
                  <a:pt x="20321" y="12490"/>
                </a:lnTo>
                <a:lnTo>
                  <a:pt x="20551" y="12438"/>
                </a:lnTo>
                <a:lnTo>
                  <a:pt x="20800" y="12333"/>
                </a:lnTo>
                <a:lnTo>
                  <a:pt x="20996" y="12241"/>
                </a:lnTo>
                <a:lnTo>
                  <a:pt x="21244" y="12110"/>
                </a:lnTo>
                <a:lnTo>
                  <a:pt x="21298" y="12032"/>
                </a:lnTo>
                <a:lnTo>
                  <a:pt x="21404" y="11966"/>
                </a:lnTo>
                <a:lnTo>
                  <a:pt x="21475" y="11861"/>
                </a:lnTo>
                <a:lnTo>
                  <a:pt x="21511" y="11730"/>
                </a:lnTo>
                <a:lnTo>
                  <a:pt x="21617" y="11481"/>
                </a:lnTo>
                <a:lnTo>
                  <a:pt x="21653" y="11180"/>
                </a:lnTo>
                <a:lnTo>
                  <a:pt x="21653" y="10826"/>
                </a:lnTo>
                <a:lnTo>
                  <a:pt x="21653" y="10472"/>
                </a:lnTo>
                <a:lnTo>
                  <a:pt x="21582" y="10092"/>
                </a:lnTo>
                <a:lnTo>
                  <a:pt x="21511" y="9725"/>
                </a:lnTo>
                <a:lnTo>
                  <a:pt x="21298" y="8912"/>
                </a:lnTo>
                <a:lnTo>
                  <a:pt x="21067" y="8191"/>
                </a:lnTo>
                <a:lnTo>
                  <a:pt x="20800" y="7536"/>
                </a:lnTo>
                <a:lnTo>
                  <a:pt x="20551" y="7025"/>
                </a:lnTo>
                <a:lnTo>
                  <a:pt x="20001" y="7103"/>
                </a:lnTo>
                <a:lnTo>
                  <a:pt x="19432" y="7156"/>
                </a:lnTo>
                <a:lnTo>
                  <a:pt x="18846" y="7208"/>
                </a:lnTo>
                <a:lnTo>
                  <a:pt x="18225" y="7208"/>
                </a:lnTo>
                <a:lnTo>
                  <a:pt x="17656" y="7208"/>
                </a:lnTo>
                <a:lnTo>
                  <a:pt x="17070" y="7182"/>
                </a:lnTo>
                <a:lnTo>
                  <a:pt x="16484" y="7156"/>
                </a:lnTo>
                <a:lnTo>
                  <a:pt x="15986" y="7103"/>
                </a:lnTo>
                <a:lnTo>
                  <a:pt x="14992" y="6999"/>
                </a:lnTo>
                <a:lnTo>
                  <a:pt x="14210" y="6907"/>
                </a:lnTo>
                <a:lnTo>
                  <a:pt x="13695" y="6828"/>
                </a:lnTo>
                <a:lnTo>
                  <a:pt x="13517" y="6802"/>
                </a:lnTo>
                <a:lnTo>
                  <a:pt x="13073" y="6645"/>
                </a:lnTo>
                <a:lnTo>
                  <a:pt x="12700" y="6474"/>
                </a:lnTo>
                <a:lnTo>
                  <a:pt x="12363" y="6304"/>
                </a:lnTo>
                <a:lnTo>
                  <a:pt x="12132" y="6094"/>
                </a:lnTo>
                <a:lnTo>
                  <a:pt x="11919" y="5871"/>
                </a:lnTo>
                <a:lnTo>
                  <a:pt x="11776" y="5649"/>
                </a:lnTo>
                <a:lnTo>
                  <a:pt x="11688" y="5413"/>
                </a:lnTo>
                <a:lnTo>
                  <a:pt x="11617" y="5190"/>
                </a:lnTo>
                <a:lnTo>
                  <a:pt x="11617" y="4941"/>
                </a:lnTo>
                <a:lnTo>
                  <a:pt x="11652" y="4718"/>
                </a:lnTo>
                <a:lnTo>
                  <a:pt x="11723" y="4482"/>
                </a:lnTo>
                <a:lnTo>
                  <a:pt x="11812" y="4285"/>
                </a:lnTo>
                <a:lnTo>
                  <a:pt x="11919" y="4089"/>
                </a:lnTo>
                <a:lnTo>
                  <a:pt x="12096" y="3905"/>
                </a:lnTo>
                <a:lnTo>
                  <a:pt x="12292" y="3735"/>
                </a:lnTo>
                <a:lnTo>
                  <a:pt x="12505" y="3604"/>
                </a:lnTo>
                <a:lnTo>
                  <a:pt x="12700" y="3460"/>
                </a:lnTo>
                <a:lnTo>
                  <a:pt x="12878" y="3250"/>
                </a:lnTo>
                <a:lnTo>
                  <a:pt x="13038" y="3027"/>
                </a:lnTo>
                <a:lnTo>
                  <a:pt x="13180" y="2752"/>
                </a:lnTo>
                <a:lnTo>
                  <a:pt x="13286" y="2477"/>
                </a:lnTo>
                <a:lnTo>
                  <a:pt x="13322" y="2175"/>
                </a:lnTo>
                <a:lnTo>
                  <a:pt x="13357" y="1874"/>
                </a:lnTo>
                <a:lnTo>
                  <a:pt x="13286" y="1572"/>
                </a:lnTo>
                <a:lnTo>
                  <a:pt x="13180" y="1271"/>
                </a:lnTo>
                <a:lnTo>
                  <a:pt x="13038" y="983"/>
                </a:lnTo>
                <a:lnTo>
                  <a:pt x="12949" y="865"/>
                </a:lnTo>
                <a:lnTo>
                  <a:pt x="12807" y="733"/>
                </a:lnTo>
                <a:lnTo>
                  <a:pt x="12665" y="616"/>
                </a:lnTo>
                <a:lnTo>
                  <a:pt x="12505" y="511"/>
                </a:lnTo>
                <a:lnTo>
                  <a:pt x="12327" y="406"/>
                </a:lnTo>
                <a:lnTo>
                  <a:pt x="12132" y="314"/>
                </a:lnTo>
                <a:lnTo>
                  <a:pt x="11883" y="235"/>
                </a:lnTo>
                <a:lnTo>
                  <a:pt x="11652" y="183"/>
                </a:lnTo>
                <a:lnTo>
                  <a:pt x="11368" y="104"/>
                </a:lnTo>
                <a:lnTo>
                  <a:pt x="11101" y="78"/>
                </a:lnTo>
                <a:lnTo>
                  <a:pt x="10800" y="52"/>
                </a:lnTo>
                <a:lnTo>
                  <a:pt x="10444" y="52"/>
                </a:lnTo>
                <a:lnTo>
                  <a:pt x="10142" y="52"/>
                </a:lnTo>
                <a:lnTo>
                  <a:pt x="9840" y="78"/>
                </a:lnTo>
                <a:lnTo>
                  <a:pt x="9574" y="104"/>
                </a:lnTo>
                <a:lnTo>
                  <a:pt x="9325" y="157"/>
                </a:lnTo>
                <a:lnTo>
                  <a:pt x="9094" y="209"/>
                </a:lnTo>
                <a:lnTo>
                  <a:pt x="8846" y="262"/>
                </a:lnTo>
                <a:lnTo>
                  <a:pt x="8650" y="340"/>
                </a:lnTo>
                <a:lnTo>
                  <a:pt x="8437" y="432"/>
                </a:lnTo>
                <a:lnTo>
                  <a:pt x="8277" y="511"/>
                </a:lnTo>
                <a:lnTo>
                  <a:pt x="8100" y="616"/>
                </a:lnTo>
                <a:lnTo>
                  <a:pt x="7957" y="707"/>
                </a:lnTo>
                <a:lnTo>
                  <a:pt x="7833" y="838"/>
                </a:lnTo>
                <a:lnTo>
                  <a:pt x="7620" y="1061"/>
                </a:lnTo>
                <a:lnTo>
                  <a:pt x="7442" y="1336"/>
                </a:lnTo>
                <a:lnTo>
                  <a:pt x="7353" y="1599"/>
                </a:lnTo>
                <a:lnTo>
                  <a:pt x="7318" y="1900"/>
                </a:lnTo>
                <a:lnTo>
                  <a:pt x="7318" y="2175"/>
                </a:lnTo>
                <a:lnTo>
                  <a:pt x="7353" y="2450"/>
                </a:lnTo>
                <a:lnTo>
                  <a:pt x="7442" y="2726"/>
                </a:lnTo>
                <a:lnTo>
                  <a:pt x="7620" y="2975"/>
                </a:lnTo>
                <a:lnTo>
                  <a:pt x="7833" y="3198"/>
                </a:lnTo>
                <a:lnTo>
                  <a:pt x="8064" y="3433"/>
                </a:lnTo>
                <a:lnTo>
                  <a:pt x="8295" y="3630"/>
                </a:lnTo>
                <a:lnTo>
                  <a:pt x="8508" y="3853"/>
                </a:lnTo>
                <a:lnTo>
                  <a:pt x="8686" y="4089"/>
                </a:lnTo>
                <a:lnTo>
                  <a:pt x="8775" y="4312"/>
                </a:lnTo>
                <a:lnTo>
                  <a:pt x="8846" y="4561"/>
                </a:lnTo>
                <a:lnTo>
                  <a:pt x="8846" y="4810"/>
                </a:lnTo>
                <a:lnTo>
                  <a:pt x="8810" y="5059"/>
                </a:lnTo>
                <a:lnTo>
                  <a:pt x="8721" y="5295"/>
                </a:lnTo>
                <a:lnTo>
                  <a:pt x="8579" y="5544"/>
                </a:lnTo>
                <a:lnTo>
                  <a:pt x="8366" y="5766"/>
                </a:lnTo>
                <a:lnTo>
                  <a:pt x="8135" y="5976"/>
                </a:lnTo>
                <a:lnTo>
                  <a:pt x="7833" y="6199"/>
                </a:lnTo>
                <a:lnTo>
                  <a:pt x="7478" y="6369"/>
                </a:lnTo>
                <a:lnTo>
                  <a:pt x="7069" y="6527"/>
                </a:lnTo>
                <a:lnTo>
                  <a:pt x="6590" y="6671"/>
                </a:lnTo>
                <a:lnTo>
                  <a:pt x="6092" y="6802"/>
                </a:lnTo>
                <a:lnTo>
                  <a:pt x="5684" y="6802"/>
                </a:lnTo>
                <a:lnTo>
                  <a:pt x="5133" y="6802"/>
                </a:lnTo>
                <a:lnTo>
                  <a:pt x="4547" y="6802"/>
                </a:lnTo>
                <a:lnTo>
                  <a:pt x="3872" y="6802"/>
                </a:lnTo>
                <a:lnTo>
                  <a:pt x="3144" y="6802"/>
                </a:lnTo>
                <a:lnTo>
                  <a:pt x="2362" y="6802"/>
                </a:lnTo>
                <a:lnTo>
                  <a:pt x="1545" y="6802"/>
                </a:lnTo>
                <a:lnTo>
                  <a:pt x="692" y="6802"/>
                </a:lnTo>
                <a:lnTo>
                  <a:pt x="586" y="7234"/>
                </a:lnTo>
                <a:lnTo>
                  <a:pt x="461" y="7837"/>
                </a:lnTo>
                <a:lnTo>
                  <a:pt x="355" y="8493"/>
                </a:lnTo>
                <a:lnTo>
                  <a:pt x="248" y="9187"/>
                </a:lnTo>
                <a:lnTo>
                  <a:pt x="142" y="9869"/>
                </a:lnTo>
                <a:lnTo>
                  <a:pt x="106" y="10498"/>
                </a:lnTo>
                <a:lnTo>
                  <a:pt x="106" y="10983"/>
                </a:lnTo>
                <a:lnTo>
                  <a:pt x="106" y="11311"/>
                </a:lnTo>
                <a:lnTo>
                  <a:pt x="213" y="11481"/>
                </a:lnTo>
                <a:lnTo>
                  <a:pt x="319" y="11651"/>
                </a:lnTo>
                <a:lnTo>
                  <a:pt x="497" y="11783"/>
                </a:lnTo>
                <a:lnTo>
                  <a:pt x="692" y="11914"/>
                </a:lnTo>
                <a:lnTo>
                  <a:pt x="941" y="12032"/>
                </a:lnTo>
                <a:lnTo>
                  <a:pt x="1207" y="12110"/>
                </a:lnTo>
                <a:lnTo>
                  <a:pt x="1509" y="12189"/>
                </a:lnTo>
                <a:lnTo>
                  <a:pt x="1794" y="12241"/>
                </a:lnTo>
                <a:lnTo>
                  <a:pt x="2131" y="12267"/>
                </a:lnTo>
                <a:lnTo>
                  <a:pt x="2433" y="12281"/>
                </a:lnTo>
                <a:lnTo>
                  <a:pt x="2735" y="12267"/>
                </a:lnTo>
                <a:lnTo>
                  <a:pt x="3055" y="12241"/>
                </a:lnTo>
                <a:lnTo>
                  <a:pt x="3357" y="12189"/>
                </a:lnTo>
                <a:lnTo>
                  <a:pt x="3623" y="12084"/>
                </a:lnTo>
                <a:lnTo>
                  <a:pt x="3872" y="11979"/>
                </a:lnTo>
                <a:lnTo>
                  <a:pt x="4103" y="11861"/>
                </a:lnTo>
                <a:lnTo>
                  <a:pt x="4316" y="11704"/>
                </a:lnTo>
                <a:lnTo>
                  <a:pt x="4582" y="11612"/>
                </a:lnTo>
                <a:lnTo>
                  <a:pt x="4849" y="11533"/>
                </a:lnTo>
                <a:lnTo>
                  <a:pt x="5169" y="11507"/>
                </a:lnTo>
                <a:lnTo>
                  <a:pt x="5506" y="11481"/>
                </a:lnTo>
                <a:lnTo>
                  <a:pt x="5808" y="11507"/>
                </a:lnTo>
                <a:lnTo>
                  <a:pt x="6146" y="11560"/>
                </a:lnTo>
                <a:lnTo>
                  <a:pt x="6501" y="11651"/>
                </a:lnTo>
                <a:lnTo>
                  <a:pt x="6803" y="11783"/>
                </a:lnTo>
                <a:lnTo>
                  <a:pt x="7105" y="11940"/>
                </a:lnTo>
                <a:lnTo>
                  <a:pt x="7353" y="12110"/>
                </a:lnTo>
                <a:lnTo>
                  <a:pt x="7584" y="12333"/>
                </a:lnTo>
                <a:lnTo>
                  <a:pt x="7798" y="12595"/>
                </a:lnTo>
                <a:lnTo>
                  <a:pt x="7922" y="12870"/>
                </a:lnTo>
                <a:lnTo>
                  <a:pt x="8028" y="13198"/>
                </a:lnTo>
                <a:lnTo>
                  <a:pt x="8064" y="13526"/>
                </a:lnTo>
                <a:lnTo>
                  <a:pt x="8028" y="13775"/>
                </a:lnTo>
                <a:lnTo>
                  <a:pt x="7922" y="13998"/>
                </a:lnTo>
                <a:lnTo>
                  <a:pt x="7798" y="14220"/>
                </a:lnTo>
                <a:lnTo>
                  <a:pt x="7584" y="14404"/>
                </a:lnTo>
                <a:lnTo>
                  <a:pt x="7353" y="14574"/>
                </a:lnTo>
                <a:lnTo>
                  <a:pt x="7105" y="14732"/>
                </a:lnTo>
                <a:lnTo>
                  <a:pt x="6803" y="14850"/>
                </a:lnTo>
                <a:lnTo>
                  <a:pt x="6501" y="14954"/>
                </a:lnTo>
                <a:lnTo>
                  <a:pt x="6146" y="15033"/>
                </a:lnTo>
                <a:lnTo>
                  <a:pt x="5808" y="15085"/>
                </a:lnTo>
                <a:lnTo>
                  <a:pt x="5506" y="15085"/>
                </a:lnTo>
                <a:lnTo>
                  <a:pt x="5169" y="15059"/>
                </a:lnTo>
                <a:lnTo>
                  <a:pt x="4849" y="15007"/>
                </a:lnTo>
                <a:lnTo>
                  <a:pt x="4582" y="14902"/>
                </a:lnTo>
                <a:lnTo>
                  <a:pt x="4316" y="14784"/>
                </a:lnTo>
                <a:lnTo>
                  <a:pt x="4103" y="14600"/>
                </a:lnTo>
                <a:lnTo>
                  <a:pt x="3907" y="14430"/>
                </a:lnTo>
                <a:lnTo>
                  <a:pt x="3659" y="14299"/>
                </a:lnTo>
                <a:lnTo>
                  <a:pt x="3428" y="14194"/>
                </a:lnTo>
                <a:lnTo>
                  <a:pt x="3179" y="14129"/>
                </a:lnTo>
                <a:lnTo>
                  <a:pt x="2913" y="14102"/>
                </a:lnTo>
                <a:lnTo>
                  <a:pt x="2646" y="14102"/>
                </a:lnTo>
                <a:lnTo>
                  <a:pt x="2362" y="14129"/>
                </a:lnTo>
                <a:lnTo>
                  <a:pt x="2096" y="14168"/>
                </a:lnTo>
                <a:lnTo>
                  <a:pt x="1811" y="14273"/>
                </a:lnTo>
                <a:lnTo>
                  <a:pt x="1545" y="14378"/>
                </a:lnTo>
                <a:lnTo>
                  <a:pt x="1314" y="14496"/>
                </a:lnTo>
                <a:lnTo>
                  <a:pt x="1065" y="14653"/>
                </a:lnTo>
                <a:lnTo>
                  <a:pt x="870" y="14797"/>
                </a:lnTo>
                <a:lnTo>
                  <a:pt x="657" y="14981"/>
                </a:lnTo>
                <a:lnTo>
                  <a:pt x="497" y="15177"/>
                </a:lnTo>
                <a:lnTo>
                  <a:pt x="390" y="15413"/>
                </a:lnTo>
                <a:lnTo>
                  <a:pt x="284" y="15636"/>
                </a:lnTo>
                <a:lnTo>
                  <a:pt x="248" y="15911"/>
                </a:lnTo>
                <a:lnTo>
                  <a:pt x="284" y="16239"/>
                </a:lnTo>
                <a:lnTo>
                  <a:pt x="319" y="16566"/>
                </a:lnTo>
                <a:lnTo>
                  <a:pt x="497" y="17340"/>
                </a:lnTo>
                <a:lnTo>
                  <a:pt x="692" y="18152"/>
                </a:lnTo>
                <a:lnTo>
                  <a:pt x="799" y="18559"/>
                </a:lnTo>
                <a:lnTo>
                  <a:pt x="905" y="18978"/>
                </a:lnTo>
                <a:lnTo>
                  <a:pt x="959" y="19384"/>
                </a:lnTo>
                <a:lnTo>
                  <a:pt x="994" y="19791"/>
                </a:lnTo>
                <a:lnTo>
                  <a:pt x="994" y="20132"/>
                </a:lnTo>
                <a:lnTo>
                  <a:pt x="959" y="20485"/>
                </a:lnTo>
                <a:lnTo>
                  <a:pt x="941" y="20669"/>
                </a:lnTo>
                <a:lnTo>
                  <a:pt x="870" y="20813"/>
                </a:lnTo>
                <a:lnTo>
                  <a:pt x="799" y="20970"/>
                </a:lnTo>
                <a:lnTo>
                  <a:pt x="692" y="21088"/>
                </a:lnTo>
                <a:lnTo>
                  <a:pt x="1474" y="20997"/>
                </a:lnTo>
                <a:lnTo>
                  <a:pt x="2291" y="20866"/>
                </a:lnTo>
                <a:lnTo>
                  <a:pt x="3108" y="20787"/>
                </a:lnTo>
                <a:lnTo>
                  <a:pt x="3907" y="20721"/>
                </a:lnTo>
                <a:lnTo>
                  <a:pt x="4653" y="20695"/>
                </a:lnTo>
                <a:lnTo>
                  <a:pt x="5364" y="20695"/>
                </a:lnTo>
                <a:lnTo>
                  <a:pt x="5701" y="20721"/>
                </a:lnTo>
                <a:lnTo>
                  <a:pt x="6057" y="20761"/>
                </a:lnTo>
                <a:lnTo>
                  <a:pt x="6323" y="20813"/>
                </a:lnTo>
                <a:lnTo>
                  <a:pt x="6625" y="20892"/>
                </a:lnTo>
                <a:close/>
              </a:path>
            </a:pathLst>
          </a:custGeom>
          <a:solidFill>
            <a:srgbClr val="DDDDDD"/>
          </a:solidFill>
          <a:ln w="28575">
            <a:solidFill>
              <a:schemeClr val="tx1"/>
            </a:solidFill>
            <a:miter lim="800000"/>
            <a:headEnd/>
            <a:tailEnd/>
          </a:ln>
        </p:spPr>
        <p:txBody>
          <a:bodyPr/>
          <a:lstStyle/>
          <a:p>
            <a:pPr algn="ctr"/>
            <a:endParaRPr lang="it-IT" altLang="it-IT" sz="1100" b="1">
              <a:solidFill>
                <a:schemeClr val="tx1"/>
              </a:solidFill>
            </a:endParaRPr>
          </a:p>
          <a:p>
            <a:endParaRPr lang="it-IT" altLang="it-IT"/>
          </a:p>
        </p:txBody>
      </p:sp>
      <p:sp>
        <p:nvSpPr>
          <p:cNvPr id="16" name="Text Box 17"/>
          <p:cNvSpPr txBox="1">
            <a:spLocks noChangeArrowheads="1"/>
          </p:cNvSpPr>
          <p:nvPr/>
        </p:nvSpPr>
        <p:spPr bwMode="auto">
          <a:xfrm>
            <a:off x="1927518" y="1871796"/>
            <a:ext cx="2109963" cy="331496"/>
          </a:xfrm>
          <a:prstGeom prst="rect">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it-IT" altLang="it-IT" sz="1200" b="1">
                <a:solidFill>
                  <a:schemeClr val="tx1"/>
                </a:solidFill>
              </a:rPr>
              <a:t>Rischio emittente</a:t>
            </a:r>
          </a:p>
        </p:txBody>
      </p:sp>
      <p:sp>
        <p:nvSpPr>
          <p:cNvPr id="18" name="Text Box 18"/>
          <p:cNvSpPr txBox="1">
            <a:spLocks noChangeArrowheads="1"/>
          </p:cNvSpPr>
          <p:nvPr/>
        </p:nvSpPr>
        <p:spPr bwMode="auto">
          <a:xfrm>
            <a:off x="5243174" y="2964725"/>
            <a:ext cx="2109963" cy="546465"/>
          </a:xfrm>
          <a:prstGeom prst="rect">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it-IT" altLang="it-IT" sz="1200" b="1">
                <a:solidFill>
                  <a:schemeClr val="tx1"/>
                </a:solidFill>
              </a:rPr>
              <a:t>Rischio tasso d’interesse</a:t>
            </a:r>
          </a:p>
        </p:txBody>
      </p:sp>
      <p:sp>
        <p:nvSpPr>
          <p:cNvPr id="28" name="Text Box 19"/>
          <p:cNvSpPr txBox="1">
            <a:spLocks noChangeArrowheads="1"/>
          </p:cNvSpPr>
          <p:nvPr/>
        </p:nvSpPr>
        <p:spPr bwMode="auto">
          <a:xfrm>
            <a:off x="621350" y="2932580"/>
            <a:ext cx="3562194" cy="1200329"/>
          </a:xfrm>
          <a:prstGeom prst="rect">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Wingdings" pitchFamily="2" charset="2"/>
              <a:buNone/>
            </a:pPr>
            <a:r>
              <a:rPr lang="it-IT" altLang="it-IT" sz="1200" dirty="0" smtClean="0">
                <a:solidFill>
                  <a:schemeClr val="tx1"/>
                </a:solidFill>
              </a:rPr>
              <a:t>L'emittente…</a:t>
            </a:r>
          </a:p>
          <a:p>
            <a:pPr marL="171450" indent="-171450">
              <a:buFont typeface="Wingdings" panose="05000000000000000000" pitchFamily="2" charset="2"/>
              <a:buChar char="§"/>
            </a:pPr>
            <a:r>
              <a:rPr lang="it-IT" altLang="it-IT" sz="1200" dirty="0" smtClean="0">
                <a:solidFill>
                  <a:schemeClr val="tx1"/>
                </a:solidFill>
              </a:rPr>
              <a:t>non </a:t>
            </a:r>
            <a:r>
              <a:rPr lang="it-IT" altLang="it-IT" sz="1200" dirty="0">
                <a:solidFill>
                  <a:schemeClr val="tx1"/>
                </a:solidFill>
              </a:rPr>
              <a:t>è in grado di pagare gli </a:t>
            </a:r>
            <a:r>
              <a:rPr lang="it-IT" altLang="it-IT" sz="1200" dirty="0" smtClean="0">
                <a:solidFill>
                  <a:schemeClr val="tx1"/>
                </a:solidFill>
              </a:rPr>
              <a:t>interessi</a:t>
            </a:r>
          </a:p>
          <a:p>
            <a:pPr marL="171450" indent="-171450">
              <a:buFont typeface="Wingdings" panose="05000000000000000000" pitchFamily="2" charset="2"/>
              <a:buChar char="§"/>
            </a:pPr>
            <a:r>
              <a:rPr lang="it-IT" altLang="it-IT" sz="1200" dirty="0" smtClean="0">
                <a:solidFill>
                  <a:schemeClr val="tx1"/>
                </a:solidFill>
              </a:rPr>
              <a:t>non </a:t>
            </a:r>
            <a:r>
              <a:rPr lang="it-IT" altLang="it-IT" sz="1200" dirty="0">
                <a:solidFill>
                  <a:schemeClr val="tx1"/>
                </a:solidFill>
              </a:rPr>
              <a:t>è in grado di rimborsare il capitale </a:t>
            </a:r>
            <a:r>
              <a:rPr lang="it-IT" altLang="it-IT" sz="1200" dirty="0" smtClean="0">
                <a:solidFill>
                  <a:schemeClr val="tx1"/>
                </a:solidFill>
              </a:rPr>
              <a:t>investito</a:t>
            </a:r>
          </a:p>
          <a:p>
            <a:r>
              <a:rPr lang="it-IT" altLang="it-IT" sz="1200" dirty="0" smtClean="0">
                <a:solidFill>
                  <a:schemeClr val="tx1"/>
                </a:solidFill>
              </a:rPr>
              <a:t>…nei modi e nei tempi pattuiti</a:t>
            </a:r>
          </a:p>
          <a:p>
            <a:endParaRPr lang="it-IT" altLang="it-IT" sz="1200" dirty="0"/>
          </a:p>
          <a:p>
            <a:r>
              <a:rPr lang="it-IT" altLang="it-IT" sz="1200" dirty="0" smtClean="0"/>
              <a:t>Produce impatti </a:t>
            </a:r>
            <a:r>
              <a:rPr lang="it-IT" altLang="it-IT" sz="1200" dirty="0"/>
              <a:t>economici </a:t>
            </a:r>
            <a:r>
              <a:rPr lang="it-IT" altLang="it-IT" sz="1200" dirty="0" smtClean="0"/>
              <a:t>notevoli</a:t>
            </a:r>
            <a:endParaRPr lang="it-IT" altLang="it-IT" sz="1200" dirty="0"/>
          </a:p>
        </p:txBody>
      </p:sp>
      <p:sp>
        <p:nvSpPr>
          <p:cNvPr id="29" name="Text Box 20"/>
          <p:cNvSpPr txBox="1">
            <a:spLocks noChangeArrowheads="1"/>
          </p:cNvSpPr>
          <p:nvPr/>
        </p:nvSpPr>
        <p:spPr bwMode="auto">
          <a:xfrm>
            <a:off x="4788025" y="4330887"/>
            <a:ext cx="2494866" cy="830997"/>
          </a:xfrm>
          <a:prstGeom prst="rect">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buFont typeface="Wingdings" pitchFamily="2" charset="2"/>
              <a:buChar char="§"/>
            </a:pPr>
            <a:r>
              <a:rPr lang="it-IT" altLang="it-IT" sz="1200" dirty="0">
                <a:solidFill>
                  <a:schemeClr val="tx1"/>
                </a:solidFill>
              </a:rPr>
              <a:t> Innalzamento e abbassamento dei tassi di </a:t>
            </a:r>
            <a:r>
              <a:rPr lang="it-IT" altLang="it-IT" sz="1200" dirty="0" smtClean="0">
                <a:solidFill>
                  <a:schemeClr val="tx1"/>
                </a:solidFill>
              </a:rPr>
              <a:t>interesse</a:t>
            </a:r>
          </a:p>
          <a:p>
            <a:pPr>
              <a:buFont typeface="Wingdings" pitchFamily="2" charset="2"/>
              <a:buChar char="§"/>
            </a:pPr>
            <a:r>
              <a:rPr lang="it-IT" altLang="it-IT" sz="1200" dirty="0"/>
              <a:t>  </a:t>
            </a:r>
            <a:r>
              <a:rPr lang="it-IT" altLang="it-IT" sz="1200" dirty="0" smtClean="0"/>
              <a:t>Si manifesta con una frequenza </a:t>
            </a:r>
            <a:r>
              <a:rPr lang="it-IT" altLang="it-IT" sz="1200" dirty="0"/>
              <a:t>elevata</a:t>
            </a:r>
            <a:endParaRPr lang="it-IT" altLang="it-IT" sz="1200" dirty="0">
              <a:solidFill>
                <a:schemeClr val="tx1"/>
              </a:solidFill>
            </a:endParaRPr>
          </a:p>
        </p:txBody>
      </p:sp>
    </p:spTree>
    <p:extLst>
      <p:ext uri="{BB962C8B-B14F-4D97-AF65-F5344CB8AC3E}">
        <p14:creationId xmlns:p14="http://schemas.microsoft.com/office/powerpoint/2010/main" val="456189883"/>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026"/>
          <p:cNvSpPr txBox="1">
            <a:spLocks noChangeArrowheads="1"/>
          </p:cNvSpPr>
          <p:nvPr/>
        </p:nvSpPr>
        <p:spPr bwMode="auto">
          <a:xfrm>
            <a:off x="439172" y="260648"/>
            <a:ext cx="8278812" cy="463846"/>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lgn="ctr">
                <a:solidFill>
                  <a:srgbClr val="6699FF"/>
                </a:solidFill>
                <a:miter lim="800000"/>
                <a:headEnd/>
                <a:tailEnd/>
              </a14:hiddenLine>
            </a:ext>
          </a:extLst>
        </p:spPr>
        <p:txBody>
          <a:bodyPr lIns="90000" tIns="46800" rIns="90000" bIns="46800">
            <a:spAutoFit/>
          </a:bodyPr>
          <a:lstStyle/>
          <a:p>
            <a:pPr algn="ctr">
              <a:defRPr/>
            </a:pPr>
            <a:r>
              <a:rPr lang="it-IT" sz="2400" b="1" dirty="0" smtClean="0">
                <a:solidFill>
                  <a:srgbClr val="F26200"/>
                </a:solidFill>
                <a:latin typeface="Georgia" panose="02040502050405020303" pitchFamily="18" charset="0"/>
              </a:rPr>
              <a:t>Il rischio emittente</a:t>
            </a:r>
            <a:endParaRPr lang="it-IT" sz="2400" b="1" dirty="0">
              <a:solidFill>
                <a:srgbClr val="F26200"/>
              </a:solidFill>
              <a:latin typeface="Georgia" panose="02040502050405020303" pitchFamily="18" charset="0"/>
            </a:endParaRPr>
          </a:p>
        </p:txBody>
      </p:sp>
      <p:sp>
        <p:nvSpPr>
          <p:cNvPr id="2" name="Segnaposto numero diapositiva 1"/>
          <p:cNvSpPr>
            <a:spLocks noGrp="1"/>
          </p:cNvSpPr>
          <p:nvPr>
            <p:ph type="sldNum" sz="quarter" idx="4"/>
          </p:nvPr>
        </p:nvSpPr>
        <p:spPr/>
        <p:txBody>
          <a:bodyPr/>
          <a:lstStyle/>
          <a:p>
            <a:fld id="{CEE20744-6222-4AA3-9D45-8592154090B2}" type="slidenum">
              <a:rPr lang="it-IT" smtClean="0"/>
              <a:pPr/>
              <a:t>122</a:t>
            </a:fld>
            <a:endParaRPr lang="it-IT" dirty="0"/>
          </a:p>
        </p:txBody>
      </p:sp>
      <p:pic>
        <p:nvPicPr>
          <p:cNvPr id="10"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4312" y="2655504"/>
            <a:ext cx="7575376" cy="268268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1" name="Text Box 6"/>
          <p:cNvSpPr txBox="1">
            <a:spLocks noChangeArrowheads="1"/>
          </p:cNvSpPr>
          <p:nvPr/>
        </p:nvSpPr>
        <p:spPr bwMode="auto">
          <a:xfrm>
            <a:off x="786432" y="2610104"/>
            <a:ext cx="2133818" cy="340496"/>
          </a:xfrm>
          <a:prstGeom prst="rect">
            <a:avLst/>
          </a:prstGeom>
          <a:solidFill>
            <a:srgbClr val="DDDDD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it-IT" altLang="it-IT" sz="1200">
                <a:solidFill>
                  <a:schemeClr val="tx1"/>
                </a:solidFill>
              </a:rPr>
              <a:t>Tasso di Interesse</a:t>
            </a:r>
          </a:p>
        </p:txBody>
      </p:sp>
      <p:sp>
        <p:nvSpPr>
          <p:cNvPr id="12" name="Text Box 7"/>
          <p:cNvSpPr txBox="1">
            <a:spLocks noChangeArrowheads="1"/>
          </p:cNvSpPr>
          <p:nvPr/>
        </p:nvSpPr>
        <p:spPr bwMode="auto">
          <a:xfrm>
            <a:off x="7302313" y="4535450"/>
            <a:ext cx="1008637" cy="340494"/>
          </a:xfrm>
          <a:prstGeom prst="rect">
            <a:avLst/>
          </a:prstGeom>
          <a:solidFill>
            <a:srgbClr val="DDDDD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it-IT" altLang="it-IT" sz="1200">
                <a:solidFill>
                  <a:schemeClr val="tx1"/>
                </a:solidFill>
              </a:rPr>
              <a:t>Rischio</a:t>
            </a:r>
          </a:p>
        </p:txBody>
      </p:sp>
      <p:sp>
        <p:nvSpPr>
          <p:cNvPr id="13" name="Oval 10"/>
          <p:cNvSpPr>
            <a:spLocks noChangeArrowheads="1"/>
          </p:cNvSpPr>
          <p:nvPr/>
        </p:nvSpPr>
        <p:spPr bwMode="auto">
          <a:xfrm>
            <a:off x="6683569" y="4931662"/>
            <a:ext cx="915402" cy="396212"/>
          </a:xfrm>
          <a:prstGeom prst="ellipse">
            <a:avLst/>
          </a:prstGeom>
          <a:noFill/>
          <a:ln w="9525">
            <a:solidFill>
              <a:schemeClr val="tx1"/>
            </a:solidFill>
            <a:round/>
            <a:headEnd/>
            <a:tailEnd/>
          </a:ln>
          <a:effectLst/>
          <a:extLst>
            <a:ext uri="{909E8E84-426E-40DD-AFC4-6F175D3DCCD1}">
              <a14:hiddenFill xmlns:a14="http://schemas.microsoft.com/office/drawing/2010/main">
                <a:solidFill>
                  <a:srgbClr val="00B8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it-IT" altLang="it-IT" sz="1100">
                <a:solidFill>
                  <a:schemeClr val="tx1"/>
                </a:solidFill>
              </a:rPr>
              <a:t>Step2</a:t>
            </a:r>
          </a:p>
        </p:txBody>
      </p:sp>
      <p:sp>
        <p:nvSpPr>
          <p:cNvPr id="17" name="Oval 11"/>
          <p:cNvSpPr>
            <a:spLocks noChangeArrowheads="1"/>
          </p:cNvSpPr>
          <p:nvPr/>
        </p:nvSpPr>
        <p:spPr bwMode="auto">
          <a:xfrm>
            <a:off x="886023" y="2259291"/>
            <a:ext cx="915402" cy="396212"/>
          </a:xfrm>
          <a:prstGeom prst="ellipse">
            <a:avLst/>
          </a:prstGeom>
          <a:noFill/>
          <a:ln w="9525">
            <a:solidFill>
              <a:schemeClr val="tx1"/>
            </a:solidFill>
            <a:round/>
            <a:headEnd/>
            <a:tailEnd/>
          </a:ln>
          <a:effectLst/>
          <a:extLst>
            <a:ext uri="{909E8E84-426E-40DD-AFC4-6F175D3DCCD1}">
              <a14:hiddenFill xmlns:a14="http://schemas.microsoft.com/office/drawing/2010/main">
                <a:solidFill>
                  <a:srgbClr val="00B8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it-IT" altLang="it-IT" sz="1100">
                <a:solidFill>
                  <a:schemeClr val="tx1"/>
                </a:solidFill>
              </a:rPr>
              <a:t>Step3</a:t>
            </a:r>
          </a:p>
        </p:txBody>
      </p:sp>
      <p:grpSp>
        <p:nvGrpSpPr>
          <p:cNvPr id="19" name="Group 14"/>
          <p:cNvGrpSpPr>
            <a:grpSpLocks/>
          </p:cNvGrpSpPr>
          <p:nvPr/>
        </p:nvGrpSpPr>
        <p:grpSpPr bwMode="auto">
          <a:xfrm>
            <a:off x="3327095" y="1268760"/>
            <a:ext cx="2441072" cy="1386744"/>
            <a:chOff x="864" y="1008"/>
            <a:chExt cx="1152" cy="720"/>
          </a:xfrm>
        </p:grpSpPr>
        <p:sp>
          <p:nvSpPr>
            <p:cNvPr id="20" name="Puzzle1"/>
            <p:cNvSpPr>
              <a:spLocks noEditPoints="1" noChangeArrowheads="1"/>
            </p:cNvSpPr>
            <p:nvPr/>
          </p:nvSpPr>
          <p:spPr bwMode="auto">
            <a:xfrm>
              <a:off x="864" y="1008"/>
              <a:ext cx="1056" cy="720"/>
            </a:xfrm>
            <a:custGeom>
              <a:avLst/>
              <a:gdLst>
                <a:gd name="T0" fmla="*/ 16740 w 21600"/>
                <a:gd name="T1" fmla="*/ 21078 h 21600"/>
                <a:gd name="T2" fmla="*/ 16976 w 21600"/>
                <a:gd name="T3" fmla="*/ 521 h 21600"/>
                <a:gd name="T4" fmla="*/ 4725 w 21600"/>
                <a:gd name="T5" fmla="*/ 856 h 21600"/>
                <a:gd name="T6" fmla="*/ 5040 w 21600"/>
                <a:gd name="T7" fmla="*/ 21004 h 21600"/>
                <a:gd name="T8" fmla="*/ 10811 w 21600"/>
                <a:gd name="T9" fmla="*/ 12885 h 21600"/>
                <a:gd name="T10" fmla="*/ 10845 w 21600"/>
                <a:gd name="T11" fmla="*/ 8714 h 21600"/>
                <a:gd name="T12" fmla="*/ 21600 w 21600"/>
                <a:gd name="T13" fmla="*/ 10000 h 21600"/>
                <a:gd name="T14" fmla="*/ 56 w 21600"/>
                <a:gd name="T15" fmla="*/ 10000 h 21600"/>
                <a:gd name="T16" fmla="*/ 6086 w 21600"/>
                <a:gd name="T17" fmla="*/ 2569 h 21600"/>
                <a:gd name="T18" fmla="*/ 16132 w 21600"/>
                <a:gd name="T19" fmla="*/ 19552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9360" y="20836"/>
                  </a:moveTo>
                  <a:lnTo>
                    <a:pt x="9528" y="20836"/>
                  </a:lnTo>
                  <a:lnTo>
                    <a:pt x="9686" y="20762"/>
                  </a:lnTo>
                  <a:lnTo>
                    <a:pt x="9810" y="20687"/>
                  </a:lnTo>
                  <a:lnTo>
                    <a:pt x="9922" y="20575"/>
                  </a:lnTo>
                  <a:lnTo>
                    <a:pt x="10012" y="20426"/>
                  </a:lnTo>
                  <a:lnTo>
                    <a:pt x="10068" y="20296"/>
                  </a:lnTo>
                  <a:lnTo>
                    <a:pt x="10113" y="20110"/>
                  </a:lnTo>
                  <a:lnTo>
                    <a:pt x="10136" y="19905"/>
                  </a:lnTo>
                  <a:lnTo>
                    <a:pt x="10136" y="19682"/>
                  </a:lnTo>
                  <a:lnTo>
                    <a:pt x="10113" y="19440"/>
                  </a:lnTo>
                  <a:lnTo>
                    <a:pt x="10068" y="19142"/>
                  </a:lnTo>
                  <a:lnTo>
                    <a:pt x="10012" y="18900"/>
                  </a:lnTo>
                  <a:lnTo>
                    <a:pt x="9900" y="18620"/>
                  </a:lnTo>
                  <a:lnTo>
                    <a:pt x="9787" y="18285"/>
                  </a:lnTo>
                  <a:lnTo>
                    <a:pt x="9641" y="17968"/>
                  </a:lnTo>
                  <a:lnTo>
                    <a:pt x="9472" y="17652"/>
                  </a:lnTo>
                  <a:lnTo>
                    <a:pt x="9382" y="17466"/>
                  </a:lnTo>
                  <a:lnTo>
                    <a:pt x="9315" y="17298"/>
                  </a:lnTo>
                  <a:lnTo>
                    <a:pt x="9258" y="17112"/>
                  </a:lnTo>
                  <a:lnTo>
                    <a:pt x="9191" y="16926"/>
                  </a:lnTo>
                  <a:lnTo>
                    <a:pt x="9123" y="16535"/>
                  </a:lnTo>
                  <a:lnTo>
                    <a:pt x="9101" y="16144"/>
                  </a:lnTo>
                  <a:lnTo>
                    <a:pt x="9101" y="15753"/>
                  </a:lnTo>
                  <a:lnTo>
                    <a:pt x="9168" y="15362"/>
                  </a:lnTo>
                  <a:lnTo>
                    <a:pt x="9236" y="14971"/>
                  </a:lnTo>
                  <a:lnTo>
                    <a:pt x="9360" y="14580"/>
                  </a:lnTo>
                  <a:lnTo>
                    <a:pt x="9495" y="14244"/>
                  </a:lnTo>
                  <a:lnTo>
                    <a:pt x="9663" y="13891"/>
                  </a:lnTo>
                  <a:lnTo>
                    <a:pt x="9855" y="13611"/>
                  </a:lnTo>
                  <a:lnTo>
                    <a:pt x="10068" y="13351"/>
                  </a:lnTo>
                  <a:lnTo>
                    <a:pt x="10293" y="13146"/>
                  </a:lnTo>
                  <a:lnTo>
                    <a:pt x="10552" y="12997"/>
                  </a:lnTo>
                  <a:lnTo>
                    <a:pt x="10811" y="12885"/>
                  </a:lnTo>
                  <a:lnTo>
                    <a:pt x="11069" y="12866"/>
                  </a:lnTo>
                  <a:lnTo>
                    <a:pt x="11351" y="12885"/>
                  </a:lnTo>
                  <a:lnTo>
                    <a:pt x="11610" y="12997"/>
                  </a:lnTo>
                  <a:lnTo>
                    <a:pt x="11846" y="13183"/>
                  </a:lnTo>
                  <a:lnTo>
                    <a:pt x="12060" y="13388"/>
                  </a:lnTo>
                  <a:lnTo>
                    <a:pt x="12251" y="13648"/>
                  </a:lnTo>
                  <a:lnTo>
                    <a:pt x="12419" y="13928"/>
                  </a:lnTo>
                  <a:lnTo>
                    <a:pt x="12555" y="14244"/>
                  </a:lnTo>
                  <a:lnTo>
                    <a:pt x="12690" y="14617"/>
                  </a:lnTo>
                  <a:lnTo>
                    <a:pt x="12768" y="15008"/>
                  </a:lnTo>
                  <a:lnTo>
                    <a:pt x="12836" y="15399"/>
                  </a:lnTo>
                  <a:lnTo>
                    <a:pt x="12858" y="15753"/>
                  </a:lnTo>
                  <a:lnTo>
                    <a:pt x="12858" y="16144"/>
                  </a:lnTo>
                  <a:lnTo>
                    <a:pt x="12813" y="16535"/>
                  </a:lnTo>
                  <a:lnTo>
                    <a:pt x="12746" y="16888"/>
                  </a:lnTo>
                  <a:lnTo>
                    <a:pt x="12667" y="17224"/>
                  </a:lnTo>
                  <a:lnTo>
                    <a:pt x="12510" y="17503"/>
                  </a:lnTo>
                  <a:lnTo>
                    <a:pt x="12228" y="18043"/>
                  </a:lnTo>
                  <a:lnTo>
                    <a:pt x="11970" y="18546"/>
                  </a:lnTo>
                  <a:lnTo>
                    <a:pt x="11868" y="18751"/>
                  </a:lnTo>
                  <a:lnTo>
                    <a:pt x="11778" y="18974"/>
                  </a:lnTo>
                  <a:lnTo>
                    <a:pt x="11711" y="19179"/>
                  </a:lnTo>
                  <a:lnTo>
                    <a:pt x="11666" y="19365"/>
                  </a:lnTo>
                  <a:lnTo>
                    <a:pt x="11632" y="19570"/>
                  </a:lnTo>
                  <a:lnTo>
                    <a:pt x="11632" y="19756"/>
                  </a:lnTo>
                  <a:lnTo>
                    <a:pt x="11632" y="19942"/>
                  </a:lnTo>
                  <a:lnTo>
                    <a:pt x="11643" y="20110"/>
                  </a:lnTo>
                  <a:lnTo>
                    <a:pt x="11711" y="20296"/>
                  </a:lnTo>
                  <a:lnTo>
                    <a:pt x="11801" y="20464"/>
                  </a:lnTo>
                  <a:lnTo>
                    <a:pt x="11891" y="20650"/>
                  </a:lnTo>
                  <a:lnTo>
                    <a:pt x="12037" y="20836"/>
                  </a:lnTo>
                  <a:lnTo>
                    <a:pt x="12206" y="21004"/>
                  </a:lnTo>
                  <a:lnTo>
                    <a:pt x="12419" y="21190"/>
                  </a:lnTo>
                  <a:lnTo>
                    <a:pt x="12667" y="21320"/>
                  </a:lnTo>
                  <a:lnTo>
                    <a:pt x="12960" y="21432"/>
                  </a:lnTo>
                  <a:lnTo>
                    <a:pt x="13286" y="21544"/>
                  </a:lnTo>
                  <a:lnTo>
                    <a:pt x="13612" y="21655"/>
                  </a:lnTo>
                  <a:lnTo>
                    <a:pt x="13983" y="21693"/>
                  </a:lnTo>
                  <a:lnTo>
                    <a:pt x="14343" y="21730"/>
                  </a:lnTo>
                  <a:lnTo>
                    <a:pt x="14715" y="21730"/>
                  </a:lnTo>
                  <a:lnTo>
                    <a:pt x="15075" y="21730"/>
                  </a:lnTo>
                  <a:lnTo>
                    <a:pt x="15446" y="21655"/>
                  </a:lnTo>
                  <a:lnTo>
                    <a:pt x="15794" y="21581"/>
                  </a:lnTo>
                  <a:lnTo>
                    <a:pt x="16132" y="21432"/>
                  </a:lnTo>
                  <a:lnTo>
                    <a:pt x="16458" y="21302"/>
                  </a:lnTo>
                  <a:lnTo>
                    <a:pt x="16740" y="21078"/>
                  </a:lnTo>
                  <a:lnTo>
                    <a:pt x="16976" y="20836"/>
                  </a:lnTo>
                  <a:lnTo>
                    <a:pt x="17043" y="20650"/>
                  </a:lnTo>
                  <a:lnTo>
                    <a:pt x="17088" y="20426"/>
                  </a:lnTo>
                  <a:lnTo>
                    <a:pt x="17133" y="20222"/>
                  </a:lnTo>
                  <a:lnTo>
                    <a:pt x="17156" y="19980"/>
                  </a:lnTo>
                  <a:lnTo>
                    <a:pt x="17167" y="19477"/>
                  </a:lnTo>
                  <a:lnTo>
                    <a:pt x="17167" y="18974"/>
                  </a:lnTo>
                  <a:lnTo>
                    <a:pt x="17156" y="18397"/>
                  </a:lnTo>
                  <a:lnTo>
                    <a:pt x="17111" y="17820"/>
                  </a:lnTo>
                  <a:lnTo>
                    <a:pt x="17066" y="17261"/>
                  </a:lnTo>
                  <a:lnTo>
                    <a:pt x="16998" y="16646"/>
                  </a:lnTo>
                  <a:lnTo>
                    <a:pt x="16852" y="15511"/>
                  </a:lnTo>
                  <a:lnTo>
                    <a:pt x="16740" y="14393"/>
                  </a:lnTo>
                  <a:lnTo>
                    <a:pt x="16717" y="13928"/>
                  </a:lnTo>
                  <a:lnTo>
                    <a:pt x="16695" y="13462"/>
                  </a:lnTo>
                  <a:lnTo>
                    <a:pt x="16717" y="13071"/>
                  </a:lnTo>
                  <a:lnTo>
                    <a:pt x="16785" y="12755"/>
                  </a:lnTo>
                  <a:lnTo>
                    <a:pt x="16852" y="12419"/>
                  </a:lnTo>
                  <a:lnTo>
                    <a:pt x="16953" y="12140"/>
                  </a:lnTo>
                  <a:lnTo>
                    <a:pt x="17088" y="11898"/>
                  </a:lnTo>
                  <a:lnTo>
                    <a:pt x="17212" y="11675"/>
                  </a:lnTo>
                  <a:lnTo>
                    <a:pt x="17370" y="11470"/>
                  </a:lnTo>
                  <a:lnTo>
                    <a:pt x="17516" y="11284"/>
                  </a:lnTo>
                  <a:lnTo>
                    <a:pt x="17696" y="11135"/>
                  </a:lnTo>
                  <a:lnTo>
                    <a:pt x="17865" y="11042"/>
                  </a:lnTo>
                  <a:lnTo>
                    <a:pt x="18033" y="10930"/>
                  </a:lnTo>
                  <a:lnTo>
                    <a:pt x="18213" y="10893"/>
                  </a:lnTo>
                  <a:lnTo>
                    <a:pt x="18382" y="10893"/>
                  </a:lnTo>
                  <a:lnTo>
                    <a:pt x="18551" y="10967"/>
                  </a:lnTo>
                  <a:lnTo>
                    <a:pt x="18708" y="11042"/>
                  </a:lnTo>
                  <a:lnTo>
                    <a:pt x="18855" y="11172"/>
                  </a:lnTo>
                  <a:lnTo>
                    <a:pt x="19012" y="11358"/>
                  </a:lnTo>
                  <a:lnTo>
                    <a:pt x="19136" y="11600"/>
                  </a:lnTo>
                  <a:lnTo>
                    <a:pt x="19271" y="11861"/>
                  </a:lnTo>
                  <a:lnTo>
                    <a:pt x="19440" y="12028"/>
                  </a:lnTo>
                  <a:lnTo>
                    <a:pt x="19608" y="12177"/>
                  </a:lnTo>
                  <a:lnTo>
                    <a:pt x="19822" y="12289"/>
                  </a:lnTo>
                  <a:lnTo>
                    <a:pt x="20025" y="12289"/>
                  </a:lnTo>
                  <a:lnTo>
                    <a:pt x="20238" y="12289"/>
                  </a:lnTo>
                  <a:lnTo>
                    <a:pt x="20452" y="12215"/>
                  </a:lnTo>
                  <a:lnTo>
                    <a:pt x="20643" y="12103"/>
                  </a:lnTo>
                  <a:lnTo>
                    <a:pt x="20846" y="11973"/>
                  </a:lnTo>
                  <a:lnTo>
                    <a:pt x="21037" y="11786"/>
                  </a:lnTo>
                  <a:lnTo>
                    <a:pt x="21206" y="11563"/>
                  </a:lnTo>
                  <a:lnTo>
                    <a:pt x="21363" y="11321"/>
                  </a:lnTo>
                  <a:lnTo>
                    <a:pt x="21465" y="11079"/>
                  </a:lnTo>
                  <a:lnTo>
                    <a:pt x="21577" y="10744"/>
                  </a:lnTo>
                  <a:lnTo>
                    <a:pt x="21622" y="10427"/>
                  </a:lnTo>
                  <a:lnTo>
                    <a:pt x="21645" y="10111"/>
                  </a:lnTo>
                  <a:lnTo>
                    <a:pt x="21622" y="9608"/>
                  </a:lnTo>
                  <a:lnTo>
                    <a:pt x="21577" y="9142"/>
                  </a:lnTo>
                  <a:lnTo>
                    <a:pt x="21465" y="8751"/>
                  </a:lnTo>
                  <a:lnTo>
                    <a:pt x="21363" y="8397"/>
                  </a:lnTo>
                  <a:lnTo>
                    <a:pt x="21206" y="8062"/>
                  </a:lnTo>
                  <a:lnTo>
                    <a:pt x="21037" y="7820"/>
                  </a:lnTo>
                  <a:lnTo>
                    <a:pt x="20846" y="7597"/>
                  </a:lnTo>
                  <a:lnTo>
                    <a:pt x="20643" y="7429"/>
                  </a:lnTo>
                  <a:lnTo>
                    <a:pt x="20452" y="7317"/>
                  </a:lnTo>
                  <a:lnTo>
                    <a:pt x="20238" y="7206"/>
                  </a:lnTo>
                  <a:lnTo>
                    <a:pt x="20025" y="7168"/>
                  </a:lnTo>
                  <a:lnTo>
                    <a:pt x="19822" y="7206"/>
                  </a:lnTo>
                  <a:lnTo>
                    <a:pt x="19608" y="7243"/>
                  </a:lnTo>
                  <a:lnTo>
                    <a:pt x="19440" y="7355"/>
                  </a:lnTo>
                  <a:lnTo>
                    <a:pt x="19271" y="7504"/>
                  </a:lnTo>
                  <a:lnTo>
                    <a:pt x="19136" y="7708"/>
                  </a:lnTo>
                  <a:lnTo>
                    <a:pt x="19012" y="7895"/>
                  </a:lnTo>
                  <a:lnTo>
                    <a:pt x="18832" y="8025"/>
                  </a:lnTo>
                  <a:lnTo>
                    <a:pt x="18663" y="8174"/>
                  </a:lnTo>
                  <a:lnTo>
                    <a:pt x="18472" y="8248"/>
                  </a:lnTo>
                  <a:lnTo>
                    <a:pt x="18270" y="8286"/>
                  </a:lnTo>
                  <a:lnTo>
                    <a:pt x="18078" y="8323"/>
                  </a:lnTo>
                  <a:lnTo>
                    <a:pt x="17887" y="8323"/>
                  </a:lnTo>
                  <a:lnTo>
                    <a:pt x="17696" y="8248"/>
                  </a:lnTo>
                  <a:lnTo>
                    <a:pt x="17493" y="8174"/>
                  </a:lnTo>
                  <a:lnTo>
                    <a:pt x="17302" y="8062"/>
                  </a:lnTo>
                  <a:lnTo>
                    <a:pt x="17133" y="7969"/>
                  </a:lnTo>
                  <a:lnTo>
                    <a:pt x="16976" y="7783"/>
                  </a:lnTo>
                  <a:lnTo>
                    <a:pt x="16852" y="7597"/>
                  </a:lnTo>
                  <a:lnTo>
                    <a:pt x="16740" y="7429"/>
                  </a:lnTo>
                  <a:lnTo>
                    <a:pt x="16672" y="7168"/>
                  </a:lnTo>
                  <a:lnTo>
                    <a:pt x="16638" y="6926"/>
                  </a:lnTo>
                  <a:lnTo>
                    <a:pt x="16616" y="6498"/>
                  </a:lnTo>
                  <a:lnTo>
                    <a:pt x="16616" y="5772"/>
                  </a:lnTo>
                  <a:lnTo>
                    <a:pt x="16650" y="4915"/>
                  </a:lnTo>
                  <a:lnTo>
                    <a:pt x="16695" y="3928"/>
                  </a:lnTo>
                  <a:lnTo>
                    <a:pt x="16762" y="2960"/>
                  </a:lnTo>
                  <a:lnTo>
                    <a:pt x="16830" y="1992"/>
                  </a:lnTo>
                  <a:lnTo>
                    <a:pt x="16908" y="1173"/>
                  </a:lnTo>
                  <a:lnTo>
                    <a:pt x="16976" y="521"/>
                  </a:lnTo>
                  <a:lnTo>
                    <a:pt x="16953" y="521"/>
                  </a:lnTo>
                  <a:lnTo>
                    <a:pt x="16931" y="521"/>
                  </a:lnTo>
                  <a:lnTo>
                    <a:pt x="16267" y="484"/>
                  </a:lnTo>
                  <a:lnTo>
                    <a:pt x="15637" y="428"/>
                  </a:lnTo>
                  <a:lnTo>
                    <a:pt x="15063" y="353"/>
                  </a:lnTo>
                  <a:lnTo>
                    <a:pt x="14523" y="279"/>
                  </a:lnTo>
                  <a:lnTo>
                    <a:pt x="14040" y="167"/>
                  </a:lnTo>
                  <a:lnTo>
                    <a:pt x="13635" y="93"/>
                  </a:lnTo>
                  <a:lnTo>
                    <a:pt x="13331" y="18"/>
                  </a:lnTo>
                  <a:lnTo>
                    <a:pt x="13117" y="18"/>
                  </a:lnTo>
                  <a:lnTo>
                    <a:pt x="12982" y="18"/>
                  </a:lnTo>
                  <a:lnTo>
                    <a:pt x="12858" y="130"/>
                  </a:lnTo>
                  <a:lnTo>
                    <a:pt x="12723" y="279"/>
                  </a:lnTo>
                  <a:lnTo>
                    <a:pt x="12622" y="446"/>
                  </a:lnTo>
                  <a:lnTo>
                    <a:pt x="12510" y="670"/>
                  </a:lnTo>
                  <a:lnTo>
                    <a:pt x="12419" y="912"/>
                  </a:lnTo>
                  <a:lnTo>
                    <a:pt x="12363" y="1210"/>
                  </a:lnTo>
                  <a:lnTo>
                    <a:pt x="12318" y="1526"/>
                  </a:lnTo>
                  <a:lnTo>
                    <a:pt x="12273" y="1843"/>
                  </a:lnTo>
                  <a:lnTo>
                    <a:pt x="12251" y="2215"/>
                  </a:lnTo>
                  <a:lnTo>
                    <a:pt x="12273" y="2532"/>
                  </a:lnTo>
                  <a:lnTo>
                    <a:pt x="12318" y="2886"/>
                  </a:lnTo>
                  <a:lnTo>
                    <a:pt x="12386" y="3240"/>
                  </a:lnTo>
                  <a:lnTo>
                    <a:pt x="12464" y="3556"/>
                  </a:lnTo>
                  <a:lnTo>
                    <a:pt x="12577" y="3891"/>
                  </a:lnTo>
                  <a:lnTo>
                    <a:pt x="12746" y="4171"/>
                  </a:lnTo>
                  <a:lnTo>
                    <a:pt x="12926" y="4487"/>
                  </a:lnTo>
                  <a:lnTo>
                    <a:pt x="13050" y="4860"/>
                  </a:lnTo>
                  <a:lnTo>
                    <a:pt x="13162" y="5251"/>
                  </a:lnTo>
                  <a:lnTo>
                    <a:pt x="13218" y="5604"/>
                  </a:lnTo>
                  <a:lnTo>
                    <a:pt x="13263" y="5995"/>
                  </a:lnTo>
                  <a:lnTo>
                    <a:pt x="13241" y="6386"/>
                  </a:lnTo>
                  <a:lnTo>
                    <a:pt x="13218" y="6740"/>
                  </a:lnTo>
                  <a:lnTo>
                    <a:pt x="13139" y="7094"/>
                  </a:lnTo>
                  <a:lnTo>
                    <a:pt x="13050" y="7429"/>
                  </a:lnTo>
                  <a:lnTo>
                    <a:pt x="12903" y="7746"/>
                  </a:lnTo>
                  <a:lnTo>
                    <a:pt x="12723" y="8025"/>
                  </a:lnTo>
                  <a:lnTo>
                    <a:pt x="12532" y="8286"/>
                  </a:lnTo>
                  <a:lnTo>
                    <a:pt x="12318" y="8491"/>
                  </a:lnTo>
                  <a:lnTo>
                    <a:pt x="12060" y="8677"/>
                  </a:lnTo>
                  <a:lnTo>
                    <a:pt x="11756" y="8788"/>
                  </a:lnTo>
                  <a:lnTo>
                    <a:pt x="11452" y="8826"/>
                  </a:lnTo>
                  <a:lnTo>
                    <a:pt x="11283" y="8826"/>
                  </a:lnTo>
                  <a:lnTo>
                    <a:pt x="11126" y="8826"/>
                  </a:lnTo>
                  <a:lnTo>
                    <a:pt x="11002" y="8788"/>
                  </a:lnTo>
                  <a:lnTo>
                    <a:pt x="10845" y="8714"/>
                  </a:lnTo>
                  <a:lnTo>
                    <a:pt x="10721" y="8640"/>
                  </a:lnTo>
                  <a:lnTo>
                    <a:pt x="10608" y="8565"/>
                  </a:lnTo>
                  <a:lnTo>
                    <a:pt x="10485" y="8453"/>
                  </a:lnTo>
                  <a:lnTo>
                    <a:pt x="10372" y="8323"/>
                  </a:lnTo>
                  <a:lnTo>
                    <a:pt x="10181" y="8062"/>
                  </a:lnTo>
                  <a:lnTo>
                    <a:pt x="10035" y="7746"/>
                  </a:lnTo>
                  <a:lnTo>
                    <a:pt x="9900" y="7392"/>
                  </a:lnTo>
                  <a:lnTo>
                    <a:pt x="9787" y="7001"/>
                  </a:lnTo>
                  <a:lnTo>
                    <a:pt x="9731" y="6610"/>
                  </a:lnTo>
                  <a:lnTo>
                    <a:pt x="9686" y="6219"/>
                  </a:lnTo>
                  <a:lnTo>
                    <a:pt x="9663" y="5772"/>
                  </a:lnTo>
                  <a:lnTo>
                    <a:pt x="9686" y="5381"/>
                  </a:lnTo>
                  <a:lnTo>
                    <a:pt x="9753" y="4990"/>
                  </a:lnTo>
                  <a:lnTo>
                    <a:pt x="9832" y="4636"/>
                  </a:lnTo>
                  <a:lnTo>
                    <a:pt x="9945" y="4320"/>
                  </a:lnTo>
                  <a:lnTo>
                    <a:pt x="10068" y="4022"/>
                  </a:lnTo>
                  <a:lnTo>
                    <a:pt x="10203" y="3817"/>
                  </a:lnTo>
                  <a:lnTo>
                    <a:pt x="10316" y="3593"/>
                  </a:lnTo>
                  <a:lnTo>
                    <a:pt x="10395" y="3351"/>
                  </a:lnTo>
                  <a:lnTo>
                    <a:pt x="10462" y="3109"/>
                  </a:lnTo>
                  <a:lnTo>
                    <a:pt x="10507" y="2848"/>
                  </a:lnTo>
                  <a:lnTo>
                    <a:pt x="10530" y="2606"/>
                  </a:lnTo>
                  <a:lnTo>
                    <a:pt x="10507" y="2346"/>
                  </a:lnTo>
                  <a:lnTo>
                    <a:pt x="10462" y="2141"/>
                  </a:lnTo>
                  <a:lnTo>
                    <a:pt x="10395" y="1880"/>
                  </a:lnTo>
                  <a:lnTo>
                    <a:pt x="10293" y="1638"/>
                  </a:lnTo>
                  <a:lnTo>
                    <a:pt x="10158" y="1415"/>
                  </a:lnTo>
                  <a:lnTo>
                    <a:pt x="9967" y="1210"/>
                  </a:lnTo>
                  <a:lnTo>
                    <a:pt x="9753" y="986"/>
                  </a:lnTo>
                  <a:lnTo>
                    <a:pt x="9495" y="819"/>
                  </a:lnTo>
                  <a:lnTo>
                    <a:pt x="9191" y="670"/>
                  </a:lnTo>
                  <a:lnTo>
                    <a:pt x="8842" y="521"/>
                  </a:lnTo>
                  <a:lnTo>
                    <a:pt x="8471" y="446"/>
                  </a:lnTo>
                  <a:lnTo>
                    <a:pt x="7998" y="428"/>
                  </a:lnTo>
                  <a:lnTo>
                    <a:pt x="7413" y="428"/>
                  </a:lnTo>
                  <a:lnTo>
                    <a:pt x="6817" y="446"/>
                  </a:lnTo>
                  <a:lnTo>
                    <a:pt x="6187" y="521"/>
                  </a:lnTo>
                  <a:lnTo>
                    <a:pt x="5602" y="633"/>
                  </a:lnTo>
                  <a:lnTo>
                    <a:pt x="5107" y="744"/>
                  </a:lnTo>
                  <a:lnTo>
                    <a:pt x="4725" y="856"/>
                  </a:lnTo>
                  <a:lnTo>
                    <a:pt x="4848" y="1564"/>
                  </a:lnTo>
                  <a:lnTo>
                    <a:pt x="5028" y="2495"/>
                  </a:lnTo>
                  <a:lnTo>
                    <a:pt x="5175" y="3556"/>
                  </a:lnTo>
                  <a:lnTo>
                    <a:pt x="5298" y="4673"/>
                  </a:lnTo>
                  <a:lnTo>
                    <a:pt x="5343" y="5213"/>
                  </a:lnTo>
                  <a:lnTo>
                    <a:pt x="5388" y="5753"/>
                  </a:lnTo>
                  <a:lnTo>
                    <a:pt x="5411" y="6275"/>
                  </a:lnTo>
                  <a:lnTo>
                    <a:pt x="5411" y="6740"/>
                  </a:lnTo>
                  <a:lnTo>
                    <a:pt x="5366" y="7168"/>
                  </a:lnTo>
                  <a:lnTo>
                    <a:pt x="5321" y="7541"/>
                  </a:lnTo>
                  <a:lnTo>
                    <a:pt x="5287" y="7708"/>
                  </a:lnTo>
                  <a:lnTo>
                    <a:pt x="5242" y="7857"/>
                  </a:lnTo>
                  <a:lnTo>
                    <a:pt x="5197" y="7969"/>
                  </a:lnTo>
                  <a:lnTo>
                    <a:pt x="5130" y="8062"/>
                  </a:lnTo>
                  <a:lnTo>
                    <a:pt x="5006" y="8248"/>
                  </a:lnTo>
                  <a:lnTo>
                    <a:pt x="4848" y="8397"/>
                  </a:lnTo>
                  <a:lnTo>
                    <a:pt x="4725" y="8528"/>
                  </a:lnTo>
                  <a:lnTo>
                    <a:pt x="4567" y="8640"/>
                  </a:lnTo>
                  <a:lnTo>
                    <a:pt x="4421" y="8714"/>
                  </a:lnTo>
                  <a:lnTo>
                    <a:pt x="4263" y="8751"/>
                  </a:lnTo>
                  <a:lnTo>
                    <a:pt x="4095" y="8788"/>
                  </a:lnTo>
                  <a:lnTo>
                    <a:pt x="3948" y="8788"/>
                  </a:lnTo>
                  <a:lnTo>
                    <a:pt x="3791" y="8751"/>
                  </a:lnTo>
                  <a:lnTo>
                    <a:pt x="3667" y="8714"/>
                  </a:lnTo>
                  <a:lnTo>
                    <a:pt x="3510" y="8677"/>
                  </a:lnTo>
                  <a:lnTo>
                    <a:pt x="3386" y="8602"/>
                  </a:lnTo>
                  <a:lnTo>
                    <a:pt x="3251" y="8491"/>
                  </a:lnTo>
                  <a:lnTo>
                    <a:pt x="3127" y="8360"/>
                  </a:lnTo>
                  <a:lnTo>
                    <a:pt x="3015" y="8248"/>
                  </a:lnTo>
                  <a:lnTo>
                    <a:pt x="2925" y="8062"/>
                  </a:lnTo>
                  <a:lnTo>
                    <a:pt x="2778" y="7857"/>
                  </a:lnTo>
                  <a:lnTo>
                    <a:pt x="2610" y="7671"/>
                  </a:lnTo>
                  <a:lnTo>
                    <a:pt x="2407" y="7541"/>
                  </a:lnTo>
                  <a:lnTo>
                    <a:pt x="2171" y="7466"/>
                  </a:lnTo>
                  <a:lnTo>
                    <a:pt x="1957" y="7429"/>
                  </a:lnTo>
                  <a:lnTo>
                    <a:pt x="1698" y="7429"/>
                  </a:lnTo>
                  <a:lnTo>
                    <a:pt x="1462" y="7466"/>
                  </a:lnTo>
                  <a:lnTo>
                    <a:pt x="1226" y="7559"/>
                  </a:lnTo>
                  <a:lnTo>
                    <a:pt x="989" y="7708"/>
                  </a:lnTo>
                  <a:lnTo>
                    <a:pt x="776" y="7932"/>
                  </a:lnTo>
                  <a:lnTo>
                    <a:pt x="551" y="8211"/>
                  </a:lnTo>
                  <a:lnTo>
                    <a:pt x="382" y="8528"/>
                  </a:lnTo>
                  <a:lnTo>
                    <a:pt x="315" y="8714"/>
                  </a:lnTo>
                  <a:lnTo>
                    <a:pt x="236" y="8919"/>
                  </a:lnTo>
                  <a:lnTo>
                    <a:pt x="191" y="9142"/>
                  </a:lnTo>
                  <a:lnTo>
                    <a:pt x="123" y="9347"/>
                  </a:lnTo>
                  <a:lnTo>
                    <a:pt x="78" y="9608"/>
                  </a:lnTo>
                  <a:lnTo>
                    <a:pt x="56" y="9887"/>
                  </a:lnTo>
                  <a:lnTo>
                    <a:pt x="33" y="10185"/>
                  </a:lnTo>
                  <a:lnTo>
                    <a:pt x="33" y="10464"/>
                  </a:lnTo>
                  <a:lnTo>
                    <a:pt x="33" y="10706"/>
                  </a:lnTo>
                  <a:lnTo>
                    <a:pt x="56" y="10967"/>
                  </a:lnTo>
                  <a:lnTo>
                    <a:pt x="78" y="11172"/>
                  </a:lnTo>
                  <a:lnTo>
                    <a:pt x="123" y="11395"/>
                  </a:lnTo>
                  <a:lnTo>
                    <a:pt x="168" y="11600"/>
                  </a:lnTo>
                  <a:lnTo>
                    <a:pt x="236" y="11786"/>
                  </a:lnTo>
                  <a:lnTo>
                    <a:pt x="292" y="11973"/>
                  </a:lnTo>
                  <a:lnTo>
                    <a:pt x="382" y="12140"/>
                  </a:lnTo>
                  <a:lnTo>
                    <a:pt x="540" y="12419"/>
                  </a:lnTo>
                  <a:lnTo>
                    <a:pt x="731" y="12680"/>
                  </a:lnTo>
                  <a:lnTo>
                    <a:pt x="944" y="12866"/>
                  </a:lnTo>
                  <a:lnTo>
                    <a:pt x="1158" y="12997"/>
                  </a:lnTo>
                  <a:lnTo>
                    <a:pt x="1395" y="13108"/>
                  </a:lnTo>
                  <a:lnTo>
                    <a:pt x="1608" y="13183"/>
                  </a:lnTo>
                  <a:lnTo>
                    <a:pt x="1856" y="13183"/>
                  </a:lnTo>
                  <a:lnTo>
                    <a:pt x="2070" y="13146"/>
                  </a:lnTo>
                  <a:lnTo>
                    <a:pt x="2261" y="13071"/>
                  </a:lnTo>
                  <a:lnTo>
                    <a:pt x="2430" y="12960"/>
                  </a:lnTo>
                  <a:lnTo>
                    <a:pt x="2587" y="12792"/>
                  </a:lnTo>
                  <a:lnTo>
                    <a:pt x="2688" y="12606"/>
                  </a:lnTo>
                  <a:lnTo>
                    <a:pt x="2801" y="12419"/>
                  </a:lnTo>
                  <a:lnTo>
                    <a:pt x="2925" y="12289"/>
                  </a:lnTo>
                  <a:lnTo>
                    <a:pt x="3082" y="12177"/>
                  </a:lnTo>
                  <a:lnTo>
                    <a:pt x="3228" y="12103"/>
                  </a:lnTo>
                  <a:lnTo>
                    <a:pt x="3408" y="12103"/>
                  </a:lnTo>
                  <a:lnTo>
                    <a:pt x="3577" y="12103"/>
                  </a:lnTo>
                  <a:lnTo>
                    <a:pt x="3723" y="12177"/>
                  </a:lnTo>
                  <a:lnTo>
                    <a:pt x="3903" y="12252"/>
                  </a:lnTo>
                  <a:lnTo>
                    <a:pt x="4072" y="12364"/>
                  </a:lnTo>
                  <a:lnTo>
                    <a:pt x="4230" y="12494"/>
                  </a:lnTo>
                  <a:lnTo>
                    <a:pt x="4353" y="12643"/>
                  </a:lnTo>
                  <a:lnTo>
                    <a:pt x="4488" y="12829"/>
                  </a:lnTo>
                  <a:lnTo>
                    <a:pt x="4567" y="13034"/>
                  </a:lnTo>
                  <a:lnTo>
                    <a:pt x="4657" y="13257"/>
                  </a:lnTo>
                  <a:lnTo>
                    <a:pt x="4702" y="13462"/>
                  </a:lnTo>
                  <a:lnTo>
                    <a:pt x="4725" y="13686"/>
                  </a:lnTo>
                  <a:lnTo>
                    <a:pt x="4702" y="14282"/>
                  </a:lnTo>
                  <a:lnTo>
                    <a:pt x="4657" y="15045"/>
                  </a:lnTo>
                  <a:lnTo>
                    <a:pt x="4612" y="15976"/>
                  </a:lnTo>
                  <a:lnTo>
                    <a:pt x="4590" y="16926"/>
                  </a:lnTo>
                  <a:lnTo>
                    <a:pt x="4567" y="17968"/>
                  </a:lnTo>
                  <a:lnTo>
                    <a:pt x="4567" y="19011"/>
                  </a:lnTo>
                  <a:lnTo>
                    <a:pt x="4590" y="19514"/>
                  </a:lnTo>
                  <a:lnTo>
                    <a:pt x="4612" y="19980"/>
                  </a:lnTo>
                  <a:lnTo>
                    <a:pt x="4657" y="20426"/>
                  </a:lnTo>
                  <a:lnTo>
                    <a:pt x="4725" y="20836"/>
                  </a:lnTo>
                  <a:lnTo>
                    <a:pt x="4848" y="20929"/>
                  </a:lnTo>
                  <a:lnTo>
                    <a:pt x="5040" y="21004"/>
                  </a:lnTo>
                  <a:lnTo>
                    <a:pt x="5265" y="21078"/>
                  </a:lnTo>
                  <a:lnTo>
                    <a:pt x="5478" y="21115"/>
                  </a:lnTo>
                  <a:lnTo>
                    <a:pt x="6041" y="21115"/>
                  </a:lnTo>
                  <a:lnTo>
                    <a:pt x="6637" y="21078"/>
                  </a:lnTo>
                  <a:lnTo>
                    <a:pt x="7312" y="21004"/>
                  </a:lnTo>
                  <a:lnTo>
                    <a:pt x="7998" y="20929"/>
                  </a:lnTo>
                  <a:lnTo>
                    <a:pt x="8696" y="20855"/>
                  </a:lnTo>
                  <a:lnTo>
                    <a:pt x="9360" y="20836"/>
                  </a:lnTo>
                  <a:close/>
                </a:path>
              </a:pathLst>
            </a:custGeom>
            <a:solidFill>
              <a:srgbClr val="DDDDDD"/>
            </a:solidFill>
            <a:ln w="28575">
              <a:solidFill>
                <a:schemeClr val="tx1"/>
              </a:solidFill>
              <a:miter lim="800000"/>
              <a:headEnd/>
              <a:tailEnd/>
            </a:ln>
          </p:spPr>
          <p:txBody>
            <a:bodyPr/>
            <a:lstStyle/>
            <a:p>
              <a:pPr algn="ctr">
                <a:lnSpc>
                  <a:spcPct val="100000"/>
                </a:lnSpc>
                <a:buClrTx/>
                <a:buSzTx/>
                <a:buFontTx/>
                <a:buNone/>
              </a:pPr>
              <a:endParaRPr lang="en-GB" altLang="it-IT" sz="1100" b="1">
                <a:solidFill>
                  <a:schemeClr val="tx1"/>
                </a:solidFill>
              </a:endParaRPr>
            </a:p>
            <a:p>
              <a:pPr algn="ctr">
                <a:lnSpc>
                  <a:spcPct val="100000"/>
                </a:lnSpc>
                <a:buClrTx/>
                <a:buSzTx/>
                <a:buFontTx/>
                <a:buNone/>
              </a:pPr>
              <a:endParaRPr lang="en-GB" altLang="it-IT" sz="1100" b="1">
                <a:solidFill>
                  <a:schemeClr val="tx1"/>
                </a:solidFill>
              </a:endParaRPr>
            </a:p>
          </p:txBody>
        </p:sp>
        <p:sp>
          <p:nvSpPr>
            <p:cNvPr id="21" name="Text Box 16"/>
            <p:cNvSpPr txBox="1">
              <a:spLocks noChangeArrowheads="1"/>
            </p:cNvSpPr>
            <p:nvPr/>
          </p:nvSpPr>
          <p:spPr bwMode="auto">
            <a:xfrm>
              <a:off x="1008" y="1296"/>
              <a:ext cx="1008" cy="158"/>
            </a:xfrm>
            <a:prstGeom prst="rect">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it-IT" altLang="it-IT" sz="1000">
                  <a:solidFill>
                    <a:schemeClr val="tx1"/>
                  </a:solidFill>
                </a:rPr>
                <a:t>Rischio emittente</a:t>
              </a:r>
            </a:p>
          </p:txBody>
        </p:sp>
      </p:grpSp>
      <p:sp>
        <p:nvSpPr>
          <p:cNvPr id="22" name="Oval 18"/>
          <p:cNvSpPr>
            <a:spLocks noChangeArrowheads="1"/>
          </p:cNvSpPr>
          <p:nvPr/>
        </p:nvSpPr>
        <p:spPr bwMode="auto">
          <a:xfrm>
            <a:off x="2411693" y="1367813"/>
            <a:ext cx="915402" cy="396212"/>
          </a:xfrm>
          <a:prstGeom prst="ellipse">
            <a:avLst/>
          </a:prstGeom>
          <a:noFill/>
          <a:ln w="9525">
            <a:solidFill>
              <a:schemeClr val="tx1"/>
            </a:solidFill>
            <a:round/>
            <a:headEnd/>
            <a:tailEnd/>
          </a:ln>
          <a:effectLst/>
          <a:extLst>
            <a:ext uri="{909E8E84-426E-40DD-AFC4-6F175D3DCCD1}">
              <a14:hiddenFill xmlns:a14="http://schemas.microsoft.com/office/drawing/2010/main">
                <a:solidFill>
                  <a:srgbClr val="00B8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it-IT" altLang="it-IT" sz="1100">
                <a:solidFill>
                  <a:schemeClr val="tx1"/>
                </a:solidFill>
              </a:rPr>
              <a:t>Step1</a:t>
            </a:r>
          </a:p>
        </p:txBody>
      </p:sp>
    </p:spTree>
    <p:extLst>
      <p:ext uri="{BB962C8B-B14F-4D97-AF65-F5344CB8AC3E}">
        <p14:creationId xmlns:p14="http://schemas.microsoft.com/office/powerpoint/2010/main" val="1287775021"/>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026"/>
          <p:cNvSpPr txBox="1">
            <a:spLocks noChangeArrowheads="1"/>
          </p:cNvSpPr>
          <p:nvPr/>
        </p:nvSpPr>
        <p:spPr bwMode="auto">
          <a:xfrm>
            <a:off x="439172" y="260648"/>
            <a:ext cx="8278812" cy="463846"/>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lgn="ctr">
                <a:solidFill>
                  <a:srgbClr val="6699FF"/>
                </a:solidFill>
                <a:miter lim="800000"/>
                <a:headEnd/>
                <a:tailEnd/>
              </a14:hiddenLine>
            </a:ext>
          </a:extLst>
        </p:spPr>
        <p:txBody>
          <a:bodyPr lIns="90000" tIns="46800" rIns="90000" bIns="46800">
            <a:spAutoFit/>
          </a:bodyPr>
          <a:lstStyle/>
          <a:p>
            <a:pPr algn="ctr">
              <a:defRPr/>
            </a:pPr>
            <a:r>
              <a:rPr lang="it-IT" sz="2400" b="1" dirty="0">
                <a:solidFill>
                  <a:srgbClr val="F26200"/>
                </a:solidFill>
                <a:latin typeface="Georgia" panose="02040502050405020303" pitchFamily="18" charset="0"/>
              </a:rPr>
              <a:t>La misura del rischio emittente: il rating</a:t>
            </a:r>
          </a:p>
        </p:txBody>
      </p:sp>
      <p:sp>
        <p:nvSpPr>
          <p:cNvPr id="2" name="Segnaposto numero diapositiva 1"/>
          <p:cNvSpPr>
            <a:spLocks noGrp="1"/>
          </p:cNvSpPr>
          <p:nvPr>
            <p:ph type="sldNum" sz="quarter" idx="4"/>
          </p:nvPr>
        </p:nvSpPr>
        <p:spPr/>
        <p:txBody>
          <a:bodyPr/>
          <a:lstStyle/>
          <a:p>
            <a:fld id="{CEE20744-6222-4AA3-9D45-8592154090B2}" type="slidenum">
              <a:rPr lang="it-IT" smtClean="0"/>
              <a:pPr/>
              <a:t>123</a:t>
            </a:fld>
            <a:endParaRPr lang="it-IT" dirty="0"/>
          </a:p>
        </p:txBody>
      </p:sp>
      <p:sp>
        <p:nvSpPr>
          <p:cNvPr id="14" name="Text Box 6"/>
          <p:cNvSpPr txBox="1">
            <a:spLocks noChangeArrowheads="1"/>
          </p:cNvSpPr>
          <p:nvPr/>
        </p:nvSpPr>
        <p:spPr bwMode="auto">
          <a:xfrm>
            <a:off x="414743" y="1052736"/>
            <a:ext cx="8322696" cy="2677656"/>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pPr marL="0" lvl="1" algn="just">
              <a:lnSpc>
                <a:spcPct val="120000"/>
              </a:lnSpc>
            </a:pPr>
            <a:r>
              <a:rPr lang="it-IT" sz="2000" dirty="0" smtClean="0">
                <a:latin typeface="+mj-lt"/>
              </a:rPr>
              <a:t>La </a:t>
            </a:r>
            <a:r>
              <a:rPr lang="it-IT" sz="2000" dirty="0">
                <a:latin typeface="+mj-lt"/>
              </a:rPr>
              <a:t>valutazione delle reali capacità degli enti emittenti di restituire il capitale e di pagare gli interessi promessi viene attuata attraverso l’analisi dei bilanci e della solidità patrimoniale dei medesimi. In questo modo si definiscono i risultati economici e le reali potenzialità di crescita, al fine di attribuire un grado di rischiosità e solvibilità</a:t>
            </a:r>
            <a:r>
              <a:rPr lang="it-IT" sz="2000" dirty="0" smtClean="0">
                <a:latin typeface="+mj-lt"/>
              </a:rPr>
              <a:t>.</a:t>
            </a:r>
          </a:p>
          <a:p>
            <a:pPr marL="0" lvl="1" algn="just">
              <a:lnSpc>
                <a:spcPct val="120000"/>
              </a:lnSpc>
            </a:pPr>
            <a:endParaRPr lang="it-IT" sz="2000" dirty="0">
              <a:latin typeface="+mj-lt"/>
            </a:endParaRPr>
          </a:p>
          <a:p>
            <a:pPr marL="0" lvl="1" algn="just">
              <a:lnSpc>
                <a:spcPct val="120000"/>
              </a:lnSpc>
            </a:pPr>
            <a:r>
              <a:rPr lang="it-IT" sz="2000" dirty="0">
                <a:latin typeface="+mj-lt"/>
              </a:rPr>
              <a:t>	. </a:t>
            </a:r>
          </a:p>
        </p:txBody>
      </p:sp>
      <p:sp>
        <p:nvSpPr>
          <p:cNvPr id="15" name="Text Box 24"/>
          <p:cNvSpPr txBox="1">
            <a:spLocks noChangeArrowheads="1"/>
          </p:cNvSpPr>
          <p:nvPr/>
        </p:nvSpPr>
        <p:spPr bwMode="auto">
          <a:xfrm>
            <a:off x="1803783" y="3645024"/>
            <a:ext cx="5544616" cy="1631216"/>
          </a:xfrm>
          <a:prstGeom prst="rect">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it-IT" altLang="it-IT" sz="2000" b="1" dirty="0">
                <a:solidFill>
                  <a:schemeClr val="tx1"/>
                </a:solidFill>
              </a:rPr>
              <a:t>Rating</a:t>
            </a:r>
            <a:r>
              <a:rPr lang="it-IT" altLang="it-IT" sz="2000" dirty="0">
                <a:solidFill>
                  <a:schemeClr val="tx1"/>
                </a:solidFill>
              </a:rPr>
              <a:t> </a:t>
            </a:r>
            <a:r>
              <a:rPr lang="it-IT" altLang="it-IT" sz="2000" dirty="0" smtClean="0">
                <a:solidFill>
                  <a:schemeClr val="tx1"/>
                </a:solidFill>
                <a:sym typeface="Wingdings" panose="05000000000000000000" pitchFamily="2" charset="2"/>
              </a:rPr>
              <a:t></a:t>
            </a:r>
            <a:r>
              <a:rPr lang="it-IT" altLang="it-IT" sz="2000" dirty="0" smtClean="0">
                <a:solidFill>
                  <a:schemeClr val="tx1"/>
                </a:solidFill>
              </a:rPr>
              <a:t> </a:t>
            </a:r>
            <a:r>
              <a:rPr lang="it-IT" altLang="it-IT" sz="2000" dirty="0">
                <a:solidFill>
                  <a:schemeClr val="tx1"/>
                </a:solidFill>
              </a:rPr>
              <a:t>Misura della rischiosità</a:t>
            </a:r>
          </a:p>
          <a:p>
            <a:endParaRPr lang="it-IT" altLang="it-IT" sz="2000" dirty="0">
              <a:solidFill>
                <a:schemeClr val="tx1"/>
              </a:solidFill>
            </a:endParaRPr>
          </a:p>
          <a:p>
            <a:r>
              <a:rPr lang="it-IT" altLang="it-IT" sz="2000" dirty="0">
                <a:solidFill>
                  <a:schemeClr val="tx1"/>
                </a:solidFill>
              </a:rPr>
              <a:t>Rilevanza:</a:t>
            </a:r>
          </a:p>
          <a:p>
            <a:r>
              <a:rPr lang="it-IT" altLang="it-IT" sz="2000" dirty="0">
                <a:solidFill>
                  <a:schemeClr val="tx1"/>
                </a:solidFill>
              </a:rPr>
              <a:t>- per l’investitore</a:t>
            </a:r>
          </a:p>
          <a:p>
            <a:r>
              <a:rPr lang="it-IT" altLang="it-IT" sz="2000" dirty="0">
                <a:solidFill>
                  <a:schemeClr val="tx1"/>
                </a:solidFill>
              </a:rPr>
              <a:t>- per la società emittente</a:t>
            </a:r>
          </a:p>
        </p:txBody>
      </p:sp>
    </p:spTree>
    <p:extLst>
      <p:ext uri="{BB962C8B-B14F-4D97-AF65-F5344CB8AC3E}">
        <p14:creationId xmlns:p14="http://schemas.microsoft.com/office/powerpoint/2010/main" val="1790724466"/>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026"/>
          <p:cNvSpPr txBox="1">
            <a:spLocks noChangeArrowheads="1"/>
          </p:cNvSpPr>
          <p:nvPr/>
        </p:nvSpPr>
        <p:spPr bwMode="auto">
          <a:xfrm>
            <a:off x="439172" y="260648"/>
            <a:ext cx="8278812" cy="463846"/>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lgn="ctr">
                <a:solidFill>
                  <a:srgbClr val="6699FF"/>
                </a:solidFill>
                <a:miter lim="800000"/>
                <a:headEnd/>
                <a:tailEnd/>
              </a14:hiddenLine>
            </a:ext>
          </a:extLst>
        </p:spPr>
        <p:txBody>
          <a:bodyPr lIns="90000" tIns="46800" rIns="90000" bIns="46800">
            <a:spAutoFit/>
          </a:bodyPr>
          <a:lstStyle/>
          <a:p>
            <a:pPr algn="ctr">
              <a:defRPr/>
            </a:pPr>
            <a:r>
              <a:rPr lang="it-IT" sz="2400" b="1" dirty="0">
                <a:solidFill>
                  <a:srgbClr val="F26200"/>
                </a:solidFill>
                <a:latin typeface="Georgia" panose="02040502050405020303" pitchFamily="18" charset="0"/>
              </a:rPr>
              <a:t>La misura del rischio emittente: il rating</a:t>
            </a:r>
          </a:p>
        </p:txBody>
      </p:sp>
      <p:sp>
        <p:nvSpPr>
          <p:cNvPr id="2" name="Segnaposto numero diapositiva 1"/>
          <p:cNvSpPr>
            <a:spLocks noGrp="1"/>
          </p:cNvSpPr>
          <p:nvPr>
            <p:ph type="sldNum" sz="quarter" idx="4"/>
          </p:nvPr>
        </p:nvSpPr>
        <p:spPr/>
        <p:txBody>
          <a:bodyPr/>
          <a:lstStyle/>
          <a:p>
            <a:fld id="{CEE20744-6222-4AA3-9D45-8592154090B2}" type="slidenum">
              <a:rPr lang="it-IT" smtClean="0"/>
              <a:pPr/>
              <a:t>124</a:t>
            </a:fld>
            <a:endParaRPr lang="it-IT" dirty="0"/>
          </a:p>
        </p:txBody>
      </p:sp>
      <p:sp>
        <p:nvSpPr>
          <p:cNvPr id="15" name="Text Box 24"/>
          <p:cNvSpPr txBox="1">
            <a:spLocks noChangeArrowheads="1"/>
          </p:cNvSpPr>
          <p:nvPr/>
        </p:nvSpPr>
        <p:spPr bwMode="auto">
          <a:xfrm>
            <a:off x="1115616" y="1843950"/>
            <a:ext cx="2808312" cy="3262432"/>
          </a:xfrm>
          <a:prstGeom prst="rect">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lvl="0" eaLnBrk="0" hangingPunct="0">
              <a:spcBef>
                <a:spcPct val="30000"/>
              </a:spcBef>
              <a:defRPr/>
            </a:pPr>
            <a:r>
              <a:rPr lang="it-IT" sz="2000" dirty="0"/>
              <a:t>I titoli obbligazionari sono classificati in base alla loro rischiosità da agenzie internazionali </a:t>
            </a:r>
            <a:r>
              <a:rPr lang="it-IT" sz="2000" dirty="0" smtClean="0"/>
              <a:t>specializzate</a:t>
            </a:r>
          </a:p>
          <a:p>
            <a:pPr lvl="0" eaLnBrk="0" hangingPunct="0">
              <a:spcBef>
                <a:spcPct val="30000"/>
              </a:spcBef>
              <a:defRPr/>
            </a:pPr>
            <a:r>
              <a:rPr lang="it-IT" sz="2000" dirty="0" smtClean="0"/>
              <a:t>Le </a:t>
            </a:r>
            <a:r>
              <a:rPr lang="it-IT" sz="2000" dirty="0"/>
              <a:t>più autorevoli </a:t>
            </a:r>
            <a:r>
              <a:rPr lang="it-IT" sz="2000" dirty="0" smtClean="0"/>
              <a:t>a livello internazionale sono </a:t>
            </a:r>
            <a:r>
              <a:rPr lang="it-IT" sz="2000" dirty="0" err="1"/>
              <a:t>Moody’s</a:t>
            </a:r>
            <a:r>
              <a:rPr lang="it-IT" sz="2000" dirty="0"/>
              <a:t> e Standard &amp; </a:t>
            </a:r>
            <a:r>
              <a:rPr lang="it-IT" sz="2000" dirty="0" err="1"/>
              <a:t>Poor’s</a:t>
            </a:r>
            <a:r>
              <a:rPr lang="it-IT" sz="2000" dirty="0"/>
              <a:t>. </a:t>
            </a:r>
          </a:p>
        </p:txBody>
      </p:sp>
      <p:grpSp>
        <p:nvGrpSpPr>
          <p:cNvPr id="3" name="Gruppo 2"/>
          <p:cNvGrpSpPr/>
          <p:nvPr/>
        </p:nvGrpSpPr>
        <p:grpSpPr>
          <a:xfrm>
            <a:off x="4932041" y="1104403"/>
            <a:ext cx="2952328" cy="4760912"/>
            <a:chOff x="3446463" y="1484313"/>
            <a:chExt cx="1773237" cy="3806825"/>
          </a:xfrm>
        </p:grpSpPr>
        <p:grpSp>
          <p:nvGrpSpPr>
            <p:cNvPr id="6" name="Group 5"/>
            <p:cNvGrpSpPr>
              <a:grpSpLocks/>
            </p:cNvGrpSpPr>
            <p:nvPr/>
          </p:nvGrpSpPr>
          <p:grpSpPr bwMode="auto">
            <a:xfrm>
              <a:off x="3446463" y="1557338"/>
              <a:ext cx="1752600" cy="3733800"/>
              <a:chOff x="2976" y="720"/>
              <a:chExt cx="1104" cy="2352"/>
            </a:xfrm>
          </p:grpSpPr>
          <p:grpSp>
            <p:nvGrpSpPr>
              <p:cNvPr id="7" name="Group 6"/>
              <p:cNvGrpSpPr>
                <a:grpSpLocks/>
              </p:cNvGrpSpPr>
              <p:nvPr/>
            </p:nvGrpSpPr>
            <p:grpSpPr bwMode="auto">
              <a:xfrm>
                <a:off x="2976" y="720"/>
                <a:ext cx="1104" cy="2352"/>
                <a:chOff x="464" y="608"/>
                <a:chExt cx="1141" cy="2416"/>
              </a:xfrm>
            </p:grpSpPr>
            <p:pic>
              <p:nvPicPr>
                <p:cNvPr id="9" name="Picture 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4" y="608"/>
                  <a:ext cx="1141" cy="2416"/>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0" name="Line 8"/>
                <p:cNvSpPr>
                  <a:spLocks noChangeShapeType="1"/>
                </p:cNvSpPr>
                <p:nvPr/>
              </p:nvSpPr>
              <p:spPr bwMode="auto">
                <a:xfrm>
                  <a:off x="480" y="3024"/>
                  <a:ext cx="110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it-IT"/>
                </a:p>
              </p:txBody>
            </p:sp>
          </p:grpSp>
          <p:sp>
            <p:nvSpPr>
              <p:cNvPr id="8" name="Line 9"/>
              <p:cNvSpPr>
                <a:spLocks noChangeShapeType="1"/>
              </p:cNvSpPr>
              <p:nvPr/>
            </p:nvSpPr>
            <p:spPr bwMode="auto">
              <a:xfrm>
                <a:off x="2976" y="2016"/>
                <a:ext cx="1093" cy="1"/>
              </a:xfrm>
              <a:prstGeom prst="line">
                <a:avLst/>
              </a:prstGeom>
              <a:noFill/>
              <a:ln w="936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it-IT"/>
              </a:p>
            </p:txBody>
          </p:sp>
        </p:grpSp>
        <p:sp>
          <p:nvSpPr>
            <p:cNvPr id="11" name="Oval 12"/>
            <p:cNvSpPr>
              <a:spLocks noChangeArrowheads="1"/>
            </p:cNvSpPr>
            <p:nvPr/>
          </p:nvSpPr>
          <p:spPr bwMode="auto">
            <a:xfrm>
              <a:off x="3446463" y="1484313"/>
              <a:ext cx="838200" cy="381000"/>
            </a:xfrm>
            <a:prstGeom prst="ellipse">
              <a:avLst/>
            </a:prstGeom>
            <a:noFill/>
            <a:ln w="22225">
              <a:solidFill>
                <a:srgbClr val="FF0000"/>
              </a:solidFill>
              <a:round/>
              <a:headEnd/>
              <a:tailEnd/>
            </a:ln>
            <a:effectLst/>
            <a:extLst>
              <a:ext uri="{909E8E84-426E-40DD-AFC4-6F175D3DCCD1}">
                <a14:hiddenFill xmlns:a14="http://schemas.microsoft.com/office/drawing/2010/main">
                  <a:solidFill>
                    <a:srgbClr val="00B8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sp>
          <p:nvSpPr>
            <p:cNvPr id="12" name="Oval 13"/>
            <p:cNvSpPr>
              <a:spLocks noChangeArrowheads="1"/>
            </p:cNvSpPr>
            <p:nvPr/>
          </p:nvSpPr>
          <p:spPr bwMode="auto">
            <a:xfrm>
              <a:off x="4381500" y="1484313"/>
              <a:ext cx="838200" cy="381000"/>
            </a:xfrm>
            <a:prstGeom prst="ellipse">
              <a:avLst/>
            </a:prstGeom>
            <a:noFill/>
            <a:ln w="22225">
              <a:solidFill>
                <a:srgbClr val="FF0000"/>
              </a:solidFill>
              <a:round/>
              <a:headEnd/>
              <a:tailEnd/>
            </a:ln>
            <a:effectLst/>
            <a:extLst>
              <a:ext uri="{909E8E84-426E-40DD-AFC4-6F175D3DCCD1}">
                <a14:hiddenFill xmlns:a14="http://schemas.microsoft.com/office/drawing/2010/main">
                  <a:solidFill>
                    <a:srgbClr val="00B8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grpSp>
    </p:spTree>
    <p:extLst>
      <p:ext uri="{BB962C8B-B14F-4D97-AF65-F5344CB8AC3E}">
        <p14:creationId xmlns:p14="http://schemas.microsoft.com/office/powerpoint/2010/main" val="1629605184"/>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026"/>
          <p:cNvSpPr txBox="1">
            <a:spLocks noChangeArrowheads="1"/>
          </p:cNvSpPr>
          <p:nvPr/>
        </p:nvSpPr>
        <p:spPr bwMode="auto">
          <a:xfrm>
            <a:off x="439172" y="260648"/>
            <a:ext cx="8278812" cy="463846"/>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lgn="ctr">
                <a:solidFill>
                  <a:srgbClr val="6699FF"/>
                </a:solidFill>
                <a:miter lim="800000"/>
                <a:headEnd/>
                <a:tailEnd/>
              </a14:hiddenLine>
            </a:ext>
          </a:extLst>
        </p:spPr>
        <p:txBody>
          <a:bodyPr lIns="90000" tIns="46800" rIns="90000" bIns="46800">
            <a:spAutoFit/>
          </a:bodyPr>
          <a:lstStyle/>
          <a:p>
            <a:pPr algn="ctr">
              <a:defRPr/>
            </a:pPr>
            <a:r>
              <a:rPr lang="it-IT" sz="2400" b="1" dirty="0">
                <a:solidFill>
                  <a:srgbClr val="F26200"/>
                </a:solidFill>
                <a:latin typeface="Georgia" panose="02040502050405020303" pitchFamily="18" charset="0"/>
              </a:rPr>
              <a:t>Approfondimento: Scala di rating di </a:t>
            </a:r>
            <a:r>
              <a:rPr lang="it-IT" sz="2400" b="1" dirty="0" err="1" smtClean="0">
                <a:solidFill>
                  <a:srgbClr val="F26200"/>
                </a:solidFill>
                <a:latin typeface="Georgia" panose="02040502050405020303" pitchFamily="18" charset="0"/>
              </a:rPr>
              <a:t>Moody’s</a:t>
            </a:r>
            <a:endParaRPr lang="it-IT" sz="2400" b="1" dirty="0">
              <a:solidFill>
                <a:srgbClr val="F26200"/>
              </a:solidFill>
              <a:latin typeface="Georgia" panose="02040502050405020303" pitchFamily="18" charset="0"/>
            </a:endParaRPr>
          </a:p>
        </p:txBody>
      </p:sp>
      <p:sp>
        <p:nvSpPr>
          <p:cNvPr id="2" name="Segnaposto numero diapositiva 1"/>
          <p:cNvSpPr>
            <a:spLocks noGrp="1"/>
          </p:cNvSpPr>
          <p:nvPr>
            <p:ph type="sldNum" sz="quarter" idx="4"/>
          </p:nvPr>
        </p:nvSpPr>
        <p:spPr/>
        <p:txBody>
          <a:bodyPr/>
          <a:lstStyle/>
          <a:p>
            <a:fld id="{CEE20744-6222-4AA3-9D45-8592154090B2}" type="slidenum">
              <a:rPr lang="it-IT" smtClean="0"/>
              <a:pPr/>
              <a:t>125</a:t>
            </a:fld>
            <a:endParaRPr lang="it-IT" dirty="0"/>
          </a:p>
        </p:txBody>
      </p:sp>
      <p:grpSp>
        <p:nvGrpSpPr>
          <p:cNvPr id="13" name="Group 2"/>
          <p:cNvGrpSpPr>
            <a:grpSpLocks/>
          </p:cNvGrpSpPr>
          <p:nvPr/>
        </p:nvGrpSpPr>
        <p:grpSpPr bwMode="auto">
          <a:xfrm>
            <a:off x="625310" y="1052736"/>
            <a:ext cx="7869237" cy="5003800"/>
            <a:chOff x="557" y="843"/>
            <a:chExt cx="4957" cy="3152"/>
          </a:xfrm>
        </p:grpSpPr>
        <p:pic>
          <p:nvPicPr>
            <p:cNvPr id="1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1" y="2156"/>
              <a:ext cx="3576" cy="7"/>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nvGrpSpPr>
            <p:cNvPr id="16" name="Group 4"/>
            <p:cNvGrpSpPr>
              <a:grpSpLocks/>
            </p:cNvGrpSpPr>
            <p:nvPr/>
          </p:nvGrpSpPr>
          <p:grpSpPr bwMode="auto">
            <a:xfrm>
              <a:off x="557" y="843"/>
              <a:ext cx="4956" cy="309"/>
              <a:chOff x="557" y="843"/>
              <a:chExt cx="4956" cy="309"/>
            </a:xfrm>
          </p:grpSpPr>
          <p:sp>
            <p:nvSpPr>
              <p:cNvPr id="41" name="Rectangle 5"/>
              <p:cNvSpPr>
                <a:spLocks noChangeArrowheads="1"/>
              </p:cNvSpPr>
              <p:nvPr/>
            </p:nvSpPr>
            <p:spPr bwMode="auto">
              <a:xfrm>
                <a:off x="557" y="843"/>
                <a:ext cx="683" cy="15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5pPr>
                <a:lvl6pPr defTabSz="449263" fontAlgn="base">
                  <a:lnSpc>
                    <a:spcPct val="93000"/>
                  </a:lnSpc>
                  <a:spcBef>
                    <a:spcPct val="0"/>
                  </a:spcBef>
                  <a:spcAft>
                    <a:spcPct val="0"/>
                  </a:spcAft>
                  <a:buClr>
                    <a:srgbClr val="000000"/>
                  </a:buClr>
                  <a:buSzPct val="100000"/>
                  <a:buFont typeface="Arial"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6pPr>
                <a:lvl7pPr defTabSz="449263" fontAlgn="base">
                  <a:lnSpc>
                    <a:spcPct val="93000"/>
                  </a:lnSpc>
                  <a:spcBef>
                    <a:spcPct val="0"/>
                  </a:spcBef>
                  <a:spcAft>
                    <a:spcPct val="0"/>
                  </a:spcAft>
                  <a:buClr>
                    <a:srgbClr val="000000"/>
                  </a:buClr>
                  <a:buSzPct val="100000"/>
                  <a:buFont typeface="Arial"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7pPr>
                <a:lvl8pPr defTabSz="449263" fontAlgn="base">
                  <a:lnSpc>
                    <a:spcPct val="93000"/>
                  </a:lnSpc>
                  <a:spcBef>
                    <a:spcPct val="0"/>
                  </a:spcBef>
                  <a:spcAft>
                    <a:spcPct val="0"/>
                  </a:spcAft>
                  <a:buClr>
                    <a:srgbClr val="000000"/>
                  </a:buClr>
                  <a:buSzPct val="100000"/>
                  <a:buFont typeface="Arial"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8pPr>
                <a:lvl9pPr defTabSz="449263" fontAlgn="base">
                  <a:lnSpc>
                    <a:spcPct val="93000"/>
                  </a:lnSpc>
                  <a:spcBef>
                    <a:spcPct val="0"/>
                  </a:spcBef>
                  <a:spcAft>
                    <a:spcPct val="0"/>
                  </a:spcAft>
                  <a:buClr>
                    <a:srgbClr val="000000"/>
                  </a:buClr>
                  <a:buSzPct val="100000"/>
                  <a:buFont typeface="Arial"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9pPr>
              </a:lstStyle>
              <a:p>
                <a:pPr eaLnBrk="0" hangingPunct="0">
                  <a:lnSpc>
                    <a:spcPct val="100000"/>
                  </a:lnSpc>
                </a:pPr>
                <a:r>
                  <a:rPr lang="en-GB" altLang="it-IT" sz="1000" b="1"/>
                  <a:t>Aaa</a:t>
                </a:r>
              </a:p>
            </p:txBody>
          </p:sp>
          <p:sp>
            <p:nvSpPr>
              <p:cNvPr id="42" name="Rectangle 6"/>
              <p:cNvSpPr>
                <a:spLocks noChangeArrowheads="1"/>
              </p:cNvSpPr>
              <p:nvPr/>
            </p:nvSpPr>
            <p:spPr bwMode="auto">
              <a:xfrm>
                <a:off x="1240" y="843"/>
                <a:ext cx="4274" cy="3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5pPr>
                <a:lvl6pPr defTabSz="449263" fontAlgn="base">
                  <a:lnSpc>
                    <a:spcPct val="93000"/>
                  </a:lnSpc>
                  <a:spcBef>
                    <a:spcPct val="0"/>
                  </a:spcBef>
                  <a:spcAft>
                    <a:spcPct val="0"/>
                  </a:spcAft>
                  <a:buClr>
                    <a:srgbClr val="000000"/>
                  </a:buClr>
                  <a:buSzPct val="100000"/>
                  <a:buFont typeface="Arial"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6pPr>
                <a:lvl7pPr defTabSz="449263" fontAlgn="base">
                  <a:lnSpc>
                    <a:spcPct val="93000"/>
                  </a:lnSpc>
                  <a:spcBef>
                    <a:spcPct val="0"/>
                  </a:spcBef>
                  <a:spcAft>
                    <a:spcPct val="0"/>
                  </a:spcAft>
                  <a:buClr>
                    <a:srgbClr val="000000"/>
                  </a:buClr>
                  <a:buSzPct val="100000"/>
                  <a:buFont typeface="Arial"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7pPr>
                <a:lvl8pPr defTabSz="449263" fontAlgn="base">
                  <a:lnSpc>
                    <a:spcPct val="93000"/>
                  </a:lnSpc>
                  <a:spcBef>
                    <a:spcPct val="0"/>
                  </a:spcBef>
                  <a:spcAft>
                    <a:spcPct val="0"/>
                  </a:spcAft>
                  <a:buClr>
                    <a:srgbClr val="000000"/>
                  </a:buClr>
                  <a:buSzPct val="100000"/>
                  <a:buFont typeface="Arial"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8pPr>
                <a:lvl9pPr defTabSz="449263" fontAlgn="base">
                  <a:lnSpc>
                    <a:spcPct val="93000"/>
                  </a:lnSpc>
                  <a:spcBef>
                    <a:spcPct val="0"/>
                  </a:spcBef>
                  <a:spcAft>
                    <a:spcPct val="0"/>
                  </a:spcAft>
                  <a:buClr>
                    <a:srgbClr val="000000"/>
                  </a:buClr>
                  <a:buSzPct val="100000"/>
                  <a:buFont typeface="Arial"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9pPr>
              </a:lstStyle>
              <a:p>
                <a:pPr eaLnBrk="0" hangingPunct="0">
                  <a:lnSpc>
                    <a:spcPct val="100000"/>
                  </a:lnSpc>
                </a:pPr>
                <a:r>
                  <a:rPr lang="en-GB" altLang="it-IT" sz="1000" b="1"/>
                  <a:t>Categoria Investimento.</a:t>
                </a:r>
                <a:r>
                  <a:rPr lang="en-GB" altLang="it-IT" sz="1000"/>
                  <a:t> Obbligazioni con il più basso rischio di investimento: è sicuro il pagamento sia degli interessi sia del capitale in virtù di margini elevati o estremamente stabili. Il mutamento delle condizioni economiche non alterano la sicurezza dell'obbligazione. </a:t>
                </a:r>
              </a:p>
            </p:txBody>
          </p:sp>
        </p:grpSp>
        <p:grpSp>
          <p:nvGrpSpPr>
            <p:cNvPr id="17" name="Group 7"/>
            <p:cNvGrpSpPr>
              <a:grpSpLocks/>
            </p:cNvGrpSpPr>
            <p:nvPr/>
          </p:nvGrpSpPr>
          <p:grpSpPr bwMode="auto">
            <a:xfrm>
              <a:off x="557" y="1124"/>
              <a:ext cx="4956" cy="442"/>
              <a:chOff x="557" y="1124"/>
              <a:chExt cx="4956" cy="442"/>
            </a:xfrm>
          </p:grpSpPr>
          <p:sp>
            <p:nvSpPr>
              <p:cNvPr id="39" name="Rectangle 8"/>
              <p:cNvSpPr>
                <a:spLocks noChangeArrowheads="1"/>
              </p:cNvSpPr>
              <p:nvPr/>
            </p:nvSpPr>
            <p:spPr bwMode="auto">
              <a:xfrm>
                <a:off x="557" y="1139"/>
                <a:ext cx="683" cy="15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5pPr>
                <a:lvl6pPr defTabSz="449263" fontAlgn="base">
                  <a:lnSpc>
                    <a:spcPct val="93000"/>
                  </a:lnSpc>
                  <a:spcBef>
                    <a:spcPct val="0"/>
                  </a:spcBef>
                  <a:spcAft>
                    <a:spcPct val="0"/>
                  </a:spcAft>
                  <a:buClr>
                    <a:srgbClr val="000000"/>
                  </a:buClr>
                  <a:buSzPct val="100000"/>
                  <a:buFont typeface="Arial"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6pPr>
                <a:lvl7pPr defTabSz="449263" fontAlgn="base">
                  <a:lnSpc>
                    <a:spcPct val="93000"/>
                  </a:lnSpc>
                  <a:spcBef>
                    <a:spcPct val="0"/>
                  </a:spcBef>
                  <a:spcAft>
                    <a:spcPct val="0"/>
                  </a:spcAft>
                  <a:buClr>
                    <a:srgbClr val="000000"/>
                  </a:buClr>
                  <a:buSzPct val="100000"/>
                  <a:buFont typeface="Arial"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7pPr>
                <a:lvl8pPr defTabSz="449263" fontAlgn="base">
                  <a:lnSpc>
                    <a:spcPct val="93000"/>
                  </a:lnSpc>
                  <a:spcBef>
                    <a:spcPct val="0"/>
                  </a:spcBef>
                  <a:spcAft>
                    <a:spcPct val="0"/>
                  </a:spcAft>
                  <a:buClr>
                    <a:srgbClr val="000000"/>
                  </a:buClr>
                  <a:buSzPct val="100000"/>
                  <a:buFont typeface="Arial"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8pPr>
                <a:lvl9pPr defTabSz="449263" fontAlgn="base">
                  <a:lnSpc>
                    <a:spcPct val="93000"/>
                  </a:lnSpc>
                  <a:spcBef>
                    <a:spcPct val="0"/>
                  </a:spcBef>
                  <a:spcAft>
                    <a:spcPct val="0"/>
                  </a:spcAft>
                  <a:buClr>
                    <a:srgbClr val="000000"/>
                  </a:buClr>
                  <a:buSzPct val="100000"/>
                  <a:buFont typeface="Arial"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9pPr>
              </a:lstStyle>
              <a:p>
                <a:pPr eaLnBrk="0" hangingPunct="0">
                  <a:lnSpc>
                    <a:spcPct val="100000"/>
                  </a:lnSpc>
                </a:pPr>
                <a:r>
                  <a:rPr lang="en-GB" altLang="it-IT" sz="1000" b="1"/>
                  <a:t>Aa1, Aa2, Aa3</a:t>
                </a:r>
              </a:p>
            </p:txBody>
          </p:sp>
          <p:sp>
            <p:nvSpPr>
              <p:cNvPr id="40" name="Rectangle 9"/>
              <p:cNvSpPr>
                <a:spLocks noChangeArrowheads="1"/>
              </p:cNvSpPr>
              <p:nvPr/>
            </p:nvSpPr>
            <p:spPr bwMode="auto">
              <a:xfrm>
                <a:off x="1240" y="1124"/>
                <a:ext cx="4274" cy="44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5pPr>
                <a:lvl6pPr defTabSz="449263" fontAlgn="base">
                  <a:lnSpc>
                    <a:spcPct val="93000"/>
                  </a:lnSpc>
                  <a:spcBef>
                    <a:spcPct val="0"/>
                  </a:spcBef>
                  <a:spcAft>
                    <a:spcPct val="0"/>
                  </a:spcAft>
                  <a:buClr>
                    <a:srgbClr val="000000"/>
                  </a:buClr>
                  <a:buSzPct val="100000"/>
                  <a:buFont typeface="Arial"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6pPr>
                <a:lvl7pPr defTabSz="449263" fontAlgn="base">
                  <a:lnSpc>
                    <a:spcPct val="93000"/>
                  </a:lnSpc>
                  <a:spcBef>
                    <a:spcPct val="0"/>
                  </a:spcBef>
                  <a:spcAft>
                    <a:spcPct val="0"/>
                  </a:spcAft>
                  <a:buClr>
                    <a:srgbClr val="000000"/>
                  </a:buClr>
                  <a:buSzPct val="100000"/>
                  <a:buFont typeface="Arial"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7pPr>
                <a:lvl8pPr defTabSz="449263" fontAlgn="base">
                  <a:lnSpc>
                    <a:spcPct val="93000"/>
                  </a:lnSpc>
                  <a:spcBef>
                    <a:spcPct val="0"/>
                  </a:spcBef>
                  <a:spcAft>
                    <a:spcPct val="0"/>
                  </a:spcAft>
                  <a:buClr>
                    <a:srgbClr val="000000"/>
                  </a:buClr>
                  <a:buSzPct val="100000"/>
                  <a:buFont typeface="Arial"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8pPr>
                <a:lvl9pPr defTabSz="449263" fontAlgn="base">
                  <a:lnSpc>
                    <a:spcPct val="93000"/>
                  </a:lnSpc>
                  <a:spcBef>
                    <a:spcPct val="0"/>
                  </a:spcBef>
                  <a:spcAft>
                    <a:spcPct val="0"/>
                  </a:spcAft>
                  <a:buClr>
                    <a:srgbClr val="000000"/>
                  </a:buClr>
                  <a:buSzPct val="100000"/>
                  <a:buFont typeface="Arial"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9pPr>
              </a:lstStyle>
              <a:p>
                <a:pPr eaLnBrk="0" hangingPunct="0">
                  <a:lnSpc>
                    <a:spcPct val="100000"/>
                  </a:lnSpc>
                </a:pPr>
                <a:r>
                  <a:rPr lang="en-GB" altLang="it-IT" sz="1000" b="1"/>
                  <a:t>Categoria Investimento.</a:t>
                </a:r>
                <a:r>
                  <a:rPr lang="en-GB" altLang="it-IT" sz="1000"/>
                  <a:t> Obbligazioni di alta qualità. Hanno un rating minore rispetto ai titoli della categoria precedente in quanto godono di margini meno ampi, o meno stabili o comunque nel lungo periodo sono esposti a pericoli maggiori. I numeri 1, 2 o 3 sono utilizzati al fine di precisare meglio la posizione all’interno della singola classe di rating (1 rappresenta la qualità migliore e 3 la peggiore).</a:t>
                </a:r>
              </a:p>
            </p:txBody>
          </p:sp>
        </p:grpSp>
        <p:grpSp>
          <p:nvGrpSpPr>
            <p:cNvPr id="18" name="Group 10"/>
            <p:cNvGrpSpPr>
              <a:grpSpLocks/>
            </p:cNvGrpSpPr>
            <p:nvPr/>
          </p:nvGrpSpPr>
          <p:grpSpPr bwMode="auto">
            <a:xfrm>
              <a:off x="557" y="1543"/>
              <a:ext cx="4956" cy="420"/>
              <a:chOff x="557" y="1543"/>
              <a:chExt cx="4956" cy="420"/>
            </a:xfrm>
          </p:grpSpPr>
          <p:sp>
            <p:nvSpPr>
              <p:cNvPr id="37" name="Rectangle 11"/>
              <p:cNvSpPr>
                <a:spLocks noChangeArrowheads="1"/>
              </p:cNvSpPr>
              <p:nvPr/>
            </p:nvSpPr>
            <p:spPr bwMode="auto">
              <a:xfrm>
                <a:off x="557" y="1543"/>
                <a:ext cx="683" cy="15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5pPr>
                <a:lvl6pPr defTabSz="449263" fontAlgn="base">
                  <a:lnSpc>
                    <a:spcPct val="93000"/>
                  </a:lnSpc>
                  <a:spcBef>
                    <a:spcPct val="0"/>
                  </a:spcBef>
                  <a:spcAft>
                    <a:spcPct val="0"/>
                  </a:spcAft>
                  <a:buClr>
                    <a:srgbClr val="000000"/>
                  </a:buClr>
                  <a:buSzPct val="100000"/>
                  <a:buFont typeface="Arial"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6pPr>
                <a:lvl7pPr defTabSz="449263" fontAlgn="base">
                  <a:lnSpc>
                    <a:spcPct val="93000"/>
                  </a:lnSpc>
                  <a:spcBef>
                    <a:spcPct val="0"/>
                  </a:spcBef>
                  <a:spcAft>
                    <a:spcPct val="0"/>
                  </a:spcAft>
                  <a:buClr>
                    <a:srgbClr val="000000"/>
                  </a:buClr>
                  <a:buSzPct val="100000"/>
                  <a:buFont typeface="Arial"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7pPr>
                <a:lvl8pPr defTabSz="449263" fontAlgn="base">
                  <a:lnSpc>
                    <a:spcPct val="93000"/>
                  </a:lnSpc>
                  <a:spcBef>
                    <a:spcPct val="0"/>
                  </a:spcBef>
                  <a:spcAft>
                    <a:spcPct val="0"/>
                  </a:spcAft>
                  <a:buClr>
                    <a:srgbClr val="000000"/>
                  </a:buClr>
                  <a:buSzPct val="100000"/>
                  <a:buFont typeface="Arial"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8pPr>
                <a:lvl9pPr defTabSz="449263" fontAlgn="base">
                  <a:lnSpc>
                    <a:spcPct val="93000"/>
                  </a:lnSpc>
                  <a:spcBef>
                    <a:spcPct val="0"/>
                  </a:spcBef>
                  <a:spcAft>
                    <a:spcPct val="0"/>
                  </a:spcAft>
                  <a:buClr>
                    <a:srgbClr val="000000"/>
                  </a:buClr>
                  <a:buSzPct val="100000"/>
                  <a:buFont typeface="Arial"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9pPr>
              </a:lstStyle>
              <a:p>
                <a:pPr eaLnBrk="0" hangingPunct="0">
                  <a:lnSpc>
                    <a:spcPct val="100000"/>
                  </a:lnSpc>
                </a:pPr>
                <a:r>
                  <a:rPr lang="en-GB" altLang="it-IT" sz="1000" b="1"/>
                  <a:t>A1, A2, A3</a:t>
                </a:r>
              </a:p>
            </p:txBody>
          </p:sp>
          <p:sp>
            <p:nvSpPr>
              <p:cNvPr id="38" name="Rectangle 12"/>
              <p:cNvSpPr>
                <a:spLocks noChangeArrowheads="1"/>
              </p:cNvSpPr>
              <p:nvPr/>
            </p:nvSpPr>
            <p:spPr bwMode="auto">
              <a:xfrm>
                <a:off x="1240" y="1543"/>
                <a:ext cx="4274" cy="42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5pPr>
                <a:lvl6pPr defTabSz="449263" fontAlgn="base">
                  <a:lnSpc>
                    <a:spcPct val="93000"/>
                  </a:lnSpc>
                  <a:spcBef>
                    <a:spcPct val="0"/>
                  </a:spcBef>
                  <a:spcAft>
                    <a:spcPct val="0"/>
                  </a:spcAft>
                  <a:buClr>
                    <a:srgbClr val="000000"/>
                  </a:buClr>
                  <a:buSzPct val="100000"/>
                  <a:buFont typeface="Arial"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6pPr>
                <a:lvl7pPr defTabSz="449263" fontAlgn="base">
                  <a:lnSpc>
                    <a:spcPct val="93000"/>
                  </a:lnSpc>
                  <a:spcBef>
                    <a:spcPct val="0"/>
                  </a:spcBef>
                  <a:spcAft>
                    <a:spcPct val="0"/>
                  </a:spcAft>
                  <a:buClr>
                    <a:srgbClr val="000000"/>
                  </a:buClr>
                  <a:buSzPct val="100000"/>
                  <a:buFont typeface="Arial"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7pPr>
                <a:lvl8pPr defTabSz="449263" fontAlgn="base">
                  <a:lnSpc>
                    <a:spcPct val="93000"/>
                  </a:lnSpc>
                  <a:spcBef>
                    <a:spcPct val="0"/>
                  </a:spcBef>
                  <a:spcAft>
                    <a:spcPct val="0"/>
                  </a:spcAft>
                  <a:buClr>
                    <a:srgbClr val="000000"/>
                  </a:buClr>
                  <a:buSzPct val="100000"/>
                  <a:buFont typeface="Arial"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8pPr>
                <a:lvl9pPr defTabSz="449263" fontAlgn="base">
                  <a:lnSpc>
                    <a:spcPct val="93000"/>
                  </a:lnSpc>
                  <a:spcBef>
                    <a:spcPct val="0"/>
                  </a:spcBef>
                  <a:spcAft>
                    <a:spcPct val="0"/>
                  </a:spcAft>
                  <a:buClr>
                    <a:srgbClr val="000000"/>
                  </a:buClr>
                  <a:buSzPct val="100000"/>
                  <a:buFont typeface="Arial"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9pPr>
              </a:lstStyle>
              <a:p>
                <a:pPr eaLnBrk="0" hangingPunct="0">
                  <a:lnSpc>
                    <a:spcPct val="100000"/>
                  </a:lnSpc>
                </a:pPr>
                <a:r>
                  <a:rPr lang="en-GB" altLang="it-IT" sz="1000" b="1"/>
                  <a:t>Categoria Investimento.</a:t>
                </a:r>
                <a:r>
                  <a:rPr lang="en-GB" altLang="it-IT" sz="1000"/>
                  <a:t> Obbligazioni di qualità medio-alta. Gli elementi che garantiscono il capitale e gli interessi sono adeguati ma sussistono dei fattori che rendono scettici sulla capacità degli stessi di rimanere tali anche in futuro. I numeri 1, 2 o 3 sono utilizzati al fine di precisare meglio la posizione all'interno della singola classe di rating (1 rappresenta la qualità migliore e 3 la peggiore). </a:t>
                </a:r>
              </a:p>
            </p:txBody>
          </p:sp>
        </p:grpSp>
        <p:grpSp>
          <p:nvGrpSpPr>
            <p:cNvPr id="19" name="Group 13"/>
            <p:cNvGrpSpPr>
              <a:grpSpLocks/>
            </p:cNvGrpSpPr>
            <p:nvPr/>
          </p:nvGrpSpPr>
          <p:grpSpPr bwMode="auto">
            <a:xfrm>
              <a:off x="557" y="1967"/>
              <a:ext cx="4956" cy="420"/>
              <a:chOff x="557" y="1967"/>
              <a:chExt cx="4956" cy="420"/>
            </a:xfrm>
          </p:grpSpPr>
          <p:sp>
            <p:nvSpPr>
              <p:cNvPr id="35" name="Rectangle 14"/>
              <p:cNvSpPr>
                <a:spLocks noChangeArrowheads="1"/>
              </p:cNvSpPr>
              <p:nvPr/>
            </p:nvSpPr>
            <p:spPr bwMode="auto">
              <a:xfrm>
                <a:off x="557" y="1967"/>
                <a:ext cx="683" cy="25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5pPr>
                <a:lvl6pPr defTabSz="449263" fontAlgn="base">
                  <a:lnSpc>
                    <a:spcPct val="93000"/>
                  </a:lnSpc>
                  <a:spcBef>
                    <a:spcPct val="0"/>
                  </a:spcBef>
                  <a:spcAft>
                    <a:spcPct val="0"/>
                  </a:spcAft>
                  <a:buClr>
                    <a:srgbClr val="000000"/>
                  </a:buClr>
                  <a:buSzPct val="100000"/>
                  <a:buFont typeface="Arial"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6pPr>
                <a:lvl7pPr defTabSz="449263" fontAlgn="base">
                  <a:lnSpc>
                    <a:spcPct val="93000"/>
                  </a:lnSpc>
                  <a:spcBef>
                    <a:spcPct val="0"/>
                  </a:spcBef>
                  <a:spcAft>
                    <a:spcPct val="0"/>
                  </a:spcAft>
                  <a:buClr>
                    <a:srgbClr val="000000"/>
                  </a:buClr>
                  <a:buSzPct val="100000"/>
                  <a:buFont typeface="Arial"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7pPr>
                <a:lvl8pPr defTabSz="449263" fontAlgn="base">
                  <a:lnSpc>
                    <a:spcPct val="93000"/>
                  </a:lnSpc>
                  <a:spcBef>
                    <a:spcPct val="0"/>
                  </a:spcBef>
                  <a:spcAft>
                    <a:spcPct val="0"/>
                  </a:spcAft>
                  <a:buClr>
                    <a:srgbClr val="000000"/>
                  </a:buClr>
                  <a:buSzPct val="100000"/>
                  <a:buFont typeface="Arial"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8pPr>
                <a:lvl9pPr defTabSz="449263" fontAlgn="base">
                  <a:lnSpc>
                    <a:spcPct val="93000"/>
                  </a:lnSpc>
                  <a:spcBef>
                    <a:spcPct val="0"/>
                  </a:spcBef>
                  <a:spcAft>
                    <a:spcPct val="0"/>
                  </a:spcAft>
                  <a:buClr>
                    <a:srgbClr val="000000"/>
                  </a:buClr>
                  <a:buSzPct val="100000"/>
                  <a:buFont typeface="Arial"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9pPr>
              </a:lstStyle>
              <a:p>
                <a:pPr eaLnBrk="0" hangingPunct="0">
                  <a:lnSpc>
                    <a:spcPct val="100000"/>
                  </a:lnSpc>
                </a:pPr>
                <a:r>
                  <a:rPr lang="en-GB" altLang="it-IT" sz="1000" b="1"/>
                  <a:t>Baa1, Baa2, Baa3</a:t>
                </a:r>
              </a:p>
            </p:txBody>
          </p:sp>
          <p:sp>
            <p:nvSpPr>
              <p:cNvPr id="36" name="Rectangle 15"/>
              <p:cNvSpPr>
                <a:spLocks noChangeArrowheads="1"/>
              </p:cNvSpPr>
              <p:nvPr/>
            </p:nvSpPr>
            <p:spPr bwMode="auto">
              <a:xfrm>
                <a:off x="1240" y="1967"/>
                <a:ext cx="4274" cy="42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5pPr>
                <a:lvl6pPr defTabSz="449263" fontAlgn="base">
                  <a:lnSpc>
                    <a:spcPct val="93000"/>
                  </a:lnSpc>
                  <a:spcBef>
                    <a:spcPct val="0"/>
                  </a:spcBef>
                  <a:spcAft>
                    <a:spcPct val="0"/>
                  </a:spcAft>
                  <a:buClr>
                    <a:srgbClr val="000000"/>
                  </a:buClr>
                  <a:buSzPct val="100000"/>
                  <a:buFont typeface="Arial"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6pPr>
                <a:lvl7pPr defTabSz="449263" fontAlgn="base">
                  <a:lnSpc>
                    <a:spcPct val="93000"/>
                  </a:lnSpc>
                  <a:spcBef>
                    <a:spcPct val="0"/>
                  </a:spcBef>
                  <a:spcAft>
                    <a:spcPct val="0"/>
                  </a:spcAft>
                  <a:buClr>
                    <a:srgbClr val="000000"/>
                  </a:buClr>
                  <a:buSzPct val="100000"/>
                  <a:buFont typeface="Arial"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7pPr>
                <a:lvl8pPr defTabSz="449263" fontAlgn="base">
                  <a:lnSpc>
                    <a:spcPct val="93000"/>
                  </a:lnSpc>
                  <a:spcBef>
                    <a:spcPct val="0"/>
                  </a:spcBef>
                  <a:spcAft>
                    <a:spcPct val="0"/>
                  </a:spcAft>
                  <a:buClr>
                    <a:srgbClr val="000000"/>
                  </a:buClr>
                  <a:buSzPct val="100000"/>
                  <a:buFont typeface="Arial"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8pPr>
                <a:lvl9pPr defTabSz="449263" fontAlgn="base">
                  <a:lnSpc>
                    <a:spcPct val="93000"/>
                  </a:lnSpc>
                  <a:spcBef>
                    <a:spcPct val="0"/>
                  </a:spcBef>
                  <a:spcAft>
                    <a:spcPct val="0"/>
                  </a:spcAft>
                  <a:buClr>
                    <a:srgbClr val="000000"/>
                  </a:buClr>
                  <a:buSzPct val="100000"/>
                  <a:buFont typeface="Arial"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9pPr>
              </a:lstStyle>
              <a:p>
                <a:pPr eaLnBrk="0" hangingPunct="0">
                  <a:lnSpc>
                    <a:spcPct val="100000"/>
                  </a:lnSpc>
                </a:pPr>
                <a:r>
                  <a:rPr lang="en-GB" altLang="it-IT" sz="1000" b="1"/>
                  <a:t>Categoria Investimento.</a:t>
                </a:r>
                <a:r>
                  <a:rPr lang="en-GB" altLang="it-IT" sz="1000"/>
                  <a:t> Obbligazioni di qualità media. Il pagamento di interessi e capitale appare attualmente garantito in maniera sufficiente ma non altrettanto in futuro. Tali obbligazioni hanno caratteristiche sia speculative sia d'investimento. I numeri 1, 2 o 3 sono utilizzati al fine di precisare meglio la posizione all'interno della singola classe di rating (1 rappresenta la qualità migliore e 3 la peggiore). </a:t>
                </a:r>
              </a:p>
            </p:txBody>
          </p:sp>
        </p:grpSp>
        <p:grpSp>
          <p:nvGrpSpPr>
            <p:cNvPr id="20" name="Group 16"/>
            <p:cNvGrpSpPr>
              <a:grpSpLocks/>
            </p:cNvGrpSpPr>
            <p:nvPr/>
          </p:nvGrpSpPr>
          <p:grpSpPr bwMode="auto">
            <a:xfrm>
              <a:off x="557" y="2368"/>
              <a:ext cx="4956" cy="442"/>
              <a:chOff x="557" y="2368"/>
              <a:chExt cx="4956" cy="442"/>
            </a:xfrm>
          </p:grpSpPr>
          <p:sp>
            <p:nvSpPr>
              <p:cNvPr id="33" name="Rectangle 17"/>
              <p:cNvSpPr>
                <a:spLocks noChangeArrowheads="1"/>
              </p:cNvSpPr>
              <p:nvPr/>
            </p:nvSpPr>
            <p:spPr bwMode="auto">
              <a:xfrm>
                <a:off x="557" y="2380"/>
                <a:ext cx="683" cy="15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5pPr>
                <a:lvl6pPr defTabSz="449263" fontAlgn="base">
                  <a:lnSpc>
                    <a:spcPct val="93000"/>
                  </a:lnSpc>
                  <a:spcBef>
                    <a:spcPct val="0"/>
                  </a:spcBef>
                  <a:spcAft>
                    <a:spcPct val="0"/>
                  </a:spcAft>
                  <a:buClr>
                    <a:srgbClr val="000000"/>
                  </a:buClr>
                  <a:buSzPct val="100000"/>
                  <a:buFont typeface="Arial"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6pPr>
                <a:lvl7pPr defTabSz="449263" fontAlgn="base">
                  <a:lnSpc>
                    <a:spcPct val="93000"/>
                  </a:lnSpc>
                  <a:spcBef>
                    <a:spcPct val="0"/>
                  </a:spcBef>
                  <a:spcAft>
                    <a:spcPct val="0"/>
                  </a:spcAft>
                  <a:buClr>
                    <a:srgbClr val="000000"/>
                  </a:buClr>
                  <a:buSzPct val="100000"/>
                  <a:buFont typeface="Arial"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7pPr>
                <a:lvl8pPr defTabSz="449263" fontAlgn="base">
                  <a:lnSpc>
                    <a:spcPct val="93000"/>
                  </a:lnSpc>
                  <a:spcBef>
                    <a:spcPct val="0"/>
                  </a:spcBef>
                  <a:spcAft>
                    <a:spcPct val="0"/>
                  </a:spcAft>
                  <a:buClr>
                    <a:srgbClr val="000000"/>
                  </a:buClr>
                  <a:buSzPct val="100000"/>
                  <a:buFont typeface="Arial"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8pPr>
                <a:lvl9pPr defTabSz="449263" fontAlgn="base">
                  <a:lnSpc>
                    <a:spcPct val="93000"/>
                  </a:lnSpc>
                  <a:spcBef>
                    <a:spcPct val="0"/>
                  </a:spcBef>
                  <a:spcAft>
                    <a:spcPct val="0"/>
                  </a:spcAft>
                  <a:buClr>
                    <a:srgbClr val="000000"/>
                  </a:buClr>
                  <a:buSzPct val="100000"/>
                  <a:buFont typeface="Arial"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9pPr>
              </a:lstStyle>
              <a:p>
                <a:pPr eaLnBrk="0" hangingPunct="0">
                  <a:lnSpc>
                    <a:spcPct val="100000"/>
                  </a:lnSpc>
                </a:pPr>
                <a:r>
                  <a:rPr lang="en-GB" altLang="it-IT" sz="1000" b="1"/>
                  <a:t>Ba1, Ba2, Ba3</a:t>
                </a:r>
              </a:p>
            </p:txBody>
          </p:sp>
          <p:sp>
            <p:nvSpPr>
              <p:cNvPr id="34" name="Rectangle 18"/>
              <p:cNvSpPr>
                <a:spLocks noChangeArrowheads="1"/>
              </p:cNvSpPr>
              <p:nvPr/>
            </p:nvSpPr>
            <p:spPr bwMode="auto">
              <a:xfrm>
                <a:off x="1240" y="2368"/>
                <a:ext cx="4274" cy="44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5pPr>
                <a:lvl6pPr defTabSz="449263" fontAlgn="base">
                  <a:lnSpc>
                    <a:spcPct val="93000"/>
                  </a:lnSpc>
                  <a:spcBef>
                    <a:spcPct val="0"/>
                  </a:spcBef>
                  <a:spcAft>
                    <a:spcPct val="0"/>
                  </a:spcAft>
                  <a:buClr>
                    <a:srgbClr val="000000"/>
                  </a:buClr>
                  <a:buSzPct val="100000"/>
                  <a:buFont typeface="Arial"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6pPr>
                <a:lvl7pPr defTabSz="449263" fontAlgn="base">
                  <a:lnSpc>
                    <a:spcPct val="93000"/>
                  </a:lnSpc>
                  <a:spcBef>
                    <a:spcPct val="0"/>
                  </a:spcBef>
                  <a:spcAft>
                    <a:spcPct val="0"/>
                  </a:spcAft>
                  <a:buClr>
                    <a:srgbClr val="000000"/>
                  </a:buClr>
                  <a:buSzPct val="100000"/>
                  <a:buFont typeface="Arial"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7pPr>
                <a:lvl8pPr defTabSz="449263" fontAlgn="base">
                  <a:lnSpc>
                    <a:spcPct val="93000"/>
                  </a:lnSpc>
                  <a:spcBef>
                    <a:spcPct val="0"/>
                  </a:spcBef>
                  <a:spcAft>
                    <a:spcPct val="0"/>
                  </a:spcAft>
                  <a:buClr>
                    <a:srgbClr val="000000"/>
                  </a:buClr>
                  <a:buSzPct val="100000"/>
                  <a:buFont typeface="Arial"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8pPr>
                <a:lvl9pPr defTabSz="449263" fontAlgn="base">
                  <a:lnSpc>
                    <a:spcPct val="93000"/>
                  </a:lnSpc>
                  <a:spcBef>
                    <a:spcPct val="0"/>
                  </a:spcBef>
                  <a:spcAft>
                    <a:spcPct val="0"/>
                  </a:spcAft>
                  <a:buClr>
                    <a:srgbClr val="000000"/>
                  </a:buClr>
                  <a:buSzPct val="100000"/>
                  <a:buFont typeface="Arial"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9pPr>
              </a:lstStyle>
              <a:p>
                <a:pPr eaLnBrk="0" hangingPunct="0">
                  <a:lnSpc>
                    <a:spcPct val="100000"/>
                  </a:lnSpc>
                </a:pPr>
                <a:r>
                  <a:rPr lang="en-GB" altLang="it-IT" sz="1000" b="1"/>
                  <a:t>Categoria Investimento.</a:t>
                </a:r>
                <a:r>
                  <a:rPr lang="en-GB" altLang="it-IT" sz="1000"/>
                  <a:t> Obbligazioni di qualità media. Il pagamento di interessi e capitale appare attualmente garantito in maniera sufficiente ma non altrettanto in futuro. Tali obbligazioni hanno caratteristiche sia speculative sia d'investimento. I numeri 1, 2 o 3 sono utilizzati al fine di precisare meglio la posizione all'interno della singola classe di rating (1 rappresenta la qualità migliore e 3 la peggiore). </a:t>
                </a:r>
              </a:p>
            </p:txBody>
          </p:sp>
        </p:grpSp>
        <p:grpSp>
          <p:nvGrpSpPr>
            <p:cNvPr id="21" name="Group 19"/>
            <p:cNvGrpSpPr>
              <a:grpSpLocks/>
            </p:cNvGrpSpPr>
            <p:nvPr/>
          </p:nvGrpSpPr>
          <p:grpSpPr bwMode="auto">
            <a:xfrm>
              <a:off x="557" y="2805"/>
              <a:ext cx="4956" cy="442"/>
              <a:chOff x="557" y="2805"/>
              <a:chExt cx="4956" cy="442"/>
            </a:xfrm>
          </p:grpSpPr>
          <p:sp>
            <p:nvSpPr>
              <p:cNvPr id="31" name="Rectangle 20"/>
              <p:cNvSpPr>
                <a:spLocks noChangeArrowheads="1"/>
              </p:cNvSpPr>
              <p:nvPr/>
            </p:nvSpPr>
            <p:spPr bwMode="auto">
              <a:xfrm>
                <a:off x="557" y="2815"/>
                <a:ext cx="683" cy="15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5pPr>
                <a:lvl6pPr defTabSz="449263" fontAlgn="base">
                  <a:lnSpc>
                    <a:spcPct val="93000"/>
                  </a:lnSpc>
                  <a:spcBef>
                    <a:spcPct val="0"/>
                  </a:spcBef>
                  <a:spcAft>
                    <a:spcPct val="0"/>
                  </a:spcAft>
                  <a:buClr>
                    <a:srgbClr val="000000"/>
                  </a:buClr>
                  <a:buSzPct val="100000"/>
                  <a:buFont typeface="Arial"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6pPr>
                <a:lvl7pPr defTabSz="449263" fontAlgn="base">
                  <a:lnSpc>
                    <a:spcPct val="93000"/>
                  </a:lnSpc>
                  <a:spcBef>
                    <a:spcPct val="0"/>
                  </a:spcBef>
                  <a:spcAft>
                    <a:spcPct val="0"/>
                  </a:spcAft>
                  <a:buClr>
                    <a:srgbClr val="000000"/>
                  </a:buClr>
                  <a:buSzPct val="100000"/>
                  <a:buFont typeface="Arial"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7pPr>
                <a:lvl8pPr defTabSz="449263" fontAlgn="base">
                  <a:lnSpc>
                    <a:spcPct val="93000"/>
                  </a:lnSpc>
                  <a:spcBef>
                    <a:spcPct val="0"/>
                  </a:spcBef>
                  <a:spcAft>
                    <a:spcPct val="0"/>
                  </a:spcAft>
                  <a:buClr>
                    <a:srgbClr val="000000"/>
                  </a:buClr>
                  <a:buSzPct val="100000"/>
                  <a:buFont typeface="Arial"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8pPr>
                <a:lvl9pPr defTabSz="449263" fontAlgn="base">
                  <a:lnSpc>
                    <a:spcPct val="93000"/>
                  </a:lnSpc>
                  <a:spcBef>
                    <a:spcPct val="0"/>
                  </a:spcBef>
                  <a:spcAft>
                    <a:spcPct val="0"/>
                  </a:spcAft>
                  <a:buClr>
                    <a:srgbClr val="000000"/>
                  </a:buClr>
                  <a:buSzPct val="100000"/>
                  <a:buFont typeface="Arial"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9pPr>
              </a:lstStyle>
              <a:p>
                <a:pPr eaLnBrk="0" hangingPunct="0">
                  <a:lnSpc>
                    <a:spcPct val="100000"/>
                  </a:lnSpc>
                </a:pPr>
                <a:r>
                  <a:rPr lang="en-GB" altLang="it-IT" sz="1000" b="1"/>
                  <a:t>B1, B2, B3</a:t>
                </a:r>
              </a:p>
            </p:txBody>
          </p:sp>
          <p:sp>
            <p:nvSpPr>
              <p:cNvPr id="32" name="Rectangle 21"/>
              <p:cNvSpPr>
                <a:spLocks noChangeArrowheads="1"/>
              </p:cNvSpPr>
              <p:nvPr/>
            </p:nvSpPr>
            <p:spPr bwMode="auto">
              <a:xfrm>
                <a:off x="1240" y="2805"/>
                <a:ext cx="4274" cy="44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5pPr>
                <a:lvl6pPr defTabSz="449263" fontAlgn="base">
                  <a:lnSpc>
                    <a:spcPct val="93000"/>
                  </a:lnSpc>
                  <a:spcBef>
                    <a:spcPct val="0"/>
                  </a:spcBef>
                  <a:spcAft>
                    <a:spcPct val="0"/>
                  </a:spcAft>
                  <a:buClr>
                    <a:srgbClr val="000000"/>
                  </a:buClr>
                  <a:buSzPct val="100000"/>
                  <a:buFont typeface="Arial"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6pPr>
                <a:lvl7pPr defTabSz="449263" fontAlgn="base">
                  <a:lnSpc>
                    <a:spcPct val="93000"/>
                  </a:lnSpc>
                  <a:spcBef>
                    <a:spcPct val="0"/>
                  </a:spcBef>
                  <a:spcAft>
                    <a:spcPct val="0"/>
                  </a:spcAft>
                  <a:buClr>
                    <a:srgbClr val="000000"/>
                  </a:buClr>
                  <a:buSzPct val="100000"/>
                  <a:buFont typeface="Arial"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7pPr>
                <a:lvl8pPr defTabSz="449263" fontAlgn="base">
                  <a:lnSpc>
                    <a:spcPct val="93000"/>
                  </a:lnSpc>
                  <a:spcBef>
                    <a:spcPct val="0"/>
                  </a:spcBef>
                  <a:spcAft>
                    <a:spcPct val="0"/>
                  </a:spcAft>
                  <a:buClr>
                    <a:srgbClr val="000000"/>
                  </a:buClr>
                  <a:buSzPct val="100000"/>
                  <a:buFont typeface="Arial"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8pPr>
                <a:lvl9pPr defTabSz="449263" fontAlgn="base">
                  <a:lnSpc>
                    <a:spcPct val="93000"/>
                  </a:lnSpc>
                  <a:spcBef>
                    <a:spcPct val="0"/>
                  </a:spcBef>
                  <a:spcAft>
                    <a:spcPct val="0"/>
                  </a:spcAft>
                  <a:buClr>
                    <a:srgbClr val="000000"/>
                  </a:buClr>
                  <a:buSzPct val="100000"/>
                  <a:buFont typeface="Arial"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9pPr>
              </a:lstStyle>
              <a:p>
                <a:pPr eaLnBrk="0" hangingPunct="0">
                  <a:lnSpc>
                    <a:spcPct val="100000"/>
                  </a:lnSpc>
                </a:pPr>
                <a:r>
                  <a:rPr lang="en-GB" altLang="it-IT" sz="1000" b="1"/>
                  <a:t>Categoria Speculativa.</a:t>
                </a:r>
                <a:r>
                  <a:rPr lang="en-GB" altLang="it-IT" sz="1000"/>
                  <a:t> Obbligazioni che non possono definirsi investimenti desiderabili. La garanzia di interessi e capitale o il puntuale assolvimento di altre condizioni del contratto sono piccole nel lungo periodo. I numeri 1, 2 o 3 sono utilizzati al fine di precisare meglio la posizione all'interno della singola classe di rating (1 rappresenta la qualità migliore e 3 la peggiore). </a:t>
                </a:r>
              </a:p>
            </p:txBody>
          </p:sp>
        </p:grpSp>
        <p:grpSp>
          <p:nvGrpSpPr>
            <p:cNvPr id="22" name="Group 22"/>
            <p:cNvGrpSpPr>
              <a:grpSpLocks/>
            </p:cNvGrpSpPr>
            <p:nvPr/>
          </p:nvGrpSpPr>
          <p:grpSpPr bwMode="auto">
            <a:xfrm>
              <a:off x="557" y="3249"/>
              <a:ext cx="4956" cy="346"/>
              <a:chOff x="557" y="3249"/>
              <a:chExt cx="4956" cy="346"/>
            </a:xfrm>
          </p:grpSpPr>
          <p:sp>
            <p:nvSpPr>
              <p:cNvPr id="29" name="Rectangle 23"/>
              <p:cNvSpPr>
                <a:spLocks noChangeArrowheads="1"/>
              </p:cNvSpPr>
              <p:nvPr/>
            </p:nvSpPr>
            <p:spPr bwMode="auto">
              <a:xfrm>
                <a:off x="557" y="3261"/>
                <a:ext cx="683" cy="25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5pPr>
                <a:lvl6pPr defTabSz="449263" fontAlgn="base">
                  <a:lnSpc>
                    <a:spcPct val="93000"/>
                  </a:lnSpc>
                  <a:spcBef>
                    <a:spcPct val="0"/>
                  </a:spcBef>
                  <a:spcAft>
                    <a:spcPct val="0"/>
                  </a:spcAft>
                  <a:buClr>
                    <a:srgbClr val="000000"/>
                  </a:buClr>
                  <a:buSzPct val="100000"/>
                  <a:buFont typeface="Arial"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6pPr>
                <a:lvl7pPr defTabSz="449263" fontAlgn="base">
                  <a:lnSpc>
                    <a:spcPct val="93000"/>
                  </a:lnSpc>
                  <a:spcBef>
                    <a:spcPct val="0"/>
                  </a:spcBef>
                  <a:spcAft>
                    <a:spcPct val="0"/>
                  </a:spcAft>
                  <a:buClr>
                    <a:srgbClr val="000000"/>
                  </a:buClr>
                  <a:buSzPct val="100000"/>
                  <a:buFont typeface="Arial"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7pPr>
                <a:lvl8pPr defTabSz="449263" fontAlgn="base">
                  <a:lnSpc>
                    <a:spcPct val="93000"/>
                  </a:lnSpc>
                  <a:spcBef>
                    <a:spcPct val="0"/>
                  </a:spcBef>
                  <a:spcAft>
                    <a:spcPct val="0"/>
                  </a:spcAft>
                  <a:buClr>
                    <a:srgbClr val="000000"/>
                  </a:buClr>
                  <a:buSzPct val="100000"/>
                  <a:buFont typeface="Arial"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8pPr>
                <a:lvl9pPr defTabSz="449263" fontAlgn="base">
                  <a:lnSpc>
                    <a:spcPct val="93000"/>
                  </a:lnSpc>
                  <a:spcBef>
                    <a:spcPct val="0"/>
                  </a:spcBef>
                  <a:spcAft>
                    <a:spcPct val="0"/>
                  </a:spcAft>
                  <a:buClr>
                    <a:srgbClr val="000000"/>
                  </a:buClr>
                  <a:buSzPct val="100000"/>
                  <a:buFont typeface="Arial"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9pPr>
              </a:lstStyle>
              <a:p>
                <a:pPr eaLnBrk="0" hangingPunct="0">
                  <a:lnSpc>
                    <a:spcPct val="100000"/>
                  </a:lnSpc>
                </a:pPr>
                <a:r>
                  <a:rPr lang="en-GB" altLang="it-IT" sz="1000" b="1"/>
                  <a:t>Caa1, Caa2, Caa3</a:t>
                </a:r>
              </a:p>
            </p:txBody>
          </p:sp>
          <p:sp>
            <p:nvSpPr>
              <p:cNvPr id="30" name="Rectangle 24"/>
              <p:cNvSpPr>
                <a:spLocks noChangeArrowheads="1"/>
              </p:cNvSpPr>
              <p:nvPr/>
            </p:nvSpPr>
            <p:spPr bwMode="auto">
              <a:xfrm>
                <a:off x="1240" y="3249"/>
                <a:ext cx="4274" cy="34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5pPr>
                <a:lvl6pPr defTabSz="449263" fontAlgn="base">
                  <a:lnSpc>
                    <a:spcPct val="93000"/>
                  </a:lnSpc>
                  <a:spcBef>
                    <a:spcPct val="0"/>
                  </a:spcBef>
                  <a:spcAft>
                    <a:spcPct val="0"/>
                  </a:spcAft>
                  <a:buClr>
                    <a:srgbClr val="000000"/>
                  </a:buClr>
                  <a:buSzPct val="100000"/>
                  <a:buFont typeface="Arial"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6pPr>
                <a:lvl7pPr defTabSz="449263" fontAlgn="base">
                  <a:lnSpc>
                    <a:spcPct val="93000"/>
                  </a:lnSpc>
                  <a:spcBef>
                    <a:spcPct val="0"/>
                  </a:spcBef>
                  <a:spcAft>
                    <a:spcPct val="0"/>
                  </a:spcAft>
                  <a:buClr>
                    <a:srgbClr val="000000"/>
                  </a:buClr>
                  <a:buSzPct val="100000"/>
                  <a:buFont typeface="Arial"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7pPr>
                <a:lvl8pPr defTabSz="449263" fontAlgn="base">
                  <a:lnSpc>
                    <a:spcPct val="93000"/>
                  </a:lnSpc>
                  <a:spcBef>
                    <a:spcPct val="0"/>
                  </a:spcBef>
                  <a:spcAft>
                    <a:spcPct val="0"/>
                  </a:spcAft>
                  <a:buClr>
                    <a:srgbClr val="000000"/>
                  </a:buClr>
                  <a:buSzPct val="100000"/>
                  <a:buFont typeface="Arial"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8pPr>
                <a:lvl9pPr defTabSz="449263" fontAlgn="base">
                  <a:lnSpc>
                    <a:spcPct val="93000"/>
                  </a:lnSpc>
                  <a:spcBef>
                    <a:spcPct val="0"/>
                  </a:spcBef>
                  <a:spcAft>
                    <a:spcPct val="0"/>
                  </a:spcAft>
                  <a:buClr>
                    <a:srgbClr val="000000"/>
                  </a:buClr>
                  <a:buSzPct val="100000"/>
                  <a:buFont typeface="Arial"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9pPr>
              </a:lstStyle>
              <a:p>
                <a:pPr eaLnBrk="0" hangingPunct="0">
                  <a:lnSpc>
                    <a:spcPct val="100000"/>
                  </a:lnSpc>
                </a:pPr>
                <a:r>
                  <a:rPr lang="en-GB" altLang="it-IT" sz="1000" b="1"/>
                  <a:t>Categoria Speculativa.</a:t>
                </a:r>
                <a:r>
                  <a:rPr lang="en-GB" altLang="it-IT" sz="1000"/>
                  <a:t> Obbligazioni di bassa qualità: possono risultare inadempienti o possono esserci elementi di pericolo con riguardo al capitale o agli interessi. I numeri 1, 2 o 3 sono utilizzati al fine di precisare meglio la posizione all'interno della singola classe di rating (1 rappresenta la qualità migliore e 3 la peggiore). </a:t>
                </a:r>
              </a:p>
            </p:txBody>
          </p:sp>
        </p:grpSp>
        <p:grpSp>
          <p:nvGrpSpPr>
            <p:cNvPr id="23" name="Group 25"/>
            <p:cNvGrpSpPr>
              <a:grpSpLocks/>
            </p:cNvGrpSpPr>
            <p:nvPr/>
          </p:nvGrpSpPr>
          <p:grpSpPr bwMode="auto">
            <a:xfrm>
              <a:off x="557" y="3573"/>
              <a:ext cx="4957" cy="250"/>
              <a:chOff x="557" y="3573"/>
              <a:chExt cx="4957" cy="250"/>
            </a:xfrm>
          </p:grpSpPr>
          <p:sp>
            <p:nvSpPr>
              <p:cNvPr id="27" name="Rectangle 26"/>
              <p:cNvSpPr>
                <a:spLocks noChangeArrowheads="1"/>
              </p:cNvSpPr>
              <p:nvPr/>
            </p:nvSpPr>
            <p:spPr bwMode="auto">
              <a:xfrm>
                <a:off x="557" y="3581"/>
                <a:ext cx="683" cy="15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5pPr>
                <a:lvl6pPr defTabSz="449263" fontAlgn="base">
                  <a:lnSpc>
                    <a:spcPct val="93000"/>
                  </a:lnSpc>
                  <a:spcBef>
                    <a:spcPct val="0"/>
                  </a:spcBef>
                  <a:spcAft>
                    <a:spcPct val="0"/>
                  </a:spcAft>
                  <a:buClr>
                    <a:srgbClr val="000000"/>
                  </a:buClr>
                  <a:buSzPct val="100000"/>
                  <a:buFont typeface="Arial"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6pPr>
                <a:lvl7pPr defTabSz="449263" fontAlgn="base">
                  <a:lnSpc>
                    <a:spcPct val="93000"/>
                  </a:lnSpc>
                  <a:spcBef>
                    <a:spcPct val="0"/>
                  </a:spcBef>
                  <a:spcAft>
                    <a:spcPct val="0"/>
                  </a:spcAft>
                  <a:buClr>
                    <a:srgbClr val="000000"/>
                  </a:buClr>
                  <a:buSzPct val="100000"/>
                  <a:buFont typeface="Arial"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7pPr>
                <a:lvl8pPr defTabSz="449263" fontAlgn="base">
                  <a:lnSpc>
                    <a:spcPct val="93000"/>
                  </a:lnSpc>
                  <a:spcBef>
                    <a:spcPct val="0"/>
                  </a:spcBef>
                  <a:spcAft>
                    <a:spcPct val="0"/>
                  </a:spcAft>
                  <a:buClr>
                    <a:srgbClr val="000000"/>
                  </a:buClr>
                  <a:buSzPct val="100000"/>
                  <a:buFont typeface="Arial"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8pPr>
                <a:lvl9pPr defTabSz="449263" fontAlgn="base">
                  <a:lnSpc>
                    <a:spcPct val="93000"/>
                  </a:lnSpc>
                  <a:spcBef>
                    <a:spcPct val="0"/>
                  </a:spcBef>
                  <a:spcAft>
                    <a:spcPct val="0"/>
                  </a:spcAft>
                  <a:buClr>
                    <a:srgbClr val="000000"/>
                  </a:buClr>
                  <a:buSzPct val="100000"/>
                  <a:buFont typeface="Arial"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9pPr>
              </a:lstStyle>
              <a:p>
                <a:pPr eaLnBrk="0" hangingPunct="0">
                  <a:lnSpc>
                    <a:spcPct val="100000"/>
                  </a:lnSpc>
                </a:pPr>
                <a:r>
                  <a:rPr lang="en-GB" altLang="it-IT" sz="1000" b="1"/>
                  <a:t>Ca</a:t>
                </a:r>
              </a:p>
            </p:txBody>
          </p:sp>
          <p:sp>
            <p:nvSpPr>
              <p:cNvPr id="28" name="Rectangle 27"/>
              <p:cNvSpPr>
                <a:spLocks noChangeArrowheads="1"/>
              </p:cNvSpPr>
              <p:nvPr/>
            </p:nvSpPr>
            <p:spPr bwMode="auto">
              <a:xfrm>
                <a:off x="1240" y="3573"/>
                <a:ext cx="4274"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5pPr>
                <a:lvl6pPr defTabSz="449263" fontAlgn="base">
                  <a:lnSpc>
                    <a:spcPct val="93000"/>
                  </a:lnSpc>
                  <a:spcBef>
                    <a:spcPct val="0"/>
                  </a:spcBef>
                  <a:spcAft>
                    <a:spcPct val="0"/>
                  </a:spcAft>
                  <a:buClr>
                    <a:srgbClr val="000000"/>
                  </a:buClr>
                  <a:buSzPct val="100000"/>
                  <a:buFont typeface="Arial"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6pPr>
                <a:lvl7pPr defTabSz="449263" fontAlgn="base">
                  <a:lnSpc>
                    <a:spcPct val="93000"/>
                  </a:lnSpc>
                  <a:spcBef>
                    <a:spcPct val="0"/>
                  </a:spcBef>
                  <a:spcAft>
                    <a:spcPct val="0"/>
                  </a:spcAft>
                  <a:buClr>
                    <a:srgbClr val="000000"/>
                  </a:buClr>
                  <a:buSzPct val="100000"/>
                  <a:buFont typeface="Arial"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7pPr>
                <a:lvl8pPr defTabSz="449263" fontAlgn="base">
                  <a:lnSpc>
                    <a:spcPct val="93000"/>
                  </a:lnSpc>
                  <a:spcBef>
                    <a:spcPct val="0"/>
                  </a:spcBef>
                  <a:spcAft>
                    <a:spcPct val="0"/>
                  </a:spcAft>
                  <a:buClr>
                    <a:srgbClr val="000000"/>
                  </a:buClr>
                  <a:buSzPct val="100000"/>
                  <a:buFont typeface="Arial"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8pPr>
                <a:lvl9pPr defTabSz="449263" fontAlgn="base">
                  <a:lnSpc>
                    <a:spcPct val="93000"/>
                  </a:lnSpc>
                  <a:spcBef>
                    <a:spcPct val="0"/>
                  </a:spcBef>
                  <a:spcAft>
                    <a:spcPct val="0"/>
                  </a:spcAft>
                  <a:buClr>
                    <a:srgbClr val="000000"/>
                  </a:buClr>
                  <a:buSzPct val="100000"/>
                  <a:buFont typeface="Arial"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9pPr>
              </a:lstStyle>
              <a:p>
                <a:pPr eaLnBrk="0" hangingPunct="0">
                  <a:lnSpc>
                    <a:spcPct val="100000"/>
                  </a:lnSpc>
                </a:pPr>
                <a:r>
                  <a:rPr lang="en-GB" altLang="it-IT" sz="1000" b="1"/>
                  <a:t>Categoria Speculativa.</a:t>
                </a:r>
                <a:r>
                  <a:rPr lang="en-GB" altLang="it-IT" sz="1000"/>
                  <a:t> Obbligazioni altamente speculative: sono spesso inadempienti o scontano altre marcate perdite. </a:t>
                </a:r>
              </a:p>
            </p:txBody>
          </p:sp>
        </p:grpSp>
        <p:grpSp>
          <p:nvGrpSpPr>
            <p:cNvPr id="24" name="Group 28"/>
            <p:cNvGrpSpPr>
              <a:grpSpLocks/>
            </p:cNvGrpSpPr>
            <p:nvPr/>
          </p:nvGrpSpPr>
          <p:grpSpPr bwMode="auto">
            <a:xfrm>
              <a:off x="557" y="3835"/>
              <a:ext cx="4956" cy="160"/>
              <a:chOff x="557" y="3835"/>
              <a:chExt cx="4956" cy="160"/>
            </a:xfrm>
          </p:grpSpPr>
          <p:sp>
            <p:nvSpPr>
              <p:cNvPr id="25" name="Rectangle 29"/>
              <p:cNvSpPr>
                <a:spLocks noChangeArrowheads="1"/>
              </p:cNvSpPr>
              <p:nvPr/>
            </p:nvSpPr>
            <p:spPr bwMode="auto">
              <a:xfrm>
                <a:off x="557" y="3841"/>
                <a:ext cx="683" cy="15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5pPr>
                <a:lvl6pPr defTabSz="449263" fontAlgn="base">
                  <a:lnSpc>
                    <a:spcPct val="93000"/>
                  </a:lnSpc>
                  <a:spcBef>
                    <a:spcPct val="0"/>
                  </a:spcBef>
                  <a:spcAft>
                    <a:spcPct val="0"/>
                  </a:spcAft>
                  <a:buClr>
                    <a:srgbClr val="000000"/>
                  </a:buClr>
                  <a:buSzPct val="100000"/>
                  <a:buFont typeface="Arial"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6pPr>
                <a:lvl7pPr defTabSz="449263" fontAlgn="base">
                  <a:lnSpc>
                    <a:spcPct val="93000"/>
                  </a:lnSpc>
                  <a:spcBef>
                    <a:spcPct val="0"/>
                  </a:spcBef>
                  <a:spcAft>
                    <a:spcPct val="0"/>
                  </a:spcAft>
                  <a:buClr>
                    <a:srgbClr val="000000"/>
                  </a:buClr>
                  <a:buSzPct val="100000"/>
                  <a:buFont typeface="Arial"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7pPr>
                <a:lvl8pPr defTabSz="449263" fontAlgn="base">
                  <a:lnSpc>
                    <a:spcPct val="93000"/>
                  </a:lnSpc>
                  <a:spcBef>
                    <a:spcPct val="0"/>
                  </a:spcBef>
                  <a:spcAft>
                    <a:spcPct val="0"/>
                  </a:spcAft>
                  <a:buClr>
                    <a:srgbClr val="000000"/>
                  </a:buClr>
                  <a:buSzPct val="100000"/>
                  <a:buFont typeface="Arial"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8pPr>
                <a:lvl9pPr defTabSz="449263" fontAlgn="base">
                  <a:lnSpc>
                    <a:spcPct val="93000"/>
                  </a:lnSpc>
                  <a:spcBef>
                    <a:spcPct val="0"/>
                  </a:spcBef>
                  <a:spcAft>
                    <a:spcPct val="0"/>
                  </a:spcAft>
                  <a:buClr>
                    <a:srgbClr val="000000"/>
                  </a:buClr>
                  <a:buSzPct val="100000"/>
                  <a:buFont typeface="Arial"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9pPr>
              </a:lstStyle>
              <a:p>
                <a:pPr eaLnBrk="0" hangingPunct="0">
                  <a:lnSpc>
                    <a:spcPct val="100000"/>
                  </a:lnSpc>
                </a:pPr>
                <a:r>
                  <a:rPr lang="en-GB" altLang="it-IT" sz="1000" b="1"/>
                  <a:t>C</a:t>
                </a:r>
              </a:p>
            </p:txBody>
          </p:sp>
          <p:sp>
            <p:nvSpPr>
              <p:cNvPr id="26" name="Rectangle 30"/>
              <p:cNvSpPr>
                <a:spLocks noChangeArrowheads="1"/>
              </p:cNvSpPr>
              <p:nvPr/>
            </p:nvSpPr>
            <p:spPr bwMode="auto">
              <a:xfrm>
                <a:off x="1240" y="3835"/>
                <a:ext cx="4274" cy="15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5pPr>
                <a:lvl6pPr defTabSz="449263" fontAlgn="base">
                  <a:lnSpc>
                    <a:spcPct val="93000"/>
                  </a:lnSpc>
                  <a:spcBef>
                    <a:spcPct val="0"/>
                  </a:spcBef>
                  <a:spcAft>
                    <a:spcPct val="0"/>
                  </a:spcAft>
                  <a:buClr>
                    <a:srgbClr val="000000"/>
                  </a:buClr>
                  <a:buSzPct val="100000"/>
                  <a:buFont typeface="Arial"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6pPr>
                <a:lvl7pPr defTabSz="449263" fontAlgn="base">
                  <a:lnSpc>
                    <a:spcPct val="93000"/>
                  </a:lnSpc>
                  <a:spcBef>
                    <a:spcPct val="0"/>
                  </a:spcBef>
                  <a:spcAft>
                    <a:spcPct val="0"/>
                  </a:spcAft>
                  <a:buClr>
                    <a:srgbClr val="000000"/>
                  </a:buClr>
                  <a:buSzPct val="100000"/>
                  <a:buFont typeface="Arial"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7pPr>
                <a:lvl8pPr defTabSz="449263" fontAlgn="base">
                  <a:lnSpc>
                    <a:spcPct val="93000"/>
                  </a:lnSpc>
                  <a:spcBef>
                    <a:spcPct val="0"/>
                  </a:spcBef>
                  <a:spcAft>
                    <a:spcPct val="0"/>
                  </a:spcAft>
                  <a:buClr>
                    <a:srgbClr val="000000"/>
                  </a:buClr>
                  <a:buSzPct val="100000"/>
                  <a:buFont typeface="Arial"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8pPr>
                <a:lvl9pPr defTabSz="449263" fontAlgn="base">
                  <a:lnSpc>
                    <a:spcPct val="93000"/>
                  </a:lnSpc>
                  <a:spcBef>
                    <a:spcPct val="0"/>
                  </a:spcBef>
                  <a:spcAft>
                    <a:spcPct val="0"/>
                  </a:spcAft>
                  <a:buClr>
                    <a:srgbClr val="000000"/>
                  </a:buClr>
                  <a:buSzPct val="100000"/>
                  <a:buFont typeface="Arial"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9pPr>
              </a:lstStyle>
              <a:p>
                <a:pPr eaLnBrk="0" hangingPunct="0">
                  <a:lnSpc>
                    <a:spcPct val="100000"/>
                  </a:lnSpc>
                </a:pPr>
                <a:r>
                  <a:rPr lang="en-GB" altLang="it-IT" sz="1000" b="1"/>
                  <a:t>Categoria Speculativa.</a:t>
                </a:r>
                <a:r>
                  <a:rPr lang="en-GB" altLang="it-IT" sz="1000"/>
                  <a:t> Obbligazioni con prospettive estremamente basse di pagamento.</a:t>
                </a:r>
              </a:p>
            </p:txBody>
          </p:sp>
        </p:grpSp>
      </p:grpSp>
    </p:spTree>
    <p:extLst>
      <p:ext uri="{BB962C8B-B14F-4D97-AF65-F5344CB8AC3E}">
        <p14:creationId xmlns:p14="http://schemas.microsoft.com/office/powerpoint/2010/main" val="1758198113"/>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026"/>
          <p:cNvSpPr txBox="1">
            <a:spLocks noChangeArrowheads="1"/>
          </p:cNvSpPr>
          <p:nvPr/>
        </p:nvSpPr>
        <p:spPr bwMode="auto">
          <a:xfrm>
            <a:off x="439172" y="260648"/>
            <a:ext cx="8278812" cy="833178"/>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lgn="ctr">
                <a:solidFill>
                  <a:srgbClr val="6699FF"/>
                </a:solidFill>
                <a:miter lim="800000"/>
                <a:headEnd/>
                <a:tailEnd/>
              </a14:hiddenLine>
            </a:ext>
          </a:extLst>
        </p:spPr>
        <p:txBody>
          <a:bodyPr lIns="90000" tIns="46800" rIns="90000" bIns="46800">
            <a:spAutoFit/>
          </a:bodyPr>
          <a:lstStyle/>
          <a:p>
            <a:pPr algn="ctr">
              <a:defRPr/>
            </a:pPr>
            <a:r>
              <a:rPr lang="it-IT" sz="2400" b="1" dirty="0">
                <a:solidFill>
                  <a:srgbClr val="F26200"/>
                </a:solidFill>
                <a:latin typeface="Georgia" panose="02040502050405020303" pitchFamily="18" charset="0"/>
              </a:rPr>
              <a:t>Approfondimento: Scala di rating di Standard &amp; </a:t>
            </a:r>
            <a:r>
              <a:rPr lang="it-IT" sz="2400" b="1" dirty="0" err="1">
                <a:solidFill>
                  <a:srgbClr val="F26200"/>
                </a:solidFill>
                <a:latin typeface="Georgia" panose="02040502050405020303" pitchFamily="18" charset="0"/>
              </a:rPr>
              <a:t>Poor’s</a:t>
            </a:r>
            <a:endParaRPr lang="it-IT" sz="2400" b="1" dirty="0">
              <a:solidFill>
                <a:srgbClr val="F26200"/>
              </a:solidFill>
              <a:latin typeface="Georgia" panose="02040502050405020303" pitchFamily="18" charset="0"/>
            </a:endParaRPr>
          </a:p>
        </p:txBody>
      </p:sp>
      <p:sp>
        <p:nvSpPr>
          <p:cNvPr id="2" name="Segnaposto numero diapositiva 1"/>
          <p:cNvSpPr>
            <a:spLocks noGrp="1"/>
          </p:cNvSpPr>
          <p:nvPr>
            <p:ph type="sldNum" sz="quarter" idx="4"/>
          </p:nvPr>
        </p:nvSpPr>
        <p:spPr/>
        <p:txBody>
          <a:bodyPr/>
          <a:lstStyle/>
          <a:p>
            <a:fld id="{CEE20744-6222-4AA3-9D45-8592154090B2}" type="slidenum">
              <a:rPr lang="it-IT" smtClean="0"/>
              <a:pPr/>
              <a:t>126</a:t>
            </a:fld>
            <a:endParaRPr lang="it-IT" dirty="0"/>
          </a:p>
        </p:txBody>
      </p:sp>
      <p:grpSp>
        <p:nvGrpSpPr>
          <p:cNvPr id="43" name="Group 4"/>
          <p:cNvGrpSpPr>
            <a:grpSpLocks/>
          </p:cNvGrpSpPr>
          <p:nvPr/>
        </p:nvGrpSpPr>
        <p:grpSpPr bwMode="auto">
          <a:xfrm>
            <a:off x="836612" y="1268760"/>
            <a:ext cx="7470775" cy="4897437"/>
            <a:chOff x="771" y="899"/>
            <a:chExt cx="4706" cy="3085"/>
          </a:xfrm>
        </p:grpSpPr>
        <p:pic>
          <p:nvPicPr>
            <p:cNvPr id="44"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8" y="2171"/>
              <a:ext cx="3652" cy="6"/>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nvGrpSpPr>
            <p:cNvPr id="45" name="Group 6"/>
            <p:cNvGrpSpPr>
              <a:grpSpLocks/>
            </p:cNvGrpSpPr>
            <p:nvPr/>
          </p:nvGrpSpPr>
          <p:grpSpPr bwMode="auto">
            <a:xfrm>
              <a:off x="771" y="899"/>
              <a:ext cx="4706" cy="155"/>
              <a:chOff x="771" y="899"/>
              <a:chExt cx="4706" cy="155"/>
            </a:xfrm>
          </p:grpSpPr>
          <p:sp>
            <p:nvSpPr>
              <p:cNvPr id="73" name="Rectangle 7"/>
              <p:cNvSpPr>
                <a:spLocks noChangeArrowheads="1"/>
              </p:cNvSpPr>
              <p:nvPr/>
            </p:nvSpPr>
            <p:spPr bwMode="auto">
              <a:xfrm>
                <a:off x="771" y="900"/>
                <a:ext cx="312" cy="15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5pPr>
                <a:lvl6pPr defTabSz="449263" fontAlgn="base">
                  <a:lnSpc>
                    <a:spcPct val="93000"/>
                  </a:lnSpc>
                  <a:spcBef>
                    <a:spcPct val="0"/>
                  </a:spcBef>
                  <a:spcAft>
                    <a:spcPct val="0"/>
                  </a:spcAft>
                  <a:buClr>
                    <a:srgbClr val="000000"/>
                  </a:buClr>
                  <a:buSzPct val="100000"/>
                  <a:buFont typeface="Arial"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6pPr>
                <a:lvl7pPr defTabSz="449263" fontAlgn="base">
                  <a:lnSpc>
                    <a:spcPct val="93000"/>
                  </a:lnSpc>
                  <a:spcBef>
                    <a:spcPct val="0"/>
                  </a:spcBef>
                  <a:spcAft>
                    <a:spcPct val="0"/>
                  </a:spcAft>
                  <a:buClr>
                    <a:srgbClr val="000000"/>
                  </a:buClr>
                  <a:buSzPct val="100000"/>
                  <a:buFont typeface="Arial"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7pPr>
                <a:lvl8pPr defTabSz="449263" fontAlgn="base">
                  <a:lnSpc>
                    <a:spcPct val="93000"/>
                  </a:lnSpc>
                  <a:spcBef>
                    <a:spcPct val="0"/>
                  </a:spcBef>
                  <a:spcAft>
                    <a:spcPct val="0"/>
                  </a:spcAft>
                  <a:buClr>
                    <a:srgbClr val="000000"/>
                  </a:buClr>
                  <a:buSzPct val="100000"/>
                  <a:buFont typeface="Arial"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8pPr>
                <a:lvl9pPr defTabSz="449263" fontAlgn="base">
                  <a:lnSpc>
                    <a:spcPct val="93000"/>
                  </a:lnSpc>
                  <a:spcBef>
                    <a:spcPct val="0"/>
                  </a:spcBef>
                  <a:spcAft>
                    <a:spcPct val="0"/>
                  </a:spcAft>
                  <a:buClr>
                    <a:srgbClr val="000000"/>
                  </a:buClr>
                  <a:buSzPct val="100000"/>
                  <a:buFont typeface="Arial"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9pPr>
              </a:lstStyle>
              <a:p>
                <a:pPr eaLnBrk="0" hangingPunct="0">
                  <a:lnSpc>
                    <a:spcPct val="100000"/>
                  </a:lnSpc>
                </a:pPr>
                <a:r>
                  <a:rPr lang="en-GB" altLang="it-IT" sz="1000" b="1"/>
                  <a:t>AAA</a:t>
                </a:r>
              </a:p>
            </p:txBody>
          </p:sp>
          <p:sp>
            <p:nvSpPr>
              <p:cNvPr id="74" name="Rectangle 8"/>
              <p:cNvSpPr>
                <a:spLocks noChangeArrowheads="1"/>
              </p:cNvSpPr>
              <p:nvPr/>
            </p:nvSpPr>
            <p:spPr bwMode="auto">
              <a:xfrm>
                <a:off x="1138" y="899"/>
                <a:ext cx="4340" cy="15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5pPr>
                <a:lvl6pPr defTabSz="449263" fontAlgn="base">
                  <a:lnSpc>
                    <a:spcPct val="93000"/>
                  </a:lnSpc>
                  <a:spcBef>
                    <a:spcPct val="0"/>
                  </a:spcBef>
                  <a:spcAft>
                    <a:spcPct val="0"/>
                  </a:spcAft>
                  <a:buClr>
                    <a:srgbClr val="000000"/>
                  </a:buClr>
                  <a:buSzPct val="100000"/>
                  <a:buFont typeface="Arial"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6pPr>
                <a:lvl7pPr defTabSz="449263" fontAlgn="base">
                  <a:lnSpc>
                    <a:spcPct val="93000"/>
                  </a:lnSpc>
                  <a:spcBef>
                    <a:spcPct val="0"/>
                  </a:spcBef>
                  <a:spcAft>
                    <a:spcPct val="0"/>
                  </a:spcAft>
                  <a:buClr>
                    <a:srgbClr val="000000"/>
                  </a:buClr>
                  <a:buSzPct val="100000"/>
                  <a:buFont typeface="Arial"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7pPr>
                <a:lvl8pPr defTabSz="449263" fontAlgn="base">
                  <a:lnSpc>
                    <a:spcPct val="93000"/>
                  </a:lnSpc>
                  <a:spcBef>
                    <a:spcPct val="0"/>
                  </a:spcBef>
                  <a:spcAft>
                    <a:spcPct val="0"/>
                  </a:spcAft>
                  <a:buClr>
                    <a:srgbClr val="000000"/>
                  </a:buClr>
                  <a:buSzPct val="100000"/>
                  <a:buFont typeface="Arial"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8pPr>
                <a:lvl9pPr defTabSz="449263" fontAlgn="base">
                  <a:lnSpc>
                    <a:spcPct val="93000"/>
                  </a:lnSpc>
                  <a:spcBef>
                    <a:spcPct val="0"/>
                  </a:spcBef>
                  <a:spcAft>
                    <a:spcPct val="0"/>
                  </a:spcAft>
                  <a:buClr>
                    <a:srgbClr val="000000"/>
                  </a:buClr>
                  <a:buSzPct val="100000"/>
                  <a:buFont typeface="Arial"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9pPr>
              </a:lstStyle>
              <a:p>
                <a:pPr eaLnBrk="0" hangingPunct="0">
                  <a:lnSpc>
                    <a:spcPct val="100000"/>
                  </a:lnSpc>
                </a:pPr>
                <a:r>
                  <a:rPr lang="en-GB" altLang="it-IT" sz="1000" b="1"/>
                  <a:t>Categoria Investimento.</a:t>
                </a:r>
                <a:r>
                  <a:rPr lang="en-GB" altLang="it-IT" sz="1000"/>
                  <a:t> Capacità di pagare gli interessi e rimborsare il capitale estremamente elevata. </a:t>
                </a:r>
              </a:p>
            </p:txBody>
          </p:sp>
        </p:grpSp>
        <p:grpSp>
          <p:nvGrpSpPr>
            <p:cNvPr id="46" name="Group 9"/>
            <p:cNvGrpSpPr>
              <a:grpSpLocks/>
            </p:cNvGrpSpPr>
            <p:nvPr/>
          </p:nvGrpSpPr>
          <p:grpSpPr bwMode="auto">
            <a:xfrm>
              <a:off x="771" y="1080"/>
              <a:ext cx="4706" cy="346"/>
              <a:chOff x="771" y="1080"/>
              <a:chExt cx="4706" cy="346"/>
            </a:xfrm>
          </p:grpSpPr>
          <p:sp>
            <p:nvSpPr>
              <p:cNvPr id="71" name="Rectangle 10"/>
              <p:cNvSpPr>
                <a:spLocks noChangeArrowheads="1"/>
              </p:cNvSpPr>
              <p:nvPr/>
            </p:nvSpPr>
            <p:spPr bwMode="auto">
              <a:xfrm>
                <a:off x="771" y="1090"/>
                <a:ext cx="312" cy="15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5pPr>
                <a:lvl6pPr defTabSz="449263" fontAlgn="base">
                  <a:lnSpc>
                    <a:spcPct val="93000"/>
                  </a:lnSpc>
                  <a:spcBef>
                    <a:spcPct val="0"/>
                  </a:spcBef>
                  <a:spcAft>
                    <a:spcPct val="0"/>
                  </a:spcAft>
                  <a:buClr>
                    <a:srgbClr val="000000"/>
                  </a:buClr>
                  <a:buSzPct val="100000"/>
                  <a:buFont typeface="Arial"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6pPr>
                <a:lvl7pPr defTabSz="449263" fontAlgn="base">
                  <a:lnSpc>
                    <a:spcPct val="93000"/>
                  </a:lnSpc>
                  <a:spcBef>
                    <a:spcPct val="0"/>
                  </a:spcBef>
                  <a:spcAft>
                    <a:spcPct val="0"/>
                  </a:spcAft>
                  <a:buClr>
                    <a:srgbClr val="000000"/>
                  </a:buClr>
                  <a:buSzPct val="100000"/>
                  <a:buFont typeface="Arial"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7pPr>
                <a:lvl8pPr defTabSz="449263" fontAlgn="base">
                  <a:lnSpc>
                    <a:spcPct val="93000"/>
                  </a:lnSpc>
                  <a:spcBef>
                    <a:spcPct val="0"/>
                  </a:spcBef>
                  <a:spcAft>
                    <a:spcPct val="0"/>
                  </a:spcAft>
                  <a:buClr>
                    <a:srgbClr val="000000"/>
                  </a:buClr>
                  <a:buSzPct val="100000"/>
                  <a:buFont typeface="Arial"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8pPr>
                <a:lvl9pPr defTabSz="449263" fontAlgn="base">
                  <a:lnSpc>
                    <a:spcPct val="93000"/>
                  </a:lnSpc>
                  <a:spcBef>
                    <a:spcPct val="0"/>
                  </a:spcBef>
                  <a:spcAft>
                    <a:spcPct val="0"/>
                  </a:spcAft>
                  <a:buClr>
                    <a:srgbClr val="000000"/>
                  </a:buClr>
                  <a:buSzPct val="100000"/>
                  <a:buFont typeface="Arial"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9pPr>
              </a:lstStyle>
              <a:p>
                <a:pPr eaLnBrk="0" hangingPunct="0">
                  <a:lnSpc>
                    <a:spcPct val="100000"/>
                  </a:lnSpc>
                </a:pPr>
                <a:r>
                  <a:rPr lang="en-GB" altLang="it-IT" sz="1000" b="1"/>
                  <a:t>AA</a:t>
                </a:r>
              </a:p>
            </p:txBody>
          </p:sp>
          <p:sp>
            <p:nvSpPr>
              <p:cNvPr id="72" name="Rectangle 11"/>
              <p:cNvSpPr>
                <a:spLocks noChangeArrowheads="1"/>
              </p:cNvSpPr>
              <p:nvPr/>
            </p:nvSpPr>
            <p:spPr bwMode="auto">
              <a:xfrm>
                <a:off x="1138" y="1080"/>
                <a:ext cx="4340" cy="34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5pPr>
                <a:lvl6pPr defTabSz="449263" fontAlgn="base">
                  <a:lnSpc>
                    <a:spcPct val="93000"/>
                  </a:lnSpc>
                  <a:spcBef>
                    <a:spcPct val="0"/>
                  </a:spcBef>
                  <a:spcAft>
                    <a:spcPct val="0"/>
                  </a:spcAft>
                  <a:buClr>
                    <a:srgbClr val="000000"/>
                  </a:buClr>
                  <a:buSzPct val="100000"/>
                  <a:buFont typeface="Arial"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6pPr>
                <a:lvl7pPr defTabSz="449263" fontAlgn="base">
                  <a:lnSpc>
                    <a:spcPct val="93000"/>
                  </a:lnSpc>
                  <a:spcBef>
                    <a:spcPct val="0"/>
                  </a:spcBef>
                  <a:spcAft>
                    <a:spcPct val="0"/>
                  </a:spcAft>
                  <a:buClr>
                    <a:srgbClr val="000000"/>
                  </a:buClr>
                  <a:buSzPct val="100000"/>
                  <a:buFont typeface="Arial"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7pPr>
                <a:lvl8pPr defTabSz="449263" fontAlgn="base">
                  <a:lnSpc>
                    <a:spcPct val="93000"/>
                  </a:lnSpc>
                  <a:spcBef>
                    <a:spcPct val="0"/>
                  </a:spcBef>
                  <a:spcAft>
                    <a:spcPct val="0"/>
                  </a:spcAft>
                  <a:buClr>
                    <a:srgbClr val="000000"/>
                  </a:buClr>
                  <a:buSzPct val="100000"/>
                  <a:buFont typeface="Arial"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8pPr>
                <a:lvl9pPr defTabSz="449263" fontAlgn="base">
                  <a:lnSpc>
                    <a:spcPct val="93000"/>
                  </a:lnSpc>
                  <a:spcBef>
                    <a:spcPct val="0"/>
                  </a:spcBef>
                  <a:spcAft>
                    <a:spcPct val="0"/>
                  </a:spcAft>
                  <a:buClr>
                    <a:srgbClr val="000000"/>
                  </a:buClr>
                  <a:buSzPct val="100000"/>
                  <a:buFont typeface="Arial"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9pPr>
              </a:lstStyle>
              <a:p>
                <a:pPr eaLnBrk="0" hangingPunct="0">
                  <a:lnSpc>
                    <a:spcPct val="100000"/>
                  </a:lnSpc>
                </a:pPr>
                <a:r>
                  <a:rPr lang="en-GB" altLang="it-IT" sz="1000" b="1" dirty="0" err="1"/>
                  <a:t>Categoria</a:t>
                </a:r>
                <a:r>
                  <a:rPr lang="en-GB" altLang="it-IT" sz="1000" b="1" dirty="0"/>
                  <a:t> </a:t>
                </a:r>
                <a:r>
                  <a:rPr lang="en-GB" altLang="it-IT" sz="1000" b="1" dirty="0" err="1"/>
                  <a:t>Investimento</a:t>
                </a:r>
                <a:r>
                  <a:rPr lang="en-GB" altLang="it-IT" sz="1000" b="1" dirty="0"/>
                  <a:t>.</a:t>
                </a:r>
                <a:r>
                  <a:rPr lang="en-GB" altLang="it-IT" sz="1000" dirty="0"/>
                  <a:t> </a:t>
                </a:r>
                <a:r>
                  <a:rPr lang="en-GB" altLang="it-IT" sz="1000" dirty="0" err="1"/>
                  <a:t>Capacità</a:t>
                </a:r>
                <a:r>
                  <a:rPr lang="en-GB" altLang="it-IT" sz="1000" dirty="0"/>
                  <a:t> </a:t>
                </a:r>
                <a:r>
                  <a:rPr lang="en-GB" altLang="it-IT" sz="1000" dirty="0" err="1"/>
                  <a:t>molto</a:t>
                </a:r>
                <a:r>
                  <a:rPr lang="en-GB" altLang="it-IT" sz="1000" dirty="0"/>
                  <a:t> </a:t>
                </a:r>
                <a:r>
                  <a:rPr lang="en-GB" altLang="it-IT" sz="1000" dirty="0" err="1"/>
                  <a:t>alta</a:t>
                </a:r>
                <a:r>
                  <a:rPr lang="en-GB" altLang="it-IT" sz="1000" dirty="0"/>
                  <a:t> di </a:t>
                </a:r>
                <a:r>
                  <a:rPr lang="en-GB" altLang="it-IT" sz="1000" dirty="0" err="1"/>
                  <a:t>onorare</a:t>
                </a:r>
                <a:r>
                  <a:rPr lang="en-GB" altLang="it-IT" sz="1000" dirty="0"/>
                  <a:t> </a:t>
                </a:r>
                <a:r>
                  <a:rPr lang="en-GB" altLang="it-IT" sz="1000" dirty="0" err="1"/>
                  <a:t>il</a:t>
                </a:r>
                <a:r>
                  <a:rPr lang="en-GB" altLang="it-IT" sz="1000" dirty="0"/>
                  <a:t> </a:t>
                </a:r>
                <a:r>
                  <a:rPr lang="en-GB" altLang="it-IT" sz="1000" dirty="0" err="1"/>
                  <a:t>pagamento</a:t>
                </a:r>
                <a:r>
                  <a:rPr lang="en-GB" altLang="it-IT" sz="1000" dirty="0"/>
                  <a:t> </a:t>
                </a:r>
                <a:r>
                  <a:rPr lang="en-GB" altLang="it-IT" sz="1000" dirty="0" err="1"/>
                  <a:t>degli</a:t>
                </a:r>
                <a:r>
                  <a:rPr lang="en-GB" altLang="it-IT" sz="1000" dirty="0"/>
                  <a:t> </a:t>
                </a:r>
                <a:r>
                  <a:rPr lang="en-GB" altLang="it-IT" sz="1000" dirty="0" err="1"/>
                  <a:t>interessi</a:t>
                </a:r>
                <a:r>
                  <a:rPr lang="en-GB" altLang="it-IT" sz="1000" dirty="0"/>
                  <a:t> e del </a:t>
                </a:r>
                <a:r>
                  <a:rPr lang="en-GB" altLang="it-IT" sz="1000" dirty="0" err="1"/>
                  <a:t>capitale</a:t>
                </a:r>
                <a:r>
                  <a:rPr lang="en-GB" altLang="it-IT" sz="1000" dirty="0"/>
                  <a:t>. </a:t>
                </a:r>
                <a:r>
                  <a:rPr lang="en-GB" altLang="it-IT" sz="1000" dirty="0" err="1"/>
                  <a:t>Differisce</a:t>
                </a:r>
                <a:r>
                  <a:rPr lang="en-GB" altLang="it-IT" sz="1000" dirty="0"/>
                  <a:t> solo </a:t>
                </a:r>
                <a:r>
                  <a:rPr lang="en-GB" altLang="it-IT" sz="1000" dirty="0" err="1"/>
                  <a:t>marginalmente</a:t>
                </a:r>
                <a:r>
                  <a:rPr lang="en-GB" altLang="it-IT" sz="1000" dirty="0"/>
                  <a:t> da </a:t>
                </a:r>
                <a:r>
                  <a:rPr lang="en-GB" altLang="it-IT" sz="1000" dirty="0" err="1"/>
                  <a:t>quella</a:t>
                </a:r>
                <a:r>
                  <a:rPr lang="en-GB" altLang="it-IT" sz="1000" dirty="0"/>
                  <a:t> </a:t>
                </a:r>
                <a:r>
                  <a:rPr lang="en-GB" altLang="it-IT" sz="1000" dirty="0" err="1"/>
                  <a:t>delle</a:t>
                </a:r>
                <a:r>
                  <a:rPr lang="en-GB" altLang="it-IT" sz="1000" dirty="0"/>
                  <a:t> </a:t>
                </a:r>
                <a:r>
                  <a:rPr lang="en-GB" altLang="it-IT" sz="1000" dirty="0" err="1"/>
                  <a:t>emissioni</a:t>
                </a:r>
                <a:r>
                  <a:rPr lang="en-GB" altLang="it-IT" sz="1000" dirty="0"/>
                  <a:t> </a:t>
                </a:r>
                <a:r>
                  <a:rPr lang="en-GB" altLang="it-IT" sz="1000" dirty="0" err="1"/>
                  <a:t>della</a:t>
                </a:r>
                <a:r>
                  <a:rPr lang="en-GB" altLang="it-IT" sz="1000" dirty="0"/>
                  <a:t> </a:t>
                </a:r>
                <a:r>
                  <a:rPr lang="en-GB" altLang="it-IT" sz="1000" dirty="0" err="1"/>
                  <a:t>categoria</a:t>
                </a:r>
                <a:r>
                  <a:rPr lang="en-GB" altLang="it-IT" sz="1000" dirty="0"/>
                  <a:t> </a:t>
                </a:r>
                <a:r>
                  <a:rPr lang="en-GB" altLang="it-IT" sz="1000" dirty="0" err="1"/>
                  <a:t>superiore</a:t>
                </a:r>
                <a:r>
                  <a:rPr lang="en-GB" altLang="it-IT" sz="1000" dirty="0"/>
                  <a:t>. Il segno "+" o "-" </a:t>
                </a:r>
                <a:r>
                  <a:rPr lang="en-GB" altLang="it-IT" sz="1000" dirty="0" err="1"/>
                  <a:t>viene</a:t>
                </a:r>
                <a:r>
                  <a:rPr lang="en-GB" altLang="it-IT" sz="1000" dirty="0"/>
                  <a:t> </a:t>
                </a:r>
                <a:r>
                  <a:rPr lang="en-GB" altLang="it-IT" sz="1000" dirty="0" err="1"/>
                  <a:t>utilizzato</a:t>
                </a:r>
                <a:r>
                  <a:rPr lang="en-GB" altLang="it-IT" sz="1000" dirty="0"/>
                  <a:t> per </a:t>
                </a:r>
                <a:r>
                  <a:rPr lang="en-GB" altLang="it-IT" sz="1000" dirty="0" err="1"/>
                  <a:t>precisare</a:t>
                </a:r>
                <a:r>
                  <a:rPr lang="en-GB" altLang="it-IT" sz="1000" dirty="0"/>
                  <a:t> la </a:t>
                </a:r>
                <a:r>
                  <a:rPr lang="en-GB" altLang="it-IT" sz="1000" dirty="0" err="1"/>
                  <a:t>posizione</a:t>
                </a:r>
                <a:r>
                  <a:rPr lang="en-GB" altLang="it-IT" sz="1000" dirty="0"/>
                  <a:t> </a:t>
                </a:r>
                <a:r>
                  <a:rPr lang="en-GB" altLang="it-IT" sz="1000" dirty="0" err="1"/>
                  <a:t>relativa</a:t>
                </a:r>
                <a:r>
                  <a:rPr lang="en-GB" altLang="it-IT" sz="1000" dirty="0"/>
                  <a:t> </a:t>
                </a:r>
                <a:r>
                  <a:rPr lang="en-GB" altLang="it-IT" sz="1000" dirty="0" err="1"/>
                  <a:t>all'interno</a:t>
                </a:r>
                <a:r>
                  <a:rPr lang="en-GB" altLang="it-IT" sz="1000" dirty="0"/>
                  <a:t> </a:t>
                </a:r>
                <a:r>
                  <a:rPr lang="en-GB" altLang="it-IT" sz="1000" dirty="0" err="1"/>
                  <a:t>della</a:t>
                </a:r>
                <a:r>
                  <a:rPr lang="en-GB" altLang="it-IT" sz="1000" dirty="0"/>
                  <a:t> </a:t>
                </a:r>
                <a:r>
                  <a:rPr lang="en-GB" altLang="it-IT" sz="1000" dirty="0" err="1"/>
                  <a:t>stessa</a:t>
                </a:r>
                <a:r>
                  <a:rPr lang="en-GB" altLang="it-IT" sz="1000" dirty="0"/>
                  <a:t> </a:t>
                </a:r>
                <a:r>
                  <a:rPr lang="en-GB" altLang="it-IT" sz="1000" dirty="0" err="1"/>
                  <a:t>categoria</a:t>
                </a:r>
                <a:r>
                  <a:rPr lang="en-GB" altLang="it-IT" sz="1000" dirty="0"/>
                  <a:t>. </a:t>
                </a:r>
              </a:p>
            </p:txBody>
          </p:sp>
        </p:grpSp>
        <p:grpSp>
          <p:nvGrpSpPr>
            <p:cNvPr id="47" name="Group 12"/>
            <p:cNvGrpSpPr>
              <a:grpSpLocks/>
            </p:cNvGrpSpPr>
            <p:nvPr/>
          </p:nvGrpSpPr>
          <p:grpSpPr bwMode="auto">
            <a:xfrm>
              <a:off x="771" y="1430"/>
              <a:ext cx="4706" cy="346"/>
              <a:chOff x="771" y="1430"/>
              <a:chExt cx="4706" cy="346"/>
            </a:xfrm>
          </p:grpSpPr>
          <p:sp>
            <p:nvSpPr>
              <p:cNvPr id="69" name="Rectangle 13"/>
              <p:cNvSpPr>
                <a:spLocks noChangeArrowheads="1"/>
              </p:cNvSpPr>
              <p:nvPr/>
            </p:nvSpPr>
            <p:spPr bwMode="auto">
              <a:xfrm>
                <a:off x="771" y="1441"/>
                <a:ext cx="312" cy="15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5pPr>
                <a:lvl6pPr defTabSz="449263" fontAlgn="base">
                  <a:lnSpc>
                    <a:spcPct val="93000"/>
                  </a:lnSpc>
                  <a:spcBef>
                    <a:spcPct val="0"/>
                  </a:spcBef>
                  <a:spcAft>
                    <a:spcPct val="0"/>
                  </a:spcAft>
                  <a:buClr>
                    <a:srgbClr val="000000"/>
                  </a:buClr>
                  <a:buSzPct val="100000"/>
                  <a:buFont typeface="Arial"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6pPr>
                <a:lvl7pPr defTabSz="449263" fontAlgn="base">
                  <a:lnSpc>
                    <a:spcPct val="93000"/>
                  </a:lnSpc>
                  <a:spcBef>
                    <a:spcPct val="0"/>
                  </a:spcBef>
                  <a:spcAft>
                    <a:spcPct val="0"/>
                  </a:spcAft>
                  <a:buClr>
                    <a:srgbClr val="000000"/>
                  </a:buClr>
                  <a:buSzPct val="100000"/>
                  <a:buFont typeface="Arial"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7pPr>
                <a:lvl8pPr defTabSz="449263" fontAlgn="base">
                  <a:lnSpc>
                    <a:spcPct val="93000"/>
                  </a:lnSpc>
                  <a:spcBef>
                    <a:spcPct val="0"/>
                  </a:spcBef>
                  <a:spcAft>
                    <a:spcPct val="0"/>
                  </a:spcAft>
                  <a:buClr>
                    <a:srgbClr val="000000"/>
                  </a:buClr>
                  <a:buSzPct val="100000"/>
                  <a:buFont typeface="Arial"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8pPr>
                <a:lvl9pPr defTabSz="449263" fontAlgn="base">
                  <a:lnSpc>
                    <a:spcPct val="93000"/>
                  </a:lnSpc>
                  <a:spcBef>
                    <a:spcPct val="0"/>
                  </a:spcBef>
                  <a:spcAft>
                    <a:spcPct val="0"/>
                  </a:spcAft>
                  <a:buClr>
                    <a:srgbClr val="000000"/>
                  </a:buClr>
                  <a:buSzPct val="100000"/>
                  <a:buFont typeface="Arial"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9pPr>
              </a:lstStyle>
              <a:p>
                <a:pPr eaLnBrk="0" hangingPunct="0">
                  <a:lnSpc>
                    <a:spcPct val="100000"/>
                  </a:lnSpc>
                </a:pPr>
                <a:r>
                  <a:rPr lang="en-GB" altLang="it-IT" sz="1000" b="1"/>
                  <a:t>A</a:t>
                </a:r>
              </a:p>
            </p:txBody>
          </p:sp>
          <p:sp>
            <p:nvSpPr>
              <p:cNvPr id="70" name="Rectangle 14"/>
              <p:cNvSpPr>
                <a:spLocks noChangeArrowheads="1"/>
              </p:cNvSpPr>
              <p:nvPr/>
            </p:nvSpPr>
            <p:spPr bwMode="auto">
              <a:xfrm>
                <a:off x="1138" y="1430"/>
                <a:ext cx="4340" cy="34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5pPr>
                <a:lvl6pPr defTabSz="449263" fontAlgn="base">
                  <a:lnSpc>
                    <a:spcPct val="93000"/>
                  </a:lnSpc>
                  <a:spcBef>
                    <a:spcPct val="0"/>
                  </a:spcBef>
                  <a:spcAft>
                    <a:spcPct val="0"/>
                  </a:spcAft>
                  <a:buClr>
                    <a:srgbClr val="000000"/>
                  </a:buClr>
                  <a:buSzPct val="100000"/>
                  <a:buFont typeface="Arial"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6pPr>
                <a:lvl7pPr defTabSz="449263" fontAlgn="base">
                  <a:lnSpc>
                    <a:spcPct val="93000"/>
                  </a:lnSpc>
                  <a:spcBef>
                    <a:spcPct val="0"/>
                  </a:spcBef>
                  <a:spcAft>
                    <a:spcPct val="0"/>
                  </a:spcAft>
                  <a:buClr>
                    <a:srgbClr val="000000"/>
                  </a:buClr>
                  <a:buSzPct val="100000"/>
                  <a:buFont typeface="Arial"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7pPr>
                <a:lvl8pPr defTabSz="449263" fontAlgn="base">
                  <a:lnSpc>
                    <a:spcPct val="93000"/>
                  </a:lnSpc>
                  <a:spcBef>
                    <a:spcPct val="0"/>
                  </a:spcBef>
                  <a:spcAft>
                    <a:spcPct val="0"/>
                  </a:spcAft>
                  <a:buClr>
                    <a:srgbClr val="000000"/>
                  </a:buClr>
                  <a:buSzPct val="100000"/>
                  <a:buFont typeface="Arial"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8pPr>
                <a:lvl9pPr defTabSz="449263" fontAlgn="base">
                  <a:lnSpc>
                    <a:spcPct val="93000"/>
                  </a:lnSpc>
                  <a:spcBef>
                    <a:spcPct val="0"/>
                  </a:spcBef>
                  <a:spcAft>
                    <a:spcPct val="0"/>
                  </a:spcAft>
                  <a:buClr>
                    <a:srgbClr val="000000"/>
                  </a:buClr>
                  <a:buSzPct val="100000"/>
                  <a:buFont typeface="Arial"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9pPr>
              </a:lstStyle>
              <a:p>
                <a:pPr eaLnBrk="0" hangingPunct="0">
                  <a:lnSpc>
                    <a:spcPct val="100000"/>
                  </a:lnSpc>
                </a:pPr>
                <a:r>
                  <a:rPr lang="en-GB" altLang="it-IT" sz="1000" b="1"/>
                  <a:t>Categoria Investimento.</a:t>
                </a:r>
                <a:r>
                  <a:rPr lang="en-GB" altLang="it-IT" sz="1000"/>
                  <a:t> Forte capacità di pagamento degli interessi e del capitale, ma una certa sensibilità agli effetti sfavorevoli di cambiamento di circostanze o al mutamento delle condizioni economiche. Il segno "+" o "-" viene utilizzato per precisare la posizione relativa all'interno della stessa categoria. </a:t>
                </a:r>
              </a:p>
            </p:txBody>
          </p:sp>
        </p:grpSp>
        <p:grpSp>
          <p:nvGrpSpPr>
            <p:cNvPr id="48" name="Group 15"/>
            <p:cNvGrpSpPr>
              <a:grpSpLocks/>
            </p:cNvGrpSpPr>
            <p:nvPr/>
          </p:nvGrpSpPr>
          <p:grpSpPr bwMode="auto">
            <a:xfrm>
              <a:off x="771" y="1797"/>
              <a:ext cx="4706" cy="442"/>
              <a:chOff x="771" y="1797"/>
              <a:chExt cx="4706" cy="442"/>
            </a:xfrm>
          </p:grpSpPr>
          <p:sp>
            <p:nvSpPr>
              <p:cNvPr id="67" name="Rectangle 16"/>
              <p:cNvSpPr>
                <a:spLocks noChangeArrowheads="1"/>
              </p:cNvSpPr>
              <p:nvPr/>
            </p:nvSpPr>
            <p:spPr bwMode="auto">
              <a:xfrm>
                <a:off x="771" y="1811"/>
                <a:ext cx="312" cy="15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5pPr>
                <a:lvl6pPr defTabSz="449263" fontAlgn="base">
                  <a:lnSpc>
                    <a:spcPct val="93000"/>
                  </a:lnSpc>
                  <a:spcBef>
                    <a:spcPct val="0"/>
                  </a:spcBef>
                  <a:spcAft>
                    <a:spcPct val="0"/>
                  </a:spcAft>
                  <a:buClr>
                    <a:srgbClr val="000000"/>
                  </a:buClr>
                  <a:buSzPct val="100000"/>
                  <a:buFont typeface="Arial"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6pPr>
                <a:lvl7pPr defTabSz="449263" fontAlgn="base">
                  <a:lnSpc>
                    <a:spcPct val="93000"/>
                  </a:lnSpc>
                  <a:spcBef>
                    <a:spcPct val="0"/>
                  </a:spcBef>
                  <a:spcAft>
                    <a:spcPct val="0"/>
                  </a:spcAft>
                  <a:buClr>
                    <a:srgbClr val="000000"/>
                  </a:buClr>
                  <a:buSzPct val="100000"/>
                  <a:buFont typeface="Arial"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7pPr>
                <a:lvl8pPr defTabSz="449263" fontAlgn="base">
                  <a:lnSpc>
                    <a:spcPct val="93000"/>
                  </a:lnSpc>
                  <a:spcBef>
                    <a:spcPct val="0"/>
                  </a:spcBef>
                  <a:spcAft>
                    <a:spcPct val="0"/>
                  </a:spcAft>
                  <a:buClr>
                    <a:srgbClr val="000000"/>
                  </a:buClr>
                  <a:buSzPct val="100000"/>
                  <a:buFont typeface="Arial"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8pPr>
                <a:lvl9pPr defTabSz="449263" fontAlgn="base">
                  <a:lnSpc>
                    <a:spcPct val="93000"/>
                  </a:lnSpc>
                  <a:spcBef>
                    <a:spcPct val="0"/>
                  </a:spcBef>
                  <a:spcAft>
                    <a:spcPct val="0"/>
                  </a:spcAft>
                  <a:buClr>
                    <a:srgbClr val="000000"/>
                  </a:buClr>
                  <a:buSzPct val="100000"/>
                  <a:buFont typeface="Arial"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9pPr>
              </a:lstStyle>
              <a:p>
                <a:pPr eaLnBrk="0" hangingPunct="0">
                  <a:lnSpc>
                    <a:spcPct val="100000"/>
                  </a:lnSpc>
                </a:pPr>
                <a:r>
                  <a:rPr lang="en-GB" altLang="it-IT" sz="1000" b="1"/>
                  <a:t>BBB</a:t>
                </a:r>
              </a:p>
            </p:txBody>
          </p:sp>
          <p:sp>
            <p:nvSpPr>
              <p:cNvPr id="68" name="Rectangle 17"/>
              <p:cNvSpPr>
                <a:spLocks noChangeArrowheads="1"/>
              </p:cNvSpPr>
              <p:nvPr/>
            </p:nvSpPr>
            <p:spPr bwMode="auto">
              <a:xfrm>
                <a:off x="1138" y="1797"/>
                <a:ext cx="4340" cy="44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5pPr>
                <a:lvl6pPr defTabSz="449263" fontAlgn="base">
                  <a:lnSpc>
                    <a:spcPct val="93000"/>
                  </a:lnSpc>
                  <a:spcBef>
                    <a:spcPct val="0"/>
                  </a:spcBef>
                  <a:spcAft>
                    <a:spcPct val="0"/>
                  </a:spcAft>
                  <a:buClr>
                    <a:srgbClr val="000000"/>
                  </a:buClr>
                  <a:buSzPct val="100000"/>
                  <a:buFont typeface="Arial"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6pPr>
                <a:lvl7pPr defTabSz="449263" fontAlgn="base">
                  <a:lnSpc>
                    <a:spcPct val="93000"/>
                  </a:lnSpc>
                  <a:spcBef>
                    <a:spcPct val="0"/>
                  </a:spcBef>
                  <a:spcAft>
                    <a:spcPct val="0"/>
                  </a:spcAft>
                  <a:buClr>
                    <a:srgbClr val="000000"/>
                  </a:buClr>
                  <a:buSzPct val="100000"/>
                  <a:buFont typeface="Arial"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7pPr>
                <a:lvl8pPr defTabSz="449263" fontAlgn="base">
                  <a:lnSpc>
                    <a:spcPct val="93000"/>
                  </a:lnSpc>
                  <a:spcBef>
                    <a:spcPct val="0"/>
                  </a:spcBef>
                  <a:spcAft>
                    <a:spcPct val="0"/>
                  </a:spcAft>
                  <a:buClr>
                    <a:srgbClr val="000000"/>
                  </a:buClr>
                  <a:buSzPct val="100000"/>
                  <a:buFont typeface="Arial"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8pPr>
                <a:lvl9pPr defTabSz="449263" fontAlgn="base">
                  <a:lnSpc>
                    <a:spcPct val="93000"/>
                  </a:lnSpc>
                  <a:spcBef>
                    <a:spcPct val="0"/>
                  </a:spcBef>
                  <a:spcAft>
                    <a:spcPct val="0"/>
                  </a:spcAft>
                  <a:buClr>
                    <a:srgbClr val="000000"/>
                  </a:buClr>
                  <a:buSzPct val="100000"/>
                  <a:buFont typeface="Arial"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9pPr>
              </a:lstStyle>
              <a:p>
                <a:pPr eaLnBrk="0" hangingPunct="0">
                  <a:lnSpc>
                    <a:spcPct val="100000"/>
                  </a:lnSpc>
                </a:pPr>
                <a:r>
                  <a:rPr lang="en-GB" altLang="it-IT" sz="1000" b="1"/>
                  <a:t>Categoria Investimento.</a:t>
                </a:r>
                <a:r>
                  <a:rPr lang="en-GB" altLang="it-IT" sz="1000"/>
                  <a:t> Capacità ancora sufficiente di pagamento degli interessi e del capitale. Tuttavia la presenza di condizioni economiche sfavorevoli o una modifica delle circostanze potrebbero alterare in misura maggiore la capacità di onorare normalmente il debito. Il segno "+" o "-" viene utilizzato per precisare la posizione relativa all'interno della stessa categoria. </a:t>
                </a:r>
              </a:p>
            </p:txBody>
          </p:sp>
        </p:grpSp>
        <p:grpSp>
          <p:nvGrpSpPr>
            <p:cNvPr id="49" name="Group 18"/>
            <p:cNvGrpSpPr>
              <a:grpSpLocks/>
            </p:cNvGrpSpPr>
            <p:nvPr/>
          </p:nvGrpSpPr>
          <p:grpSpPr bwMode="auto">
            <a:xfrm>
              <a:off x="771" y="2264"/>
              <a:ext cx="4706" cy="346"/>
              <a:chOff x="771" y="2264"/>
              <a:chExt cx="4706" cy="346"/>
            </a:xfrm>
          </p:grpSpPr>
          <p:sp>
            <p:nvSpPr>
              <p:cNvPr id="65" name="Rectangle 19"/>
              <p:cNvSpPr>
                <a:spLocks noChangeArrowheads="1"/>
              </p:cNvSpPr>
              <p:nvPr/>
            </p:nvSpPr>
            <p:spPr bwMode="auto">
              <a:xfrm>
                <a:off x="771" y="2275"/>
                <a:ext cx="312" cy="15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5pPr>
                <a:lvl6pPr defTabSz="449263" fontAlgn="base">
                  <a:lnSpc>
                    <a:spcPct val="93000"/>
                  </a:lnSpc>
                  <a:spcBef>
                    <a:spcPct val="0"/>
                  </a:spcBef>
                  <a:spcAft>
                    <a:spcPct val="0"/>
                  </a:spcAft>
                  <a:buClr>
                    <a:srgbClr val="000000"/>
                  </a:buClr>
                  <a:buSzPct val="100000"/>
                  <a:buFont typeface="Arial"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6pPr>
                <a:lvl7pPr defTabSz="449263" fontAlgn="base">
                  <a:lnSpc>
                    <a:spcPct val="93000"/>
                  </a:lnSpc>
                  <a:spcBef>
                    <a:spcPct val="0"/>
                  </a:spcBef>
                  <a:spcAft>
                    <a:spcPct val="0"/>
                  </a:spcAft>
                  <a:buClr>
                    <a:srgbClr val="000000"/>
                  </a:buClr>
                  <a:buSzPct val="100000"/>
                  <a:buFont typeface="Arial"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7pPr>
                <a:lvl8pPr defTabSz="449263" fontAlgn="base">
                  <a:lnSpc>
                    <a:spcPct val="93000"/>
                  </a:lnSpc>
                  <a:spcBef>
                    <a:spcPct val="0"/>
                  </a:spcBef>
                  <a:spcAft>
                    <a:spcPct val="0"/>
                  </a:spcAft>
                  <a:buClr>
                    <a:srgbClr val="000000"/>
                  </a:buClr>
                  <a:buSzPct val="100000"/>
                  <a:buFont typeface="Arial"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8pPr>
                <a:lvl9pPr defTabSz="449263" fontAlgn="base">
                  <a:lnSpc>
                    <a:spcPct val="93000"/>
                  </a:lnSpc>
                  <a:spcBef>
                    <a:spcPct val="0"/>
                  </a:spcBef>
                  <a:spcAft>
                    <a:spcPct val="0"/>
                  </a:spcAft>
                  <a:buClr>
                    <a:srgbClr val="000000"/>
                  </a:buClr>
                  <a:buSzPct val="100000"/>
                  <a:buFont typeface="Arial"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9pPr>
              </a:lstStyle>
              <a:p>
                <a:pPr eaLnBrk="0" hangingPunct="0">
                  <a:lnSpc>
                    <a:spcPct val="100000"/>
                  </a:lnSpc>
                </a:pPr>
                <a:r>
                  <a:rPr lang="en-GB" altLang="it-IT" sz="1000" b="1"/>
                  <a:t>BB</a:t>
                </a:r>
              </a:p>
            </p:txBody>
          </p:sp>
          <p:sp>
            <p:nvSpPr>
              <p:cNvPr id="66" name="Rectangle 20"/>
              <p:cNvSpPr>
                <a:spLocks noChangeArrowheads="1"/>
              </p:cNvSpPr>
              <p:nvPr/>
            </p:nvSpPr>
            <p:spPr bwMode="auto">
              <a:xfrm>
                <a:off x="1138" y="2264"/>
                <a:ext cx="4340" cy="34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5pPr>
                <a:lvl6pPr defTabSz="449263" fontAlgn="base">
                  <a:lnSpc>
                    <a:spcPct val="93000"/>
                  </a:lnSpc>
                  <a:spcBef>
                    <a:spcPct val="0"/>
                  </a:spcBef>
                  <a:spcAft>
                    <a:spcPct val="0"/>
                  </a:spcAft>
                  <a:buClr>
                    <a:srgbClr val="000000"/>
                  </a:buClr>
                  <a:buSzPct val="100000"/>
                  <a:buFont typeface="Arial"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6pPr>
                <a:lvl7pPr defTabSz="449263" fontAlgn="base">
                  <a:lnSpc>
                    <a:spcPct val="93000"/>
                  </a:lnSpc>
                  <a:spcBef>
                    <a:spcPct val="0"/>
                  </a:spcBef>
                  <a:spcAft>
                    <a:spcPct val="0"/>
                  </a:spcAft>
                  <a:buClr>
                    <a:srgbClr val="000000"/>
                  </a:buClr>
                  <a:buSzPct val="100000"/>
                  <a:buFont typeface="Arial"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7pPr>
                <a:lvl8pPr defTabSz="449263" fontAlgn="base">
                  <a:lnSpc>
                    <a:spcPct val="93000"/>
                  </a:lnSpc>
                  <a:spcBef>
                    <a:spcPct val="0"/>
                  </a:spcBef>
                  <a:spcAft>
                    <a:spcPct val="0"/>
                  </a:spcAft>
                  <a:buClr>
                    <a:srgbClr val="000000"/>
                  </a:buClr>
                  <a:buSzPct val="100000"/>
                  <a:buFont typeface="Arial"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8pPr>
                <a:lvl9pPr defTabSz="449263" fontAlgn="base">
                  <a:lnSpc>
                    <a:spcPct val="93000"/>
                  </a:lnSpc>
                  <a:spcBef>
                    <a:spcPct val="0"/>
                  </a:spcBef>
                  <a:spcAft>
                    <a:spcPct val="0"/>
                  </a:spcAft>
                  <a:buClr>
                    <a:srgbClr val="000000"/>
                  </a:buClr>
                  <a:buSzPct val="100000"/>
                  <a:buFont typeface="Arial"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9pPr>
              </a:lstStyle>
              <a:p>
                <a:pPr eaLnBrk="0" hangingPunct="0">
                  <a:lnSpc>
                    <a:spcPct val="100000"/>
                  </a:lnSpc>
                </a:pPr>
                <a:r>
                  <a:rPr lang="en-GB" altLang="it-IT" sz="1000" b="1" dirty="0" err="1"/>
                  <a:t>Categoria</a:t>
                </a:r>
                <a:r>
                  <a:rPr lang="en-GB" altLang="it-IT" sz="1000" b="1" dirty="0"/>
                  <a:t> </a:t>
                </a:r>
                <a:r>
                  <a:rPr lang="en-GB" altLang="it-IT" sz="1000" b="1" dirty="0" err="1"/>
                  <a:t>Speculativa</a:t>
                </a:r>
                <a:r>
                  <a:rPr lang="en-GB" altLang="it-IT" sz="1000" b="1" dirty="0"/>
                  <a:t>.</a:t>
                </a:r>
                <a:r>
                  <a:rPr lang="en-GB" altLang="it-IT" sz="1000" dirty="0"/>
                  <a:t> </a:t>
                </a:r>
                <a:r>
                  <a:rPr lang="en-GB" altLang="it-IT" sz="1000" dirty="0" err="1"/>
                  <a:t>Nell'immediato</a:t>
                </a:r>
                <a:r>
                  <a:rPr lang="en-GB" altLang="it-IT" sz="1000" dirty="0"/>
                  <a:t>, </a:t>
                </a:r>
                <a:r>
                  <a:rPr lang="en-GB" altLang="it-IT" sz="1000" dirty="0" err="1"/>
                  <a:t>minore</a:t>
                </a:r>
                <a:r>
                  <a:rPr lang="en-GB" altLang="it-IT" sz="1000" dirty="0"/>
                  <a:t> </a:t>
                </a:r>
                <a:r>
                  <a:rPr lang="en-GB" altLang="it-IT" sz="1000" dirty="0" err="1"/>
                  <a:t>vulnerabilità</a:t>
                </a:r>
                <a:r>
                  <a:rPr lang="en-GB" altLang="it-IT" sz="1000" dirty="0"/>
                  <a:t> al </a:t>
                </a:r>
                <a:r>
                  <a:rPr lang="en-GB" altLang="it-IT" sz="1000" dirty="0" err="1"/>
                  <a:t>rischio</a:t>
                </a:r>
                <a:r>
                  <a:rPr lang="en-GB" altLang="it-IT" sz="1000" dirty="0"/>
                  <a:t> di </a:t>
                </a:r>
                <a:r>
                  <a:rPr lang="en-GB" altLang="it-IT" sz="1000" dirty="0" err="1"/>
                  <a:t>insolvenza</a:t>
                </a:r>
                <a:r>
                  <a:rPr lang="en-GB" altLang="it-IT" sz="1000" dirty="0"/>
                  <a:t> di </a:t>
                </a:r>
                <a:r>
                  <a:rPr lang="en-GB" altLang="it-IT" sz="1000" dirty="0" err="1"/>
                  <a:t>altre</a:t>
                </a:r>
                <a:r>
                  <a:rPr lang="en-GB" altLang="it-IT" sz="1000" dirty="0"/>
                  <a:t> </a:t>
                </a:r>
                <a:r>
                  <a:rPr lang="en-GB" altLang="it-IT" sz="1000" dirty="0" err="1"/>
                  <a:t>emissioni</a:t>
                </a:r>
                <a:r>
                  <a:rPr lang="en-GB" altLang="it-IT" sz="1000" dirty="0"/>
                  <a:t> speculative. </a:t>
                </a:r>
                <a:r>
                  <a:rPr lang="en-GB" altLang="it-IT" sz="1000" dirty="0" err="1"/>
                  <a:t>Tuttavia</a:t>
                </a:r>
                <a:r>
                  <a:rPr lang="en-GB" altLang="it-IT" sz="1000" dirty="0"/>
                  <a:t> </a:t>
                </a:r>
                <a:r>
                  <a:rPr lang="en-GB" altLang="it-IT" sz="1000" dirty="0" err="1"/>
                  <a:t>grande</a:t>
                </a:r>
                <a:r>
                  <a:rPr lang="en-GB" altLang="it-IT" sz="1000" dirty="0"/>
                  <a:t> </a:t>
                </a:r>
                <a:r>
                  <a:rPr lang="en-GB" altLang="it-IT" sz="1000" dirty="0" err="1"/>
                  <a:t>incertezza</a:t>
                </a:r>
                <a:r>
                  <a:rPr lang="en-GB" altLang="it-IT" sz="1000" dirty="0"/>
                  <a:t> </a:t>
                </a:r>
                <a:r>
                  <a:rPr lang="en-GB" altLang="it-IT" sz="1000" dirty="0" err="1"/>
                  <a:t>ed</a:t>
                </a:r>
                <a:r>
                  <a:rPr lang="en-GB" altLang="it-IT" sz="1000" dirty="0"/>
                  <a:t> </a:t>
                </a:r>
                <a:r>
                  <a:rPr lang="en-GB" altLang="it-IT" sz="1000" dirty="0" err="1"/>
                  <a:t>esposizione</a:t>
                </a:r>
                <a:r>
                  <a:rPr lang="en-GB" altLang="it-IT" sz="1000" dirty="0"/>
                  <a:t> ad </a:t>
                </a:r>
                <a:r>
                  <a:rPr lang="en-GB" altLang="it-IT" sz="1000" dirty="0" err="1"/>
                  <a:t>avverse</a:t>
                </a:r>
                <a:r>
                  <a:rPr lang="en-GB" altLang="it-IT" sz="1000" dirty="0"/>
                  <a:t> </a:t>
                </a:r>
                <a:r>
                  <a:rPr lang="en-GB" altLang="it-IT" sz="1000" dirty="0" err="1"/>
                  <a:t>condizioni</a:t>
                </a:r>
                <a:r>
                  <a:rPr lang="en-GB" altLang="it-IT" sz="1000" dirty="0"/>
                  <a:t> </a:t>
                </a:r>
                <a:r>
                  <a:rPr lang="en-GB" altLang="it-IT" sz="1000" dirty="0" err="1"/>
                  <a:t>economiche</a:t>
                </a:r>
                <a:r>
                  <a:rPr lang="en-GB" altLang="it-IT" sz="1000" dirty="0"/>
                  <a:t>, </a:t>
                </a:r>
                <a:r>
                  <a:rPr lang="en-GB" altLang="it-IT" sz="1000" dirty="0" err="1"/>
                  <a:t>finanziarie</a:t>
                </a:r>
                <a:r>
                  <a:rPr lang="en-GB" altLang="it-IT" sz="1000" dirty="0"/>
                  <a:t> e </a:t>
                </a:r>
                <a:r>
                  <a:rPr lang="en-GB" altLang="it-IT" sz="1000" dirty="0" err="1"/>
                  <a:t>settoriali</a:t>
                </a:r>
                <a:r>
                  <a:rPr lang="en-GB" altLang="it-IT" sz="1000" dirty="0"/>
                  <a:t>. Il segno "+" o "-" </a:t>
                </a:r>
                <a:r>
                  <a:rPr lang="en-GB" altLang="it-IT" sz="1000" dirty="0" err="1"/>
                  <a:t>viene</a:t>
                </a:r>
                <a:r>
                  <a:rPr lang="en-GB" altLang="it-IT" sz="1000" dirty="0"/>
                  <a:t> </a:t>
                </a:r>
                <a:r>
                  <a:rPr lang="en-GB" altLang="it-IT" sz="1000" dirty="0" err="1"/>
                  <a:t>utilizzato</a:t>
                </a:r>
                <a:r>
                  <a:rPr lang="en-GB" altLang="it-IT" sz="1000" dirty="0"/>
                  <a:t> per </a:t>
                </a:r>
                <a:r>
                  <a:rPr lang="en-GB" altLang="it-IT" sz="1000" dirty="0" err="1"/>
                  <a:t>precisare</a:t>
                </a:r>
                <a:r>
                  <a:rPr lang="en-GB" altLang="it-IT" sz="1000" dirty="0"/>
                  <a:t> la </a:t>
                </a:r>
                <a:r>
                  <a:rPr lang="en-GB" altLang="it-IT" sz="1000" dirty="0" err="1"/>
                  <a:t>posizione</a:t>
                </a:r>
                <a:r>
                  <a:rPr lang="en-GB" altLang="it-IT" sz="1000" dirty="0"/>
                  <a:t> </a:t>
                </a:r>
                <a:r>
                  <a:rPr lang="en-GB" altLang="it-IT" sz="1000" dirty="0" err="1"/>
                  <a:t>relativa</a:t>
                </a:r>
                <a:r>
                  <a:rPr lang="en-GB" altLang="it-IT" sz="1000" dirty="0"/>
                  <a:t> </a:t>
                </a:r>
                <a:r>
                  <a:rPr lang="en-GB" altLang="it-IT" sz="1000" dirty="0" err="1"/>
                  <a:t>all'interno</a:t>
                </a:r>
                <a:r>
                  <a:rPr lang="en-GB" altLang="it-IT" sz="1000" dirty="0"/>
                  <a:t> </a:t>
                </a:r>
                <a:r>
                  <a:rPr lang="en-GB" altLang="it-IT" sz="1000" dirty="0" err="1"/>
                  <a:t>della</a:t>
                </a:r>
                <a:r>
                  <a:rPr lang="en-GB" altLang="it-IT" sz="1000" dirty="0"/>
                  <a:t> </a:t>
                </a:r>
                <a:r>
                  <a:rPr lang="en-GB" altLang="it-IT" sz="1000" dirty="0" err="1"/>
                  <a:t>stessa</a:t>
                </a:r>
                <a:r>
                  <a:rPr lang="en-GB" altLang="it-IT" sz="1000" dirty="0"/>
                  <a:t> </a:t>
                </a:r>
                <a:r>
                  <a:rPr lang="en-GB" altLang="it-IT" sz="1000" dirty="0" err="1"/>
                  <a:t>categoria</a:t>
                </a:r>
                <a:r>
                  <a:rPr lang="en-GB" altLang="it-IT" sz="1000" dirty="0"/>
                  <a:t>. </a:t>
                </a:r>
              </a:p>
            </p:txBody>
          </p:sp>
        </p:grpSp>
        <p:grpSp>
          <p:nvGrpSpPr>
            <p:cNvPr id="50" name="Group 21"/>
            <p:cNvGrpSpPr>
              <a:grpSpLocks/>
            </p:cNvGrpSpPr>
            <p:nvPr/>
          </p:nvGrpSpPr>
          <p:grpSpPr bwMode="auto">
            <a:xfrm>
              <a:off x="771" y="2614"/>
              <a:ext cx="4706" cy="346"/>
              <a:chOff x="771" y="2614"/>
              <a:chExt cx="4706" cy="346"/>
            </a:xfrm>
          </p:grpSpPr>
          <p:sp>
            <p:nvSpPr>
              <p:cNvPr id="63" name="Rectangle 22"/>
              <p:cNvSpPr>
                <a:spLocks noChangeArrowheads="1"/>
              </p:cNvSpPr>
              <p:nvPr/>
            </p:nvSpPr>
            <p:spPr bwMode="auto">
              <a:xfrm>
                <a:off x="771" y="2625"/>
                <a:ext cx="312" cy="15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5pPr>
                <a:lvl6pPr defTabSz="449263" fontAlgn="base">
                  <a:lnSpc>
                    <a:spcPct val="93000"/>
                  </a:lnSpc>
                  <a:spcBef>
                    <a:spcPct val="0"/>
                  </a:spcBef>
                  <a:spcAft>
                    <a:spcPct val="0"/>
                  </a:spcAft>
                  <a:buClr>
                    <a:srgbClr val="000000"/>
                  </a:buClr>
                  <a:buSzPct val="100000"/>
                  <a:buFont typeface="Arial"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6pPr>
                <a:lvl7pPr defTabSz="449263" fontAlgn="base">
                  <a:lnSpc>
                    <a:spcPct val="93000"/>
                  </a:lnSpc>
                  <a:spcBef>
                    <a:spcPct val="0"/>
                  </a:spcBef>
                  <a:spcAft>
                    <a:spcPct val="0"/>
                  </a:spcAft>
                  <a:buClr>
                    <a:srgbClr val="000000"/>
                  </a:buClr>
                  <a:buSzPct val="100000"/>
                  <a:buFont typeface="Arial"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7pPr>
                <a:lvl8pPr defTabSz="449263" fontAlgn="base">
                  <a:lnSpc>
                    <a:spcPct val="93000"/>
                  </a:lnSpc>
                  <a:spcBef>
                    <a:spcPct val="0"/>
                  </a:spcBef>
                  <a:spcAft>
                    <a:spcPct val="0"/>
                  </a:spcAft>
                  <a:buClr>
                    <a:srgbClr val="000000"/>
                  </a:buClr>
                  <a:buSzPct val="100000"/>
                  <a:buFont typeface="Arial"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8pPr>
                <a:lvl9pPr defTabSz="449263" fontAlgn="base">
                  <a:lnSpc>
                    <a:spcPct val="93000"/>
                  </a:lnSpc>
                  <a:spcBef>
                    <a:spcPct val="0"/>
                  </a:spcBef>
                  <a:spcAft>
                    <a:spcPct val="0"/>
                  </a:spcAft>
                  <a:buClr>
                    <a:srgbClr val="000000"/>
                  </a:buClr>
                  <a:buSzPct val="100000"/>
                  <a:buFont typeface="Arial"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9pPr>
              </a:lstStyle>
              <a:p>
                <a:pPr eaLnBrk="0" hangingPunct="0">
                  <a:lnSpc>
                    <a:spcPct val="100000"/>
                  </a:lnSpc>
                </a:pPr>
                <a:r>
                  <a:rPr lang="en-GB" altLang="it-IT" sz="1000" b="1"/>
                  <a:t>B</a:t>
                </a:r>
              </a:p>
            </p:txBody>
          </p:sp>
          <p:sp>
            <p:nvSpPr>
              <p:cNvPr id="64" name="Rectangle 23"/>
              <p:cNvSpPr>
                <a:spLocks noChangeArrowheads="1"/>
              </p:cNvSpPr>
              <p:nvPr/>
            </p:nvSpPr>
            <p:spPr bwMode="auto">
              <a:xfrm>
                <a:off x="1138" y="2614"/>
                <a:ext cx="4340" cy="34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5pPr>
                <a:lvl6pPr defTabSz="449263" fontAlgn="base">
                  <a:lnSpc>
                    <a:spcPct val="93000"/>
                  </a:lnSpc>
                  <a:spcBef>
                    <a:spcPct val="0"/>
                  </a:spcBef>
                  <a:spcAft>
                    <a:spcPct val="0"/>
                  </a:spcAft>
                  <a:buClr>
                    <a:srgbClr val="000000"/>
                  </a:buClr>
                  <a:buSzPct val="100000"/>
                  <a:buFont typeface="Arial"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6pPr>
                <a:lvl7pPr defTabSz="449263" fontAlgn="base">
                  <a:lnSpc>
                    <a:spcPct val="93000"/>
                  </a:lnSpc>
                  <a:spcBef>
                    <a:spcPct val="0"/>
                  </a:spcBef>
                  <a:spcAft>
                    <a:spcPct val="0"/>
                  </a:spcAft>
                  <a:buClr>
                    <a:srgbClr val="000000"/>
                  </a:buClr>
                  <a:buSzPct val="100000"/>
                  <a:buFont typeface="Arial"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7pPr>
                <a:lvl8pPr defTabSz="449263" fontAlgn="base">
                  <a:lnSpc>
                    <a:spcPct val="93000"/>
                  </a:lnSpc>
                  <a:spcBef>
                    <a:spcPct val="0"/>
                  </a:spcBef>
                  <a:spcAft>
                    <a:spcPct val="0"/>
                  </a:spcAft>
                  <a:buClr>
                    <a:srgbClr val="000000"/>
                  </a:buClr>
                  <a:buSzPct val="100000"/>
                  <a:buFont typeface="Arial"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8pPr>
                <a:lvl9pPr defTabSz="449263" fontAlgn="base">
                  <a:lnSpc>
                    <a:spcPct val="93000"/>
                  </a:lnSpc>
                  <a:spcBef>
                    <a:spcPct val="0"/>
                  </a:spcBef>
                  <a:spcAft>
                    <a:spcPct val="0"/>
                  </a:spcAft>
                  <a:buClr>
                    <a:srgbClr val="000000"/>
                  </a:buClr>
                  <a:buSzPct val="100000"/>
                  <a:buFont typeface="Arial"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9pPr>
              </a:lstStyle>
              <a:p>
                <a:pPr eaLnBrk="0" hangingPunct="0">
                  <a:lnSpc>
                    <a:spcPct val="100000"/>
                  </a:lnSpc>
                </a:pPr>
                <a:r>
                  <a:rPr lang="en-GB" altLang="it-IT" sz="1000" b="1"/>
                  <a:t>Categoria Speculativa.</a:t>
                </a:r>
                <a:r>
                  <a:rPr lang="en-GB" altLang="it-IT" sz="1000"/>
                  <a:t> Più vulnerabile ad avverse condizioni economiche, finanziarie e settoriali, ma capacità nel presente di far fronte alle proprie obbligazioni finanziarie. Il segno "+" o "-" viene utilizzato per precisare la posizione relativa all'interno della stessa categoria. </a:t>
                </a:r>
              </a:p>
            </p:txBody>
          </p:sp>
        </p:grpSp>
        <p:grpSp>
          <p:nvGrpSpPr>
            <p:cNvPr id="51" name="Group 24"/>
            <p:cNvGrpSpPr>
              <a:grpSpLocks/>
            </p:cNvGrpSpPr>
            <p:nvPr/>
          </p:nvGrpSpPr>
          <p:grpSpPr bwMode="auto">
            <a:xfrm>
              <a:off x="771" y="2957"/>
              <a:ext cx="4706" cy="346"/>
              <a:chOff x="771" y="2957"/>
              <a:chExt cx="4706" cy="346"/>
            </a:xfrm>
          </p:grpSpPr>
          <p:sp>
            <p:nvSpPr>
              <p:cNvPr id="61" name="Rectangle 25"/>
              <p:cNvSpPr>
                <a:spLocks noChangeArrowheads="1"/>
              </p:cNvSpPr>
              <p:nvPr/>
            </p:nvSpPr>
            <p:spPr bwMode="auto">
              <a:xfrm>
                <a:off x="771" y="2968"/>
                <a:ext cx="312" cy="15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5pPr>
                <a:lvl6pPr defTabSz="449263" fontAlgn="base">
                  <a:lnSpc>
                    <a:spcPct val="93000"/>
                  </a:lnSpc>
                  <a:spcBef>
                    <a:spcPct val="0"/>
                  </a:spcBef>
                  <a:spcAft>
                    <a:spcPct val="0"/>
                  </a:spcAft>
                  <a:buClr>
                    <a:srgbClr val="000000"/>
                  </a:buClr>
                  <a:buSzPct val="100000"/>
                  <a:buFont typeface="Arial"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6pPr>
                <a:lvl7pPr defTabSz="449263" fontAlgn="base">
                  <a:lnSpc>
                    <a:spcPct val="93000"/>
                  </a:lnSpc>
                  <a:spcBef>
                    <a:spcPct val="0"/>
                  </a:spcBef>
                  <a:spcAft>
                    <a:spcPct val="0"/>
                  </a:spcAft>
                  <a:buClr>
                    <a:srgbClr val="000000"/>
                  </a:buClr>
                  <a:buSzPct val="100000"/>
                  <a:buFont typeface="Arial"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7pPr>
                <a:lvl8pPr defTabSz="449263" fontAlgn="base">
                  <a:lnSpc>
                    <a:spcPct val="93000"/>
                  </a:lnSpc>
                  <a:spcBef>
                    <a:spcPct val="0"/>
                  </a:spcBef>
                  <a:spcAft>
                    <a:spcPct val="0"/>
                  </a:spcAft>
                  <a:buClr>
                    <a:srgbClr val="000000"/>
                  </a:buClr>
                  <a:buSzPct val="100000"/>
                  <a:buFont typeface="Arial"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8pPr>
                <a:lvl9pPr defTabSz="449263" fontAlgn="base">
                  <a:lnSpc>
                    <a:spcPct val="93000"/>
                  </a:lnSpc>
                  <a:spcBef>
                    <a:spcPct val="0"/>
                  </a:spcBef>
                  <a:spcAft>
                    <a:spcPct val="0"/>
                  </a:spcAft>
                  <a:buClr>
                    <a:srgbClr val="000000"/>
                  </a:buClr>
                  <a:buSzPct val="100000"/>
                  <a:buFont typeface="Arial"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9pPr>
              </a:lstStyle>
              <a:p>
                <a:pPr eaLnBrk="0" hangingPunct="0">
                  <a:lnSpc>
                    <a:spcPct val="100000"/>
                  </a:lnSpc>
                </a:pPr>
                <a:r>
                  <a:rPr lang="en-GB" altLang="it-IT" sz="1000" b="1"/>
                  <a:t>CCC</a:t>
                </a:r>
              </a:p>
            </p:txBody>
          </p:sp>
          <p:sp>
            <p:nvSpPr>
              <p:cNvPr id="62" name="Rectangle 26"/>
              <p:cNvSpPr>
                <a:spLocks noChangeArrowheads="1"/>
              </p:cNvSpPr>
              <p:nvPr/>
            </p:nvSpPr>
            <p:spPr bwMode="auto">
              <a:xfrm>
                <a:off x="1138" y="2957"/>
                <a:ext cx="4340" cy="34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5pPr>
                <a:lvl6pPr defTabSz="449263" fontAlgn="base">
                  <a:lnSpc>
                    <a:spcPct val="93000"/>
                  </a:lnSpc>
                  <a:spcBef>
                    <a:spcPct val="0"/>
                  </a:spcBef>
                  <a:spcAft>
                    <a:spcPct val="0"/>
                  </a:spcAft>
                  <a:buClr>
                    <a:srgbClr val="000000"/>
                  </a:buClr>
                  <a:buSzPct val="100000"/>
                  <a:buFont typeface="Arial"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6pPr>
                <a:lvl7pPr defTabSz="449263" fontAlgn="base">
                  <a:lnSpc>
                    <a:spcPct val="93000"/>
                  </a:lnSpc>
                  <a:spcBef>
                    <a:spcPct val="0"/>
                  </a:spcBef>
                  <a:spcAft>
                    <a:spcPct val="0"/>
                  </a:spcAft>
                  <a:buClr>
                    <a:srgbClr val="000000"/>
                  </a:buClr>
                  <a:buSzPct val="100000"/>
                  <a:buFont typeface="Arial"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7pPr>
                <a:lvl8pPr defTabSz="449263" fontAlgn="base">
                  <a:lnSpc>
                    <a:spcPct val="93000"/>
                  </a:lnSpc>
                  <a:spcBef>
                    <a:spcPct val="0"/>
                  </a:spcBef>
                  <a:spcAft>
                    <a:spcPct val="0"/>
                  </a:spcAft>
                  <a:buClr>
                    <a:srgbClr val="000000"/>
                  </a:buClr>
                  <a:buSzPct val="100000"/>
                  <a:buFont typeface="Arial"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8pPr>
                <a:lvl9pPr defTabSz="449263" fontAlgn="base">
                  <a:lnSpc>
                    <a:spcPct val="93000"/>
                  </a:lnSpc>
                  <a:spcBef>
                    <a:spcPct val="0"/>
                  </a:spcBef>
                  <a:spcAft>
                    <a:spcPct val="0"/>
                  </a:spcAft>
                  <a:buClr>
                    <a:srgbClr val="000000"/>
                  </a:buClr>
                  <a:buSzPct val="100000"/>
                  <a:buFont typeface="Arial"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9pPr>
              </a:lstStyle>
              <a:p>
                <a:pPr eaLnBrk="0" hangingPunct="0">
                  <a:lnSpc>
                    <a:spcPct val="100000"/>
                  </a:lnSpc>
                </a:pPr>
                <a:r>
                  <a:rPr lang="en-GB" altLang="it-IT" sz="1000" b="1"/>
                  <a:t>Categoria Speculativa.</a:t>
                </a:r>
                <a:r>
                  <a:rPr lang="en-GB" altLang="it-IT" sz="1000"/>
                  <a:t> Al presente vulnerabilità e dipendenza da favorevoli condizioni economiche, finanziarie e settoriali per far fronte alle proprie obbligazioni finanziarie. Il segno "+" o "-" viene utilizzato per precisare la posizione relativa all'interno della stessa categoria. </a:t>
                </a:r>
              </a:p>
            </p:txBody>
          </p:sp>
        </p:grpSp>
        <p:grpSp>
          <p:nvGrpSpPr>
            <p:cNvPr id="52" name="Group 27"/>
            <p:cNvGrpSpPr>
              <a:grpSpLocks/>
            </p:cNvGrpSpPr>
            <p:nvPr/>
          </p:nvGrpSpPr>
          <p:grpSpPr bwMode="auto">
            <a:xfrm>
              <a:off x="771" y="3333"/>
              <a:ext cx="4706" cy="159"/>
              <a:chOff x="771" y="3333"/>
              <a:chExt cx="4706" cy="159"/>
            </a:xfrm>
          </p:grpSpPr>
          <p:sp>
            <p:nvSpPr>
              <p:cNvPr id="59" name="Rectangle 28"/>
              <p:cNvSpPr>
                <a:spLocks noChangeArrowheads="1"/>
              </p:cNvSpPr>
              <p:nvPr/>
            </p:nvSpPr>
            <p:spPr bwMode="auto">
              <a:xfrm>
                <a:off x="771" y="3338"/>
                <a:ext cx="312" cy="15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5pPr>
                <a:lvl6pPr defTabSz="449263" fontAlgn="base">
                  <a:lnSpc>
                    <a:spcPct val="93000"/>
                  </a:lnSpc>
                  <a:spcBef>
                    <a:spcPct val="0"/>
                  </a:spcBef>
                  <a:spcAft>
                    <a:spcPct val="0"/>
                  </a:spcAft>
                  <a:buClr>
                    <a:srgbClr val="000000"/>
                  </a:buClr>
                  <a:buSzPct val="100000"/>
                  <a:buFont typeface="Arial"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6pPr>
                <a:lvl7pPr defTabSz="449263" fontAlgn="base">
                  <a:lnSpc>
                    <a:spcPct val="93000"/>
                  </a:lnSpc>
                  <a:spcBef>
                    <a:spcPct val="0"/>
                  </a:spcBef>
                  <a:spcAft>
                    <a:spcPct val="0"/>
                  </a:spcAft>
                  <a:buClr>
                    <a:srgbClr val="000000"/>
                  </a:buClr>
                  <a:buSzPct val="100000"/>
                  <a:buFont typeface="Arial"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7pPr>
                <a:lvl8pPr defTabSz="449263" fontAlgn="base">
                  <a:lnSpc>
                    <a:spcPct val="93000"/>
                  </a:lnSpc>
                  <a:spcBef>
                    <a:spcPct val="0"/>
                  </a:spcBef>
                  <a:spcAft>
                    <a:spcPct val="0"/>
                  </a:spcAft>
                  <a:buClr>
                    <a:srgbClr val="000000"/>
                  </a:buClr>
                  <a:buSzPct val="100000"/>
                  <a:buFont typeface="Arial"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8pPr>
                <a:lvl9pPr defTabSz="449263" fontAlgn="base">
                  <a:lnSpc>
                    <a:spcPct val="93000"/>
                  </a:lnSpc>
                  <a:spcBef>
                    <a:spcPct val="0"/>
                  </a:spcBef>
                  <a:spcAft>
                    <a:spcPct val="0"/>
                  </a:spcAft>
                  <a:buClr>
                    <a:srgbClr val="000000"/>
                  </a:buClr>
                  <a:buSzPct val="100000"/>
                  <a:buFont typeface="Arial"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9pPr>
              </a:lstStyle>
              <a:p>
                <a:pPr eaLnBrk="0" hangingPunct="0">
                  <a:lnSpc>
                    <a:spcPct val="100000"/>
                  </a:lnSpc>
                </a:pPr>
                <a:r>
                  <a:rPr lang="en-GB" altLang="it-IT" sz="1000" b="1"/>
                  <a:t>CC</a:t>
                </a:r>
              </a:p>
            </p:txBody>
          </p:sp>
          <p:sp>
            <p:nvSpPr>
              <p:cNvPr id="60" name="Rectangle 29"/>
              <p:cNvSpPr>
                <a:spLocks noChangeArrowheads="1"/>
              </p:cNvSpPr>
              <p:nvPr/>
            </p:nvSpPr>
            <p:spPr bwMode="auto">
              <a:xfrm>
                <a:off x="1138" y="3333"/>
                <a:ext cx="4340" cy="15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5pPr>
                <a:lvl6pPr defTabSz="449263" fontAlgn="base">
                  <a:lnSpc>
                    <a:spcPct val="93000"/>
                  </a:lnSpc>
                  <a:spcBef>
                    <a:spcPct val="0"/>
                  </a:spcBef>
                  <a:spcAft>
                    <a:spcPct val="0"/>
                  </a:spcAft>
                  <a:buClr>
                    <a:srgbClr val="000000"/>
                  </a:buClr>
                  <a:buSzPct val="100000"/>
                  <a:buFont typeface="Arial"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6pPr>
                <a:lvl7pPr defTabSz="449263" fontAlgn="base">
                  <a:lnSpc>
                    <a:spcPct val="93000"/>
                  </a:lnSpc>
                  <a:spcBef>
                    <a:spcPct val="0"/>
                  </a:spcBef>
                  <a:spcAft>
                    <a:spcPct val="0"/>
                  </a:spcAft>
                  <a:buClr>
                    <a:srgbClr val="000000"/>
                  </a:buClr>
                  <a:buSzPct val="100000"/>
                  <a:buFont typeface="Arial"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7pPr>
                <a:lvl8pPr defTabSz="449263" fontAlgn="base">
                  <a:lnSpc>
                    <a:spcPct val="93000"/>
                  </a:lnSpc>
                  <a:spcBef>
                    <a:spcPct val="0"/>
                  </a:spcBef>
                  <a:spcAft>
                    <a:spcPct val="0"/>
                  </a:spcAft>
                  <a:buClr>
                    <a:srgbClr val="000000"/>
                  </a:buClr>
                  <a:buSzPct val="100000"/>
                  <a:buFont typeface="Arial"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8pPr>
                <a:lvl9pPr defTabSz="449263" fontAlgn="base">
                  <a:lnSpc>
                    <a:spcPct val="93000"/>
                  </a:lnSpc>
                  <a:spcBef>
                    <a:spcPct val="0"/>
                  </a:spcBef>
                  <a:spcAft>
                    <a:spcPct val="0"/>
                  </a:spcAft>
                  <a:buClr>
                    <a:srgbClr val="000000"/>
                  </a:buClr>
                  <a:buSzPct val="100000"/>
                  <a:buFont typeface="Arial"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9pPr>
              </a:lstStyle>
              <a:p>
                <a:pPr eaLnBrk="0" hangingPunct="0">
                  <a:lnSpc>
                    <a:spcPct val="100000"/>
                  </a:lnSpc>
                </a:pPr>
                <a:r>
                  <a:rPr lang="en-GB" altLang="it-IT" sz="1000" b="1"/>
                  <a:t>Categoria Speculativa.</a:t>
                </a:r>
                <a:r>
                  <a:rPr lang="en-GB" altLang="it-IT" sz="1000"/>
                  <a:t> Al presente estrema vulnerabilità. </a:t>
                </a:r>
              </a:p>
            </p:txBody>
          </p:sp>
        </p:grpSp>
        <p:grpSp>
          <p:nvGrpSpPr>
            <p:cNvPr id="53" name="Group 30"/>
            <p:cNvGrpSpPr>
              <a:grpSpLocks/>
            </p:cNvGrpSpPr>
            <p:nvPr/>
          </p:nvGrpSpPr>
          <p:grpSpPr bwMode="auto">
            <a:xfrm>
              <a:off x="771" y="3531"/>
              <a:ext cx="4706" cy="250"/>
              <a:chOff x="771" y="3531"/>
              <a:chExt cx="4706" cy="250"/>
            </a:xfrm>
          </p:grpSpPr>
          <p:sp>
            <p:nvSpPr>
              <p:cNvPr id="57" name="Rectangle 31"/>
              <p:cNvSpPr>
                <a:spLocks noChangeArrowheads="1"/>
              </p:cNvSpPr>
              <p:nvPr/>
            </p:nvSpPr>
            <p:spPr bwMode="auto">
              <a:xfrm>
                <a:off x="771" y="3538"/>
                <a:ext cx="312" cy="15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5pPr>
                <a:lvl6pPr defTabSz="449263" fontAlgn="base">
                  <a:lnSpc>
                    <a:spcPct val="93000"/>
                  </a:lnSpc>
                  <a:spcBef>
                    <a:spcPct val="0"/>
                  </a:spcBef>
                  <a:spcAft>
                    <a:spcPct val="0"/>
                  </a:spcAft>
                  <a:buClr>
                    <a:srgbClr val="000000"/>
                  </a:buClr>
                  <a:buSzPct val="100000"/>
                  <a:buFont typeface="Arial"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6pPr>
                <a:lvl7pPr defTabSz="449263" fontAlgn="base">
                  <a:lnSpc>
                    <a:spcPct val="93000"/>
                  </a:lnSpc>
                  <a:spcBef>
                    <a:spcPct val="0"/>
                  </a:spcBef>
                  <a:spcAft>
                    <a:spcPct val="0"/>
                  </a:spcAft>
                  <a:buClr>
                    <a:srgbClr val="000000"/>
                  </a:buClr>
                  <a:buSzPct val="100000"/>
                  <a:buFont typeface="Arial"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7pPr>
                <a:lvl8pPr defTabSz="449263" fontAlgn="base">
                  <a:lnSpc>
                    <a:spcPct val="93000"/>
                  </a:lnSpc>
                  <a:spcBef>
                    <a:spcPct val="0"/>
                  </a:spcBef>
                  <a:spcAft>
                    <a:spcPct val="0"/>
                  </a:spcAft>
                  <a:buClr>
                    <a:srgbClr val="000000"/>
                  </a:buClr>
                  <a:buSzPct val="100000"/>
                  <a:buFont typeface="Arial"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8pPr>
                <a:lvl9pPr defTabSz="449263" fontAlgn="base">
                  <a:lnSpc>
                    <a:spcPct val="93000"/>
                  </a:lnSpc>
                  <a:spcBef>
                    <a:spcPct val="0"/>
                  </a:spcBef>
                  <a:spcAft>
                    <a:spcPct val="0"/>
                  </a:spcAft>
                  <a:buClr>
                    <a:srgbClr val="000000"/>
                  </a:buClr>
                  <a:buSzPct val="100000"/>
                  <a:buFont typeface="Arial"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9pPr>
              </a:lstStyle>
              <a:p>
                <a:pPr eaLnBrk="0" hangingPunct="0">
                  <a:lnSpc>
                    <a:spcPct val="100000"/>
                  </a:lnSpc>
                </a:pPr>
                <a:r>
                  <a:rPr lang="en-GB" altLang="it-IT" sz="1000" b="1"/>
                  <a:t>C</a:t>
                </a:r>
              </a:p>
            </p:txBody>
          </p:sp>
          <p:sp>
            <p:nvSpPr>
              <p:cNvPr id="58" name="Rectangle 32"/>
              <p:cNvSpPr>
                <a:spLocks noChangeArrowheads="1"/>
              </p:cNvSpPr>
              <p:nvPr/>
            </p:nvSpPr>
            <p:spPr bwMode="auto">
              <a:xfrm>
                <a:off x="1138" y="3531"/>
                <a:ext cx="4340" cy="25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5pPr>
                <a:lvl6pPr defTabSz="449263" fontAlgn="base">
                  <a:lnSpc>
                    <a:spcPct val="93000"/>
                  </a:lnSpc>
                  <a:spcBef>
                    <a:spcPct val="0"/>
                  </a:spcBef>
                  <a:spcAft>
                    <a:spcPct val="0"/>
                  </a:spcAft>
                  <a:buClr>
                    <a:srgbClr val="000000"/>
                  </a:buClr>
                  <a:buSzPct val="100000"/>
                  <a:buFont typeface="Arial"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6pPr>
                <a:lvl7pPr defTabSz="449263" fontAlgn="base">
                  <a:lnSpc>
                    <a:spcPct val="93000"/>
                  </a:lnSpc>
                  <a:spcBef>
                    <a:spcPct val="0"/>
                  </a:spcBef>
                  <a:spcAft>
                    <a:spcPct val="0"/>
                  </a:spcAft>
                  <a:buClr>
                    <a:srgbClr val="000000"/>
                  </a:buClr>
                  <a:buSzPct val="100000"/>
                  <a:buFont typeface="Arial"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7pPr>
                <a:lvl8pPr defTabSz="449263" fontAlgn="base">
                  <a:lnSpc>
                    <a:spcPct val="93000"/>
                  </a:lnSpc>
                  <a:spcBef>
                    <a:spcPct val="0"/>
                  </a:spcBef>
                  <a:spcAft>
                    <a:spcPct val="0"/>
                  </a:spcAft>
                  <a:buClr>
                    <a:srgbClr val="000000"/>
                  </a:buClr>
                  <a:buSzPct val="100000"/>
                  <a:buFont typeface="Arial"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8pPr>
                <a:lvl9pPr defTabSz="449263" fontAlgn="base">
                  <a:lnSpc>
                    <a:spcPct val="93000"/>
                  </a:lnSpc>
                  <a:spcBef>
                    <a:spcPct val="0"/>
                  </a:spcBef>
                  <a:spcAft>
                    <a:spcPct val="0"/>
                  </a:spcAft>
                  <a:buClr>
                    <a:srgbClr val="000000"/>
                  </a:buClr>
                  <a:buSzPct val="100000"/>
                  <a:buFont typeface="Arial"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9pPr>
              </a:lstStyle>
              <a:p>
                <a:pPr eaLnBrk="0" hangingPunct="0">
                  <a:lnSpc>
                    <a:spcPct val="100000"/>
                  </a:lnSpc>
                </a:pPr>
                <a:r>
                  <a:rPr lang="en-GB" altLang="it-IT" sz="1000" b="1"/>
                  <a:t>Categoria Speculativa.</a:t>
                </a:r>
                <a:r>
                  <a:rPr lang="en-GB" altLang="it-IT" sz="1000"/>
                  <a:t> E' stata inoltrata un'istanza di fallimento o procedura analoga, ma i pagamenti e gli impegni finanziari sono mantenuti </a:t>
                </a:r>
              </a:p>
            </p:txBody>
          </p:sp>
        </p:grpSp>
        <p:grpSp>
          <p:nvGrpSpPr>
            <p:cNvPr id="54" name="Group 33"/>
            <p:cNvGrpSpPr>
              <a:grpSpLocks/>
            </p:cNvGrpSpPr>
            <p:nvPr/>
          </p:nvGrpSpPr>
          <p:grpSpPr bwMode="auto">
            <a:xfrm>
              <a:off x="771" y="3825"/>
              <a:ext cx="4706" cy="159"/>
              <a:chOff x="771" y="3825"/>
              <a:chExt cx="4706" cy="159"/>
            </a:xfrm>
          </p:grpSpPr>
          <p:sp>
            <p:nvSpPr>
              <p:cNvPr id="55" name="Rectangle 34"/>
              <p:cNvSpPr>
                <a:spLocks noChangeArrowheads="1"/>
              </p:cNvSpPr>
              <p:nvPr/>
            </p:nvSpPr>
            <p:spPr bwMode="auto">
              <a:xfrm>
                <a:off x="771" y="3830"/>
                <a:ext cx="634" cy="15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5pPr>
                <a:lvl6pPr defTabSz="449263" fontAlgn="base">
                  <a:lnSpc>
                    <a:spcPct val="93000"/>
                  </a:lnSpc>
                  <a:spcBef>
                    <a:spcPct val="0"/>
                  </a:spcBef>
                  <a:spcAft>
                    <a:spcPct val="0"/>
                  </a:spcAft>
                  <a:buClr>
                    <a:srgbClr val="000000"/>
                  </a:buClr>
                  <a:buSzPct val="100000"/>
                  <a:buFont typeface="Arial"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6pPr>
                <a:lvl7pPr defTabSz="449263" fontAlgn="base">
                  <a:lnSpc>
                    <a:spcPct val="93000"/>
                  </a:lnSpc>
                  <a:spcBef>
                    <a:spcPct val="0"/>
                  </a:spcBef>
                  <a:spcAft>
                    <a:spcPct val="0"/>
                  </a:spcAft>
                  <a:buClr>
                    <a:srgbClr val="000000"/>
                  </a:buClr>
                  <a:buSzPct val="100000"/>
                  <a:buFont typeface="Arial"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7pPr>
                <a:lvl8pPr defTabSz="449263" fontAlgn="base">
                  <a:lnSpc>
                    <a:spcPct val="93000"/>
                  </a:lnSpc>
                  <a:spcBef>
                    <a:spcPct val="0"/>
                  </a:spcBef>
                  <a:spcAft>
                    <a:spcPct val="0"/>
                  </a:spcAft>
                  <a:buClr>
                    <a:srgbClr val="000000"/>
                  </a:buClr>
                  <a:buSzPct val="100000"/>
                  <a:buFont typeface="Arial"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8pPr>
                <a:lvl9pPr defTabSz="449263" fontAlgn="base">
                  <a:lnSpc>
                    <a:spcPct val="93000"/>
                  </a:lnSpc>
                  <a:spcBef>
                    <a:spcPct val="0"/>
                  </a:spcBef>
                  <a:spcAft>
                    <a:spcPct val="0"/>
                  </a:spcAft>
                  <a:buClr>
                    <a:srgbClr val="000000"/>
                  </a:buClr>
                  <a:buSzPct val="100000"/>
                  <a:buFont typeface="Arial"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9pPr>
              </a:lstStyle>
              <a:p>
                <a:pPr eaLnBrk="0" hangingPunct="0">
                  <a:lnSpc>
                    <a:spcPct val="100000"/>
                  </a:lnSpc>
                </a:pPr>
                <a:r>
                  <a:rPr lang="en-GB" altLang="it-IT" sz="1000" b="1"/>
                  <a:t>D</a:t>
                </a:r>
              </a:p>
            </p:txBody>
          </p:sp>
          <p:sp>
            <p:nvSpPr>
              <p:cNvPr id="56" name="Rectangle 35"/>
              <p:cNvSpPr>
                <a:spLocks noChangeArrowheads="1"/>
              </p:cNvSpPr>
              <p:nvPr/>
            </p:nvSpPr>
            <p:spPr bwMode="auto">
              <a:xfrm>
                <a:off x="1138" y="3825"/>
                <a:ext cx="4340" cy="15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5pPr>
                <a:lvl6pPr defTabSz="449263" fontAlgn="base">
                  <a:lnSpc>
                    <a:spcPct val="93000"/>
                  </a:lnSpc>
                  <a:spcBef>
                    <a:spcPct val="0"/>
                  </a:spcBef>
                  <a:spcAft>
                    <a:spcPct val="0"/>
                  </a:spcAft>
                  <a:buClr>
                    <a:srgbClr val="000000"/>
                  </a:buClr>
                  <a:buSzPct val="100000"/>
                  <a:buFont typeface="Arial"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6pPr>
                <a:lvl7pPr defTabSz="449263" fontAlgn="base">
                  <a:lnSpc>
                    <a:spcPct val="93000"/>
                  </a:lnSpc>
                  <a:spcBef>
                    <a:spcPct val="0"/>
                  </a:spcBef>
                  <a:spcAft>
                    <a:spcPct val="0"/>
                  </a:spcAft>
                  <a:buClr>
                    <a:srgbClr val="000000"/>
                  </a:buClr>
                  <a:buSzPct val="100000"/>
                  <a:buFont typeface="Arial"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7pPr>
                <a:lvl8pPr defTabSz="449263" fontAlgn="base">
                  <a:lnSpc>
                    <a:spcPct val="93000"/>
                  </a:lnSpc>
                  <a:spcBef>
                    <a:spcPct val="0"/>
                  </a:spcBef>
                  <a:spcAft>
                    <a:spcPct val="0"/>
                  </a:spcAft>
                  <a:buClr>
                    <a:srgbClr val="000000"/>
                  </a:buClr>
                  <a:buSzPct val="100000"/>
                  <a:buFont typeface="Arial"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8pPr>
                <a:lvl9pPr defTabSz="449263" fontAlgn="base">
                  <a:lnSpc>
                    <a:spcPct val="93000"/>
                  </a:lnSpc>
                  <a:spcBef>
                    <a:spcPct val="0"/>
                  </a:spcBef>
                  <a:spcAft>
                    <a:spcPct val="0"/>
                  </a:spcAft>
                  <a:buClr>
                    <a:srgbClr val="000000"/>
                  </a:buClr>
                  <a:buSzPct val="100000"/>
                  <a:buFont typeface="Arial"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9pPr>
              </a:lstStyle>
              <a:p>
                <a:pPr eaLnBrk="0" hangingPunct="0">
                  <a:lnSpc>
                    <a:spcPct val="100000"/>
                  </a:lnSpc>
                </a:pPr>
                <a:r>
                  <a:rPr lang="en-GB" altLang="it-IT" sz="1000" b="1"/>
                  <a:t>Categoria Speculativa.</a:t>
                </a:r>
                <a:r>
                  <a:rPr lang="en-GB" altLang="it-IT" sz="1000"/>
                  <a:t> Situazione di insolvenza </a:t>
                </a:r>
              </a:p>
            </p:txBody>
          </p:sp>
        </p:grpSp>
      </p:grpSp>
    </p:spTree>
    <p:extLst>
      <p:ext uri="{BB962C8B-B14F-4D97-AF65-F5344CB8AC3E}">
        <p14:creationId xmlns:p14="http://schemas.microsoft.com/office/powerpoint/2010/main" val="1331931980"/>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026"/>
          <p:cNvSpPr txBox="1">
            <a:spLocks noChangeArrowheads="1"/>
          </p:cNvSpPr>
          <p:nvPr/>
        </p:nvSpPr>
        <p:spPr bwMode="auto">
          <a:xfrm>
            <a:off x="439172" y="260648"/>
            <a:ext cx="8278812" cy="463846"/>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lgn="ctr">
                <a:solidFill>
                  <a:srgbClr val="6699FF"/>
                </a:solidFill>
                <a:miter lim="800000"/>
                <a:headEnd/>
                <a:tailEnd/>
              </a14:hiddenLine>
            </a:ext>
          </a:extLst>
        </p:spPr>
        <p:txBody>
          <a:bodyPr lIns="90000" tIns="46800" rIns="90000" bIns="46800">
            <a:spAutoFit/>
          </a:bodyPr>
          <a:lstStyle/>
          <a:p>
            <a:pPr algn="ctr">
              <a:defRPr/>
            </a:pPr>
            <a:r>
              <a:rPr lang="it-IT" sz="2400" b="1" dirty="0">
                <a:solidFill>
                  <a:srgbClr val="F26200"/>
                </a:solidFill>
                <a:latin typeface="Georgia" panose="02040502050405020303" pitchFamily="18" charset="0"/>
              </a:rPr>
              <a:t>La misura del rischio emittente: il rating</a:t>
            </a:r>
          </a:p>
        </p:txBody>
      </p:sp>
      <p:sp>
        <p:nvSpPr>
          <p:cNvPr id="2" name="Segnaposto numero diapositiva 1"/>
          <p:cNvSpPr>
            <a:spLocks noGrp="1"/>
          </p:cNvSpPr>
          <p:nvPr>
            <p:ph type="sldNum" sz="quarter" idx="4"/>
          </p:nvPr>
        </p:nvSpPr>
        <p:spPr/>
        <p:txBody>
          <a:bodyPr/>
          <a:lstStyle/>
          <a:p>
            <a:fld id="{CEE20744-6222-4AA3-9D45-8592154090B2}" type="slidenum">
              <a:rPr lang="it-IT" smtClean="0"/>
              <a:pPr/>
              <a:t>127</a:t>
            </a:fld>
            <a:endParaRPr lang="it-IT" dirty="0"/>
          </a:p>
        </p:txBody>
      </p:sp>
      <p:grpSp>
        <p:nvGrpSpPr>
          <p:cNvPr id="13" name="Gruppo 12"/>
          <p:cNvGrpSpPr/>
          <p:nvPr/>
        </p:nvGrpSpPr>
        <p:grpSpPr>
          <a:xfrm>
            <a:off x="213887" y="990600"/>
            <a:ext cx="8717984" cy="4238600"/>
            <a:chOff x="0" y="990600"/>
            <a:chExt cx="7239000" cy="4114800"/>
          </a:xfrm>
        </p:grpSpPr>
        <p:sp>
          <p:nvSpPr>
            <p:cNvPr id="14" name="Text Box 5"/>
            <p:cNvSpPr txBox="1">
              <a:spLocks noChangeArrowheads="1"/>
            </p:cNvSpPr>
            <p:nvPr/>
          </p:nvSpPr>
          <p:spPr bwMode="auto">
            <a:xfrm>
              <a:off x="3395663" y="2074863"/>
              <a:ext cx="1633537" cy="333375"/>
            </a:xfrm>
            <a:prstGeom prst="rect">
              <a:avLst/>
            </a:prstGeom>
            <a:noFill/>
            <a:ln w="28448">
              <a:solidFill>
                <a:srgbClr val="969696"/>
              </a:solidFill>
              <a:miter lim="800000"/>
              <a:headEnd/>
              <a:tailEnd/>
            </a:ln>
            <a:effectLst/>
            <a:extLst>
              <a:ext uri="{AF507438-7753-43E0-B8FC-AC1667EBCBE1}">
                <a14:hiddenEffects xmlns:a14="http://schemas.microsoft.com/office/drawing/2010/main">
                  <a:effectLst>
                    <a:outerShdw dist="107933" dir="2700000" algn="ctr" rotWithShape="0">
                      <a:srgbClr val="808080"/>
                    </a:outerShdw>
                  </a:effectLst>
                </a14:hiddenEffects>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5pPr>
              <a:lvl6pPr defTabSz="449263" fontAlgn="base">
                <a:lnSpc>
                  <a:spcPct val="93000"/>
                </a:lnSpc>
                <a:spcBef>
                  <a:spcPct val="0"/>
                </a:spcBef>
                <a:spcAft>
                  <a:spcPct val="0"/>
                </a:spcAft>
                <a:buClr>
                  <a:srgbClr val="000000"/>
                </a:buClr>
                <a:buSzPct val="100000"/>
                <a:buFont typeface="Arial"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6pPr>
              <a:lvl7pPr defTabSz="449263" fontAlgn="base">
                <a:lnSpc>
                  <a:spcPct val="93000"/>
                </a:lnSpc>
                <a:spcBef>
                  <a:spcPct val="0"/>
                </a:spcBef>
                <a:spcAft>
                  <a:spcPct val="0"/>
                </a:spcAft>
                <a:buClr>
                  <a:srgbClr val="000000"/>
                </a:buClr>
                <a:buSzPct val="100000"/>
                <a:buFont typeface="Arial"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7pPr>
              <a:lvl8pPr defTabSz="449263" fontAlgn="base">
                <a:lnSpc>
                  <a:spcPct val="93000"/>
                </a:lnSpc>
                <a:spcBef>
                  <a:spcPct val="0"/>
                </a:spcBef>
                <a:spcAft>
                  <a:spcPct val="0"/>
                </a:spcAft>
                <a:buClr>
                  <a:srgbClr val="000000"/>
                </a:buClr>
                <a:buSzPct val="100000"/>
                <a:buFont typeface="Arial"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8pPr>
              <a:lvl9pPr defTabSz="449263" fontAlgn="base">
                <a:lnSpc>
                  <a:spcPct val="93000"/>
                </a:lnSpc>
                <a:spcBef>
                  <a:spcPct val="0"/>
                </a:spcBef>
                <a:spcAft>
                  <a:spcPct val="0"/>
                </a:spcAft>
                <a:buClr>
                  <a:srgbClr val="000000"/>
                </a:buClr>
                <a:buSzPct val="100000"/>
                <a:buFont typeface="Arial"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9pPr>
            </a:lstStyle>
            <a:p>
              <a:pPr algn="ctr" eaLnBrk="0" hangingPunct="0">
                <a:lnSpc>
                  <a:spcPct val="100000"/>
                </a:lnSpc>
                <a:spcBef>
                  <a:spcPts val="875"/>
                </a:spcBef>
              </a:pPr>
              <a:r>
                <a:rPr lang="en-GB" altLang="it-IT" sz="1400" dirty="0"/>
                <a:t>Investment Grade</a:t>
              </a:r>
            </a:p>
          </p:txBody>
        </p:sp>
        <p:sp>
          <p:nvSpPr>
            <p:cNvPr id="16" name="Text Box 6"/>
            <p:cNvSpPr txBox="1">
              <a:spLocks noChangeArrowheads="1"/>
            </p:cNvSpPr>
            <p:nvPr/>
          </p:nvSpPr>
          <p:spPr bwMode="auto">
            <a:xfrm>
              <a:off x="3419475" y="3756487"/>
              <a:ext cx="1873250" cy="510055"/>
            </a:xfrm>
            <a:prstGeom prst="rect">
              <a:avLst/>
            </a:prstGeom>
            <a:solidFill>
              <a:srgbClr val="FFFFFF"/>
            </a:solidFill>
            <a:ln w="28448">
              <a:solidFill>
                <a:srgbClr val="969696"/>
              </a:solidFill>
              <a:miter lim="800000"/>
              <a:headEnd/>
              <a:tailEnd/>
            </a:ln>
            <a:effectLst/>
            <a:extLst>
              <a:ext uri="{AF507438-7753-43E0-B8FC-AC1667EBCBE1}">
                <a14:hiddenEffects xmlns:a14="http://schemas.microsoft.com/office/drawing/2010/main">
                  <a:effectLst>
                    <a:outerShdw dist="107933" dir="2700000" algn="ctr" rotWithShape="0">
                      <a:srgbClr val="808080"/>
                    </a:outerShdw>
                  </a:effectLst>
                </a14:hiddenEffects>
              </a:ext>
            </a:ex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5pPr>
              <a:lvl6pPr defTabSz="449263" fontAlgn="base">
                <a:lnSpc>
                  <a:spcPct val="93000"/>
                </a:lnSpc>
                <a:spcBef>
                  <a:spcPct val="0"/>
                </a:spcBef>
                <a:spcAft>
                  <a:spcPct val="0"/>
                </a:spcAft>
                <a:buClr>
                  <a:srgbClr val="000000"/>
                </a:buClr>
                <a:buSzPct val="100000"/>
                <a:buFont typeface="Arial"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6pPr>
              <a:lvl7pPr defTabSz="449263" fontAlgn="base">
                <a:lnSpc>
                  <a:spcPct val="93000"/>
                </a:lnSpc>
                <a:spcBef>
                  <a:spcPct val="0"/>
                </a:spcBef>
                <a:spcAft>
                  <a:spcPct val="0"/>
                </a:spcAft>
                <a:buClr>
                  <a:srgbClr val="000000"/>
                </a:buClr>
                <a:buSzPct val="100000"/>
                <a:buFont typeface="Arial"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7pPr>
              <a:lvl8pPr defTabSz="449263" fontAlgn="base">
                <a:lnSpc>
                  <a:spcPct val="93000"/>
                </a:lnSpc>
                <a:spcBef>
                  <a:spcPct val="0"/>
                </a:spcBef>
                <a:spcAft>
                  <a:spcPct val="0"/>
                </a:spcAft>
                <a:buClr>
                  <a:srgbClr val="000000"/>
                </a:buClr>
                <a:buSzPct val="100000"/>
                <a:buFont typeface="Arial"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8pPr>
              <a:lvl9pPr defTabSz="449263" fontAlgn="base">
                <a:lnSpc>
                  <a:spcPct val="93000"/>
                </a:lnSpc>
                <a:spcBef>
                  <a:spcPct val="0"/>
                </a:spcBef>
                <a:spcAft>
                  <a:spcPct val="0"/>
                </a:spcAft>
                <a:buClr>
                  <a:srgbClr val="000000"/>
                </a:buClr>
                <a:buSzPct val="100000"/>
                <a:buFont typeface="Arial"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9pPr>
            </a:lstStyle>
            <a:p>
              <a:pPr eaLnBrk="0" hangingPunct="0">
                <a:lnSpc>
                  <a:spcPct val="100000"/>
                </a:lnSpc>
                <a:buFont typeface="Wingdings" pitchFamily="2" charset="2"/>
                <a:buChar char="§"/>
              </a:pPr>
              <a:r>
                <a:rPr lang="en-GB" altLang="it-IT" sz="1400" dirty="0"/>
                <a:t> Speculative Grade</a:t>
              </a:r>
            </a:p>
            <a:p>
              <a:pPr eaLnBrk="0" hangingPunct="0">
                <a:lnSpc>
                  <a:spcPct val="100000"/>
                </a:lnSpc>
                <a:buFont typeface="Wingdings" pitchFamily="2" charset="2"/>
                <a:buChar char="§"/>
              </a:pPr>
              <a:r>
                <a:rPr lang="en-GB" altLang="it-IT" sz="1400" dirty="0"/>
                <a:t> High </a:t>
              </a:r>
              <a:r>
                <a:rPr lang="en-GB" altLang="it-IT" sz="1400" dirty="0" smtClean="0"/>
                <a:t>Yield / Junk </a:t>
              </a:r>
              <a:r>
                <a:rPr lang="en-GB" altLang="it-IT" sz="1400" dirty="0"/>
                <a:t>Bonds</a:t>
              </a:r>
            </a:p>
          </p:txBody>
        </p:sp>
        <p:grpSp>
          <p:nvGrpSpPr>
            <p:cNvPr id="17" name="Group 22"/>
            <p:cNvGrpSpPr>
              <a:grpSpLocks/>
            </p:cNvGrpSpPr>
            <p:nvPr/>
          </p:nvGrpSpPr>
          <p:grpSpPr bwMode="auto">
            <a:xfrm>
              <a:off x="736600" y="1117600"/>
              <a:ext cx="1811338" cy="3835400"/>
              <a:chOff x="464" y="704"/>
              <a:chExt cx="1141" cy="2416"/>
            </a:xfrm>
          </p:grpSpPr>
          <p:pic>
            <p:nvPicPr>
              <p:cNvPr id="28" name="Picture 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4" y="704"/>
                <a:ext cx="1141" cy="2416"/>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9" name="Line 10"/>
              <p:cNvSpPr>
                <a:spLocks noChangeShapeType="1"/>
              </p:cNvSpPr>
              <p:nvPr/>
            </p:nvSpPr>
            <p:spPr bwMode="auto">
              <a:xfrm>
                <a:off x="464" y="2063"/>
                <a:ext cx="1141" cy="1"/>
              </a:xfrm>
              <a:prstGeom prst="line">
                <a:avLst/>
              </a:prstGeom>
              <a:noFill/>
              <a:ln w="936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it-IT"/>
              </a:p>
            </p:txBody>
          </p:sp>
        </p:grpSp>
        <p:sp>
          <p:nvSpPr>
            <p:cNvPr id="18" name="AutoShape 13"/>
            <p:cNvSpPr>
              <a:spLocks noChangeArrowheads="1"/>
            </p:cNvSpPr>
            <p:nvPr/>
          </p:nvSpPr>
          <p:spPr bwMode="auto">
            <a:xfrm>
              <a:off x="5410200" y="3759200"/>
              <a:ext cx="1828800" cy="660400"/>
            </a:xfrm>
            <a:prstGeom prst="actionButtonInformation">
              <a:avLst/>
            </a:prstGeom>
            <a:solidFill>
              <a:srgbClr val="C0C0C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5pPr>
              <a:lvl6pPr defTabSz="449263" fontAlgn="base">
                <a:lnSpc>
                  <a:spcPct val="93000"/>
                </a:lnSpc>
                <a:spcBef>
                  <a:spcPct val="0"/>
                </a:spcBef>
                <a:spcAft>
                  <a:spcPct val="0"/>
                </a:spcAft>
                <a:buClr>
                  <a:srgbClr val="000000"/>
                </a:buClr>
                <a:buSzPct val="100000"/>
                <a:buFont typeface="Arial"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6pPr>
              <a:lvl7pPr defTabSz="449263" fontAlgn="base">
                <a:lnSpc>
                  <a:spcPct val="93000"/>
                </a:lnSpc>
                <a:spcBef>
                  <a:spcPct val="0"/>
                </a:spcBef>
                <a:spcAft>
                  <a:spcPct val="0"/>
                </a:spcAft>
                <a:buClr>
                  <a:srgbClr val="000000"/>
                </a:buClr>
                <a:buSzPct val="100000"/>
                <a:buFont typeface="Arial"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7pPr>
              <a:lvl8pPr defTabSz="449263" fontAlgn="base">
                <a:lnSpc>
                  <a:spcPct val="93000"/>
                </a:lnSpc>
                <a:spcBef>
                  <a:spcPct val="0"/>
                </a:spcBef>
                <a:spcAft>
                  <a:spcPct val="0"/>
                </a:spcAft>
                <a:buClr>
                  <a:srgbClr val="000000"/>
                </a:buClr>
                <a:buSzPct val="100000"/>
                <a:buFont typeface="Arial"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8pPr>
              <a:lvl9pPr defTabSz="449263" fontAlgn="base">
                <a:lnSpc>
                  <a:spcPct val="93000"/>
                </a:lnSpc>
                <a:spcBef>
                  <a:spcPct val="0"/>
                </a:spcBef>
                <a:spcAft>
                  <a:spcPct val="0"/>
                </a:spcAft>
                <a:buClr>
                  <a:srgbClr val="000000"/>
                </a:buClr>
                <a:buSzPct val="100000"/>
                <a:buFont typeface="Arial"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9pPr>
            </a:lstStyle>
            <a:p>
              <a:pPr>
                <a:lnSpc>
                  <a:spcPct val="100000"/>
                </a:lnSpc>
              </a:pPr>
              <a:r>
                <a:rPr lang="en-GB" altLang="it-IT" sz="1000" b="1"/>
                <a:t>Scheda n. 1</a:t>
              </a:r>
            </a:p>
            <a:p>
              <a:pPr>
                <a:lnSpc>
                  <a:spcPct val="100000"/>
                </a:lnSpc>
              </a:pPr>
              <a:r>
                <a:rPr lang="en-GB" altLang="it-IT" sz="1000" b="1"/>
                <a:t>Scala di rating di Moody’s</a:t>
              </a:r>
            </a:p>
          </p:txBody>
        </p:sp>
        <p:sp>
          <p:nvSpPr>
            <p:cNvPr id="19" name="AutoShape 14"/>
            <p:cNvSpPr>
              <a:spLocks noChangeArrowheads="1"/>
            </p:cNvSpPr>
            <p:nvPr/>
          </p:nvSpPr>
          <p:spPr bwMode="auto">
            <a:xfrm>
              <a:off x="5410200" y="4445000"/>
              <a:ext cx="1828800" cy="660400"/>
            </a:xfrm>
            <a:prstGeom prst="actionButtonInformation">
              <a:avLst/>
            </a:prstGeom>
            <a:solidFill>
              <a:srgbClr val="C0C0C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5pPr>
              <a:lvl6pPr defTabSz="449263" fontAlgn="base">
                <a:lnSpc>
                  <a:spcPct val="93000"/>
                </a:lnSpc>
                <a:spcBef>
                  <a:spcPct val="0"/>
                </a:spcBef>
                <a:spcAft>
                  <a:spcPct val="0"/>
                </a:spcAft>
                <a:buClr>
                  <a:srgbClr val="000000"/>
                </a:buClr>
                <a:buSzPct val="100000"/>
                <a:buFont typeface="Arial"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6pPr>
              <a:lvl7pPr defTabSz="449263" fontAlgn="base">
                <a:lnSpc>
                  <a:spcPct val="93000"/>
                </a:lnSpc>
                <a:spcBef>
                  <a:spcPct val="0"/>
                </a:spcBef>
                <a:spcAft>
                  <a:spcPct val="0"/>
                </a:spcAft>
                <a:buClr>
                  <a:srgbClr val="000000"/>
                </a:buClr>
                <a:buSzPct val="100000"/>
                <a:buFont typeface="Arial"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7pPr>
              <a:lvl8pPr defTabSz="449263" fontAlgn="base">
                <a:lnSpc>
                  <a:spcPct val="93000"/>
                </a:lnSpc>
                <a:spcBef>
                  <a:spcPct val="0"/>
                </a:spcBef>
                <a:spcAft>
                  <a:spcPct val="0"/>
                </a:spcAft>
                <a:buClr>
                  <a:srgbClr val="000000"/>
                </a:buClr>
                <a:buSzPct val="100000"/>
                <a:buFont typeface="Arial"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8pPr>
              <a:lvl9pPr defTabSz="449263" fontAlgn="base">
                <a:lnSpc>
                  <a:spcPct val="93000"/>
                </a:lnSpc>
                <a:spcBef>
                  <a:spcPct val="0"/>
                </a:spcBef>
                <a:spcAft>
                  <a:spcPct val="0"/>
                </a:spcAft>
                <a:buClr>
                  <a:srgbClr val="000000"/>
                </a:buClr>
                <a:buSzPct val="100000"/>
                <a:buFont typeface="Arial"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9pPr>
            </a:lstStyle>
            <a:p>
              <a:pPr>
                <a:lnSpc>
                  <a:spcPct val="100000"/>
                </a:lnSpc>
              </a:pPr>
              <a:r>
                <a:rPr lang="en-GB" altLang="it-IT" sz="1000" b="1"/>
                <a:t>Scheda n. 2</a:t>
              </a:r>
            </a:p>
            <a:p>
              <a:pPr>
                <a:lnSpc>
                  <a:spcPct val="100000"/>
                </a:lnSpc>
              </a:pPr>
              <a:r>
                <a:rPr lang="en-GB" altLang="it-IT" sz="1000" b="1"/>
                <a:t>Scala di rating </a:t>
              </a:r>
            </a:p>
            <a:p>
              <a:pPr>
                <a:lnSpc>
                  <a:spcPct val="100000"/>
                </a:lnSpc>
              </a:pPr>
              <a:r>
                <a:rPr lang="it-IT" altLang="it-IT" sz="1000" b="1"/>
                <a:t>di</a:t>
              </a:r>
              <a:r>
                <a:rPr lang="en-GB" altLang="it-IT" sz="1000" b="1"/>
                <a:t> Standard &amp; Poor’s</a:t>
              </a:r>
            </a:p>
          </p:txBody>
        </p:sp>
        <p:sp>
          <p:nvSpPr>
            <p:cNvPr id="20" name="Line 15"/>
            <p:cNvSpPr>
              <a:spLocks noChangeShapeType="1"/>
            </p:cNvSpPr>
            <p:nvPr/>
          </p:nvSpPr>
          <p:spPr bwMode="auto">
            <a:xfrm>
              <a:off x="762000" y="4953000"/>
              <a:ext cx="1752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it-IT"/>
            </a:p>
          </p:txBody>
        </p:sp>
        <p:sp>
          <p:nvSpPr>
            <p:cNvPr id="21" name="AutoShape 23"/>
            <p:cNvSpPr>
              <a:spLocks noChangeArrowheads="1"/>
            </p:cNvSpPr>
            <p:nvPr/>
          </p:nvSpPr>
          <p:spPr bwMode="auto">
            <a:xfrm>
              <a:off x="2667000" y="1981200"/>
              <a:ext cx="685800" cy="485775"/>
            </a:xfrm>
            <a:prstGeom prst="rightArrow">
              <a:avLst>
                <a:gd name="adj1" fmla="val 50000"/>
                <a:gd name="adj2" fmla="val 35294"/>
              </a:avLst>
            </a:prstGeom>
            <a:solidFill>
              <a:srgbClr val="C0C0C0"/>
            </a:solidFill>
            <a:ln w="9525">
              <a:solidFill>
                <a:srgbClr val="80808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sp>
          <p:nvSpPr>
            <p:cNvPr id="22" name="AutoShape 24"/>
            <p:cNvSpPr>
              <a:spLocks noChangeArrowheads="1"/>
            </p:cNvSpPr>
            <p:nvPr/>
          </p:nvSpPr>
          <p:spPr bwMode="auto">
            <a:xfrm>
              <a:off x="2667000" y="3781425"/>
              <a:ext cx="681038" cy="485775"/>
            </a:xfrm>
            <a:prstGeom prst="rightArrow">
              <a:avLst>
                <a:gd name="adj1" fmla="val 50000"/>
                <a:gd name="adj2" fmla="val 35049"/>
              </a:avLst>
            </a:prstGeom>
            <a:solidFill>
              <a:srgbClr val="C0C0C0"/>
            </a:solidFill>
            <a:ln w="9525">
              <a:solidFill>
                <a:srgbClr val="80808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sp>
          <p:nvSpPr>
            <p:cNvPr id="23" name="Oval 25"/>
            <p:cNvSpPr>
              <a:spLocks noChangeArrowheads="1"/>
            </p:cNvSpPr>
            <p:nvPr/>
          </p:nvSpPr>
          <p:spPr bwMode="auto">
            <a:xfrm>
              <a:off x="0" y="990600"/>
              <a:ext cx="685800" cy="304800"/>
            </a:xfrm>
            <a:prstGeom prst="ellipse">
              <a:avLst/>
            </a:prstGeom>
            <a:noFill/>
            <a:ln w="9525">
              <a:solidFill>
                <a:schemeClr val="tx1"/>
              </a:solidFill>
              <a:round/>
              <a:headEnd/>
              <a:tailEnd/>
            </a:ln>
            <a:effectLst/>
            <a:extLst>
              <a:ext uri="{909E8E84-426E-40DD-AFC4-6F175D3DCCD1}">
                <a14:hiddenFill xmlns:a14="http://schemas.microsoft.com/office/drawing/2010/main">
                  <a:solidFill>
                    <a:srgbClr val="00B8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it-IT" altLang="it-IT" sz="1100">
                  <a:solidFill>
                    <a:schemeClr val="tx1"/>
                  </a:solidFill>
                </a:rPr>
                <a:t>Step1</a:t>
              </a:r>
            </a:p>
          </p:txBody>
        </p:sp>
        <p:sp>
          <p:nvSpPr>
            <p:cNvPr id="24" name="Oval 26"/>
            <p:cNvSpPr>
              <a:spLocks noChangeArrowheads="1"/>
            </p:cNvSpPr>
            <p:nvPr/>
          </p:nvSpPr>
          <p:spPr bwMode="auto">
            <a:xfrm>
              <a:off x="3048000" y="1447800"/>
              <a:ext cx="685800" cy="304800"/>
            </a:xfrm>
            <a:prstGeom prst="ellipse">
              <a:avLst/>
            </a:prstGeom>
            <a:noFill/>
            <a:ln w="9525">
              <a:solidFill>
                <a:schemeClr val="tx1"/>
              </a:solidFill>
              <a:round/>
              <a:headEnd/>
              <a:tailEnd/>
            </a:ln>
            <a:effectLst/>
            <a:extLst>
              <a:ext uri="{909E8E84-426E-40DD-AFC4-6F175D3DCCD1}">
                <a14:hiddenFill xmlns:a14="http://schemas.microsoft.com/office/drawing/2010/main">
                  <a:solidFill>
                    <a:srgbClr val="00B8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it-IT" altLang="it-IT" sz="1100">
                  <a:solidFill>
                    <a:schemeClr val="tx1"/>
                  </a:solidFill>
                </a:rPr>
                <a:t>Step2</a:t>
              </a:r>
            </a:p>
          </p:txBody>
        </p:sp>
        <p:sp>
          <p:nvSpPr>
            <p:cNvPr id="25" name="Oval 27"/>
            <p:cNvSpPr>
              <a:spLocks noChangeArrowheads="1"/>
            </p:cNvSpPr>
            <p:nvPr/>
          </p:nvSpPr>
          <p:spPr bwMode="auto">
            <a:xfrm>
              <a:off x="2771775" y="3068638"/>
              <a:ext cx="685800" cy="304800"/>
            </a:xfrm>
            <a:prstGeom prst="ellipse">
              <a:avLst/>
            </a:prstGeom>
            <a:noFill/>
            <a:ln w="9525">
              <a:solidFill>
                <a:schemeClr val="tx1"/>
              </a:solidFill>
              <a:round/>
              <a:headEnd/>
              <a:tailEnd/>
            </a:ln>
            <a:effectLst/>
            <a:extLst>
              <a:ext uri="{909E8E84-426E-40DD-AFC4-6F175D3DCCD1}">
                <a14:hiddenFill xmlns:a14="http://schemas.microsoft.com/office/drawing/2010/main">
                  <a:solidFill>
                    <a:srgbClr val="00B8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it-IT" altLang="it-IT" sz="1100">
                  <a:solidFill>
                    <a:schemeClr val="tx1"/>
                  </a:solidFill>
                </a:rPr>
                <a:t>Step3</a:t>
              </a:r>
            </a:p>
          </p:txBody>
        </p:sp>
        <p:sp>
          <p:nvSpPr>
            <p:cNvPr id="26" name="Oval 28"/>
            <p:cNvSpPr>
              <a:spLocks noChangeArrowheads="1"/>
            </p:cNvSpPr>
            <p:nvPr/>
          </p:nvSpPr>
          <p:spPr bwMode="auto">
            <a:xfrm>
              <a:off x="2590800" y="1676400"/>
              <a:ext cx="2819400" cy="1143000"/>
            </a:xfrm>
            <a:prstGeom prst="ellipse">
              <a:avLst/>
            </a:prstGeom>
            <a:noFill/>
            <a:ln w="9525">
              <a:solidFill>
                <a:srgbClr val="FF0000"/>
              </a:solidFill>
              <a:round/>
              <a:headEnd/>
              <a:tailEnd/>
            </a:ln>
            <a:effectLst/>
            <a:extLst>
              <a:ext uri="{909E8E84-426E-40DD-AFC4-6F175D3DCCD1}">
                <a14:hiddenFill xmlns:a14="http://schemas.microsoft.com/office/drawing/2010/main">
                  <a:solidFill>
                    <a:srgbClr val="00B8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sp>
          <p:nvSpPr>
            <p:cNvPr id="27" name="Oval 29"/>
            <p:cNvSpPr>
              <a:spLocks noChangeArrowheads="1"/>
            </p:cNvSpPr>
            <p:nvPr/>
          </p:nvSpPr>
          <p:spPr bwMode="auto">
            <a:xfrm>
              <a:off x="2613025" y="3068638"/>
              <a:ext cx="2895600" cy="1873250"/>
            </a:xfrm>
            <a:prstGeom prst="ellipse">
              <a:avLst/>
            </a:prstGeom>
            <a:noFill/>
            <a:ln w="9525">
              <a:solidFill>
                <a:srgbClr val="339966"/>
              </a:solidFill>
              <a:round/>
              <a:headEnd/>
              <a:tailEnd/>
            </a:ln>
            <a:effectLst/>
            <a:extLst>
              <a:ext uri="{909E8E84-426E-40DD-AFC4-6F175D3DCCD1}">
                <a14:hiddenFill xmlns:a14="http://schemas.microsoft.com/office/drawing/2010/main">
                  <a:solidFill>
                    <a:srgbClr val="00B8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grpSp>
    </p:spTree>
    <p:extLst>
      <p:ext uri="{BB962C8B-B14F-4D97-AF65-F5344CB8AC3E}">
        <p14:creationId xmlns:p14="http://schemas.microsoft.com/office/powerpoint/2010/main" val="3786092421"/>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026"/>
          <p:cNvSpPr txBox="1">
            <a:spLocks noChangeArrowheads="1"/>
          </p:cNvSpPr>
          <p:nvPr/>
        </p:nvSpPr>
        <p:spPr bwMode="auto">
          <a:xfrm>
            <a:off x="439172" y="260648"/>
            <a:ext cx="8278812" cy="463846"/>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lgn="ctr">
                <a:solidFill>
                  <a:srgbClr val="6699FF"/>
                </a:solidFill>
                <a:miter lim="800000"/>
                <a:headEnd/>
                <a:tailEnd/>
              </a14:hiddenLine>
            </a:ext>
          </a:extLst>
        </p:spPr>
        <p:txBody>
          <a:bodyPr lIns="90000" tIns="46800" rIns="90000" bIns="46800">
            <a:spAutoFit/>
          </a:bodyPr>
          <a:lstStyle/>
          <a:p>
            <a:pPr algn="ctr">
              <a:defRPr/>
            </a:pPr>
            <a:r>
              <a:rPr lang="it-IT" sz="2400" b="1" dirty="0" smtClean="0">
                <a:solidFill>
                  <a:srgbClr val="F26200"/>
                </a:solidFill>
                <a:latin typeface="Georgia" panose="02040502050405020303" pitchFamily="18" charset="0"/>
              </a:rPr>
              <a:t>(Pop-up schermata precedente)</a:t>
            </a:r>
            <a:endParaRPr lang="it-IT" sz="2400" b="1" dirty="0">
              <a:solidFill>
                <a:srgbClr val="F26200"/>
              </a:solidFill>
              <a:latin typeface="Georgia" panose="02040502050405020303" pitchFamily="18" charset="0"/>
            </a:endParaRPr>
          </a:p>
        </p:txBody>
      </p:sp>
      <p:sp>
        <p:nvSpPr>
          <p:cNvPr id="2" name="Segnaposto numero diapositiva 1"/>
          <p:cNvSpPr>
            <a:spLocks noGrp="1"/>
          </p:cNvSpPr>
          <p:nvPr>
            <p:ph type="sldNum" sz="quarter" idx="4"/>
          </p:nvPr>
        </p:nvSpPr>
        <p:spPr/>
        <p:txBody>
          <a:bodyPr/>
          <a:lstStyle/>
          <a:p>
            <a:fld id="{CEE20744-6222-4AA3-9D45-8592154090B2}" type="slidenum">
              <a:rPr lang="it-IT" smtClean="0"/>
              <a:pPr/>
              <a:t>128</a:t>
            </a:fld>
            <a:endParaRPr lang="it-IT" dirty="0"/>
          </a:p>
        </p:txBody>
      </p:sp>
      <p:sp>
        <p:nvSpPr>
          <p:cNvPr id="14" name="Text Box 6"/>
          <p:cNvSpPr txBox="1">
            <a:spLocks noChangeArrowheads="1"/>
          </p:cNvSpPr>
          <p:nvPr/>
        </p:nvSpPr>
        <p:spPr bwMode="auto">
          <a:xfrm>
            <a:off x="414743" y="1052736"/>
            <a:ext cx="8322696" cy="3416320"/>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pPr marL="0" lvl="1" algn="just">
              <a:lnSpc>
                <a:spcPct val="120000"/>
              </a:lnSpc>
            </a:pPr>
            <a:endParaRPr lang="it-IT" sz="2000" dirty="0">
              <a:latin typeface="+mj-lt"/>
            </a:endParaRPr>
          </a:p>
          <a:p>
            <a:pPr marL="0" lvl="1" algn="just">
              <a:lnSpc>
                <a:spcPct val="120000"/>
              </a:lnSpc>
            </a:pPr>
            <a:endParaRPr lang="it-IT" sz="2000" dirty="0">
              <a:latin typeface="+mj-lt"/>
            </a:endParaRPr>
          </a:p>
          <a:p>
            <a:pPr marL="0" lvl="1" algn="just">
              <a:lnSpc>
                <a:spcPct val="120000"/>
              </a:lnSpc>
            </a:pPr>
            <a:r>
              <a:rPr lang="it-IT" sz="2000" dirty="0">
                <a:latin typeface="+mj-lt"/>
              </a:rPr>
              <a:t> </a:t>
            </a:r>
            <a:r>
              <a:rPr lang="it-IT" sz="2000" b="1" dirty="0" err="1">
                <a:latin typeface="+mj-lt"/>
              </a:rPr>
              <a:t>Investment</a:t>
            </a:r>
            <a:r>
              <a:rPr lang="it-IT" sz="2000" b="1" dirty="0">
                <a:latin typeface="+mj-lt"/>
              </a:rPr>
              <a:t> Grade</a:t>
            </a:r>
            <a:r>
              <a:rPr lang="it-IT" sz="2000" dirty="0">
                <a:latin typeface="+mj-lt"/>
              </a:rPr>
              <a:t>: obbligazioni con alto rating</a:t>
            </a:r>
          </a:p>
          <a:p>
            <a:pPr marL="0" lvl="1" algn="just">
              <a:lnSpc>
                <a:spcPct val="120000"/>
              </a:lnSpc>
            </a:pPr>
            <a:endParaRPr lang="it-IT" sz="2000" dirty="0">
              <a:latin typeface="+mj-lt"/>
            </a:endParaRPr>
          </a:p>
          <a:p>
            <a:pPr marL="0" lvl="1" algn="just">
              <a:lnSpc>
                <a:spcPct val="120000"/>
              </a:lnSpc>
            </a:pPr>
            <a:r>
              <a:rPr lang="it-IT" sz="2000" dirty="0">
                <a:latin typeface="+mj-lt"/>
              </a:rPr>
              <a:t> </a:t>
            </a:r>
            <a:r>
              <a:rPr lang="it-IT" sz="2000" b="1" dirty="0">
                <a:latin typeface="+mj-lt"/>
              </a:rPr>
              <a:t>Speculative Grade</a:t>
            </a:r>
            <a:r>
              <a:rPr lang="it-IT" sz="2000" dirty="0">
                <a:latin typeface="+mj-lt"/>
              </a:rPr>
              <a:t>: obbligazioni con basso rating</a:t>
            </a:r>
          </a:p>
          <a:p>
            <a:pPr marL="0" lvl="1" algn="just">
              <a:lnSpc>
                <a:spcPct val="120000"/>
              </a:lnSpc>
            </a:pPr>
            <a:endParaRPr lang="it-IT" sz="2000" dirty="0">
              <a:latin typeface="+mj-lt"/>
            </a:endParaRPr>
          </a:p>
          <a:p>
            <a:pPr marL="0" lvl="1" algn="just">
              <a:lnSpc>
                <a:spcPct val="120000"/>
              </a:lnSpc>
            </a:pPr>
            <a:r>
              <a:rPr lang="it-IT" sz="2000" b="1" dirty="0">
                <a:latin typeface="+mj-lt"/>
              </a:rPr>
              <a:t> High </a:t>
            </a:r>
            <a:r>
              <a:rPr lang="it-IT" sz="2000" b="1" dirty="0" err="1" smtClean="0">
                <a:latin typeface="+mj-lt"/>
              </a:rPr>
              <a:t>Yield</a:t>
            </a:r>
            <a:r>
              <a:rPr lang="it-IT" sz="2000" b="1" dirty="0" smtClean="0">
                <a:latin typeface="+mj-lt"/>
              </a:rPr>
              <a:t> / Junk </a:t>
            </a:r>
            <a:r>
              <a:rPr lang="it-IT" sz="2000" b="1" dirty="0">
                <a:latin typeface="+mj-lt"/>
              </a:rPr>
              <a:t>Bonds</a:t>
            </a:r>
            <a:r>
              <a:rPr lang="it-IT" sz="2000" dirty="0">
                <a:latin typeface="+mj-lt"/>
              </a:rPr>
              <a:t>: </a:t>
            </a:r>
            <a:r>
              <a:rPr lang="it-IT" sz="2000" dirty="0"/>
              <a:t>obbligazioni ad alto </a:t>
            </a:r>
            <a:r>
              <a:rPr lang="it-IT" sz="2000" dirty="0" smtClean="0"/>
              <a:t>rendimento / </a:t>
            </a:r>
            <a:endParaRPr lang="it-IT" sz="2000" dirty="0"/>
          </a:p>
          <a:p>
            <a:pPr marL="0" lvl="1" algn="just">
              <a:lnSpc>
                <a:spcPct val="120000"/>
              </a:lnSpc>
            </a:pPr>
            <a:r>
              <a:rPr lang="it-IT" sz="2000" dirty="0" smtClean="0">
                <a:latin typeface="+mj-lt"/>
              </a:rPr>
              <a:t>“</a:t>
            </a:r>
            <a:r>
              <a:rPr lang="it-IT" sz="2000" dirty="0">
                <a:latin typeface="+mj-lt"/>
              </a:rPr>
              <a:t>obbligazioni spazzatura”</a:t>
            </a:r>
          </a:p>
          <a:p>
            <a:pPr marL="0" lvl="1" algn="just">
              <a:lnSpc>
                <a:spcPct val="120000"/>
              </a:lnSpc>
            </a:pPr>
            <a:endParaRPr lang="it-IT" sz="2000" dirty="0">
              <a:latin typeface="+mj-lt"/>
            </a:endParaRPr>
          </a:p>
        </p:txBody>
      </p:sp>
    </p:spTree>
    <p:extLst>
      <p:ext uri="{BB962C8B-B14F-4D97-AF65-F5344CB8AC3E}">
        <p14:creationId xmlns:p14="http://schemas.microsoft.com/office/powerpoint/2010/main" val="2376588151"/>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026"/>
          <p:cNvSpPr txBox="1">
            <a:spLocks noChangeArrowheads="1"/>
          </p:cNvSpPr>
          <p:nvPr/>
        </p:nvSpPr>
        <p:spPr bwMode="auto">
          <a:xfrm>
            <a:off x="439172" y="260648"/>
            <a:ext cx="8278812" cy="463846"/>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lgn="ctr">
                <a:solidFill>
                  <a:srgbClr val="6699FF"/>
                </a:solidFill>
                <a:miter lim="800000"/>
                <a:headEnd/>
                <a:tailEnd/>
              </a14:hiddenLine>
            </a:ext>
          </a:extLst>
        </p:spPr>
        <p:txBody>
          <a:bodyPr lIns="90000" tIns="46800" rIns="90000" bIns="46800">
            <a:spAutoFit/>
          </a:bodyPr>
          <a:lstStyle/>
          <a:p>
            <a:pPr algn="ctr">
              <a:defRPr/>
            </a:pPr>
            <a:r>
              <a:rPr lang="it-IT" sz="2400" b="1" dirty="0">
                <a:solidFill>
                  <a:srgbClr val="F26200"/>
                </a:solidFill>
                <a:latin typeface="Georgia" panose="02040502050405020303" pitchFamily="18" charset="0"/>
              </a:rPr>
              <a:t>La misura del rischio emittente: il rating</a:t>
            </a:r>
          </a:p>
        </p:txBody>
      </p:sp>
      <p:sp>
        <p:nvSpPr>
          <p:cNvPr id="2" name="Segnaposto numero diapositiva 1"/>
          <p:cNvSpPr>
            <a:spLocks noGrp="1"/>
          </p:cNvSpPr>
          <p:nvPr>
            <p:ph type="sldNum" sz="quarter" idx="4"/>
          </p:nvPr>
        </p:nvSpPr>
        <p:spPr/>
        <p:txBody>
          <a:bodyPr/>
          <a:lstStyle/>
          <a:p>
            <a:fld id="{CEE20744-6222-4AA3-9D45-8592154090B2}" type="slidenum">
              <a:rPr lang="it-IT" smtClean="0"/>
              <a:pPr/>
              <a:t>129</a:t>
            </a:fld>
            <a:endParaRPr lang="it-IT" dirty="0"/>
          </a:p>
        </p:txBody>
      </p:sp>
      <p:grpSp>
        <p:nvGrpSpPr>
          <p:cNvPr id="3" name="Gruppo 2"/>
          <p:cNvGrpSpPr/>
          <p:nvPr/>
        </p:nvGrpSpPr>
        <p:grpSpPr>
          <a:xfrm>
            <a:off x="683568" y="1340768"/>
            <a:ext cx="7201420" cy="3530451"/>
            <a:chOff x="1042988" y="1482725"/>
            <a:chExt cx="5137150" cy="2682875"/>
          </a:xfrm>
        </p:grpSpPr>
        <p:sp>
          <p:nvSpPr>
            <p:cNvPr id="5" name="Oval 25"/>
            <p:cNvSpPr>
              <a:spLocks noChangeArrowheads="1"/>
            </p:cNvSpPr>
            <p:nvPr/>
          </p:nvSpPr>
          <p:spPr bwMode="auto">
            <a:xfrm>
              <a:off x="3419475" y="3860800"/>
              <a:ext cx="685800" cy="304800"/>
            </a:xfrm>
            <a:prstGeom prst="ellipse">
              <a:avLst/>
            </a:prstGeom>
            <a:noFill/>
            <a:ln w="9525">
              <a:solidFill>
                <a:schemeClr val="tx1"/>
              </a:solidFill>
              <a:round/>
              <a:headEnd/>
              <a:tailEnd/>
            </a:ln>
            <a:effectLst/>
            <a:extLst>
              <a:ext uri="{909E8E84-426E-40DD-AFC4-6F175D3DCCD1}">
                <a14:hiddenFill xmlns:a14="http://schemas.microsoft.com/office/drawing/2010/main">
                  <a:solidFill>
                    <a:srgbClr val="00B8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it-IT" altLang="it-IT" sz="1100">
                  <a:solidFill>
                    <a:schemeClr val="tx1"/>
                  </a:solidFill>
                </a:rPr>
                <a:t>Step1</a:t>
              </a:r>
            </a:p>
          </p:txBody>
        </p:sp>
        <p:sp>
          <p:nvSpPr>
            <p:cNvPr id="6" name="Oval 26"/>
            <p:cNvSpPr>
              <a:spLocks noChangeArrowheads="1"/>
            </p:cNvSpPr>
            <p:nvPr/>
          </p:nvSpPr>
          <p:spPr bwMode="auto">
            <a:xfrm>
              <a:off x="1547813" y="2060575"/>
              <a:ext cx="685800" cy="304800"/>
            </a:xfrm>
            <a:prstGeom prst="ellipse">
              <a:avLst/>
            </a:prstGeom>
            <a:noFill/>
            <a:ln w="9525">
              <a:solidFill>
                <a:schemeClr val="tx1"/>
              </a:solidFill>
              <a:round/>
              <a:headEnd/>
              <a:tailEnd/>
            </a:ln>
            <a:effectLst/>
            <a:extLst>
              <a:ext uri="{909E8E84-426E-40DD-AFC4-6F175D3DCCD1}">
                <a14:hiddenFill xmlns:a14="http://schemas.microsoft.com/office/drawing/2010/main">
                  <a:solidFill>
                    <a:srgbClr val="00B8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it-IT" altLang="it-IT" sz="1100">
                  <a:solidFill>
                    <a:schemeClr val="tx1"/>
                  </a:solidFill>
                </a:rPr>
                <a:t>Step2</a:t>
              </a:r>
            </a:p>
          </p:txBody>
        </p:sp>
        <p:sp>
          <p:nvSpPr>
            <p:cNvPr id="7" name="Oval 27"/>
            <p:cNvSpPr>
              <a:spLocks noChangeArrowheads="1"/>
            </p:cNvSpPr>
            <p:nvPr/>
          </p:nvSpPr>
          <p:spPr bwMode="auto">
            <a:xfrm>
              <a:off x="4932363" y="2044700"/>
              <a:ext cx="685800" cy="304800"/>
            </a:xfrm>
            <a:prstGeom prst="ellipse">
              <a:avLst/>
            </a:prstGeom>
            <a:noFill/>
            <a:ln w="9525">
              <a:solidFill>
                <a:schemeClr val="tx1"/>
              </a:solidFill>
              <a:round/>
              <a:headEnd/>
              <a:tailEnd/>
            </a:ln>
            <a:effectLst/>
            <a:extLst>
              <a:ext uri="{909E8E84-426E-40DD-AFC4-6F175D3DCCD1}">
                <a14:hiddenFill xmlns:a14="http://schemas.microsoft.com/office/drawing/2010/main">
                  <a:solidFill>
                    <a:srgbClr val="00B8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it-IT" altLang="it-IT" sz="1100">
                  <a:solidFill>
                    <a:schemeClr val="tx1"/>
                  </a:solidFill>
                </a:rPr>
                <a:t>Step3</a:t>
              </a:r>
            </a:p>
          </p:txBody>
        </p:sp>
        <p:sp>
          <p:nvSpPr>
            <p:cNvPr id="8" name="AutoShape 29"/>
            <p:cNvSpPr>
              <a:spLocks noChangeArrowheads="1"/>
            </p:cNvSpPr>
            <p:nvPr/>
          </p:nvSpPr>
          <p:spPr bwMode="auto">
            <a:xfrm>
              <a:off x="2195513" y="1482725"/>
              <a:ext cx="3240087" cy="2233613"/>
            </a:xfrm>
            <a:prstGeom prst="triangle">
              <a:avLst>
                <a:gd name="adj" fmla="val 50000"/>
              </a:avLst>
            </a:prstGeom>
            <a:solidFill>
              <a:srgbClr val="CC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sp>
          <p:nvSpPr>
            <p:cNvPr id="9" name="Rectangle 19"/>
            <p:cNvSpPr>
              <a:spLocks noChangeArrowheads="1"/>
            </p:cNvSpPr>
            <p:nvPr/>
          </p:nvSpPr>
          <p:spPr bwMode="auto">
            <a:xfrm>
              <a:off x="2890838" y="3484563"/>
              <a:ext cx="1752600" cy="304800"/>
            </a:xfrm>
            <a:prstGeom prst="rect">
              <a:avLst/>
            </a:prstGeom>
            <a:solidFill>
              <a:srgbClr val="969696"/>
            </a:solidFill>
            <a:ln w="9525">
              <a:solidFill>
                <a:srgbClr val="808080"/>
              </a:solidFill>
              <a:miter lim="800000"/>
              <a:headEnd/>
              <a:tailEnd/>
            </a:ln>
            <a:effectLst>
              <a:outerShdw dist="35921" dir="2700000" algn="ctr" rotWithShape="0">
                <a:schemeClr val="bg2"/>
              </a:outerShdw>
            </a:effectLst>
          </p:spPr>
          <p:txBody>
            <a:bodyPr wrap="none" anchor="ctr"/>
            <a:lstStyle/>
            <a:p>
              <a:pPr algn="ctr"/>
              <a:r>
                <a:rPr lang="it-IT" altLang="it-IT" sz="1400" b="1"/>
                <a:t>Rischio di default</a:t>
              </a:r>
            </a:p>
          </p:txBody>
        </p:sp>
        <p:sp>
          <p:nvSpPr>
            <p:cNvPr id="10" name="Rectangle 20"/>
            <p:cNvSpPr>
              <a:spLocks noChangeArrowheads="1"/>
            </p:cNvSpPr>
            <p:nvPr/>
          </p:nvSpPr>
          <p:spPr bwMode="auto">
            <a:xfrm>
              <a:off x="1042988" y="2565400"/>
              <a:ext cx="1981200" cy="304800"/>
            </a:xfrm>
            <a:prstGeom prst="rect">
              <a:avLst/>
            </a:prstGeom>
            <a:solidFill>
              <a:srgbClr val="969696"/>
            </a:solidFill>
            <a:ln w="9525">
              <a:solidFill>
                <a:srgbClr val="808080"/>
              </a:solidFill>
              <a:miter lim="800000"/>
              <a:headEnd/>
              <a:tailEnd/>
            </a:ln>
            <a:effectLst>
              <a:outerShdw dist="35921" dir="2700000" algn="ctr" rotWithShape="0">
                <a:schemeClr val="bg2"/>
              </a:outerShdw>
            </a:effectLst>
          </p:spPr>
          <p:txBody>
            <a:bodyPr wrap="none" anchor="ctr"/>
            <a:lstStyle/>
            <a:p>
              <a:pPr algn="ctr"/>
              <a:r>
                <a:rPr lang="it-IT" altLang="it-IT" sz="1400" b="1"/>
                <a:t>Rischio di migrazione</a:t>
              </a:r>
            </a:p>
          </p:txBody>
        </p:sp>
        <p:sp>
          <p:nvSpPr>
            <p:cNvPr id="11" name="Rectangle 21"/>
            <p:cNvSpPr>
              <a:spLocks noChangeArrowheads="1"/>
            </p:cNvSpPr>
            <p:nvPr/>
          </p:nvSpPr>
          <p:spPr bwMode="auto">
            <a:xfrm>
              <a:off x="4427538" y="2476500"/>
              <a:ext cx="1752600" cy="304800"/>
            </a:xfrm>
            <a:prstGeom prst="rect">
              <a:avLst/>
            </a:prstGeom>
            <a:solidFill>
              <a:srgbClr val="969696"/>
            </a:solidFill>
            <a:ln w="9525">
              <a:solidFill>
                <a:srgbClr val="808080"/>
              </a:solidFill>
              <a:miter lim="800000"/>
              <a:headEnd/>
              <a:tailEnd/>
            </a:ln>
            <a:effectLst>
              <a:outerShdw dist="35921" dir="2700000" algn="ctr" rotWithShape="0">
                <a:schemeClr val="bg2"/>
              </a:outerShdw>
            </a:effectLst>
          </p:spPr>
          <p:txBody>
            <a:bodyPr wrap="none" anchor="ctr"/>
            <a:lstStyle/>
            <a:p>
              <a:pPr algn="ctr"/>
              <a:r>
                <a:rPr lang="it-IT" altLang="it-IT" sz="1400" b="1"/>
                <a:t>Rischio spread</a:t>
              </a:r>
            </a:p>
          </p:txBody>
        </p:sp>
      </p:grpSp>
    </p:spTree>
    <p:extLst>
      <p:ext uri="{BB962C8B-B14F-4D97-AF65-F5344CB8AC3E}">
        <p14:creationId xmlns:p14="http://schemas.microsoft.com/office/powerpoint/2010/main" val="334921633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026"/>
          <p:cNvSpPr txBox="1">
            <a:spLocks noChangeArrowheads="1"/>
          </p:cNvSpPr>
          <p:nvPr/>
        </p:nvSpPr>
        <p:spPr bwMode="auto">
          <a:xfrm>
            <a:off x="439172" y="260648"/>
            <a:ext cx="8278812" cy="463846"/>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lgn="ctr">
                <a:solidFill>
                  <a:srgbClr val="6699FF"/>
                </a:solidFill>
                <a:miter lim="800000"/>
                <a:headEnd/>
                <a:tailEnd/>
              </a14:hiddenLine>
            </a:ext>
          </a:extLst>
        </p:spPr>
        <p:txBody>
          <a:bodyPr lIns="90000" tIns="46800" rIns="90000" bIns="46800">
            <a:spAutoFit/>
          </a:bodyPr>
          <a:lstStyle/>
          <a:p>
            <a:pPr algn="ctr">
              <a:defRPr/>
            </a:pPr>
            <a:r>
              <a:rPr lang="it-IT" sz="2400" b="1" dirty="0" smtClean="0">
                <a:solidFill>
                  <a:srgbClr val="F26200"/>
                </a:solidFill>
                <a:latin typeface="Georgia" panose="02040502050405020303" pitchFamily="18" charset="0"/>
                <a:ea typeface="+mj-ea"/>
                <a:cs typeface="+mj-cs"/>
              </a:rPr>
              <a:t>Il quadro demografico</a:t>
            </a:r>
            <a:endParaRPr lang="it-IT" sz="2400" b="1" dirty="0">
              <a:solidFill>
                <a:srgbClr val="F26200"/>
              </a:solidFill>
              <a:latin typeface="Georgia" panose="02040502050405020303" pitchFamily="18" charset="0"/>
              <a:ea typeface="+mj-ea"/>
              <a:cs typeface="+mj-cs"/>
            </a:endParaRPr>
          </a:p>
        </p:txBody>
      </p:sp>
      <p:sp>
        <p:nvSpPr>
          <p:cNvPr id="11" name="Text Box 6"/>
          <p:cNvSpPr txBox="1">
            <a:spLocks noChangeArrowheads="1"/>
          </p:cNvSpPr>
          <p:nvPr/>
        </p:nvSpPr>
        <p:spPr bwMode="auto">
          <a:xfrm>
            <a:off x="414743" y="1124744"/>
            <a:ext cx="8322696" cy="5262979"/>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pPr algn="just">
              <a:lnSpc>
                <a:spcPct val="120000"/>
              </a:lnSpc>
            </a:pPr>
            <a:r>
              <a:rPr lang="it-IT" sz="2000" dirty="0"/>
              <a:t>Le dinamiche demografiche stanno cambiando inesorabilmente, influenzando così molteplici aspetti della vita moderna. Due i fenomeni più evidenti: </a:t>
            </a:r>
          </a:p>
          <a:p>
            <a:pPr algn="just">
              <a:lnSpc>
                <a:spcPct val="120000"/>
              </a:lnSpc>
            </a:pPr>
            <a:endParaRPr lang="it-IT" sz="2000" dirty="0"/>
          </a:p>
          <a:p>
            <a:pPr algn="just">
              <a:lnSpc>
                <a:spcPct val="120000"/>
              </a:lnSpc>
            </a:pPr>
            <a:r>
              <a:rPr lang="it-IT" sz="2000" dirty="0"/>
              <a:t>1. Molti Paesi sviluppati sono stati caratterizzati da un forte </a:t>
            </a:r>
            <a:r>
              <a:rPr lang="it-IT" sz="2000" b="1" dirty="0"/>
              <a:t>invecchiamento della popolazione</a:t>
            </a:r>
            <a:r>
              <a:rPr lang="it-IT" sz="2000" dirty="0"/>
              <a:t>, causato da una parte da una persistente bassa fecondità, e dall’altra da un aumento della longevità. Solo agli inizi del secolo scorso nessuno avrebbe mai pensato di raggiungere e superare i cento anni di vita. Un’utopia per la popolazione di una volta, divenuta realtà negli ultimi decenni. Le condizioni di vita favorevoli, la fine dei grandi conflitti mondiali, l’attenuarsi delle malattie virali, gli sviluppi in campo medico e uno stile di vita sempre più agiato hanno consentito all’uomo di incrementare la speranza di vita media, permettendo il raggiungimento in salute di età molto avanzate. </a:t>
            </a:r>
          </a:p>
        </p:txBody>
      </p:sp>
      <p:sp>
        <p:nvSpPr>
          <p:cNvPr id="2" name="Segnaposto numero diapositiva 1"/>
          <p:cNvSpPr>
            <a:spLocks noGrp="1"/>
          </p:cNvSpPr>
          <p:nvPr>
            <p:ph type="sldNum" sz="quarter" idx="4"/>
          </p:nvPr>
        </p:nvSpPr>
        <p:spPr/>
        <p:txBody>
          <a:bodyPr/>
          <a:lstStyle/>
          <a:p>
            <a:fld id="{CEE20744-6222-4AA3-9D45-8592154090B2}" type="slidenum">
              <a:rPr lang="it-IT" smtClean="0"/>
              <a:pPr/>
              <a:t>13</a:t>
            </a:fld>
            <a:endParaRPr lang="it-IT" dirty="0"/>
          </a:p>
        </p:txBody>
      </p:sp>
    </p:spTree>
    <p:extLst>
      <p:ext uri="{BB962C8B-B14F-4D97-AF65-F5344CB8AC3E}">
        <p14:creationId xmlns:p14="http://schemas.microsoft.com/office/powerpoint/2010/main" val="2654624658"/>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026"/>
          <p:cNvSpPr txBox="1">
            <a:spLocks noChangeArrowheads="1"/>
          </p:cNvSpPr>
          <p:nvPr/>
        </p:nvSpPr>
        <p:spPr bwMode="auto">
          <a:xfrm>
            <a:off x="439172" y="260648"/>
            <a:ext cx="8278812" cy="463846"/>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lgn="ctr">
                <a:solidFill>
                  <a:srgbClr val="6699FF"/>
                </a:solidFill>
                <a:miter lim="800000"/>
                <a:headEnd/>
                <a:tailEnd/>
              </a14:hiddenLine>
            </a:ext>
          </a:extLst>
        </p:spPr>
        <p:txBody>
          <a:bodyPr lIns="90000" tIns="46800" rIns="90000" bIns="46800">
            <a:spAutoFit/>
          </a:bodyPr>
          <a:lstStyle/>
          <a:p>
            <a:pPr algn="ctr">
              <a:defRPr/>
            </a:pPr>
            <a:r>
              <a:rPr lang="it-IT" sz="2400" b="1" dirty="0" smtClean="0">
                <a:solidFill>
                  <a:srgbClr val="F26200"/>
                </a:solidFill>
                <a:latin typeface="Georgia" panose="02040502050405020303" pitchFamily="18" charset="0"/>
              </a:rPr>
              <a:t>(Pop-up schermata precedente)</a:t>
            </a:r>
            <a:endParaRPr lang="it-IT" sz="2400" b="1" dirty="0">
              <a:solidFill>
                <a:srgbClr val="F26200"/>
              </a:solidFill>
              <a:latin typeface="Georgia" panose="02040502050405020303" pitchFamily="18" charset="0"/>
            </a:endParaRPr>
          </a:p>
        </p:txBody>
      </p:sp>
      <p:sp>
        <p:nvSpPr>
          <p:cNvPr id="2" name="Segnaposto numero diapositiva 1"/>
          <p:cNvSpPr>
            <a:spLocks noGrp="1"/>
          </p:cNvSpPr>
          <p:nvPr>
            <p:ph type="sldNum" sz="quarter" idx="4"/>
          </p:nvPr>
        </p:nvSpPr>
        <p:spPr/>
        <p:txBody>
          <a:bodyPr/>
          <a:lstStyle/>
          <a:p>
            <a:fld id="{CEE20744-6222-4AA3-9D45-8592154090B2}" type="slidenum">
              <a:rPr lang="it-IT" smtClean="0"/>
              <a:pPr/>
              <a:t>130</a:t>
            </a:fld>
            <a:endParaRPr lang="it-IT" dirty="0"/>
          </a:p>
        </p:txBody>
      </p:sp>
      <p:sp>
        <p:nvSpPr>
          <p:cNvPr id="14" name="Text Box 6"/>
          <p:cNvSpPr txBox="1">
            <a:spLocks noChangeArrowheads="1"/>
          </p:cNvSpPr>
          <p:nvPr/>
        </p:nvSpPr>
        <p:spPr bwMode="auto">
          <a:xfrm>
            <a:off x="414743" y="1052736"/>
            <a:ext cx="8322696" cy="6740307"/>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pPr marL="0" lvl="1" algn="just">
              <a:lnSpc>
                <a:spcPct val="120000"/>
              </a:lnSpc>
            </a:pPr>
            <a:r>
              <a:rPr lang="it-IT" sz="2000" b="1" dirty="0" smtClean="0">
                <a:latin typeface="+mj-lt"/>
              </a:rPr>
              <a:t>Rischio </a:t>
            </a:r>
            <a:r>
              <a:rPr lang="it-IT" sz="2000" b="1" dirty="0">
                <a:latin typeface="+mj-lt"/>
              </a:rPr>
              <a:t>di default: </a:t>
            </a:r>
            <a:r>
              <a:rPr lang="it-IT" sz="2000" dirty="0">
                <a:latin typeface="+mj-lt"/>
              </a:rPr>
              <a:t>Rappresenta il rischio che l’emittente dell’obbligazione fallisca prima della scadenza del titolo. Per quantificare l’entità di questo rischio è indispensabile </a:t>
            </a:r>
            <a:r>
              <a:rPr lang="it-IT" sz="2000" dirty="0" smtClean="0">
                <a:latin typeface="+mj-lt"/>
              </a:rPr>
              <a:t>(almeno) la </a:t>
            </a:r>
            <a:r>
              <a:rPr lang="it-IT" sz="2000" dirty="0">
                <a:latin typeface="+mj-lt"/>
              </a:rPr>
              <a:t>stima </a:t>
            </a:r>
            <a:r>
              <a:rPr lang="it-IT" sz="2000" dirty="0" smtClean="0">
                <a:latin typeface="+mj-lt"/>
              </a:rPr>
              <a:t>della </a:t>
            </a:r>
            <a:r>
              <a:rPr lang="it-IT" sz="2000" dirty="0">
                <a:latin typeface="+mj-lt"/>
              </a:rPr>
              <a:t>probabilità che si verifichi l’evento </a:t>
            </a:r>
            <a:r>
              <a:rPr lang="it-IT" sz="2000" dirty="0" smtClean="0">
                <a:latin typeface="+mj-lt"/>
              </a:rPr>
              <a:t>fallimento.</a:t>
            </a:r>
            <a:endParaRPr lang="it-IT" sz="2000" dirty="0">
              <a:latin typeface="+mj-lt"/>
            </a:endParaRPr>
          </a:p>
          <a:p>
            <a:pPr marL="0" lvl="1" algn="just">
              <a:lnSpc>
                <a:spcPct val="120000"/>
              </a:lnSpc>
            </a:pPr>
            <a:endParaRPr lang="it-IT" sz="2000" dirty="0">
              <a:latin typeface="+mj-lt"/>
            </a:endParaRPr>
          </a:p>
          <a:p>
            <a:pPr marL="0" lvl="1" algn="just">
              <a:lnSpc>
                <a:spcPct val="120000"/>
              </a:lnSpc>
            </a:pPr>
            <a:r>
              <a:rPr lang="it-IT" sz="2000" b="1" dirty="0">
                <a:latin typeface="+mj-lt"/>
              </a:rPr>
              <a:t>Rischio di migrazione</a:t>
            </a:r>
            <a:r>
              <a:rPr lang="it-IT" sz="2000" dirty="0">
                <a:latin typeface="+mj-lt"/>
              </a:rPr>
              <a:t>: Rappresenta il rischio che l’emittente subisca un declassamento </a:t>
            </a:r>
            <a:r>
              <a:rPr lang="it-IT" sz="2000" dirty="0" smtClean="0">
                <a:latin typeface="+mj-lt"/>
              </a:rPr>
              <a:t>(</a:t>
            </a:r>
            <a:r>
              <a:rPr lang="it-IT" sz="2000" dirty="0" err="1" smtClean="0">
                <a:latin typeface="+mj-lt"/>
              </a:rPr>
              <a:t>downgrading</a:t>
            </a:r>
            <a:r>
              <a:rPr lang="it-IT" sz="2000" dirty="0" smtClean="0">
                <a:latin typeface="+mj-lt"/>
              </a:rPr>
              <a:t>) indipendentemente </a:t>
            </a:r>
            <a:r>
              <a:rPr lang="it-IT" sz="2000" dirty="0">
                <a:latin typeface="+mj-lt"/>
              </a:rPr>
              <a:t>dal fallimento.</a:t>
            </a:r>
          </a:p>
          <a:p>
            <a:pPr marL="0" lvl="1" algn="just">
              <a:lnSpc>
                <a:spcPct val="120000"/>
              </a:lnSpc>
            </a:pPr>
            <a:r>
              <a:rPr lang="it-IT" sz="2000" dirty="0">
                <a:latin typeface="+mj-lt"/>
              </a:rPr>
              <a:t>Attraverso </a:t>
            </a:r>
            <a:r>
              <a:rPr lang="it-IT" sz="2000" dirty="0" smtClean="0">
                <a:latin typeface="+mj-lt"/>
              </a:rPr>
              <a:t>una </a:t>
            </a:r>
            <a:r>
              <a:rPr lang="it-IT" sz="2000" dirty="0">
                <a:latin typeface="+mj-lt"/>
              </a:rPr>
              <a:t>matrice detta </a:t>
            </a:r>
            <a:r>
              <a:rPr lang="it-IT" sz="2000" dirty="0" smtClean="0">
                <a:latin typeface="+mj-lt"/>
              </a:rPr>
              <a:t>"di transizione" </a:t>
            </a:r>
            <a:r>
              <a:rPr lang="it-IT" sz="2000" dirty="0">
                <a:latin typeface="+mj-lt"/>
              </a:rPr>
              <a:t>(pubblicata dalle </a:t>
            </a:r>
            <a:r>
              <a:rPr lang="it-IT" sz="2000" dirty="0" smtClean="0">
                <a:latin typeface="+mj-lt"/>
              </a:rPr>
              <a:t>agenzie di rating) </a:t>
            </a:r>
            <a:r>
              <a:rPr lang="it-IT" sz="2000" dirty="0">
                <a:latin typeface="+mj-lt"/>
              </a:rPr>
              <a:t>è possibile stimare la probabilità che si verifichi </a:t>
            </a:r>
            <a:r>
              <a:rPr lang="it-IT" sz="2000" dirty="0" smtClean="0">
                <a:latin typeface="+mj-lt"/>
              </a:rPr>
              <a:t>una variazione del merito creditizio dell'emittente.</a:t>
            </a:r>
            <a:endParaRPr lang="it-IT" sz="2000" dirty="0">
              <a:latin typeface="+mj-lt"/>
            </a:endParaRPr>
          </a:p>
          <a:p>
            <a:pPr marL="0" lvl="1" algn="just">
              <a:lnSpc>
                <a:spcPct val="120000"/>
              </a:lnSpc>
            </a:pPr>
            <a:endParaRPr lang="it-IT" sz="2000" dirty="0" smtClean="0">
              <a:latin typeface="+mj-lt"/>
            </a:endParaRPr>
          </a:p>
          <a:p>
            <a:pPr marL="0" lvl="1" algn="just">
              <a:lnSpc>
                <a:spcPct val="120000"/>
              </a:lnSpc>
            </a:pPr>
            <a:r>
              <a:rPr lang="it-IT" sz="2000" b="1" dirty="0" smtClean="0">
                <a:latin typeface="+mj-lt"/>
              </a:rPr>
              <a:t>Rischio spread</a:t>
            </a:r>
            <a:r>
              <a:rPr lang="it-IT" sz="2000" dirty="0" smtClean="0">
                <a:latin typeface="+mj-lt"/>
              </a:rPr>
              <a:t>: </a:t>
            </a:r>
            <a:r>
              <a:rPr lang="it-IT" sz="2000" dirty="0">
                <a:latin typeface="+mj-lt"/>
              </a:rPr>
              <a:t>Lo spread consiste nella differenza tra il prezzo della migliore proposta d’acquisto e il prezzo della miglior proposta di vendita in un dato momento sul mercato.</a:t>
            </a:r>
          </a:p>
          <a:p>
            <a:pPr marL="0" lvl="1" algn="just">
              <a:lnSpc>
                <a:spcPct val="120000"/>
              </a:lnSpc>
            </a:pPr>
            <a:r>
              <a:rPr lang="it-IT" sz="2000" dirty="0">
                <a:latin typeface="+mj-lt"/>
              </a:rPr>
              <a:t>Tale differenza tende generalmente ad ampliarsi </a:t>
            </a:r>
            <a:r>
              <a:rPr lang="it-IT" sz="2000" dirty="0" smtClean="0">
                <a:latin typeface="+mj-lt"/>
              </a:rPr>
              <a:t>in </a:t>
            </a:r>
            <a:r>
              <a:rPr lang="it-IT" sz="2000" dirty="0">
                <a:latin typeface="+mj-lt"/>
              </a:rPr>
              <a:t>presenza di </a:t>
            </a:r>
            <a:r>
              <a:rPr lang="it-IT" sz="2000" dirty="0" smtClean="0">
                <a:latin typeface="+mj-lt"/>
              </a:rPr>
              <a:t>tensioni </a:t>
            </a:r>
            <a:r>
              <a:rPr lang="it-IT" sz="2000" dirty="0">
                <a:latin typeface="+mj-lt"/>
              </a:rPr>
              <a:t>sui </a:t>
            </a:r>
            <a:r>
              <a:rPr lang="it-IT" sz="2000" dirty="0" smtClean="0">
                <a:latin typeface="+mj-lt"/>
              </a:rPr>
              <a:t>mercati </a:t>
            </a:r>
            <a:r>
              <a:rPr lang="it-IT" sz="2000" dirty="0">
                <a:latin typeface="+mj-lt"/>
              </a:rPr>
              <a:t>ed è tipicamente il risultato di una riduzione della propensione al rischio degli </a:t>
            </a:r>
            <a:r>
              <a:rPr lang="it-IT" sz="2000" dirty="0" smtClean="0">
                <a:latin typeface="+mj-lt"/>
              </a:rPr>
              <a:t>investitori</a:t>
            </a:r>
            <a:r>
              <a:rPr lang="it-IT" sz="2000" dirty="0">
                <a:latin typeface="+mj-lt"/>
              </a:rPr>
              <a:t> </a:t>
            </a:r>
            <a:r>
              <a:rPr lang="it-IT" sz="2000" dirty="0" smtClean="0">
                <a:latin typeface="+mj-lt"/>
              </a:rPr>
              <a:t>o di un peggioramento del merito creditizio dell'emittente</a:t>
            </a:r>
            <a:endParaRPr lang="it-IT" sz="2000" dirty="0">
              <a:latin typeface="+mj-lt"/>
            </a:endParaRPr>
          </a:p>
        </p:txBody>
      </p:sp>
    </p:spTree>
    <p:extLst>
      <p:ext uri="{BB962C8B-B14F-4D97-AF65-F5344CB8AC3E}">
        <p14:creationId xmlns:p14="http://schemas.microsoft.com/office/powerpoint/2010/main" val="2232280259"/>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026"/>
          <p:cNvSpPr txBox="1">
            <a:spLocks noChangeArrowheads="1"/>
          </p:cNvSpPr>
          <p:nvPr/>
        </p:nvSpPr>
        <p:spPr bwMode="auto">
          <a:xfrm>
            <a:off x="439172" y="260648"/>
            <a:ext cx="8278812" cy="463846"/>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lgn="ctr">
                <a:solidFill>
                  <a:srgbClr val="6699FF"/>
                </a:solidFill>
                <a:miter lim="800000"/>
                <a:headEnd/>
                <a:tailEnd/>
              </a14:hiddenLine>
            </a:ext>
          </a:extLst>
        </p:spPr>
        <p:txBody>
          <a:bodyPr lIns="90000" tIns="46800" rIns="90000" bIns="46800">
            <a:spAutoFit/>
          </a:bodyPr>
          <a:lstStyle/>
          <a:p>
            <a:pPr algn="ctr">
              <a:defRPr/>
            </a:pPr>
            <a:r>
              <a:rPr lang="it-IT" sz="2400" b="1" dirty="0">
                <a:solidFill>
                  <a:srgbClr val="F26200"/>
                </a:solidFill>
                <a:latin typeface="Georgia" panose="02040502050405020303" pitchFamily="18" charset="0"/>
              </a:rPr>
              <a:t>La misura del rischio emittente: il rating</a:t>
            </a:r>
          </a:p>
        </p:txBody>
      </p:sp>
      <p:sp>
        <p:nvSpPr>
          <p:cNvPr id="2" name="Segnaposto numero diapositiva 1"/>
          <p:cNvSpPr>
            <a:spLocks noGrp="1"/>
          </p:cNvSpPr>
          <p:nvPr>
            <p:ph type="sldNum" sz="quarter" idx="4"/>
          </p:nvPr>
        </p:nvSpPr>
        <p:spPr/>
        <p:txBody>
          <a:bodyPr/>
          <a:lstStyle/>
          <a:p>
            <a:fld id="{CEE20744-6222-4AA3-9D45-8592154090B2}" type="slidenum">
              <a:rPr lang="it-IT" smtClean="0"/>
              <a:pPr/>
              <a:t>131</a:t>
            </a:fld>
            <a:endParaRPr lang="it-IT" dirty="0"/>
          </a:p>
        </p:txBody>
      </p:sp>
      <p:pic>
        <p:nvPicPr>
          <p:cNvPr id="5" name="Picture 2"/>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rcRect/>
          <a:stretch/>
        </p:blipFill>
        <p:spPr bwMode="auto">
          <a:xfrm>
            <a:off x="899592" y="1124744"/>
            <a:ext cx="7344816" cy="39722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 Box 6"/>
          <p:cNvSpPr txBox="1">
            <a:spLocks noChangeArrowheads="1"/>
          </p:cNvSpPr>
          <p:nvPr/>
        </p:nvSpPr>
        <p:spPr bwMode="auto">
          <a:xfrm>
            <a:off x="971600" y="5229200"/>
            <a:ext cx="7272808" cy="584775"/>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pPr>
              <a:lnSpc>
                <a:spcPct val="100000"/>
              </a:lnSpc>
            </a:pPr>
            <a:r>
              <a:rPr lang="it-IT" altLang="it-IT" sz="1600" dirty="0" smtClean="0"/>
              <a:t>Fonte: </a:t>
            </a:r>
            <a:r>
              <a:rPr lang="it-IT" altLang="it-IT" sz="1600" dirty="0"/>
              <a:t>Fonte: Indice JPM EMBI Global </a:t>
            </a:r>
            <a:r>
              <a:rPr lang="it-IT" altLang="it-IT" sz="1600" dirty="0" err="1"/>
              <a:t>Diversified</a:t>
            </a:r>
            <a:r>
              <a:rPr lang="it-IT" altLang="it-IT" sz="1600" dirty="0"/>
              <a:t> </a:t>
            </a:r>
            <a:r>
              <a:rPr lang="it-IT" altLang="it-IT" sz="1600" dirty="0" err="1"/>
              <a:t>Blended</a:t>
            </a:r>
            <a:r>
              <a:rPr lang="it-IT" altLang="it-IT" sz="1600" dirty="0"/>
              <a:t> Spread, indice JPM CEMBI </a:t>
            </a:r>
            <a:r>
              <a:rPr lang="it-IT" altLang="it-IT" sz="1600" dirty="0" err="1"/>
              <a:t>Diversified</a:t>
            </a:r>
            <a:r>
              <a:rPr lang="it-IT" altLang="it-IT" sz="1600" dirty="0"/>
              <a:t> </a:t>
            </a:r>
            <a:r>
              <a:rPr lang="it-IT" altLang="it-IT" sz="1600" dirty="0" err="1"/>
              <a:t>Broad</a:t>
            </a:r>
            <a:r>
              <a:rPr lang="it-IT" altLang="it-IT" sz="1600" dirty="0"/>
              <a:t> Composite </a:t>
            </a:r>
            <a:r>
              <a:rPr lang="it-IT" altLang="it-IT" sz="1600" dirty="0" err="1"/>
              <a:t>Blended</a:t>
            </a:r>
            <a:r>
              <a:rPr lang="it-IT" altLang="it-IT" sz="1600" dirty="0"/>
              <a:t> Spread </a:t>
            </a:r>
            <a:r>
              <a:rPr lang="it-IT" altLang="it-IT" sz="1600" dirty="0" smtClean="0"/>
              <a:t>(Maggio 2018)</a:t>
            </a:r>
            <a:endParaRPr lang="it-IT" altLang="it-IT" sz="1600" dirty="0"/>
          </a:p>
        </p:txBody>
      </p:sp>
    </p:spTree>
    <p:extLst>
      <p:ext uri="{BB962C8B-B14F-4D97-AF65-F5344CB8AC3E}">
        <p14:creationId xmlns:p14="http://schemas.microsoft.com/office/powerpoint/2010/main" val="883865942"/>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026"/>
          <p:cNvSpPr txBox="1">
            <a:spLocks noChangeArrowheads="1"/>
          </p:cNvSpPr>
          <p:nvPr/>
        </p:nvSpPr>
        <p:spPr bwMode="auto">
          <a:xfrm>
            <a:off x="439172" y="260648"/>
            <a:ext cx="8278812" cy="463846"/>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lgn="ctr">
                <a:solidFill>
                  <a:srgbClr val="6699FF"/>
                </a:solidFill>
                <a:miter lim="800000"/>
                <a:headEnd/>
                <a:tailEnd/>
              </a14:hiddenLine>
            </a:ext>
          </a:extLst>
        </p:spPr>
        <p:txBody>
          <a:bodyPr lIns="90000" tIns="46800" rIns="90000" bIns="46800">
            <a:spAutoFit/>
          </a:bodyPr>
          <a:lstStyle/>
          <a:p>
            <a:pPr algn="ctr">
              <a:defRPr/>
            </a:pPr>
            <a:r>
              <a:rPr lang="it-IT" sz="2400" b="1" dirty="0">
                <a:solidFill>
                  <a:srgbClr val="F26200"/>
                </a:solidFill>
                <a:latin typeface="Georgia" panose="02040502050405020303" pitchFamily="18" charset="0"/>
              </a:rPr>
              <a:t>Relazione tra rating</a:t>
            </a:r>
            <a:r>
              <a:rPr lang="it-IT" sz="2400" b="1" dirty="0" smtClean="0">
                <a:solidFill>
                  <a:srgbClr val="F26200"/>
                </a:solidFill>
                <a:latin typeface="Georgia" panose="02040502050405020303" pitchFamily="18" charset="0"/>
              </a:rPr>
              <a:t>, durata </a:t>
            </a:r>
            <a:r>
              <a:rPr lang="it-IT" sz="2400" b="1" dirty="0">
                <a:solidFill>
                  <a:srgbClr val="F26200"/>
                </a:solidFill>
                <a:latin typeface="Georgia" panose="02040502050405020303" pitchFamily="18" charset="0"/>
              </a:rPr>
              <a:t>e rendimenti </a:t>
            </a:r>
          </a:p>
        </p:txBody>
      </p:sp>
      <p:sp>
        <p:nvSpPr>
          <p:cNvPr id="2" name="Segnaposto numero diapositiva 1"/>
          <p:cNvSpPr>
            <a:spLocks noGrp="1"/>
          </p:cNvSpPr>
          <p:nvPr>
            <p:ph type="sldNum" sz="quarter" idx="4"/>
          </p:nvPr>
        </p:nvSpPr>
        <p:spPr/>
        <p:txBody>
          <a:bodyPr/>
          <a:lstStyle/>
          <a:p>
            <a:fld id="{CEE20744-6222-4AA3-9D45-8592154090B2}" type="slidenum">
              <a:rPr lang="it-IT" smtClean="0"/>
              <a:pPr/>
              <a:t>132</a:t>
            </a:fld>
            <a:endParaRPr lang="it-IT" dirty="0"/>
          </a:p>
        </p:txBody>
      </p:sp>
      <p:grpSp>
        <p:nvGrpSpPr>
          <p:cNvPr id="7" name="Group 31"/>
          <p:cNvGrpSpPr>
            <a:grpSpLocks/>
          </p:cNvGrpSpPr>
          <p:nvPr/>
        </p:nvGrpSpPr>
        <p:grpSpPr bwMode="auto">
          <a:xfrm>
            <a:off x="684213" y="2420665"/>
            <a:ext cx="3671887" cy="2376487"/>
            <a:chOff x="431" y="981"/>
            <a:chExt cx="2313" cy="1497"/>
          </a:xfrm>
        </p:grpSpPr>
        <p:grpSp>
          <p:nvGrpSpPr>
            <p:cNvPr id="8" name="Group 26"/>
            <p:cNvGrpSpPr>
              <a:grpSpLocks/>
            </p:cNvGrpSpPr>
            <p:nvPr/>
          </p:nvGrpSpPr>
          <p:grpSpPr bwMode="auto">
            <a:xfrm>
              <a:off x="431" y="981"/>
              <a:ext cx="2313" cy="1497"/>
              <a:chOff x="1837" y="890"/>
              <a:chExt cx="2160" cy="1409"/>
            </a:xfrm>
          </p:grpSpPr>
          <p:grpSp>
            <p:nvGrpSpPr>
              <p:cNvPr id="12" name="Group 24"/>
              <p:cNvGrpSpPr>
                <a:grpSpLocks/>
              </p:cNvGrpSpPr>
              <p:nvPr/>
            </p:nvGrpSpPr>
            <p:grpSpPr bwMode="auto">
              <a:xfrm>
                <a:off x="1837" y="890"/>
                <a:ext cx="2160" cy="1409"/>
                <a:chOff x="2880" y="935"/>
                <a:chExt cx="2160" cy="1409"/>
              </a:xfrm>
            </p:grpSpPr>
            <p:pic>
              <p:nvPicPr>
                <p:cNvPr id="14" name="Picture 2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80" y="949"/>
                  <a:ext cx="2160" cy="1395"/>
                </a:xfrm>
                <a:prstGeom prst="rect">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Rectangle 21"/>
                <p:cNvSpPr>
                  <a:spLocks noChangeArrowheads="1"/>
                </p:cNvSpPr>
                <p:nvPr/>
              </p:nvSpPr>
              <p:spPr bwMode="auto">
                <a:xfrm>
                  <a:off x="2880" y="935"/>
                  <a:ext cx="2160" cy="139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rgbClr val="00B8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grpSp>
          <p:sp>
            <p:nvSpPr>
              <p:cNvPr id="13" name="Rectangle 25"/>
              <p:cNvSpPr>
                <a:spLocks noChangeArrowheads="1"/>
              </p:cNvSpPr>
              <p:nvPr/>
            </p:nvSpPr>
            <p:spPr bwMode="auto">
              <a:xfrm>
                <a:off x="3288" y="1299"/>
                <a:ext cx="681" cy="952"/>
              </a:xfrm>
              <a:prstGeom prst="rect">
                <a:avLst/>
              </a:prstGeom>
              <a:solidFill>
                <a:schemeClr val="bg1"/>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grpSp>
        <p:sp>
          <p:nvSpPr>
            <p:cNvPr id="9" name="Line 28"/>
            <p:cNvSpPr>
              <a:spLocks noChangeShapeType="1"/>
            </p:cNvSpPr>
            <p:nvPr/>
          </p:nvSpPr>
          <p:spPr bwMode="auto">
            <a:xfrm>
              <a:off x="1973" y="1661"/>
              <a:ext cx="771"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it-IT"/>
            </a:p>
          </p:txBody>
        </p:sp>
        <p:sp>
          <p:nvSpPr>
            <p:cNvPr id="10" name="Line 29"/>
            <p:cNvSpPr>
              <a:spLocks noChangeShapeType="1"/>
            </p:cNvSpPr>
            <p:nvPr/>
          </p:nvSpPr>
          <p:spPr bwMode="auto">
            <a:xfrm>
              <a:off x="1973" y="1933"/>
              <a:ext cx="771"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it-IT"/>
            </a:p>
          </p:txBody>
        </p:sp>
        <p:sp>
          <p:nvSpPr>
            <p:cNvPr id="11" name="Line 30"/>
            <p:cNvSpPr>
              <a:spLocks noChangeShapeType="1"/>
            </p:cNvSpPr>
            <p:nvPr/>
          </p:nvSpPr>
          <p:spPr bwMode="auto">
            <a:xfrm>
              <a:off x="1973" y="2205"/>
              <a:ext cx="771"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it-IT"/>
            </a:p>
          </p:txBody>
        </p:sp>
      </p:grpSp>
      <p:sp>
        <p:nvSpPr>
          <p:cNvPr id="16" name="Text Box 6"/>
          <p:cNvSpPr txBox="1">
            <a:spLocks noChangeArrowheads="1"/>
          </p:cNvSpPr>
          <p:nvPr/>
        </p:nvSpPr>
        <p:spPr bwMode="auto">
          <a:xfrm>
            <a:off x="414743" y="1052736"/>
            <a:ext cx="8322696" cy="797078"/>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pPr marL="0" lvl="1" algn="just">
              <a:lnSpc>
                <a:spcPct val="120000"/>
              </a:lnSpc>
            </a:pPr>
            <a:r>
              <a:rPr lang="it-IT" sz="2000" dirty="0">
                <a:latin typeface="+mj-lt"/>
              </a:rPr>
              <a:t>Osserva la tabella: che tipo di rendimento assoceresti a rating e durata riportati in tabella?</a:t>
            </a:r>
          </a:p>
        </p:txBody>
      </p:sp>
      <p:sp>
        <p:nvSpPr>
          <p:cNvPr id="17" name="Text Box 24"/>
          <p:cNvSpPr txBox="1">
            <a:spLocks noChangeArrowheads="1"/>
          </p:cNvSpPr>
          <p:nvPr/>
        </p:nvSpPr>
        <p:spPr bwMode="auto">
          <a:xfrm>
            <a:off x="4788024" y="2805107"/>
            <a:ext cx="3384376" cy="1323439"/>
          </a:xfrm>
          <a:prstGeom prst="rect">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buFont typeface="Wingdings" pitchFamily="2" charset="2"/>
              <a:buChar char="§"/>
            </a:pPr>
            <a:r>
              <a:rPr lang="it-IT" altLang="it-IT" sz="2000" dirty="0"/>
              <a:t> basso</a:t>
            </a:r>
          </a:p>
          <a:p>
            <a:pPr>
              <a:buFont typeface="Wingdings" pitchFamily="2" charset="2"/>
              <a:buChar char="§"/>
            </a:pPr>
            <a:r>
              <a:rPr lang="it-IT" altLang="it-IT" sz="2000" dirty="0"/>
              <a:t> medio</a:t>
            </a:r>
          </a:p>
          <a:p>
            <a:pPr>
              <a:buFont typeface="Wingdings" pitchFamily="2" charset="2"/>
              <a:buChar char="§"/>
            </a:pPr>
            <a:r>
              <a:rPr lang="it-IT" altLang="it-IT" sz="2000" dirty="0"/>
              <a:t> alto</a:t>
            </a:r>
          </a:p>
          <a:p>
            <a:pPr>
              <a:buFont typeface="Wingdings" pitchFamily="2" charset="2"/>
              <a:buChar char="§"/>
            </a:pPr>
            <a:r>
              <a:rPr lang="it-IT" altLang="it-IT" sz="2000" dirty="0"/>
              <a:t> molto alto</a:t>
            </a:r>
          </a:p>
        </p:txBody>
      </p:sp>
    </p:spTree>
    <p:extLst>
      <p:ext uri="{BB962C8B-B14F-4D97-AF65-F5344CB8AC3E}">
        <p14:creationId xmlns:p14="http://schemas.microsoft.com/office/powerpoint/2010/main" val="2062922977"/>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026"/>
          <p:cNvSpPr txBox="1">
            <a:spLocks noChangeArrowheads="1"/>
          </p:cNvSpPr>
          <p:nvPr/>
        </p:nvSpPr>
        <p:spPr bwMode="auto">
          <a:xfrm>
            <a:off x="439172" y="260648"/>
            <a:ext cx="8278812" cy="833178"/>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lgn="ctr">
                <a:solidFill>
                  <a:srgbClr val="6699FF"/>
                </a:solidFill>
                <a:miter lim="800000"/>
                <a:headEnd/>
                <a:tailEnd/>
              </a14:hiddenLine>
            </a:ext>
          </a:extLst>
        </p:spPr>
        <p:txBody>
          <a:bodyPr lIns="90000" tIns="46800" rIns="90000" bIns="46800">
            <a:spAutoFit/>
          </a:bodyPr>
          <a:lstStyle/>
          <a:p>
            <a:pPr algn="ctr">
              <a:defRPr/>
            </a:pPr>
            <a:r>
              <a:rPr lang="it-IT" sz="2400" b="1" dirty="0">
                <a:solidFill>
                  <a:srgbClr val="F26200"/>
                </a:solidFill>
                <a:latin typeface="Georgia" panose="02040502050405020303" pitchFamily="18" charset="0"/>
              </a:rPr>
              <a:t>Relazione tra rating</a:t>
            </a:r>
            <a:r>
              <a:rPr lang="it-IT" sz="2400" b="1" dirty="0" smtClean="0">
                <a:solidFill>
                  <a:srgbClr val="F26200"/>
                </a:solidFill>
                <a:latin typeface="Georgia" panose="02040502050405020303" pitchFamily="18" charset="0"/>
              </a:rPr>
              <a:t>, durata </a:t>
            </a:r>
            <a:r>
              <a:rPr lang="it-IT" sz="2400" b="1" dirty="0">
                <a:solidFill>
                  <a:srgbClr val="F26200"/>
                </a:solidFill>
                <a:latin typeface="Georgia" panose="02040502050405020303" pitchFamily="18" charset="0"/>
              </a:rPr>
              <a:t>e </a:t>
            </a:r>
            <a:r>
              <a:rPr lang="it-IT" sz="2400" b="1" dirty="0" smtClean="0">
                <a:solidFill>
                  <a:srgbClr val="F26200"/>
                </a:solidFill>
                <a:latin typeface="Georgia" panose="02040502050405020303" pitchFamily="18" charset="0"/>
              </a:rPr>
              <a:t>rendimenti: soluzione </a:t>
            </a:r>
            <a:endParaRPr lang="it-IT" sz="2400" b="1" dirty="0">
              <a:solidFill>
                <a:srgbClr val="F26200"/>
              </a:solidFill>
              <a:latin typeface="Georgia" panose="02040502050405020303" pitchFamily="18" charset="0"/>
            </a:endParaRPr>
          </a:p>
        </p:txBody>
      </p:sp>
      <p:sp>
        <p:nvSpPr>
          <p:cNvPr id="2" name="Segnaposto numero diapositiva 1"/>
          <p:cNvSpPr>
            <a:spLocks noGrp="1"/>
          </p:cNvSpPr>
          <p:nvPr>
            <p:ph type="sldNum" sz="quarter" idx="4"/>
          </p:nvPr>
        </p:nvSpPr>
        <p:spPr/>
        <p:txBody>
          <a:bodyPr/>
          <a:lstStyle/>
          <a:p>
            <a:fld id="{CEE20744-6222-4AA3-9D45-8592154090B2}" type="slidenum">
              <a:rPr lang="it-IT" smtClean="0"/>
              <a:pPr/>
              <a:t>133</a:t>
            </a:fld>
            <a:endParaRPr lang="it-IT" dirty="0"/>
          </a:p>
        </p:txBody>
      </p:sp>
      <p:sp>
        <p:nvSpPr>
          <p:cNvPr id="16" name="Text Box 6"/>
          <p:cNvSpPr txBox="1">
            <a:spLocks noChangeArrowheads="1"/>
          </p:cNvSpPr>
          <p:nvPr/>
        </p:nvSpPr>
        <p:spPr bwMode="auto">
          <a:xfrm>
            <a:off x="414743" y="1263770"/>
            <a:ext cx="8322696" cy="797078"/>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pPr marL="0" lvl="1" algn="just">
              <a:lnSpc>
                <a:spcPct val="120000"/>
              </a:lnSpc>
            </a:pPr>
            <a:r>
              <a:rPr lang="it-IT" sz="2000" dirty="0">
                <a:latin typeface="+mj-lt"/>
              </a:rPr>
              <a:t>Osserva la tabella: che tipo di rendimento assoceresti a rating e durata riportati in tabella?</a:t>
            </a:r>
          </a:p>
        </p:txBody>
      </p:sp>
      <p:grpSp>
        <p:nvGrpSpPr>
          <p:cNvPr id="18" name="Group 17"/>
          <p:cNvGrpSpPr>
            <a:grpSpLocks/>
          </p:cNvGrpSpPr>
          <p:nvPr/>
        </p:nvGrpSpPr>
        <p:grpSpPr bwMode="auto">
          <a:xfrm>
            <a:off x="2411760" y="2348880"/>
            <a:ext cx="4248150" cy="2449512"/>
            <a:chOff x="2880" y="935"/>
            <a:chExt cx="2160" cy="1409"/>
          </a:xfrm>
        </p:grpSpPr>
        <p:pic>
          <p:nvPicPr>
            <p:cNvPr id="19" name="Picture 1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80" y="949"/>
              <a:ext cx="2160" cy="1395"/>
            </a:xfrm>
            <a:prstGeom prst="rect">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 name="Rectangle 19"/>
            <p:cNvSpPr>
              <a:spLocks noChangeArrowheads="1"/>
            </p:cNvSpPr>
            <p:nvPr/>
          </p:nvSpPr>
          <p:spPr bwMode="auto">
            <a:xfrm>
              <a:off x="2880" y="935"/>
              <a:ext cx="2160" cy="139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rgbClr val="00B8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grpSp>
      <p:sp>
        <p:nvSpPr>
          <p:cNvPr id="21" name="Oval 26"/>
          <p:cNvSpPr>
            <a:spLocks noChangeArrowheads="1"/>
          </p:cNvSpPr>
          <p:nvPr/>
        </p:nvSpPr>
        <p:spPr bwMode="auto">
          <a:xfrm>
            <a:off x="1762473" y="3069605"/>
            <a:ext cx="685800" cy="304800"/>
          </a:xfrm>
          <a:prstGeom prst="ellipse">
            <a:avLst/>
          </a:prstGeom>
          <a:noFill/>
          <a:ln w="9525">
            <a:solidFill>
              <a:schemeClr val="tx1"/>
            </a:solidFill>
            <a:round/>
            <a:headEnd/>
            <a:tailEnd/>
          </a:ln>
          <a:effectLst/>
          <a:extLst>
            <a:ext uri="{909E8E84-426E-40DD-AFC4-6F175D3DCCD1}">
              <a14:hiddenFill xmlns:a14="http://schemas.microsoft.com/office/drawing/2010/main">
                <a:solidFill>
                  <a:srgbClr val="00B8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it-IT" altLang="it-IT" sz="1100">
                <a:solidFill>
                  <a:schemeClr val="tx1"/>
                </a:solidFill>
              </a:rPr>
              <a:t>Step1</a:t>
            </a:r>
          </a:p>
        </p:txBody>
      </p:sp>
      <p:sp>
        <p:nvSpPr>
          <p:cNvPr id="22" name="Oval 27"/>
          <p:cNvSpPr>
            <a:spLocks noChangeArrowheads="1"/>
          </p:cNvSpPr>
          <p:nvPr/>
        </p:nvSpPr>
        <p:spPr bwMode="auto">
          <a:xfrm>
            <a:off x="1762473" y="3501405"/>
            <a:ext cx="685800" cy="304800"/>
          </a:xfrm>
          <a:prstGeom prst="ellipse">
            <a:avLst/>
          </a:prstGeom>
          <a:noFill/>
          <a:ln w="9525">
            <a:solidFill>
              <a:schemeClr val="tx1"/>
            </a:solidFill>
            <a:round/>
            <a:headEnd/>
            <a:tailEnd/>
          </a:ln>
          <a:effectLst/>
          <a:extLst>
            <a:ext uri="{909E8E84-426E-40DD-AFC4-6F175D3DCCD1}">
              <a14:hiddenFill xmlns:a14="http://schemas.microsoft.com/office/drawing/2010/main">
                <a:solidFill>
                  <a:srgbClr val="00B8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it-IT" altLang="it-IT" sz="1100">
                <a:solidFill>
                  <a:schemeClr val="tx1"/>
                </a:solidFill>
              </a:rPr>
              <a:t>Step2</a:t>
            </a:r>
          </a:p>
        </p:txBody>
      </p:sp>
      <p:sp>
        <p:nvSpPr>
          <p:cNvPr id="23" name="Oval 28"/>
          <p:cNvSpPr>
            <a:spLocks noChangeArrowheads="1"/>
          </p:cNvSpPr>
          <p:nvPr/>
        </p:nvSpPr>
        <p:spPr bwMode="auto">
          <a:xfrm>
            <a:off x="1762473" y="3933205"/>
            <a:ext cx="685800" cy="304800"/>
          </a:xfrm>
          <a:prstGeom prst="ellipse">
            <a:avLst/>
          </a:prstGeom>
          <a:noFill/>
          <a:ln w="9525">
            <a:solidFill>
              <a:schemeClr val="tx1"/>
            </a:solidFill>
            <a:round/>
            <a:headEnd/>
            <a:tailEnd/>
          </a:ln>
          <a:effectLst/>
          <a:extLst>
            <a:ext uri="{909E8E84-426E-40DD-AFC4-6F175D3DCCD1}">
              <a14:hiddenFill xmlns:a14="http://schemas.microsoft.com/office/drawing/2010/main">
                <a:solidFill>
                  <a:srgbClr val="00B8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it-IT" altLang="it-IT" sz="1100">
                <a:solidFill>
                  <a:schemeClr val="tx1"/>
                </a:solidFill>
              </a:rPr>
              <a:t>Step3</a:t>
            </a:r>
          </a:p>
        </p:txBody>
      </p:sp>
      <p:sp>
        <p:nvSpPr>
          <p:cNvPr id="24" name="Oval 29"/>
          <p:cNvSpPr>
            <a:spLocks noChangeArrowheads="1"/>
          </p:cNvSpPr>
          <p:nvPr/>
        </p:nvSpPr>
        <p:spPr bwMode="auto">
          <a:xfrm>
            <a:off x="1762473" y="4365005"/>
            <a:ext cx="685800" cy="304800"/>
          </a:xfrm>
          <a:prstGeom prst="ellipse">
            <a:avLst/>
          </a:prstGeom>
          <a:noFill/>
          <a:ln w="9525">
            <a:solidFill>
              <a:schemeClr val="tx1"/>
            </a:solidFill>
            <a:round/>
            <a:headEnd/>
            <a:tailEnd/>
          </a:ln>
          <a:effectLst/>
          <a:extLst>
            <a:ext uri="{909E8E84-426E-40DD-AFC4-6F175D3DCCD1}">
              <a14:hiddenFill xmlns:a14="http://schemas.microsoft.com/office/drawing/2010/main">
                <a:solidFill>
                  <a:srgbClr val="00B8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it-IT" altLang="it-IT" sz="1100">
                <a:solidFill>
                  <a:schemeClr val="tx1"/>
                </a:solidFill>
              </a:rPr>
              <a:t>Step4</a:t>
            </a:r>
          </a:p>
        </p:txBody>
      </p:sp>
    </p:spTree>
    <p:extLst>
      <p:ext uri="{BB962C8B-B14F-4D97-AF65-F5344CB8AC3E}">
        <p14:creationId xmlns:p14="http://schemas.microsoft.com/office/powerpoint/2010/main" val="3747923162"/>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026"/>
          <p:cNvSpPr txBox="1">
            <a:spLocks noChangeArrowheads="1"/>
          </p:cNvSpPr>
          <p:nvPr/>
        </p:nvSpPr>
        <p:spPr bwMode="auto">
          <a:xfrm>
            <a:off x="439172" y="260648"/>
            <a:ext cx="8278812" cy="3049169"/>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lgn="ctr">
                <a:solidFill>
                  <a:srgbClr val="6699FF"/>
                </a:solidFill>
                <a:miter lim="800000"/>
                <a:headEnd/>
                <a:tailEnd/>
              </a14:hiddenLine>
            </a:ext>
          </a:extLst>
        </p:spPr>
        <p:txBody>
          <a:bodyPr lIns="90000" tIns="46800" rIns="90000" bIns="46800">
            <a:spAutoFit/>
          </a:bodyPr>
          <a:lstStyle/>
          <a:p>
            <a:pPr algn="ctr">
              <a:defRPr/>
            </a:pPr>
            <a:r>
              <a:rPr lang="it-IT" sz="2400" b="1" dirty="0">
                <a:solidFill>
                  <a:srgbClr val="F26200"/>
                </a:solidFill>
                <a:latin typeface="Georgia" panose="02040502050405020303" pitchFamily="18" charset="0"/>
              </a:rPr>
              <a:t>Rischio tasso d’interesse</a:t>
            </a:r>
          </a:p>
          <a:p>
            <a:pPr algn="ctr">
              <a:defRPr/>
            </a:pPr>
            <a:endParaRPr lang="it-IT" sz="2400" b="1" dirty="0">
              <a:solidFill>
                <a:srgbClr val="F26200"/>
              </a:solidFill>
              <a:latin typeface="Georgia" panose="02040502050405020303" pitchFamily="18" charset="0"/>
            </a:endParaRPr>
          </a:p>
          <a:p>
            <a:pPr algn="ctr">
              <a:defRPr/>
            </a:pPr>
            <a:endParaRPr lang="it-IT" sz="2400" b="1" dirty="0">
              <a:solidFill>
                <a:srgbClr val="F26200"/>
              </a:solidFill>
              <a:latin typeface="Georgia" panose="02040502050405020303" pitchFamily="18" charset="0"/>
            </a:endParaRPr>
          </a:p>
          <a:p>
            <a:pPr algn="ctr">
              <a:defRPr/>
            </a:pPr>
            <a:r>
              <a:rPr lang="it-IT" sz="2400" b="1" dirty="0">
                <a:solidFill>
                  <a:srgbClr val="F26200"/>
                </a:solidFill>
                <a:latin typeface="Georgia" panose="02040502050405020303" pitchFamily="18" charset="0"/>
              </a:rPr>
              <a:t>    </a:t>
            </a:r>
          </a:p>
          <a:p>
            <a:pPr algn="ctr">
              <a:defRPr/>
            </a:pPr>
            <a:endParaRPr lang="it-IT" sz="2400" b="1" dirty="0">
              <a:solidFill>
                <a:srgbClr val="F26200"/>
              </a:solidFill>
              <a:latin typeface="Georgia" panose="02040502050405020303" pitchFamily="18" charset="0"/>
            </a:endParaRPr>
          </a:p>
          <a:p>
            <a:pPr algn="ctr">
              <a:defRPr/>
            </a:pPr>
            <a:endParaRPr lang="it-IT" sz="2400" b="1" dirty="0">
              <a:solidFill>
                <a:srgbClr val="F26200"/>
              </a:solidFill>
              <a:latin typeface="Georgia" panose="02040502050405020303" pitchFamily="18" charset="0"/>
            </a:endParaRPr>
          </a:p>
          <a:p>
            <a:pPr algn="ctr">
              <a:defRPr/>
            </a:pPr>
            <a:endParaRPr lang="it-IT" sz="2400" b="1" dirty="0">
              <a:solidFill>
                <a:srgbClr val="F26200"/>
              </a:solidFill>
              <a:latin typeface="Georgia" panose="02040502050405020303" pitchFamily="18" charset="0"/>
            </a:endParaRPr>
          </a:p>
          <a:p>
            <a:pPr algn="ctr">
              <a:defRPr/>
            </a:pPr>
            <a:endParaRPr lang="it-IT" sz="2400" b="1" dirty="0">
              <a:solidFill>
                <a:srgbClr val="F26200"/>
              </a:solidFill>
              <a:latin typeface="Georgia" panose="02040502050405020303" pitchFamily="18" charset="0"/>
            </a:endParaRPr>
          </a:p>
        </p:txBody>
      </p:sp>
      <p:sp>
        <p:nvSpPr>
          <p:cNvPr id="2" name="Segnaposto numero diapositiva 1"/>
          <p:cNvSpPr>
            <a:spLocks noGrp="1"/>
          </p:cNvSpPr>
          <p:nvPr>
            <p:ph type="sldNum" sz="quarter" idx="4"/>
          </p:nvPr>
        </p:nvSpPr>
        <p:spPr/>
        <p:txBody>
          <a:bodyPr/>
          <a:lstStyle/>
          <a:p>
            <a:fld id="{CEE20744-6222-4AA3-9D45-8592154090B2}" type="slidenum">
              <a:rPr lang="it-IT" smtClean="0"/>
              <a:pPr/>
              <a:t>134</a:t>
            </a:fld>
            <a:endParaRPr lang="it-IT" dirty="0"/>
          </a:p>
        </p:txBody>
      </p:sp>
      <p:sp>
        <p:nvSpPr>
          <p:cNvPr id="16" name="Text Box 6"/>
          <p:cNvSpPr txBox="1">
            <a:spLocks noChangeArrowheads="1"/>
          </p:cNvSpPr>
          <p:nvPr/>
        </p:nvSpPr>
        <p:spPr bwMode="auto">
          <a:xfrm>
            <a:off x="4932040" y="4653136"/>
            <a:ext cx="3543675" cy="830997"/>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pPr marL="0" lvl="1" algn="just">
              <a:lnSpc>
                <a:spcPct val="120000"/>
              </a:lnSpc>
            </a:pPr>
            <a:r>
              <a:rPr lang="it-IT" sz="2000" dirty="0">
                <a:latin typeface="+mj-lt"/>
              </a:rPr>
              <a:t>Titoli a tasso fisso</a:t>
            </a:r>
          </a:p>
          <a:p>
            <a:pPr marL="0" lvl="1" algn="just">
              <a:lnSpc>
                <a:spcPct val="120000"/>
              </a:lnSpc>
            </a:pPr>
            <a:r>
              <a:rPr lang="it-IT" sz="2000" dirty="0" smtClean="0">
                <a:latin typeface="+mj-lt"/>
              </a:rPr>
              <a:t>Titoli </a:t>
            </a:r>
            <a:r>
              <a:rPr lang="it-IT" sz="2000" dirty="0">
                <a:latin typeface="+mj-lt"/>
              </a:rPr>
              <a:t>a tasso variabile</a:t>
            </a:r>
          </a:p>
        </p:txBody>
      </p:sp>
      <p:grpSp>
        <p:nvGrpSpPr>
          <p:cNvPr id="3" name="Gruppo 2"/>
          <p:cNvGrpSpPr/>
          <p:nvPr/>
        </p:nvGrpSpPr>
        <p:grpSpPr>
          <a:xfrm>
            <a:off x="1279612" y="1556792"/>
            <a:ext cx="6584776" cy="2836912"/>
            <a:chOff x="1371600" y="1600200"/>
            <a:chExt cx="4191000" cy="2057400"/>
          </a:xfrm>
        </p:grpSpPr>
        <p:sp>
          <p:nvSpPr>
            <p:cNvPr id="18" name="Puzzle1"/>
            <p:cNvSpPr>
              <a:spLocks noEditPoints="1" noChangeArrowheads="1"/>
            </p:cNvSpPr>
            <p:nvPr/>
          </p:nvSpPr>
          <p:spPr bwMode="auto">
            <a:xfrm>
              <a:off x="1371600" y="1600200"/>
              <a:ext cx="1400175" cy="965200"/>
            </a:xfrm>
            <a:custGeom>
              <a:avLst/>
              <a:gdLst>
                <a:gd name="T0" fmla="*/ 16740 w 21600"/>
                <a:gd name="T1" fmla="*/ 21078 h 21600"/>
                <a:gd name="T2" fmla="*/ 16976 w 21600"/>
                <a:gd name="T3" fmla="*/ 521 h 21600"/>
                <a:gd name="T4" fmla="*/ 4725 w 21600"/>
                <a:gd name="T5" fmla="*/ 856 h 21600"/>
                <a:gd name="T6" fmla="*/ 5040 w 21600"/>
                <a:gd name="T7" fmla="*/ 21004 h 21600"/>
                <a:gd name="T8" fmla="*/ 10811 w 21600"/>
                <a:gd name="T9" fmla="*/ 12885 h 21600"/>
                <a:gd name="T10" fmla="*/ 10845 w 21600"/>
                <a:gd name="T11" fmla="*/ 8714 h 21600"/>
                <a:gd name="T12" fmla="*/ 21600 w 21600"/>
                <a:gd name="T13" fmla="*/ 10000 h 21600"/>
                <a:gd name="T14" fmla="*/ 56 w 21600"/>
                <a:gd name="T15" fmla="*/ 10000 h 21600"/>
                <a:gd name="T16" fmla="*/ 6086 w 21600"/>
                <a:gd name="T17" fmla="*/ 2569 h 21600"/>
                <a:gd name="T18" fmla="*/ 16132 w 21600"/>
                <a:gd name="T19" fmla="*/ 19552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9360" y="20836"/>
                  </a:moveTo>
                  <a:lnTo>
                    <a:pt x="9528" y="20836"/>
                  </a:lnTo>
                  <a:lnTo>
                    <a:pt x="9686" y="20762"/>
                  </a:lnTo>
                  <a:lnTo>
                    <a:pt x="9810" y="20687"/>
                  </a:lnTo>
                  <a:lnTo>
                    <a:pt x="9922" y="20575"/>
                  </a:lnTo>
                  <a:lnTo>
                    <a:pt x="10012" y="20426"/>
                  </a:lnTo>
                  <a:lnTo>
                    <a:pt x="10068" y="20296"/>
                  </a:lnTo>
                  <a:lnTo>
                    <a:pt x="10113" y="20110"/>
                  </a:lnTo>
                  <a:lnTo>
                    <a:pt x="10136" y="19905"/>
                  </a:lnTo>
                  <a:lnTo>
                    <a:pt x="10136" y="19682"/>
                  </a:lnTo>
                  <a:lnTo>
                    <a:pt x="10113" y="19440"/>
                  </a:lnTo>
                  <a:lnTo>
                    <a:pt x="10068" y="19142"/>
                  </a:lnTo>
                  <a:lnTo>
                    <a:pt x="10012" y="18900"/>
                  </a:lnTo>
                  <a:lnTo>
                    <a:pt x="9900" y="18620"/>
                  </a:lnTo>
                  <a:lnTo>
                    <a:pt x="9787" y="18285"/>
                  </a:lnTo>
                  <a:lnTo>
                    <a:pt x="9641" y="17968"/>
                  </a:lnTo>
                  <a:lnTo>
                    <a:pt x="9472" y="17652"/>
                  </a:lnTo>
                  <a:lnTo>
                    <a:pt x="9382" y="17466"/>
                  </a:lnTo>
                  <a:lnTo>
                    <a:pt x="9315" y="17298"/>
                  </a:lnTo>
                  <a:lnTo>
                    <a:pt x="9258" y="17112"/>
                  </a:lnTo>
                  <a:lnTo>
                    <a:pt x="9191" y="16926"/>
                  </a:lnTo>
                  <a:lnTo>
                    <a:pt x="9123" y="16535"/>
                  </a:lnTo>
                  <a:lnTo>
                    <a:pt x="9101" y="16144"/>
                  </a:lnTo>
                  <a:lnTo>
                    <a:pt x="9101" y="15753"/>
                  </a:lnTo>
                  <a:lnTo>
                    <a:pt x="9168" y="15362"/>
                  </a:lnTo>
                  <a:lnTo>
                    <a:pt x="9236" y="14971"/>
                  </a:lnTo>
                  <a:lnTo>
                    <a:pt x="9360" y="14580"/>
                  </a:lnTo>
                  <a:lnTo>
                    <a:pt x="9495" y="14244"/>
                  </a:lnTo>
                  <a:lnTo>
                    <a:pt x="9663" y="13891"/>
                  </a:lnTo>
                  <a:lnTo>
                    <a:pt x="9855" y="13611"/>
                  </a:lnTo>
                  <a:lnTo>
                    <a:pt x="10068" y="13351"/>
                  </a:lnTo>
                  <a:lnTo>
                    <a:pt x="10293" y="13146"/>
                  </a:lnTo>
                  <a:lnTo>
                    <a:pt x="10552" y="12997"/>
                  </a:lnTo>
                  <a:lnTo>
                    <a:pt x="10811" y="12885"/>
                  </a:lnTo>
                  <a:lnTo>
                    <a:pt x="11069" y="12866"/>
                  </a:lnTo>
                  <a:lnTo>
                    <a:pt x="11351" y="12885"/>
                  </a:lnTo>
                  <a:lnTo>
                    <a:pt x="11610" y="12997"/>
                  </a:lnTo>
                  <a:lnTo>
                    <a:pt x="11846" y="13183"/>
                  </a:lnTo>
                  <a:lnTo>
                    <a:pt x="12060" y="13388"/>
                  </a:lnTo>
                  <a:lnTo>
                    <a:pt x="12251" y="13648"/>
                  </a:lnTo>
                  <a:lnTo>
                    <a:pt x="12419" y="13928"/>
                  </a:lnTo>
                  <a:lnTo>
                    <a:pt x="12555" y="14244"/>
                  </a:lnTo>
                  <a:lnTo>
                    <a:pt x="12690" y="14617"/>
                  </a:lnTo>
                  <a:lnTo>
                    <a:pt x="12768" y="15008"/>
                  </a:lnTo>
                  <a:lnTo>
                    <a:pt x="12836" y="15399"/>
                  </a:lnTo>
                  <a:lnTo>
                    <a:pt x="12858" y="15753"/>
                  </a:lnTo>
                  <a:lnTo>
                    <a:pt x="12858" y="16144"/>
                  </a:lnTo>
                  <a:lnTo>
                    <a:pt x="12813" y="16535"/>
                  </a:lnTo>
                  <a:lnTo>
                    <a:pt x="12746" y="16888"/>
                  </a:lnTo>
                  <a:lnTo>
                    <a:pt x="12667" y="17224"/>
                  </a:lnTo>
                  <a:lnTo>
                    <a:pt x="12510" y="17503"/>
                  </a:lnTo>
                  <a:lnTo>
                    <a:pt x="12228" y="18043"/>
                  </a:lnTo>
                  <a:lnTo>
                    <a:pt x="11970" y="18546"/>
                  </a:lnTo>
                  <a:lnTo>
                    <a:pt x="11868" y="18751"/>
                  </a:lnTo>
                  <a:lnTo>
                    <a:pt x="11778" y="18974"/>
                  </a:lnTo>
                  <a:lnTo>
                    <a:pt x="11711" y="19179"/>
                  </a:lnTo>
                  <a:lnTo>
                    <a:pt x="11666" y="19365"/>
                  </a:lnTo>
                  <a:lnTo>
                    <a:pt x="11632" y="19570"/>
                  </a:lnTo>
                  <a:lnTo>
                    <a:pt x="11632" y="19756"/>
                  </a:lnTo>
                  <a:lnTo>
                    <a:pt x="11632" y="19942"/>
                  </a:lnTo>
                  <a:lnTo>
                    <a:pt x="11643" y="20110"/>
                  </a:lnTo>
                  <a:lnTo>
                    <a:pt x="11711" y="20296"/>
                  </a:lnTo>
                  <a:lnTo>
                    <a:pt x="11801" y="20464"/>
                  </a:lnTo>
                  <a:lnTo>
                    <a:pt x="11891" y="20650"/>
                  </a:lnTo>
                  <a:lnTo>
                    <a:pt x="12037" y="20836"/>
                  </a:lnTo>
                  <a:lnTo>
                    <a:pt x="12206" y="21004"/>
                  </a:lnTo>
                  <a:lnTo>
                    <a:pt x="12419" y="21190"/>
                  </a:lnTo>
                  <a:lnTo>
                    <a:pt x="12667" y="21320"/>
                  </a:lnTo>
                  <a:lnTo>
                    <a:pt x="12960" y="21432"/>
                  </a:lnTo>
                  <a:lnTo>
                    <a:pt x="13286" y="21544"/>
                  </a:lnTo>
                  <a:lnTo>
                    <a:pt x="13612" y="21655"/>
                  </a:lnTo>
                  <a:lnTo>
                    <a:pt x="13983" y="21693"/>
                  </a:lnTo>
                  <a:lnTo>
                    <a:pt x="14343" y="21730"/>
                  </a:lnTo>
                  <a:lnTo>
                    <a:pt x="14715" y="21730"/>
                  </a:lnTo>
                  <a:lnTo>
                    <a:pt x="15075" y="21730"/>
                  </a:lnTo>
                  <a:lnTo>
                    <a:pt x="15446" y="21655"/>
                  </a:lnTo>
                  <a:lnTo>
                    <a:pt x="15794" y="21581"/>
                  </a:lnTo>
                  <a:lnTo>
                    <a:pt x="16132" y="21432"/>
                  </a:lnTo>
                  <a:lnTo>
                    <a:pt x="16458" y="21302"/>
                  </a:lnTo>
                  <a:lnTo>
                    <a:pt x="16740" y="21078"/>
                  </a:lnTo>
                  <a:lnTo>
                    <a:pt x="16976" y="20836"/>
                  </a:lnTo>
                  <a:lnTo>
                    <a:pt x="17043" y="20650"/>
                  </a:lnTo>
                  <a:lnTo>
                    <a:pt x="17088" y="20426"/>
                  </a:lnTo>
                  <a:lnTo>
                    <a:pt x="17133" y="20222"/>
                  </a:lnTo>
                  <a:lnTo>
                    <a:pt x="17156" y="19980"/>
                  </a:lnTo>
                  <a:lnTo>
                    <a:pt x="17167" y="19477"/>
                  </a:lnTo>
                  <a:lnTo>
                    <a:pt x="17167" y="18974"/>
                  </a:lnTo>
                  <a:lnTo>
                    <a:pt x="17156" y="18397"/>
                  </a:lnTo>
                  <a:lnTo>
                    <a:pt x="17111" y="17820"/>
                  </a:lnTo>
                  <a:lnTo>
                    <a:pt x="17066" y="17261"/>
                  </a:lnTo>
                  <a:lnTo>
                    <a:pt x="16998" y="16646"/>
                  </a:lnTo>
                  <a:lnTo>
                    <a:pt x="16852" y="15511"/>
                  </a:lnTo>
                  <a:lnTo>
                    <a:pt x="16740" y="14393"/>
                  </a:lnTo>
                  <a:lnTo>
                    <a:pt x="16717" y="13928"/>
                  </a:lnTo>
                  <a:lnTo>
                    <a:pt x="16695" y="13462"/>
                  </a:lnTo>
                  <a:lnTo>
                    <a:pt x="16717" y="13071"/>
                  </a:lnTo>
                  <a:lnTo>
                    <a:pt x="16785" y="12755"/>
                  </a:lnTo>
                  <a:lnTo>
                    <a:pt x="16852" y="12419"/>
                  </a:lnTo>
                  <a:lnTo>
                    <a:pt x="16953" y="12140"/>
                  </a:lnTo>
                  <a:lnTo>
                    <a:pt x="17088" y="11898"/>
                  </a:lnTo>
                  <a:lnTo>
                    <a:pt x="17212" y="11675"/>
                  </a:lnTo>
                  <a:lnTo>
                    <a:pt x="17370" y="11470"/>
                  </a:lnTo>
                  <a:lnTo>
                    <a:pt x="17516" y="11284"/>
                  </a:lnTo>
                  <a:lnTo>
                    <a:pt x="17696" y="11135"/>
                  </a:lnTo>
                  <a:lnTo>
                    <a:pt x="17865" y="11042"/>
                  </a:lnTo>
                  <a:lnTo>
                    <a:pt x="18033" y="10930"/>
                  </a:lnTo>
                  <a:lnTo>
                    <a:pt x="18213" y="10893"/>
                  </a:lnTo>
                  <a:lnTo>
                    <a:pt x="18382" y="10893"/>
                  </a:lnTo>
                  <a:lnTo>
                    <a:pt x="18551" y="10967"/>
                  </a:lnTo>
                  <a:lnTo>
                    <a:pt x="18708" y="11042"/>
                  </a:lnTo>
                  <a:lnTo>
                    <a:pt x="18855" y="11172"/>
                  </a:lnTo>
                  <a:lnTo>
                    <a:pt x="19012" y="11358"/>
                  </a:lnTo>
                  <a:lnTo>
                    <a:pt x="19136" y="11600"/>
                  </a:lnTo>
                  <a:lnTo>
                    <a:pt x="19271" y="11861"/>
                  </a:lnTo>
                  <a:lnTo>
                    <a:pt x="19440" y="12028"/>
                  </a:lnTo>
                  <a:lnTo>
                    <a:pt x="19608" y="12177"/>
                  </a:lnTo>
                  <a:lnTo>
                    <a:pt x="19822" y="12289"/>
                  </a:lnTo>
                  <a:lnTo>
                    <a:pt x="20025" y="12289"/>
                  </a:lnTo>
                  <a:lnTo>
                    <a:pt x="20238" y="12289"/>
                  </a:lnTo>
                  <a:lnTo>
                    <a:pt x="20452" y="12215"/>
                  </a:lnTo>
                  <a:lnTo>
                    <a:pt x="20643" y="12103"/>
                  </a:lnTo>
                  <a:lnTo>
                    <a:pt x="20846" y="11973"/>
                  </a:lnTo>
                  <a:lnTo>
                    <a:pt x="21037" y="11786"/>
                  </a:lnTo>
                  <a:lnTo>
                    <a:pt x="21206" y="11563"/>
                  </a:lnTo>
                  <a:lnTo>
                    <a:pt x="21363" y="11321"/>
                  </a:lnTo>
                  <a:lnTo>
                    <a:pt x="21465" y="11079"/>
                  </a:lnTo>
                  <a:lnTo>
                    <a:pt x="21577" y="10744"/>
                  </a:lnTo>
                  <a:lnTo>
                    <a:pt x="21622" y="10427"/>
                  </a:lnTo>
                  <a:lnTo>
                    <a:pt x="21645" y="10111"/>
                  </a:lnTo>
                  <a:lnTo>
                    <a:pt x="21622" y="9608"/>
                  </a:lnTo>
                  <a:lnTo>
                    <a:pt x="21577" y="9142"/>
                  </a:lnTo>
                  <a:lnTo>
                    <a:pt x="21465" y="8751"/>
                  </a:lnTo>
                  <a:lnTo>
                    <a:pt x="21363" y="8397"/>
                  </a:lnTo>
                  <a:lnTo>
                    <a:pt x="21206" y="8062"/>
                  </a:lnTo>
                  <a:lnTo>
                    <a:pt x="21037" y="7820"/>
                  </a:lnTo>
                  <a:lnTo>
                    <a:pt x="20846" y="7597"/>
                  </a:lnTo>
                  <a:lnTo>
                    <a:pt x="20643" y="7429"/>
                  </a:lnTo>
                  <a:lnTo>
                    <a:pt x="20452" y="7317"/>
                  </a:lnTo>
                  <a:lnTo>
                    <a:pt x="20238" y="7206"/>
                  </a:lnTo>
                  <a:lnTo>
                    <a:pt x="20025" y="7168"/>
                  </a:lnTo>
                  <a:lnTo>
                    <a:pt x="19822" y="7206"/>
                  </a:lnTo>
                  <a:lnTo>
                    <a:pt x="19608" y="7243"/>
                  </a:lnTo>
                  <a:lnTo>
                    <a:pt x="19440" y="7355"/>
                  </a:lnTo>
                  <a:lnTo>
                    <a:pt x="19271" y="7504"/>
                  </a:lnTo>
                  <a:lnTo>
                    <a:pt x="19136" y="7708"/>
                  </a:lnTo>
                  <a:lnTo>
                    <a:pt x="19012" y="7895"/>
                  </a:lnTo>
                  <a:lnTo>
                    <a:pt x="18832" y="8025"/>
                  </a:lnTo>
                  <a:lnTo>
                    <a:pt x="18663" y="8174"/>
                  </a:lnTo>
                  <a:lnTo>
                    <a:pt x="18472" y="8248"/>
                  </a:lnTo>
                  <a:lnTo>
                    <a:pt x="18270" y="8286"/>
                  </a:lnTo>
                  <a:lnTo>
                    <a:pt x="18078" y="8323"/>
                  </a:lnTo>
                  <a:lnTo>
                    <a:pt x="17887" y="8323"/>
                  </a:lnTo>
                  <a:lnTo>
                    <a:pt x="17696" y="8248"/>
                  </a:lnTo>
                  <a:lnTo>
                    <a:pt x="17493" y="8174"/>
                  </a:lnTo>
                  <a:lnTo>
                    <a:pt x="17302" y="8062"/>
                  </a:lnTo>
                  <a:lnTo>
                    <a:pt x="17133" y="7969"/>
                  </a:lnTo>
                  <a:lnTo>
                    <a:pt x="16976" y="7783"/>
                  </a:lnTo>
                  <a:lnTo>
                    <a:pt x="16852" y="7597"/>
                  </a:lnTo>
                  <a:lnTo>
                    <a:pt x="16740" y="7429"/>
                  </a:lnTo>
                  <a:lnTo>
                    <a:pt x="16672" y="7168"/>
                  </a:lnTo>
                  <a:lnTo>
                    <a:pt x="16638" y="6926"/>
                  </a:lnTo>
                  <a:lnTo>
                    <a:pt x="16616" y="6498"/>
                  </a:lnTo>
                  <a:lnTo>
                    <a:pt x="16616" y="5772"/>
                  </a:lnTo>
                  <a:lnTo>
                    <a:pt x="16650" y="4915"/>
                  </a:lnTo>
                  <a:lnTo>
                    <a:pt x="16695" y="3928"/>
                  </a:lnTo>
                  <a:lnTo>
                    <a:pt x="16762" y="2960"/>
                  </a:lnTo>
                  <a:lnTo>
                    <a:pt x="16830" y="1992"/>
                  </a:lnTo>
                  <a:lnTo>
                    <a:pt x="16908" y="1173"/>
                  </a:lnTo>
                  <a:lnTo>
                    <a:pt x="16976" y="521"/>
                  </a:lnTo>
                  <a:lnTo>
                    <a:pt x="16953" y="521"/>
                  </a:lnTo>
                  <a:lnTo>
                    <a:pt x="16931" y="521"/>
                  </a:lnTo>
                  <a:lnTo>
                    <a:pt x="16267" y="484"/>
                  </a:lnTo>
                  <a:lnTo>
                    <a:pt x="15637" y="428"/>
                  </a:lnTo>
                  <a:lnTo>
                    <a:pt x="15063" y="353"/>
                  </a:lnTo>
                  <a:lnTo>
                    <a:pt x="14523" y="279"/>
                  </a:lnTo>
                  <a:lnTo>
                    <a:pt x="14040" y="167"/>
                  </a:lnTo>
                  <a:lnTo>
                    <a:pt x="13635" y="93"/>
                  </a:lnTo>
                  <a:lnTo>
                    <a:pt x="13331" y="18"/>
                  </a:lnTo>
                  <a:lnTo>
                    <a:pt x="13117" y="18"/>
                  </a:lnTo>
                  <a:lnTo>
                    <a:pt x="12982" y="18"/>
                  </a:lnTo>
                  <a:lnTo>
                    <a:pt x="12858" y="130"/>
                  </a:lnTo>
                  <a:lnTo>
                    <a:pt x="12723" y="279"/>
                  </a:lnTo>
                  <a:lnTo>
                    <a:pt x="12622" y="446"/>
                  </a:lnTo>
                  <a:lnTo>
                    <a:pt x="12510" y="670"/>
                  </a:lnTo>
                  <a:lnTo>
                    <a:pt x="12419" y="912"/>
                  </a:lnTo>
                  <a:lnTo>
                    <a:pt x="12363" y="1210"/>
                  </a:lnTo>
                  <a:lnTo>
                    <a:pt x="12318" y="1526"/>
                  </a:lnTo>
                  <a:lnTo>
                    <a:pt x="12273" y="1843"/>
                  </a:lnTo>
                  <a:lnTo>
                    <a:pt x="12251" y="2215"/>
                  </a:lnTo>
                  <a:lnTo>
                    <a:pt x="12273" y="2532"/>
                  </a:lnTo>
                  <a:lnTo>
                    <a:pt x="12318" y="2886"/>
                  </a:lnTo>
                  <a:lnTo>
                    <a:pt x="12386" y="3240"/>
                  </a:lnTo>
                  <a:lnTo>
                    <a:pt x="12464" y="3556"/>
                  </a:lnTo>
                  <a:lnTo>
                    <a:pt x="12577" y="3891"/>
                  </a:lnTo>
                  <a:lnTo>
                    <a:pt x="12746" y="4171"/>
                  </a:lnTo>
                  <a:lnTo>
                    <a:pt x="12926" y="4487"/>
                  </a:lnTo>
                  <a:lnTo>
                    <a:pt x="13050" y="4860"/>
                  </a:lnTo>
                  <a:lnTo>
                    <a:pt x="13162" y="5251"/>
                  </a:lnTo>
                  <a:lnTo>
                    <a:pt x="13218" y="5604"/>
                  </a:lnTo>
                  <a:lnTo>
                    <a:pt x="13263" y="5995"/>
                  </a:lnTo>
                  <a:lnTo>
                    <a:pt x="13241" y="6386"/>
                  </a:lnTo>
                  <a:lnTo>
                    <a:pt x="13218" y="6740"/>
                  </a:lnTo>
                  <a:lnTo>
                    <a:pt x="13139" y="7094"/>
                  </a:lnTo>
                  <a:lnTo>
                    <a:pt x="13050" y="7429"/>
                  </a:lnTo>
                  <a:lnTo>
                    <a:pt x="12903" y="7746"/>
                  </a:lnTo>
                  <a:lnTo>
                    <a:pt x="12723" y="8025"/>
                  </a:lnTo>
                  <a:lnTo>
                    <a:pt x="12532" y="8286"/>
                  </a:lnTo>
                  <a:lnTo>
                    <a:pt x="12318" y="8491"/>
                  </a:lnTo>
                  <a:lnTo>
                    <a:pt x="12060" y="8677"/>
                  </a:lnTo>
                  <a:lnTo>
                    <a:pt x="11756" y="8788"/>
                  </a:lnTo>
                  <a:lnTo>
                    <a:pt x="11452" y="8826"/>
                  </a:lnTo>
                  <a:lnTo>
                    <a:pt x="11283" y="8826"/>
                  </a:lnTo>
                  <a:lnTo>
                    <a:pt x="11126" y="8826"/>
                  </a:lnTo>
                  <a:lnTo>
                    <a:pt x="11002" y="8788"/>
                  </a:lnTo>
                  <a:lnTo>
                    <a:pt x="10845" y="8714"/>
                  </a:lnTo>
                  <a:lnTo>
                    <a:pt x="10721" y="8640"/>
                  </a:lnTo>
                  <a:lnTo>
                    <a:pt x="10608" y="8565"/>
                  </a:lnTo>
                  <a:lnTo>
                    <a:pt x="10485" y="8453"/>
                  </a:lnTo>
                  <a:lnTo>
                    <a:pt x="10372" y="8323"/>
                  </a:lnTo>
                  <a:lnTo>
                    <a:pt x="10181" y="8062"/>
                  </a:lnTo>
                  <a:lnTo>
                    <a:pt x="10035" y="7746"/>
                  </a:lnTo>
                  <a:lnTo>
                    <a:pt x="9900" y="7392"/>
                  </a:lnTo>
                  <a:lnTo>
                    <a:pt x="9787" y="7001"/>
                  </a:lnTo>
                  <a:lnTo>
                    <a:pt x="9731" y="6610"/>
                  </a:lnTo>
                  <a:lnTo>
                    <a:pt x="9686" y="6219"/>
                  </a:lnTo>
                  <a:lnTo>
                    <a:pt x="9663" y="5772"/>
                  </a:lnTo>
                  <a:lnTo>
                    <a:pt x="9686" y="5381"/>
                  </a:lnTo>
                  <a:lnTo>
                    <a:pt x="9753" y="4990"/>
                  </a:lnTo>
                  <a:lnTo>
                    <a:pt x="9832" y="4636"/>
                  </a:lnTo>
                  <a:lnTo>
                    <a:pt x="9945" y="4320"/>
                  </a:lnTo>
                  <a:lnTo>
                    <a:pt x="10068" y="4022"/>
                  </a:lnTo>
                  <a:lnTo>
                    <a:pt x="10203" y="3817"/>
                  </a:lnTo>
                  <a:lnTo>
                    <a:pt x="10316" y="3593"/>
                  </a:lnTo>
                  <a:lnTo>
                    <a:pt x="10395" y="3351"/>
                  </a:lnTo>
                  <a:lnTo>
                    <a:pt x="10462" y="3109"/>
                  </a:lnTo>
                  <a:lnTo>
                    <a:pt x="10507" y="2848"/>
                  </a:lnTo>
                  <a:lnTo>
                    <a:pt x="10530" y="2606"/>
                  </a:lnTo>
                  <a:lnTo>
                    <a:pt x="10507" y="2346"/>
                  </a:lnTo>
                  <a:lnTo>
                    <a:pt x="10462" y="2141"/>
                  </a:lnTo>
                  <a:lnTo>
                    <a:pt x="10395" y="1880"/>
                  </a:lnTo>
                  <a:lnTo>
                    <a:pt x="10293" y="1638"/>
                  </a:lnTo>
                  <a:lnTo>
                    <a:pt x="10158" y="1415"/>
                  </a:lnTo>
                  <a:lnTo>
                    <a:pt x="9967" y="1210"/>
                  </a:lnTo>
                  <a:lnTo>
                    <a:pt x="9753" y="986"/>
                  </a:lnTo>
                  <a:lnTo>
                    <a:pt x="9495" y="819"/>
                  </a:lnTo>
                  <a:lnTo>
                    <a:pt x="9191" y="670"/>
                  </a:lnTo>
                  <a:lnTo>
                    <a:pt x="8842" y="521"/>
                  </a:lnTo>
                  <a:lnTo>
                    <a:pt x="8471" y="446"/>
                  </a:lnTo>
                  <a:lnTo>
                    <a:pt x="7998" y="428"/>
                  </a:lnTo>
                  <a:lnTo>
                    <a:pt x="7413" y="428"/>
                  </a:lnTo>
                  <a:lnTo>
                    <a:pt x="6817" y="446"/>
                  </a:lnTo>
                  <a:lnTo>
                    <a:pt x="6187" y="521"/>
                  </a:lnTo>
                  <a:lnTo>
                    <a:pt x="5602" y="633"/>
                  </a:lnTo>
                  <a:lnTo>
                    <a:pt x="5107" y="744"/>
                  </a:lnTo>
                  <a:lnTo>
                    <a:pt x="4725" y="856"/>
                  </a:lnTo>
                  <a:lnTo>
                    <a:pt x="4848" y="1564"/>
                  </a:lnTo>
                  <a:lnTo>
                    <a:pt x="5028" y="2495"/>
                  </a:lnTo>
                  <a:lnTo>
                    <a:pt x="5175" y="3556"/>
                  </a:lnTo>
                  <a:lnTo>
                    <a:pt x="5298" y="4673"/>
                  </a:lnTo>
                  <a:lnTo>
                    <a:pt x="5343" y="5213"/>
                  </a:lnTo>
                  <a:lnTo>
                    <a:pt x="5388" y="5753"/>
                  </a:lnTo>
                  <a:lnTo>
                    <a:pt x="5411" y="6275"/>
                  </a:lnTo>
                  <a:lnTo>
                    <a:pt x="5411" y="6740"/>
                  </a:lnTo>
                  <a:lnTo>
                    <a:pt x="5366" y="7168"/>
                  </a:lnTo>
                  <a:lnTo>
                    <a:pt x="5321" y="7541"/>
                  </a:lnTo>
                  <a:lnTo>
                    <a:pt x="5287" y="7708"/>
                  </a:lnTo>
                  <a:lnTo>
                    <a:pt x="5242" y="7857"/>
                  </a:lnTo>
                  <a:lnTo>
                    <a:pt x="5197" y="7969"/>
                  </a:lnTo>
                  <a:lnTo>
                    <a:pt x="5130" y="8062"/>
                  </a:lnTo>
                  <a:lnTo>
                    <a:pt x="5006" y="8248"/>
                  </a:lnTo>
                  <a:lnTo>
                    <a:pt x="4848" y="8397"/>
                  </a:lnTo>
                  <a:lnTo>
                    <a:pt x="4725" y="8528"/>
                  </a:lnTo>
                  <a:lnTo>
                    <a:pt x="4567" y="8640"/>
                  </a:lnTo>
                  <a:lnTo>
                    <a:pt x="4421" y="8714"/>
                  </a:lnTo>
                  <a:lnTo>
                    <a:pt x="4263" y="8751"/>
                  </a:lnTo>
                  <a:lnTo>
                    <a:pt x="4095" y="8788"/>
                  </a:lnTo>
                  <a:lnTo>
                    <a:pt x="3948" y="8788"/>
                  </a:lnTo>
                  <a:lnTo>
                    <a:pt x="3791" y="8751"/>
                  </a:lnTo>
                  <a:lnTo>
                    <a:pt x="3667" y="8714"/>
                  </a:lnTo>
                  <a:lnTo>
                    <a:pt x="3510" y="8677"/>
                  </a:lnTo>
                  <a:lnTo>
                    <a:pt x="3386" y="8602"/>
                  </a:lnTo>
                  <a:lnTo>
                    <a:pt x="3251" y="8491"/>
                  </a:lnTo>
                  <a:lnTo>
                    <a:pt x="3127" y="8360"/>
                  </a:lnTo>
                  <a:lnTo>
                    <a:pt x="3015" y="8248"/>
                  </a:lnTo>
                  <a:lnTo>
                    <a:pt x="2925" y="8062"/>
                  </a:lnTo>
                  <a:lnTo>
                    <a:pt x="2778" y="7857"/>
                  </a:lnTo>
                  <a:lnTo>
                    <a:pt x="2610" y="7671"/>
                  </a:lnTo>
                  <a:lnTo>
                    <a:pt x="2407" y="7541"/>
                  </a:lnTo>
                  <a:lnTo>
                    <a:pt x="2171" y="7466"/>
                  </a:lnTo>
                  <a:lnTo>
                    <a:pt x="1957" y="7429"/>
                  </a:lnTo>
                  <a:lnTo>
                    <a:pt x="1698" y="7429"/>
                  </a:lnTo>
                  <a:lnTo>
                    <a:pt x="1462" y="7466"/>
                  </a:lnTo>
                  <a:lnTo>
                    <a:pt x="1226" y="7559"/>
                  </a:lnTo>
                  <a:lnTo>
                    <a:pt x="989" y="7708"/>
                  </a:lnTo>
                  <a:lnTo>
                    <a:pt x="776" y="7932"/>
                  </a:lnTo>
                  <a:lnTo>
                    <a:pt x="551" y="8211"/>
                  </a:lnTo>
                  <a:lnTo>
                    <a:pt x="382" y="8528"/>
                  </a:lnTo>
                  <a:lnTo>
                    <a:pt x="315" y="8714"/>
                  </a:lnTo>
                  <a:lnTo>
                    <a:pt x="236" y="8919"/>
                  </a:lnTo>
                  <a:lnTo>
                    <a:pt x="191" y="9142"/>
                  </a:lnTo>
                  <a:lnTo>
                    <a:pt x="123" y="9347"/>
                  </a:lnTo>
                  <a:lnTo>
                    <a:pt x="78" y="9608"/>
                  </a:lnTo>
                  <a:lnTo>
                    <a:pt x="56" y="9887"/>
                  </a:lnTo>
                  <a:lnTo>
                    <a:pt x="33" y="10185"/>
                  </a:lnTo>
                  <a:lnTo>
                    <a:pt x="33" y="10464"/>
                  </a:lnTo>
                  <a:lnTo>
                    <a:pt x="33" y="10706"/>
                  </a:lnTo>
                  <a:lnTo>
                    <a:pt x="56" y="10967"/>
                  </a:lnTo>
                  <a:lnTo>
                    <a:pt x="78" y="11172"/>
                  </a:lnTo>
                  <a:lnTo>
                    <a:pt x="123" y="11395"/>
                  </a:lnTo>
                  <a:lnTo>
                    <a:pt x="168" y="11600"/>
                  </a:lnTo>
                  <a:lnTo>
                    <a:pt x="236" y="11786"/>
                  </a:lnTo>
                  <a:lnTo>
                    <a:pt x="292" y="11973"/>
                  </a:lnTo>
                  <a:lnTo>
                    <a:pt x="382" y="12140"/>
                  </a:lnTo>
                  <a:lnTo>
                    <a:pt x="540" y="12419"/>
                  </a:lnTo>
                  <a:lnTo>
                    <a:pt x="731" y="12680"/>
                  </a:lnTo>
                  <a:lnTo>
                    <a:pt x="944" y="12866"/>
                  </a:lnTo>
                  <a:lnTo>
                    <a:pt x="1158" y="12997"/>
                  </a:lnTo>
                  <a:lnTo>
                    <a:pt x="1395" y="13108"/>
                  </a:lnTo>
                  <a:lnTo>
                    <a:pt x="1608" y="13183"/>
                  </a:lnTo>
                  <a:lnTo>
                    <a:pt x="1856" y="13183"/>
                  </a:lnTo>
                  <a:lnTo>
                    <a:pt x="2070" y="13146"/>
                  </a:lnTo>
                  <a:lnTo>
                    <a:pt x="2261" y="13071"/>
                  </a:lnTo>
                  <a:lnTo>
                    <a:pt x="2430" y="12960"/>
                  </a:lnTo>
                  <a:lnTo>
                    <a:pt x="2587" y="12792"/>
                  </a:lnTo>
                  <a:lnTo>
                    <a:pt x="2688" y="12606"/>
                  </a:lnTo>
                  <a:lnTo>
                    <a:pt x="2801" y="12419"/>
                  </a:lnTo>
                  <a:lnTo>
                    <a:pt x="2925" y="12289"/>
                  </a:lnTo>
                  <a:lnTo>
                    <a:pt x="3082" y="12177"/>
                  </a:lnTo>
                  <a:lnTo>
                    <a:pt x="3228" y="12103"/>
                  </a:lnTo>
                  <a:lnTo>
                    <a:pt x="3408" y="12103"/>
                  </a:lnTo>
                  <a:lnTo>
                    <a:pt x="3577" y="12103"/>
                  </a:lnTo>
                  <a:lnTo>
                    <a:pt x="3723" y="12177"/>
                  </a:lnTo>
                  <a:lnTo>
                    <a:pt x="3903" y="12252"/>
                  </a:lnTo>
                  <a:lnTo>
                    <a:pt x="4072" y="12364"/>
                  </a:lnTo>
                  <a:lnTo>
                    <a:pt x="4230" y="12494"/>
                  </a:lnTo>
                  <a:lnTo>
                    <a:pt x="4353" y="12643"/>
                  </a:lnTo>
                  <a:lnTo>
                    <a:pt x="4488" y="12829"/>
                  </a:lnTo>
                  <a:lnTo>
                    <a:pt x="4567" y="13034"/>
                  </a:lnTo>
                  <a:lnTo>
                    <a:pt x="4657" y="13257"/>
                  </a:lnTo>
                  <a:lnTo>
                    <a:pt x="4702" y="13462"/>
                  </a:lnTo>
                  <a:lnTo>
                    <a:pt x="4725" y="13686"/>
                  </a:lnTo>
                  <a:lnTo>
                    <a:pt x="4702" y="14282"/>
                  </a:lnTo>
                  <a:lnTo>
                    <a:pt x="4657" y="15045"/>
                  </a:lnTo>
                  <a:lnTo>
                    <a:pt x="4612" y="15976"/>
                  </a:lnTo>
                  <a:lnTo>
                    <a:pt x="4590" y="16926"/>
                  </a:lnTo>
                  <a:lnTo>
                    <a:pt x="4567" y="17968"/>
                  </a:lnTo>
                  <a:lnTo>
                    <a:pt x="4567" y="19011"/>
                  </a:lnTo>
                  <a:lnTo>
                    <a:pt x="4590" y="19514"/>
                  </a:lnTo>
                  <a:lnTo>
                    <a:pt x="4612" y="19980"/>
                  </a:lnTo>
                  <a:lnTo>
                    <a:pt x="4657" y="20426"/>
                  </a:lnTo>
                  <a:lnTo>
                    <a:pt x="4725" y="20836"/>
                  </a:lnTo>
                  <a:lnTo>
                    <a:pt x="4848" y="20929"/>
                  </a:lnTo>
                  <a:lnTo>
                    <a:pt x="5040" y="21004"/>
                  </a:lnTo>
                  <a:lnTo>
                    <a:pt x="5265" y="21078"/>
                  </a:lnTo>
                  <a:lnTo>
                    <a:pt x="5478" y="21115"/>
                  </a:lnTo>
                  <a:lnTo>
                    <a:pt x="6041" y="21115"/>
                  </a:lnTo>
                  <a:lnTo>
                    <a:pt x="6637" y="21078"/>
                  </a:lnTo>
                  <a:lnTo>
                    <a:pt x="7312" y="21004"/>
                  </a:lnTo>
                  <a:lnTo>
                    <a:pt x="7998" y="20929"/>
                  </a:lnTo>
                  <a:lnTo>
                    <a:pt x="8696" y="20855"/>
                  </a:lnTo>
                  <a:lnTo>
                    <a:pt x="9360" y="20836"/>
                  </a:lnTo>
                  <a:close/>
                </a:path>
              </a:pathLst>
            </a:custGeom>
            <a:solidFill>
              <a:srgbClr val="EAEAEA"/>
            </a:solidFill>
            <a:ln w="9525">
              <a:solidFill>
                <a:srgbClr val="969696"/>
              </a:solidFill>
              <a:miter lim="800000"/>
              <a:headEnd/>
              <a:tailEnd/>
            </a:ln>
          </p:spPr>
          <p:txBody>
            <a:bodyPr/>
            <a:lstStyle/>
            <a:p>
              <a:pPr algn="ctr">
                <a:lnSpc>
                  <a:spcPct val="100000"/>
                </a:lnSpc>
                <a:buClrTx/>
                <a:buSzTx/>
                <a:buFontTx/>
                <a:buNone/>
              </a:pPr>
              <a:endParaRPr lang="en-GB" altLang="it-IT" sz="1100" b="1">
                <a:solidFill>
                  <a:schemeClr val="tx1"/>
                </a:solidFill>
              </a:endParaRPr>
            </a:p>
            <a:p>
              <a:pPr algn="ctr">
                <a:lnSpc>
                  <a:spcPct val="100000"/>
                </a:lnSpc>
                <a:buClrTx/>
                <a:buSzTx/>
                <a:buFontTx/>
                <a:buNone/>
              </a:pPr>
              <a:endParaRPr lang="en-GB" altLang="it-IT" sz="1100" b="1">
                <a:solidFill>
                  <a:schemeClr val="tx1"/>
                </a:solidFill>
              </a:endParaRPr>
            </a:p>
          </p:txBody>
        </p:sp>
        <p:sp>
          <p:nvSpPr>
            <p:cNvPr id="19" name="Text Box 13"/>
            <p:cNvSpPr txBox="1">
              <a:spLocks noChangeArrowheads="1"/>
            </p:cNvSpPr>
            <p:nvPr/>
          </p:nvSpPr>
          <p:spPr bwMode="auto">
            <a:xfrm>
              <a:off x="1476375" y="1916113"/>
              <a:ext cx="1600200" cy="233362"/>
            </a:xfrm>
            <a:prstGeom prst="rect">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it-IT" altLang="it-IT" sz="1000">
                  <a:solidFill>
                    <a:schemeClr val="tx1"/>
                  </a:solidFill>
                </a:rPr>
                <a:t>Rischio emittente</a:t>
              </a:r>
            </a:p>
          </p:txBody>
        </p:sp>
        <p:sp>
          <p:nvSpPr>
            <p:cNvPr id="20" name="Puzzle3"/>
            <p:cNvSpPr>
              <a:spLocks noEditPoints="1" noChangeArrowheads="1"/>
            </p:cNvSpPr>
            <p:nvPr/>
          </p:nvSpPr>
          <p:spPr bwMode="auto">
            <a:xfrm>
              <a:off x="3581400" y="2057400"/>
              <a:ext cx="1887538" cy="1600200"/>
            </a:xfrm>
            <a:custGeom>
              <a:avLst/>
              <a:gdLst>
                <a:gd name="T0" fmla="*/ 10391 w 21600"/>
                <a:gd name="T1" fmla="*/ 15806 h 21600"/>
                <a:gd name="T2" fmla="*/ 20551 w 21600"/>
                <a:gd name="T3" fmla="*/ 21088 h 21600"/>
                <a:gd name="T4" fmla="*/ 13180 w 21600"/>
                <a:gd name="T5" fmla="*/ 13801 h 21600"/>
                <a:gd name="T6" fmla="*/ 20551 w 21600"/>
                <a:gd name="T7" fmla="*/ 7025 h 21600"/>
                <a:gd name="T8" fmla="*/ 10500 w 21600"/>
                <a:gd name="T9" fmla="*/ 52 h 21600"/>
                <a:gd name="T10" fmla="*/ 692 w 21600"/>
                <a:gd name="T11" fmla="*/ 6802 h 21600"/>
                <a:gd name="T12" fmla="*/ 8064 w 21600"/>
                <a:gd name="T13" fmla="*/ 13526 h 21600"/>
                <a:gd name="T14" fmla="*/ 692 w 21600"/>
                <a:gd name="T15" fmla="*/ 21088 h 21600"/>
                <a:gd name="T16" fmla="*/ 2273 w 21600"/>
                <a:gd name="T17" fmla="*/ 7719 h 21600"/>
                <a:gd name="T18" fmla="*/ 19149 w 21600"/>
                <a:gd name="T19" fmla="*/ 202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6625" y="20892"/>
                  </a:moveTo>
                  <a:lnTo>
                    <a:pt x="7105" y="21023"/>
                  </a:lnTo>
                  <a:lnTo>
                    <a:pt x="7513" y="21088"/>
                  </a:lnTo>
                  <a:lnTo>
                    <a:pt x="7922" y="21115"/>
                  </a:lnTo>
                  <a:lnTo>
                    <a:pt x="8242" y="21115"/>
                  </a:lnTo>
                  <a:lnTo>
                    <a:pt x="8544" y="21062"/>
                  </a:lnTo>
                  <a:lnTo>
                    <a:pt x="8810" y="20997"/>
                  </a:lnTo>
                  <a:lnTo>
                    <a:pt x="9023" y="20892"/>
                  </a:lnTo>
                  <a:lnTo>
                    <a:pt x="9148" y="20761"/>
                  </a:lnTo>
                  <a:lnTo>
                    <a:pt x="9290" y="20616"/>
                  </a:lnTo>
                  <a:lnTo>
                    <a:pt x="9361" y="20459"/>
                  </a:lnTo>
                  <a:lnTo>
                    <a:pt x="9396" y="20289"/>
                  </a:lnTo>
                  <a:lnTo>
                    <a:pt x="9396" y="20092"/>
                  </a:lnTo>
                  <a:lnTo>
                    <a:pt x="9325" y="19909"/>
                  </a:lnTo>
                  <a:lnTo>
                    <a:pt x="9219" y="19738"/>
                  </a:lnTo>
                  <a:lnTo>
                    <a:pt x="9094" y="19555"/>
                  </a:lnTo>
                  <a:lnTo>
                    <a:pt x="8917" y="19384"/>
                  </a:lnTo>
                  <a:lnTo>
                    <a:pt x="8650" y="19162"/>
                  </a:lnTo>
                  <a:lnTo>
                    <a:pt x="8437" y="18900"/>
                  </a:lnTo>
                  <a:lnTo>
                    <a:pt x="8277" y="18624"/>
                  </a:lnTo>
                  <a:lnTo>
                    <a:pt x="8135" y="18349"/>
                  </a:lnTo>
                  <a:lnTo>
                    <a:pt x="8028" y="18048"/>
                  </a:lnTo>
                  <a:lnTo>
                    <a:pt x="7993" y="17746"/>
                  </a:lnTo>
                  <a:lnTo>
                    <a:pt x="7993" y="17471"/>
                  </a:lnTo>
                  <a:lnTo>
                    <a:pt x="8028" y="17169"/>
                  </a:lnTo>
                  <a:lnTo>
                    <a:pt x="8135" y="16920"/>
                  </a:lnTo>
                  <a:lnTo>
                    <a:pt x="8277" y="16671"/>
                  </a:lnTo>
                  <a:lnTo>
                    <a:pt x="8366" y="16540"/>
                  </a:lnTo>
                  <a:lnTo>
                    <a:pt x="8473" y="16409"/>
                  </a:lnTo>
                  <a:lnTo>
                    <a:pt x="8615" y="16317"/>
                  </a:lnTo>
                  <a:lnTo>
                    <a:pt x="8739" y="16213"/>
                  </a:lnTo>
                  <a:lnTo>
                    <a:pt x="8881" y="16134"/>
                  </a:lnTo>
                  <a:lnTo>
                    <a:pt x="9059" y="16055"/>
                  </a:lnTo>
                  <a:lnTo>
                    <a:pt x="9254" y="15990"/>
                  </a:lnTo>
                  <a:lnTo>
                    <a:pt x="9432" y="15911"/>
                  </a:lnTo>
                  <a:lnTo>
                    <a:pt x="9663" y="15885"/>
                  </a:lnTo>
                  <a:lnTo>
                    <a:pt x="9876" y="15833"/>
                  </a:lnTo>
                  <a:lnTo>
                    <a:pt x="10142" y="15806"/>
                  </a:lnTo>
                  <a:lnTo>
                    <a:pt x="10391" y="15806"/>
                  </a:lnTo>
                  <a:lnTo>
                    <a:pt x="10728" y="15806"/>
                  </a:lnTo>
                  <a:lnTo>
                    <a:pt x="10995" y="15806"/>
                  </a:lnTo>
                  <a:lnTo>
                    <a:pt x="11279" y="15833"/>
                  </a:lnTo>
                  <a:lnTo>
                    <a:pt x="11546" y="15885"/>
                  </a:lnTo>
                  <a:lnTo>
                    <a:pt x="11776" y="15937"/>
                  </a:lnTo>
                  <a:lnTo>
                    <a:pt x="12025" y="15990"/>
                  </a:lnTo>
                  <a:lnTo>
                    <a:pt x="12221" y="16055"/>
                  </a:lnTo>
                  <a:lnTo>
                    <a:pt x="12434" y="16134"/>
                  </a:lnTo>
                  <a:lnTo>
                    <a:pt x="12611" y="16213"/>
                  </a:lnTo>
                  <a:lnTo>
                    <a:pt x="12771" y="16317"/>
                  </a:lnTo>
                  <a:lnTo>
                    <a:pt x="12913" y="16409"/>
                  </a:lnTo>
                  <a:lnTo>
                    <a:pt x="13038" y="16514"/>
                  </a:lnTo>
                  <a:lnTo>
                    <a:pt x="13251" y="16737"/>
                  </a:lnTo>
                  <a:lnTo>
                    <a:pt x="13428" y="16986"/>
                  </a:lnTo>
                  <a:lnTo>
                    <a:pt x="13517" y="17248"/>
                  </a:lnTo>
                  <a:lnTo>
                    <a:pt x="13588" y="17523"/>
                  </a:lnTo>
                  <a:lnTo>
                    <a:pt x="13588" y="17799"/>
                  </a:lnTo>
                  <a:lnTo>
                    <a:pt x="13517" y="18074"/>
                  </a:lnTo>
                  <a:lnTo>
                    <a:pt x="13428" y="18323"/>
                  </a:lnTo>
                  <a:lnTo>
                    <a:pt x="13286" y="18572"/>
                  </a:lnTo>
                  <a:lnTo>
                    <a:pt x="13109" y="18808"/>
                  </a:lnTo>
                  <a:lnTo>
                    <a:pt x="12878" y="19031"/>
                  </a:lnTo>
                  <a:lnTo>
                    <a:pt x="12434" y="19411"/>
                  </a:lnTo>
                  <a:lnTo>
                    <a:pt x="12132" y="19738"/>
                  </a:lnTo>
                  <a:lnTo>
                    <a:pt x="12025" y="19856"/>
                  </a:lnTo>
                  <a:lnTo>
                    <a:pt x="11919" y="20014"/>
                  </a:lnTo>
                  <a:lnTo>
                    <a:pt x="11883" y="20132"/>
                  </a:lnTo>
                  <a:lnTo>
                    <a:pt x="11883" y="20263"/>
                  </a:lnTo>
                  <a:lnTo>
                    <a:pt x="11883" y="20394"/>
                  </a:lnTo>
                  <a:lnTo>
                    <a:pt x="11954" y="20485"/>
                  </a:lnTo>
                  <a:lnTo>
                    <a:pt x="12061" y="20590"/>
                  </a:lnTo>
                  <a:lnTo>
                    <a:pt x="12185" y="20695"/>
                  </a:lnTo>
                  <a:lnTo>
                    <a:pt x="12327" y="20787"/>
                  </a:lnTo>
                  <a:lnTo>
                    <a:pt x="12540" y="20892"/>
                  </a:lnTo>
                  <a:lnTo>
                    <a:pt x="12771" y="20997"/>
                  </a:lnTo>
                  <a:lnTo>
                    <a:pt x="13073" y="21088"/>
                  </a:lnTo>
                  <a:lnTo>
                    <a:pt x="13428" y="21193"/>
                  </a:lnTo>
                  <a:lnTo>
                    <a:pt x="13873" y="21298"/>
                  </a:lnTo>
                  <a:lnTo>
                    <a:pt x="14317" y="21390"/>
                  </a:lnTo>
                  <a:lnTo>
                    <a:pt x="14778" y="21468"/>
                  </a:lnTo>
                  <a:lnTo>
                    <a:pt x="15294" y="21547"/>
                  </a:lnTo>
                  <a:lnTo>
                    <a:pt x="15809" y="21600"/>
                  </a:lnTo>
                  <a:lnTo>
                    <a:pt x="16359" y="21652"/>
                  </a:lnTo>
                  <a:lnTo>
                    <a:pt x="16875" y="21678"/>
                  </a:lnTo>
                  <a:lnTo>
                    <a:pt x="17407" y="21678"/>
                  </a:lnTo>
                  <a:lnTo>
                    <a:pt x="17958" y="21678"/>
                  </a:lnTo>
                  <a:lnTo>
                    <a:pt x="18473" y="21652"/>
                  </a:lnTo>
                  <a:lnTo>
                    <a:pt x="18953" y="21573"/>
                  </a:lnTo>
                  <a:lnTo>
                    <a:pt x="19397" y="21495"/>
                  </a:lnTo>
                  <a:lnTo>
                    <a:pt x="19841" y="21390"/>
                  </a:lnTo>
                  <a:lnTo>
                    <a:pt x="20214" y="21272"/>
                  </a:lnTo>
                  <a:lnTo>
                    <a:pt x="20551" y="21088"/>
                  </a:lnTo>
                  <a:lnTo>
                    <a:pt x="20480" y="20787"/>
                  </a:lnTo>
                  <a:lnTo>
                    <a:pt x="20409" y="20485"/>
                  </a:lnTo>
                  <a:lnTo>
                    <a:pt x="20356" y="20158"/>
                  </a:lnTo>
                  <a:lnTo>
                    <a:pt x="20356" y="19804"/>
                  </a:lnTo>
                  <a:lnTo>
                    <a:pt x="20321" y="19083"/>
                  </a:lnTo>
                  <a:lnTo>
                    <a:pt x="20356" y="18349"/>
                  </a:lnTo>
                  <a:lnTo>
                    <a:pt x="20409" y="17641"/>
                  </a:lnTo>
                  <a:lnTo>
                    <a:pt x="20480" y="17012"/>
                  </a:lnTo>
                  <a:lnTo>
                    <a:pt x="20551" y="16488"/>
                  </a:lnTo>
                  <a:lnTo>
                    <a:pt x="20551" y="16055"/>
                  </a:lnTo>
                  <a:lnTo>
                    <a:pt x="20551" y="15911"/>
                  </a:lnTo>
                  <a:lnTo>
                    <a:pt x="20445" y="15754"/>
                  </a:lnTo>
                  <a:lnTo>
                    <a:pt x="20356" y="15610"/>
                  </a:lnTo>
                  <a:lnTo>
                    <a:pt x="20178" y="15452"/>
                  </a:lnTo>
                  <a:lnTo>
                    <a:pt x="20001" y="15334"/>
                  </a:lnTo>
                  <a:lnTo>
                    <a:pt x="19770" y="15230"/>
                  </a:lnTo>
                  <a:lnTo>
                    <a:pt x="19521" y="15125"/>
                  </a:lnTo>
                  <a:lnTo>
                    <a:pt x="19290" y="15059"/>
                  </a:lnTo>
                  <a:lnTo>
                    <a:pt x="19024" y="15007"/>
                  </a:lnTo>
                  <a:lnTo>
                    <a:pt x="18740" y="14954"/>
                  </a:lnTo>
                  <a:lnTo>
                    <a:pt x="18509" y="14954"/>
                  </a:lnTo>
                  <a:lnTo>
                    <a:pt x="18225" y="14954"/>
                  </a:lnTo>
                  <a:lnTo>
                    <a:pt x="17994" y="15007"/>
                  </a:lnTo>
                  <a:lnTo>
                    <a:pt x="17763" y="15085"/>
                  </a:lnTo>
                  <a:lnTo>
                    <a:pt x="17550" y="15177"/>
                  </a:lnTo>
                  <a:lnTo>
                    <a:pt x="17372" y="15308"/>
                  </a:lnTo>
                  <a:lnTo>
                    <a:pt x="17176" y="15426"/>
                  </a:lnTo>
                  <a:lnTo>
                    <a:pt x="16928" y="15557"/>
                  </a:lnTo>
                  <a:lnTo>
                    <a:pt x="16661" y="15636"/>
                  </a:lnTo>
                  <a:lnTo>
                    <a:pt x="16359" y="15688"/>
                  </a:lnTo>
                  <a:lnTo>
                    <a:pt x="16022" y="15715"/>
                  </a:lnTo>
                  <a:lnTo>
                    <a:pt x="15667" y="15688"/>
                  </a:lnTo>
                  <a:lnTo>
                    <a:pt x="15294" y="15662"/>
                  </a:lnTo>
                  <a:lnTo>
                    <a:pt x="14956" y="15583"/>
                  </a:lnTo>
                  <a:lnTo>
                    <a:pt x="14619" y="15479"/>
                  </a:lnTo>
                  <a:lnTo>
                    <a:pt x="14281" y="15334"/>
                  </a:lnTo>
                  <a:lnTo>
                    <a:pt x="13961" y="15177"/>
                  </a:lnTo>
                  <a:lnTo>
                    <a:pt x="13695" y="14981"/>
                  </a:lnTo>
                  <a:lnTo>
                    <a:pt x="13588" y="14850"/>
                  </a:lnTo>
                  <a:lnTo>
                    <a:pt x="13482" y="14732"/>
                  </a:lnTo>
                  <a:lnTo>
                    <a:pt x="13393" y="14600"/>
                  </a:lnTo>
                  <a:lnTo>
                    <a:pt x="13322" y="14456"/>
                  </a:lnTo>
                  <a:lnTo>
                    <a:pt x="13251" y="14299"/>
                  </a:lnTo>
                  <a:lnTo>
                    <a:pt x="13215" y="14155"/>
                  </a:lnTo>
                  <a:lnTo>
                    <a:pt x="13180" y="13971"/>
                  </a:lnTo>
                  <a:lnTo>
                    <a:pt x="13180" y="13801"/>
                  </a:lnTo>
                  <a:lnTo>
                    <a:pt x="13180" y="13591"/>
                  </a:lnTo>
                  <a:lnTo>
                    <a:pt x="13215" y="13395"/>
                  </a:lnTo>
                  <a:lnTo>
                    <a:pt x="13251" y="13198"/>
                  </a:lnTo>
                  <a:lnTo>
                    <a:pt x="13322" y="13015"/>
                  </a:lnTo>
                  <a:lnTo>
                    <a:pt x="13393" y="12870"/>
                  </a:lnTo>
                  <a:lnTo>
                    <a:pt x="13482" y="12713"/>
                  </a:lnTo>
                  <a:lnTo>
                    <a:pt x="13588" y="12569"/>
                  </a:lnTo>
                  <a:lnTo>
                    <a:pt x="13730" y="12438"/>
                  </a:lnTo>
                  <a:lnTo>
                    <a:pt x="13997" y="12215"/>
                  </a:lnTo>
                  <a:lnTo>
                    <a:pt x="14334" y="12005"/>
                  </a:lnTo>
                  <a:lnTo>
                    <a:pt x="14690" y="11861"/>
                  </a:lnTo>
                  <a:lnTo>
                    <a:pt x="15063" y="11756"/>
                  </a:lnTo>
                  <a:lnTo>
                    <a:pt x="15436" y="11678"/>
                  </a:lnTo>
                  <a:lnTo>
                    <a:pt x="15809" y="11638"/>
                  </a:lnTo>
                  <a:lnTo>
                    <a:pt x="16182" y="11638"/>
                  </a:lnTo>
                  <a:lnTo>
                    <a:pt x="16555" y="11678"/>
                  </a:lnTo>
                  <a:lnTo>
                    <a:pt x="16910" y="11730"/>
                  </a:lnTo>
                  <a:lnTo>
                    <a:pt x="17248" y="11835"/>
                  </a:lnTo>
                  <a:lnTo>
                    <a:pt x="17514" y="11966"/>
                  </a:lnTo>
                  <a:lnTo>
                    <a:pt x="17763" y="12110"/>
                  </a:lnTo>
                  <a:lnTo>
                    <a:pt x="17887" y="12215"/>
                  </a:lnTo>
                  <a:lnTo>
                    <a:pt x="18065" y="12307"/>
                  </a:lnTo>
                  <a:lnTo>
                    <a:pt x="18260" y="12412"/>
                  </a:lnTo>
                  <a:lnTo>
                    <a:pt x="18438" y="12464"/>
                  </a:lnTo>
                  <a:lnTo>
                    <a:pt x="18669" y="12543"/>
                  </a:lnTo>
                  <a:lnTo>
                    <a:pt x="18882" y="12569"/>
                  </a:lnTo>
                  <a:lnTo>
                    <a:pt x="19113" y="12595"/>
                  </a:lnTo>
                  <a:lnTo>
                    <a:pt x="19361" y="12608"/>
                  </a:lnTo>
                  <a:lnTo>
                    <a:pt x="19592" y="12608"/>
                  </a:lnTo>
                  <a:lnTo>
                    <a:pt x="19841" y="12595"/>
                  </a:lnTo>
                  <a:lnTo>
                    <a:pt x="20072" y="12543"/>
                  </a:lnTo>
                  <a:lnTo>
                    <a:pt x="20321" y="12490"/>
                  </a:lnTo>
                  <a:lnTo>
                    <a:pt x="20551" y="12438"/>
                  </a:lnTo>
                  <a:lnTo>
                    <a:pt x="20800" y="12333"/>
                  </a:lnTo>
                  <a:lnTo>
                    <a:pt x="20996" y="12241"/>
                  </a:lnTo>
                  <a:lnTo>
                    <a:pt x="21244" y="12110"/>
                  </a:lnTo>
                  <a:lnTo>
                    <a:pt x="21298" y="12032"/>
                  </a:lnTo>
                  <a:lnTo>
                    <a:pt x="21404" y="11966"/>
                  </a:lnTo>
                  <a:lnTo>
                    <a:pt x="21475" y="11861"/>
                  </a:lnTo>
                  <a:lnTo>
                    <a:pt x="21511" y="11730"/>
                  </a:lnTo>
                  <a:lnTo>
                    <a:pt x="21617" y="11481"/>
                  </a:lnTo>
                  <a:lnTo>
                    <a:pt x="21653" y="11180"/>
                  </a:lnTo>
                  <a:lnTo>
                    <a:pt x="21653" y="10826"/>
                  </a:lnTo>
                  <a:lnTo>
                    <a:pt x="21653" y="10472"/>
                  </a:lnTo>
                  <a:lnTo>
                    <a:pt x="21582" y="10092"/>
                  </a:lnTo>
                  <a:lnTo>
                    <a:pt x="21511" y="9725"/>
                  </a:lnTo>
                  <a:lnTo>
                    <a:pt x="21298" y="8912"/>
                  </a:lnTo>
                  <a:lnTo>
                    <a:pt x="21067" y="8191"/>
                  </a:lnTo>
                  <a:lnTo>
                    <a:pt x="20800" y="7536"/>
                  </a:lnTo>
                  <a:lnTo>
                    <a:pt x="20551" y="7025"/>
                  </a:lnTo>
                  <a:lnTo>
                    <a:pt x="20001" y="7103"/>
                  </a:lnTo>
                  <a:lnTo>
                    <a:pt x="19432" y="7156"/>
                  </a:lnTo>
                  <a:lnTo>
                    <a:pt x="18846" y="7208"/>
                  </a:lnTo>
                  <a:lnTo>
                    <a:pt x="18225" y="7208"/>
                  </a:lnTo>
                  <a:lnTo>
                    <a:pt x="17656" y="7208"/>
                  </a:lnTo>
                  <a:lnTo>
                    <a:pt x="17070" y="7182"/>
                  </a:lnTo>
                  <a:lnTo>
                    <a:pt x="16484" y="7156"/>
                  </a:lnTo>
                  <a:lnTo>
                    <a:pt x="15986" y="7103"/>
                  </a:lnTo>
                  <a:lnTo>
                    <a:pt x="14992" y="6999"/>
                  </a:lnTo>
                  <a:lnTo>
                    <a:pt x="14210" y="6907"/>
                  </a:lnTo>
                  <a:lnTo>
                    <a:pt x="13695" y="6828"/>
                  </a:lnTo>
                  <a:lnTo>
                    <a:pt x="13517" y="6802"/>
                  </a:lnTo>
                  <a:lnTo>
                    <a:pt x="13073" y="6645"/>
                  </a:lnTo>
                  <a:lnTo>
                    <a:pt x="12700" y="6474"/>
                  </a:lnTo>
                  <a:lnTo>
                    <a:pt x="12363" y="6304"/>
                  </a:lnTo>
                  <a:lnTo>
                    <a:pt x="12132" y="6094"/>
                  </a:lnTo>
                  <a:lnTo>
                    <a:pt x="11919" y="5871"/>
                  </a:lnTo>
                  <a:lnTo>
                    <a:pt x="11776" y="5649"/>
                  </a:lnTo>
                  <a:lnTo>
                    <a:pt x="11688" y="5413"/>
                  </a:lnTo>
                  <a:lnTo>
                    <a:pt x="11617" y="5190"/>
                  </a:lnTo>
                  <a:lnTo>
                    <a:pt x="11617" y="4941"/>
                  </a:lnTo>
                  <a:lnTo>
                    <a:pt x="11652" y="4718"/>
                  </a:lnTo>
                  <a:lnTo>
                    <a:pt x="11723" y="4482"/>
                  </a:lnTo>
                  <a:lnTo>
                    <a:pt x="11812" y="4285"/>
                  </a:lnTo>
                  <a:lnTo>
                    <a:pt x="11919" y="4089"/>
                  </a:lnTo>
                  <a:lnTo>
                    <a:pt x="12096" y="3905"/>
                  </a:lnTo>
                  <a:lnTo>
                    <a:pt x="12292" y="3735"/>
                  </a:lnTo>
                  <a:lnTo>
                    <a:pt x="12505" y="3604"/>
                  </a:lnTo>
                  <a:lnTo>
                    <a:pt x="12700" y="3460"/>
                  </a:lnTo>
                  <a:lnTo>
                    <a:pt x="12878" y="3250"/>
                  </a:lnTo>
                  <a:lnTo>
                    <a:pt x="13038" y="3027"/>
                  </a:lnTo>
                  <a:lnTo>
                    <a:pt x="13180" y="2752"/>
                  </a:lnTo>
                  <a:lnTo>
                    <a:pt x="13286" y="2477"/>
                  </a:lnTo>
                  <a:lnTo>
                    <a:pt x="13322" y="2175"/>
                  </a:lnTo>
                  <a:lnTo>
                    <a:pt x="13357" y="1874"/>
                  </a:lnTo>
                  <a:lnTo>
                    <a:pt x="13286" y="1572"/>
                  </a:lnTo>
                  <a:lnTo>
                    <a:pt x="13180" y="1271"/>
                  </a:lnTo>
                  <a:lnTo>
                    <a:pt x="13038" y="983"/>
                  </a:lnTo>
                  <a:lnTo>
                    <a:pt x="12949" y="865"/>
                  </a:lnTo>
                  <a:lnTo>
                    <a:pt x="12807" y="733"/>
                  </a:lnTo>
                  <a:lnTo>
                    <a:pt x="12665" y="616"/>
                  </a:lnTo>
                  <a:lnTo>
                    <a:pt x="12505" y="511"/>
                  </a:lnTo>
                  <a:lnTo>
                    <a:pt x="12327" y="406"/>
                  </a:lnTo>
                  <a:lnTo>
                    <a:pt x="12132" y="314"/>
                  </a:lnTo>
                  <a:lnTo>
                    <a:pt x="11883" y="235"/>
                  </a:lnTo>
                  <a:lnTo>
                    <a:pt x="11652" y="183"/>
                  </a:lnTo>
                  <a:lnTo>
                    <a:pt x="11368" y="104"/>
                  </a:lnTo>
                  <a:lnTo>
                    <a:pt x="11101" y="78"/>
                  </a:lnTo>
                  <a:lnTo>
                    <a:pt x="10800" y="52"/>
                  </a:lnTo>
                  <a:lnTo>
                    <a:pt x="10444" y="52"/>
                  </a:lnTo>
                  <a:lnTo>
                    <a:pt x="10142" y="52"/>
                  </a:lnTo>
                  <a:lnTo>
                    <a:pt x="9840" y="78"/>
                  </a:lnTo>
                  <a:lnTo>
                    <a:pt x="9574" y="104"/>
                  </a:lnTo>
                  <a:lnTo>
                    <a:pt x="9325" y="157"/>
                  </a:lnTo>
                  <a:lnTo>
                    <a:pt x="9094" y="209"/>
                  </a:lnTo>
                  <a:lnTo>
                    <a:pt x="8846" y="262"/>
                  </a:lnTo>
                  <a:lnTo>
                    <a:pt x="8650" y="340"/>
                  </a:lnTo>
                  <a:lnTo>
                    <a:pt x="8437" y="432"/>
                  </a:lnTo>
                  <a:lnTo>
                    <a:pt x="8277" y="511"/>
                  </a:lnTo>
                  <a:lnTo>
                    <a:pt x="8100" y="616"/>
                  </a:lnTo>
                  <a:lnTo>
                    <a:pt x="7957" y="707"/>
                  </a:lnTo>
                  <a:lnTo>
                    <a:pt x="7833" y="838"/>
                  </a:lnTo>
                  <a:lnTo>
                    <a:pt x="7620" y="1061"/>
                  </a:lnTo>
                  <a:lnTo>
                    <a:pt x="7442" y="1336"/>
                  </a:lnTo>
                  <a:lnTo>
                    <a:pt x="7353" y="1599"/>
                  </a:lnTo>
                  <a:lnTo>
                    <a:pt x="7318" y="1900"/>
                  </a:lnTo>
                  <a:lnTo>
                    <a:pt x="7318" y="2175"/>
                  </a:lnTo>
                  <a:lnTo>
                    <a:pt x="7353" y="2450"/>
                  </a:lnTo>
                  <a:lnTo>
                    <a:pt x="7442" y="2726"/>
                  </a:lnTo>
                  <a:lnTo>
                    <a:pt x="7620" y="2975"/>
                  </a:lnTo>
                  <a:lnTo>
                    <a:pt x="7833" y="3198"/>
                  </a:lnTo>
                  <a:lnTo>
                    <a:pt x="8064" y="3433"/>
                  </a:lnTo>
                  <a:lnTo>
                    <a:pt x="8295" y="3630"/>
                  </a:lnTo>
                  <a:lnTo>
                    <a:pt x="8508" y="3853"/>
                  </a:lnTo>
                  <a:lnTo>
                    <a:pt x="8686" y="4089"/>
                  </a:lnTo>
                  <a:lnTo>
                    <a:pt x="8775" y="4312"/>
                  </a:lnTo>
                  <a:lnTo>
                    <a:pt x="8846" y="4561"/>
                  </a:lnTo>
                  <a:lnTo>
                    <a:pt x="8846" y="4810"/>
                  </a:lnTo>
                  <a:lnTo>
                    <a:pt x="8810" y="5059"/>
                  </a:lnTo>
                  <a:lnTo>
                    <a:pt x="8721" y="5295"/>
                  </a:lnTo>
                  <a:lnTo>
                    <a:pt x="8579" y="5544"/>
                  </a:lnTo>
                  <a:lnTo>
                    <a:pt x="8366" y="5766"/>
                  </a:lnTo>
                  <a:lnTo>
                    <a:pt x="8135" y="5976"/>
                  </a:lnTo>
                  <a:lnTo>
                    <a:pt x="7833" y="6199"/>
                  </a:lnTo>
                  <a:lnTo>
                    <a:pt x="7478" y="6369"/>
                  </a:lnTo>
                  <a:lnTo>
                    <a:pt x="7069" y="6527"/>
                  </a:lnTo>
                  <a:lnTo>
                    <a:pt x="6590" y="6671"/>
                  </a:lnTo>
                  <a:lnTo>
                    <a:pt x="6092" y="6802"/>
                  </a:lnTo>
                  <a:lnTo>
                    <a:pt x="5684" y="6802"/>
                  </a:lnTo>
                  <a:lnTo>
                    <a:pt x="5133" y="6802"/>
                  </a:lnTo>
                  <a:lnTo>
                    <a:pt x="4547" y="6802"/>
                  </a:lnTo>
                  <a:lnTo>
                    <a:pt x="3872" y="6802"/>
                  </a:lnTo>
                  <a:lnTo>
                    <a:pt x="3144" y="6802"/>
                  </a:lnTo>
                  <a:lnTo>
                    <a:pt x="2362" y="6802"/>
                  </a:lnTo>
                  <a:lnTo>
                    <a:pt x="1545" y="6802"/>
                  </a:lnTo>
                  <a:lnTo>
                    <a:pt x="692" y="6802"/>
                  </a:lnTo>
                  <a:lnTo>
                    <a:pt x="586" y="7234"/>
                  </a:lnTo>
                  <a:lnTo>
                    <a:pt x="461" y="7837"/>
                  </a:lnTo>
                  <a:lnTo>
                    <a:pt x="355" y="8493"/>
                  </a:lnTo>
                  <a:lnTo>
                    <a:pt x="248" y="9187"/>
                  </a:lnTo>
                  <a:lnTo>
                    <a:pt x="142" y="9869"/>
                  </a:lnTo>
                  <a:lnTo>
                    <a:pt x="106" y="10498"/>
                  </a:lnTo>
                  <a:lnTo>
                    <a:pt x="106" y="10983"/>
                  </a:lnTo>
                  <a:lnTo>
                    <a:pt x="106" y="11311"/>
                  </a:lnTo>
                  <a:lnTo>
                    <a:pt x="213" y="11481"/>
                  </a:lnTo>
                  <a:lnTo>
                    <a:pt x="319" y="11651"/>
                  </a:lnTo>
                  <a:lnTo>
                    <a:pt x="497" y="11783"/>
                  </a:lnTo>
                  <a:lnTo>
                    <a:pt x="692" y="11914"/>
                  </a:lnTo>
                  <a:lnTo>
                    <a:pt x="941" y="12032"/>
                  </a:lnTo>
                  <a:lnTo>
                    <a:pt x="1207" y="12110"/>
                  </a:lnTo>
                  <a:lnTo>
                    <a:pt x="1509" y="12189"/>
                  </a:lnTo>
                  <a:lnTo>
                    <a:pt x="1794" y="12241"/>
                  </a:lnTo>
                  <a:lnTo>
                    <a:pt x="2131" y="12267"/>
                  </a:lnTo>
                  <a:lnTo>
                    <a:pt x="2433" y="12281"/>
                  </a:lnTo>
                  <a:lnTo>
                    <a:pt x="2735" y="12267"/>
                  </a:lnTo>
                  <a:lnTo>
                    <a:pt x="3055" y="12241"/>
                  </a:lnTo>
                  <a:lnTo>
                    <a:pt x="3357" y="12189"/>
                  </a:lnTo>
                  <a:lnTo>
                    <a:pt x="3623" y="12084"/>
                  </a:lnTo>
                  <a:lnTo>
                    <a:pt x="3872" y="11979"/>
                  </a:lnTo>
                  <a:lnTo>
                    <a:pt x="4103" y="11861"/>
                  </a:lnTo>
                  <a:lnTo>
                    <a:pt x="4316" y="11704"/>
                  </a:lnTo>
                  <a:lnTo>
                    <a:pt x="4582" y="11612"/>
                  </a:lnTo>
                  <a:lnTo>
                    <a:pt x="4849" y="11533"/>
                  </a:lnTo>
                  <a:lnTo>
                    <a:pt x="5169" y="11507"/>
                  </a:lnTo>
                  <a:lnTo>
                    <a:pt x="5506" y="11481"/>
                  </a:lnTo>
                  <a:lnTo>
                    <a:pt x="5808" y="11507"/>
                  </a:lnTo>
                  <a:lnTo>
                    <a:pt x="6146" y="11560"/>
                  </a:lnTo>
                  <a:lnTo>
                    <a:pt x="6501" y="11651"/>
                  </a:lnTo>
                  <a:lnTo>
                    <a:pt x="6803" y="11783"/>
                  </a:lnTo>
                  <a:lnTo>
                    <a:pt x="7105" y="11940"/>
                  </a:lnTo>
                  <a:lnTo>
                    <a:pt x="7353" y="12110"/>
                  </a:lnTo>
                  <a:lnTo>
                    <a:pt x="7584" y="12333"/>
                  </a:lnTo>
                  <a:lnTo>
                    <a:pt x="7798" y="12595"/>
                  </a:lnTo>
                  <a:lnTo>
                    <a:pt x="7922" y="12870"/>
                  </a:lnTo>
                  <a:lnTo>
                    <a:pt x="8028" y="13198"/>
                  </a:lnTo>
                  <a:lnTo>
                    <a:pt x="8064" y="13526"/>
                  </a:lnTo>
                  <a:lnTo>
                    <a:pt x="8028" y="13775"/>
                  </a:lnTo>
                  <a:lnTo>
                    <a:pt x="7922" y="13998"/>
                  </a:lnTo>
                  <a:lnTo>
                    <a:pt x="7798" y="14220"/>
                  </a:lnTo>
                  <a:lnTo>
                    <a:pt x="7584" y="14404"/>
                  </a:lnTo>
                  <a:lnTo>
                    <a:pt x="7353" y="14574"/>
                  </a:lnTo>
                  <a:lnTo>
                    <a:pt x="7105" y="14732"/>
                  </a:lnTo>
                  <a:lnTo>
                    <a:pt x="6803" y="14850"/>
                  </a:lnTo>
                  <a:lnTo>
                    <a:pt x="6501" y="14954"/>
                  </a:lnTo>
                  <a:lnTo>
                    <a:pt x="6146" y="15033"/>
                  </a:lnTo>
                  <a:lnTo>
                    <a:pt x="5808" y="15085"/>
                  </a:lnTo>
                  <a:lnTo>
                    <a:pt x="5506" y="15085"/>
                  </a:lnTo>
                  <a:lnTo>
                    <a:pt x="5169" y="15059"/>
                  </a:lnTo>
                  <a:lnTo>
                    <a:pt x="4849" y="15007"/>
                  </a:lnTo>
                  <a:lnTo>
                    <a:pt x="4582" y="14902"/>
                  </a:lnTo>
                  <a:lnTo>
                    <a:pt x="4316" y="14784"/>
                  </a:lnTo>
                  <a:lnTo>
                    <a:pt x="4103" y="14600"/>
                  </a:lnTo>
                  <a:lnTo>
                    <a:pt x="3907" y="14430"/>
                  </a:lnTo>
                  <a:lnTo>
                    <a:pt x="3659" y="14299"/>
                  </a:lnTo>
                  <a:lnTo>
                    <a:pt x="3428" y="14194"/>
                  </a:lnTo>
                  <a:lnTo>
                    <a:pt x="3179" y="14129"/>
                  </a:lnTo>
                  <a:lnTo>
                    <a:pt x="2913" y="14102"/>
                  </a:lnTo>
                  <a:lnTo>
                    <a:pt x="2646" y="14102"/>
                  </a:lnTo>
                  <a:lnTo>
                    <a:pt x="2362" y="14129"/>
                  </a:lnTo>
                  <a:lnTo>
                    <a:pt x="2096" y="14168"/>
                  </a:lnTo>
                  <a:lnTo>
                    <a:pt x="1811" y="14273"/>
                  </a:lnTo>
                  <a:lnTo>
                    <a:pt x="1545" y="14378"/>
                  </a:lnTo>
                  <a:lnTo>
                    <a:pt x="1314" y="14496"/>
                  </a:lnTo>
                  <a:lnTo>
                    <a:pt x="1065" y="14653"/>
                  </a:lnTo>
                  <a:lnTo>
                    <a:pt x="870" y="14797"/>
                  </a:lnTo>
                  <a:lnTo>
                    <a:pt x="657" y="14981"/>
                  </a:lnTo>
                  <a:lnTo>
                    <a:pt x="497" y="15177"/>
                  </a:lnTo>
                  <a:lnTo>
                    <a:pt x="390" y="15413"/>
                  </a:lnTo>
                  <a:lnTo>
                    <a:pt x="284" y="15636"/>
                  </a:lnTo>
                  <a:lnTo>
                    <a:pt x="248" y="15911"/>
                  </a:lnTo>
                  <a:lnTo>
                    <a:pt x="284" y="16239"/>
                  </a:lnTo>
                  <a:lnTo>
                    <a:pt x="319" y="16566"/>
                  </a:lnTo>
                  <a:lnTo>
                    <a:pt x="497" y="17340"/>
                  </a:lnTo>
                  <a:lnTo>
                    <a:pt x="692" y="18152"/>
                  </a:lnTo>
                  <a:lnTo>
                    <a:pt x="799" y="18559"/>
                  </a:lnTo>
                  <a:lnTo>
                    <a:pt x="905" y="18978"/>
                  </a:lnTo>
                  <a:lnTo>
                    <a:pt x="959" y="19384"/>
                  </a:lnTo>
                  <a:lnTo>
                    <a:pt x="994" y="19791"/>
                  </a:lnTo>
                  <a:lnTo>
                    <a:pt x="994" y="20132"/>
                  </a:lnTo>
                  <a:lnTo>
                    <a:pt x="959" y="20485"/>
                  </a:lnTo>
                  <a:lnTo>
                    <a:pt x="941" y="20669"/>
                  </a:lnTo>
                  <a:lnTo>
                    <a:pt x="870" y="20813"/>
                  </a:lnTo>
                  <a:lnTo>
                    <a:pt x="799" y="20970"/>
                  </a:lnTo>
                  <a:lnTo>
                    <a:pt x="692" y="21088"/>
                  </a:lnTo>
                  <a:lnTo>
                    <a:pt x="1474" y="20997"/>
                  </a:lnTo>
                  <a:lnTo>
                    <a:pt x="2291" y="20866"/>
                  </a:lnTo>
                  <a:lnTo>
                    <a:pt x="3108" y="20787"/>
                  </a:lnTo>
                  <a:lnTo>
                    <a:pt x="3907" y="20721"/>
                  </a:lnTo>
                  <a:lnTo>
                    <a:pt x="4653" y="20695"/>
                  </a:lnTo>
                  <a:lnTo>
                    <a:pt x="5364" y="20695"/>
                  </a:lnTo>
                  <a:lnTo>
                    <a:pt x="5701" y="20721"/>
                  </a:lnTo>
                  <a:lnTo>
                    <a:pt x="6057" y="20761"/>
                  </a:lnTo>
                  <a:lnTo>
                    <a:pt x="6323" y="20813"/>
                  </a:lnTo>
                  <a:lnTo>
                    <a:pt x="6625" y="20892"/>
                  </a:lnTo>
                  <a:close/>
                </a:path>
              </a:pathLst>
            </a:custGeom>
            <a:solidFill>
              <a:srgbClr val="DDDDDD"/>
            </a:solidFill>
            <a:ln w="28575">
              <a:solidFill>
                <a:schemeClr val="tx1"/>
              </a:solidFill>
              <a:miter lim="800000"/>
              <a:headEnd/>
              <a:tailEnd/>
            </a:ln>
          </p:spPr>
          <p:txBody>
            <a:bodyPr/>
            <a:lstStyle/>
            <a:p>
              <a:pPr algn="ctr"/>
              <a:endParaRPr lang="it-IT" altLang="it-IT" sz="1100" b="1">
                <a:solidFill>
                  <a:schemeClr val="tx1"/>
                </a:solidFill>
              </a:endParaRPr>
            </a:p>
            <a:p>
              <a:endParaRPr lang="it-IT" altLang="it-IT"/>
            </a:p>
          </p:txBody>
        </p:sp>
        <p:sp>
          <p:nvSpPr>
            <p:cNvPr id="21" name="Text Box 14"/>
            <p:cNvSpPr txBox="1">
              <a:spLocks noChangeArrowheads="1"/>
            </p:cNvSpPr>
            <p:nvPr/>
          </p:nvSpPr>
          <p:spPr bwMode="auto">
            <a:xfrm>
              <a:off x="3581400" y="2709168"/>
              <a:ext cx="1981200" cy="431800"/>
            </a:xfrm>
            <a:prstGeom prst="rect">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it-IT" altLang="it-IT" sz="1200" b="1" dirty="0">
                  <a:solidFill>
                    <a:schemeClr val="tx1"/>
                  </a:solidFill>
                </a:rPr>
                <a:t>Rischio tasso d’interesse</a:t>
              </a:r>
            </a:p>
          </p:txBody>
        </p:sp>
      </p:grpSp>
    </p:spTree>
    <p:extLst>
      <p:ext uri="{BB962C8B-B14F-4D97-AF65-F5344CB8AC3E}">
        <p14:creationId xmlns:p14="http://schemas.microsoft.com/office/powerpoint/2010/main" val="1889014746"/>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026"/>
          <p:cNvSpPr txBox="1">
            <a:spLocks noChangeArrowheads="1"/>
          </p:cNvSpPr>
          <p:nvPr/>
        </p:nvSpPr>
        <p:spPr bwMode="auto">
          <a:xfrm>
            <a:off x="439172" y="260648"/>
            <a:ext cx="8278812" cy="463846"/>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lgn="ctr">
                <a:solidFill>
                  <a:srgbClr val="6699FF"/>
                </a:solidFill>
                <a:miter lim="800000"/>
                <a:headEnd/>
                <a:tailEnd/>
              </a14:hiddenLine>
            </a:ext>
          </a:extLst>
        </p:spPr>
        <p:txBody>
          <a:bodyPr lIns="90000" tIns="46800" rIns="90000" bIns="46800">
            <a:spAutoFit/>
          </a:bodyPr>
          <a:lstStyle/>
          <a:p>
            <a:pPr algn="ctr">
              <a:defRPr/>
            </a:pPr>
            <a:r>
              <a:rPr lang="it-IT" sz="2400" b="1" dirty="0">
                <a:solidFill>
                  <a:srgbClr val="F26200"/>
                </a:solidFill>
                <a:latin typeface="Georgia" panose="02040502050405020303" pitchFamily="18" charset="0"/>
              </a:rPr>
              <a:t>Rischio tasso d’interesse per i titoli a tasso fisso</a:t>
            </a:r>
          </a:p>
        </p:txBody>
      </p:sp>
      <p:sp>
        <p:nvSpPr>
          <p:cNvPr id="2" name="Segnaposto numero diapositiva 1"/>
          <p:cNvSpPr>
            <a:spLocks noGrp="1"/>
          </p:cNvSpPr>
          <p:nvPr>
            <p:ph type="sldNum" sz="quarter" idx="4"/>
          </p:nvPr>
        </p:nvSpPr>
        <p:spPr/>
        <p:txBody>
          <a:bodyPr/>
          <a:lstStyle/>
          <a:p>
            <a:fld id="{CEE20744-6222-4AA3-9D45-8592154090B2}" type="slidenum">
              <a:rPr lang="it-IT" smtClean="0"/>
              <a:pPr/>
              <a:t>135</a:t>
            </a:fld>
            <a:endParaRPr lang="it-IT" dirty="0"/>
          </a:p>
        </p:txBody>
      </p:sp>
      <p:grpSp>
        <p:nvGrpSpPr>
          <p:cNvPr id="10" name="Gruppo 9"/>
          <p:cNvGrpSpPr/>
          <p:nvPr/>
        </p:nvGrpSpPr>
        <p:grpSpPr>
          <a:xfrm>
            <a:off x="685800" y="407988"/>
            <a:ext cx="8206680" cy="4749204"/>
            <a:chOff x="685800" y="407988"/>
            <a:chExt cx="5349875" cy="3840162"/>
          </a:xfrm>
        </p:grpSpPr>
        <p:sp>
          <p:nvSpPr>
            <p:cNvPr id="11" name="AutoShape 4"/>
            <p:cNvSpPr>
              <a:spLocks noChangeArrowheads="1"/>
            </p:cNvSpPr>
            <p:nvPr/>
          </p:nvSpPr>
          <p:spPr bwMode="auto">
            <a:xfrm rot="10560000">
              <a:off x="1301750" y="407988"/>
              <a:ext cx="4025900" cy="3683000"/>
            </a:xfrm>
            <a:custGeom>
              <a:avLst/>
              <a:gdLst>
                <a:gd name="G0" fmla="sin 10800 -5198383"/>
                <a:gd name="G1" fmla="+- G0 10800 0"/>
                <a:gd name="G2" fmla="cos 10800 -5198383"/>
                <a:gd name="G3" fmla="+- G2 10800 0"/>
                <a:gd name="G4" fmla="sin 10800 347"/>
                <a:gd name="G5" fmla="+- G4 10800 0"/>
                <a:gd name="G6" fmla="cos 10800 347"/>
                <a:gd name="G7" fmla="+- G6 10800 0"/>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10799 w 21600"/>
                <a:gd name="T13" fmla="*/ 209 h 21600"/>
                <a:gd name="T14" fmla="*/ 21599 w 21600"/>
                <a:gd name="T15" fmla="*/ 10799 h 21600"/>
              </a:gdLst>
              <a:ahLst/>
              <a:cxnLst>
                <a:cxn ang="0">
                  <a:pos x="T0" y="T1"/>
                </a:cxn>
                <a:cxn ang="0">
                  <a:pos x="T2" y="T3"/>
                </a:cxn>
                <a:cxn ang="0">
                  <a:pos x="T4" y="T5"/>
                </a:cxn>
                <a:cxn ang="0">
                  <a:pos x="T6" y="T7"/>
                </a:cxn>
                <a:cxn ang="0">
                  <a:pos x="T8" y="T9"/>
                </a:cxn>
                <a:cxn ang="0">
                  <a:pos x="T10" y="T11"/>
                </a:cxn>
              </a:cxnLst>
              <a:rect l="T12" t="T13" r="T14" b="T15"/>
              <a:pathLst>
                <a:path w="21600" h="21600" stroke="0">
                  <a:moveTo>
                    <a:pt x="12801" y="186"/>
                  </a:moveTo>
                  <a:cubicBezTo>
                    <a:pt x="17904" y="1149"/>
                    <a:pt x="21600" y="5606"/>
                    <a:pt x="21600" y="10800"/>
                  </a:cubicBezTo>
                  <a:lnTo>
                    <a:pt x="10800" y="10800"/>
                  </a:lnTo>
                  <a:close/>
                </a:path>
                <a:path w="21600" h="21600" fill="none">
                  <a:moveTo>
                    <a:pt x="12801" y="186"/>
                  </a:moveTo>
                  <a:cubicBezTo>
                    <a:pt x="17904" y="1149"/>
                    <a:pt x="21600" y="5606"/>
                    <a:pt x="21600" y="10800"/>
                  </a:cubicBezTo>
                </a:path>
              </a:pathLst>
            </a:custGeom>
            <a:noFill/>
            <a:ln w="28448">
              <a:solidFill>
                <a:srgbClr val="80808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it-IT"/>
            </a:p>
          </p:txBody>
        </p:sp>
        <p:grpSp>
          <p:nvGrpSpPr>
            <p:cNvPr id="12" name="Gruppo 11"/>
            <p:cNvGrpSpPr/>
            <p:nvPr/>
          </p:nvGrpSpPr>
          <p:grpSpPr>
            <a:xfrm>
              <a:off x="685800" y="1808163"/>
              <a:ext cx="5349875" cy="2439987"/>
              <a:chOff x="685800" y="1808163"/>
              <a:chExt cx="5349875" cy="2439987"/>
            </a:xfrm>
          </p:grpSpPr>
          <p:sp>
            <p:nvSpPr>
              <p:cNvPr id="13" name="Line 3"/>
              <p:cNvSpPr>
                <a:spLocks noChangeShapeType="1"/>
              </p:cNvSpPr>
              <p:nvPr/>
            </p:nvSpPr>
            <p:spPr bwMode="auto">
              <a:xfrm flipV="1">
                <a:off x="1066800" y="2286000"/>
                <a:ext cx="1588" cy="1962150"/>
              </a:xfrm>
              <a:prstGeom prst="line">
                <a:avLst/>
              </a:prstGeom>
              <a:noFill/>
              <a:ln w="15748">
                <a:solidFill>
                  <a:srgbClr val="80808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it-IT"/>
              </a:p>
            </p:txBody>
          </p:sp>
          <p:sp>
            <p:nvSpPr>
              <p:cNvPr id="14" name="Text Box 5"/>
              <p:cNvSpPr txBox="1">
                <a:spLocks noChangeArrowheads="1"/>
              </p:cNvSpPr>
              <p:nvPr/>
            </p:nvSpPr>
            <p:spPr bwMode="auto">
              <a:xfrm>
                <a:off x="3665538" y="4003675"/>
                <a:ext cx="2370137" cy="209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5pPr>
                <a:lvl6pPr defTabSz="449263" fontAlgn="base">
                  <a:lnSpc>
                    <a:spcPct val="93000"/>
                  </a:lnSpc>
                  <a:spcBef>
                    <a:spcPct val="0"/>
                  </a:spcBef>
                  <a:spcAft>
                    <a:spcPct val="0"/>
                  </a:spcAft>
                  <a:buClr>
                    <a:srgbClr val="000000"/>
                  </a:buClr>
                  <a:buSzPct val="100000"/>
                  <a:buFont typeface="Arial"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6pPr>
                <a:lvl7pPr defTabSz="449263" fontAlgn="base">
                  <a:lnSpc>
                    <a:spcPct val="93000"/>
                  </a:lnSpc>
                  <a:spcBef>
                    <a:spcPct val="0"/>
                  </a:spcBef>
                  <a:spcAft>
                    <a:spcPct val="0"/>
                  </a:spcAft>
                  <a:buClr>
                    <a:srgbClr val="000000"/>
                  </a:buClr>
                  <a:buSzPct val="100000"/>
                  <a:buFont typeface="Arial"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7pPr>
                <a:lvl8pPr defTabSz="449263" fontAlgn="base">
                  <a:lnSpc>
                    <a:spcPct val="93000"/>
                  </a:lnSpc>
                  <a:spcBef>
                    <a:spcPct val="0"/>
                  </a:spcBef>
                  <a:spcAft>
                    <a:spcPct val="0"/>
                  </a:spcAft>
                  <a:buClr>
                    <a:srgbClr val="000000"/>
                  </a:buClr>
                  <a:buSzPct val="100000"/>
                  <a:buFont typeface="Arial"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8pPr>
                <a:lvl9pPr defTabSz="449263" fontAlgn="base">
                  <a:lnSpc>
                    <a:spcPct val="93000"/>
                  </a:lnSpc>
                  <a:spcBef>
                    <a:spcPct val="0"/>
                  </a:spcBef>
                  <a:spcAft>
                    <a:spcPct val="0"/>
                  </a:spcAft>
                  <a:buClr>
                    <a:srgbClr val="000000"/>
                  </a:buClr>
                  <a:buSzPct val="100000"/>
                  <a:buFont typeface="Arial"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9pPr>
              </a:lstStyle>
              <a:p>
                <a:pPr>
                  <a:lnSpc>
                    <a:spcPct val="100000"/>
                  </a:lnSpc>
                </a:pPr>
                <a:r>
                  <a:rPr lang="it-IT" altLang="it-IT" sz="1200" dirty="0"/>
                  <a:t>Tassi di interesse di mercato</a:t>
                </a:r>
              </a:p>
            </p:txBody>
          </p:sp>
          <p:sp>
            <p:nvSpPr>
              <p:cNvPr id="15" name="Text Box 6"/>
              <p:cNvSpPr txBox="1">
                <a:spLocks noChangeArrowheads="1"/>
              </p:cNvSpPr>
              <p:nvPr/>
            </p:nvSpPr>
            <p:spPr bwMode="auto">
              <a:xfrm>
                <a:off x="685800" y="1808163"/>
                <a:ext cx="1600200" cy="307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5pPr>
                <a:lvl6pPr defTabSz="449263" fontAlgn="base">
                  <a:lnSpc>
                    <a:spcPct val="93000"/>
                  </a:lnSpc>
                  <a:spcBef>
                    <a:spcPct val="0"/>
                  </a:spcBef>
                  <a:spcAft>
                    <a:spcPct val="0"/>
                  </a:spcAft>
                  <a:buClr>
                    <a:srgbClr val="000000"/>
                  </a:buClr>
                  <a:buSzPct val="100000"/>
                  <a:buFont typeface="Arial"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6pPr>
                <a:lvl7pPr defTabSz="449263" fontAlgn="base">
                  <a:lnSpc>
                    <a:spcPct val="93000"/>
                  </a:lnSpc>
                  <a:spcBef>
                    <a:spcPct val="0"/>
                  </a:spcBef>
                  <a:spcAft>
                    <a:spcPct val="0"/>
                  </a:spcAft>
                  <a:buClr>
                    <a:srgbClr val="000000"/>
                  </a:buClr>
                  <a:buSzPct val="100000"/>
                  <a:buFont typeface="Arial"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7pPr>
                <a:lvl8pPr defTabSz="449263" fontAlgn="base">
                  <a:lnSpc>
                    <a:spcPct val="93000"/>
                  </a:lnSpc>
                  <a:spcBef>
                    <a:spcPct val="0"/>
                  </a:spcBef>
                  <a:spcAft>
                    <a:spcPct val="0"/>
                  </a:spcAft>
                  <a:buClr>
                    <a:srgbClr val="000000"/>
                  </a:buClr>
                  <a:buSzPct val="100000"/>
                  <a:buFont typeface="Arial"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8pPr>
                <a:lvl9pPr defTabSz="449263" fontAlgn="base">
                  <a:lnSpc>
                    <a:spcPct val="93000"/>
                  </a:lnSpc>
                  <a:spcBef>
                    <a:spcPct val="0"/>
                  </a:spcBef>
                  <a:spcAft>
                    <a:spcPct val="0"/>
                  </a:spcAft>
                  <a:buClr>
                    <a:srgbClr val="000000"/>
                  </a:buClr>
                  <a:buSzPct val="100000"/>
                  <a:buFont typeface="Arial"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9pPr>
              </a:lstStyle>
              <a:p>
                <a:pPr>
                  <a:lnSpc>
                    <a:spcPct val="100000"/>
                  </a:lnSpc>
                </a:pPr>
                <a:r>
                  <a:rPr lang="en-GB" altLang="it-IT" sz="1200"/>
                  <a:t>Prezzo dell’obbligazione </a:t>
                </a:r>
              </a:p>
            </p:txBody>
          </p:sp>
          <p:sp>
            <p:nvSpPr>
              <p:cNvPr id="17" name="Line 7"/>
              <p:cNvSpPr>
                <a:spLocks noChangeShapeType="1"/>
              </p:cNvSpPr>
              <p:nvPr/>
            </p:nvSpPr>
            <p:spPr bwMode="auto">
              <a:xfrm>
                <a:off x="1055688" y="4213225"/>
                <a:ext cx="2468562" cy="11113"/>
              </a:xfrm>
              <a:prstGeom prst="line">
                <a:avLst/>
              </a:prstGeom>
              <a:noFill/>
              <a:ln w="15748">
                <a:solidFill>
                  <a:srgbClr val="80808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it-IT"/>
              </a:p>
            </p:txBody>
          </p:sp>
          <p:sp>
            <p:nvSpPr>
              <p:cNvPr id="22" name="Oval 12"/>
              <p:cNvSpPr>
                <a:spLocks noChangeArrowheads="1"/>
              </p:cNvSpPr>
              <p:nvPr/>
            </p:nvSpPr>
            <p:spPr bwMode="auto">
              <a:xfrm>
                <a:off x="1905000" y="1828800"/>
                <a:ext cx="685800" cy="304800"/>
              </a:xfrm>
              <a:prstGeom prst="ellipse">
                <a:avLst/>
              </a:prstGeom>
              <a:noFill/>
              <a:ln w="9525">
                <a:solidFill>
                  <a:schemeClr val="tx1"/>
                </a:solidFill>
                <a:round/>
                <a:headEnd/>
                <a:tailEnd/>
              </a:ln>
              <a:effectLst/>
              <a:extLst>
                <a:ext uri="{909E8E84-426E-40DD-AFC4-6F175D3DCCD1}">
                  <a14:hiddenFill xmlns:a14="http://schemas.microsoft.com/office/drawing/2010/main">
                    <a:solidFill>
                      <a:srgbClr val="00B8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it-IT" altLang="it-IT" sz="1100">
                    <a:solidFill>
                      <a:schemeClr val="tx1"/>
                    </a:solidFill>
                  </a:rPr>
                  <a:t>Step1</a:t>
                </a:r>
              </a:p>
            </p:txBody>
          </p:sp>
          <p:sp>
            <p:nvSpPr>
              <p:cNvPr id="23" name="Oval 13"/>
              <p:cNvSpPr>
                <a:spLocks noChangeArrowheads="1"/>
              </p:cNvSpPr>
              <p:nvPr/>
            </p:nvSpPr>
            <p:spPr bwMode="auto">
              <a:xfrm>
                <a:off x="4953000" y="3657600"/>
                <a:ext cx="685800" cy="304800"/>
              </a:xfrm>
              <a:prstGeom prst="ellipse">
                <a:avLst/>
              </a:prstGeom>
              <a:noFill/>
              <a:ln w="9525">
                <a:solidFill>
                  <a:schemeClr val="tx1"/>
                </a:solidFill>
                <a:round/>
                <a:headEnd/>
                <a:tailEnd/>
              </a:ln>
              <a:effectLst/>
              <a:extLst>
                <a:ext uri="{909E8E84-426E-40DD-AFC4-6F175D3DCCD1}">
                  <a14:hiddenFill xmlns:a14="http://schemas.microsoft.com/office/drawing/2010/main">
                    <a:solidFill>
                      <a:srgbClr val="00B8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it-IT" altLang="it-IT" sz="1100">
                    <a:solidFill>
                      <a:schemeClr val="tx1"/>
                    </a:solidFill>
                  </a:rPr>
                  <a:t>Step2</a:t>
                </a:r>
              </a:p>
            </p:txBody>
          </p:sp>
          <p:sp>
            <p:nvSpPr>
              <p:cNvPr id="24" name="Oval 14"/>
              <p:cNvSpPr>
                <a:spLocks noChangeArrowheads="1"/>
              </p:cNvSpPr>
              <p:nvPr/>
            </p:nvSpPr>
            <p:spPr bwMode="auto">
              <a:xfrm>
                <a:off x="2590800" y="3581400"/>
                <a:ext cx="685800" cy="304800"/>
              </a:xfrm>
              <a:prstGeom prst="ellipse">
                <a:avLst/>
              </a:prstGeom>
              <a:noFill/>
              <a:ln w="9525">
                <a:solidFill>
                  <a:schemeClr val="tx1"/>
                </a:solidFill>
                <a:round/>
                <a:headEnd/>
                <a:tailEnd/>
              </a:ln>
              <a:effectLst/>
              <a:extLst>
                <a:ext uri="{909E8E84-426E-40DD-AFC4-6F175D3DCCD1}">
                  <a14:hiddenFill xmlns:a14="http://schemas.microsoft.com/office/drawing/2010/main">
                    <a:solidFill>
                      <a:srgbClr val="00B8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it-IT" altLang="it-IT" sz="1100">
                    <a:solidFill>
                      <a:schemeClr val="tx1"/>
                    </a:solidFill>
                  </a:rPr>
                  <a:t>Step3</a:t>
                </a:r>
              </a:p>
            </p:txBody>
          </p:sp>
          <p:sp>
            <p:nvSpPr>
              <p:cNvPr id="25" name="Oval 15"/>
              <p:cNvSpPr>
                <a:spLocks noChangeArrowheads="1"/>
              </p:cNvSpPr>
              <p:nvPr/>
            </p:nvSpPr>
            <p:spPr bwMode="auto">
              <a:xfrm>
                <a:off x="1447800" y="2590800"/>
                <a:ext cx="685800" cy="304800"/>
              </a:xfrm>
              <a:prstGeom prst="ellipse">
                <a:avLst/>
              </a:prstGeom>
              <a:noFill/>
              <a:ln w="9525">
                <a:solidFill>
                  <a:schemeClr val="tx1"/>
                </a:solidFill>
                <a:round/>
                <a:headEnd/>
                <a:tailEnd/>
              </a:ln>
              <a:effectLst/>
              <a:extLst>
                <a:ext uri="{909E8E84-426E-40DD-AFC4-6F175D3DCCD1}">
                  <a14:hiddenFill xmlns:a14="http://schemas.microsoft.com/office/drawing/2010/main">
                    <a:solidFill>
                      <a:srgbClr val="00B8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it-IT" altLang="it-IT" sz="1100">
                    <a:solidFill>
                      <a:schemeClr val="tx1"/>
                    </a:solidFill>
                  </a:rPr>
                  <a:t>Step4</a:t>
                </a:r>
              </a:p>
            </p:txBody>
          </p:sp>
          <p:sp>
            <p:nvSpPr>
              <p:cNvPr id="26" name="Oval 16"/>
              <p:cNvSpPr>
                <a:spLocks noChangeArrowheads="1"/>
              </p:cNvSpPr>
              <p:nvPr/>
            </p:nvSpPr>
            <p:spPr bwMode="auto">
              <a:xfrm>
                <a:off x="2667000" y="3886200"/>
                <a:ext cx="533400" cy="304800"/>
              </a:xfrm>
              <a:prstGeom prst="ellipse">
                <a:avLst/>
              </a:prstGeom>
              <a:noFill/>
              <a:ln w="9525">
                <a:solidFill>
                  <a:srgbClr val="FF0000"/>
                </a:solidFill>
                <a:round/>
                <a:headEnd/>
                <a:tailEnd/>
              </a:ln>
              <a:effectLst/>
              <a:extLst>
                <a:ext uri="{909E8E84-426E-40DD-AFC4-6F175D3DCCD1}">
                  <a14:hiddenFill xmlns:a14="http://schemas.microsoft.com/office/drawing/2010/main">
                    <a:solidFill>
                      <a:srgbClr val="00B8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sp>
            <p:nvSpPr>
              <p:cNvPr id="27" name="Oval 17"/>
              <p:cNvSpPr>
                <a:spLocks noChangeArrowheads="1"/>
              </p:cNvSpPr>
              <p:nvPr/>
            </p:nvSpPr>
            <p:spPr bwMode="auto">
              <a:xfrm>
                <a:off x="1143000" y="2286000"/>
                <a:ext cx="533400" cy="304800"/>
              </a:xfrm>
              <a:prstGeom prst="ellipse">
                <a:avLst/>
              </a:prstGeom>
              <a:noFill/>
              <a:ln w="9525">
                <a:solidFill>
                  <a:srgbClr val="FF0000"/>
                </a:solidFill>
                <a:round/>
                <a:headEnd/>
                <a:tailEnd/>
              </a:ln>
              <a:effectLst/>
              <a:extLst>
                <a:ext uri="{909E8E84-426E-40DD-AFC4-6F175D3DCCD1}">
                  <a14:hiddenFill xmlns:a14="http://schemas.microsoft.com/office/drawing/2010/main">
                    <a:solidFill>
                      <a:srgbClr val="00B8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grpSp>
      </p:grpSp>
    </p:spTree>
    <p:extLst>
      <p:ext uri="{BB962C8B-B14F-4D97-AF65-F5344CB8AC3E}">
        <p14:creationId xmlns:p14="http://schemas.microsoft.com/office/powerpoint/2010/main" val="1438551652"/>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026"/>
          <p:cNvSpPr txBox="1">
            <a:spLocks noChangeArrowheads="1"/>
          </p:cNvSpPr>
          <p:nvPr/>
        </p:nvSpPr>
        <p:spPr bwMode="auto">
          <a:xfrm>
            <a:off x="439172" y="260648"/>
            <a:ext cx="8278812" cy="463846"/>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lgn="ctr">
                <a:solidFill>
                  <a:srgbClr val="6699FF"/>
                </a:solidFill>
                <a:miter lim="800000"/>
                <a:headEnd/>
                <a:tailEnd/>
              </a14:hiddenLine>
            </a:ext>
          </a:extLst>
        </p:spPr>
        <p:txBody>
          <a:bodyPr lIns="90000" tIns="46800" rIns="90000" bIns="46800">
            <a:spAutoFit/>
          </a:bodyPr>
          <a:lstStyle/>
          <a:p>
            <a:pPr algn="ctr">
              <a:defRPr/>
            </a:pPr>
            <a:r>
              <a:rPr lang="it-IT" sz="2400" b="1" dirty="0">
                <a:solidFill>
                  <a:srgbClr val="F26200"/>
                </a:solidFill>
                <a:latin typeface="Georgia" panose="02040502050405020303" pitchFamily="18" charset="0"/>
              </a:rPr>
              <a:t>Un esempio: obbligazione A</a:t>
            </a:r>
          </a:p>
        </p:txBody>
      </p:sp>
      <p:sp>
        <p:nvSpPr>
          <p:cNvPr id="2" name="Segnaposto numero diapositiva 1"/>
          <p:cNvSpPr>
            <a:spLocks noGrp="1"/>
          </p:cNvSpPr>
          <p:nvPr>
            <p:ph type="sldNum" sz="quarter" idx="4"/>
          </p:nvPr>
        </p:nvSpPr>
        <p:spPr/>
        <p:txBody>
          <a:bodyPr/>
          <a:lstStyle/>
          <a:p>
            <a:fld id="{CEE20744-6222-4AA3-9D45-8592154090B2}" type="slidenum">
              <a:rPr lang="it-IT" smtClean="0"/>
              <a:pPr/>
              <a:t>136</a:t>
            </a:fld>
            <a:endParaRPr lang="it-IT" dirty="0"/>
          </a:p>
        </p:txBody>
      </p:sp>
      <p:grpSp>
        <p:nvGrpSpPr>
          <p:cNvPr id="3" name="Gruppo 2"/>
          <p:cNvGrpSpPr/>
          <p:nvPr/>
        </p:nvGrpSpPr>
        <p:grpSpPr>
          <a:xfrm>
            <a:off x="542764" y="1988840"/>
            <a:ext cx="8058472" cy="2591668"/>
            <a:chOff x="762000" y="2349500"/>
            <a:chExt cx="5638800" cy="2016125"/>
          </a:xfrm>
        </p:grpSpPr>
        <p:sp>
          <p:nvSpPr>
            <p:cNvPr id="18" name="Line 5"/>
            <p:cNvSpPr>
              <a:spLocks noChangeShapeType="1"/>
            </p:cNvSpPr>
            <p:nvPr/>
          </p:nvSpPr>
          <p:spPr bwMode="auto">
            <a:xfrm>
              <a:off x="1795463" y="2997200"/>
              <a:ext cx="3455987"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sp>
          <p:nvSpPr>
            <p:cNvPr id="19" name="Rectangle 6"/>
            <p:cNvSpPr>
              <a:spLocks noChangeArrowheads="1"/>
            </p:cNvSpPr>
            <p:nvPr/>
          </p:nvSpPr>
          <p:spPr bwMode="auto">
            <a:xfrm>
              <a:off x="1795463" y="2997200"/>
              <a:ext cx="112712" cy="595313"/>
            </a:xfrm>
            <a:prstGeom prst="rect">
              <a:avLst/>
            </a:prstGeom>
            <a:solidFill>
              <a:srgbClr val="00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sp>
          <p:nvSpPr>
            <p:cNvPr id="20" name="Rectangle 8"/>
            <p:cNvSpPr>
              <a:spLocks noChangeArrowheads="1"/>
            </p:cNvSpPr>
            <p:nvPr/>
          </p:nvSpPr>
          <p:spPr bwMode="auto">
            <a:xfrm>
              <a:off x="2555875" y="2944813"/>
              <a:ext cx="144463" cy="71437"/>
            </a:xfrm>
            <a:prstGeom prst="rect">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sp>
          <p:nvSpPr>
            <p:cNvPr id="21" name="AutoShape 10"/>
            <p:cNvSpPr>
              <a:spLocks noChangeArrowheads="1"/>
            </p:cNvSpPr>
            <p:nvPr/>
          </p:nvSpPr>
          <p:spPr bwMode="auto">
            <a:xfrm>
              <a:off x="1116013" y="2855913"/>
              <a:ext cx="576262" cy="376237"/>
            </a:xfrm>
            <a:prstGeom prst="rightArrow">
              <a:avLst>
                <a:gd name="adj1" fmla="val 50000"/>
                <a:gd name="adj2" fmla="val 38291"/>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lnSpc>
                  <a:spcPct val="100000"/>
                </a:lnSpc>
                <a:buClrTx/>
                <a:buSzTx/>
                <a:buFontTx/>
                <a:buNone/>
              </a:pPr>
              <a:r>
                <a:rPr lang="it-IT" altLang="it-IT" sz="1200">
                  <a:solidFill>
                    <a:schemeClr val="tx1"/>
                  </a:solidFill>
                </a:rPr>
                <a:t>-100</a:t>
              </a:r>
            </a:p>
          </p:txBody>
        </p:sp>
        <p:sp>
          <p:nvSpPr>
            <p:cNvPr id="28" name="AutoShape 11"/>
            <p:cNvSpPr>
              <a:spLocks noChangeArrowheads="1"/>
            </p:cNvSpPr>
            <p:nvPr/>
          </p:nvSpPr>
          <p:spPr bwMode="auto">
            <a:xfrm>
              <a:off x="5508625" y="2624138"/>
              <a:ext cx="576263" cy="392112"/>
            </a:xfrm>
            <a:prstGeom prst="leftArrow">
              <a:avLst>
                <a:gd name="adj1" fmla="val 50000"/>
                <a:gd name="adj2" fmla="val 36741"/>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lnSpc>
                  <a:spcPct val="100000"/>
                </a:lnSpc>
                <a:buClrTx/>
                <a:buSzTx/>
                <a:buFontTx/>
                <a:buNone/>
              </a:pPr>
              <a:r>
                <a:rPr lang="it-IT" altLang="it-IT" sz="1200">
                  <a:solidFill>
                    <a:schemeClr val="tx1"/>
                  </a:solidFill>
                </a:rPr>
                <a:t>+ 103</a:t>
              </a:r>
            </a:p>
          </p:txBody>
        </p:sp>
        <p:sp>
          <p:nvSpPr>
            <p:cNvPr id="29" name="Rectangle 12"/>
            <p:cNvSpPr>
              <a:spLocks noChangeArrowheads="1"/>
            </p:cNvSpPr>
            <p:nvPr/>
          </p:nvSpPr>
          <p:spPr bwMode="auto">
            <a:xfrm>
              <a:off x="1597503" y="3614738"/>
              <a:ext cx="557845"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eaLnBrk="0" hangingPunct="0">
                <a:lnSpc>
                  <a:spcPct val="100000"/>
                </a:lnSpc>
                <a:buClrTx/>
                <a:buSzTx/>
                <a:buFontTx/>
                <a:buNone/>
              </a:pPr>
              <a:r>
                <a:rPr kumimoji="1" lang="it-IT" altLang="it-IT" sz="800" dirty="0" smtClean="0">
                  <a:solidFill>
                    <a:srgbClr val="000000"/>
                  </a:solidFill>
                  <a:latin typeface="Comic Sans MS" pitchFamily="66" charset="0"/>
                </a:rPr>
                <a:t>01/01/2017</a:t>
              </a:r>
              <a:endParaRPr kumimoji="1" lang="it-IT" altLang="it-IT" sz="800" baseline="-25000" dirty="0">
                <a:solidFill>
                  <a:srgbClr val="000000"/>
                </a:solidFill>
                <a:latin typeface="Comic Sans MS" pitchFamily="66" charset="0"/>
              </a:endParaRPr>
            </a:p>
          </p:txBody>
        </p:sp>
        <p:sp>
          <p:nvSpPr>
            <p:cNvPr id="30" name="Rectangle 13"/>
            <p:cNvSpPr>
              <a:spLocks noChangeArrowheads="1"/>
            </p:cNvSpPr>
            <p:nvPr/>
          </p:nvSpPr>
          <p:spPr bwMode="auto">
            <a:xfrm>
              <a:off x="2416653" y="3614738"/>
              <a:ext cx="557845"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eaLnBrk="0" hangingPunct="0">
                <a:lnSpc>
                  <a:spcPct val="100000"/>
                </a:lnSpc>
                <a:buClrTx/>
                <a:buSzTx/>
                <a:buFontTx/>
                <a:buNone/>
              </a:pPr>
              <a:r>
                <a:rPr kumimoji="1" lang="it-IT" altLang="it-IT" sz="800" dirty="0" smtClean="0">
                  <a:solidFill>
                    <a:srgbClr val="000000"/>
                  </a:solidFill>
                  <a:latin typeface="Comic Sans MS" pitchFamily="66" charset="0"/>
                </a:rPr>
                <a:t>01/01/2018</a:t>
              </a:r>
              <a:endParaRPr kumimoji="1" lang="it-IT" altLang="it-IT" sz="800" baseline="-25000" dirty="0">
                <a:solidFill>
                  <a:srgbClr val="000000"/>
                </a:solidFill>
                <a:latin typeface="Comic Sans MS" pitchFamily="66" charset="0"/>
              </a:endParaRPr>
            </a:p>
          </p:txBody>
        </p:sp>
        <p:sp>
          <p:nvSpPr>
            <p:cNvPr id="31" name="Rectangle 16"/>
            <p:cNvSpPr>
              <a:spLocks noChangeArrowheads="1"/>
            </p:cNvSpPr>
            <p:nvPr/>
          </p:nvSpPr>
          <p:spPr bwMode="auto">
            <a:xfrm>
              <a:off x="5127625" y="3919538"/>
              <a:ext cx="146050"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eaLnBrk="0" hangingPunct="0">
                <a:lnSpc>
                  <a:spcPct val="100000"/>
                </a:lnSpc>
                <a:buClrTx/>
                <a:buSzTx/>
                <a:buFontTx/>
                <a:buNone/>
              </a:pPr>
              <a:r>
                <a:rPr kumimoji="1" lang="it-IT" altLang="it-IT" sz="1400" b="1">
                  <a:solidFill>
                    <a:srgbClr val="000000"/>
                  </a:solidFill>
                </a:rPr>
                <a:t>T</a:t>
              </a:r>
              <a:r>
                <a:rPr kumimoji="1" lang="it-IT" altLang="it-IT" sz="1400" b="1" baseline="-25000">
                  <a:solidFill>
                    <a:srgbClr val="000000"/>
                  </a:solidFill>
                </a:rPr>
                <a:t>f</a:t>
              </a:r>
            </a:p>
          </p:txBody>
        </p:sp>
        <p:sp>
          <p:nvSpPr>
            <p:cNvPr id="32" name="Rectangle 17"/>
            <p:cNvSpPr>
              <a:spLocks noChangeArrowheads="1"/>
            </p:cNvSpPr>
            <p:nvPr/>
          </p:nvSpPr>
          <p:spPr bwMode="auto">
            <a:xfrm>
              <a:off x="1803400" y="3924300"/>
              <a:ext cx="171450"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eaLnBrk="0" hangingPunct="0">
                <a:lnSpc>
                  <a:spcPct val="100000"/>
                </a:lnSpc>
                <a:buClrTx/>
                <a:buSzTx/>
                <a:buFontTx/>
                <a:buNone/>
              </a:pPr>
              <a:r>
                <a:rPr kumimoji="1" lang="it-IT" altLang="it-IT" sz="1400" b="1">
                  <a:solidFill>
                    <a:srgbClr val="000000"/>
                  </a:solidFill>
                </a:rPr>
                <a:t>T</a:t>
              </a:r>
              <a:r>
                <a:rPr kumimoji="1" lang="it-IT" altLang="it-IT" sz="1400" b="1" baseline="-25000">
                  <a:solidFill>
                    <a:srgbClr val="000000"/>
                  </a:solidFill>
                </a:rPr>
                <a:t>0</a:t>
              </a:r>
            </a:p>
          </p:txBody>
        </p:sp>
        <p:sp>
          <p:nvSpPr>
            <p:cNvPr id="33" name="Rectangle 18"/>
            <p:cNvSpPr>
              <a:spLocks noChangeArrowheads="1"/>
            </p:cNvSpPr>
            <p:nvPr/>
          </p:nvSpPr>
          <p:spPr bwMode="auto">
            <a:xfrm>
              <a:off x="2593975" y="3921125"/>
              <a:ext cx="171450"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eaLnBrk="0" hangingPunct="0">
                <a:lnSpc>
                  <a:spcPct val="100000"/>
                </a:lnSpc>
                <a:buClrTx/>
                <a:buSzTx/>
                <a:buFontTx/>
                <a:buNone/>
              </a:pPr>
              <a:r>
                <a:rPr kumimoji="1" lang="it-IT" altLang="it-IT" sz="1400" b="1">
                  <a:solidFill>
                    <a:srgbClr val="000000"/>
                  </a:solidFill>
                </a:rPr>
                <a:t>T</a:t>
              </a:r>
              <a:r>
                <a:rPr kumimoji="1" lang="it-IT" altLang="it-IT" sz="1400" b="1" baseline="-25000">
                  <a:solidFill>
                    <a:srgbClr val="000000"/>
                  </a:solidFill>
                </a:rPr>
                <a:t>1</a:t>
              </a:r>
            </a:p>
          </p:txBody>
        </p:sp>
        <p:sp>
          <p:nvSpPr>
            <p:cNvPr id="34" name="Rectangle 19"/>
            <p:cNvSpPr>
              <a:spLocks noChangeArrowheads="1"/>
            </p:cNvSpPr>
            <p:nvPr/>
          </p:nvSpPr>
          <p:spPr bwMode="auto">
            <a:xfrm>
              <a:off x="3430588" y="3937000"/>
              <a:ext cx="171450"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eaLnBrk="0" hangingPunct="0">
                <a:lnSpc>
                  <a:spcPct val="100000"/>
                </a:lnSpc>
                <a:buClrTx/>
                <a:buSzTx/>
                <a:buFontTx/>
                <a:buNone/>
              </a:pPr>
              <a:r>
                <a:rPr kumimoji="1" lang="it-IT" altLang="it-IT" sz="1400" b="1">
                  <a:solidFill>
                    <a:srgbClr val="000000"/>
                  </a:solidFill>
                </a:rPr>
                <a:t>T</a:t>
              </a:r>
              <a:r>
                <a:rPr kumimoji="1" lang="it-IT" altLang="it-IT" sz="1400" b="1" baseline="-25000">
                  <a:solidFill>
                    <a:srgbClr val="000000"/>
                  </a:solidFill>
                </a:rPr>
                <a:t>2</a:t>
              </a:r>
            </a:p>
          </p:txBody>
        </p:sp>
        <p:sp>
          <p:nvSpPr>
            <p:cNvPr id="35" name="Rectangle 23"/>
            <p:cNvSpPr>
              <a:spLocks noChangeArrowheads="1"/>
            </p:cNvSpPr>
            <p:nvPr/>
          </p:nvSpPr>
          <p:spPr bwMode="auto">
            <a:xfrm>
              <a:off x="3207228" y="3614738"/>
              <a:ext cx="557845"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eaLnBrk="0" hangingPunct="0">
                <a:lnSpc>
                  <a:spcPct val="100000"/>
                </a:lnSpc>
                <a:buClrTx/>
                <a:buSzTx/>
                <a:buFontTx/>
                <a:buNone/>
              </a:pPr>
              <a:r>
                <a:rPr kumimoji="1" lang="it-IT" altLang="it-IT" sz="800" dirty="0" smtClean="0">
                  <a:solidFill>
                    <a:srgbClr val="000000"/>
                  </a:solidFill>
                  <a:latin typeface="Comic Sans MS" pitchFamily="66" charset="0"/>
                </a:rPr>
                <a:t>01/01/2019</a:t>
              </a:r>
              <a:endParaRPr kumimoji="1" lang="it-IT" altLang="it-IT" sz="800" baseline="-25000" dirty="0">
                <a:solidFill>
                  <a:srgbClr val="000000"/>
                </a:solidFill>
                <a:latin typeface="Comic Sans MS" pitchFamily="66" charset="0"/>
              </a:endParaRPr>
            </a:p>
          </p:txBody>
        </p:sp>
        <p:sp>
          <p:nvSpPr>
            <p:cNvPr id="36" name="Rectangle 24"/>
            <p:cNvSpPr>
              <a:spLocks noChangeArrowheads="1"/>
            </p:cNvSpPr>
            <p:nvPr/>
          </p:nvSpPr>
          <p:spPr bwMode="auto">
            <a:xfrm>
              <a:off x="3991375" y="3614738"/>
              <a:ext cx="573875"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eaLnBrk="0" hangingPunct="0">
                <a:lnSpc>
                  <a:spcPct val="100000"/>
                </a:lnSpc>
                <a:buClrTx/>
                <a:buSzTx/>
                <a:buFontTx/>
                <a:buNone/>
              </a:pPr>
              <a:r>
                <a:rPr kumimoji="1" lang="it-IT" altLang="it-IT" sz="800" dirty="0" smtClean="0">
                  <a:solidFill>
                    <a:srgbClr val="000000"/>
                  </a:solidFill>
                  <a:latin typeface="Comic Sans MS" pitchFamily="66" charset="0"/>
                </a:rPr>
                <a:t>01/01/2020</a:t>
              </a:r>
              <a:endParaRPr kumimoji="1" lang="it-IT" altLang="it-IT" sz="800" baseline="-25000" dirty="0">
                <a:solidFill>
                  <a:srgbClr val="000000"/>
                </a:solidFill>
                <a:latin typeface="Comic Sans MS" pitchFamily="66" charset="0"/>
              </a:endParaRPr>
            </a:p>
          </p:txBody>
        </p:sp>
        <p:sp>
          <p:nvSpPr>
            <p:cNvPr id="37" name="Rectangle 25"/>
            <p:cNvSpPr>
              <a:spLocks noChangeArrowheads="1"/>
            </p:cNvSpPr>
            <p:nvPr/>
          </p:nvSpPr>
          <p:spPr bwMode="auto">
            <a:xfrm>
              <a:off x="4936015" y="3594100"/>
              <a:ext cx="557846"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eaLnBrk="0" hangingPunct="0">
                <a:lnSpc>
                  <a:spcPct val="100000"/>
                </a:lnSpc>
                <a:buClrTx/>
                <a:buSzTx/>
                <a:buFontTx/>
                <a:buNone/>
              </a:pPr>
              <a:r>
                <a:rPr kumimoji="1" lang="it-IT" altLang="it-IT" sz="800" dirty="0" smtClean="0">
                  <a:solidFill>
                    <a:srgbClr val="000000"/>
                  </a:solidFill>
                  <a:latin typeface="Comic Sans MS" pitchFamily="66" charset="0"/>
                </a:rPr>
                <a:t>01/01/2021</a:t>
              </a:r>
              <a:endParaRPr kumimoji="1" lang="it-IT" altLang="it-IT" sz="800" baseline="-25000" dirty="0">
                <a:solidFill>
                  <a:srgbClr val="000000"/>
                </a:solidFill>
                <a:latin typeface="Comic Sans MS" pitchFamily="66" charset="0"/>
              </a:endParaRPr>
            </a:p>
          </p:txBody>
        </p:sp>
        <p:sp>
          <p:nvSpPr>
            <p:cNvPr id="38" name="Rectangle 26"/>
            <p:cNvSpPr>
              <a:spLocks noChangeArrowheads="1"/>
            </p:cNvSpPr>
            <p:nvPr/>
          </p:nvSpPr>
          <p:spPr bwMode="auto">
            <a:xfrm>
              <a:off x="3419475" y="2944813"/>
              <a:ext cx="144463" cy="71437"/>
            </a:xfrm>
            <a:prstGeom prst="rect">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sp>
          <p:nvSpPr>
            <p:cNvPr id="39" name="Rectangle 27"/>
            <p:cNvSpPr>
              <a:spLocks noChangeArrowheads="1"/>
            </p:cNvSpPr>
            <p:nvPr/>
          </p:nvSpPr>
          <p:spPr bwMode="auto">
            <a:xfrm>
              <a:off x="4211638" y="2944813"/>
              <a:ext cx="144462" cy="71437"/>
            </a:xfrm>
            <a:prstGeom prst="rect">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sp>
          <p:nvSpPr>
            <p:cNvPr id="40" name="Rectangle 28"/>
            <p:cNvSpPr>
              <a:spLocks noChangeArrowheads="1"/>
            </p:cNvSpPr>
            <p:nvPr/>
          </p:nvSpPr>
          <p:spPr bwMode="auto">
            <a:xfrm>
              <a:off x="5148263" y="2401888"/>
              <a:ext cx="144462" cy="595312"/>
            </a:xfrm>
            <a:prstGeom prst="rect">
              <a:avLst/>
            </a:prstGeom>
            <a:solidFill>
              <a:srgbClr val="00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sp>
          <p:nvSpPr>
            <p:cNvPr id="41" name="Rectangle 29"/>
            <p:cNvSpPr>
              <a:spLocks noChangeArrowheads="1"/>
            </p:cNvSpPr>
            <p:nvPr/>
          </p:nvSpPr>
          <p:spPr bwMode="auto">
            <a:xfrm>
              <a:off x="4222750" y="3933825"/>
              <a:ext cx="171450"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eaLnBrk="0" hangingPunct="0">
                <a:lnSpc>
                  <a:spcPct val="100000"/>
                </a:lnSpc>
                <a:buClrTx/>
                <a:buSzTx/>
                <a:buFontTx/>
                <a:buNone/>
              </a:pPr>
              <a:r>
                <a:rPr kumimoji="1" lang="it-IT" altLang="it-IT" sz="1400" b="1">
                  <a:solidFill>
                    <a:srgbClr val="000000"/>
                  </a:solidFill>
                </a:rPr>
                <a:t>T</a:t>
              </a:r>
              <a:r>
                <a:rPr kumimoji="1" lang="it-IT" altLang="it-IT" sz="1400" b="1" baseline="-25000">
                  <a:solidFill>
                    <a:srgbClr val="000000"/>
                  </a:solidFill>
                </a:rPr>
                <a:t>3</a:t>
              </a:r>
            </a:p>
          </p:txBody>
        </p:sp>
        <p:sp>
          <p:nvSpPr>
            <p:cNvPr id="42" name="Rectangle 30"/>
            <p:cNvSpPr>
              <a:spLocks noChangeArrowheads="1"/>
            </p:cNvSpPr>
            <p:nvPr/>
          </p:nvSpPr>
          <p:spPr bwMode="auto">
            <a:xfrm>
              <a:off x="5148263" y="2349500"/>
              <a:ext cx="144462" cy="71438"/>
            </a:xfrm>
            <a:prstGeom prst="rect">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sp>
          <p:nvSpPr>
            <p:cNvPr id="43" name="Text Box 31"/>
            <p:cNvSpPr txBox="1">
              <a:spLocks noChangeArrowheads="1"/>
            </p:cNvSpPr>
            <p:nvPr/>
          </p:nvSpPr>
          <p:spPr bwMode="auto">
            <a:xfrm>
              <a:off x="2484438" y="2708275"/>
              <a:ext cx="328612" cy="206375"/>
            </a:xfrm>
            <a:prstGeom prst="rect">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it-IT" altLang="it-IT" sz="800">
                  <a:solidFill>
                    <a:schemeClr val="tx1"/>
                  </a:solidFill>
                </a:rPr>
                <a:t>+3 </a:t>
              </a:r>
            </a:p>
          </p:txBody>
        </p:sp>
        <p:sp>
          <p:nvSpPr>
            <p:cNvPr id="44" name="Text Box 32"/>
            <p:cNvSpPr txBox="1">
              <a:spLocks noChangeArrowheads="1"/>
            </p:cNvSpPr>
            <p:nvPr/>
          </p:nvSpPr>
          <p:spPr bwMode="auto">
            <a:xfrm>
              <a:off x="4140200" y="2708275"/>
              <a:ext cx="328613" cy="206375"/>
            </a:xfrm>
            <a:prstGeom prst="rect">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it-IT" altLang="it-IT" sz="800">
                  <a:solidFill>
                    <a:schemeClr val="tx1"/>
                  </a:solidFill>
                </a:rPr>
                <a:t>+3 </a:t>
              </a:r>
            </a:p>
          </p:txBody>
        </p:sp>
        <p:sp>
          <p:nvSpPr>
            <p:cNvPr id="45" name="Text Box 33"/>
            <p:cNvSpPr txBox="1">
              <a:spLocks noChangeArrowheads="1"/>
            </p:cNvSpPr>
            <p:nvPr/>
          </p:nvSpPr>
          <p:spPr bwMode="auto">
            <a:xfrm>
              <a:off x="3348038" y="2708275"/>
              <a:ext cx="328612" cy="206375"/>
            </a:xfrm>
            <a:prstGeom prst="rect">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it-IT" altLang="it-IT" sz="800">
                  <a:solidFill>
                    <a:schemeClr val="tx1"/>
                  </a:solidFill>
                </a:rPr>
                <a:t>+3 </a:t>
              </a:r>
            </a:p>
          </p:txBody>
        </p:sp>
        <p:sp>
          <p:nvSpPr>
            <p:cNvPr id="46" name="Oval 36"/>
            <p:cNvSpPr>
              <a:spLocks noChangeArrowheads="1"/>
            </p:cNvSpPr>
            <p:nvPr/>
          </p:nvSpPr>
          <p:spPr bwMode="auto">
            <a:xfrm>
              <a:off x="1447800" y="3505200"/>
              <a:ext cx="838200" cy="685800"/>
            </a:xfrm>
            <a:prstGeom prst="ellipse">
              <a:avLst/>
            </a:prstGeom>
            <a:noFill/>
            <a:ln w="9525">
              <a:solidFill>
                <a:srgbClr val="FF0000"/>
              </a:solidFill>
              <a:round/>
              <a:headEnd/>
              <a:tailEnd/>
            </a:ln>
            <a:effectLst/>
            <a:extLst>
              <a:ext uri="{909E8E84-426E-40DD-AFC4-6F175D3DCCD1}">
                <a14:hiddenFill xmlns:a14="http://schemas.microsoft.com/office/drawing/2010/main">
                  <a:solidFill>
                    <a:srgbClr val="00B8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sp>
          <p:nvSpPr>
            <p:cNvPr id="47" name="Oval 37"/>
            <p:cNvSpPr>
              <a:spLocks noChangeArrowheads="1"/>
            </p:cNvSpPr>
            <p:nvPr/>
          </p:nvSpPr>
          <p:spPr bwMode="auto">
            <a:xfrm>
              <a:off x="4800600" y="3505200"/>
              <a:ext cx="838200" cy="685800"/>
            </a:xfrm>
            <a:prstGeom prst="ellipse">
              <a:avLst/>
            </a:prstGeom>
            <a:noFill/>
            <a:ln w="9525">
              <a:solidFill>
                <a:srgbClr val="FF0000"/>
              </a:solidFill>
              <a:round/>
              <a:headEnd/>
              <a:tailEnd/>
            </a:ln>
            <a:effectLst/>
            <a:extLst>
              <a:ext uri="{909E8E84-426E-40DD-AFC4-6F175D3DCCD1}">
                <a14:hiddenFill xmlns:a14="http://schemas.microsoft.com/office/drawing/2010/main">
                  <a:solidFill>
                    <a:srgbClr val="00B8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sp>
          <p:nvSpPr>
            <p:cNvPr id="48" name="Oval 38"/>
            <p:cNvSpPr>
              <a:spLocks noChangeArrowheads="1"/>
            </p:cNvSpPr>
            <p:nvPr/>
          </p:nvSpPr>
          <p:spPr bwMode="auto">
            <a:xfrm>
              <a:off x="2286000" y="2667000"/>
              <a:ext cx="2501900" cy="1698625"/>
            </a:xfrm>
            <a:prstGeom prst="ellipse">
              <a:avLst/>
            </a:prstGeom>
            <a:noFill/>
            <a:ln w="9525">
              <a:solidFill>
                <a:srgbClr val="FF0000"/>
              </a:solidFill>
              <a:round/>
              <a:headEnd/>
              <a:tailEnd/>
            </a:ln>
            <a:effectLst/>
            <a:extLst>
              <a:ext uri="{909E8E84-426E-40DD-AFC4-6F175D3DCCD1}">
                <a14:hiddenFill xmlns:a14="http://schemas.microsoft.com/office/drawing/2010/main">
                  <a:solidFill>
                    <a:srgbClr val="00B8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sp>
          <p:nvSpPr>
            <p:cNvPr id="49" name="Oval 39"/>
            <p:cNvSpPr>
              <a:spLocks noChangeArrowheads="1"/>
            </p:cNvSpPr>
            <p:nvPr/>
          </p:nvSpPr>
          <p:spPr bwMode="auto">
            <a:xfrm>
              <a:off x="762000" y="3657600"/>
              <a:ext cx="685800" cy="304800"/>
            </a:xfrm>
            <a:prstGeom prst="ellipse">
              <a:avLst/>
            </a:prstGeom>
            <a:noFill/>
            <a:ln w="9525">
              <a:solidFill>
                <a:schemeClr val="tx1"/>
              </a:solidFill>
              <a:round/>
              <a:headEnd/>
              <a:tailEnd/>
            </a:ln>
            <a:effectLst/>
            <a:extLst>
              <a:ext uri="{909E8E84-426E-40DD-AFC4-6F175D3DCCD1}">
                <a14:hiddenFill xmlns:a14="http://schemas.microsoft.com/office/drawing/2010/main">
                  <a:solidFill>
                    <a:srgbClr val="00B8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it-IT" altLang="it-IT" sz="1100">
                  <a:solidFill>
                    <a:schemeClr val="tx1"/>
                  </a:solidFill>
                </a:rPr>
                <a:t>Step1</a:t>
              </a:r>
            </a:p>
          </p:txBody>
        </p:sp>
        <p:sp>
          <p:nvSpPr>
            <p:cNvPr id="50" name="Oval 40"/>
            <p:cNvSpPr>
              <a:spLocks noChangeArrowheads="1"/>
            </p:cNvSpPr>
            <p:nvPr/>
          </p:nvSpPr>
          <p:spPr bwMode="auto">
            <a:xfrm>
              <a:off x="5715000" y="3505200"/>
              <a:ext cx="685800" cy="304800"/>
            </a:xfrm>
            <a:prstGeom prst="ellipse">
              <a:avLst/>
            </a:prstGeom>
            <a:noFill/>
            <a:ln w="9525">
              <a:solidFill>
                <a:schemeClr val="tx1"/>
              </a:solidFill>
              <a:round/>
              <a:headEnd/>
              <a:tailEnd/>
            </a:ln>
            <a:effectLst/>
            <a:extLst>
              <a:ext uri="{909E8E84-426E-40DD-AFC4-6F175D3DCCD1}">
                <a14:hiddenFill xmlns:a14="http://schemas.microsoft.com/office/drawing/2010/main">
                  <a:solidFill>
                    <a:srgbClr val="00B8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it-IT" altLang="it-IT" sz="1100">
                  <a:solidFill>
                    <a:schemeClr val="tx1"/>
                  </a:solidFill>
                </a:rPr>
                <a:t>Step2</a:t>
              </a:r>
            </a:p>
          </p:txBody>
        </p:sp>
        <p:sp>
          <p:nvSpPr>
            <p:cNvPr id="51" name="Oval 41"/>
            <p:cNvSpPr>
              <a:spLocks noChangeArrowheads="1"/>
            </p:cNvSpPr>
            <p:nvPr/>
          </p:nvSpPr>
          <p:spPr bwMode="auto">
            <a:xfrm>
              <a:off x="990600" y="2514600"/>
              <a:ext cx="685800" cy="304800"/>
            </a:xfrm>
            <a:prstGeom prst="ellipse">
              <a:avLst/>
            </a:prstGeom>
            <a:noFill/>
            <a:ln w="9525">
              <a:solidFill>
                <a:schemeClr val="tx1"/>
              </a:solidFill>
              <a:round/>
              <a:headEnd/>
              <a:tailEnd/>
            </a:ln>
            <a:effectLst/>
            <a:extLst>
              <a:ext uri="{909E8E84-426E-40DD-AFC4-6F175D3DCCD1}">
                <a14:hiddenFill xmlns:a14="http://schemas.microsoft.com/office/drawing/2010/main">
                  <a:solidFill>
                    <a:srgbClr val="00B8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it-IT" altLang="it-IT" sz="1100">
                  <a:solidFill>
                    <a:schemeClr val="tx1"/>
                  </a:solidFill>
                </a:rPr>
                <a:t>Step3</a:t>
              </a:r>
            </a:p>
          </p:txBody>
        </p:sp>
        <p:sp>
          <p:nvSpPr>
            <p:cNvPr id="52" name="Oval 42"/>
            <p:cNvSpPr>
              <a:spLocks noChangeArrowheads="1"/>
            </p:cNvSpPr>
            <p:nvPr/>
          </p:nvSpPr>
          <p:spPr bwMode="auto">
            <a:xfrm>
              <a:off x="3200400" y="2438400"/>
              <a:ext cx="685800" cy="304800"/>
            </a:xfrm>
            <a:prstGeom prst="ellipse">
              <a:avLst/>
            </a:prstGeom>
            <a:noFill/>
            <a:ln w="9525">
              <a:solidFill>
                <a:schemeClr val="tx1"/>
              </a:solidFill>
              <a:round/>
              <a:headEnd/>
              <a:tailEnd/>
            </a:ln>
            <a:effectLst/>
            <a:extLst>
              <a:ext uri="{909E8E84-426E-40DD-AFC4-6F175D3DCCD1}">
                <a14:hiddenFill xmlns:a14="http://schemas.microsoft.com/office/drawing/2010/main">
                  <a:solidFill>
                    <a:srgbClr val="00B8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it-IT" altLang="it-IT" sz="1100">
                  <a:solidFill>
                    <a:schemeClr val="tx1"/>
                  </a:solidFill>
                </a:rPr>
                <a:t>Step4</a:t>
              </a:r>
            </a:p>
          </p:txBody>
        </p:sp>
      </p:grpSp>
    </p:spTree>
    <p:extLst>
      <p:ext uri="{BB962C8B-B14F-4D97-AF65-F5344CB8AC3E}">
        <p14:creationId xmlns:p14="http://schemas.microsoft.com/office/powerpoint/2010/main" val="3393497886"/>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026"/>
          <p:cNvSpPr txBox="1">
            <a:spLocks noChangeArrowheads="1"/>
          </p:cNvSpPr>
          <p:nvPr/>
        </p:nvSpPr>
        <p:spPr bwMode="auto">
          <a:xfrm>
            <a:off x="439172" y="260648"/>
            <a:ext cx="8278812" cy="463846"/>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lgn="ctr">
                <a:solidFill>
                  <a:srgbClr val="6699FF"/>
                </a:solidFill>
                <a:miter lim="800000"/>
                <a:headEnd/>
                <a:tailEnd/>
              </a14:hiddenLine>
            </a:ext>
          </a:extLst>
        </p:spPr>
        <p:txBody>
          <a:bodyPr lIns="90000" tIns="46800" rIns="90000" bIns="46800">
            <a:spAutoFit/>
          </a:bodyPr>
          <a:lstStyle/>
          <a:p>
            <a:pPr algn="ctr">
              <a:defRPr/>
            </a:pPr>
            <a:r>
              <a:rPr lang="it-IT" sz="2400" b="1" dirty="0">
                <a:solidFill>
                  <a:srgbClr val="F26200"/>
                </a:solidFill>
                <a:latin typeface="Georgia" panose="02040502050405020303" pitchFamily="18" charset="0"/>
              </a:rPr>
              <a:t>Un esempio: obbligazione A</a:t>
            </a:r>
          </a:p>
        </p:txBody>
      </p:sp>
      <p:sp>
        <p:nvSpPr>
          <p:cNvPr id="2" name="Segnaposto numero diapositiva 1"/>
          <p:cNvSpPr>
            <a:spLocks noGrp="1"/>
          </p:cNvSpPr>
          <p:nvPr>
            <p:ph type="sldNum" sz="quarter" idx="4"/>
          </p:nvPr>
        </p:nvSpPr>
        <p:spPr/>
        <p:txBody>
          <a:bodyPr/>
          <a:lstStyle/>
          <a:p>
            <a:fld id="{CEE20744-6222-4AA3-9D45-8592154090B2}" type="slidenum">
              <a:rPr lang="it-IT" smtClean="0"/>
              <a:pPr/>
              <a:t>137</a:t>
            </a:fld>
            <a:endParaRPr lang="it-IT" dirty="0"/>
          </a:p>
        </p:txBody>
      </p:sp>
      <p:grpSp>
        <p:nvGrpSpPr>
          <p:cNvPr id="5" name="Gruppo 4"/>
          <p:cNvGrpSpPr/>
          <p:nvPr/>
        </p:nvGrpSpPr>
        <p:grpSpPr>
          <a:xfrm>
            <a:off x="650776" y="1556792"/>
            <a:ext cx="7842448" cy="2231628"/>
            <a:chOff x="762000" y="2349500"/>
            <a:chExt cx="5638800" cy="1841500"/>
          </a:xfrm>
        </p:grpSpPr>
        <p:sp>
          <p:nvSpPr>
            <p:cNvPr id="53" name="Line 5"/>
            <p:cNvSpPr>
              <a:spLocks noChangeShapeType="1"/>
            </p:cNvSpPr>
            <p:nvPr/>
          </p:nvSpPr>
          <p:spPr bwMode="auto">
            <a:xfrm>
              <a:off x="1795463" y="2997200"/>
              <a:ext cx="3455987"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sp>
          <p:nvSpPr>
            <p:cNvPr id="54" name="Rectangle 6"/>
            <p:cNvSpPr>
              <a:spLocks noChangeArrowheads="1"/>
            </p:cNvSpPr>
            <p:nvPr/>
          </p:nvSpPr>
          <p:spPr bwMode="auto">
            <a:xfrm>
              <a:off x="1795463" y="2997200"/>
              <a:ext cx="112712" cy="595313"/>
            </a:xfrm>
            <a:prstGeom prst="rect">
              <a:avLst/>
            </a:prstGeom>
            <a:solidFill>
              <a:srgbClr val="00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sp>
          <p:nvSpPr>
            <p:cNvPr id="55" name="Rectangle 7"/>
            <p:cNvSpPr>
              <a:spLocks noChangeArrowheads="1"/>
            </p:cNvSpPr>
            <p:nvPr/>
          </p:nvSpPr>
          <p:spPr bwMode="auto">
            <a:xfrm>
              <a:off x="2555875" y="2944813"/>
              <a:ext cx="144463" cy="71437"/>
            </a:xfrm>
            <a:prstGeom prst="rect">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sp>
          <p:nvSpPr>
            <p:cNvPr id="56" name="AutoShape 8"/>
            <p:cNvSpPr>
              <a:spLocks noChangeArrowheads="1"/>
            </p:cNvSpPr>
            <p:nvPr/>
          </p:nvSpPr>
          <p:spPr bwMode="auto">
            <a:xfrm>
              <a:off x="1116013" y="2855913"/>
              <a:ext cx="576262" cy="376237"/>
            </a:xfrm>
            <a:prstGeom prst="rightArrow">
              <a:avLst>
                <a:gd name="adj1" fmla="val 50000"/>
                <a:gd name="adj2" fmla="val 38291"/>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lnSpc>
                  <a:spcPct val="100000"/>
                </a:lnSpc>
                <a:buClrTx/>
                <a:buSzTx/>
                <a:buFontTx/>
                <a:buNone/>
              </a:pPr>
              <a:r>
                <a:rPr lang="it-IT" altLang="it-IT" sz="1200">
                  <a:solidFill>
                    <a:schemeClr val="tx1"/>
                  </a:solidFill>
                </a:rPr>
                <a:t>-100</a:t>
              </a:r>
            </a:p>
          </p:txBody>
        </p:sp>
        <p:sp>
          <p:nvSpPr>
            <p:cNvPr id="57" name="AutoShape 9"/>
            <p:cNvSpPr>
              <a:spLocks noChangeArrowheads="1"/>
            </p:cNvSpPr>
            <p:nvPr/>
          </p:nvSpPr>
          <p:spPr bwMode="auto">
            <a:xfrm>
              <a:off x="5508625" y="2624138"/>
              <a:ext cx="576263" cy="392112"/>
            </a:xfrm>
            <a:prstGeom prst="leftArrow">
              <a:avLst>
                <a:gd name="adj1" fmla="val 50000"/>
                <a:gd name="adj2" fmla="val 36741"/>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lnSpc>
                  <a:spcPct val="100000"/>
                </a:lnSpc>
                <a:buClrTx/>
                <a:buSzTx/>
                <a:buFontTx/>
                <a:buNone/>
              </a:pPr>
              <a:r>
                <a:rPr lang="it-IT" altLang="it-IT" sz="1200">
                  <a:solidFill>
                    <a:schemeClr val="tx1"/>
                  </a:solidFill>
                </a:rPr>
                <a:t>+ 103</a:t>
              </a:r>
            </a:p>
          </p:txBody>
        </p:sp>
        <p:sp>
          <p:nvSpPr>
            <p:cNvPr id="58" name="Rectangle 10"/>
            <p:cNvSpPr>
              <a:spLocks noChangeArrowheads="1"/>
            </p:cNvSpPr>
            <p:nvPr/>
          </p:nvSpPr>
          <p:spPr bwMode="auto">
            <a:xfrm>
              <a:off x="1597503" y="3614738"/>
              <a:ext cx="557845"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eaLnBrk="0" hangingPunct="0">
                <a:lnSpc>
                  <a:spcPct val="100000"/>
                </a:lnSpc>
                <a:buClrTx/>
                <a:buSzTx/>
                <a:buFontTx/>
                <a:buNone/>
              </a:pPr>
              <a:r>
                <a:rPr kumimoji="1" lang="it-IT" altLang="it-IT" sz="800" dirty="0" smtClean="0">
                  <a:solidFill>
                    <a:srgbClr val="000000"/>
                  </a:solidFill>
                  <a:latin typeface="Comic Sans MS" pitchFamily="66" charset="0"/>
                </a:rPr>
                <a:t>01/01/2017</a:t>
              </a:r>
              <a:endParaRPr kumimoji="1" lang="it-IT" altLang="it-IT" sz="800" baseline="-25000" dirty="0">
                <a:solidFill>
                  <a:srgbClr val="000000"/>
                </a:solidFill>
                <a:latin typeface="Comic Sans MS" pitchFamily="66" charset="0"/>
              </a:endParaRPr>
            </a:p>
          </p:txBody>
        </p:sp>
        <p:sp>
          <p:nvSpPr>
            <p:cNvPr id="59" name="Rectangle 11"/>
            <p:cNvSpPr>
              <a:spLocks noChangeArrowheads="1"/>
            </p:cNvSpPr>
            <p:nvPr/>
          </p:nvSpPr>
          <p:spPr bwMode="auto">
            <a:xfrm>
              <a:off x="2416653" y="3614738"/>
              <a:ext cx="557845"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eaLnBrk="0" hangingPunct="0">
                <a:lnSpc>
                  <a:spcPct val="100000"/>
                </a:lnSpc>
                <a:buClrTx/>
                <a:buSzTx/>
                <a:buFontTx/>
                <a:buNone/>
              </a:pPr>
              <a:r>
                <a:rPr kumimoji="1" lang="it-IT" altLang="it-IT" sz="800" dirty="0" smtClean="0">
                  <a:solidFill>
                    <a:srgbClr val="000000"/>
                  </a:solidFill>
                  <a:latin typeface="Comic Sans MS" pitchFamily="66" charset="0"/>
                </a:rPr>
                <a:t>01/01/2018</a:t>
              </a:r>
              <a:endParaRPr kumimoji="1" lang="it-IT" altLang="it-IT" sz="800" baseline="-25000" dirty="0">
                <a:solidFill>
                  <a:srgbClr val="000000"/>
                </a:solidFill>
                <a:latin typeface="Comic Sans MS" pitchFamily="66" charset="0"/>
              </a:endParaRPr>
            </a:p>
          </p:txBody>
        </p:sp>
        <p:sp>
          <p:nvSpPr>
            <p:cNvPr id="60" name="Rectangle 12"/>
            <p:cNvSpPr>
              <a:spLocks noChangeArrowheads="1"/>
            </p:cNvSpPr>
            <p:nvPr/>
          </p:nvSpPr>
          <p:spPr bwMode="auto">
            <a:xfrm>
              <a:off x="5127625" y="3919538"/>
              <a:ext cx="146050"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eaLnBrk="0" hangingPunct="0">
                <a:lnSpc>
                  <a:spcPct val="100000"/>
                </a:lnSpc>
                <a:buClrTx/>
                <a:buSzTx/>
                <a:buFontTx/>
                <a:buNone/>
              </a:pPr>
              <a:r>
                <a:rPr kumimoji="1" lang="it-IT" altLang="it-IT" sz="1400" b="1">
                  <a:solidFill>
                    <a:srgbClr val="000000"/>
                  </a:solidFill>
                </a:rPr>
                <a:t>T</a:t>
              </a:r>
              <a:r>
                <a:rPr kumimoji="1" lang="it-IT" altLang="it-IT" sz="1400" b="1" baseline="-25000">
                  <a:solidFill>
                    <a:srgbClr val="000000"/>
                  </a:solidFill>
                </a:rPr>
                <a:t>f</a:t>
              </a:r>
            </a:p>
          </p:txBody>
        </p:sp>
        <p:sp>
          <p:nvSpPr>
            <p:cNvPr id="61" name="Rectangle 13"/>
            <p:cNvSpPr>
              <a:spLocks noChangeArrowheads="1"/>
            </p:cNvSpPr>
            <p:nvPr/>
          </p:nvSpPr>
          <p:spPr bwMode="auto">
            <a:xfrm>
              <a:off x="1803400" y="3924300"/>
              <a:ext cx="171450"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eaLnBrk="0" hangingPunct="0">
                <a:lnSpc>
                  <a:spcPct val="100000"/>
                </a:lnSpc>
                <a:buClrTx/>
                <a:buSzTx/>
                <a:buFontTx/>
                <a:buNone/>
              </a:pPr>
              <a:r>
                <a:rPr kumimoji="1" lang="it-IT" altLang="it-IT" sz="1400" b="1">
                  <a:solidFill>
                    <a:srgbClr val="000000"/>
                  </a:solidFill>
                </a:rPr>
                <a:t>T</a:t>
              </a:r>
              <a:r>
                <a:rPr kumimoji="1" lang="it-IT" altLang="it-IT" sz="1400" b="1" baseline="-25000">
                  <a:solidFill>
                    <a:srgbClr val="000000"/>
                  </a:solidFill>
                </a:rPr>
                <a:t>0</a:t>
              </a:r>
            </a:p>
          </p:txBody>
        </p:sp>
        <p:sp>
          <p:nvSpPr>
            <p:cNvPr id="62" name="Rectangle 14"/>
            <p:cNvSpPr>
              <a:spLocks noChangeArrowheads="1"/>
            </p:cNvSpPr>
            <p:nvPr/>
          </p:nvSpPr>
          <p:spPr bwMode="auto">
            <a:xfrm>
              <a:off x="2593975" y="3921125"/>
              <a:ext cx="171450"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eaLnBrk="0" hangingPunct="0">
                <a:lnSpc>
                  <a:spcPct val="100000"/>
                </a:lnSpc>
                <a:buClrTx/>
                <a:buSzTx/>
                <a:buFontTx/>
                <a:buNone/>
              </a:pPr>
              <a:r>
                <a:rPr kumimoji="1" lang="it-IT" altLang="it-IT" sz="1400" b="1">
                  <a:solidFill>
                    <a:srgbClr val="000000"/>
                  </a:solidFill>
                </a:rPr>
                <a:t>T</a:t>
              </a:r>
              <a:r>
                <a:rPr kumimoji="1" lang="it-IT" altLang="it-IT" sz="1400" b="1" baseline="-25000">
                  <a:solidFill>
                    <a:srgbClr val="000000"/>
                  </a:solidFill>
                </a:rPr>
                <a:t>1</a:t>
              </a:r>
            </a:p>
          </p:txBody>
        </p:sp>
        <p:sp>
          <p:nvSpPr>
            <p:cNvPr id="63" name="Rectangle 15"/>
            <p:cNvSpPr>
              <a:spLocks noChangeArrowheads="1"/>
            </p:cNvSpPr>
            <p:nvPr/>
          </p:nvSpPr>
          <p:spPr bwMode="auto">
            <a:xfrm>
              <a:off x="3430588" y="3937000"/>
              <a:ext cx="171450"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eaLnBrk="0" hangingPunct="0">
                <a:lnSpc>
                  <a:spcPct val="100000"/>
                </a:lnSpc>
                <a:buClrTx/>
                <a:buSzTx/>
                <a:buFontTx/>
                <a:buNone/>
              </a:pPr>
              <a:r>
                <a:rPr kumimoji="1" lang="it-IT" altLang="it-IT" sz="1400" b="1">
                  <a:solidFill>
                    <a:srgbClr val="000000"/>
                  </a:solidFill>
                </a:rPr>
                <a:t>T</a:t>
              </a:r>
              <a:r>
                <a:rPr kumimoji="1" lang="it-IT" altLang="it-IT" sz="1400" b="1" baseline="-25000">
                  <a:solidFill>
                    <a:srgbClr val="000000"/>
                  </a:solidFill>
                </a:rPr>
                <a:t>2</a:t>
              </a:r>
            </a:p>
          </p:txBody>
        </p:sp>
        <p:sp>
          <p:nvSpPr>
            <p:cNvPr id="64" name="Rectangle 16"/>
            <p:cNvSpPr>
              <a:spLocks noChangeArrowheads="1"/>
            </p:cNvSpPr>
            <p:nvPr/>
          </p:nvSpPr>
          <p:spPr bwMode="auto">
            <a:xfrm>
              <a:off x="3207228" y="3614738"/>
              <a:ext cx="557845"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eaLnBrk="0" hangingPunct="0">
                <a:lnSpc>
                  <a:spcPct val="100000"/>
                </a:lnSpc>
                <a:buClrTx/>
                <a:buSzTx/>
                <a:buFontTx/>
                <a:buNone/>
              </a:pPr>
              <a:r>
                <a:rPr kumimoji="1" lang="it-IT" altLang="it-IT" sz="800" dirty="0" smtClean="0">
                  <a:solidFill>
                    <a:srgbClr val="000000"/>
                  </a:solidFill>
                  <a:latin typeface="Comic Sans MS" pitchFamily="66" charset="0"/>
                </a:rPr>
                <a:t>01/01/2019</a:t>
              </a:r>
              <a:endParaRPr kumimoji="1" lang="it-IT" altLang="it-IT" sz="800" baseline="-25000" dirty="0">
                <a:solidFill>
                  <a:srgbClr val="000000"/>
                </a:solidFill>
                <a:latin typeface="Comic Sans MS" pitchFamily="66" charset="0"/>
              </a:endParaRPr>
            </a:p>
          </p:txBody>
        </p:sp>
        <p:sp>
          <p:nvSpPr>
            <p:cNvPr id="65" name="Rectangle 17"/>
            <p:cNvSpPr>
              <a:spLocks noChangeArrowheads="1"/>
            </p:cNvSpPr>
            <p:nvPr/>
          </p:nvSpPr>
          <p:spPr bwMode="auto">
            <a:xfrm>
              <a:off x="3991375" y="3614738"/>
              <a:ext cx="573875"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eaLnBrk="0" hangingPunct="0">
                <a:lnSpc>
                  <a:spcPct val="100000"/>
                </a:lnSpc>
                <a:buClrTx/>
                <a:buSzTx/>
                <a:buFontTx/>
                <a:buNone/>
              </a:pPr>
              <a:r>
                <a:rPr kumimoji="1" lang="it-IT" altLang="it-IT" sz="800" dirty="0" smtClean="0">
                  <a:solidFill>
                    <a:srgbClr val="000000"/>
                  </a:solidFill>
                  <a:latin typeface="Comic Sans MS" pitchFamily="66" charset="0"/>
                </a:rPr>
                <a:t>01/01/2020</a:t>
              </a:r>
              <a:endParaRPr kumimoji="1" lang="it-IT" altLang="it-IT" sz="800" baseline="-25000" dirty="0">
                <a:solidFill>
                  <a:srgbClr val="000000"/>
                </a:solidFill>
                <a:latin typeface="Comic Sans MS" pitchFamily="66" charset="0"/>
              </a:endParaRPr>
            </a:p>
          </p:txBody>
        </p:sp>
        <p:sp>
          <p:nvSpPr>
            <p:cNvPr id="66" name="Rectangle 18"/>
            <p:cNvSpPr>
              <a:spLocks noChangeArrowheads="1"/>
            </p:cNvSpPr>
            <p:nvPr/>
          </p:nvSpPr>
          <p:spPr bwMode="auto">
            <a:xfrm>
              <a:off x="4936015" y="3594100"/>
              <a:ext cx="557846"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eaLnBrk="0" hangingPunct="0">
                <a:lnSpc>
                  <a:spcPct val="100000"/>
                </a:lnSpc>
                <a:buClrTx/>
                <a:buSzTx/>
                <a:buFontTx/>
                <a:buNone/>
              </a:pPr>
              <a:r>
                <a:rPr kumimoji="1" lang="it-IT" altLang="it-IT" sz="800" dirty="0" smtClean="0">
                  <a:solidFill>
                    <a:srgbClr val="000000"/>
                  </a:solidFill>
                  <a:latin typeface="Comic Sans MS" pitchFamily="66" charset="0"/>
                </a:rPr>
                <a:t>01/01/2021</a:t>
              </a:r>
              <a:endParaRPr kumimoji="1" lang="it-IT" altLang="it-IT" sz="800" baseline="-25000" dirty="0">
                <a:solidFill>
                  <a:srgbClr val="000000"/>
                </a:solidFill>
                <a:latin typeface="Comic Sans MS" pitchFamily="66" charset="0"/>
              </a:endParaRPr>
            </a:p>
          </p:txBody>
        </p:sp>
        <p:sp>
          <p:nvSpPr>
            <p:cNvPr id="67" name="Rectangle 19"/>
            <p:cNvSpPr>
              <a:spLocks noChangeArrowheads="1"/>
            </p:cNvSpPr>
            <p:nvPr/>
          </p:nvSpPr>
          <p:spPr bwMode="auto">
            <a:xfrm>
              <a:off x="3419475" y="2944813"/>
              <a:ext cx="144463" cy="71437"/>
            </a:xfrm>
            <a:prstGeom prst="rect">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sp>
          <p:nvSpPr>
            <p:cNvPr id="68" name="Rectangle 20"/>
            <p:cNvSpPr>
              <a:spLocks noChangeArrowheads="1"/>
            </p:cNvSpPr>
            <p:nvPr/>
          </p:nvSpPr>
          <p:spPr bwMode="auto">
            <a:xfrm>
              <a:off x="4211638" y="2944813"/>
              <a:ext cx="144462" cy="71437"/>
            </a:xfrm>
            <a:prstGeom prst="rect">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sp>
          <p:nvSpPr>
            <p:cNvPr id="69" name="Rectangle 21"/>
            <p:cNvSpPr>
              <a:spLocks noChangeArrowheads="1"/>
            </p:cNvSpPr>
            <p:nvPr/>
          </p:nvSpPr>
          <p:spPr bwMode="auto">
            <a:xfrm>
              <a:off x="5148263" y="2401888"/>
              <a:ext cx="144462" cy="595312"/>
            </a:xfrm>
            <a:prstGeom prst="rect">
              <a:avLst/>
            </a:prstGeom>
            <a:solidFill>
              <a:srgbClr val="00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sp>
          <p:nvSpPr>
            <p:cNvPr id="70" name="Rectangle 22"/>
            <p:cNvSpPr>
              <a:spLocks noChangeArrowheads="1"/>
            </p:cNvSpPr>
            <p:nvPr/>
          </p:nvSpPr>
          <p:spPr bwMode="auto">
            <a:xfrm>
              <a:off x="4222750" y="3933825"/>
              <a:ext cx="171450"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eaLnBrk="0" hangingPunct="0">
                <a:lnSpc>
                  <a:spcPct val="100000"/>
                </a:lnSpc>
                <a:buClrTx/>
                <a:buSzTx/>
                <a:buFontTx/>
                <a:buNone/>
              </a:pPr>
              <a:r>
                <a:rPr kumimoji="1" lang="it-IT" altLang="it-IT" sz="1400" b="1">
                  <a:solidFill>
                    <a:srgbClr val="000000"/>
                  </a:solidFill>
                </a:rPr>
                <a:t>T</a:t>
              </a:r>
              <a:r>
                <a:rPr kumimoji="1" lang="it-IT" altLang="it-IT" sz="1400" b="1" baseline="-25000">
                  <a:solidFill>
                    <a:srgbClr val="000000"/>
                  </a:solidFill>
                </a:rPr>
                <a:t>3</a:t>
              </a:r>
            </a:p>
          </p:txBody>
        </p:sp>
        <p:sp>
          <p:nvSpPr>
            <p:cNvPr id="71" name="Rectangle 23"/>
            <p:cNvSpPr>
              <a:spLocks noChangeArrowheads="1"/>
            </p:cNvSpPr>
            <p:nvPr/>
          </p:nvSpPr>
          <p:spPr bwMode="auto">
            <a:xfrm>
              <a:off x="5148263" y="2349500"/>
              <a:ext cx="144462" cy="71438"/>
            </a:xfrm>
            <a:prstGeom prst="rect">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sp>
          <p:nvSpPr>
            <p:cNvPr id="72" name="Text Box 24"/>
            <p:cNvSpPr txBox="1">
              <a:spLocks noChangeArrowheads="1"/>
            </p:cNvSpPr>
            <p:nvPr/>
          </p:nvSpPr>
          <p:spPr bwMode="auto">
            <a:xfrm>
              <a:off x="2484438" y="2708275"/>
              <a:ext cx="328612" cy="206375"/>
            </a:xfrm>
            <a:prstGeom prst="rect">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it-IT" altLang="it-IT" sz="800">
                  <a:solidFill>
                    <a:schemeClr val="tx1"/>
                  </a:solidFill>
                </a:rPr>
                <a:t>+3 </a:t>
              </a:r>
            </a:p>
          </p:txBody>
        </p:sp>
        <p:sp>
          <p:nvSpPr>
            <p:cNvPr id="73" name="Text Box 25"/>
            <p:cNvSpPr txBox="1">
              <a:spLocks noChangeArrowheads="1"/>
            </p:cNvSpPr>
            <p:nvPr/>
          </p:nvSpPr>
          <p:spPr bwMode="auto">
            <a:xfrm>
              <a:off x="4140200" y="2708275"/>
              <a:ext cx="328613" cy="206375"/>
            </a:xfrm>
            <a:prstGeom prst="rect">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it-IT" altLang="it-IT" sz="800">
                  <a:solidFill>
                    <a:schemeClr val="tx1"/>
                  </a:solidFill>
                </a:rPr>
                <a:t>+3 </a:t>
              </a:r>
            </a:p>
          </p:txBody>
        </p:sp>
        <p:sp>
          <p:nvSpPr>
            <p:cNvPr id="74" name="Text Box 26"/>
            <p:cNvSpPr txBox="1">
              <a:spLocks noChangeArrowheads="1"/>
            </p:cNvSpPr>
            <p:nvPr/>
          </p:nvSpPr>
          <p:spPr bwMode="auto">
            <a:xfrm>
              <a:off x="3348038" y="2708275"/>
              <a:ext cx="328612" cy="206375"/>
            </a:xfrm>
            <a:prstGeom prst="rect">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it-IT" altLang="it-IT" sz="800">
                  <a:solidFill>
                    <a:schemeClr val="tx1"/>
                  </a:solidFill>
                </a:rPr>
                <a:t>+3 </a:t>
              </a:r>
            </a:p>
          </p:txBody>
        </p:sp>
        <p:sp>
          <p:nvSpPr>
            <p:cNvPr id="75" name="Oval 27"/>
            <p:cNvSpPr>
              <a:spLocks noChangeArrowheads="1"/>
            </p:cNvSpPr>
            <p:nvPr/>
          </p:nvSpPr>
          <p:spPr bwMode="auto">
            <a:xfrm>
              <a:off x="1447800" y="3505200"/>
              <a:ext cx="838200" cy="685800"/>
            </a:xfrm>
            <a:prstGeom prst="ellipse">
              <a:avLst/>
            </a:prstGeom>
            <a:noFill/>
            <a:ln w="9525">
              <a:solidFill>
                <a:srgbClr val="FF0000"/>
              </a:solidFill>
              <a:round/>
              <a:headEnd/>
              <a:tailEnd/>
            </a:ln>
            <a:effectLst/>
            <a:extLst>
              <a:ext uri="{909E8E84-426E-40DD-AFC4-6F175D3DCCD1}">
                <a14:hiddenFill xmlns:a14="http://schemas.microsoft.com/office/drawing/2010/main">
                  <a:solidFill>
                    <a:srgbClr val="00B8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sp>
          <p:nvSpPr>
            <p:cNvPr id="76" name="Oval 28"/>
            <p:cNvSpPr>
              <a:spLocks noChangeArrowheads="1"/>
            </p:cNvSpPr>
            <p:nvPr/>
          </p:nvSpPr>
          <p:spPr bwMode="auto">
            <a:xfrm>
              <a:off x="4800600" y="3505200"/>
              <a:ext cx="838200" cy="685800"/>
            </a:xfrm>
            <a:prstGeom prst="ellipse">
              <a:avLst/>
            </a:prstGeom>
            <a:noFill/>
            <a:ln w="9525">
              <a:solidFill>
                <a:srgbClr val="FF0000"/>
              </a:solidFill>
              <a:round/>
              <a:headEnd/>
              <a:tailEnd/>
            </a:ln>
            <a:effectLst/>
            <a:extLst>
              <a:ext uri="{909E8E84-426E-40DD-AFC4-6F175D3DCCD1}">
                <a14:hiddenFill xmlns:a14="http://schemas.microsoft.com/office/drawing/2010/main">
                  <a:solidFill>
                    <a:srgbClr val="00B8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sp>
          <p:nvSpPr>
            <p:cNvPr id="77" name="Oval 29"/>
            <p:cNvSpPr>
              <a:spLocks noChangeArrowheads="1"/>
            </p:cNvSpPr>
            <p:nvPr/>
          </p:nvSpPr>
          <p:spPr bwMode="auto">
            <a:xfrm>
              <a:off x="2286000" y="2667000"/>
              <a:ext cx="2362200" cy="533400"/>
            </a:xfrm>
            <a:prstGeom prst="ellipse">
              <a:avLst/>
            </a:prstGeom>
            <a:noFill/>
            <a:ln w="9525">
              <a:solidFill>
                <a:srgbClr val="FF0000"/>
              </a:solidFill>
              <a:round/>
              <a:headEnd/>
              <a:tailEnd/>
            </a:ln>
            <a:effectLst/>
            <a:extLst>
              <a:ext uri="{909E8E84-426E-40DD-AFC4-6F175D3DCCD1}">
                <a14:hiddenFill xmlns:a14="http://schemas.microsoft.com/office/drawing/2010/main">
                  <a:solidFill>
                    <a:srgbClr val="00B8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sp>
          <p:nvSpPr>
            <p:cNvPr id="78" name="Oval 30"/>
            <p:cNvSpPr>
              <a:spLocks noChangeArrowheads="1"/>
            </p:cNvSpPr>
            <p:nvPr/>
          </p:nvSpPr>
          <p:spPr bwMode="auto">
            <a:xfrm>
              <a:off x="762000" y="3657600"/>
              <a:ext cx="685800" cy="304800"/>
            </a:xfrm>
            <a:prstGeom prst="ellipse">
              <a:avLst/>
            </a:prstGeom>
            <a:noFill/>
            <a:ln w="9525">
              <a:solidFill>
                <a:schemeClr val="tx1"/>
              </a:solidFill>
              <a:round/>
              <a:headEnd/>
              <a:tailEnd/>
            </a:ln>
            <a:effectLst/>
            <a:extLst>
              <a:ext uri="{909E8E84-426E-40DD-AFC4-6F175D3DCCD1}">
                <a14:hiddenFill xmlns:a14="http://schemas.microsoft.com/office/drawing/2010/main">
                  <a:solidFill>
                    <a:srgbClr val="00B8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it-IT" altLang="it-IT" sz="1100">
                  <a:solidFill>
                    <a:schemeClr val="tx1"/>
                  </a:solidFill>
                </a:rPr>
                <a:t>Step1</a:t>
              </a:r>
            </a:p>
          </p:txBody>
        </p:sp>
        <p:sp>
          <p:nvSpPr>
            <p:cNvPr id="79" name="Oval 31"/>
            <p:cNvSpPr>
              <a:spLocks noChangeArrowheads="1"/>
            </p:cNvSpPr>
            <p:nvPr/>
          </p:nvSpPr>
          <p:spPr bwMode="auto">
            <a:xfrm>
              <a:off x="5715000" y="3505200"/>
              <a:ext cx="685800" cy="304800"/>
            </a:xfrm>
            <a:prstGeom prst="ellipse">
              <a:avLst/>
            </a:prstGeom>
            <a:noFill/>
            <a:ln w="9525">
              <a:solidFill>
                <a:schemeClr val="tx1"/>
              </a:solidFill>
              <a:round/>
              <a:headEnd/>
              <a:tailEnd/>
            </a:ln>
            <a:effectLst/>
            <a:extLst>
              <a:ext uri="{909E8E84-426E-40DD-AFC4-6F175D3DCCD1}">
                <a14:hiddenFill xmlns:a14="http://schemas.microsoft.com/office/drawing/2010/main">
                  <a:solidFill>
                    <a:srgbClr val="00B8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it-IT" altLang="it-IT" sz="1100">
                  <a:solidFill>
                    <a:schemeClr val="tx1"/>
                  </a:solidFill>
                </a:rPr>
                <a:t>Step2</a:t>
              </a:r>
            </a:p>
          </p:txBody>
        </p:sp>
        <p:sp>
          <p:nvSpPr>
            <p:cNvPr id="80" name="Oval 32"/>
            <p:cNvSpPr>
              <a:spLocks noChangeArrowheads="1"/>
            </p:cNvSpPr>
            <p:nvPr/>
          </p:nvSpPr>
          <p:spPr bwMode="auto">
            <a:xfrm>
              <a:off x="990600" y="2514600"/>
              <a:ext cx="685800" cy="304800"/>
            </a:xfrm>
            <a:prstGeom prst="ellipse">
              <a:avLst/>
            </a:prstGeom>
            <a:noFill/>
            <a:ln w="9525">
              <a:solidFill>
                <a:schemeClr val="tx1"/>
              </a:solidFill>
              <a:round/>
              <a:headEnd/>
              <a:tailEnd/>
            </a:ln>
            <a:effectLst/>
            <a:extLst>
              <a:ext uri="{909E8E84-426E-40DD-AFC4-6F175D3DCCD1}">
                <a14:hiddenFill xmlns:a14="http://schemas.microsoft.com/office/drawing/2010/main">
                  <a:solidFill>
                    <a:srgbClr val="00B8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it-IT" altLang="it-IT" sz="1100">
                  <a:solidFill>
                    <a:schemeClr val="tx1"/>
                  </a:solidFill>
                </a:rPr>
                <a:t>Step3</a:t>
              </a:r>
            </a:p>
          </p:txBody>
        </p:sp>
        <p:sp>
          <p:nvSpPr>
            <p:cNvPr id="81" name="Oval 33"/>
            <p:cNvSpPr>
              <a:spLocks noChangeArrowheads="1"/>
            </p:cNvSpPr>
            <p:nvPr/>
          </p:nvSpPr>
          <p:spPr bwMode="auto">
            <a:xfrm>
              <a:off x="3200400" y="2438400"/>
              <a:ext cx="685800" cy="304800"/>
            </a:xfrm>
            <a:prstGeom prst="ellipse">
              <a:avLst/>
            </a:prstGeom>
            <a:noFill/>
            <a:ln w="9525">
              <a:solidFill>
                <a:schemeClr val="tx1"/>
              </a:solidFill>
              <a:round/>
              <a:headEnd/>
              <a:tailEnd/>
            </a:ln>
            <a:effectLst/>
            <a:extLst>
              <a:ext uri="{909E8E84-426E-40DD-AFC4-6F175D3DCCD1}">
                <a14:hiddenFill xmlns:a14="http://schemas.microsoft.com/office/drawing/2010/main">
                  <a:solidFill>
                    <a:srgbClr val="00B8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it-IT" altLang="it-IT" sz="1100">
                  <a:solidFill>
                    <a:schemeClr val="tx1"/>
                  </a:solidFill>
                </a:rPr>
                <a:t>Step4</a:t>
              </a:r>
            </a:p>
          </p:txBody>
        </p:sp>
      </p:grpSp>
      <p:sp>
        <p:nvSpPr>
          <p:cNvPr id="82" name="Text Box 6"/>
          <p:cNvSpPr txBox="1">
            <a:spLocks noChangeArrowheads="1"/>
          </p:cNvSpPr>
          <p:nvPr/>
        </p:nvSpPr>
        <p:spPr bwMode="auto">
          <a:xfrm>
            <a:off x="803404" y="4404041"/>
            <a:ext cx="7657028" cy="1754326"/>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r>
              <a:rPr lang="it-IT" altLang="it-IT" dirty="0"/>
              <a:t>In quali caso il prezzo dell’obbligazione è pari a 100 euro in qualsiasi momento fino alla scadenza?	</a:t>
            </a:r>
          </a:p>
          <a:p>
            <a:pPr>
              <a:lnSpc>
                <a:spcPct val="100000"/>
              </a:lnSpc>
            </a:pPr>
            <a:endParaRPr lang="it-IT" altLang="it-IT" dirty="0" smtClean="0"/>
          </a:p>
          <a:p>
            <a:pPr marL="342900" indent="-342900">
              <a:lnSpc>
                <a:spcPct val="100000"/>
              </a:lnSpc>
              <a:buFont typeface="+mj-lt"/>
              <a:buAutoNum type="alphaLcParenR"/>
            </a:pPr>
            <a:r>
              <a:rPr lang="it-IT" altLang="it-IT" dirty="0" smtClean="0"/>
              <a:t>I </a:t>
            </a:r>
            <a:r>
              <a:rPr lang="it-IT" altLang="it-IT" dirty="0"/>
              <a:t>tassi di interesse salgono</a:t>
            </a:r>
          </a:p>
          <a:p>
            <a:pPr marL="342900" indent="-342900">
              <a:lnSpc>
                <a:spcPct val="100000"/>
              </a:lnSpc>
              <a:buFont typeface="+mj-lt"/>
              <a:buAutoNum type="alphaLcParenR"/>
            </a:pPr>
            <a:r>
              <a:rPr lang="it-IT" altLang="it-IT" dirty="0" smtClean="0"/>
              <a:t>I </a:t>
            </a:r>
            <a:r>
              <a:rPr lang="it-IT" altLang="it-IT" dirty="0"/>
              <a:t>tassi di interesse diminuiscono</a:t>
            </a:r>
          </a:p>
          <a:p>
            <a:pPr marL="342900" indent="-342900">
              <a:lnSpc>
                <a:spcPct val="100000"/>
              </a:lnSpc>
              <a:buFont typeface="+mj-lt"/>
              <a:buAutoNum type="alphaLcParenR"/>
            </a:pPr>
            <a:r>
              <a:rPr lang="it-IT" altLang="it-IT" dirty="0" smtClean="0"/>
              <a:t>I </a:t>
            </a:r>
            <a:r>
              <a:rPr lang="it-IT" altLang="it-IT" dirty="0"/>
              <a:t>tassi di interesse non variano</a:t>
            </a:r>
          </a:p>
        </p:txBody>
      </p:sp>
    </p:spTree>
    <p:extLst>
      <p:ext uri="{BB962C8B-B14F-4D97-AF65-F5344CB8AC3E}">
        <p14:creationId xmlns:p14="http://schemas.microsoft.com/office/powerpoint/2010/main" val="1698307815"/>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026"/>
          <p:cNvSpPr txBox="1">
            <a:spLocks noChangeArrowheads="1"/>
          </p:cNvSpPr>
          <p:nvPr/>
        </p:nvSpPr>
        <p:spPr bwMode="auto">
          <a:xfrm>
            <a:off x="439172" y="260648"/>
            <a:ext cx="8278812" cy="463846"/>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lgn="ctr">
                <a:solidFill>
                  <a:srgbClr val="6699FF"/>
                </a:solidFill>
                <a:miter lim="800000"/>
                <a:headEnd/>
                <a:tailEnd/>
              </a14:hiddenLine>
            </a:ext>
          </a:extLst>
        </p:spPr>
        <p:txBody>
          <a:bodyPr lIns="90000" tIns="46800" rIns="90000" bIns="46800">
            <a:spAutoFit/>
          </a:bodyPr>
          <a:lstStyle/>
          <a:p>
            <a:pPr algn="ctr">
              <a:defRPr/>
            </a:pPr>
            <a:r>
              <a:rPr lang="it-IT" sz="2400" b="1" dirty="0" smtClean="0">
                <a:solidFill>
                  <a:srgbClr val="F26200"/>
                </a:solidFill>
                <a:latin typeface="Georgia" panose="02040502050405020303" pitchFamily="18" charset="0"/>
              </a:rPr>
              <a:t>(Feedback slide precedente)</a:t>
            </a:r>
            <a:endParaRPr lang="it-IT" sz="2400" b="1" dirty="0">
              <a:solidFill>
                <a:srgbClr val="F26200"/>
              </a:solidFill>
              <a:latin typeface="Georgia" panose="02040502050405020303" pitchFamily="18" charset="0"/>
            </a:endParaRPr>
          </a:p>
        </p:txBody>
      </p:sp>
      <p:sp>
        <p:nvSpPr>
          <p:cNvPr id="2" name="Segnaposto numero diapositiva 1"/>
          <p:cNvSpPr>
            <a:spLocks noGrp="1"/>
          </p:cNvSpPr>
          <p:nvPr>
            <p:ph type="sldNum" sz="quarter" idx="4"/>
          </p:nvPr>
        </p:nvSpPr>
        <p:spPr/>
        <p:txBody>
          <a:bodyPr/>
          <a:lstStyle/>
          <a:p>
            <a:fld id="{CEE20744-6222-4AA3-9D45-8592154090B2}" type="slidenum">
              <a:rPr lang="it-IT" smtClean="0"/>
              <a:pPr/>
              <a:t>138</a:t>
            </a:fld>
            <a:endParaRPr lang="it-IT" dirty="0"/>
          </a:p>
        </p:txBody>
      </p:sp>
      <p:sp>
        <p:nvSpPr>
          <p:cNvPr id="35" name="Text Box 6"/>
          <p:cNvSpPr txBox="1">
            <a:spLocks noChangeArrowheads="1"/>
          </p:cNvSpPr>
          <p:nvPr/>
        </p:nvSpPr>
        <p:spPr bwMode="auto">
          <a:xfrm>
            <a:off x="414743" y="1052736"/>
            <a:ext cx="8322696" cy="4490396"/>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pPr lvl="1" indent="-457200" algn="just">
              <a:lnSpc>
                <a:spcPct val="120000"/>
              </a:lnSpc>
              <a:buFont typeface="+mj-lt"/>
              <a:buAutoNum type="alphaLcParenR"/>
            </a:pPr>
            <a:r>
              <a:rPr lang="it-IT" sz="2000" dirty="0">
                <a:latin typeface="+mj-lt"/>
              </a:rPr>
              <a:t>Attenzione! Se i tassi d’interesse salgono, il prezzo dell’obbligazione non potrebbe essere pari a 100 euro fino alla scadenza!</a:t>
            </a:r>
          </a:p>
          <a:p>
            <a:pPr lvl="1" indent="-457200" algn="just">
              <a:lnSpc>
                <a:spcPct val="120000"/>
              </a:lnSpc>
              <a:buFont typeface="+mj-lt"/>
              <a:buAutoNum type="alphaLcParenR"/>
            </a:pPr>
            <a:endParaRPr lang="it-IT" sz="2000" dirty="0">
              <a:latin typeface="+mj-lt"/>
            </a:endParaRPr>
          </a:p>
          <a:p>
            <a:pPr lvl="1" indent="-457200" algn="just">
              <a:lnSpc>
                <a:spcPct val="120000"/>
              </a:lnSpc>
              <a:buFont typeface="+mj-lt"/>
              <a:buAutoNum type="alphaLcParenR"/>
            </a:pPr>
            <a:endParaRPr lang="it-IT" sz="2000" dirty="0">
              <a:latin typeface="+mj-lt"/>
            </a:endParaRPr>
          </a:p>
          <a:p>
            <a:pPr lvl="1" indent="-457200" algn="just">
              <a:lnSpc>
                <a:spcPct val="120000"/>
              </a:lnSpc>
              <a:buFont typeface="+mj-lt"/>
              <a:buAutoNum type="alphaLcParenR"/>
            </a:pPr>
            <a:r>
              <a:rPr lang="it-IT" sz="2000" dirty="0">
                <a:latin typeface="+mj-lt"/>
              </a:rPr>
              <a:t>Attenzione! Se i tassi d’interesse diminuiscono, il prezzo dell’obbligazione non potrebbe essere pari a 100 euro fino alla scadenza!</a:t>
            </a:r>
          </a:p>
          <a:p>
            <a:pPr lvl="1" indent="-457200" algn="just">
              <a:lnSpc>
                <a:spcPct val="120000"/>
              </a:lnSpc>
              <a:buFont typeface="+mj-lt"/>
              <a:buAutoNum type="alphaLcParenR"/>
            </a:pPr>
            <a:endParaRPr lang="it-IT" sz="2000" dirty="0">
              <a:latin typeface="+mj-lt"/>
            </a:endParaRPr>
          </a:p>
          <a:p>
            <a:pPr lvl="1" indent="-457200" algn="just">
              <a:lnSpc>
                <a:spcPct val="120000"/>
              </a:lnSpc>
              <a:buFont typeface="+mj-lt"/>
              <a:buAutoNum type="alphaLcParenR"/>
            </a:pPr>
            <a:endParaRPr lang="it-IT" sz="2000" dirty="0">
              <a:latin typeface="+mj-lt"/>
            </a:endParaRPr>
          </a:p>
          <a:p>
            <a:pPr lvl="1" indent="-457200" algn="just">
              <a:lnSpc>
                <a:spcPct val="120000"/>
              </a:lnSpc>
              <a:buFont typeface="+mj-lt"/>
              <a:buAutoNum type="alphaLcParenR"/>
            </a:pPr>
            <a:r>
              <a:rPr lang="it-IT" sz="2000" dirty="0">
                <a:latin typeface="+mj-lt"/>
              </a:rPr>
              <a:t>Corretto! Infatti se i tassi d’interesse variassero, il prezzo dell’obbligazione non potrebbe essere pari a 100 euro fino alla scadenza!</a:t>
            </a:r>
          </a:p>
        </p:txBody>
      </p:sp>
    </p:spTree>
    <p:extLst>
      <p:ext uri="{BB962C8B-B14F-4D97-AF65-F5344CB8AC3E}">
        <p14:creationId xmlns:p14="http://schemas.microsoft.com/office/powerpoint/2010/main" val="646921733"/>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026"/>
          <p:cNvSpPr txBox="1">
            <a:spLocks noChangeArrowheads="1"/>
          </p:cNvSpPr>
          <p:nvPr/>
        </p:nvSpPr>
        <p:spPr bwMode="auto">
          <a:xfrm>
            <a:off x="439172" y="260648"/>
            <a:ext cx="8278812" cy="463846"/>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lgn="ctr">
                <a:solidFill>
                  <a:srgbClr val="6699FF"/>
                </a:solidFill>
                <a:miter lim="800000"/>
                <a:headEnd/>
                <a:tailEnd/>
              </a14:hiddenLine>
            </a:ext>
          </a:extLst>
        </p:spPr>
        <p:txBody>
          <a:bodyPr lIns="90000" tIns="46800" rIns="90000" bIns="46800">
            <a:spAutoFit/>
          </a:bodyPr>
          <a:lstStyle/>
          <a:p>
            <a:pPr algn="ctr">
              <a:defRPr/>
            </a:pPr>
            <a:r>
              <a:rPr lang="it-IT" sz="2400" b="1" dirty="0">
                <a:solidFill>
                  <a:srgbClr val="F26200"/>
                </a:solidFill>
                <a:latin typeface="Georgia" panose="02040502050405020303" pitchFamily="18" charset="0"/>
              </a:rPr>
              <a:t>Un esempio: </a:t>
            </a:r>
            <a:r>
              <a:rPr lang="it-IT" sz="2400" b="1" dirty="0" smtClean="0">
                <a:solidFill>
                  <a:srgbClr val="F26200"/>
                </a:solidFill>
                <a:latin typeface="Georgia" panose="02040502050405020303" pitchFamily="18" charset="0"/>
              </a:rPr>
              <a:t>la vendita prima della scadenza</a:t>
            </a:r>
            <a:endParaRPr lang="it-IT" sz="2400" b="1" dirty="0">
              <a:solidFill>
                <a:srgbClr val="F26200"/>
              </a:solidFill>
              <a:latin typeface="Georgia" panose="02040502050405020303" pitchFamily="18" charset="0"/>
            </a:endParaRPr>
          </a:p>
        </p:txBody>
      </p:sp>
      <p:sp>
        <p:nvSpPr>
          <p:cNvPr id="2" name="Segnaposto numero diapositiva 1"/>
          <p:cNvSpPr>
            <a:spLocks noGrp="1"/>
          </p:cNvSpPr>
          <p:nvPr>
            <p:ph type="sldNum" sz="quarter" idx="4"/>
          </p:nvPr>
        </p:nvSpPr>
        <p:spPr/>
        <p:txBody>
          <a:bodyPr/>
          <a:lstStyle/>
          <a:p>
            <a:fld id="{CEE20744-6222-4AA3-9D45-8592154090B2}" type="slidenum">
              <a:rPr lang="it-IT" smtClean="0"/>
              <a:pPr/>
              <a:t>139</a:t>
            </a:fld>
            <a:endParaRPr lang="it-IT" dirty="0"/>
          </a:p>
        </p:txBody>
      </p:sp>
      <p:sp>
        <p:nvSpPr>
          <p:cNvPr id="82" name="Text Box 6"/>
          <p:cNvSpPr txBox="1">
            <a:spLocks noChangeArrowheads="1"/>
          </p:cNvSpPr>
          <p:nvPr/>
        </p:nvSpPr>
        <p:spPr bwMode="auto">
          <a:xfrm>
            <a:off x="803404" y="4404041"/>
            <a:ext cx="7657028" cy="2031325"/>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r>
              <a:rPr lang="it-IT" altLang="it-IT" dirty="0"/>
              <a:t>Supponiamo che l’investitore abbia necessità di vendere l’obbligazione A prima della scadenza. Il prezzo sarà pari a 100 €, inferiore a 100 € o superiore a 100 €?	</a:t>
            </a:r>
          </a:p>
          <a:p>
            <a:pPr>
              <a:lnSpc>
                <a:spcPct val="100000"/>
              </a:lnSpc>
            </a:pPr>
            <a:endParaRPr lang="it-IT" altLang="it-IT" dirty="0" smtClean="0"/>
          </a:p>
          <a:p>
            <a:pPr marL="342900" indent="-342900">
              <a:lnSpc>
                <a:spcPct val="100000"/>
              </a:lnSpc>
              <a:buFont typeface="+mj-lt"/>
              <a:buAutoNum type="alphaLcParenR"/>
            </a:pPr>
            <a:r>
              <a:rPr lang="it-IT" altLang="it-IT" dirty="0" smtClean="0"/>
              <a:t>Pari </a:t>
            </a:r>
            <a:r>
              <a:rPr lang="it-IT" altLang="it-IT" dirty="0"/>
              <a:t>a 100 Euro</a:t>
            </a:r>
          </a:p>
          <a:p>
            <a:pPr marL="342900" indent="-342900">
              <a:lnSpc>
                <a:spcPct val="100000"/>
              </a:lnSpc>
              <a:buFont typeface="+mj-lt"/>
              <a:buAutoNum type="alphaLcParenR"/>
            </a:pPr>
            <a:r>
              <a:rPr lang="it-IT" altLang="it-IT" dirty="0" smtClean="0"/>
              <a:t>Inferiore </a:t>
            </a:r>
            <a:r>
              <a:rPr lang="it-IT" altLang="it-IT" dirty="0"/>
              <a:t>a 100 </a:t>
            </a:r>
            <a:r>
              <a:rPr lang="it-IT" altLang="it-IT" dirty="0" smtClean="0"/>
              <a:t>Euro</a:t>
            </a:r>
          </a:p>
          <a:p>
            <a:pPr marL="342900" indent="-342900">
              <a:lnSpc>
                <a:spcPct val="100000"/>
              </a:lnSpc>
              <a:buFont typeface="+mj-lt"/>
              <a:buAutoNum type="alphaLcParenR"/>
            </a:pPr>
            <a:r>
              <a:rPr lang="it-IT" altLang="it-IT" dirty="0" smtClean="0"/>
              <a:t>Superiore </a:t>
            </a:r>
            <a:r>
              <a:rPr lang="it-IT" altLang="it-IT" dirty="0"/>
              <a:t>a 100 Euro</a:t>
            </a:r>
          </a:p>
        </p:txBody>
      </p:sp>
      <p:grpSp>
        <p:nvGrpSpPr>
          <p:cNvPr id="3" name="Gruppo 2"/>
          <p:cNvGrpSpPr/>
          <p:nvPr/>
        </p:nvGrpSpPr>
        <p:grpSpPr>
          <a:xfrm>
            <a:off x="479708" y="1340768"/>
            <a:ext cx="8184584" cy="2680320"/>
            <a:chOff x="533400" y="1828800"/>
            <a:chExt cx="5551488" cy="2133600"/>
          </a:xfrm>
        </p:grpSpPr>
        <p:grpSp>
          <p:nvGrpSpPr>
            <p:cNvPr id="35" name="Group 28"/>
            <p:cNvGrpSpPr>
              <a:grpSpLocks/>
            </p:cNvGrpSpPr>
            <p:nvPr/>
          </p:nvGrpSpPr>
          <p:grpSpPr bwMode="auto">
            <a:xfrm>
              <a:off x="1116013" y="1828800"/>
              <a:ext cx="4968875" cy="1700213"/>
              <a:chOff x="703" y="1569"/>
              <a:chExt cx="3130" cy="1071"/>
            </a:xfrm>
          </p:grpSpPr>
          <p:sp>
            <p:nvSpPr>
              <p:cNvPr id="36" name="Line 5"/>
              <p:cNvSpPr>
                <a:spLocks noChangeShapeType="1"/>
              </p:cNvSpPr>
              <p:nvPr/>
            </p:nvSpPr>
            <p:spPr bwMode="auto">
              <a:xfrm>
                <a:off x="1131" y="1977"/>
                <a:ext cx="2177"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sp>
            <p:nvSpPr>
              <p:cNvPr id="37" name="Rectangle 6"/>
              <p:cNvSpPr>
                <a:spLocks noChangeArrowheads="1"/>
              </p:cNvSpPr>
              <p:nvPr/>
            </p:nvSpPr>
            <p:spPr bwMode="auto">
              <a:xfrm>
                <a:off x="1131" y="1977"/>
                <a:ext cx="71" cy="375"/>
              </a:xfrm>
              <a:prstGeom prst="rect">
                <a:avLst/>
              </a:prstGeom>
              <a:solidFill>
                <a:srgbClr val="00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sp>
            <p:nvSpPr>
              <p:cNvPr id="38" name="AutoShape 7"/>
              <p:cNvSpPr>
                <a:spLocks noChangeArrowheads="1"/>
              </p:cNvSpPr>
              <p:nvPr/>
            </p:nvSpPr>
            <p:spPr bwMode="auto">
              <a:xfrm>
                <a:off x="703" y="1888"/>
                <a:ext cx="363" cy="237"/>
              </a:xfrm>
              <a:prstGeom prst="rightArrow">
                <a:avLst>
                  <a:gd name="adj1" fmla="val 50000"/>
                  <a:gd name="adj2" fmla="val 38291"/>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lnSpc>
                    <a:spcPct val="100000"/>
                  </a:lnSpc>
                  <a:buClrTx/>
                  <a:buSzTx/>
                  <a:buFontTx/>
                  <a:buNone/>
                </a:pPr>
                <a:r>
                  <a:rPr lang="it-IT" altLang="it-IT" sz="1200">
                    <a:solidFill>
                      <a:schemeClr val="tx1"/>
                    </a:solidFill>
                  </a:rPr>
                  <a:t>-100</a:t>
                </a:r>
              </a:p>
            </p:txBody>
          </p:sp>
          <p:sp>
            <p:nvSpPr>
              <p:cNvPr id="39" name="AutoShape 8"/>
              <p:cNvSpPr>
                <a:spLocks noChangeArrowheads="1"/>
              </p:cNvSpPr>
              <p:nvPr/>
            </p:nvSpPr>
            <p:spPr bwMode="auto">
              <a:xfrm>
                <a:off x="3470" y="1742"/>
                <a:ext cx="363" cy="247"/>
              </a:xfrm>
              <a:prstGeom prst="leftArrow">
                <a:avLst>
                  <a:gd name="adj1" fmla="val 50000"/>
                  <a:gd name="adj2" fmla="val 36741"/>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lnSpc>
                    <a:spcPct val="100000"/>
                  </a:lnSpc>
                  <a:buClrTx/>
                  <a:buSzTx/>
                  <a:buFontTx/>
                  <a:buNone/>
                </a:pPr>
                <a:r>
                  <a:rPr lang="it-IT" altLang="it-IT" sz="1200">
                    <a:solidFill>
                      <a:schemeClr val="tx1"/>
                    </a:solidFill>
                  </a:rPr>
                  <a:t>+ 105</a:t>
                </a:r>
              </a:p>
            </p:txBody>
          </p:sp>
          <p:sp>
            <p:nvSpPr>
              <p:cNvPr id="40" name="Rectangle 9"/>
              <p:cNvSpPr>
                <a:spLocks noChangeArrowheads="1"/>
              </p:cNvSpPr>
              <p:nvPr/>
            </p:nvSpPr>
            <p:spPr bwMode="auto">
              <a:xfrm>
                <a:off x="1028" y="2323"/>
                <a:ext cx="309"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eaLnBrk="0" hangingPunct="0">
                  <a:lnSpc>
                    <a:spcPct val="100000"/>
                  </a:lnSpc>
                  <a:buClrTx/>
                  <a:buSzTx/>
                  <a:buFontTx/>
                  <a:buNone/>
                </a:pPr>
                <a:r>
                  <a:rPr kumimoji="1" lang="it-IT" altLang="it-IT" sz="800" dirty="0" smtClean="0">
                    <a:solidFill>
                      <a:srgbClr val="000000"/>
                    </a:solidFill>
                  </a:rPr>
                  <a:t>01/01/2018</a:t>
                </a:r>
                <a:endParaRPr kumimoji="1" lang="it-IT" altLang="it-IT" sz="800" baseline="-25000" dirty="0">
                  <a:solidFill>
                    <a:srgbClr val="000000"/>
                  </a:solidFill>
                </a:endParaRPr>
              </a:p>
            </p:txBody>
          </p:sp>
          <p:sp>
            <p:nvSpPr>
              <p:cNvPr id="41" name="Rectangle 10"/>
              <p:cNvSpPr>
                <a:spLocks noChangeArrowheads="1"/>
              </p:cNvSpPr>
              <p:nvPr/>
            </p:nvSpPr>
            <p:spPr bwMode="auto">
              <a:xfrm>
                <a:off x="3281" y="2477"/>
                <a:ext cx="80"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eaLnBrk="0" hangingPunct="0">
                  <a:lnSpc>
                    <a:spcPct val="100000"/>
                  </a:lnSpc>
                  <a:buClrTx/>
                  <a:buSzTx/>
                  <a:buFontTx/>
                  <a:buNone/>
                </a:pPr>
                <a:r>
                  <a:rPr kumimoji="1" lang="it-IT" altLang="it-IT" sz="1200" b="1">
                    <a:solidFill>
                      <a:srgbClr val="000000"/>
                    </a:solidFill>
                  </a:rPr>
                  <a:t>T</a:t>
                </a:r>
                <a:r>
                  <a:rPr kumimoji="1" lang="it-IT" altLang="it-IT" sz="1200" b="1" baseline="-25000">
                    <a:solidFill>
                      <a:srgbClr val="000000"/>
                    </a:solidFill>
                  </a:rPr>
                  <a:t>f</a:t>
                </a:r>
              </a:p>
            </p:txBody>
          </p:sp>
          <p:sp>
            <p:nvSpPr>
              <p:cNvPr id="42" name="Rectangle 11"/>
              <p:cNvSpPr>
                <a:spLocks noChangeArrowheads="1"/>
              </p:cNvSpPr>
              <p:nvPr/>
            </p:nvSpPr>
            <p:spPr bwMode="auto">
              <a:xfrm>
                <a:off x="1142" y="2477"/>
                <a:ext cx="95"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eaLnBrk="0" hangingPunct="0">
                  <a:lnSpc>
                    <a:spcPct val="100000"/>
                  </a:lnSpc>
                  <a:buClrTx/>
                  <a:buSzTx/>
                  <a:buFontTx/>
                  <a:buNone/>
                </a:pPr>
                <a:r>
                  <a:rPr kumimoji="1" lang="it-IT" altLang="it-IT" sz="1200" b="1">
                    <a:solidFill>
                      <a:srgbClr val="000000"/>
                    </a:solidFill>
                  </a:rPr>
                  <a:t>T</a:t>
                </a:r>
                <a:r>
                  <a:rPr kumimoji="1" lang="it-IT" altLang="it-IT" sz="1200" b="1" baseline="-25000">
                    <a:solidFill>
                      <a:srgbClr val="000000"/>
                    </a:solidFill>
                  </a:rPr>
                  <a:t>0</a:t>
                </a:r>
              </a:p>
            </p:txBody>
          </p:sp>
          <p:sp>
            <p:nvSpPr>
              <p:cNvPr id="43" name="Rectangle 12"/>
              <p:cNvSpPr>
                <a:spLocks noChangeArrowheads="1"/>
              </p:cNvSpPr>
              <p:nvPr/>
            </p:nvSpPr>
            <p:spPr bwMode="auto">
              <a:xfrm>
                <a:off x="1804" y="2477"/>
                <a:ext cx="95"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eaLnBrk="0" hangingPunct="0">
                  <a:lnSpc>
                    <a:spcPct val="100000"/>
                  </a:lnSpc>
                  <a:buClrTx/>
                  <a:buSzTx/>
                  <a:buFontTx/>
                  <a:buNone/>
                </a:pPr>
                <a:r>
                  <a:rPr kumimoji="1" lang="it-IT" altLang="it-IT" sz="1200" b="1">
                    <a:solidFill>
                      <a:srgbClr val="000000"/>
                    </a:solidFill>
                  </a:rPr>
                  <a:t>T</a:t>
                </a:r>
                <a:r>
                  <a:rPr kumimoji="1" lang="it-IT" altLang="it-IT" sz="1200" b="1" baseline="-25000">
                    <a:solidFill>
                      <a:srgbClr val="000000"/>
                    </a:solidFill>
                  </a:rPr>
                  <a:t>1</a:t>
                </a:r>
              </a:p>
            </p:txBody>
          </p:sp>
          <p:sp>
            <p:nvSpPr>
              <p:cNvPr id="44" name="Rectangle 13"/>
              <p:cNvSpPr>
                <a:spLocks noChangeArrowheads="1"/>
              </p:cNvSpPr>
              <p:nvPr/>
            </p:nvSpPr>
            <p:spPr bwMode="auto">
              <a:xfrm>
                <a:off x="2615" y="2477"/>
                <a:ext cx="169"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eaLnBrk="0" hangingPunct="0">
                  <a:lnSpc>
                    <a:spcPct val="100000"/>
                  </a:lnSpc>
                  <a:buClrTx/>
                  <a:buSzTx/>
                  <a:buFontTx/>
                  <a:buNone/>
                </a:pPr>
                <a:r>
                  <a:rPr kumimoji="1" lang="it-IT" altLang="it-IT" sz="1200" b="1">
                    <a:solidFill>
                      <a:srgbClr val="000000"/>
                    </a:solidFill>
                  </a:rPr>
                  <a:t>T</a:t>
                </a:r>
                <a:r>
                  <a:rPr kumimoji="1" lang="it-IT" altLang="it-IT" sz="1200" b="1" baseline="-25000">
                    <a:solidFill>
                      <a:srgbClr val="000000"/>
                    </a:solidFill>
                  </a:rPr>
                  <a:t>2</a:t>
                </a:r>
              </a:p>
            </p:txBody>
          </p:sp>
          <p:sp>
            <p:nvSpPr>
              <p:cNvPr id="45" name="Rectangle 14"/>
              <p:cNvSpPr>
                <a:spLocks noChangeArrowheads="1"/>
              </p:cNvSpPr>
              <p:nvPr/>
            </p:nvSpPr>
            <p:spPr bwMode="auto">
              <a:xfrm>
                <a:off x="1726" y="2323"/>
                <a:ext cx="309"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eaLnBrk="0" hangingPunct="0">
                  <a:lnSpc>
                    <a:spcPct val="100000"/>
                  </a:lnSpc>
                  <a:buClrTx/>
                  <a:buSzTx/>
                  <a:buFontTx/>
                  <a:buNone/>
                </a:pPr>
                <a:r>
                  <a:rPr kumimoji="1" lang="it-IT" altLang="it-IT" sz="800" dirty="0" smtClean="0">
                    <a:solidFill>
                      <a:srgbClr val="000000"/>
                    </a:solidFill>
                  </a:rPr>
                  <a:t>01/01/2019</a:t>
                </a:r>
                <a:endParaRPr kumimoji="1" lang="it-IT" altLang="it-IT" sz="800" baseline="-25000" dirty="0">
                  <a:solidFill>
                    <a:srgbClr val="000000"/>
                  </a:solidFill>
                </a:endParaRPr>
              </a:p>
            </p:txBody>
          </p:sp>
          <p:sp>
            <p:nvSpPr>
              <p:cNvPr id="46" name="Rectangle 15"/>
              <p:cNvSpPr>
                <a:spLocks noChangeArrowheads="1"/>
              </p:cNvSpPr>
              <p:nvPr/>
            </p:nvSpPr>
            <p:spPr bwMode="auto">
              <a:xfrm>
                <a:off x="2451" y="2323"/>
                <a:ext cx="309"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eaLnBrk="0" hangingPunct="0">
                  <a:lnSpc>
                    <a:spcPct val="100000"/>
                  </a:lnSpc>
                  <a:buClrTx/>
                  <a:buSzTx/>
                  <a:buFontTx/>
                  <a:buNone/>
                </a:pPr>
                <a:r>
                  <a:rPr kumimoji="1" lang="it-IT" altLang="it-IT" sz="800" dirty="0" smtClean="0">
                    <a:solidFill>
                      <a:srgbClr val="000000"/>
                    </a:solidFill>
                  </a:rPr>
                  <a:t>01/01/2020</a:t>
                </a:r>
                <a:endParaRPr kumimoji="1" lang="it-IT" altLang="it-IT" sz="800" baseline="-25000" dirty="0">
                  <a:solidFill>
                    <a:srgbClr val="000000"/>
                  </a:solidFill>
                </a:endParaRPr>
              </a:p>
            </p:txBody>
          </p:sp>
          <p:sp>
            <p:nvSpPr>
              <p:cNvPr id="47" name="Rectangle 16"/>
              <p:cNvSpPr>
                <a:spLocks noChangeArrowheads="1"/>
              </p:cNvSpPr>
              <p:nvPr/>
            </p:nvSpPr>
            <p:spPr bwMode="auto">
              <a:xfrm>
                <a:off x="3137" y="2323"/>
                <a:ext cx="309"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eaLnBrk="0" hangingPunct="0">
                  <a:lnSpc>
                    <a:spcPct val="100000"/>
                  </a:lnSpc>
                  <a:buClrTx/>
                  <a:buSzTx/>
                  <a:buFontTx/>
                  <a:buNone/>
                </a:pPr>
                <a:r>
                  <a:rPr kumimoji="1" lang="it-IT" altLang="it-IT" sz="800" dirty="0" smtClean="0">
                    <a:solidFill>
                      <a:srgbClr val="000000"/>
                    </a:solidFill>
                  </a:rPr>
                  <a:t>01/01/2021</a:t>
                </a:r>
                <a:endParaRPr kumimoji="1" lang="it-IT" altLang="it-IT" sz="800" baseline="-25000" dirty="0">
                  <a:solidFill>
                    <a:srgbClr val="000000"/>
                  </a:solidFill>
                </a:endParaRPr>
              </a:p>
            </p:txBody>
          </p:sp>
          <p:sp>
            <p:nvSpPr>
              <p:cNvPr id="48" name="Rectangle 17"/>
              <p:cNvSpPr>
                <a:spLocks noChangeArrowheads="1"/>
              </p:cNvSpPr>
              <p:nvPr/>
            </p:nvSpPr>
            <p:spPr bwMode="auto">
              <a:xfrm>
                <a:off x="1791" y="1944"/>
                <a:ext cx="91" cy="45"/>
              </a:xfrm>
              <a:prstGeom prst="rect">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sp>
            <p:nvSpPr>
              <p:cNvPr id="49" name="Rectangle 18"/>
              <p:cNvSpPr>
                <a:spLocks noChangeArrowheads="1"/>
              </p:cNvSpPr>
              <p:nvPr/>
            </p:nvSpPr>
            <p:spPr bwMode="auto">
              <a:xfrm>
                <a:off x="2472" y="1944"/>
                <a:ext cx="91" cy="45"/>
              </a:xfrm>
              <a:prstGeom prst="rect">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sp>
            <p:nvSpPr>
              <p:cNvPr id="50" name="Rectangle 19"/>
              <p:cNvSpPr>
                <a:spLocks noChangeArrowheads="1"/>
              </p:cNvSpPr>
              <p:nvPr/>
            </p:nvSpPr>
            <p:spPr bwMode="auto">
              <a:xfrm>
                <a:off x="3243" y="1602"/>
                <a:ext cx="91" cy="375"/>
              </a:xfrm>
              <a:prstGeom prst="rect">
                <a:avLst/>
              </a:prstGeom>
              <a:solidFill>
                <a:srgbClr val="00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sp>
            <p:nvSpPr>
              <p:cNvPr id="51" name="Rectangle 20"/>
              <p:cNvSpPr>
                <a:spLocks noChangeArrowheads="1"/>
              </p:cNvSpPr>
              <p:nvPr/>
            </p:nvSpPr>
            <p:spPr bwMode="auto">
              <a:xfrm>
                <a:off x="3243" y="1569"/>
                <a:ext cx="91" cy="45"/>
              </a:xfrm>
              <a:prstGeom prst="rect">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sp>
            <p:nvSpPr>
              <p:cNvPr id="52" name="Text Box 21"/>
              <p:cNvSpPr txBox="1">
                <a:spLocks noChangeArrowheads="1"/>
              </p:cNvSpPr>
              <p:nvPr/>
            </p:nvSpPr>
            <p:spPr bwMode="auto">
              <a:xfrm>
                <a:off x="1720" y="1795"/>
                <a:ext cx="207" cy="130"/>
              </a:xfrm>
              <a:prstGeom prst="rect">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it-IT" altLang="it-IT" sz="800">
                    <a:solidFill>
                      <a:schemeClr val="tx1"/>
                    </a:solidFill>
                  </a:rPr>
                  <a:t>+ 5</a:t>
                </a:r>
              </a:p>
            </p:txBody>
          </p:sp>
          <p:sp>
            <p:nvSpPr>
              <p:cNvPr id="83" name="Text Box 22"/>
              <p:cNvSpPr txBox="1">
                <a:spLocks noChangeArrowheads="1"/>
              </p:cNvSpPr>
              <p:nvPr/>
            </p:nvSpPr>
            <p:spPr bwMode="auto">
              <a:xfrm>
                <a:off x="2426" y="1795"/>
                <a:ext cx="207" cy="130"/>
              </a:xfrm>
              <a:prstGeom prst="rect">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it-IT" altLang="it-IT" sz="800">
                    <a:solidFill>
                      <a:schemeClr val="tx1"/>
                    </a:solidFill>
                  </a:rPr>
                  <a:t>+ 5</a:t>
                </a:r>
              </a:p>
            </p:txBody>
          </p:sp>
          <p:sp>
            <p:nvSpPr>
              <p:cNvPr id="84" name="Oval 24"/>
              <p:cNvSpPr>
                <a:spLocks noChangeArrowheads="1"/>
              </p:cNvSpPr>
              <p:nvPr/>
            </p:nvSpPr>
            <p:spPr bwMode="auto">
              <a:xfrm>
                <a:off x="912" y="2208"/>
                <a:ext cx="528" cy="432"/>
              </a:xfrm>
              <a:prstGeom prst="ellipse">
                <a:avLst/>
              </a:prstGeom>
              <a:noFill/>
              <a:ln w="9525">
                <a:solidFill>
                  <a:srgbClr val="FF0000"/>
                </a:solidFill>
                <a:round/>
                <a:headEnd/>
                <a:tailEnd/>
              </a:ln>
              <a:effectLst/>
              <a:extLst>
                <a:ext uri="{909E8E84-426E-40DD-AFC4-6F175D3DCCD1}">
                  <a14:hiddenFill xmlns:a14="http://schemas.microsoft.com/office/drawing/2010/main">
                    <a:solidFill>
                      <a:srgbClr val="00B8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sp>
            <p:nvSpPr>
              <p:cNvPr id="85" name="Oval 25"/>
              <p:cNvSpPr>
                <a:spLocks noChangeArrowheads="1"/>
              </p:cNvSpPr>
              <p:nvPr/>
            </p:nvSpPr>
            <p:spPr bwMode="auto">
              <a:xfrm>
                <a:off x="3024" y="2208"/>
                <a:ext cx="528" cy="432"/>
              </a:xfrm>
              <a:prstGeom prst="ellipse">
                <a:avLst/>
              </a:prstGeom>
              <a:noFill/>
              <a:ln w="9525">
                <a:solidFill>
                  <a:srgbClr val="FF0000"/>
                </a:solidFill>
                <a:round/>
                <a:headEnd/>
                <a:tailEnd/>
              </a:ln>
              <a:effectLst/>
              <a:extLst>
                <a:ext uri="{909E8E84-426E-40DD-AFC4-6F175D3DCCD1}">
                  <a14:hiddenFill xmlns:a14="http://schemas.microsoft.com/office/drawing/2010/main">
                    <a:solidFill>
                      <a:srgbClr val="00B8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sp>
            <p:nvSpPr>
              <p:cNvPr id="86" name="Oval 26"/>
              <p:cNvSpPr>
                <a:spLocks noChangeArrowheads="1"/>
              </p:cNvSpPr>
              <p:nvPr/>
            </p:nvSpPr>
            <p:spPr bwMode="auto">
              <a:xfrm>
                <a:off x="1584" y="1776"/>
                <a:ext cx="1296" cy="336"/>
              </a:xfrm>
              <a:prstGeom prst="ellipse">
                <a:avLst/>
              </a:prstGeom>
              <a:noFill/>
              <a:ln w="9525">
                <a:solidFill>
                  <a:srgbClr val="FF0000"/>
                </a:solidFill>
                <a:round/>
                <a:headEnd/>
                <a:tailEnd/>
              </a:ln>
              <a:effectLst/>
              <a:extLst>
                <a:ext uri="{909E8E84-426E-40DD-AFC4-6F175D3DCCD1}">
                  <a14:hiddenFill xmlns:a14="http://schemas.microsoft.com/office/drawing/2010/main">
                    <a:solidFill>
                      <a:srgbClr val="00B8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grpSp>
        <p:sp>
          <p:nvSpPr>
            <p:cNvPr id="87" name="Oval 29"/>
            <p:cNvSpPr>
              <a:spLocks noChangeArrowheads="1"/>
            </p:cNvSpPr>
            <p:nvPr/>
          </p:nvSpPr>
          <p:spPr bwMode="auto">
            <a:xfrm>
              <a:off x="838200" y="1905000"/>
              <a:ext cx="685800" cy="304800"/>
            </a:xfrm>
            <a:prstGeom prst="ellipse">
              <a:avLst/>
            </a:prstGeom>
            <a:noFill/>
            <a:ln w="9525">
              <a:solidFill>
                <a:schemeClr val="tx1"/>
              </a:solidFill>
              <a:round/>
              <a:headEnd/>
              <a:tailEnd/>
            </a:ln>
            <a:effectLst/>
            <a:extLst>
              <a:ext uri="{909E8E84-426E-40DD-AFC4-6F175D3DCCD1}">
                <a14:hiddenFill xmlns:a14="http://schemas.microsoft.com/office/drawing/2010/main">
                  <a:solidFill>
                    <a:srgbClr val="00B8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it-IT" altLang="it-IT" sz="1100">
                  <a:solidFill>
                    <a:schemeClr val="tx1"/>
                  </a:solidFill>
                </a:rPr>
                <a:t>Step1</a:t>
              </a:r>
            </a:p>
          </p:txBody>
        </p:sp>
        <p:sp>
          <p:nvSpPr>
            <p:cNvPr id="88" name="Oval 30"/>
            <p:cNvSpPr>
              <a:spLocks noChangeArrowheads="1"/>
            </p:cNvSpPr>
            <p:nvPr/>
          </p:nvSpPr>
          <p:spPr bwMode="auto">
            <a:xfrm>
              <a:off x="533400" y="3657600"/>
              <a:ext cx="685800" cy="304800"/>
            </a:xfrm>
            <a:prstGeom prst="ellipse">
              <a:avLst/>
            </a:prstGeom>
            <a:noFill/>
            <a:ln w="9525">
              <a:solidFill>
                <a:schemeClr val="tx1"/>
              </a:solidFill>
              <a:round/>
              <a:headEnd/>
              <a:tailEnd/>
            </a:ln>
            <a:effectLst/>
            <a:extLst>
              <a:ext uri="{909E8E84-426E-40DD-AFC4-6F175D3DCCD1}">
                <a14:hiddenFill xmlns:a14="http://schemas.microsoft.com/office/drawing/2010/main">
                  <a:solidFill>
                    <a:srgbClr val="00B8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it-IT" altLang="it-IT" sz="1100">
                  <a:solidFill>
                    <a:schemeClr val="tx1"/>
                  </a:solidFill>
                </a:rPr>
                <a:t>Step2</a:t>
              </a:r>
            </a:p>
          </p:txBody>
        </p:sp>
      </p:grpSp>
    </p:spTree>
    <p:extLst>
      <p:ext uri="{BB962C8B-B14F-4D97-AF65-F5344CB8AC3E}">
        <p14:creationId xmlns:p14="http://schemas.microsoft.com/office/powerpoint/2010/main" val="96122563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026"/>
          <p:cNvSpPr txBox="1">
            <a:spLocks noChangeArrowheads="1"/>
          </p:cNvSpPr>
          <p:nvPr/>
        </p:nvSpPr>
        <p:spPr bwMode="auto">
          <a:xfrm>
            <a:off x="439172" y="260648"/>
            <a:ext cx="8278812" cy="463846"/>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lgn="ctr">
                <a:solidFill>
                  <a:srgbClr val="6699FF"/>
                </a:solidFill>
                <a:miter lim="800000"/>
                <a:headEnd/>
                <a:tailEnd/>
              </a14:hiddenLine>
            </a:ext>
          </a:extLst>
        </p:spPr>
        <p:txBody>
          <a:bodyPr lIns="90000" tIns="46800" rIns="90000" bIns="46800">
            <a:spAutoFit/>
          </a:bodyPr>
          <a:lstStyle/>
          <a:p>
            <a:pPr algn="ctr">
              <a:defRPr/>
            </a:pPr>
            <a:r>
              <a:rPr lang="it-IT" sz="2400" b="1" dirty="0" smtClean="0">
                <a:solidFill>
                  <a:srgbClr val="F26200"/>
                </a:solidFill>
                <a:latin typeface="Georgia" panose="02040502050405020303" pitchFamily="18" charset="0"/>
                <a:ea typeface="+mj-ea"/>
                <a:cs typeface="+mj-cs"/>
              </a:rPr>
              <a:t>Il quadro demografico</a:t>
            </a:r>
            <a:endParaRPr lang="it-IT" sz="2400" b="1" dirty="0">
              <a:solidFill>
                <a:srgbClr val="F26200"/>
              </a:solidFill>
              <a:latin typeface="Georgia" panose="02040502050405020303" pitchFamily="18" charset="0"/>
              <a:ea typeface="+mj-ea"/>
              <a:cs typeface="+mj-cs"/>
            </a:endParaRPr>
          </a:p>
        </p:txBody>
      </p:sp>
      <p:sp>
        <p:nvSpPr>
          <p:cNvPr id="11" name="Text Box 6"/>
          <p:cNvSpPr txBox="1">
            <a:spLocks noChangeArrowheads="1"/>
          </p:cNvSpPr>
          <p:nvPr/>
        </p:nvSpPr>
        <p:spPr bwMode="auto">
          <a:xfrm>
            <a:off x="414743" y="1124744"/>
            <a:ext cx="8322696" cy="4121065"/>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pPr algn="just">
              <a:lnSpc>
                <a:spcPct val="120000"/>
              </a:lnSpc>
            </a:pPr>
            <a:r>
              <a:rPr lang="it-IT" sz="2000" dirty="0" smtClean="0"/>
              <a:t>2</a:t>
            </a:r>
            <a:r>
              <a:rPr lang="it-IT" sz="2000" dirty="0"/>
              <a:t>. Si fa avanti invece la </a:t>
            </a:r>
            <a:r>
              <a:rPr lang="it-IT" sz="2000" b="1" dirty="0"/>
              <a:t>Generazione dei </a:t>
            </a:r>
            <a:r>
              <a:rPr lang="it-IT" sz="2000" b="1" dirty="0" err="1"/>
              <a:t>Millenials</a:t>
            </a:r>
            <a:r>
              <a:rPr lang="it-IT" sz="2000" b="1" dirty="0"/>
              <a:t> </a:t>
            </a:r>
            <a:r>
              <a:rPr lang="it-IT" sz="2000" dirty="0"/>
              <a:t>ovvero coloro che sono nati tra gli anni ‘80 e il 2001 che hanno visto cambiare il mondo con l’avvento di Internet e sono cresciuti nell’era della globalizzazione e delle crisi economiche. I </a:t>
            </a:r>
            <a:r>
              <a:rPr lang="it-IT" sz="2000" dirty="0" err="1"/>
              <a:t>Millennials</a:t>
            </a:r>
            <a:r>
              <a:rPr lang="it-IT" sz="2000" dirty="0"/>
              <a:t>, gli under 35, </a:t>
            </a:r>
            <a:r>
              <a:rPr lang="it-IT" sz="2000" b="1" dirty="0"/>
              <a:t>oggi rappresentano il 40% della popolazione mondiale, il 25% di quella Europea</a:t>
            </a:r>
            <a:r>
              <a:rPr lang="it-IT" sz="2000" dirty="0"/>
              <a:t>. </a:t>
            </a:r>
            <a:r>
              <a:rPr lang="it-IT" sz="2000" b="1" dirty="0"/>
              <a:t>I </a:t>
            </a:r>
            <a:r>
              <a:rPr lang="it-IT" sz="2000" b="1" dirty="0" err="1"/>
              <a:t>Millennials</a:t>
            </a:r>
            <a:r>
              <a:rPr lang="it-IT" sz="2000" b="1" dirty="0"/>
              <a:t> sono gli investitori di domani.</a:t>
            </a:r>
            <a:r>
              <a:rPr lang="it-IT" sz="2000" dirty="0"/>
              <a:t> Secondo un recente studio prodotto da </a:t>
            </a:r>
            <a:r>
              <a:rPr lang="it-IT" sz="2000" dirty="0" err="1"/>
              <a:t>Deloitte</a:t>
            </a:r>
            <a:r>
              <a:rPr lang="it-IT" sz="2000" dirty="0"/>
              <a:t>, “</a:t>
            </a:r>
            <a:r>
              <a:rPr lang="it-IT" sz="2000" dirty="0" err="1"/>
              <a:t>Millennials</a:t>
            </a:r>
            <a:r>
              <a:rPr lang="it-IT" sz="2000" dirty="0"/>
              <a:t> and </a:t>
            </a:r>
            <a:r>
              <a:rPr lang="it-IT" sz="2000" dirty="0" err="1"/>
              <a:t>Wealth</a:t>
            </a:r>
            <a:r>
              <a:rPr lang="it-IT" sz="2000" dirty="0"/>
              <a:t> Management”, si stima che entro il 2020 la ricchezza netta degli under 35 di tutto il mondo sarà il doppio rispetto al 2015, oscillando tra i 19 ed i 24 trilioni di dollari. i </a:t>
            </a:r>
            <a:r>
              <a:rPr lang="it-IT" sz="2000" dirty="0" err="1"/>
              <a:t>Millennials</a:t>
            </a:r>
            <a:r>
              <a:rPr lang="it-IT" sz="2000" dirty="0"/>
              <a:t> hanno la forza demografica per cambiare il mondo. Sono un </a:t>
            </a:r>
            <a:r>
              <a:rPr lang="it-IT" sz="2000" i="1" dirty="0" err="1"/>
              <a:t>megatrend</a:t>
            </a:r>
            <a:r>
              <a:rPr lang="it-IT" sz="2000" dirty="0"/>
              <a:t>.</a:t>
            </a:r>
          </a:p>
        </p:txBody>
      </p:sp>
      <p:sp>
        <p:nvSpPr>
          <p:cNvPr id="2" name="Segnaposto numero diapositiva 1"/>
          <p:cNvSpPr>
            <a:spLocks noGrp="1"/>
          </p:cNvSpPr>
          <p:nvPr>
            <p:ph type="sldNum" sz="quarter" idx="4"/>
          </p:nvPr>
        </p:nvSpPr>
        <p:spPr/>
        <p:txBody>
          <a:bodyPr/>
          <a:lstStyle/>
          <a:p>
            <a:fld id="{CEE20744-6222-4AA3-9D45-8592154090B2}" type="slidenum">
              <a:rPr lang="it-IT" smtClean="0"/>
              <a:pPr/>
              <a:t>14</a:t>
            </a:fld>
            <a:endParaRPr lang="it-IT" dirty="0"/>
          </a:p>
        </p:txBody>
      </p:sp>
    </p:spTree>
    <p:extLst>
      <p:ext uri="{BB962C8B-B14F-4D97-AF65-F5344CB8AC3E}">
        <p14:creationId xmlns:p14="http://schemas.microsoft.com/office/powerpoint/2010/main" val="2865350108"/>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026"/>
          <p:cNvSpPr txBox="1">
            <a:spLocks noChangeArrowheads="1"/>
          </p:cNvSpPr>
          <p:nvPr/>
        </p:nvSpPr>
        <p:spPr bwMode="auto">
          <a:xfrm>
            <a:off x="439172" y="260648"/>
            <a:ext cx="8278812" cy="463846"/>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lgn="ctr">
                <a:solidFill>
                  <a:srgbClr val="6699FF"/>
                </a:solidFill>
                <a:miter lim="800000"/>
                <a:headEnd/>
                <a:tailEnd/>
              </a14:hiddenLine>
            </a:ext>
          </a:extLst>
        </p:spPr>
        <p:txBody>
          <a:bodyPr lIns="90000" tIns="46800" rIns="90000" bIns="46800">
            <a:spAutoFit/>
          </a:bodyPr>
          <a:lstStyle/>
          <a:p>
            <a:pPr algn="ctr">
              <a:defRPr/>
            </a:pPr>
            <a:r>
              <a:rPr lang="it-IT" sz="2400" b="1" dirty="0" smtClean="0">
                <a:solidFill>
                  <a:srgbClr val="F26200"/>
                </a:solidFill>
                <a:latin typeface="Georgia" panose="02040502050405020303" pitchFamily="18" charset="0"/>
              </a:rPr>
              <a:t>(Feedback slide precedente)</a:t>
            </a:r>
            <a:endParaRPr lang="it-IT" sz="2400" b="1" dirty="0">
              <a:solidFill>
                <a:srgbClr val="F26200"/>
              </a:solidFill>
              <a:latin typeface="Georgia" panose="02040502050405020303" pitchFamily="18" charset="0"/>
            </a:endParaRPr>
          </a:p>
        </p:txBody>
      </p:sp>
      <p:sp>
        <p:nvSpPr>
          <p:cNvPr id="2" name="Segnaposto numero diapositiva 1"/>
          <p:cNvSpPr>
            <a:spLocks noGrp="1"/>
          </p:cNvSpPr>
          <p:nvPr>
            <p:ph type="sldNum" sz="quarter" idx="4"/>
          </p:nvPr>
        </p:nvSpPr>
        <p:spPr/>
        <p:txBody>
          <a:bodyPr/>
          <a:lstStyle/>
          <a:p>
            <a:fld id="{CEE20744-6222-4AA3-9D45-8592154090B2}" type="slidenum">
              <a:rPr lang="it-IT" smtClean="0"/>
              <a:pPr/>
              <a:t>140</a:t>
            </a:fld>
            <a:endParaRPr lang="it-IT" dirty="0"/>
          </a:p>
        </p:txBody>
      </p:sp>
      <p:sp>
        <p:nvSpPr>
          <p:cNvPr id="35" name="Text Box 6"/>
          <p:cNvSpPr txBox="1">
            <a:spLocks noChangeArrowheads="1"/>
          </p:cNvSpPr>
          <p:nvPr/>
        </p:nvSpPr>
        <p:spPr bwMode="auto">
          <a:xfrm>
            <a:off x="414743" y="1052736"/>
            <a:ext cx="8322696" cy="8922379"/>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pPr lvl="1" indent="-457200" algn="just">
              <a:lnSpc>
                <a:spcPct val="120000"/>
              </a:lnSpc>
              <a:buFont typeface="+mj-lt"/>
              <a:buAutoNum type="alphaLcParenR"/>
            </a:pPr>
            <a:r>
              <a:rPr lang="it-IT" sz="2000" dirty="0" smtClean="0">
                <a:latin typeface="+mj-lt"/>
              </a:rPr>
              <a:t>Se </a:t>
            </a:r>
            <a:r>
              <a:rPr lang="it-IT" sz="2000" dirty="0">
                <a:latin typeface="+mj-lt"/>
              </a:rPr>
              <a:t>viene selezionata l’opzione “Pari a 100 Euro</a:t>
            </a:r>
            <a:r>
              <a:rPr lang="it-IT" sz="2000" dirty="0" smtClean="0">
                <a:latin typeface="+mj-lt"/>
              </a:rPr>
              <a:t>.”: Attenzione</a:t>
            </a:r>
            <a:r>
              <a:rPr lang="it-IT" sz="2000" dirty="0">
                <a:latin typeface="+mj-lt"/>
              </a:rPr>
              <a:t>! Il valore finanziario dell’obbligazione A è inferiore a 100 Euro: infatti se è possibile investire ad un tasso del 5% con una garanzia di rimborso di 100 Euro, non si troverebbe nessun acquirente disposto a pagare 100 € per una obbligazione che rende il 3%. Il valore dell’obbligazione A, pertanto, diminuisce.</a:t>
            </a:r>
          </a:p>
          <a:p>
            <a:pPr lvl="1" indent="-457200" algn="just">
              <a:lnSpc>
                <a:spcPct val="120000"/>
              </a:lnSpc>
              <a:buFont typeface="+mj-lt"/>
              <a:buAutoNum type="alphaLcParenR"/>
            </a:pPr>
            <a:endParaRPr lang="it-IT" sz="2000" dirty="0">
              <a:latin typeface="+mj-lt"/>
            </a:endParaRPr>
          </a:p>
          <a:p>
            <a:pPr lvl="1" indent="-457200" algn="just">
              <a:lnSpc>
                <a:spcPct val="120000"/>
              </a:lnSpc>
              <a:buFont typeface="+mj-lt"/>
              <a:buAutoNum type="alphaLcParenR"/>
            </a:pPr>
            <a:r>
              <a:rPr lang="it-IT" sz="2000" dirty="0" smtClean="0">
                <a:latin typeface="+mj-lt"/>
              </a:rPr>
              <a:t>Se </a:t>
            </a:r>
            <a:r>
              <a:rPr lang="it-IT" sz="2000" dirty="0">
                <a:latin typeface="+mj-lt"/>
              </a:rPr>
              <a:t>viene selezionata l’opzione “Inferiore a 100 Euro</a:t>
            </a:r>
            <a:r>
              <a:rPr lang="it-IT" sz="2000" dirty="0" smtClean="0">
                <a:latin typeface="+mj-lt"/>
              </a:rPr>
              <a:t>”: Corretto</a:t>
            </a:r>
            <a:r>
              <a:rPr lang="it-IT" sz="2000" dirty="0">
                <a:latin typeface="+mj-lt"/>
              </a:rPr>
              <a:t>! Il valore finanziario dell’obbligazione A è inferiore a 100 Euro: infatti se è possibile investire ad un tasso del 5% con una garanzia di rimborso di 100 Euro, non si troverebbe nessun acquirente disposto a pagare 100 € per una obbligazione che rende il 3%. Il valore dell’obbligazione A, pertanto, diminuisce.</a:t>
            </a:r>
          </a:p>
          <a:p>
            <a:pPr lvl="1" indent="-457200" algn="just">
              <a:lnSpc>
                <a:spcPct val="120000"/>
              </a:lnSpc>
              <a:buFont typeface="+mj-lt"/>
              <a:buAutoNum type="alphaLcParenR"/>
            </a:pPr>
            <a:endParaRPr lang="it-IT" sz="2000" dirty="0">
              <a:latin typeface="+mj-lt"/>
            </a:endParaRPr>
          </a:p>
          <a:p>
            <a:pPr lvl="1" indent="-457200" algn="just">
              <a:lnSpc>
                <a:spcPct val="120000"/>
              </a:lnSpc>
              <a:buFont typeface="+mj-lt"/>
              <a:buAutoNum type="alphaLcParenR"/>
            </a:pPr>
            <a:r>
              <a:rPr lang="it-IT" sz="2000" dirty="0">
                <a:latin typeface="+mj-lt"/>
              </a:rPr>
              <a:t>Se viene selezionata l’opzione “Superiore a 100 Euro</a:t>
            </a:r>
            <a:r>
              <a:rPr lang="it-IT" sz="2000" dirty="0" smtClean="0">
                <a:latin typeface="+mj-lt"/>
              </a:rPr>
              <a:t>”: Attenzione</a:t>
            </a:r>
            <a:r>
              <a:rPr lang="it-IT" sz="2000" dirty="0">
                <a:latin typeface="+mj-lt"/>
              </a:rPr>
              <a:t>! Il valore finanziario dell’obbligazione A è inferiore a 100 Euro: infatti se è possibile investire ad un tasso del 5% con una garanzia di rimborso di 100 Euro, non si troverebbe nessun acquirente disposto a pagare 100 € per una obbligazione che rende il 3%. Il valore dell’obbligazione A, pertanto, diminuisce.</a:t>
            </a:r>
          </a:p>
          <a:p>
            <a:pPr lvl="1" indent="-457200" algn="just">
              <a:lnSpc>
                <a:spcPct val="120000"/>
              </a:lnSpc>
              <a:buFont typeface="+mj-lt"/>
              <a:buAutoNum type="alphaLcParenR"/>
            </a:pPr>
            <a:endParaRPr lang="it-IT" sz="2000" dirty="0">
              <a:latin typeface="+mj-lt"/>
            </a:endParaRPr>
          </a:p>
          <a:p>
            <a:pPr lvl="1" indent="-457200" algn="just">
              <a:lnSpc>
                <a:spcPct val="120000"/>
              </a:lnSpc>
              <a:buFont typeface="+mj-lt"/>
              <a:buAutoNum type="alphaLcParenR"/>
            </a:pPr>
            <a:endParaRPr lang="it-IT" sz="2000" dirty="0">
              <a:latin typeface="+mj-lt"/>
            </a:endParaRPr>
          </a:p>
          <a:p>
            <a:pPr lvl="1" indent="-457200" algn="just">
              <a:lnSpc>
                <a:spcPct val="120000"/>
              </a:lnSpc>
              <a:buFont typeface="+mj-lt"/>
              <a:buAutoNum type="alphaLcParenR"/>
            </a:pPr>
            <a:endParaRPr lang="it-IT" sz="2000" dirty="0">
              <a:latin typeface="+mj-lt"/>
            </a:endParaRPr>
          </a:p>
        </p:txBody>
      </p:sp>
    </p:spTree>
    <p:extLst>
      <p:ext uri="{BB962C8B-B14F-4D97-AF65-F5344CB8AC3E}">
        <p14:creationId xmlns:p14="http://schemas.microsoft.com/office/powerpoint/2010/main" val="209689627"/>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026"/>
          <p:cNvSpPr txBox="1">
            <a:spLocks noChangeArrowheads="1"/>
          </p:cNvSpPr>
          <p:nvPr/>
        </p:nvSpPr>
        <p:spPr bwMode="auto">
          <a:xfrm>
            <a:off x="439172" y="260648"/>
            <a:ext cx="8278812" cy="463846"/>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lgn="ctr">
                <a:solidFill>
                  <a:srgbClr val="6699FF"/>
                </a:solidFill>
                <a:miter lim="800000"/>
                <a:headEnd/>
                <a:tailEnd/>
              </a14:hiddenLine>
            </a:ext>
          </a:extLst>
        </p:spPr>
        <p:txBody>
          <a:bodyPr lIns="90000" tIns="46800" rIns="90000" bIns="46800">
            <a:spAutoFit/>
          </a:bodyPr>
          <a:lstStyle/>
          <a:p>
            <a:pPr algn="ctr">
              <a:defRPr/>
            </a:pPr>
            <a:r>
              <a:rPr lang="it-IT" sz="2400" b="1" dirty="0" smtClean="0">
                <a:solidFill>
                  <a:srgbClr val="F26200"/>
                </a:solidFill>
                <a:latin typeface="Georgia" panose="02040502050405020303" pitchFamily="18" charset="0"/>
              </a:rPr>
              <a:t>La </a:t>
            </a:r>
            <a:r>
              <a:rPr lang="it-IT" sz="2400" b="1" dirty="0" err="1" smtClean="0">
                <a:solidFill>
                  <a:srgbClr val="F26200"/>
                </a:solidFill>
                <a:latin typeface="Georgia" panose="02040502050405020303" pitchFamily="18" charset="0"/>
              </a:rPr>
              <a:t>duration</a:t>
            </a:r>
            <a:endParaRPr lang="it-IT" sz="2400" b="1" dirty="0">
              <a:solidFill>
                <a:srgbClr val="F26200"/>
              </a:solidFill>
              <a:latin typeface="Georgia" panose="02040502050405020303" pitchFamily="18" charset="0"/>
            </a:endParaRPr>
          </a:p>
        </p:txBody>
      </p:sp>
      <p:sp>
        <p:nvSpPr>
          <p:cNvPr id="2" name="Segnaposto numero diapositiva 1"/>
          <p:cNvSpPr>
            <a:spLocks noGrp="1"/>
          </p:cNvSpPr>
          <p:nvPr>
            <p:ph type="sldNum" sz="quarter" idx="4"/>
          </p:nvPr>
        </p:nvSpPr>
        <p:spPr/>
        <p:txBody>
          <a:bodyPr/>
          <a:lstStyle/>
          <a:p>
            <a:fld id="{CEE20744-6222-4AA3-9D45-8592154090B2}" type="slidenum">
              <a:rPr lang="it-IT" smtClean="0"/>
              <a:pPr/>
              <a:t>141</a:t>
            </a:fld>
            <a:endParaRPr lang="it-IT" dirty="0"/>
          </a:p>
        </p:txBody>
      </p:sp>
      <p:grpSp>
        <p:nvGrpSpPr>
          <p:cNvPr id="5" name="Gruppo 4"/>
          <p:cNvGrpSpPr/>
          <p:nvPr/>
        </p:nvGrpSpPr>
        <p:grpSpPr>
          <a:xfrm>
            <a:off x="611560" y="2636912"/>
            <a:ext cx="8218685" cy="3142084"/>
            <a:chOff x="385763" y="1943100"/>
            <a:chExt cx="6273800" cy="2006600"/>
          </a:xfrm>
        </p:grpSpPr>
        <p:sp>
          <p:nvSpPr>
            <p:cNvPr id="31" name="AutoShape 3"/>
            <p:cNvSpPr>
              <a:spLocks noChangeArrowheads="1"/>
            </p:cNvSpPr>
            <p:nvPr/>
          </p:nvSpPr>
          <p:spPr bwMode="auto">
            <a:xfrm>
              <a:off x="385763" y="2290763"/>
              <a:ext cx="1219200" cy="609600"/>
            </a:xfrm>
            <a:prstGeom prst="rightArrow">
              <a:avLst>
                <a:gd name="adj1" fmla="val 50000"/>
                <a:gd name="adj2" fmla="val 50000"/>
              </a:avLst>
            </a:prstGeom>
            <a:solidFill>
              <a:srgbClr val="CCFFFF"/>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5pPr>
              <a:lvl6pPr defTabSz="449263" fontAlgn="base">
                <a:lnSpc>
                  <a:spcPct val="93000"/>
                </a:lnSpc>
                <a:spcBef>
                  <a:spcPct val="0"/>
                </a:spcBef>
                <a:spcAft>
                  <a:spcPct val="0"/>
                </a:spcAft>
                <a:buClr>
                  <a:srgbClr val="000000"/>
                </a:buClr>
                <a:buSzPct val="100000"/>
                <a:buFont typeface="Arial"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6pPr>
              <a:lvl7pPr defTabSz="449263" fontAlgn="base">
                <a:lnSpc>
                  <a:spcPct val="93000"/>
                </a:lnSpc>
                <a:spcBef>
                  <a:spcPct val="0"/>
                </a:spcBef>
                <a:spcAft>
                  <a:spcPct val="0"/>
                </a:spcAft>
                <a:buClr>
                  <a:srgbClr val="000000"/>
                </a:buClr>
                <a:buSzPct val="100000"/>
                <a:buFont typeface="Arial"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7pPr>
              <a:lvl8pPr defTabSz="449263" fontAlgn="base">
                <a:lnSpc>
                  <a:spcPct val="93000"/>
                </a:lnSpc>
                <a:spcBef>
                  <a:spcPct val="0"/>
                </a:spcBef>
                <a:spcAft>
                  <a:spcPct val="0"/>
                </a:spcAft>
                <a:buClr>
                  <a:srgbClr val="000000"/>
                </a:buClr>
                <a:buSzPct val="100000"/>
                <a:buFont typeface="Arial"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8pPr>
              <a:lvl9pPr defTabSz="449263" fontAlgn="base">
                <a:lnSpc>
                  <a:spcPct val="93000"/>
                </a:lnSpc>
                <a:spcBef>
                  <a:spcPct val="0"/>
                </a:spcBef>
                <a:spcAft>
                  <a:spcPct val="0"/>
                </a:spcAft>
                <a:buClr>
                  <a:srgbClr val="000000"/>
                </a:buClr>
                <a:buSzPct val="100000"/>
                <a:buFont typeface="Arial"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9pPr>
            </a:lstStyle>
            <a:p>
              <a:pPr algn="ctr" eaLnBrk="0" hangingPunct="0">
                <a:lnSpc>
                  <a:spcPct val="100000"/>
                </a:lnSpc>
              </a:pPr>
              <a:r>
                <a:rPr lang="en-GB" altLang="it-IT" sz="1600"/>
                <a:t>acquisto</a:t>
              </a:r>
            </a:p>
          </p:txBody>
        </p:sp>
        <p:sp>
          <p:nvSpPr>
            <p:cNvPr id="32" name="AutoShape 4"/>
            <p:cNvSpPr>
              <a:spLocks noChangeArrowheads="1"/>
            </p:cNvSpPr>
            <p:nvPr/>
          </p:nvSpPr>
          <p:spPr bwMode="auto">
            <a:xfrm>
              <a:off x="5440363" y="2214563"/>
              <a:ext cx="1219200" cy="685800"/>
            </a:xfrm>
            <a:prstGeom prst="leftArrow">
              <a:avLst>
                <a:gd name="adj1" fmla="val 50000"/>
                <a:gd name="adj2" fmla="val 44444"/>
              </a:avLst>
            </a:prstGeom>
            <a:solidFill>
              <a:srgbClr val="CCFFFF"/>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5pPr>
              <a:lvl6pPr defTabSz="449263" fontAlgn="base">
                <a:lnSpc>
                  <a:spcPct val="93000"/>
                </a:lnSpc>
                <a:spcBef>
                  <a:spcPct val="0"/>
                </a:spcBef>
                <a:spcAft>
                  <a:spcPct val="0"/>
                </a:spcAft>
                <a:buClr>
                  <a:srgbClr val="000000"/>
                </a:buClr>
                <a:buSzPct val="100000"/>
                <a:buFont typeface="Arial"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6pPr>
              <a:lvl7pPr defTabSz="449263" fontAlgn="base">
                <a:lnSpc>
                  <a:spcPct val="93000"/>
                </a:lnSpc>
                <a:spcBef>
                  <a:spcPct val="0"/>
                </a:spcBef>
                <a:spcAft>
                  <a:spcPct val="0"/>
                </a:spcAft>
                <a:buClr>
                  <a:srgbClr val="000000"/>
                </a:buClr>
                <a:buSzPct val="100000"/>
                <a:buFont typeface="Arial"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7pPr>
              <a:lvl8pPr defTabSz="449263" fontAlgn="base">
                <a:lnSpc>
                  <a:spcPct val="93000"/>
                </a:lnSpc>
                <a:spcBef>
                  <a:spcPct val="0"/>
                </a:spcBef>
                <a:spcAft>
                  <a:spcPct val="0"/>
                </a:spcAft>
                <a:buClr>
                  <a:srgbClr val="000000"/>
                </a:buClr>
                <a:buSzPct val="100000"/>
                <a:buFont typeface="Arial"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8pPr>
              <a:lvl9pPr defTabSz="449263" fontAlgn="base">
                <a:lnSpc>
                  <a:spcPct val="93000"/>
                </a:lnSpc>
                <a:spcBef>
                  <a:spcPct val="0"/>
                </a:spcBef>
                <a:spcAft>
                  <a:spcPct val="0"/>
                </a:spcAft>
                <a:buClr>
                  <a:srgbClr val="000000"/>
                </a:buClr>
                <a:buSzPct val="100000"/>
                <a:buFont typeface="Arial"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9pPr>
            </a:lstStyle>
            <a:p>
              <a:pPr algn="ctr" eaLnBrk="0" hangingPunct="0">
                <a:lnSpc>
                  <a:spcPct val="100000"/>
                </a:lnSpc>
              </a:pPr>
              <a:r>
                <a:rPr lang="en-GB" altLang="it-IT" sz="1600"/>
                <a:t>Scadenza</a:t>
              </a:r>
            </a:p>
          </p:txBody>
        </p:sp>
        <p:sp>
          <p:nvSpPr>
            <p:cNvPr id="33" name="Line 5"/>
            <p:cNvSpPr>
              <a:spLocks noChangeShapeType="1"/>
            </p:cNvSpPr>
            <p:nvPr/>
          </p:nvSpPr>
          <p:spPr bwMode="auto">
            <a:xfrm>
              <a:off x="1452563" y="2913063"/>
              <a:ext cx="3810000" cy="1587"/>
            </a:xfrm>
            <a:prstGeom prst="line">
              <a:avLst/>
            </a:prstGeom>
            <a:noFill/>
            <a:ln w="936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it-IT"/>
            </a:p>
          </p:txBody>
        </p:sp>
        <p:sp>
          <p:nvSpPr>
            <p:cNvPr id="34" name="Rectangle 6"/>
            <p:cNvSpPr>
              <a:spLocks noChangeArrowheads="1"/>
            </p:cNvSpPr>
            <p:nvPr/>
          </p:nvSpPr>
          <p:spPr bwMode="auto">
            <a:xfrm>
              <a:off x="1420813" y="2925763"/>
              <a:ext cx="144462" cy="719137"/>
            </a:xfrm>
            <a:prstGeom prst="rect">
              <a:avLst/>
            </a:prstGeom>
            <a:solidFill>
              <a:srgbClr val="00FF00"/>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it-IT"/>
            </a:p>
          </p:txBody>
        </p:sp>
        <p:sp>
          <p:nvSpPr>
            <p:cNvPr id="53" name="Rectangle 7"/>
            <p:cNvSpPr>
              <a:spLocks noChangeArrowheads="1"/>
            </p:cNvSpPr>
            <p:nvPr/>
          </p:nvSpPr>
          <p:spPr bwMode="auto">
            <a:xfrm>
              <a:off x="5110163" y="2151063"/>
              <a:ext cx="152400" cy="762000"/>
            </a:xfrm>
            <a:prstGeom prst="rect">
              <a:avLst/>
            </a:prstGeom>
            <a:solidFill>
              <a:srgbClr val="00FF00"/>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it-IT"/>
            </a:p>
          </p:txBody>
        </p:sp>
        <p:sp>
          <p:nvSpPr>
            <p:cNvPr id="54" name="AutoShape 8"/>
            <p:cNvSpPr>
              <a:spLocks noChangeArrowheads="1"/>
            </p:cNvSpPr>
            <p:nvPr/>
          </p:nvSpPr>
          <p:spPr bwMode="auto">
            <a:xfrm>
              <a:off x="2608263" y="2989263"/>
              <a:ext cx="685800" cy="612775"/>
            </a:xfrm>
            <a:prstGeom prst="triangle">
              <a:avLst>
                <a:gd name="adj" fmla="val 50000"/>
              </a:avLst>
            </a:prstGeom>
            <a:solidFill>
              <a:srgbClr val="FF6600"/>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it-IT"/>
            </a:p>
          </p:txBody>
        </p:sp>
        <p:sp>
          <p:nvSpPr>
            <p:cNvPr id="55" name="Rectangle 10"/>
            <p:cNvSpPr>
              <a:spLocks noChangeArrowheads="1"/>
            </p:cNvSpPr>
            <p:nvPr/>
          </p:nvSpPr>
          <p:spPr bwMode="auto">
            <a:xfrm>
              <a:off x="2286000" y="2781300"/>
              <a:ext cx="176213" cy="119063"/>
            </a:xfrm>
            <a:prstGeom prst="rect">
              <a:avLst/>
            </a:prstGeom>
            <a:solidFill>
              <a:srgbClr val="FFFF00"/>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it-IT"/>
            </a:p>
          </p:txBody>
        </p:sp>
        <p:sp>
          <p:nvSpPr>
            <p:cNvPr id="56" name="Rectangle 15"/>
            <p:cNvSpPr>
              <a:spLocks noChangeArrowheads="1"/>
            </p:cNvSpPr>
            <p:nvPr/>
          </p:nvSpPr>
          <p:spPr bwMode="auto">
            <a:xfrm>
              <a:off x="3365500" y="2781300"/>
              <a:ext cx="176213" cy="119063"/>
            </a:xfrm>
            <a:prstGeom prst="rect">
              <a:avLst/>
            </a:prstGeom>
            <a:solidFill>
              <a:srgbClr val="FFFF00"/>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it-IT"/>
            </a:p>
          </p:txBody>
        </p:sp>
        <p:sp>
          <p:nvSpPr>
            <p:cNvPr id="57" name="Rectangle 16"/>
            <p:cNvSpPr>
              <a:spLocks noChangeArrowheads="1"/>
            </p:cNvSpPr>
            <p:nvPr/>
          </p:nvSpPr>
          <p:spPr bwMode="auto">
            <a:xfrm>
              <a:off x="4302125" y="2781300"/>
              <a:ext cx="176213" cy="119063"/>
            </a:xfrm>
            <a:prstGeom prst="rect">
              <a:avLst/>
            </a:prstGeom>
            <a:solidFill>
              <a:srgbClr val="FFFF00"/>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it-IT"/>
            </a:p>
          </p:txBody>
        </p:sp>
        <p:sp>
          <p:nvSpPr>
            <p:cNvPr id="58" name="Text Box 17"/>
            <p:cNvSpPr txBox="1">
              <a:spLocks noChangeArrowheads="1"/>
            </p:cNvSpPr>
            <p:nvPr/>
          </p:nvSpPr>
          <p:spPr bwMode="auto">
            <a:xfrm>
              <a:off x="1069975" y="3644900"/>
              <a:ext cx="782638" cy="261938"/>
            </a:xfrm>
            <a:prstGeom prst="rect">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it-IT" altLang="it-IT" sz="1200">
                  <a:solidFill>
                    <a:schemeClr val="tx1"/>
                  </a:solidFill>
                </a:rPr>
                <a:t>100 euro</a:t>
              </a:r>
            </a:p>
          </p:txBody>
        </p:sp>
        <p:sp>
          <p:nvSpPr>
            <p:cNvPr id="59" name="Text Box 18"/>
            <p:cNvSpPr txBox="1">
              <a:spLocks noChangeArrowheads="1"/>
            </p:cNvSpPr>
            <p:nvPr/>
          </p:nvSpPr>
          <p:spPr bwMode="auto">
            <a:xfrm>
              <a:off x="5219700" y="1943100"/>
              <a:ext cx="782638" cy="261938"/>
            </a:xfrm>
            <a:prstGeom prst="rect">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it-IT" altLang="it-IT" sz="1200">
                  <a:solidFill>
                    <a:schemeClr val="tx1"/>
                  </a:solidFill>
                </a:rPr>
                <a:t>103 euro</a:t>
              </a:r>
            </a:p>
          </p:txBody>
        </p:sp>
        <p:sp>
          <p:nvSpPr>
            <p:cNvPr id="60" name="Rectangle 19"/>
            <p:cNvSpPr>
              <a:spLocks noChangeArrowheads="1"/>
            </p:cNvSpPr>
            <p:nvPr/>
          </p:nvSpPr>
          <p:spPr bwMode="auto">
            <a:xfrm>
              <a:off x="5094288" y="2014538"/>
              <a:ext cx="176212" cy="119062"/>
            </a:xfrm>
            <a:prstGeom prst="rect">
              <a:avLst/>
            </a:prstGeom>
            <a:solidFill>
              <a:srgbClr val="FFFF00"/>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it-IT"/>
            </a:p>
          </p:txBody>
        </p:sp>
        <p:sp>
          <p:nvSpPr>
            <p:cNvPr id="61" name="Text Box 21"/>
            <p:cNvSpPr txBox="1">
              <a:spLocks noChangeArrowheads="1"/>
            </p:cNvSpPr>
            <p:nvPr/>
          </p:nvSpPr>
          <p:spPr bwMode="auto">
            <a:xfrm>
              <a:off x="2068513" y="2493963"/>
              <a:ext cx="614362" cy="261937"/>
            </a:xfrm>
            <a:prstGeom prst="rect">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it-IT" altLang="it-IT" sz="1200">
                  <a:solidFill>
                    <a:schemeClr val="tx1"/>
                  </a:solidFill>
                </a:rPr>
                <a:t>3 euro</a:t>
              </a:r>
            </a:p>
          </p:txBody>
        </p:sp>
        <p:sp>
          <p:nvSpPr>
            <p:cNvPr id="62" name="Text Box 22"/>
            <p:cNvSpPr txBox="1">
              <a:spLocks noChangeArrowheads="1"/>
            </p:cNvSpPr>
            <p:nvPr/>
          </p:nvSpPr>
          <p:spPr bwMode="auto">
            <a:xfrm>
              <a:off x="3076575" y="2493963"/>
              <a:ext cx="614363" cy="261937"/>
            </a:xfrm>
            <a:prstGeom prst="rect">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it-IT" altLang="it-IT" sz="1200">
                  <a:solidFill>
                    <a:schemeClr val="tx1"/>
                  </a:solidFill>
                </a:rPr>
                <a:t>3 euro</a:t>
              </a:r>
            </a:p>
          </p:txBody>
        </p:sp>
        <p:sp>
          <p:nvSpPr>
            <p:cNvPr id="63" name="Text Box 23"/>
            <p:cNvSpPr txBox="1">
              <a:spLocks noChangeArrowheads="1"/>
            </p:cNvSpPr>
            <p:nvPr/>
          </p:nvSpPr>
          <p:spPr bwMode="auto">
            <a:xfrm>
              <a:off x="4084638" y="2493963"/>
              <a:ext cx="614362" cy="261937"/>
            </a:xfrm>
            <a:prstGeom prst="rect">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it-IT" altLang="it-IT" sz="1200">
                  <a:solidFill>
                    <a:schemeClr val="tx1"/>
                  </a:solidFill>
                </a:rPr>
                <a:t>3 euro</a:t>
              </a:r>
            </a:p>
          </p:txBody>
        </p:sp>
        <p:sp>
          <p:nvSpPr>
            <p:cNvPr id="64" name="Oval 29"/>
            <p:cNvSpPr>
              <a:spLocks noChangeArrowheads="1"/>
            </p:cNvSpPr>
            <p:nvPr/>
          </p:nvSpPr>
          <p:spPr bwMode="auto">
            <a:xfrm>
              <a:off x="611188" y="3284538"/>
              <a:ext cx="685800" cy="304800"/>
            </a:xfrm>
            <a:prstGeom prst="ellipse">
              <a:avLst/>
            </a:prstGeom>
            <a:noFill/>
            <a:ln w="9525">
              <a:solidFill>
                <a:schemeClr val="tx1"/>
              </a:solidFill>
              <a:round/>
              <a:headEnd/>
              <a:tailEnd/>
            </a:ln>
            <a:effectLst/>
            <a:extLst>
              <a:ext uri="{909E8E84-426E-40DD-AFC4-6F175D3DCCD1}">
                <a14:hiddenFill xmlns:a14="http://schemas.microsoft.com/office/drawing/2010/main">
                  <a:solidFill>
                    <a:srgbClr val="00B8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it-IT" altLang="it-IT" sz="1100">
                  <a:solidFill>
                    <a:schemeClr val="tx1"/>
                  </a:solidFill>
                </a:rPr>
                <a:t>Step2a</a:t>
              </a:r>
            </a:p>
          </p:txBody>
        </p:sp>
        <p:sp>
          <p:nvSpPr>
            <p:cNvPr id="65" name="Oval 30"/>
            <p:cNvSpPr>
              <a:spLocks noChangeArrowheads="1"/>
            </p:cNvSpPr>
            <p:nvPr/>
          </p:nvSpPr>
          <p:spPr bwMode="auto">
            <a:xfrm>
              <a:off x="2987675" y="2133600"/>
              <a:ext cx="685800" cy="304800"/>
            </a:xfrm>
            <a:prstGeom prst="ellipse">
              <a:avLst/>
            </a:prstGeom>
            <a:noFill/>
            <a:ln w="9525">
              <a:solidFill>
                <a:schemeClr val="tx1"/>
              </a:solidFill>
              <a:round/>
              <a:headEnd/>
              <a:tailEnd/>
            </a:ln>
            <a:effectLst/>
            <a:extLst>
              <a:ext uri="{909E8E84-426E-40DD-AFC4-6F175D3DCCD1}">
                <a14:hiddenFill xmlns:a14="http://schemas.microsoft.com/office/drawing/2010/main">
                  <a:solidFill>
                    <a:srgbClr val="00B8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it-IT" altLang="it-IT" sz="1100">
                  <a:solidFill>
                    <a:schemeClr val="tx1"/>
                  </a:solidFill>
                </a:rPr>
                <a:t>Step2b</a:t>
              </a:r>
            </a:p>
          </p:txBody>
        </p:sp>
        <p:sp>
          <p:nvSpPr>
            <p:cNvPr id="66" name="Oval 31"/>
            <p:cNvSpPr>
              <a:spLocks noChangeArrowheads="1"/>
            </p:cNvSpPr>
            <p:nvPr/>
          </p:nvSpPr>
          <p:spPr bwMode="auto">
            <a:xfrm>
              <a:off x="5724525" y="2852738"/>
              <a:ext cx="685800" cy="304800"/>
            </a:xfrm>
            <a:prstGeom prst="ellipse">
              <a:avLst/>
            </a:prstGeom>
            <a:noFill/>
            <a:ln w="9525">
              <a:solidFill>
                <a:schemeClr val="tx1"/>
              </a:solidFill>
              <a:round/>
              <a:headEnd/>
              <a:tailEnd/>
            </a:ln>
            <a:effectLst/>
            <a:extLst>
              <a:ext uri="{909E8E84-426E-40DD-AFC4-6F175D3DCCD1}">
                <a14:hiddenFill xmlns:a14="http://schemas.microsoft.com/office/drawing/2010/main">
                  <a:solidFill>
                    <a:srgbClr val="00B8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it-IT" altLang="it-IT" sz="1100">
                  <a:solidFill>
                    <a:schemeClr val="tx1"/>
                  </a:solidFill>
                </a:rPr>
                <a:t>Step2c</a:t>
              </a:r>
            </a:p>
          </p:txBody>
        </p:sp>
        <p:sp>
          <p:nvSpPr>
            <p:cNvPr id="67" name="Oval 32"/>
            <p:cNvSpPr>
              <a:spLocks noChangeArrowheads="1"/>
            </p:cNvSpPr>
            <p:nvPr/>
          </p:nvSpPr>
          <p:spPr bwMode="auto">
            <a:xfrm>
              <a:off x="2627313" y="3644900"/>
              <a:ext cx="685800" cy="304800"/>
            </a:xfrm>
            <a:prstGeom prst="ellipse">
              <a:avLst/>
            </a:prstGeom>
            <a:noFill/>
            <a:ln w="9525">
              <a:solidFill>
                <a:schemeClr val="tx1"/>
              </a:solidFill>
              <a:round/>
              <a:headEnd/>
              <a:tailEnd/>
            </a:ln>
            <a:effectLst/>
            <a:extLst>
              <a:ext uri="{909E8E84-426E-40DD-AFC4-6F175D3DCCD1}">
                <a14:hiddenFill xmlns:a14="http://schemas.microsoft.com/office/drawing/2010/main">
                  <a:solidFill>
                    <a:srgbClr val="00B8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it-IT" altLang="it-IT" sz="1100">
                  <a:solidFill>
                    <a:schemeClr val="tx1"/>
                  </a:solidFill>
                </a:rPr>
                <a:t>Step3</a:t>
              </a:r>
            </a:p>
          </p:txBody>
        </p:sp>
      </p:grpSp>
      <p:sp>
        <p:nvSpPr>
          <p:cNvPr id="68" name="Oval 33"/>
          <p:cNvSpPr>
            <a:spLocks noChangeArrowheads="1"/>
          </p:cNvSpPr>
          <p:nvPr/>
        </p:nvSpPr>
        <p:spPr bwMode="auto">
          <a:xfrm>
            <a:off x="395288" y="692696"/>
            <a:ext cx="1152376" cy="565144"/>
          </a:xfrm>
          <a:prstGeom prst="ellipse">
            <a:avLst/>
          </a:prstGeom>
          <a:noFill/>
          <a:ln w="9525">
            <a:solidFill>
              <a:schemeClr val="tx1"/>
            </a:solidFill>
            <a:round/>
            <a:headEnd/>
            <a:tailEnd/>
          </a:ln>
          <a:effectLst/>
          <a:extLst>
            <a:ext uri="{909E8E84-426E-40DD-AFC4-6F175D3DCCD1}">
              <a14:hiddenFill xmlns:a14="http://schemas.microsoft.com/office/drawing/2010/main">
                <a:solidFill>
                  <a:srgbClr val="00B8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it-IT" altLang="it-IT" sz="1100">
                <a:solidFill>
                  <a:schemeClr val="tx1"/>
                </a:solidFill>
              </a:rPr>
              <a:t>Step1</a:t>
            </a:r>
          </a:p>
        </p:txBody>
      </p:sp>
    </p:spTree>
    <p:extLst>
      <p:ext uri="{BB962C8B-B14F-4D97-AF65-F5344CB8AC3E}">
        <p14:creationId xmlns:p14="http://schemas.microsoft.com/office/powerpoint/2010/main" val="2322808155"/>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026"/>
          <p:cNvSpPr txBox="1">
            <a:spLocks noChangeArrowheads="1"/>
          </p:cNvSpPr>
          <p:nvPr/>
        </p:nvSpPr>
        <p:spPr bwMode="auto">
          <a:xfrm>
            <a:off x="439172" y="260648"/>
            <a:ext cx="8278812" cy="463846"/>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lgn="ctr">
                <a:solidFill>
                  <a:srgbClr val="6699FF"/>
                </a:solidFill>
                <a:miter lim="800000"/>
                <a:headEnd/>
                <a:tailEnd/>
              </a14:hiddenLine>
            </a:ext>
          </a:extLst>
        </p:spPr>
        <p:txBody>
          <a:bodyPr lIns="90000" tIns="46800" rIns="90000" bIns="46800">
            <a:spAutoFit/>
          </a:bodyPr>
          <a:lstStyle/>
          <a:p>
            <a:pPr algn="ctr">
              <a:defRPr/>
            </a:pPr>
            <a:r>
              <a:rPr lang="it-IT" sz="2400" b="1" dirty="0" smtClean="0">
                <a:solidFill>
                  <a:srgbClr val="F26200"/>
                </a:solidFill>
                <a:latin typeface="Georgia" panose="02040502050405020303" pitchFamily="18" charset="0"/>
              </a:rPr>
              <a:t>La relazione fra tassi di interesse e </a:t>
            </a:r>
            <a:r>
              <a:rPr lang="it-IT" sz="2400" b="1" dirty="0" err="1" smtClean="0">
                <a:solidFill>
                  <a:srgbClr val="F26200"/>
                </a:solidFill>
                <a:latin typeface="Georgia" panose="02040502050405020303" pitchFamily="18" charset="0"/>
              </a:rPr>
              <a:t>duration</a:t>
            </a:r>
            <a:endParaRPr lang="it-IT" sz="2400" b="1" dirty="0">
              <a:solidFill>
                <a:srgbClr val="F26200"/>
              </a:solidFill>
              <a:latin typeface="Georgia" panose="02040502050405020303" pitchFamily="18" charset="0"/>
            </a:endParaRPr>
          </a:p>
        </p:txBody>
      </p:sp>
      <p:sp>
        <p:nvSpPr>
          <p:cNvPr id="2" name="Segnaposto numero diapositiva 1"/>
          <p:cNvSpPr>
            <a:spLocks noGrp="1"/>
          </p:cNvSpPr>
          <p:nvPr>
            <p:ph type="sldNum" sz="quarter" idx="4"/>
          </p:nvPr>
        </p:nvSpPr>
        <p:spPr/>
        <p:txBody>
          <a:bodyPr/>
          <a:lstStyle/>
          <a:p>
            <a:fld id="{CEE20744-6222-4AA3-9D45-8592154090B2}" type="slidenum">
              <a:rPr lang="it-IT" smtClean="0"/>
              <a:pPr/>
              <a:t>142</a:t>
            </a:fld>
            <a:endParaRPr lang="it-IT" dirty="0"/>
          </a:p>
        </p:txBody>
      </p:sp>
      <p:grpSp>
        <p:nvGrpSpPr>
          <p:cNvPr id="3" name="Gruppo 2"/>
          <p:cNvGrpSpPr/>
          <p:nvPr/>
        </p:nvGrpSpPr>
        <p:grpSpPr>
          <a:xfrm>
            <a:off x="821695" y="2059519"/>
            <a:ext cx="7513765" cy="2099959"/>
            <a:chOff x="381000" y="1957587"/>
            <a:chExt cx="5403850" cy="1676786"/>
          </a:xfrm>
        </p:grpSpPr>
        <p:sp>
          <p:nvSpPr>
            <p:cNvPr id="26" name="Text Box 9"/>
            <p:cNvSpPr txBox="1">
              <a:spLocks noChangeArrowheads="1"/>
            </p:cNvSpPr>
            <p:nvPr/>
          </p:nvSpPr>
          <p:spPr bwMode="auto">
            <a:xfrm>
              <a:off x="381000" y="2005013"/>
              <a:ext cx="1923217" cy="1449955"/>
            </a:xfrm>
            <a:prstGeom prst="rect">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it-IT" altLang="it-IT" sz="1400" dirty="0">
                  <a:solidFill>
                    <a:schemeClr val="tx1"/>
                  </a:solidFill>
                </a:rPr>
                <a:t>Se calano i tassi di interessi</a:t>
              </a:r>
            </a:p>
            <a:p>
              <a:endParaRPr lang="it-IT" altLang="it-IT" sz="1400" dirty="0">
                <a:solidFill>
                  <a:schemeClr val="tx1"/>
                </a:solidFill>
              </a:endParaRPr>
            </a:p>
            <a:p>
              <a:endParaRPr lang="it-IT" altLang="it-IT" sz="1400" dirty="0" smtClean="0">
                <a:solidFill>
                  <a:schemeClr val="tx1"/>
                </a:solidFill>
              </a:endParaRPr>
            </a:p>
            <a:p>
              <a:endParaRPr lang="it-IT" altLang="it-IT" sz="1400" dirty="0"/>
            </a:p>
            <a:p>
              <a:endParaRPr lang="it-IT" altLang="it-IT" sz="1400" dirty="0" smtClean="0">
                <a:solidFill>
                  <a:schemeClr val="tx1"/>
                </a:solidFill>
              </a:endParaRPr>
            </a:p>
            <a:p>
              <a:endParaRPr lang="it-IT" altLang="it-IT" sz="1400" dirty="0" smtClean="0">
                <a:solidFill>
                  <a:schemeClr val="tx1"/>
                </a:solidFill>
              </a:endParaRPr>
            </a:p>
            <a:p>
              <a:endParaRPr lang="it-IT" altLang="it-IT" sz="1400" dirty="0">
                <a:solidFill>
                  <a:schemeClr val="tx1"/>
                </a:solidFill>
              </a:endParaRPr>
            </a:p>
            <a:p>
              <a:r>
                <a:rPr lang="it-IT" altLang="it-IT" sz="1400" dirty="0">
                  <a:solidFill>
                    <a:schemeClr val="tx1"/>
                  </a:solidFill>
                </a:rPr>
                <a:t>Se si ipotizza un rialzo dei tassi</a:t>
              </a:r>
            </a:p>
          </p:txBody>
        </p:sp>
        <p:sp>
          <p:nvSpPr>
            <p:cNvPr id="27" name="AutoShape 10"/>
            <p:cNvSpPr>
              <a:spLocks noChangeArrowheads="1"/>
            </p:cNvSpPr>
            <p:nvPr/>
          </p:nvSpPr>
          <p:spPr bwMode="auto">
            <a:xfrm>
              <a:off x="2505869" y="1957587"/>
              <a:ext cx="762000" cy="304800"/>
            </a:xfrm>
            <a:prstGeom prst="rightArrow">
              <a:avLst>
                <a:gd name="adj1" fmla="val 50000"/>
                <a:gd name="adj2" fmla="val 62500"/>
              </a:avLst>
            </a:prstGeom>
            <a:solidFill>
              <a:srgbClr val="C0C0C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sp>
          <p:nvSpPr>
            <p:cNvPr id="28" name="AutoShape 11"/>
            <p:cNvSpPr>
              <a:spLocks noChangeArrowheads="1"/>
            </p:cNvSpPr>
            <p:nvPr/>
          </p:nvSpPr>
          <p:spPr bwMode="auto">
            <a:xfrm>
              <a:off x="2505869" y="3169646"/>
              <a:ext cx="762000" cy="304800"/>
            </a:xfrm>
            <a:prstGeom prst="rightArrow">
              <a:avLst>
                <a:gd name="adj1" fmla="val 50000"/>
                <a:gd name="adj2" fmla="val 62500"/>
              </a:avLst>
            </a:prstGeom>
            <a:solidFill>
              <a:srgbClr val="C0C0C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sp>
          <p:nvSpPr>
            <p:cNvPr id="29" name="Text Box 12"/>
            <p:cNvSpPr txBox="1">
              <a:spLocks noChangeArrowheads="1"/>
            </p:cNvSpPr>
            <p:nvPr/>
          </p:nvSpPr>
          <p:spPr bwMode="auto">
            <a:xfrm>
              <a:off x="3581400" y="1995488"/>
              <a:ext cx="2203450" cy="290512"/>
            </a:xfrm>
            <a:prstGeom prst="rect">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it-IT" altLang="it-IT" sz="1400">
                  <a:solidFill>
                    <a:schemeClr val="tx1"/>
                  </a:solidFill>
                </a:rPr>
                <a:t>Titoli con duration elevata</a:t>
              </a:r>
            </a:p>
          </p:txBody>
        </p:sp>
        <p:sp>
          <p:nvSpPr>
            <p:cNvPr id="35" name="Text Box 13"/>
            <p:cNvSpPr txBox="1">
              <a:spLocks noChangeArrowheads="1"/>
            </p:cNvSpPr>
            <p:nvPr/>
          </p:nvSpPr>
          <p:spPr bwMode="auto">
            <a:xfrm>
              <a:off x="3679825" y="3145423"/>
              <a:ext cx="2006600" cy="488950"/>
            </a:xfrm>
            <a:prstGeom prst="rect">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it-IT" altLang="it-IT" sz="1400" dirty="0">
                  <a:solidFill>
                    <a:schemeClr val="tx1"/>
                  </a:solidFill>
                </a:rPr>
                <a:t>Titoli a breve scadenza</a:t>
              </a:r>
            </a:p>
            <a:p>
              <a:r>
                <a:rPr lang="it-IT" altLang="it-IT" sz="1400" dirty="0">
                  <a:solidFill>
                    <a:schemeClr val="tx1"/>
                  </a:solidFill>
                </a:rPr>
                <a:t>Titoli a tasso variabile</a:t>
              </a:r>
            </a:p>
          </p:txBody>
        </p:sp>
      </p:grpSp>
    </p:spTree>
    <p:extLst>
      <p:ext uri="{BB962C8B-B14F-4D97-AF65-F5344CB8AC3E}">
        <p14:creationId xmlns:p14="http://schemas.microsoft.com/office/powerpoint/2010/main" val="574512413"/>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026"/>
          <p:cNvSpPr txBox="1">
            <a:spLocks noChangeArrowheads="1"/>
          </p:cNvSpPr>
          <p:nvPr/>
        </p:nvSpPr>
        <p:spPr bwMode="auto">
          <a:xfrm>
            <a:off x="439172" y="260648"/>
            <a:ext cx="8278812" cy="463846"/>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lgn="ctr">
                <a:solidFill>
                  <a:srgbClr val="6699FF"/>
                </a:solidFill>
                <a:miter lim="800000"/>
                <a:headEnd/>
                <a:tailEnd/>
              </a14:hiddenLine>
            </a:ext>
          </a:extLst>
        </p:spPr>
        <p:txBody>
          <a:bodyPr lIns="90000" tIns="46800" rIns="90000" bIns="46800">
            <a:spAutoFit/>
          </a:bodyPr>
          <a:lstStyle/>
          <a:p>
            <a:pPr algn="ctr">
              <a:defRPr/>
            </a:pPr>
            <a:r>
              <a:rPr lang="it-IT" sz="2400" b="1" dirty="0">
                <a:solidFill>
                  <a:srgbClr val="F26200"/>
                </a:solidFill>
                <a:latin typeface="Georgia" panose="02040502050405020303" pitchFamily="18" charset="0"/>
              </a:rPr>
              <a:t>Da che cosa è influenzata la </a:t>
            </a:r>
            <a:r>
              <a:rPr lang="it-IT" sz="2400" b="1" dirty="0" err="1">
                <a:solidFill>
                  <a:srgbClr val="F26200"/>
                </a:solidFill>
                <a:latin typeface="Georgia" panose="02040502050405020303" pitchFamily="18" charset="0"/>
              </a:rPr>
              <a:t>duration</a:t>
            </a:r>
            <a:r>
              <a:rPr lang="it-IT" sz="2400" b="1" dirty="0" smtClean="0">
                <a:solidFill>
                  <a:srgbClr val="F26200"/>
                </a:solidFill>
                <a:latin typeface="Georgia" panose="02040502050405020303" pitchFamily="18" charset="0"/>
              </a:rPr>
              <a:t>?</a:t>
            </a:r>
            <a:endParaRPr lang="it-IT" sz="2400" b="1" dirty="0">
              <a:solidFill>
                <a:srgbClr val="F26200"/>
              </a:solidFill>
              <a:latin typeface="Georgia" panose="02040502050405020303" pitchFamily="18" charset="0"/>
            </a:endParaRPr>
          </a:p>
        </p:txBody>
      </p:sp>
      <p:sp>
        <p:nvSpPr>
          <p:cNvPr id="2" name="Segnaposto numero diapositiva 1"/>
          <p:cNvSpPr>
            <a:spLocks noGrp="1"/>
          </p:cNvSpPr>
          <p:nvPr>
            <p:ph type="sldNum" sz="quarter" idx="4"/>
          </p:nvPr>
        </p:nvSpPr>
        <p:spPr/>
        <p:txBody>
          <a:bodyPr/>
          <a:lstStyle/>
          <a:p>
            <a:fld id="{CEE20744-6222-4AA3-9D45-8592154090B2}" type="slidenum">
              <a:rPr lang="it-IT" smtClean="0"/>
              <a:pPr/>
              <a:t>143</a:t>
            </a:fld>
            <a:endParaRPr lang="it-IT" dirty="0"/>
          </a:p>
        </p:txBody>
      </p:sp>
      <p:grpSp>
        <p:nvGrpSpPr>
          <p:cNvPr id="3" name="Gruppo 2"/>
          <p:cNvGrpSpPr/>
          <p:nvPr/>
        </p:nvGrpSpPr>
        <p:grpSpPr>
          <a:xfrm>
            <a:off x="381000" y="1211263"/>
            <a:ext cx="8336984" cy="4233961"/>
            <a:chOff x="381000" y="1211263"/>
            <a:chExt cx="7071321" cy="3576637"/>
          </a:xfrm>
        </p:grpSpPr>
        <p:sp>
          <p:nvSpPr>
            <p:cNvPr id="26" name="Rectangle 28"/>
            <p:cNvSpPr>
              <a:spLocks noChangeArrowheads="1"/>
            </p:cNvSpPr>
            <p:nvPr/>
          </p:nvSpPr>
          <p:spPr bwMode="auto">
            <a:xfrm>
              <a:off x="393700" y="1447800"/>
              <a:ext cx="1358900" cy="1016000"/>
            </a:xfrm>
            <a:prstGeom prst="rect">
              <a:avLst/>
            </a:prstGeom>
            <a:solidFill>
              <a:srgbClr val="FFFF99"/>
            </a:solidFill>
            <a:ln w="648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5pPr>
              <a:lvl6pPr defTabSz="449263" fontAlgn="base">
                <a:lnSpc>
                  <a:spcPct val="93000"/>
                </a:lnSpc>
                <a:spcBef>
                  <a:spcPct val="0"/>
                </a:spcBef>
                <a:spcAft>
                  <a:spcPct val="0"/>
                </a:spcAft>
                <a:buClr>
                  <a:srgbClr val="000000"/>
                </a:buClr>
                <a:buSzPct val="100000"/>
                <a:buFont typeface="Arial"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6pPr>
              <a:lvl7pPr defTabSz="449263" fontAlgn="base">
                <a:lnSpc>
                  <a:spcPct val="93000"/>
                </a:lnSpc>
                <a:spcBef>
                  <a:spcPct val="0"/>
                </a:spcBef>
                <a:spcAft>
                  <a:spcPct val="0"/>
                </a:spcAft>
                <a:buClr>
                  <a:srgbClr val="000000"/>
                </a:buClr>
                <a:buSzPct val="100000"/>
                <a:buFont typeface="Arial"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7pPr>
              <a:lvl8pPr defTabSz="449263" fontAlgn="base">
                <a:lnSpc>
                  <a:spcPct val="93000"/>
                </a:lnSpc>
                <a:spcBef>
                  <a:spcPct val="0"/>
                </a:spcBef>
                <a:spcAft>
                  <a:spcPct val="0"/>
                </a:spcAft>
                <a:buClr>
                  <a:srgbClr val="000000"/>
                </a:buClr>
                <a:buSzPct val="100000"/>
                <a:buFont typeface="Arial"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8pPr>
              <a:lvl9pPr defTabSz="449263" fontAlgn="base">
                <a:lnSpc>
                  <a:spcPct val="93000"/>
                </a:lnSpc>
                <a:spcBef>
                  <a:spcPct val="0"/>
                </a:spcBef>
                <a:spcAft>
                  <a:spcPct val="0"/>
                </a:spcAft>
                <a:buClr>
                  <a:srgbClr val="000000"/>
                </a:buClr>
                <a:buSzPct val="100000"/>
                <a:buFont typeface="Arial"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9pPr>
            </a:lstStyle>
            <a:p>
              <a:pPr algn="ctr">
                <a:lnSpc>
                  <a:spcPct val="100000"/>
                </a:lnSpc>
              </a:pPr>
              <a:r>
                <a:rPr lang="en-GB" altLang="it-IT" sz="1400" b="1">
                  <a:solidFill>
                    <a:srgbClr val="333399"/>
                  </a:solidFill>
                </a:rPr>
                <a:t>Durata</a:t>
              </a:r>
            </a:p>
          </p:txBody>
        </p:sp>
        <p:sp>
          <p:nvSpPr>
            <p:cNvPr id="27" name="Line 29"/>
            <p:cNvSpPr>
              <a:spLocks noChangeShapeType="1"/>
            </p:cNvSpPr>
            <p:nvPr/>
          </p:nvSpPr>
          <p:spPr bwMode="auto">
            <a:xfrm>
              <a:off x="1905000" y="1905000"/>
              <a:ext cx="10795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it-IT"/>
            </a:p>
          </p:txBody>
        </p:sp>
        <p:sp>
          <p:nvSpPr>
            <p:cNvPr id="28" name="Rectangle 31"/>
            <p:cNvSpPr>
              <a:spLocks noChangeArrowheads="1"/>
            </p:cNvSpPr>
            <p:nvPr/>
          </p:nvSpPr>
          <p:spPr bwMode="auto">
            <a:xfrm>
              <a:off x="381000" y="3763963"/>
              <a:ext cx="1358900" cy="1016000"/>
            </a:xfrm>
            <a:prstGeom prst="rect">
              <a:avLst/>
            </a:prstGeom>
            <a:solidFill>
              <a:srgbClr val="FFFF99"/>
            </a:solidFill>
            <a:ln w="648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5pPr>
              <a:lvl6pPr defTabSz="449263" fontAlgn="base">
                <a:lnSpc>
                  <a:spcPct val="93000"/>
                </a:lnSpc>
                <a:spcBef>
                  <a:spcPct val="0"/>
                </a:spcBef>
                <a:spcAft>
                  <a:spcPct val="0"/>
                </a:spcAft>
                <a:buClr>
                  <a:srgbClr val="000000"/>
                </a:buClr>
                <a:buSzPct val="100000"/>
                <a:buFont typeface="Arial"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6pPr>
              <a:lvl7pPr defTabSz="449263" fontAlgn="base">
                <a:lnSpc>
                  <a:spcPct val="93000"/>
                </a:lnSpc>
                <a:spcBef>
                  <a:spcPct val="0"/>
                </a:spcBef>
                <a:spcAft>
                  <a:spcPct val="0"/>
                </a:spcAft>
                <a:buClr>
                  <a:srgbClr val="000000"/>
                </a:buClr>
                <a:buSzPct val="100000"/>
                <a:buFont typeface="Arial"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7pPr>
              <a:lvl8pPr defTabSz="449263" fontAlgn="base">
                <a:lnSpc>
                  <a:spcPct val="93000"/>
                </a:lnSpc>
                <a:spcBef>
                  <a:spcPct val="0"/>
                </a:spcBef>
                <a:spcAft>
                  <a:spcPct val="0"/>
                </a:spcAft>
                <a:buClr>
                  <a:srgbClr val="000000"/>
                </a:buClr>
                <a:buSzPct val="100000"/>
                <a:buFont typeface="Arial"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8pPr>
              <a:lvl9pPr defTabSz="449263" fontAlgn="base">
                <a:lnSpc>
                  <a:spcPct val="93000"/>
                </a:lnSpc>
                <a:spcBef>
                  <a:spcPct val="0"/>
                </a:spcBef>
                <a:spcAft>
                  <a:spcPct val="0"/>
                </a:spcAft>
                <a:buClr>
                  <a:srgbClr val="000000"/>
                </a:buClr>
                <a:buSzPct val="100000"/>
                <a:buFont typeface="Arial"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9pPr>
            </a:lstStyle>
            <a:p>
              <a:pPr algn="ctr">
                <a:lnSpc>
                  <a:spcPct val="100000"/>
                </a:lnSpc>
              </a:pPr>
              <a:r>
                <a:rPr lang="en-GB" altLang="it-IT" sz="1400" b="1">
                  <a:solidFill>
                    <a:srgbClr val="333399"/>
                  </a:solidFill>
                </a:rPr>
                <a:t>Tipologia di</a:t>
              </a:r>
            </a:p>
            <a:p>
              <a:pPr algn="ctr">
                <a:lnSpc>
                  <a:spcPct val="100000"/>
                </a:lnSpc>
              </a:pPr>
              <a:r>
                <a:rPr lang="en-GB" altLang="it-IT" sz="1400" b="1">
                  <a:solidFill>
                    <a:srgbClr val="333399"/>
                  </a:solidFill>
                </a:rPr>
                <a:t> rimborso</a:t>
              </a:r>
            </a:p>
          </p:txBody>
        </p:sp>
        <p:sp>
          <p:nvSpPr>
            <p:cNvPr id="29" name="Line 32"/>
            <p:cNvSpPr>
              <a:spLocks noChangeShapeType="1"/>
            </p:cNvSpPr>
            <p:nvPr/>
          </p:nvSpPr>
          <p:spPr bwMode="auto">
            <a:xfrm>
              <a:off x="1828800" y="4267200"/>
              <a:ext cx="10795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it-IT"/>
            </a:p>
          </p:txBody>
        </p:sp>
        <p:grpSp>
          <p:nvGrpSpPr>
            <p:cNvPr id="35" name="Group 63"/>
            <p:cNvGrpSpPr>
              <a:grpSpLocks/>
            </p:cNvGrpSpPr>
            <p:nvPr/>
          </p:nvGrpSpPr>
          <p:grpSpPr bwMode="auto">
            <a:xfrm>
              <a:off x="3200400" y="1600200"/>
              <a:ext cx="1196975" cy="1028700"/>
              <a:chOff x="2477" y="1117"/>
              <a:chExt cx="754" cy="648"/>
            </a:xfrm>
          </p:grpSpPr>
          <p:sp>
            <p:nvSpPr>
              <p:cNvPr id="36" name="Line 4"/>
              <p:cNvSpPr>
                <a:spLocks noChangeShapeType="1"/>
              </p:cNvSpPr>
              <p:nvPr/>
            </p:nvSpPr>
            <p:spPr bwMode="auto">
              <a:xfrm>
                <a:off x="2477" y="1485"/>
                <a:ext cx="754" cy="1"/>
              </a:xfrm>
              <a:prstGeom prst="line">
                <a:avLst/>
              </a:prstGeom>
              <a:noFill/>
              <a:ln w="936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it-IT"/>
              </a:p>
            </p:txBody>
          </p:sp>
          <p:sp>
            <p:nvSpPr>
              <p:cNvPr id="37" name="Rectangle 5"/>
              <p:cNvSpPr>
                <a:spLocks noChangeArrowheads="1"/>
              </p:cNvSpPr>
              <p:nvPr/>
            </p:nvSpPr>
            <p:spPr bwMode="auto">
              <a:xfrm>
                <a:off x="2477" y="1477"/>
                <a:ext cx="56" cy="288"/>
              </a:xfrm>
              <a:prstGeom prst="rect">
                <a:avLst/>
              </a:prstGeom>
              <a:solidFill>
                <a:srgbClr val="00FF00"/>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it-IT"/>
              </a:p>
            </p:txBody>
          </p:sp>
          <p:sp>
            <p:nvSpPr>
              <p:cNvPr id="38" name="Rectangle 6"/>
              <p:cNvSpPr>
                <a:spLocks noChangeArrowheads="1"/>
              </p:cNvSpPr>
              <p:nvPr/>
            </p:nvSpPr>
            <p:spPr bwMode="auto">
              <a:xfrm>
                <a:off x="3175" y="1117"/>
                <a:ext cx="44" cy="360"/>
              </a:xfrm>
              <a:prstGeom prst="rect">
                <a:avLst/>
              </a:prstGeom>
              <a:solidFill>
                <a:srgbClr val="00FF00"/>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it-IT"/>
              </a:p>
            </p:txBody>
          </p:sp>
          <p:sp>
            <p:nvSpPr>
              <p:cNvPr id="39" name="AutoShape 7"/>
              <p:cNvSpPr>
                <a:spLocks noChangeArrowheads="1"/>
              </p:cNvSpPr>
              <p:nvPr/>
            </p:nvSpPr>
            <p:spPr bwMode="auto">
              <a:xfrm>
                <a:off x="2818" y="1511"/>
                <a:ext cx="139" cy="240"/>
              </a:xfrm>
              <a:prstGeom prst="triangle">
                <a:avLst>
                  <a:gd name="adj" fmla="val 50000"/>
                </a:avLst>
              </a:prstGeom>
              <a:solidFill>
                <a:srgbClr val="FF6600"/>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it-IT"/>
              </a:p>
            </p:txBody>
          </p:sp>
          <p:sp>
            <p:nvSpPr>
              <p:cNvPr id="40" name="Line 50"/>
              <p:cNvSpPr>
                <a:spLocks noChangeShapeType="1"/>
              </p:cNvSpPr>
              <p:nvPr/>
            </p:nvSpPr>
            <p:spPr bwMode="auto">
              <a:xfrm>
                <a:off x="2562" y="1661"/>
                <a:ext cx="182"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it-IT"/>
              </a:p>
            </p:txBody>
          </p:sp>
        </p:grpSp>
        <p:sp>
          <p:nvSpPr>
            <p:cNvPr id="41" name="Text Box 52"/>
            <p:cNvSpPr txBox="1">
              <a:spLocks noChangeArrowheads="1"/>
            </p:cNvSpPr>
            <p:nvPr/>
          </p:nvSpPr>
          <p:spPr bwMode="auto">
            <a:xfrm>
              <a:off x="3352800" y="2667000"/>
              <a:ext cx="647700" cy="206375"/>
            </a:xfrm>
            <a:prstGeom prst="rect">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it-IT" altLang="it-IT" sz="800" b="1">
                  <a:solidFill>
                    <a:schemeClr val="tx1"/>
                  </a:solidFill>
                </a:rPr>
                <a:t>duration</a:t>
              </a:r>
            </a:p>
          </p:txBody>
        </p:sp>
        <p:grpSp>
          <p:nvGrpSpPr>
            <p:cNvPr id="42" name="Group 64"/>
            <p:cNvGrpSpPr>
              <a:grpSpLocks/>
            </p:cNvGrpSpPr>
            <p:nvPr/>
          </p:nvGrpSpPr>
          <p:grpSpPr bwMode="auto">
            <a:xfrm>
              <a:off x="4876800" y="1676400"/>
              <a:ext cx="2224088" cy="1069975"/>
              <a:chOff x="3566" y="1162"/>
              <a:chExt cx="1401" cy="674"/>
            </a:xfrm>
          </p:grpSpPr>
          <p:sp>
            <p:nvSpPr>
              <p:cNvPr id="43" name="Line 8"/>
              <p:cNvSpPr>
                <a:spLocks noChangeShapeType="1"/>
              </p:cNvSpPr>
              <p:nvPr/>
            </p:nvSpPr>
            <p:spPr bwMode="auto">
              <a:xfrm>
                <a:off x="3566" y="1461"/>
                <a:ext cx="1395" cy="1"/>
              </a:xfrm>
              <a:prstGeom prst="line">
                <a:avLst/>
              </a:prstGeom>
              <a:noFill/>
              <a:ln w="936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it-IT"/>
              </a:p>
            </p:txBody>
          </p:sp>
          <p:sp>
            <p:nvSpPr>
              <p:cNvPr id="44" name="Rectangle 9"/>
              <p:cNvSpPr>
                <a:spLocks noChangeArrowheads="1"/>
              </p:cNvSpPr>
              <p:nvPr/>
            </p:nvSpPr>
            <p:spPr bwMode="auto">
              <a:xfrm>
                <a:off x="3566" y="1461"/>
                <a:ext cx="55" cy="288"/>
              </a:xfrm>
              <a:prstGeom prst="rect">
                <a:avLst/>
              </a:prstGeom>
              <a:solidFill>
                <a:srgbClr val="00FF00"/>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it-IT"/>
              </a:p>
            </p:txBody>
          </p:sp>
          <p:sp>
            <p:nvSpPr>
              <p:cNvPr id="45" name="Rectangle 10"/>
              <p:cNvSpPr>
                <a:spLocks noChangeArrowheads="1"/>
              </p:cNvSpPr>
              <p:nvPr/>
            </p:nvSpPr>
            <p:spPr bwMode="auto">
              <a:xfrm>
                <a:off x="4905" y="1162"/>
                <a:ext cx="62" cy="299"/>
              </a:xfrm>
              <a:prstGeom prst="rect">
                <a:avLst/>
              </a:prstGeom>
              <a:solidFill>
                <a:srgbClr val="00FF00"/>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it-IT"/>
              </a:p>
            </p:txBody>
          </p:sp>
          <p:sp>
            <p:nvSpPr>
              <p:cNvPr id="46" name="AutoShape 11"/>
              <p:cNvSpPr>
                <a:spLocks noChangeArrowheads="1"/>
              </p:cNvSpPr>
              <p:nvPr/>
            </p:nvSpPr>
            <p:spPr bwMode="auto">
              <a:xfrm>
                <a:off x="4242" y="1511"/>
                <a:ext cx="139" cy="240"/>
              </a:xfrm>
              <a:prstGeom prst="triangle">
                <a:avLst>
                  <a:gd name="adj" fmla="val 50000"/>
                </a:avLst>
              </a:prstGeom>
              <a:solidFill>
                <a:srgbClr val="FF6600"/>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it-IT"/>
              </a:p>
            </p:txBody>
          </p:sp>
          <p:sp>
            <p:nvSpPr>
              <p:cNvPr id="47" name="Line 51"/>
              <p:cNvSpPr>
                <a:spLocks noChangeShapeType="1"/>
              </p:cNvSpPr>
              <p:nvPr/>
            </p:nvSpPr>
            <p:spPr bwMode="auto">
              <a:xfrm>
                <a:off x="3696" y="1616"/>
                <a:ext cx="454"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it-IT"/>
              </a:p>
            </p:txBody>
          </p:sp>
          <p:sp>
            <p:nvSpPr>
              <p:cNvPr id="48" name="Text Box 53"/>
              <p:cNvSpPr txBox="1">
                <a:spLocks noChangeArrowheads="1"/>
              </p:cNvSpPr>
              <p:nvPr/>
            </p:nvSpPr>
            <p:spPr bwMode="auto">
              <a:xfrm>
                <a:off x="3696" y="1706"/>
                <a:ext cx="408" cy="130"/>
              </a:xfrm>
              <a:prstGeom prst="rect">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it-IT" altLang="it-IT" sz="800" b="1">
                    <a:solidFill>
                      <a:schemeClr val="tx1"/>
                    </a:solidFill>
                  </a:rPr>
                  <a:t>duration</a:t>
                </a:r>
              </a:p>
            </p:txBody>
          </p:sp>
        </p:grpSp>
        <p:grpSp>
          <p:nvGrpSpPr>
            <p:cNvPr id="49" name="Group 66"/>
            <p:cNvGrpSpPr>
              <a:grpSpLocks/>
            </p:cNvGrpSpPr>
            <p:nvPr/>
          </p:nvGrpSpPr>
          <p:grpSpPr bwMode="auto">
            <a:xfrm>
              <a:off x="5257800" y="4052888"/>
              <a:ext cx="1957388" cy="735012"/>
              <a:chOff x="3688" y="2553"/>
              <a:chExt cx="1233" cy="463"/>
            </a:xfrm>
          </p:grpSpPr>
          <p:sp>
            <p:nvSpPr>
              <p:cNvPr id="50" name="Line 14"/>
              <p:cNvSpPr>
                <a:spLocks noChangeShapeType="1"/>
              </p:cNvSpPr>
              <p:nvPr/>
            </p:nvSpPr>
            <p:spPr bwMode="auto">
              <a:xfrm>
                <a:off x="3688" y="2726"/>
                <a:ext cx="1204" cy="1"/>
              </a:xfrm>
              <a:prstGeom prst="line">
                <a:avLst/>
              </a:prstGeom>
              <a:noFill/>
              <a:ln w="936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it-IT"/>
              </a:p>
            </p:txBody>
          </p:sp>
          <p:sp>
            <p:nvSpPr>
              <p:cNvPr id="51" name="Rectangle 15"/>
              <p:cNvSpPr>
                <a:spLocks noChangeArrowheads="1"/>
              </p:cNvSpPr>
              <p:nvPr/>
            </p:nvSpPr>
            <p:spPr bwMode="auto">
              <a:xfrm>
                <a:off x="3688" y="2726"/>
                <a:ext cx="59" cy="288"/>
              </a:xfrm>
              <a:prstGeom prst="rect">
                <a:avLst/>
              </a:prstGeom>
              <a:solidFill>
                <a:srgbClr val="00FF00"/>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it-IT"/>
              </a:p>
            </p:txBody>
          </p:sp>
          <p:sp>
            <p:nvSpPr>
              <p:cNvPr id="52" name="Rectangle 16"/>
              <p:cNvSpPr>
                <a:spLocks noChangeArrowheads="1"/>
              </p:cNvSpPr>
              <p:nvPr/>
            </p:nvSpPr>
            <p:spPr bwMode="auto">
              <a:xfrm>
                <a:off x="4857" y="2553"/>
                <a:ext cx="46" cy="162"/>
              </a:xfrm>
              <a:prstGeom prst="rect">
                <a:avLst/>
              </a:prstGeom>
              <a:solidFill>
                <a:srgbClr val="00FF00"/>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it-IT"/>
              </a:p>
            </p:txBody>
          </p:sp>
          <p:sp>
            <p:nvSpPr>
              <p:cNvPr id="69" name="AutoShape 21"/>
              <p:cNvSpPr>
                <a:spLocks noChangeArrowheads="1"/>
              </p:cNvSpPr>
              <p:nvPr/>
            </p:nvSpPr>
            <p:spPr bwMode="auto">
              <a:xfrm>
                <a:off x="4775" y="2774"/>
                <a:ext cx="146" cy="240"/>
              </a:xfrm>
              <a:prstGeom prst="triangle">
                <a:avLst>
                  <a:gd name="adj" fmla="val 50000"/>
                </a:avLst>
              </a:prstGeom>
              <a:solidFill>
                <a:srgbClr val="FF6600"/>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it-IT"/>
              </a:p>
            </p:txBody>
          </p:sp>
          <p:sp>
            <p:nvSpPr>
              <p:cNvPr id="70" name="AutoShape 22"/>
              <p:cNvSpPr>
                <a:spLocks noChangeArrowheads="1"/>
              </p:cNvSpPr>
              <p:nvPr/>
            </p:nvSpPr>
            <p:spPr bwMode="auto">
              <a:xfrm>
                <a:off x="4195" y="2774"/>
                <a:ext cx="146" cy="240"/>
              </a:xfrm>
              <a:prstGeom prst="triangle">
                <a:avLst>
                  <a:gd name="adj" fmla="val 50000"/>
                </a:avLst>
              </a:prstGeom>
              <a:solidFill>
                <a:srgbClr val="0000FF"/>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it-IT"/>
              </a:p>
            </p:txBody>
          </p:sp>
          <p:sp>
            <p:nvSpPr>
              <p:cNvPr id="71" name="Rectangle 43"/>
              <p:cNvSpPr>
                <a:spLocks noChangeArrowheads="1"/>
              </p:cNvSpPr>
              <p:nvPr/>
            </p:nvSpPr>
            <p:spPr bwMode="auto">
              <a:xfrm>
                <a:off x="4358" y="2553"/>
                <a:ext cx="46" cy="162"/>
              </a:xfrm>
              <a:prstGeom prst="rect">
                <a:avLst/>
              </a:prstGeom>
              <a:solidFill>
                <a:srgbClr val="00FF00"/>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it-IT"/>
              </a:p>
            </p:txBody>
          </p:sp>
          <p:sp>
            <p:nvSpPr>
              <p:cNvPr id="72" name="Text Box 55"/>
              <p:cNvSpPr txBox="1">
                <a:spLocks noChangeArrowheads="1"/>
              </p:cNvSpPr>
              <p:nvPr/>
            </p:nvSpPr>
            <p:spPr bwMode="auto">
              <a:xfrm>
                <a:off x="3742" y="2886"/>
                <a:ext cx="408" cy="130"/>
              </a:xfrm>
              <a:prstGeom prst="rect">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it-IT" altLang="it-IT" sz="800" b="1">
                    <a:solidFill>
                      <a:schemeClr val="tx1"/>
                    </a:solidFill>
                  </a:rPr>
                  <a:t>duration</a:t>
                </a:r>
              </a:p>
            </p:txBody>
          </p:sp>
          <p:sp>
            <p:nvSpPr>
              <p:cNvPr id="73" name="Line 56"/>
              <p:cNvSpPr>
                <a:spLocks noChangeShapeType="1"/>
              </p:cNvSpPr>
              <p:nvPr/>
            </p:nvSpPr>
            <p:spPr bwMode="auto">
              <a:xfrm>
                <a:off x="3878" y="2840"/>
                <a:ext cx="182"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it-IT"/>
              </a:p>
            </p:txBody>
          </p:sp>
        </p:grpSp>
        <p:grpSp>
          <p:nvGrpSpPr>
            <p:cNvPr id="74" name="Group 65"/>
            <p:cNvGrpSpPr>
              <a:grpSpLocks/>
            </p:cNvGrpSpPr>
            <p:nvPr/>
          </p:nvGrpSpPr>
          <p:grpSpPr bwMode="auto">
            <a:xfrm>
              <a:off x="3048000" y="3810000"/>
              <a:ext cx="1943100" cy="960438"/>
              <a:chOff x="2146" y="2417"/>
              <a:chExt cx="1224" cy="605"/>
            </a:xfrm>
          </p:grpSpPr>
          <p:sp>
            <p:nvSpPr>
              <p:cNvPr id="75" name="Line 44"/>
              <p:cNvSpPr>
                <a:spLocks noChangeShapeType="1"/>
              </p:cNvSpPr>
              <p:nvPr/>
            </p:nvSpPr>
            <p:spPr bwMode="auto">
              <a:xfrm>
                <a:off x="2146" y="2734"/>
                <a:ext cx="1204" cy="1"/>
              </a:xfrm>
              <a:prstGeom prst="line">
                <a:avLst/>
              </a:prstGeom>
              <a:noFill/>
              <a:ln w="936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it-IT"/>
              </a:p>
            </p:txBody>
          </p:sp>
          <p:sp>
            <p:nvSpPr>
              <p:cNvPr id="76" name="Rectangle 45"/>
              <p:cNvSpPr>
                <a:spLocks noChangeArrowheads="1"/>
              </p:cNvSpPr>
              <p:nvPr/>
            </p:nvSpPr>
            <p:spPr bwMode="auto">
              <a:xfrm>
                <a:off x="2146" y="2734"/>
                <a:ext cx="59" cy="288"/>
              </a:xfrm>
              <a:prstGeom prst="rect">
                <a:avLst/>
              </a:prstGeom>
              <a:solidFill>
                <a:srgbClr val="00FF00"/>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it-IT"/>
              </a:p>
            </p:txBody>
          </p:sp>
          <p:sp>
            <p:nvSpPr>
              <p:cNvPr id="77" name="Rectangle 46"/>
              <p:cNvSpPr>
                <a:spLocks noChangeArrowheads="1"/>
              </p:cNvSpPr>
              <p:nvPr/>
            </p:nvSpPr>
            <p:spPr bwMode="auto">
              <a:xfrm>
                <a:off x="3315" y="2417"/>
                <a:ext cx="55" cy="306"/>
              </a:xfrm>
              <a:prstGeom prst="rect">
                <a:avLst/>
              </a:prstGeom>
              <a:solidFill>
                <a:srgbClr val="00FF00"/>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it-IT"/>
              </a:p>
            </p:txBody>
          </p:sp>
          <p:sp>
            <p:nvSpPr>
              <p:cNvPr id="78" name="AutoShape 48"/>
              <p:cNvSpPr>
                <a:spLocks noChangeArrowheads="1"/>
              </p:cNvSpPr>
              <p:nvPr/>
            </p:nvSpPr>
            <p:spPr bwMode="auto">
              <a:xfrm>
                <a:off x="2870" y="2782"/>
                <a:ext cx="146" cy="240"/>
              </a:xfrm>
              <a:prstGeom prst="triangle">
                <a:avLst>
                  <a:gd name="adj" fmla="val 50000"/>
                </a:avLst>
              </a:prstGeom>
              <a:solidFill>
                <a:srgbClr val="0000FF"/>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it-IT"/>
              </a:p>
            </p:txBody>
          </p:sp>
          <p:sp>
            <p:nvSpPr>
              <p:cNvPr id="79" name="Text Box 54"/>
              <p:cNvSpPr txBox="1">
                <a:spLocks noChangeArrowheads="1"/>
              </p:cNvSpPr>
              <p:nvPr/>
            </p:nvSpPr>
            <p:spPr bwMode="auto">
              <a:xfrm>
                <a:off x="2336" y="2886"/>
                <a:ext cx="408" cy="130"/>
              </a:xfrm>
              <a:prstGeom prst="rect">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it-IT" altLang="it-IT" sz="800" b="1">
                    <a:solidFill>
                      <a:schemeClr val="tx1"/>
                    </a:solidFill>
                  </a:rPr>
                  <a:t>duration</a:t>
                </a:r>
              </a:p>
            </p:txBody>
          </p:sp>
          <p:sp>
            <p:nvSpPr>
              <p:cNvPr id="80" name="Line 57"/>
              <p:cNvSpPr>
                <a:spLocks noChangeShapeType="1"/>
              </p:cNvSpPr>
              <p:nvPr/>
            </p:nvSpPr>
            <p:spPr bwMode="auto">
              <a:xfrm>
                <a:off x="2336" y="2886"/>
                <a:ext cx="454"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it-IT"/>
              </a:p>
            </p:txBody>
          </p:sp>
        </p:grpSp>
        <p:sp>
          <p:nvSpPr>
            <p:cNvPr id="81" name="Text Box 59"/>
            <p:cNvSpPr txBox="1">
              <a:spLocks noChangeArrowheads="1"/>
            </p:cNvSpPr>
            <p:nvPr/>
          </p:nvSpPr>
          <p:spPr bwMode="auto">
            <a:xfrm>
              <a:off x="5943601" y="3716338"/>
              <a:ext cx="1508720" cy="338554"/>
            </a:xfrm>
            <a:prstGeom prst="rect">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it-IT" altLang="it-IT" sz="800" b="1" dirty="0">
                  <a:solidFill>
                    <a:schemeClr val="tx1"/>
                  </a:solidFill>
                </a:rPr>
                <a:t>Rimborso per ammortamento </a:t>
              </a:r>
            </a:p>
            <a:p>
              <a:r>
                <a:rPr lang="it-IT" altLang="it-IT" sz="800" b="1" dirty="0">
                  <a:solidFill>
                    <a:schemeClr val="tx1"/>
                  </a:solidFill>
                </a:rPr>
                <a:t>(in due soluzioni)</a:t>
              </a:r>
            </a:p>
          </p:txBody>
        </p:sp>
        <p:sp>
          <p:nvSpPr>
            <p:cNvPr id="82" name="Text Box 61"/>
            <p:cNvSpPr txBox="1">
              <a:spLocks noChangeArrowheads="1"/>
            </p:cNvSpPr>
            <p:nvPr/>
          </p:nvSpPr>
          <p:spPr bwMode="auto">
            <a:xfrm>
              <a:off x="609600" y="1211263"/>
              <a:ext cx="581025" cy="261937"/>
            </a:xfrm>
            <a:prstGeom prst="rect">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it-IT" altLang="it-IT" sz="1200">
                  <a:solidFill>
                    <a:schemeClr val="tx1"/>
                  </a:solidFill>
                </a:rPr>
                <a:t>Step1</a:t>
              </a:r>
            </a:p>
          </p:txBody>
        </p:sp>
        <p:sp>
          <p:nvSpPr>
            <p:cNvPr id="83" name="Text Box 62"/>
            <p:cNvSpPr txBox="1">
              <a:spLocks noChangeArrowheads="1"/>
            </p:cNvSpPr>
            <p:nvPr/>
          </p:nvSpPr>
          <p:spPr bwMode="auto">
            <a:xfrm>
              <a:off x="611188" y="3497263"/>
              <a:ext cx="581025" cy="261937"/>
            </a:xfrm>
            <a:prstGeom prst="rect">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it-IT" altLang="it-IT" sz="1200">
                  <a:solidFill>
                    <a:schemeClr val="tx1"/>
                  </a:solidFill>
                </a:rPr>
                <a:t>Step2</a:t>
              </a:r>
            </a:p>
          </p:txBody>
        </p:sp>
      </p:grpSp>
    </p:spTree>
    <p:extLst>
      <p:ext uri="{BB962C8B-B14F-4D97-AF65-F5344CB8AC3E}">
        <p14:creationId xmlns:p14="http://schemas.microsoft.com/office/powerpoint/2010/main" val="216177529"/>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026"/>
          <p:cNvSpPr txBox="1">
            <a:spLocks noChangeArrowheads="1"/>
          </p:cNvSpPr>
          <p:nvPr/>
        </p:nvSpPr>
        <p:spPr bwMode="auto">
          <a:xfrm>
            <a:off x="439172" y="260648"/>
            <a:ext cx="8278812" cy="463846"/>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lgn="ctr">
                <a:solidFill>
                  <a:srgbClr val="6699FF"/>
                </a:solidFill>
                <a:miter lim="800000"/>
                <a:headEnd/>
                <a:tailEnd/>
              </a14:hiddenLine>
            </a:ext>
          </a:extLst>
        </p:spPr>
        <p:txBody>
          <a:bodyPr lIns="90000" tIns="46800" rIns="90000" bIns="46800">
            <a:spAutoFit/>
          </a:bodyPr>
          <a:lstStyle/>
          <a:p>
            <a:pPr algn="ctr">
              <a:defRPr/>
            </a:pPr>
            <a:r>
              <a:rPr lang="it-IT" sz="2400" b="1" dirty="0">
                <a:solidFill>
                  <a:srgbClr val="F26200"/>
                </a:solidFill>
                <a:latin typeface="Georgia" panose="02040502050405020303" pitchFamily="18" charset="0"/>
              </a:rPr>
              <a:t>Da che cosa è influenzata la </a:t>
            </a:r>
            <a:r>
              <a:rPr lang="it-IT" sz="2400" b="1" dirty="0" err="1">
                <a:solidFill>
                  <a:srgbClr val="F26200"/>
                </a:solidFill>
                <a:latin typeface="Georgia" panose="02040502050405020303" pitchFamily="18" charset="0"/>
              </a:rPr>
              <a:t>duration</a:t>
            </a:r>
            <a:r>
              <a:rPr lang="it-IT" sz="2400" b="1" dirty="0" smtClean="0">
                <a:solidFill>
                  <a:srgbClr val="F26200"/>
                </a:solidFill>
                <a:latin typeface="Georgia" panose="02040502050405020303" pitchFamily="18" charset="0"/>
              </a:rPr>
              <a:t>?</a:t>
            </a:r>
            <a:endParaRPr lang="it-IT" sz="2400" b="1" dirty="0">
              <a:solidFill>
                <a:srgbClr val="F26200"/>
              </a:solidFill>
              <a:latin typeface="Georgia" panose="02040502050405020303" pitchFamily="18" charset="0"/>
            </a:endParaRPr>
          </a:p>
        </p:txBody>
      </p:sp>
      <p:sp>
        <p:nvSpPr>
          <p:cNvPr id="2" name="Segnaposto numero diapositiva 1"/>
          <p:cNvSpPr>
            <a:spLocks noGrp="1"/>
          </p:cNvSpPr>
          <p:nvPr>
            <p:ph type="sldNum" sz="quarter" idx="4"/>
          </p:nvPr>
        </p:nvSpPr>
        <p:spPr/>
        <p:txBody>
          <a:bodyPr/>
          <a:lstStyle/>
          <a:p>
            <a:fld id="{CEE20744-6222-4AA3-9D45-8592154090B2}" type="slidenum">
              <a:rPr lang="it-IT" smtClean="0"/>
              <a:pPr/>
              <a:t>144</a:t>
            </a:fld>
            <a:endParaRPr lang="it-IT" dirty="0"/>
          </a:p>
        </p:txBody>
      </p:sp>
      <p:grpSp>
        <p:nvGrpSpPr>
          <p:cNvPr id="5" name="Gruppo 4"/>
          <p:cNvGrpSpPr/>
          <p:nvPr/>
        </p:nvGrpSpPr>
        <p:grpSpPr>
          <a:xfrm>
            <a:off x="138112" y="1412874"/>
            <a:ext cx="8682359" cy="3528293"/>
            <a:chOff x="138113" y="1412875"/>
            <a:chExt cx="7696200" cy="3290888"/>
          </a:xfrm>
        </p:grpSpPr>
        <p:sp>
          <p:nvSpPr>
            <p:cNvPr id="53" name="Rectangle 13"/>
            <p:cNvSpPr>
              <a:spLocks noChangeArrowheads="1"/>
            </p:cNvSpPr>
            <p:nvPr/>
          </p:nvSpPr>
          <p:spPr bwMode="auto">
            <a:xfrm>
              <a:off x="2195513" y="3206750"/>
              <a:ext cx="56388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5pPr>
              <a:lvl6pPr defTabSz="449263" fontAlgn="base">
                <a:lnSpc>
                  <a:spcPct val="93000"/>
                </a:lnSpc>
                <a:spcBef>
                  <a:spcPct val="0"/>
                </a:spcBef>
                <a:spcAft>
                  <a:spcPct val="0"/>
                </a:spcAft>
                <a:buClr>
                  <a:srgbClr val="000000"/>
                </a:buClr>
                <a:buSzPct val="100000"/>
                <a:buFont typeface="Arial"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6pPr>
              <a:lvl7pPr defTabSz="449263" fontAlgn="base">
                <a:lnSpc>
                  <a:spcPct val="93000"/>
                </a:lnSpc>
                <a:spcBef>
                  <a:spcPct val="0"/>
                </a:spcBef>
                <a:spcAft>
                  <a:spcPct val="0"/>
                </a:spcAft>
                <a:buClr>
                  <a:srgbClr val="000000"/>
                </a:buClr>
                <a:buSzPct val="100000"/>
                <a:buFont typeface="Arial"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7pPr>
              <a:lvl8pPr defTabSz="449263" fontAlgn="base">
                <a:lnSpc>
                  <a:spcPct val="93000"/>
                </a:lnSpc>
                <a:spcBef>
                  <a:spcPct val="0"/>
                </a:spcBef>
                <a:spcAft>
                  <a:spcPct val="0"/>
                </a:spcAft>
                <a:buClr>
                  <a:srgbClr val="000000"/>
                </a:buClr>
                <a:buSzPct val="100000"/>
                <a:buFont typeface="Arial"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8pPr>
              <a:lvl9pPr defTabSz="449263" fontAlgn="base">
                <a:lnSpc>
                  <a:spcPct val="93000"/>
                </a:lnSpc>
                <a:spcBef>
                  <a:spcPct val="0"/>
                </a:spcBef>
                <a:spcAft>
                  <a:spcPct val="0"/>
                </a:spcAft>
                <a:buClr>
                  <a:srgbClr val="000000"/>
                </a:buClr>
                <a:buSzPct val="100000"/>
                <a:buFont typeface="Arial"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9pPr>
            </a:lstStyle>
            <a:p>
              <a:pPr algn="just" eaLnBrk="0" hangingPunct="0">
                <a:lnSpc>
                  <a:spcPct val="100000"/>
                </a:lnSpc>
                <a:buClr>
                  <a:srgbClr val="333399"/>
                </a:buClr>
              </a:pPr>
              <a:r>
                <a:rPr lang="en-GB" altLang="it-IT" sz="1400">
                  <a:solidFill>
                    <a:srgbClr val="333399"/>
                  </a:solidFill>
                </a:rPr>
                <a:t>maggiori sono le cedole minore è la duration</a:t>
              </a:r>
            </a:p>
          </p:txBody>
        </p:sp>
        <p:sp>
          <p:nvSpPr>
            <p:cNvPr id="54" name="Line 16"/>
            <p:cNvSpPr>
              <a:spLocks noChangeShapeType="1"/>
            </p:cNvSpPr>
            <p:nvPr/>
          </p:nvSpPr>
          <p:spPr bwMode="auto">
            <a:xfrm>
              <a:off x="2424113" y="4246563"/>
              <a:ext cx="3124200" cy="1587"/>
            </a:xfrm>
            <a:prstGeom prst="line">
              <a:avLst/>
            </a:prstGeom>
            <a:noFill/>
            <a:ln w="936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it-IT"/>
            </a:p>
          </p:txBody>
        </p:sp>
        <p:sp>
          <p:nvSpPr>
            <p:cNvPr id="55" name="Rectangle 18"/>
            <p:cNvSpPr>
              <a:spLocks noChangeArrowheads="1"/>
            </p:cNvSpPr>
            <p:nvPr/>
          </p:nvSpPr>
          <p:spPr bwMode="auto">
            <a:xfrm>
              <a:off x="2438400" y="4246563"/>
              <a:ext cx="152400" cy="457200"/>
            </a:xfrm>
            <a:prstGeom prst="rect">
              <a:avLst/>
            </a:prstGeom>
            <a:solidFill>
              <a:srgbClr val="00FF00"/>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it-IT"/>
            </a:p>
          </p:txBody>
        </p:sp>
        <p:sp>
          <p:nvSpPr>
            <p:cNvPr id="56" name="Rectangle 19"/>
            <p:cNvSpPr>
              <a:spLocks noChangeArrowheads="1"/>
            </p:cNvSpPr>
            <p:nvPr/>
          </p:nvSpPr>
          <p:spPr bwMode="auto">
            <a:xfrm>
              <a:off x="5472113" y="3484563"/>
              <a:ext cx="152400" cy="762000"/>
            </a:xfrm>
            <a:prstGeom prst="rect">
              <a:avLst/>
            </a:prstGeom>
            <a:solidFill>
              <a:srgbClr val="00FF00"/>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it-IT"/>
            </a:p>
          </p:txBody>
        </p:sp>
        <p:grpSp>
          <p:nvGrpSpPr>
            <p:cNvPr id="57" name="Group 20"/>
            <p:cNvGrpSpPr>
              <a:grpSpLocks/>
            </p:cNvGrpSpPr>
            <p:nvPr/>
          </p:nvGrpSpPr>
          <p:grpSpPr bwMode="auto">
            <a:xfrm>
              <a:off x="2728913" y="3929063"/>
              <a:ext cx="608012" cy="315912"/>
              <a:chOff x="1872" y="2440"/>
              <a:chExt cx="383" cy="335"/>
            </a:xfrm>
          </p:grpSpPr>
          <p:sp>
            <p:nvSpPr>
              <p:cNvPr id="58" name="Rectangle 21"/>
              <p:cNvSpPr>
                <a:spLocks noChangeArrowheads="1"/>
              </p:cNvSpPr>
              <p:nvPr/>
            </p:nvSpPr>
            <p:spPr bwMode="auto">
              <a:xfrm>
                <a:off x="1872" y="2440"/>
                <a:ext cx="96" cy="336"/>
              </a:xfrm>
              <a:prstGeom prst="rect">
                <a:avLst/>
              </a:prstGeom>
              <a:solidFill>
                <a:srgbClr val="0000FF"/>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it-IT"/>
              </a:p>
            </p:txBody>
          </p:sp>
          <p:sp>
            <p:nvSpPr>
              <p:cNvPr id="59" name="Rectangle 22"/>
              <p:cNvSpPr>
                <a:spLocks noChangeArrowheads="1"/>
              </p:cNvSpPr>
              <p:nvPr/>
            </p:nvSpPr>
            <p:spPr bwMode="auto">
              <a:xfrm>
                <a:off x="2016" y="2440"/>
                <a:ext cx="96" cy="336"/>
              </a:xfrm>
              <a:prstGeom prst="rect">
                <a:avLst/>
              </a:prstGeom>
              <a:solidFill>
                <a:srgbClr val="0000FF"/>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it-IT"/>
              </a:p>
            </p:txBody>
          </p:sp>
          <p:sp>
            <p:nvSpPr>
              <p:cNvPr id="60" name="Rectangle 23"/>
              <p:cNvSpPr>
                <a:spLocks noChangeArrowheads="1"/>
              </p:cNvSpPr>
              <p:nvPr/>
            </p:nvSpPr>
            <p:spPr bwMode="auto">
              <a:xfrm>
                <a:off x="2160" y="2440"/>
                <a:ext cx="96" cy="336"/>
              </a:xfrm>
              <a:prstGeom prst="rect">
                <a:avLst/>
              </a:prstGeom>
              <a:solidFill>
                <a:srgbClr val="0000FF"/>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it-IT"/>
              </a:p>
            </p:txBody>
          </p:sp>
        </p:grpSp>
        <p:sp>
          <p:nvSpPr>
            <p:cNvPr id="61" name="AutoShape 24"/>
            <p:cNvSpPr>
              <a:spLocks noChangeArrowheads="1"/>
            </p:cNvSpPr>
            <p:nvPr/>
          </p:nvSpPr>
          <p:spPr bwMode="auto">
            <a:xfrm>
              <a:off x="5243513" y="4322763"/>
              <a:ext cx="381000" cy="381000"/>
            </a:xfrm>
            <a:prstGeom prst="triangle">
              <a:avLst>
                <a:gd name="adj" fmla="val 50000"/>
              </a:avLst>
            </a:prstGeom>
            <a:solidFill>
              <a:srgbClr val="FF6600"/>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it-IT"/>
            </a:p>
          </p:txBody>
        </p:sp>
        <p:sp>
          <p:nvSpPr>
            <p:cNvPr id="62" name="AutoShape 25"/>
            <p:cNvSpPr>
              <a:spLocks noChangeArrowheads="1"/>
            </p:cNvSpPr>
            <p:nvPr/>
          </p:nvSpPr>
          <p:spPr bwMode="auto">
            <a:xfrm>
              <a:off x="3897313" y="4276725"/>
              <a:ext cx="381000" cy="381000"/>
            </a:xfrm>
            <a:prstGeom prst="triangle">
              <a:avLst>
                <a:gd name="adj" fmla="val 50000"/>
              </a:avLst>
            </a:prstGeom>
            <a:solidFill>
              <a:srgbClr val="0000FF"/>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it-IT"/>
            </a:p>
          </p:txBody>
        </p:sp>
        <p:grpSp>
          <p:nvGrpSpPr>
            <p:cNvPr id="63" name="Group 26"/>
            <p:cNvGrpSpPr>
              <a:grpSpLocks/>
            </p:cNvGrpSpPr>
            <p:nvPr/>
          </p:nvGrpSpPr>
          <p:grpSpPr bwMode="auto">
            <a:xfrm>
              <a:off x="2728913" y="4017963"/>
              <a:ext cx="608012" cy="227012"/>
              <a:chOff x="1872" y="2632"/>
              <a:chExt cx="383" cy="143"/>
            </a:xfrm>
          </p:grpSpPr>
          <p:sp>
            <p:nvSpPr>
              <p:cNvPr id="64" name="Rectangle 27"/>
              <p:cNvSpPr>
                <a:spLocks noChangeArrowheads="1"/>
              </p:cNvSpPr>
              <p:nvPr/>
            </p:nvSpPr>
            <p:spPr bwMode="auto">
              <a:xfrm>
                <a:off x="1872" y="2632"/>
                <a:ext cx="96" cy="144"/>
              </a:xfrm>
              <a:prstGeom prst="rect">
                <a:avLst/>
              </a:prstGeom>
              <a:solidFill>
                <a:srgbClr val="FFFF00"/>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it-IT"/>
              </a:p>
            </p:txBody>
          </p:sp>
          <p:sp>
            <p:nvSpPr>
              <p:cNvPr id="65" name="Rectangle 28"/>
              <p:cNvSpPr>
                <a:spLocks noChangeArrowheads="1"/>
              </p:cNvSpPr>
              <p:nvPr/>
            </p:nvSpPr>
            <p:spPr bwMode="auto">
              <a:xfrm>
                <a:off x="2016" y="2632"/>
                <a:ext cx="96" cy="144"/>
              </a:xfrm>
              <a:prstGeom prst="rect">
                <a:avLst/>
              </a:prstGeom>
              <a:solidFill>
                <a:srgbClr val="FFFF00"/>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it-IT"/>
              </a:p>
            </p:txBody>
          </p:sp>
          <p:sp>
            <p:nvSpPr>
              <p:cNvPr id="66" name="Rectangle 29"/>
              <p:cNvSpPr>
                <a:spLocks noChangeArrowheads="1"/>
              </p:cNvSpPr>
              <p:nvPr/>
            </p:nvSpPr>
            <p:spPr bwMode="auto">
              <a:xfrm>
                <a:off x="2160" y="2632"/>
                <a:ext cx="96" cy="144"/>
              </a:xfrm>
              <a:prstGeom prst="rect">
                <a:avLst/>
              </a:prstGeom>
              <a:solidFill>
                <a:srgbClr val="FFFF00"/>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it-IT"/>
              </a:p>
            </p:txBody>
          </p:sp>
        </p:grpSp>
        <p:sp>
          <p:nvSpPr>
            <p:cNvPr id="67" name="AutoShape 30"/>
            <p:cNvSpPr>
              <a:spLocks noChangeArrowheads="1"/>
            </p:cNvSpPr>
            <p:nvPr/>
          </p:nvSpPr>
          <p:spPr bwMode="auto">
            <a:xfrm>
              <a:off x="3249613" y="4276725"/>
              <a:ext cx="381000" cy="381000"/>
            </a:xfrm>
            <a:prstGeom prst="triangle">
              <a:avLst>
                <a:gd name="adj" fmla="val 50000"/>
              </a:avLst>
            </a:prstGeom>
            <a:solidFill>
              <a:srgbClr val="FFFF00"/>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it-IT"/>
            </a:p>
          </p:txBody>
        </p:sp>
        <p:sp>
          <p:nvSpPr>
            <p:cNvPr id="68" name="Rectangle 45"/>
            <p:cNvSpPr>
              <a:spLocks noChangeArrowheads="1"/>
            </p:cNvSpPr>
            <p:nvPr/>
          </p:nvSpPr>
          <p:spPr bwMode="auto">
            <a:xfrm>
              <a:off x="214313" y="3603625"/>
              <a:ext cx="1157287" cy="1016000"/>
            </a:xfrm>
            <a:prstGeom prst="rect">
              <a:avLst/>
            </a:prstGeom>
            <a:solidFill>
              <a:srgbClr val="FFFF99"/>
            </a:solidFill>
            <a:ln w="648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5pPr>
              <a:lvl6pPr defTabSz="449263" fontAlgn="base">
                <a:lnSpc>
                  <a:spcPct val="93000"/>
                </a:lnSpc>
                <a:spcBef>
                  <a:spcPct val="0"/>
                </a:spcBef>
                <a:spcAft>
                  <a:spcPct val="0"/>
                </a:spcAft>
                <a:buClr>
                  <a:srgbClr val="000000"/>
                </a:buClr>
                <a:buSzPct val="100000"/>
                <a:buFont typeface="Arial"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6pPr>
              <a:lvl7pPr defTabSz="449263" fontAlgn="base">
                <a:lnSpc>
                  <a:spcPct val="93000"/>
                </a:lnSpc>
                <a:spcBef>
                  <a:spcPct val="0"/>
                </a:spcBef>
                <a:spcAft>
                  <a:spcPct val="0"/>
                </a:spcAft>
                <a:buClr>
                  <a:srgbClr val="000000"/>
                </a:buClr>
                <a:buSzPct val="100000"/>
                <a:buFont typeface="Arial"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7pPr>
              <a:lvl8pPr defTabSz="449263" fontAlgn="base">
                <a:lnSpc>
                  <a:spcPct val="93000"/>
                </a:lnSpc>
                <a:spcBef>
                  <a:spcPct val="0"/>
                </a:spcBef>
                <a:spcAft>
                  <a:spcPct val="0"/>
                </a:spcAft>
                <a:buClr>
                  <a:srgbClr val="000000"/>
                </a:buClr>
                <a:buSzPct val="100000"/>
                <a:buFont typeface="Arial"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8pPr>
              <a:lvl9pPr defTabSz="449263" fontAlgn="base">
                <a:lnSpc>
                  <a:spcPct val="93000"/>
                </a:lnSpc>
                <a:spcBef>
                  <a:spcPct val="0"/>
                </a:spcBef>
                <a:spcAft>
                  <a:spcPct val="0"/>
                </a:spcAft>
                <a:buClr>
                  <a:srgbClr val="000000"/>
                </a:buClr>
                <a:buSzPct val="100000"/>
                <a:buFont typeface="Arial"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9pPr>
            </a:lstStyle>
            <a:p>
              <a:pPr eaLnBrk="0" hangingPunct="0">
                <a:lnSpc>
                  <a:spcPct val="100000"/>
                </a:lnSpc>
                <a:buClr>
                  <a:srgbClr val="333399"/>
                </a:buClr>
              </a:pPr>
              <a:r>
                <a:rPr lang="en-GB" altLang="it-IT" sz="1400" b="1">
                  <a:solidFill>
                    <a:srgbClr val="333399"/>
                  </a:solidFill>
                </a:rPr>
                <a:t>Entità delle </a:t>
              </a:r>
            </a:p>
            <a:p>
              <a:pPr eaLnBrk="0" hangingPunct="0">
                <a:lnSpc>
                  <a:spcPct val="100000"/>
                </a:lnSpc>
                <a:buClr>
                  <a:srgbClr val="333399"/>
                </a:buClr>
              </a:pPr>
              <a:r>
                <a:rPr lang="en-GB" altLang="it-IT" sz="1400" b="1">
                  <a:solidFill>
                    <a:srgbClr val="333399"/>
                  </a:solidFill>
                </a:rPr>
                <a:t>cedole</a:t>
              </a:r>
            </a:p>
            <a:p>
              <a:pPr>
                <a:lnSpc>
                  <a:spcPct val="100000"/>
                </a:lnSpc>
              </a:pPr>
              <a:endParaRPr lang="en-GB" altLang="it-IT" sz="1200" b="1"/>
            </a:p>
          </p:txBody>
        </p:sp>
        <p:sp>
          <p:nvSpPr>
            <p:cNvPr id="84" name="Rectangle 46"/>
            <p:cNvSpPr>
              <a:spLocks noChangeArrowheads="1"/>
            </p:cNvSpPr>
            <p:nvPr/>
          </p:nvSpPr>
          <p:spPr bwMode="auto">
            <a:xfrm>
              <a:off x="138113" y="1828800"/>
              <a:ext cx="1066800" cy="1016000"/>
            </a:xfrm>
            <a:prstGeom prst="rect">
              <a:avLst/>
            </a:prstGeom>
            <a:solidFill>
              <a:srgbClr val="FFFF99"/>
            </a:solidFill>
            <a:ln w="648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5pPr>
              <a:lvl6pPr defTabSz="449263" fontAlgn="base">
                <a:lnSpc>
                  <a:spcPct val="93000"/>
                </a:lnSpc>
                <a:spcBef>
                  <a:spcPct val="0"/>
                </a:spcBef>
                <a:spcAft>
                  <a:spcPct val="0"/>
                </a:spcAft>
                <a:buClr>
                  <a:srgbClr val="000000"/>
                </a:buClr>
                <a:buSzPct val="100000"/>
                <a:buFont typeface="Arial"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6pPr>
              <a:lvl7pPr defTabSz="449263" fontAlgn="base">
                <a:lnSpc>
                  <a:spcPct val="93000"/>
                </a:lnSpc>
                <a:spcBef>
                  <a:spcPct val="0"/>
                </a:spcBef>
                <a:spcAft>
                  <a:spcPct val="0"/>
                </a:spcAft>
                <a:buClr>
                  <a:srgbClr val="000000"/>
                </a:buClr>
                <a:buSzPct val="100000"/>
                <a:buFont typeface="Arial"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7pPr>
              <a:lvl8pPr defTabSz="449263" fontAlgn="base">
                <a:lnSpc>
                  <a:spcPct val="93000"/>
                </a:lnSpc>
                <a:spcBef>
                  <a:spcPct val="0"/>
                </a:spcBef>
                <a:spcAft>
                  <a:spcPct val="0"/>
                </a:spcAft>
                <a:buClr>
                  <a:srgbClr val="000000"/>
                </a:buClr>
                <a:buSzPct val="100000"/>
                <a:buFont typeface="Arial"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8pPr>
              <a:lvl9pPr defTabSz="449263" fontAlgn="base">
                <a:lnSpc>
                  <a:spcPct val="93000"/>
                </a:lnSpc>
                <a:spcBef>
                  <a:spcPct val="0"/>
                </a:spcBef>
                <a:spcAft>
                  <a:spcPct val="0"/>
                </a:spcAft>
                <a:buClr>
                  <a:srgbClr val="000000"/>
                </a:buClr>
                <a:buSzPct val="100000"/>
                <a:buFont typeface="Arial"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9pPr>
            </a:lstStyle>
            <a:p>
              <a:pPr eaLnBrk="0" hangingPunct="0">
                <a:lnSpc>
                  <a:spcPct val="100000"/>
                </a:lnSpc>
                <a:buClr>
                  <a:srgbClr val="333399"/>
                </a:buClr>
              </a:pPr>
              <a:r>
                <a:rPr lang="en-GB" altLang="it-IT" sz="1400" b="1">
                  <a:solidFill>
                    <a:srgbClr val="333399"/>
                  </a:solidFill>
                </a:rPr>
                <a:t>Frequenza</a:t>
              </a:r>
            </a:p>
            <a:p>
              <a:pPr eaLnBrk="0" hangingPunct="0">
                <a:lnSpc>
                  <a:spcPct val="100000"/>
                </a:lnSpc>
                <a:buClr>
                  <a:srgbClr val="333399"/>
                </a:buClr>
              </a:pPr>
              <a:r>
                <a:rPr lang="en-GB" altLang="it-IT" sz="1400" b="1">
                  <a:solidFill>
                    <a:srgbClr val="333399"/>
                  </a:solidFill>
                </a:rPr>
                <a:t> delle </a:t>
              </a:r>
            </a:p>
            <a:p>
              <a:pPr eaLnBrk="0" hangingPunct="0">
                <a:lnSpc>
                  <a:spcPct val="100000"/>
                </a:lnSpc>
                <a:buClr>
                  <a:srgbClr val="333399"/>
                </a:buClr>
              </a:pPr>
              <a:r>
                <a:rPr lang="en-GB" altLang="it-IT" sz="1400" b="1">
                  <a:solidFill>
                    <a:srgbClr val="333399"/>
                  </a:solidFill>
                </a:rPr>
                <a:t>cedole</a:t>
              </a:r>
            </a:p>
            <a:p>
              <a:pPr>
                <a:lnSpc>
                  <a:spcPct val="100000"/>
                </a:lnSpc>
              </a:pPr>
              <a:endParaRPr lang="en-GB" altLang="it-IT" sz="1200" b="1"/>
            </a:p>
          </p:txBody>
        </p:sp>
        <p:grpSp>
          <p:nvGrpSpPr>
            <p:cNvPr id="85" name="Group 94"/>
            <p:cNvGrpSpPr>
              <a:grpSpLocks/>
            </p:cNvGrpSpPr>
            <p:nvPr/>
          </p:nvGrpSpPr>
          <p:grpSpPr bwMode="auto">
            <a:xfrm>
              <a:off x="1281113" y="1744663"/>
              <a:ext cx="3170237" cy="1219200"/>
              <a:chOff x="1536" y="1264"/>
              <a:chExt cx="1997" cy="768"/>
            </a:xfrm>
          </p:grpSpPr>
          <p:sp>
            <p:nvSpPr>
              <p:cNvPr id="86" name="Line 3"/>
              <p:cNvSpPr>
                <a:spLocks noChangeShapeType="1"/>
              </p:cNvSpPr>
              <p:nvPr/>
            </p:nvSpPr>
            <p:spPr bwMode="auto">
              <a:xfrm>
                <a:off x="1536" y="1744"/>
                <a:ext cx="1968" cy="1"/>
              </a:xfrm>
              <a:prstGeom prst="line">
                <a:avLst/>
              </a:prstGeom>
              <a:noFill/>
              <a:ln w="936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it-IT"/>
              </a:p>
            </p:txBody>
          </p:sp>
          <p:sp>
            <p:nvSpPr>
              <p:cNvPr id="87" name="Rectangle 5"/>
              <p:cNvSpPr>
                <a:spLocks noChangeArrowheads="1"/>
              </p:cNvSpPr>
              <p:nvPr/>
            </p:nvSpPr>
            <p:spPr bwMode="auto">
              <a:xfrm>
                <a:off x="1565" y="1744"/>
                <a:ext cx="96" cy="288"/>
              </a:xfrm>
              <a:prstGeom prst="rect">
                <a:avLst/>
              </a:prstGeom>
              <a:solidFill>
                <a:srgbClr val="00FF00"/>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it-IT"/>
              </a:p>
            </p:txBody>
          </p:sp>
          <p:sp>
            <p:nvSpPr>
              <p:cNvPr id="88" name="Rectangle 6"/>
              <p:cNvSpPr>
                <a:spLocks noChangeArrowheads="1"/>
              </p:cNvSpPr>
              <p:nvPr/>
            </p:nvSpPr>
            <p:spPr bwMode="auto">
              <a:xfrm>
                <a:off x="3437" y="1264"/>
                <a:ext cx="96" cy="480"/>
              </a:xfrm>
              <a:prstGeom prst="rect">
                <a:avLst/>
              </a:prstGeom>
              <a:solidFill>
                <a:srgbClr val="00FF00"/>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it-IT"/>
              </a:p>
            </p:txBody>
          </p:sp>
          <p:grpSp>
            <p:nvGrpSpPr>
              <p:cNvPr id="89" name="Group 7"/>
              <p:cNvGrpSpPr>
                <a:grpSpLocks/>
              </p:cNvGrpSpPr>
              <p:nvPr/>
            </p:nvGrpSpPr>
            <p:grpSpPr bwMode="auto">
              <a:xfrm>
                <a:off x="1728" y="1661"/>
                <a:ext cx="383" cy="82"/>
                <a:chOff x="1728" y="1408"/>
                <a:chExt cx="383" cy="335"/>
              </a:xfrm>
            </p:grpSpPr>
            <p:sp>
              <p:nvSpPr>
                <p:cNvPr id="105" name="Rectangle 8"/>
                <p:cNvSpPr>
                  <a:spLocks noChangeArrowheads="1"/>
                </p:cNvSpPr>
                <p:nvPr/>
              </p:nvSpPr>
              <p:spPr bwMode="auto">
                <a:xfrm>
                  <a:off x="1728" y="1408"/>
                  <a:ext cx="96" cy="336"/>
                </a:xfrm>
                <a:prstGeom prst="rect">
                  <a:avLst/>
                </a:prstGeom>
                <a:solidFill>
                  <a:srgbClr val="333399"/>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it-IT"/>
                </a:p>
              </p:txBody>
            </p:sp>
            <p:sp>
              <p:nvSpPr>
                <p:cNvPr id="106" name="Rectangle 9"/>
                <p:cNvSpPr>
                  <a:spLocks noChangeArrowheads="1"/>
                </p:cNvSpPr>
                <p:nvPr/>
              </p:nvSpPr>
              <p:spPr bwMode="auto">
                <a:xfrm>
                  <a:off x="1872" y="1408"/>
                  <a:ext cx="96" cy="336"/>
                </a:xfrm>
                <a:prstGeom prst="rect">
                  <a:avLst/>
                </a:prstGeom>
                <a:solidFill>
                  <a:srgbClr val="333399"/>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it-IT"/>
                </a:p>
              </p:txBody>
            </p:sp>
            <p:sp>
              <p:nvSpPr>
                <p:cNvPr id="107" name="Rectangle 10"/>
                <p:cNvSpPr>
                  <a:spLocks noChangeArrowheads="1"/>
                </p:cNvSpPr>
                <p:nvPr/>
              </p:nvSpPr>
              <p:spPr bwMode="auto">
                <a:xfrm>
                  <a:off x="2016" y="1408"/>
                  <a:ext cx="96" cy="336"/>
                </a:xfrm>
                <a:prstGeom prst="rect">
                  <a:avLst/>
                </a:prstGeom>
                <a:solidFill>
                  <a:srgbClr val="333399"/>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it-IT"/>
                </a:p>
              </p:txBody>
            </p:sp>
          </p:grpSp>
          <p:sp>
            <p:nvSpPr>
              <p:cNvPr id="90" name="AutoShape 12"/>
              <p:cNvSpPr>
                <a:spLocks noChangeArrowheads="1"/>
              </p:cNvSpPr>
              <p:nvPr/>
            </p:nvSpPr>
            <p:spPr bwMode="auto">
              <a:xfrm>
                <a:off x="2112" y="1792"/>
                <a:ext cx="240" cy="240"/>
              </a:xfrm>
              <a:prstGeom prst="triangle">
                <a:avLst>
                  <a:gd name="adj" fmla="val 50000"/>
                </a:avLst>
              </a:prstGeom>
              <a:solidFill>
                <a:srgbClr val="0000FF"/>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it-IT"/>
              </a:p>
            </p:txBody>
          </p:sp>
          <p:grpSp>
            <p:nvGrpSpPr>
              <p:cNvPr id="91" name="Group 47"/>
              <p:cNvGrpSpPr>
                <a:grpSpLocks/>
              </p:cNvGrpSpPr>
              <p:nvPr/>
            </p:nvGrpSpPr>
            <p:grpSpPr bwMode="auto">
              <a:xfrm>
                <a:off x="2154" y="1661"/>
                <a:ext cx="383" cy="82"/>
                <a:chOff x="1728" y="1408"/>
                <a:chExt cx="383" cy="335"/>
              </a:xfrm>
            </p:grpSpPr>
            <p:sp>
              <p:nvSpPr>
                <p:cNvPr id="102" name="Rectangle 48"/>
                <p:cNvSpPr>
                  <a:spLocks noChangeArrowheads="1"/>
                </p:cNvSpPr>
                <p:nvPr/>
              </p:nvSpPr>
              <p:spPr bwMode="auto">
                <a:xfrm>
                  <a:off x="1728" y="1408"/>
                  <a:ext cx="96" cy="336"/>
                </a:xfrm>
                <a:prstGeom prst="rect">
                  <a:avLst/>
                </a:prstGeom>
                <a:solidFill>
                  <a:srgbClr val="333399"/>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it-IT"/>
                </a:p>
              </p:txBody>
            </p:sp>
            <p:sp>
              <p:nvSpPr>
                <p:cNvPr id="103" name="Rectangle 49"/>
                <p:cNvSpPr>
                  <a:spLocks noChangeArrowheads="1"/>
                </p:cNvSpPr>
                <p:nvPr/>
              </p:nvSpPr>
              <p:spPr bwMode="auto">
                <a:xfrm>
                  <a:off x="1872" y="1408"/>
                  <a:ext cx="96" cy="336"/>
                </a:xfrm>
                <a:prstGeom prst="rect">
                  <a:avLst/>
                </a:prstGeom>
                <a:solidFill>
                  <a:srgbClr val="333399"/>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it-IT"/>
                </a:p>
              </p:txBody>
            </p:sp>
            <p:sp>
              <p:nvSpPr>
                <p:cNvPr id="104" name="Rectangle 50"/>
                <p:cNvSpPr>
                  <a:spLocks noChangeArrowheads="1"/>
                </p:cNvSpPr>
                <p:nvPr/>
              </p:nvSpPr>
              <p:spPr bwMode="auto">
                <a:xfrm>
                  <a:off x="2016" y="1408"/>
                  <a:ext cx="96" cy="336"/>
                </a:xfrm>
                <a:prstGeom prst="rect">
                  <a:avLst/>
                </a:prstGeom>
                <a:solidFill>
                  <a:srgbClr val="333399"/>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it-IT"/>
                </a:p>
              </p:txBody>
            </p:sp>
          </p:grpSp>
          <p:grpSp>
            <p:nvGrpSpPr>
              <p:cNvPr id="92" name="Group 51"/>
              <p:cNvGrpSpPr>
                <a:grpSpLocks/>
              </p:cNvGrpSpPr>
              <p:nvPr/>
            </p:nvGrpSpPr>
            <p:grpSpPr bwMode="auto">
              <a:xfrm>
                <a:off x="2562" y="1661"/>
                <a:ext cx="383" cy="82"/>
                <a:chOff x="1728" y="1408"/>
                <a:chExt cx="383" cy="335"/>
              </a:xfrm>
            </p:grpSpPr>
            <p:sp>
              <p:nvSpPr>
                <p:cNvPr id="99" name="Rectangle 52"/>
                <p:cNvSpPr>
                  <a:spLocks noChangeArrowheads="1"/>
                </p:cNvSpPr>
                <p:nvPr/>
              </p:nvSpPr>
              <p:spPr bwMode="auto">
                <a:xfrm>
                  <a:off x="1728" y="1408"/>
                  <a:ext cx="96" cy="336"/>
                </a:xfrm>
                <a:prstGeom prst="rect">
                  <a:avLst/>
                </a:prstGeom>
                <a:solidFill>
                  <a:srgbClr val="333399"/>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it-IT"/>
                </a:p>
              </p:txBody>
            </p:sp>
            <p:sp>
              <p:nvSpPr>
                <p:cNvPr id="100" name="Rectangle 53"/>
                <p:cNvSpPr>
                  <a:spLocks noChangeArrowheads="1"/>
                </p:cNvSpPr>
                <p:nvPr/>
              </p:nvSpPr>
              <p:spPr bwMode="auto">
                <a:xfrm>
                  <a:off x="1872" y="1408"/>
                  <a:ext cx="96" cy="336"/>
                </a:xfrm>
                <a:prstGeom prst="rect">
                  <a:avLst/>
                </a:prstGeom>
                <a:solidFill>
                  <a:srgbClr val="333399"/>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it-IT"/>
                </a:p>
              </p:txBody>
            </p:sp>
            <p:sp>
              <p:nvSpPr>
                <p:cNvPr id="101" name="Rectangle 54"/>
                <p:cNvSpPr>
                  <a:spLocks noChangeArrowheads="1"/>
                </p:cNvSpPr>
                <p:nvPr/>
              </p:nvSpPr>
              <p:spPr bwMode="auto">
                <a:xfrm>
                  <a:off x="2016" y="1408"/>
                  <a:ext cx="96" cy="336"/>
                </a:xfrm>
                <a:prstGeom prst="rect">
                  <a:avLst/>
                </a:prstGeom>
                <a:solidFill>
                  <a:srgbClr val="333399"/>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it-IT"/>
                </a:p>
              </p:txBody>
            </p:sp>
          </p:grpSp>
          <p:grpSp>
            <p:nvGrpSpPr>
              <p:cNvPr id="93" name="Group 55"/>
              <p:cNvGrpSpPr>
                <a:grpSpLocks/>
              </p:cNvGrpSpPr>
              <p:nvPr/>
            </p:nvGrpSpPr>
            <p:grpSpPr bwMode="auto">
              <a:xfrm>
                <a:off x="3016" y="1661"/>
                <a:ext cx="383" cy="82"/>
                <a:chOff x="1728" y="1408"/>
                <a:chExt cx="383" cy="335"/>
              </a:xfrm>
            </p:grpSpPr>
            <p:sp>
              <p:nvSpPr>
                <p:cNvPr id="96" name="Rectangle 56"/>
                <p:cNvSpPr>
                  <a:spLocks noChangeArrowheads="1"/>
                </p:cNvSpPr>
                <p:nvPr/>
              </p:nvSpPr>
              <p:spPr bwMode="auto">
                <a:xfrm>
                  <a:off x="1728" y="1408"/>
                  <a:ext cx="96" cy="336"/>
                </a:xfrm>
                <a:prstGeom prst="rect">
                  <a:avLst/>
                </a:prstGeom>
                <a:solidFill>
                  <a:srgbClr val="333399"/>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it-IT"/>
                </a:p>
              </p:txBody>
            </p:sp>
            <p:sp>
              <p:nvSpPr>
                <p:cNvPr id="97" name="Rectangle 57"/>
                <p:cNvSpPr>
                  <a:spLocks noChangeArrowheads="1"/>
                </p:cNvSpPr>
                <p:nvPr/>
              </p:nvSpPr>
              <p:spPr bwMode="auto">
                <a:xfrm>
                  <a:off x="1872" y="1408"/>
                  <a:ext cx="96" cy="336"/>
                </a:xfrm>
                <a:prstGeom prst="rect">
                  <a:avLst/>
                </a:prstGeom>
                <a:solidFill>
                  <a:srgbClr val="333399"/>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it-IT"/>
                </a:p>
              </p:txBody>
            </p:sp>
            <p:sp>
              <p:nvSpPr>
                <p:cNvPr id="98" name="Rectangle 58"/>
                <p:cNvSpPr>
                  <a:spLocks noChangeArrowheads="1"/>
                </p:cNvSpPr>
                <p:nvPr/>
              </p:nvSpPr>
              <p:spPr bwMode="auto">
                <a:xfrm>
                  <a:off x="2016" y="1408"/>
                  <a:ext cx="96" cy="336"/>
                </a:xfrm>
                <a:prstGeom prst="rect">
                  <a:avLst/>
                </a:prstGeom>
                <a:solidFill>
                  <a:srgbClr val="333399"/>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it-IT"/>
                </a:p>
              </p:txBody>
            </p:sp>
          </p:grpSp>
          <p:sp>
            <p:nvSpPr>
              <p:cNvPr id="94" name="Line 65"/>
              <p:cNvSpPr>
                <a:spLocks noChangeShapeType="1"/>
              </p:cNvSpPr>
              <p:nvPr/>
            </p:nvSpPr>
            <p:spPr bwMode="auto">
              <a:xfrm>
                <a:off x="1791" y="1843"/>
                <a:ext cx="182"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it-IT"/>
              </a:p>
            </p:txBody>
          </p:sp>
          <p:sp>
            <p:nvSpPr>
              <p:cNvPr id="95" name="Text Box 66"/>
              <p:cNvSpPr txBox="1">
                <a:spLocks noChangeArrowheads="1"/>
              </p:cNvSpPr>
              <p:nvPr/>
            </p:nvSpPr>
            <p:spPr bwMode="auto">
              <a:xfrm>
                <a:off x="1701" y="1888"/>
                <a:ext cx="408" cy="130"/>
              </a:xfrm>
              <a:prstGeom prst="rect">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it-IT" altLang="it-IT" sz="800" b="1">
                    <a:solidFill>
                      <a:schemeClr val="tx1"/>
                    </a:solidFill>
                  </a:rPr>
                  <a:t>duration</a:t>
                </a:r>
              </a:p>
            </p:txBody>
          </p:sp>
        </p:grpSp>
        <p:grpSp>
          <p:nvGrpSpPr>
            <p:cNvPr id="108" name="Group 95"/>
            <p:cNvGrpSpPr>
              <a:grpSpLocks/>
            </p:cNvGrpSpPr>
            <p:nvPr/>
          </p:nvGrpSpPr>
          <p:grpSpPr bwMode="auto">
            <a:xfrm>
              <a:off x="4633913" y="1668463"/>
              <a:ext cx="3124200" cy="1266825"/>
              <a:chOff x="3606" y="1226"/>
              <a:chExt cx="1968" cy="798"/>
            </a:xfrm>
          </p:grpSpPr>
          <p:sp>
            <p:nvSpPr>
              <p:cNvPr id="109" name="Line 34"/>
              <p:cNvSpPr>
                <a:spLocks noChangeShapeType="1"/>
              </p:cNvSpPr>
              <p:nvPr/>
            </p:nvSpPr>
            <p:spPr bwMode="auto">
              <a:xfrm>
                <a:off x="3606" y="1706"/>
                <a:ext cx="1968" cy="1"/>
              </a:xfrm>
              <a:prstGeom prst="line">
                <a:avLst/>
              </a:prstGeom>
              <a:noFill/>
              <a:ln w="936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it-IT"/>
              </a:p>
            </p:txBody>
          </p:sp>
          <p:grpSp>
            <p:nvGrpSpPr>
              <p:cNvPr id="110" name="Group 35"/>
              <p:cNvGrpSpPr>
                <a:grpSpLocks/>
              </p:cNvGrpSpPr>
              <p:nvPr/>
            </p:nvGrpSpPr>
            <p:grpSpPr bwMode="auto">
              <a:xfrm>
                <a:off x="3606" y="1226"/>
                <a:ext cx="1967" cy="767"/>
                <a:chOff x="1536" y="1264"/>
                <a:chExt cx="1967" cy="767"/>
              </a:xfrm>
            </p:grpSpPr>
            <p:sp>
              <p:nvSpPr>
                <p:cNvPr id="123" name="Rectangle 36"/>
                <p:cNvSpPr>
                  <a:spLocks noChangeArrowheads="1"/>
                </p:cNvSpPr>
                <p:nvPr/>
              </p:nvSpPr>
              <p:spPr bwMode="auto">
                <a:xfrm>
                  <a:off x="1536" y="1744"/>
                  <a:ext cx="96" cy="288"/>
                </a:xfrm>
                <a:prstGeom prst="rect">
                  <a:avLst/>
                </a:prstGeom>
                <a:solidFill>
                  <a:srgbClr val="00FF00"/>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it-IT"/>
                </a:p>
              </p:txBody>
            </p:sp>
            <p:sp>
              <p:nvSpPr>
                <p:cNvPr id="124" name="Rectangle 37"/>
                <p:cNvSpPr>
                  <a:spLocks noChangeArrowheads="1"/>
                </p:cNvSpPr>
                <p:nvPr/>
              </p:nvSpPr>
              <p:spPr bwMode="auto">
                <a:xfrm>
                  <a:off x="3408" y="1264"/>
                  <a:ext cx="96" cy="480"/>
                </a:xfrm>
                <a:prstGeom prst="rect">
                  <a:avLst/>
                </a:prstGeom>
                <a:solidFill>
                  <a:srgbClr val="00FF00"/>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it-IT"/>
                </a:p>
              </p:txBody>
            </p:sp>
          </p:grpSp>
          <p:sp>
            <p:nvSpPr>
              <p:cNvPr id="111" name="Rectangle 39"/>
              <p:cNvSpPr>
                <a:spLocks noChangeArrowheads="1"/>
              </p:cNvSpPr>
              <p:nvPr/>
            </p:nvSpPr>
            <p:spPr bwMode="auto">
              <a:xfrm>
                <a:off x="3798" y="1525"/>
                <a:ext cx="96" cy="181"/>
              </a:xfrm>
              <a:prstGeom prst="rect">
                <a:avLst/>
              </a:prstGeom>
              <a:solidFill>
                <a:srgbClr val="333399"/>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it-IT"/>
              </a:p>
            </p:txBody>
          </p:sp>
          <p:sp>
            <p:nvSpPr>
              <p:cNvPr id="112" name="Rectangle 40"/>
              <p:cNvSpPr>
                <a:spLocks noChangeArrowheads="1"/>
              </p:cNvSpPr>
              <p:nvPr/>
            </p:nvSpPr>
            <p:spPr bwMode="auto">
              <a:xfrm>
                <a:off x="4001" y="1525"/>
                <a:ext cx="96" cy="181"/>
              </a:xfrm>
              <a:prstGeom prst="rect">
                <a:avLst/>
              </a:prstGeom>
              <a:solidFill>
                <a:srgbClr val="333399"/>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it-IT"/>
              </a:p>
            </p:txBody>
          </p:sp>
          <p:sp>
            <p:nvSpPr>
              <p:cNvPr id="113" name="Rectangle 41"/>
              <p:cNvSpPr>
                <a:spLocks noChangeArrowheads="1"/>
              </p:cNvSpPr>
              <p:nvPr/>
            </p:nvSpPr>
            <p:spPr bwMode="auto">
              <a:xfrm>
                <a:off x="4195" y="1525"/>
                <a:ext cx="96" cy="181"/>
              </a:xfrm>
              <a:prstGeom prst="rect">
                <a:avLst/>
              </a:prstGeom>
              <a:solidFill>
                <a:srgbClr val="333399"/>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it-IT"/>
              </a:p>
            </p:txBody>
          </p:sp>
          <p:sp>
            <p:nvSpPr>
              <p:cNvPr id="114" name="AutoShape 43"/>
              <p:cNvSpPr>
                <a:spLocks noChangeArrowheads="1"/>
              </p:cNvSpPr>
              <p:nvPr/>
            </p:nvSpPr>
            <p:spPr bwMode="auto">
              <a:xfrm>
                <a:off x="4364" y="1754"/>
                <a:ext cx="240" cy="240"/>
              </a:xfrm>
              <a:prstGeom prst="triangle">
                <a:avLst>
                  <a:gd name="adj" fmla="val 50000"/>
                </a:avLst>
              </a:prstGeom>
              <a:solidFill>
                <a:srgbClr val="0000FF"/>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it-IT"/>
              </a:p>
            </p:txBody>
          </p:sp>
          <p:sp>
            <p:nvSpPr>
              <p:cNvPr id="115" name="Rectangle 59"/>
              <p:cNvSpPr>
                <a:spLocks noChangeArrowheads="1"/>
              </p:cNvSpPr>
              <p:nvPr/>
            </p:nvSpPr>
            <p:spPr bwMode="auto">
              <a:xfrm>
                <a:off x="4355" y="1525"/>
                <a:ext cx="96" cy="181"/>
              </a:xfrm>
              <a:prstGeom prst="rect">
                <a:avLst/>
              </a:prstGeom>
              <a:solidFill>
                <a:srgbClr val="333399"/>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it-IT"/>
              </a:p>
            </p:txBody>
          </p:sp>
          <p:sp>
            <p:nvSpPr>
              <p:cNvPr id="116" name="Rectangle 60"/>
              <p:cNvSpPr>
                <a:spLocks noChangeArrowheads="1"/>
              </p:cNvSpPr>
              <p:nvPr/>
            </p:nvSpPr>
            <p:spPr bwMode="auto">
              <a:xfrm>
                <a:off x="4558" y="1525"/>
                <a:ext cx="96" cy="181"/>
              </a:xfrm>
              <a:prstGeom prst="rect">
                <a:avLst/>
              </a:prstGeom>
              <a:solidFill>
                <a:srgbClr val="333399"/>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it-IT"/>
              </a:p>
            </p:txBody>
          </p:sp>
          <p:sp>
            <p:nvSpPr>
              <p:cNvPr id="117" name="Rectangle 61"/>
              <p:cNvSpPr>
                <a:spLocks noChangeArrowheads="1"/>
              </p:cNvSpPr>
              <p:nvPr/>
            </p:nvSpPr>
            <p:spPr bwMode="auto">
              <a:xfrm>
                <a:off x="4752" y="1525"/>
                <a:ext cx="96" cy="181"/>
              </a:xfrm>
              <a:prstGeom prst="rect">
                <a:avLst/>
              </a:prstGeom>
              <a:solidFill>
                <a:srgbClr val="333399"/>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it-IT"/>
              </a:p>
            </p:txBody>
          </p:sp>
          <p:sp>
            <p:nvSpPr>
              <p:cNvPr id="118" name="Rectangle 62"/>
              <p:cNvSpPr>
                <a:spLocks noChangeArrowheads="1"/>
              </p:cNvSpPr>
              <p:nvPr/>
            </p:nvSpPr>
            <p:spPr bwMode="auto">
              <a:xfrm>
                <a:off x="4945" y="1525"/>
                <a:ext cx="96" cy="181"/>
              </a:xfrm>
              <a:prstGeom prst="rect">
                <a:avLst/>
              </a:prstGeom>
              <a:solidFill>
                <a:srgbClr val="333399"/>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it-IT"/>
              </a:p>
            </p:txBody>
          </p:sp>
          <p:sp>
            <p:nvSpPr>
              <p:cNvPr id="119" name="Rectangle 63"/>
              <p:cNvSpPr>
                <a:spLocks noChangeArrowheads="1"/>
              </p:cNvSpPr>
              <p:nvPr/>
            </p:nvSpPr>
            <p:spPr bwMode="auto">
              <a:xfrm>
                <a:off x="5148" y="1525"/>
                <a:ext cx="96" cy="181"/>
              </a:xfrm>
              <a:prstGeom prst="rect">
                <a:avLst/>
              </a:prstGeom>
              <a:solidFill>
                <a:srgbClr val="333399"/>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it-IT"/>
              </a:p>
            </p:txBody>
          </p:sp>
          <p:sp>
            <p:nvSpPr>
              <p:cNvPr id="120" name="Rectangle 64"/>
              <p:cNvSpPr>
                <a:spLocks noChangeArrowheads="1"/>
              </p:cNvSpPr>
              <p:nvPr/>
            </p:nvSpPr>
            <p:spPr bwMode="auto">
              <a:xfrm>
                <a:off x="5342" y="1525"/>
                <a:ext cx="96" cy="181"/>
              </a:xfrm>
              <a:prstGeom prst="rect">
                <a:avLst/>
              </a:prstGeom>
              <a:solidFill>
                <a:srgbClr val="333399"/>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it-IT"/>
              </a:p>
            </p:txBody>
          </p:sp>
          <p:sp>
            <p:nvSpPr>
              <p:cNvPr id="121" name="Line 67"/>
              <p:cNvSpPr>
                <a:spLocks noChangeShapeType="1"/>
              </p:cNvSpPr>
              <p:nvPr/>
            </p:nvSpPr>
            <p:spPr bwMode="auto">
              <a:xfrm>
                <a:off x="3787" y="1804"/>
                <a:ext cx="454"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it-IT"/>
              </a:p>
            </p:txBody>
          </p:sp>
          <p:sp>
            <p:nvSpPr>
              <p:cNvPr id="122" name="Text Box 68"/>
              <p:cNvSpPr txBox="1">
                <a:spLocks noChangeArrowheads="1"/>
              </p:cNvSpPr>
              <p:nvPr/>
            </p:nvSpPr>
            <p:spPr bwMode="auto">
              <a:xfrm>
                <a:off x="3787" y="1894"/>
                <a:ext cx="408" cy="130"/>
              </a:xfrm>
              <a:prstGeom prst="rect">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it-IT" altLang="it-IT" sz="800" b="1">
                    <a:solidFill>
                      <a:schemeClr val="tx1"/>
                    </a:solidFill>
                  </a:rPr>
                  <a:t>duration</a:t>
                </a:r>
              </a:p>
            </p:txBody>
          </p:sp>
        </p:grpSp>
        <p:grpSp>
          <p:nvGrpSpPr>
            <p:cNvPr id="125" name="Group 69"/>
            <p:cNvGrpSpPr>
              <a:grpSpLocks/>
            </p:cNvGrpSpPr>
            <p:nvPr/>
          </p:nvGrpSpPr>
          <p:grpSpPr bwMode="auto">
            <a:xfrm>
              <a:off x="3433763" y="3916363"/>
              <a:ext cx="608012" cy="315912"/>
              <a:chOff x="1872" y="2440"/>
              <a:chExt cx="383" cy="335"/>
            </a:xfrm>
          </p:grpSpPr>
          <p:sp>
            <p:nvSpPr>
              <p:cNvPr id="126" name="Rectangle 70"/>
              <p:cNvSpPr>
                <a:spLocks noChangeArrowheads="1"/>
              </p:cNvSpPr>
              <p:nvPr/>
            </p:nvSpPr>
            <p:spPr bwMode="auto">
              <a:xfrm>
                <a:off x="1872" y="2440"/>
                <a:ext cx="96" cy="336"/>
              </a:xfrm>
              <a:prstGeom prst="rect">
                <a:avLst/>
              </a:prstGeom>
              <a:solidFill>
                <a:srgbClr val="0000FF"/>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it-IT"/>
              </a:p>
            </p:txBody>
          </p:sp>
          <p:sp>
            <p:nvSpPr>
              <p:cNvPr id="127" name="Rectangle 71"/>
              <p:cNvSpPr>
                <a:spLocks noChangeArrowheads="1"/>
              </p:cNvSpPr>
              <p:nvPr/>
            </p:nvSpPr>
            <p:spPr bwMode="auto">
              <a:xfrm>
                <a:off x="2016" y="2440"/>
                <a:ext cx="96" cy="336"/>
              </a:xfrm>
              <a:prstGeom prst="rect">
                <a:avLst/>
              </a:prstGeom>
              <a:solidFill>
                <a:srgbClr val="0000FF"/>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it-IT"/>
              </a:p>
            </p:txBody>
          </p:sp>
          <p:sp>
            <p:nvSpPr>
              <p:cNvPr id="128" name="Rectangle 72"/>
              <p:cNvSpPr>
                <a:spLocks noChangeArrowheads="1"/>
              </p:cNvSpPr>
              <p:nvPr/>
            </p:nvSpPr>
            <p:spPr bwMode="auto">
              <a:xfrm>
                <a:off x="2160" y="2440"/>
                <a:ext cx="96" cy="336"/>
              </a:xfrm>
              <a:prstGeom prst="rect">
                <a:avLst/>
              </a:prstGeom>
              <a:solidFill>
                <a:srgbClr val="0000FF"/>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it-IT"/>
              </a:p>
            </p:txBody>
          </p:sp>
        </p:grpSp>
        <p:grpSp>
          <p:nvGrpSpPr>
            <p:cNvPr id="129" name="Group 73"/>
            <p:cNvGrpSpPr>
              <a:grpSpLocks/>
            </p:cNvGrpSpPr>
            <p:nvPr/>
          </p:nvGrpSpPr>
          <p:grpSpPr bwMode="auto">
            <a:xfrm>
              <a:off x="3433763" y="4005263"/>
              <a:ext cx="608012" cy="227012"/>
              <a:chOff x="1872" y="2632"/>
              <a:chExt cx="383" cy="143"/>
            </a:xfrm>
          </p:grpSpPr>
          <p:sp>
            <p:nvSpPr>
              <p:cNvPr id="130" name="Rectangle 74"/>
              <p:cNvSpPr>
                <a:spLocks noChangeArrowheads="1"/>
              </p:cNvSpPr>
              <p:nvPr/>
            </p:nvSpPr>
            <p:spPr bwMode="auto">
              <a:xfrm>
                <a:off x="1872" y="2632"/>
                <a:ext cx="96" cy="144"/>
              </a:xfrm>
              <a:prstGeom prst="rect">
                <a:avLst/>
              </a:prstGeom>
              <a:solidFill>
                <a:srgbClr val="FFFF00"/>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it-IT"/>
              </a:p>
            </p:txBody>
          </p:sp>
          <p:sp>
            <p:nvSpPr>
              <p:cNvPr id="131" name="Rectangle 75"/>
              <p:cNvSpPr>
                <a:spLocks noChangeArrowheads="1"/>
              </p:cNvSpPr>
              <p:nvPr/>
            </p:nvSpPr>
            <p:spPr bwMode="auto">
              <a:xfrm>
                <a:off x="2016" y="2632"/>
                <a:ext cx="96" cy="144"/>
              </a:xfrm>
              <a:prstGeom prst="rect">
                <a:avLst/>
              </a:prstGeom>
              <a:solidFill>
                <a:srgbClr val="FFFF00"/>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it-IT"/>
              </a:p>
            </p:txBody>
          </p:sp>
          <p:sp>
            <p:nvSpPr>
              <p:cNvPr id="132" name="Rectangle 76"/>
              <p:cNvSpPr>
                <a:spLocks noChangeArrowheads="1"/>
              </p:cNvSpPr>
              <p:nvPr/>
            </p:nvSpPr>
            <p:spPr bwMode="auto">
              <a:xfrm>
                <a:off x="2160" y="2632"/>
                <a:ext cx="96" cy="144"/>
              </a:xfrm>
              <a:prstGeom prst="rect">
                <a:avLst/>
              </a:prstGeom>
              <a:solidFill>
                <a:srgbClr val="FFFF00"/>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it-IT"/>
              </a:p>
            </p:txBody>
          </p:sp>
        </p:grpSp>
        <p:grpSp>
          <p:nvGrpSpPr>
            <p:cNvPr id="133" name="Group 77"/>
            <p:cNvGrpSpPr>
              <a:grpSpLocks/>
            </p:cNvGrpSpPr>
            <p:nvPr/>
          </p:nvGrpSpPr>
          <p:grpSpPr bwMode="auto">
            <a:xfrm>
              <a:off x="4113213" y="3916363"/>
              <a:ext cx="608012" cy="315912"/>
              <a:chOff x="1872" y="2440"/>
              <a:chExt cx="383" cy="335"/>
            </a:xfrm>
          </p:grpSpPr>
          <p:sp>
            <p:nvSpPr>
              <p:cNvPr id="134" name="Rectangle 78"/>
              <p:cNvSpPr>
                <a:spLocks noChangeArrowheads="1"/>
              </p:cNvSpPr>
              <p:nvPr/>
            </p:nvSpPr>
            <p:spPr bwMode="auto">
              <a:xfrm>
                <a:off x="1872" y="2440"/>
                <a:ext cx="96" cy="336"/>
              </a:xfrm>
              <a:prstGeom prst="rect">
                <a:avLst/>
              </a:prstGeom>
              <a:solidFill>
                <a:srgbClr val="0000FF"/>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it-IT"/>
              </a:p>
            </p:txBody>
          </p:sp>
          <p:sp>
            <p:nvSpPr>
              <p:cNvPr id="135" name="Rectangle 79"/>
              <p:cNvSpPr>
                <a:spLocks noChangeArrowheads="1"/>
              </p:cNvSpPr>
              <p:nvPr/>
            </p:nvSpPr>
            <p:spPr bwMode="auto">
              <a:xfrm>
                <a:off x="2016" y="2440"/>
                <a:ext cx="96" cy="336"/>
              </a:xfrm>
              <a:prstGeom prst="rect">
                <a:avLst/>
              </a:prstGeom>
              <a:solidFill>
                <a:srgbClr val="0000FF"/>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it-IT"/>
              </a:p>
            </p:txBody>
          </p:sp>
          <p:sp>
            <p:nvSpPr>
              <p:cNvPr id="136" name="Rectangle 80"/>
              <p:cNvSpPr>
                <a:spLocks noChangeArrowheads="1"/>
              </p:cNvSpPr>
              <p:nvPr/>
            </p:nvSpPr>
            <p:spPr bwMode="auto">
              <a:xfrm>
                <a:off x="2160" y="2440"/>
                <a:ext cx="96" cy="336"/>
              </a:xfrm>
              <a:prstGeom prst="rect">
                <a:avLst/>
              </a:prstGeom>
              <a:solidFill>
                <a:srgbClr val="0000FF"/>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it-IT"/>
              </a:p>
            </p:txBody>
          </p:sp>
        </p:grpSp>
        <p:grpSp>
          <p:nvGrpSpPr>
            <p:cNvPr id="137" name="Group 81"/>
            <p:cNvGrpSpPr>
              <a:grpSpLocks/>
            </p:cNvGrpSpPr>
            <p:nvPr/>
          </p:nvGrpSpPr>
          <p:grpSpPr bwMode="auto">
            <a:xfrm>
              <a:off x="4113213" y="4005263"/>
              <a:ext cx="608012" cy="227012"/>
              <a:chOff x="1872" y="2632"/>
              <a:chExt cx="383" cy="143"/>
            </a:xfrm>
          </p:grpSpPr>
          <p:sp>
            <p:nvSpPr>
              <p:cNvPr id="138" name="Rectangle 82"/>
              <p:cNvSpPr>
                <a:spLocks noChangeArrowheads="1"/>
              </p:cNvSpPr>
              <p:nvPr/>
            </p:nvSpPr>
            <p:spPr bwMode="auto">
              <a:xfrm>
                <a:off x="1872" y="2632"/>
                <a:ext cx="96" cy="144"/>
              </a:xfrm>
              <a:prstGeom prst="rect">
                <a:avLst/>
              </a:prstGeom>
              <a:solidFill>
                <a:srgbClr val="FFFF00"/>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it-IT"/>
              </a:p>
            </p:txBody>
          </p:sp>
          <p:sp>
            <p:nvSpPr>
              <p:cNvPr id="139" name="Rectangle 83"/>
              <p:cNvSpPr>
                <a:spLocks noChangeArrowheads="1"/>
              </p:cNvSpPr>
              <p:nvPr/>
            </p:nvSpPr>
            <p:spPr bwMode="auto">
              <a:xfrm>
                <a:off x="2016" y="2632"/>
                <a:ext cx="96" cy="144"/>
              </a:xfrm>
              <a:prstGeom prst="rect">
                <a:avLst/>
              </a:prstGeom>
              <a:solidFill>
                <a:srgbClr val="FFFF00"/>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it-IT"/>
              </a:p>
            </p:txBody>
          </p:sp>
          <p:sp>
            <p:nvSpPr>
              <p:cNvPr id="140" name="Rectangle 84"/>
              <p:cNvSpPr>
                <a:spLocks noChangeArrowheads="1"/>
              </p:cNvSpPr>
              <p:nvPr/>
            </p:nvSpPr>
            <p:spPr bwMode="auto">
              <a:xfrm>
                <a:off x="2160" y="2632"/>
                <a:ext cx="96" cy="144"/>
              </a:xfrm>
              <a:prstGeom prst="rect">
                <a:avLst/>
              </a:prstGeom>
              <a:solidFill>
                <a:srgbClr val="FFFF00"/>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it-IT"/>
              </a:p>
            </p:txBody>
          </p:sp>
        </p:grpSp>
        <p:grpSp>
          <p:nvGrpSpPr>
            <p:cNvPr id="141" name="Group 85"/>
            <p:cNvGrpSpPr>
              <a:grpSpLocks/>
            </p:cNvGrpSpPr>
            <p:nvPr/>
          </p:nvGrpSpPr>
          <p:grpSpPr bwMode="auto">
            <a:xfrm>
              <a:off x="4800600" y="3916363"/>
              <a:ext cx="608013" cy="315912"/>
              <a:chOff x="1872" y="2440"/>
              <a:chExt cx="383" cy="335"/>
            </a:xfrm>
          </p:grpSpPr>
          <p:sp>
            <p:nvSpPr>
              <p:cNvPr id="142" name="Rectangle 86"/>
              <p:cNvSpPr>
                <a:spLocks noChangeArrowheads="1"/>
              </p:cNvSpPr>
              <p:nvPr/>
            </p:nvSpPr>
            <p:spPr bwMode="auto">
              <a:xfrm>
                <a:off x="1872" y="2440"/>
                <a:ext cx="96" cy="336"/>
              </a:xfrm>
              <a:prstGeom prst="rect">
                <a:avLst/>
              </a:prstGeom>
              <a:solidFill>
                <a:srgbClr val="0000FF"/>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it-IT"/>
              </a:p>
            </p:txBody>
          </p:sp>
          <p:sp>
            <p:nvSpPr>
              <p:cNvPr id="143" name="Rectangle 87"/>
              <p:cNvSpPr>
                <a:spLocks noChangeArrowheads="1"/>
              </p:cNvSpPr>
              <p:nvPr/>
            </p:nvSpPr>
            <p:spPr bwMode="auto">
              <a:xfrm>
                <a:off x="2016" y="2440"/>
                <a:ext cx="96" cy="336"/>
              </a:xfrm>
              <a:prstGeom prst="rect">
                <a:avLst/>
              </a:prstGeom>
              <a:solidFill>
                <a:srgbClr val="0000FF"/>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it-IT"/>
              </a:p>
            </p:txBody>
          </p:sp>
          <p:sp>
            <p:nvSpPr>
              <p:cNvPr id="144" name="Rectangle 88"/>
              <p:cNvSpPr>
                <a:spLocks noChangeArrowheads="1"/>
              </p:cNvSpPr>
              <p:nvPr/>
            </p:nvSpPr>
            <p:spPr bwMode="auto">
              <a:xfrm>
                <a:off x="2160" y="2440"/>
                <a:ext cx="96" cy="336"/>
              </a:xfrm>
              <a:prstGeom prst="rect">
                <a:avLst/>
              </a:prstGeom>
              <a:solidFill>
                <a:srgbClr val="0000FF"/>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it-IT"/>
              </a:p>
            </p:txBody>
          </p:sp>
        </p:grpSp>
        <p:grpSp>
          <p:nvGrpSpPr>
            <p:cNvPr id="145" name="Group 89"/>
            <p:cNvGrpSpPr>
              <a:grpSpLocks/>
            </p:cNvGrpSpPr>
            <p:nvPr/>
          </p:nvGrpSpPr>
          <p:grpSpPr bwMode="auto">
            <a:xfrm>
              <a:off x="4800600" y="4005263"/>
              <a:ext cx="608013" cy="227012"/>
              <a:chOff x="1872" y="2632"/>
              <a:chExt cx="383" cy="143"/>
            </a:xfrm>
          </p:grpSpPr>
          <p:sp>
            <p:nvSpPr>
              <p:cNvPr id="146" name="Rectangle 90"/>
              <p:cNvSpPr>
                <a:spLocks noChangeArrowheads="1"/>
              </p:cNvSpPr>
              <p:nvPr/>
            </p:nvSpPr>
            <p:spPr bwMode="auto">
              <a:xfrm>
                <a:off x="1872" y="2632"/>
                <a:ext cx="96" cy="144"/>
              </a:xfrm>
              <a:prstGeom prst="rect">
                <a:avLst/>
              </a:prstGeom>
              <a:solidFill>
                <a:srgbClr val="FFFF00"/>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it-IT"/>
              </a:p>
            </p:txBody>
          </p:sp>
          <p:sp>
            <p:nvSpPr>
              <p:cNvPr id="147" name="Rectangle 91"/>
              <p:cNvSpPr>
                <a:spLocks noChangeArrowheads="1"/>
              </p:cNvSpPr>
              <p:nvPr/>
            </p:nvSpPr>
            <p:spPr bwMode="auto">
              <a:xfrm>
                <a:off x="2016" y="2632"/>
                <a:ext cx="96" cy="144"/>
              </a:xfrm>
              <a:prstGeom prst="rect">
                <a:avLst/>
              </a:prstGeom>
              <a:solidFill>
                <a:srgbClr val="FFFF00"/>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it-IT"/>
              </a:p>
            </p:txBody>
          </p:sp>
          <p:sp>
            <p:nvSpPr>
              <p:cNvPr id="148" name="Rectangle 92"/>
              <p:cNvSpPr>
                <a:spLocks noChangeArrowheads="1"/>
              </p:cNvSpPr>
              <p:nvPr/>
            </p:nvSpPr>
            <p:spPr bwMode="auto">
              <a:xfrm>
                <a:off x="2160" y="2632"/>
                <a:ext cx="96" cy="144"/>
              </a:xfrm>
              <a:prstGeom prst="rect">
                <a:avLst/>
              </a:prstGeom>
              <a:solidFill>
                <a:srgbClr val="FFFF00"/>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it-IT"/>
              </a:p>
            </p:txBody>
          </p:sp>
        </p:grpSp>
        <p:sp>
          <p:nvSpPr>
            <p:cNvPr id="149" name="Text Box 97"/>
            <p:cNvSpPr txBox="1">
              <a:spLocks noChangeArrowheads="1"/>
            </p:cNvSpPr>
            <p:nvPr/>
          </p:nvSpPr>
          <p:spPr bwMode="auto">
            <a:xfrm>
              <a:off x="250825" y="1412875"/>
              <a:ext cx="581025" cy="261938"/>
            </a:xfrm>
            <a:prstGeom prst="rect">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it-IT" altLang="it-IT" sz="1200">
                  <a:solidFill>
                    <a:schemeClr val="tx1"/>
                  </a:solidFill>
                </a:rPr>
                <a:t>Step1</a:t>
              </a:r>
            </a:p>
          </p:txBody>
        </p:sp>
        <p:sp>
          <p:nvSpPr>
            <p:cNvPr id="150" name="Text Box 98"/>
            <p:cNvSpPr txBox="1">
              <a:spLocks noChangeArrowheads="1"/>
            </p:cNvSpPr>
            <p:nvPr/>
          </p:nvSpPr>
          <p:spPr bwMode="auto">
            <a:xfrm>
              <a:off x="252413" y="3284538"/>
              <a:ext cx="581025" cy="261937"/>
            </a:xfrm>
            <a:prstGeom prst="rect">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it-IT" altLang="it-IT" sz="1200">
                  <a:solidFill>
                    <a:schemeClr val="tx1"/>
                  </a:solidFill>
                </a:rPr>
                <a:t>Step2</a:t>
              </a:r>
            </a:p>
          </p:txBody>
        </p:sp>
      </p:grpSp>
    </p:spTree>
    <p:extLst>
      <p:ext uri="{BB962C8B-B14F-4D97-AF65-F5344CB8AC3E}">
        <p14:creationId xmlns:p14="http://schemas.microsoft.com/office/powerpoint/2010/main" val="4168673265"/>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026"/>
          <p:cNvSpPr txBox="1">
            <a:spLocks noChangeArrowheads="1"/>
          </p:cNvSpPr>
          <p:nvPr/>
        </p:nvSpPr>
        <p:spPr bwMode="auto">
          <a:xfrm>
            <a:off x="439172" y="260648"/>
            <a:ext cx="8278812" cy="463846"/>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lgn="ctr">
                <a:solidFill>
                  <a:srgbClr val="6699FF"/>
                </a:solidFill>
                <a:miter lim="800000"/>
                <a:headEnd/>
                <a:tailEnd/>
              </a14:hiddenLine>
            </a:ext>
          </a:extLst>
        </p:spPr>
        <p:txBody>
          <a:bodyPr lIns="90000" tIns="46800" rIns="90000" bIns="46800">
            <a:spAutoFit/>
          </a:bodyPr>
          <a:lstStyle/>
          <a:p>
            <a:pPr algn="ctr">
              <a:defRPr/>
            </a:pPr>
            <a:r>
              <a:rPr lang="it-IT" sz="2400" b="1" dirty="0" smtClean="0">
                <a:solidFill>
                  <a:srgbClr val="F26200"/>
                </a:solidFill>
                <a:latin typeface="Georgia" panose="02040502050405020303" pitchFamily="18" charset="0"/>
              </a:rPr>
              <a:t>Gli </a:t>
            </a:r>
            <a:r>
              <a:rPr lang="it-IT" sz="2400" b="1" dirty="0">
                <a:solidFill>
                  <a:srgbClr val="F26200"/>
                </a:solidFill>
                <a:latin typeface="Georgia" panose="02040502050405020303" pitchFamily="18" charset="0"/>
              </a:rPr>
              <a:t>investimenti </a:t>
            </a:r>
            <a:r>
              <a:rPr lang="it-IT" sz="2400" b="1" dirty="0" smtClean="0">
                <a:solidFill>
                  <a:srgbClr val="F26200"/>
                </a:solidFill>
                <a:latin typeface="Georgia" panose="02040502050405020303" pitchFamily="18" charset="0"/>
              </a:rPr>
              <a:t>azionari</a:t>
            </a:r>
            <a:endParaRPr lang="it-IT" sz="2400" b="1" dirty="0">
              <a:solidFill>
                <a:srgbClr val="F26200"/>
              </a:solidFill>
              <a:latin typeface="Georgia" panose="02040502050405020303" pitchFamily="18" charset="0"/>
            </a:endParaRPr>
          </a:p>
        </p:txBody>
      </p:sp>
      <p:sp>
        <p:nvSpPr>
          <p:cNvPr id="2" name="Segnaposto numero diapositiva 1"/>
          <p:cNvSpPr>
            <a:spLocks noGrp="1"/>
          </p:cNvSpPr>
          <p:nvPr>
            <p:ph type="sldNum" sz="quarter" idx="4"/>
          </p:nvPr>
        </p:nvSpPr>
        <p:spPr/>
        <p:txBody>
          <a:bodyPr/>
          <a:lstStyle/>
          <a:p>
            <a:fld id="{CEE20744-6222-4AA3-9D45-8592154090B2}" type="slidenum">
              <a:rPr lang="it-IT" smtClean="0"/>
              <a:pPr/>
              <a:t>145</a:t>
            </a:fld>
            <a:endParaRPr lang="it-IT" dirty="0"/>
          </a:p>
        </p:txBody>
      </p:sp>
      <p:sp>
        <p:nvSpPr>
          <p:cNvPr id="151" name="Text Box 6"/>
          <p:cNvSpPr txBox="1">
            <a:spLocks noChangeArrowheads="1"/>
          </p:cNvSpPr>
          <p:nvPr/>
        </p:nvSpPr>
        <p:spPr bwMode="auto">
          <a:xfrm>
            <a:off x="414743" y="1052736"/>
            <a:ext cx="8322696" cy="1905073"/>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pPr marL="0" lvl="1" algn="just">
              <a:lnSpc>
                <a:spcPct val="120000"/>
              </a:lnSpc>
            </a:pPr>
            <a:r>
              <a:rPr lang="it-IT" sz="2000" dirty="0" smtClean="0">
                <a:latin typeface="+mj-lt"/>
              </a:rPr>
              <a:t>Le successive slide intendono far </a:t>
            </a:r>
            <a:r>
              <a:rPr lang="it-IT" sz="2000" dirty="0">
                <a:latin typeface="+mj-lt"/>
              </a:rPr>
              <a:t>riflettere sull’investimento azionario. Questo tipo di investimento, rispetto all’investimento in obbligazioni, si caratterizza per una componente di rischio </a:t>
            </a:r>
            <a:r>
              <a:rPr lang="it-IT" sz="2000" dirty="0" smtClean="0">
                <a:latin typeface="+mj-lt"/>
              </a:rPr>
              <a:t>più elevata, in quanto </a:t>
            </a:r>
            <a:r>
              <a:rPr lang="it-IT" sz="2000" dirty="0">
                <a:latin typeface="+mj-lt"/>
              </a:rPr>
              <a:t>a differenza dell’investitore in obbligazioni </a:t>
            </a:r>
            <a:r>
              <a:rPr lang="it-IT" sz="2000" dirty="0" smtClean="0">
                <a:latin typeface="+mj-lt"/>
              </a:rPr>
              <a:t>non è possibile conoscere </a:t>
            </a:r>
            <a:r>
              <a:rPr lang="it-IT" sz="2000" dirty="0">
                <a:latin typeface="+mj-lt"/>
              </a:rPr>
              <a:t>fin dall’inizio il rendimento del titolo </a:t>
            </a:r>
            <a:r>
              <a:rPr lang="it-IT" sz="2000" dirty="0" smtClean="0">
                <a:latin typeface="+mj-lt"/>
              </a:rPr>
              <a:t>acquistato.</a:t>
            </a:r>
            <a:endParaRPr lang="it-IT" sz="2000" dirty="0">
              <a:latin typeface="+mj-lt"/>
            </a:endParaRPr>
          </a:p>
        </p:txBody>
      </p:sp>
      <p:grpSp>
        <p:nvGrpSpPr>
          <p:cNvPr id="3" name="Gruppo 2"/>
          <p:cNvGrpSpPr/>
          <p:nvPr/>
        </p:nvGrpSpPr>
        <p:grpSpPr>
          <a:xfrm>
            <a:off x="457200" y="3286051"/>
            <a:ext cx="8363272" cy="2474576"/>
            <a:chOff x="781050" y="1600200"/>
            <a:chExt cx="4598800" cy="2474576"/>
          </a:xfrm>
        </p:grpSpPr>
        <p:sp>
          <p:nvSpPr>
            <p:cNvPr id="152" name="Text Box 55"/>
            <p:cNvSpPr txBox="1">
              <a:spLocks noChangeArrowheads="1"/>
            </p:cNvSpPr>
            <p:nvPr/>
          </p:nvSpPr>
          <p:spPr bwMode="auto">
            <a:xfrm>
              <a:off x="866775" y="1814513"/>
              <a:ext cx="398370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it-IT" altLang="it-IT" sz="2000">
                  <a:solidFill>
                    <a:schemeClr val="tx1"/>
                  </a:solidFill>
                </a:rPr>
                <a:t>Dividendo        remunerazione riconosciuta ai soci</a:t>
              </a:r>
              <a:endParaRPr lang="en-GB" altLang="it-IT" sz="2000">
                <a:solidFill>
                  <a:schemeClr val="tx1"/>
                </a:solidFill>
              </a:endParaRPr>
            </a:p>
          </p:txBody>
        </p:sp>
        <p:sp>
          <p:nvSpPr>
            <p:cNvPr id="153" name="Text Box 56"/>
            <p:cNvSpPr txBox="1">
              <a:spLocks noChangeArrowheads="1"/>
            </p:cNvSpPr>
            <p:nvPr/>
          </p:nvSpPr>
          <p:spPr bwMode="auto">
            <a:xfrm>
              <a:off x="1597025" y="2474913"/>
              <a:ext cx="3782825"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it-IT" altLang="it-IT" sz="2000" dirty="0">
                  <a:solidFill>
                    <a:schemeClr val="tx1"/>
                  </a:solidFill>
                </a:rPr>
                <a:t>Guadagno </a:t>
              </a:r>
              <a:r>
                <a:rPr lang="it-IT" altLang="it-IT" sz="2000" dirty="0" smtClean="0">
                  <a:solidFill>
                    <a:schemeClr val="tx1"/>
                  </a:solidFill>
                </a:rPr>
                <a:t>/ </a:t>
              </a:r>
              <a:r>
                <a:rPr lang="it-IT" altLang="it-IT" sz="2000" dirty="0">
                  <a:solidFill>
                    <a:schemeClr val="tx1"/>
                  </a:solidFill>
                </a:rPr>
                <a:t>Perdita in conto capitale </a:t>
              </a:r>
              <a:r>
                <a:rPr lang="it-IT" altLang="it-IT" sz="2000" dirty="0" smtClean="0">
                  <a:solidFill>
                    <a:schemeClr val="tx1"/>
                  </a:solidFill>
                </a:rPr>
                <a:t>(</a:t>
              </a:r>
              <a:r>
                <a:rPr lang="it-IT" altLang="it-IT" sz="2000" dirty="0" smtClean="0"/>
                <a:t>capital gain/</a:t>
              </a:r>
              <a:r>
                <a:rPr lang="it-IT" altLang="it-IT" sz="2000" dirty="0" err="1" smtClean="0"/>
                <a:t>loss</a:t>
              </a:r>
              <a:r>
                <a:rPr lang="it-IT" altLang="it-IT" sz="2000" dirty="0" smtClean="0"/>
                <a:t>)</a:t>
              </a:r>
              <a:endParaRPr lang="it-IT" altLang="it-IT" sz="2000" dirty="0">
                <a:solidFill>
                  <a:schemeClr val="tx1"/>
                </a:solidFill>
              </a:endParaRPr>
            </a:p>
            <a:p>
              <a:r>
                <a:rPr lang="it-IT" altLang="it-IT" sz="2000" dirty="0">
                  <a:solidFill>
                    <a:schemeClr val="tx1"/>
                  </a:solidFill>
                </a:rPr>
                <a:t>Variazioni del prezzo delle azioni</a:t>
              </a:r>
              <a:endParaRPr lang="en-GB" altLang="it-IT" sz="2000" dirty="0">
                <a:solidFill>
                  <a:schemeClr val="tx1"/>
                </a:solidFill>
              </a:endParaRPr>
            </a:p>
          </p:txBody>
        </p:sp>
        <p:sp>
          <p:nvSpPr>
            <p:cNvPr id="154" name="Text Box 57"/>
            <p:cNvSpPr txBox="1">
              <a:spLocks noChangeArrowheads="1"/>
            </p:cNvSpPr>
            <p:nvPr/>
          </p:nvSpPr>
          <p:spPr bwMode="auto">
            <a:xfrm>
              <a:off x="2122488" y="3059113"/>
              <a:ext cx="2978813"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buFontTx/>
                <a:buChar char="•"/>
              </a:pPr>
              <a:r>
                <a:rPr lang="it-IT" altLang="it-IT" sz="2000">
                  <a:solidFill>
                    <a:schemeClr val="tx1"/>
                  </a:solidFill>
                </a:rPr>
                <a:t> andamento economico dell’azienda</a:t>
              </a:r>
            </a:p>
            <a:p>
              <a:pPr algn="l">
                <a:buFontTx/>
                <a:buChar char="•"/>
              </a:pPr>
              <a:r>
                <a:rPr lang="it-IT" altLang="it-IT" sz="2000">
                  <a:solidFill>
                    <a:schemeClr val="tx1"/>
                  </a:solidFill>
                </a:rPr>
                <a:t> giudizi degli analisti finanziari </a:t>
              </a:r>
            </a:p>
            <a:p>
              <a:pPr algn="l">
                <a:buFontTx/>
                <a:buChar char="•"/>
              </a:pPr>
              <a:r>
                <a:rPr lang="it-IT" altLang="it-IT" sz="2000">
                  <a:solidFill>
                    <a:schemeClr val="tx1"/>
                  </a:solidFill>
                </a:rPr>
                <a:t> investimenti istituzionali e privati</a:t>
              </a:r>
              <a:endParaRPr lang="en-GB" altLang="it-IT" sz="2000">
                <a:solidFill>
                  <a:schemeClr val="tx1"/>
                </a:solidFill>
              </a:endParaRPr>
            </a:p>
          </p:txBody>
        </p:sp>
        <p:sp>
          <p:nvSpPr>
            <p:cNvPr id="155" name="Oval 58"/>
            <p:cNvSpPr>
              <a:spLocks noChangeArrowheads="1"/>
            </p:cNvSpPr>
            <p:nvPr/>
          </p:nvSpPr>
          <p:spPr bwMode="auto">
            <a:xfrm>
              <a:off x="781050" y="1600200"/>
              <a:ext cx="685800" cy="215900"/>
            </a:xfrm>
            <a:prstGeom prst="ellipse">
              <a:avLst/>
            </a:prstGeom>
            <a:noFill/>
            <a:ln w="190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it-IT" altLang="it-IT" sz="1600" b="1">
                  <a:solidFill>
                    <a:schemeClr val="tx1"/>
                  </a:solidFill>
                </a:rPr>
                <a:t>Step1</a:t>
              </a:r>
            </a:p>
          </p:txBody>
        </p:sp>
        <p:sp>
          <p:nvSpPr>
            <p:cNvPr id="156" name="Oval 59"/>
            <p:cNvSpPr>
              <a:spLocks noChangeArrowheads="1"/>
            </p:cNvSpPr>
            <p:nvPr/>
          </p:nvSpPr>
          <p:spPr bwMode="auto">
            <a:xfrm>
              <a:off x="908050" y="2489200"/>
              <a:ext cx="685800" cy="215900"/>
            </a:xfrm>
            <a:prstGeom prst="ellipse">
              <a:avLst/>
            </a:prstGeom>
            <a:noFill/>
            <a:ln w="190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it-IT" altLang="it-IT" sz="1600" b="1">
                  <a:solidFill>
                    <a:schemeClr val="tx1"/>
                  </a:solidFill>
                </a:rPr>
                <a:t>Step2</a:t>
              </a:r>
            </a:p>
          </p:txBody>
        </p:sp>
        <p:sp>
          <p:nvSpPr>
            <p:cNvPr id="157" name="Line 61"/>
            <p:cNvSpPr>
              <a:spLocks noChangeShapeType="1"/>
            </p:cNvSpPr>
            <p:nvPr/>
          </p:nvSpPr>
          <p:spPr bwMode="auto">
            <a:xfrm>
              <a:off x="1593850" y="2031181"/>
              <a:ext cx="203200" cy="0"/>
            </a:xfrm>
            <a:prstGeom prst="line">
              <a:avLst/>
            </a:prstGeom>
            <a:noFill/>
            <a:ln w="9525">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it-IT" sz="2800"/>
            </a:p>
          </p:txBody>
        </p:sp>
      </p:grpSp>
    </p:spTree>
    <p:extLst>
      <p:ext uri="{BB962C8B-B14F-4D97-AF65-F5344CB8AC3E}">
        <p14:creationId xmlns:p14="http://schemas.microsoft.com/office/powerpoint/2010/main" val="167140620"/>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026"/>
          <p:cNvSpPr txBox="1">
            <a:spLocks noChangeArrowheads="1"/>
          </p:cNvSpPr>
          <p:nvPr/>
        </p:nvSpPr>
        <p:spPr bwMode="auto">
          <a:xfrm>
            <a:off x="439172" y="260648"/>
            <a:ext cx="8278812" cy="463846"/>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lgn="ctr">
                <a:solidFill>
                  <a:srgbClr val="6699FF"/>
                </a:solidFill>
                <a:miter lim="800000"/>
                <a:headEnd/>
                <a:tailEnd/>
              </a14:hiddenLine>
            </a:ext>
          </a:extLst>
        </p:spPr>
        <p:txBody>
          <a:bodyPr lIns="90000" tIns="46800" rIns="90000" bIns="46800">
            <a:spAutoFit/>
          </a:bodyPr>
          <a:lstStyle/>
          <a:p>
            <a:pPr algn="ctr">
              <a:defRPr/>
            </a:pPr>
            <a:r>
              <a:rPr lang="it-IT" sz="2400" b="1" dirty="0" smtClean="0">
                <a:solidFill>
                  <a:srgbClr val="F26200"/>
                </a:solidFill>
                <a:latin typeface="Georgia" panose="02040502050405020303" pitchFamily="18" charset="0"/>
              </a:rPr>
              <a:t>Gli </a:t>
            </a:r>
            <a:r>
              <a:rPr lang="it-IT" sz="2400" b="1" dirty="0">
                <a:solidFill>
                  <a:srgbClr val="F26200"/>
                </a:solidFill>
                <a:latin typeface="Georgia" panose="02040502050405020303" pitchFamily="18" charset="0"/>
              </a:rPr>
              <a:t>investimenti </a:t>
            </a:r>
            <a:r>
              <a:rPr lang="it-IT" sz="2400" b="1" dirty="0" smtClean="0">
                <a:solidFill>
                  <a:srgbClr val="F26200"/>
                </a:solidFill>
                <a:latin typeface="Georgia" panose="02040502050405020303" pitchFamily="18" charset="0"/>
              </a:rPr>
              <a:t>azionari</a:t>
            </a:r>
            <a:endParaRPr lang="it-IT" sz="2400" b="1" dirty="0">
              <a:solidFill>
                <a:srgbClr val="F26200"/>
              </a:solidFill>
              <a:latin typeface="Georgia" panose="02040502050405020303" pitchFamily="18" charset="0"/>
            </a:endParaRPr>
          </a:p>
        </p:txBody>
      </p:sp>
      <p:sp>
        <p:nvSpPr>
          <p:cNvPr id="2" name="Segnaposto numero diapositiva 1"/>
          <p:cNvSpPr>
            <a:spLocks noGrp="1"/>
          </p:cNvSpPr>
          <p:nvPr>
            <p:ph type="sldNum" sz="quarter" idx="4"/>
          </p:nvPr>
        </p:nvSpPr>
        <p:spPr/>
        <p:txBody>
          <a:bodyPr/>
          <a:lstStyle/>
          <a:p>
            <a:fld id="{CEE20744-6222-4AA3-9D45-8592154090B2}" type="slidenum">
              <a:rPr lang="it-IT" smtClean="0"/>
              <a:pPr/>
              <a:t>146</a:t>
            </a:fld>
            <a:endParaRPr lang="it-IT" dirty="0"/>
          </a:p>
        </p:txBody>
      </p:sp>
      <p:grpSp>
        <p:nvGrpSpPr>
          <p:cNvPr id="5" name="Gruppo 4"/>
          <p:cNvGrpSpPr/>
          <p:nvPr/>
        </p:nvGrpSpPr>
        <p:grpSpPr>
          <a:xfrm>
            <a:off x="407988" y="1193800"/>
            <a:ext cx="8268468" cy="4107408"/>
            <a:chOff x="407988" y="1193800"/>
            <a:chExt cx="6389687" cy="3354388"/>
          </a:xfrm>
        </p:grpSpPr>
        <p:sp>
          <p:nvSpPr>
            <p:cNvPr id="12" name="Line 7"/>
            <p:cNvSpPr>
              <a:spLocks noChangeShapeType="1"/>
            </p:cNvSpPr>
            <p:nvPr/>
          </p:nvSpPr>
          <p:spPr bwMode="auto">
            <a:xfrm>
              <a:off x="1870075" y="2162175"/>
              <a:ext cx="23114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sp>
          <p:nvSpPr>
            <p:cNvPr id="13" name="Rectangle 8"/>
            <p:cNvSpPr>
              <a:spLocks noChangeArrowheads="1"/>
            </p:cNvSpPr>
            <p:nvPr/>
          </p:nvSpPr>
          <p:spPr bwMode="auto">
            <a:xfrm>
              <a:off x="1870075" y="2162175"/>
              <a:ext cx="76200" cy="595313"/>
            </a:xfrm>
            <a:prstGeom prst="rect">
              <a:avLst/>
            </a:prstGeom>
            <a:solidFill>
              <a:srgbClr val="00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sp>
          <p:nvSpPr>
            <p:cNvPr id="14" name="Rectangle 9"/>
            <p:cNvSpPr>
              <a:spLocks noChangeArrowheads="1"/>
            </p:cNvSpPr>
            <p:nvPr/>
          </p:nvSpPr>
          <p:spPr bwMode="auto">
            <a:xfrm>
              <a:off x="3914775" y="1925638"/>
              <a:ext cx="127000" cy="18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kumimoji="1" lang="it-IT" altLang="it-IT" b="1">
                  <a:solidFill>
                    <a:srgbClr val="000000"/>
                  </a:solidFill>
                </a:rPr>
                <a:t>T</a:t>
              </a:r>
              <a:r>
                <a:rPr kumimoji="1" lang="it-IT" altLang="it-IT" b="1" baseline="-25000">
                  <a:solidFill>
                    <a:srgbClr val="000000"/>
                  </a:solidFill>
                </a:rPr>
                <a:t>f</a:t>
              </a:r>
            </a:p>
          </p:txBody>
        </p:sp>
        <p:sp>
          <p:nvSpPr>
            <p:cNvPr id="15" name="Rectangle 10"/>
            <p:cNvSpPr>
              <a:spLocks noChangeArrowheads="1"/>
            </p:cNvSpPr>
            <p:nvPr/>
          </p:nvSpPr>
          <p:spPr bwMode="auto">
            <a:xfrm>
              <a:off x="1857375" y="1933575"/>
              <a:ext cx="150813" cy="18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kumimoji="1" lang="it-IT" altLang="it-IT" b="1">
                  <a:solidFill>
                    <a:srgbClr val="000000"/>
                  </a:solidFill>
                </a:rPr>
                <a:t>T</a:t>
              </a:r>
              <a:r>
                <a:rPr kumimoji="1" lang="it-IT" altLang="it-IT" b="1" baseline="-25000">
                  <a:solidFill>
                    <a:srgbClr val="000000"/>
                  </a:solidFill>
                </a:rPr>
                <a:t>0</a:t>
              </a:r>
            </a:p>
          </p:txBody>
        </p:sp>
        <p:sp>
          <p:nvSpPr>
            <p:cNvPr id="16" name="Rectangle 11"/>
            <p:cNvSpPr>
              <a:spLocks noChangeArrowheads="1"/>
            </p:cNvSpPr>
            <p:nvPr/>
          </p:nvSpPr>
          <p:spPr bwMode="auto">
            <a:xfrm>
              <a:off x="4111625" y="1566863"/>
              <a:ext cx="96838" cy="595312"/>
            </a:xfrm>
            <a:prstGeom prst="rect">
              <a:avLst/>
            </a:prstGeom>
            <a:solidFill>
              <a:srgbClr val="00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sp>
          <p:nvSpPr>
            <p:cNvPr id="17" name="Rectangle 12"/>
            <p:cNvSpPr>
              <a:spLocks noChangeArrowheads="1"/>
            </p:cNvSpPr>
            <p:nvPr/>
          </p:nvSpPr>
          <p:spPr bwMode="auto">
            <a:xfrm>
              <a:off x="4111625" y="1489075"/>
              <a:ext cx="96838" cy="71438"/>
            </a:xfrm>
            <a:prstGeom prst="rect">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sp>
          <p:nvSpPr>
            <p:cNvPr id="18" name="Text Box 13"/>
            <p:cNvSpPr txBox="1">
              <a:spLocks noChangeArrowheads="1"/>
            </p:cNvSpPr>
            <p:nvPr/>
          </p:nvSpPr>
          <p:spPr bwMode="auto">
            <a:xfrm>
              <a:off x="407988" y="2551113"/>
              <a:ext cx="1538287" cy="596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it-IT" altLang="it-IT" sz="1100" b="1">
                  <a:solidFill>
                    <a:schemeClr val="tx1"/>
                  </a:solidFill>
                </a:rPr>
                <a:t>Acquisto titolo:</a:t>
              </a:r>
            </a:p>
            <a:p>
              <a:r>
                <a:rPr lang="it-IT" altLang="it-IT" sz="1100" b="1">
                  <a:solidFill>
                    <a:schemeClr val="tx1"/>
                  </a:solidFill>
                </a:rPr>
                <a:t>100 azioni </a:t>
              </a:r>
            </a:p>
            <a:p>
              <a:r>
                <a:rPr lang="it-IT" altLang="it-IT" sz="1100" b="1">
                  <a:solidFill>
                    <a:schemeClr val="tx1"/>
                  </a:solidFill>
                </a:rPr>
                <a:t>10 euro ogni azione</a:t>
              </a:r>
            </a:p>
          </p:txBody>
        </p:sp>
        <p:sp>
          <p:nvSpPr>
            <p:cNvPr id="19" name="Text Box 15"/>
            <p:cNvSpPr txBox="1">
              <a:spLocks noChangeArrowheads="1"/>
            </p:cNvSpPr>
            <p:nvPr/>
          </p:nvSpPr>
          <p:spPr bwMode="auto">
            <a:xfrm>
              <a:off x="4357688" y="1385888"/>
              <a:ext cx="2409825" cy="428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it-IT" altLang="it-IT" sz="1100" b="1">
                  <a:solidFill>
                    <a:schemeClr val="tx1"/>
                  </a:solidFill>
                </a:rPr>
                <a:t>        Dividendo: 1 euro</a:t>
              </a:r>
            </a:p>
            <a:p>
              <a:pPr algn="l"/>
              <a:endParaRPr lang="it-IT" altLang="it-IT" sz="1100">
                <a:solidFill>
                  <a:schemeClr val="tx1"/>
                </a:solidFill>
              </a:endParaRPr>
            </a:p>
          </p:txBody>
        </p:sp>
        <p:sp>
          <p:nvSpPr>
            <p:cNvPr id="20" name="Line 17"/>
            <p:cNvSpPr>
              <a:spLocks noChangeShapeType="1"/>
            </p:cNvSpPr>
            <p:nvPr/>
          </p:nvSpPr>
          <p:spPr bwMode="auto">
            <a:xfrm>
              <a:off x="1739900" y="2425700"/>
              <a:ext cx="104775" cy="0"/>
            </a:xfrm>
            <a:prstGeom prst="line">
              <a:avLst/>
            </a:prstGeom>
            <a:noFill/>
            <a:ln w="412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it-IT"/>
            </a:p>
          </p:txBody>
        </p:sp>
        <p:sp>
          <p:nvSpPr>
            <p:cNvPr id="21" name="Line 19"/>
            <p:cNvSpPr>
              <a:spLocks noChangeShapeType="1"/>
            </p:cNvSpPr>
            <p:nvPr/>
          </p:nvSpPr>
          <p:spPr bwMode="auto">
            <a:xfrm flipH="1">
              <a:off x="4318000" y="1482725"/>
              <a:ext cx="57150"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it-IT"/>
            </a:p>
          </p:txBody>
        </p:sp>
        <p:sp>
          <p:nvSpPr>
            <p:cNvPr id="22" name="Oval 26"/>
            <p:cNvSpPr>
              <a:spLocks noChangeArrowheads="1"/>
            </p:cNvSpPr>
            <p:nvPr/>
          </p:nvSpPr>
          <p:spPr bwMode="auto">
            <a:xfrm>
              <a:off x="654050" y="2082800"/>
              <a:ext cx="685800" cy="215900"/>
            </a:xfrm>
            <a:prstGeom prst="ellipse">
              <a:avLst/>
            </a:prstGeom>
            <a:noFill/>
            <a:ln w="190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it-IT" altLang="it-IT" sz="1100">
                  <a:solidFill>
                    <a:schemeClr val="tx1"/>
                  </a:solidFill>
                </a:rPr>
                <a:t>Step1</a:t>
              </a:r>
            </a:p>
          </p:txBody>
        </p:sp>
        <p:sp>
          <p:nvSpPr>
            <p:cNvPr id="23" name="Text Box 28"/>
            <p:cNvSpPr txBox="1">
              <a:spLocks noChangeArrowheads="1"/>
            </p:cNvSpPr>
            <p:nvPr/>
          </p:nvSpPr>
          <p:spPr bwMode="auto">
            <a:xfrm>
              <a:off x="4332288" y="1817688"/>
              <a:ext cx="2028825" cy="428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it-IT" altLang="it-IT" sz="1100" b="1">
                  <a:solidFill>
                    <a:schemeClr val="tx1"/>
                  </a:solidFill>
                </a:rPr>
                <a:t>Dividendo totale: 100 euro</a:t>
              </a:r>
            </a:p>
            <a:p>
              <a:endParaRPr lang="it-IT" altLang="it-IT" sz="1100">
                <a:solidFill>
                  <a:schemeClr val="tx1"/>
                </a:solidFill>
              </a:endParaRPr>
            </a:p>
          </p:txBody>
        </p:sp>
        <p:sp>
          <p:nvSpPr>
            <p:cNvPr id="24" name="Oval 30"/>
            <p:cNvSpPr>
              <a:spLocks noChangeArrowheads="1"/>
            </p:cNvSpPr>
            <p:nvPr/>
          </p:nvSpPr>
          <p:spPr bwMode="auto">
            <a:xfrm>
              <a:off x="5213350" y="1193800"/>
              <a:ext cx="685800" cy="215900"/>
            </a:xfrm>
            <a:prstGeom prst="ellipse">
              <a:avLst/>
            </a:prstGeom>
            <a:noFill/>
            <a:ln w="190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it-IT" altLang="it-IT" sz="1100">
                  <a:solidFill>
                    <a:schemeClr val="tx1"/>
                  </a:solidFill>
                </a:rPr>
                <a:t>Step2</a:t>
              </a:r>
            </a:p>
          </p:txBody>
        </p:sp>
        <p:sp>
          <p:nvSpPr>
            <p:cNvPr id="25" name="Oval 41"/>
            <p:cNvSpPr>
              <a:spLocks noChangeArrowheads="1"/>
            </p:cNvSpPr>
            <p:nvPr/>
          </p:nvSpPr>
          <p:spPr bwMode="auto">
            <a:xfrm>
              <a:off x="2533650" y="3086100"/>
              <a:ext cx="685800" cy="215900"/>
            </a:xfrm>
            <a:prstGeom prst="ellipse">
              <a:avLst/>
            </a:prstGeom>
            <a:noFill/>
            <a:ln w="190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it-IT" altLang="it-IT" sz="1100">
                  <a:solidFill>
                    <a:schemeClr val="tx1"/>
                  </a:solidFill>
                </a:rPr>
                <a:t>Step4</a:t>
              </a:r>
            </a:p>
          </p:txBody>
        </p:sp>
        <p:sp>
          <p:nvSpPr>
            <p:cNvPr id="26" name="Text Box 42"/>
            <p:cNvSpPr txBox="1">
              <a:spLocks noChangeArrowheads="1"/>
            </p:cNvSpPr>
            <p:nvPr/>
          </p:nvSpPr>
          <p:spPr bwMode="auto">
            <a:xfrm>
              <a:off x="3221038" y="2890838"/>
              <a:ext cx="2111375" cy="428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it-IT" altLang="it-IT" sz="1100">
                  <a:solidFill>
                    <a:schemeClr val="tx1"/>
                  </a:solidFill>
                </a:rPr>
                <a:t>P</a:t>
              </a:r>
              <a:r>
                <a:rPr lang="it-IT" altLang="it-IT" sz="800">
                  <a:solidFill>
                    <a:schemeClr val="tx1"/>
                  </a:solidFill>
                </a:rPr>
                <a:t>v</a:t>
              </a:r>
              <a:r>
                <a:rPr lang="it-IT" altLang="it-IT" sz="1100">
                  <a:solidFill>
                    <a:schemeClr val="tx1"/>
                  </a:solidFill>
                </a:rPr>
                <a:t>-P</a:t>
              </a:r>
              <a:r>
                <a:rPr lang="it-IT" altLang="it-IT" sz="800">
                  <a:solidFill>
                    <a:schemeClr val="tx1"/>
                  </a:solidFill>
                </a:rPr>
                <a:t>a</a:t>
              </a:r>
              <a:r>
                <a:rPr lang="it-IT" altLang="it-IT" sz="1100">
                  <a:solidFill>
                    <a:schemeClr val="tx1"/>
                  </a:solidFill>
                </a:rPr>
                <a:t> &gt; 0   guadagno</a:t>
              </a:r>
            </a:p>
            <a:p>
              <a:pPr algn="l"/>
              <a:r>
                <a:rPr lang="it-IT" altLang="it-IT" sz="1100">
                  <a:solidFill>
                    <a:schemeClr val="tx1"/>
                  </a:solidFill>
                </a:rPr>
                <a:t>P</a:t>
              </a:r>
              <a:r>
                <a:rPr lang="it-IT" altLang="it-IT" sz="800">
                  <a:solidFill>
                    <a:schemeClr val="tx1"/>
                  </a:solidFill>
                </a:rPr>
                <a:t>v</a:t>
              </a:r>
              <a:r>
                <a:rPr lang="it-IT" altLang="it-IT" sz="1100">
                  <a:solidFill>
                    <a:schemeClr val="tx1"/>
                  </a:solidFill>
                </a:rPr>
                <a:t>-P</a:t>
              </a:r>
              <a:r>
                <a:rPr lang="it-IT" altLang="it-IT" sz="800">
                  <a:solidFill>
                    <a:schemeClr val="tx1"/>
                  </a:solidFill>
                </a:rPr>
                <a:t>a</a:t>
              </a:r>
              <a:r>
                <a:rPr lang="it-IT" altLang="it-IT" sz="1100">
                  <a:solidFill>
                    <a:schemeClr val="tx1"/>
                  </a:solidFill>
                </a:rPr>
                <a:t> &lt; 0   perdita</a:t>
              </a:r>
            </a:p>
          </p:txBody>
        </p:sp>
        <p:sp>
          <p:nvSpPr>
            <p:cNvPr id="27" name="Line 45"/>
            <p:cNvSpPr>
              <a:spLocks noChangeShapeType="1"/>
            </p:cNvSpPr>
            <p:nvPr/>
          </p:nvSpPr>
          <p:spPr bwMode="auto">
            <a:xfrm>
              <a:off x="1384300" y="3771900"/>
              <a:ext cx="4025900" cy="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it-IT"/>
            </a:p>
          </p:txBody>
        </p:sp>
        <p:sp>
          <p:nvSpPr>
            <p:cNvPr id="28" name="Rectangle 46"/>
            <p:cNvSpPr>
              <a:spLocks noChangeArrowheads="1"/>
            </p:cNvSpPr>
            <p:nvPr/>
          </p:nvSpPr>
          <p:spPr bwMode="auto">
            <a:xfrm>
              <a:off x="5260975" y="3500438"/>
              <a:ext cx="127000" cy="18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kumimoji="1" lang="it-IT" altLang="it-IT" b="1">
                  <a:solidFill>
                    <a:srgbClr val="000000"/>
                  </a:solidFill>
                </a:rPr>
                <a:t>T</a:t>
              </a:r>
              <a:r>
                <a:rPr kumimoji="1" lang="it-IT" altLang="it-IT" b="1" baseline="-25000">
                  <a:solidFill>
                    <a:srgbClr val="000000"/>
                  </a:solidFill>
                </a:rPr>
                <a:t>f</a:t>
              </a:r>
            </a:p>
          </p:txBody>
        </p:sp>
        <p:sp>
          <p:nvSpPr>
            <p:cNvPr id="29" name="Rectangle 47"/>
            <p:cNvSpPr>
              <a:spLocks noChangeArrowheads="1"/>
            </p:cNvSpPr>
            <p:nvPr/>
          </p:nvSpPr>
          <p:spPr bwMode="auto">
            <a:xfrm>
              <a:off x="1222375" y="3521075"/>
              <a:ext cx="150813" cy="18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kumimoji="1" lang="it-IT" altLang="it-IT" b="1">
                  <a:solidFill>
                    <a:srgbClr val="000000"/>
                  </a:solidFill>
                </a:rPr>
                <a:t>T</a:t>
              </a:r>
              <a:r>
                <a:rPr kumimoji="1" lang="it-IT" altLang="it-IT" b="1" baseline="-25000">
                  <a:solidFill>
                    <a:srgbClr val="000000"/>
                  </a:solidFill>
                </a:rPr>
                <a:t>0</a:t>
              </a:r>
            </a:p>
          </p:txBody>
        </p:sp>
        <p:sp>
          <p:nvSpPr>
            <p:cNvPr id="30" name="Rectangle 49"/>
            <p:cNvSpPr>
              <a:spLocks noChangeArrowheads="1"/>
            </p:cNvSpPr>
            <p:nvPr/>
          </p:nvSpPr>
          <p:spPr bwMode="auto">
            <a:xfrm>
              <a:off x="1374775" y="3762375"/>
              <a:ext cx="76200" cy="392113"/>
            </a:xfrm>
            <a:prstGeom prst="rect">
              <a:avLst/>
            </a:prstGeom>
            <a:solidFill>
              <a:srgbClr val="00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sp>
          <p:nvSpPr>
            <p:cNvPr id="31" name="Rectangle 50"/>
            <p:cNvSpPr>
              <a:spLocks noChangeArrowheads="1"/>
            </p:cNvSpPr>
            <p:nvPr/>
          </p:nvSpPr>
          <p:spPr bwMode="auto">
            <a:xfrm>
              <a:off x="5114925" y="3167063"/>
              <a:ext cx="96838" cy="595312"/>
            </a:xfrm>
            <a:prstGeom prst="rect">
              <a:avLst/>
            </a:prstGeom>
            <a:solidFill>
              <a:srgbClr val="00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sp>
          <p:nvSpPr>
            <p:cNvPr id="32" name="Rectangle 51"/>
            <p:cNvSpPr>
              <a:spLocks noChangeArrowheads="1"/>
            </p:cNvSpPr>
            <p:nvPr/>
          </p:nvSpPr>
          <p:spPr bwMode="auto">
            <a:xfrm>
              <a:off x="5114925" y="3089275"/>
              <a:ext cx="96838" cy="71438"/>
            </a:xfrm>
            <a:prstGeom prst="rect">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sp>
          <p:nvSpPr>
            <p:cNvPr id="33" name="Oval 52"/>
            <p:cNvSpPr>
              <a:spLocks noChangeArrowheads="1"/>
            </p:cNvSpPr>
            <p:nvPr/>
          </p:nvSpPr>
          <p:spPr bwMode="auto">
            <a:xfrm>
              <a:off x="488950" y="3619500"/>
              <a:ext cx="723900" cy="215900"/>
            </a:xfrm>
            <a:prstGeom prst="ellipse">
              <a:avLst/>
            </a:prstGeom>
            <a:noFill/>
            <a:ln w="190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it-IT" altLang="it-IT" sz="1100">
                  <a:solidFill>
                    <a:schemeClr val="tx1"/>
                  </a:solidFill>
                </a:rPr>
                <a:t>Step5</a:t>
              </a:r>
            </a:p>
          </p:txBody>
        </p:sp>
        <p:sp>
          <p:nvSpPr>
            <p:cNvPr id="34" name="Oval 56"/>
            <p:cNvSpPr>
              <a:spLocks noChangeArrowheads="1"/>
            </p:cNvSpPr>
            <p:nvPr/>
          </p:nvSpPr>
          <p:spPr bwMode="auto">
            <a:xfrm>
              <a:off x="2540000" y="2870200"/>
              <a:ext cx="685800" cy="215900"/>
            </a:xfrm>
            <a:prstGeom prst="ellipse">
              <a:avLst/>
            </a:prstGeom>
            <a:noFill/>
            <a:ln w="190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it-IT" altLang="it-IT" sz="1100">
                  <a:solidFill>
                    <a:schemeClr val="tx1"/>
                  </a:solidFill>
                </a:rPr>
                <a:t>Step3 </a:t>
              </a:r>
            </a:p>
          </p:txBody>
        </p:sp>
        <p:grpSp>
          <p:nvGrpSpPr>
            <p:cNvPr id="35" name="Group 61"/>
            <p:cNvGrpSpPr>
              <a:grpSpLocks/>
            </p:cNvGrpSpPr>
            <p:nvPr/>
          </p:nvGrpSpPr>
          <p:grpSpPr bwMode="auto">
            <a:xfrm>
              <a:off x="2244725" y="4021138"/>
              <a:ext cx="2517775" cy="501650"/>
              <a:chOff x="942" y="2541"/>
              <a:chExt cx="1586" cy="316"/>
            </a:xfrm>
          </p:grpSpPr>
          <p:sp>
            <p:nvSpPr>
              <p:cNvPr id="36" name="Text Box 44"/>
              <p:cNvSpPr txBox="1">
                <a:spLocks noChangeArrowheads="1"/>
              </p:cNvSpPr>
              <p:nvPr/>
            </p:nvSpPr>
            <p:spPr bwMode="auto">
              <a:xfrm>
                <a:off x="965" y="2541"/>
                <a:ext cx="1346" cy="1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it-IT" altLang="it-IT" sz="1100">
                    <a:solidFill>
                      <a:schemeClr val="tx1"/>
                    </a:solidFill>
                  </a:rPr>
                  <a:t>guadagno totale + dividendo</a:t>
                </a:r>
              </a:p>
            </p:txBody>
          </p:sp>
          <p:sp>
            <p:nvSpPr>
              <p:cNvPr id="37" name="Text Box 48"/>
              <p:cNvSpPr txBox="1">
                <a:spLocks noChangeArrowheads="1"/>
              </p:cNvSpPr>
              <p:nvPr/>
            </p:nvSpPr>
            <p:spPr bwMode="auto">
              <a:xfrm>
                <a:off x="942" y="2693"/>
                <a:ext cx="1586" cy="1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it-IT" altLang="it-IT" sz="1100">
                    <a:solidFill>
                      <a:schemeClr val="tx1"/>
                    </a:solidFill>
                  </a:rPr>
                  <a:t>Investimento finanziario iniziale</a:t>
                </a:r>
              </a:p>
            </p:txBody>
          </p:sp>
          <p:sp>
            <p:nvSpPr>
              <p:cNvPr id="38" name="Line 57"/>
              <p:cNvSpPr>
                <a:spLocks noChangeShapeType="1"/>
              </p:cNvSpPr>
              <p:nvPr/>
            </p:nvSpPr>
            <p:spPr bwMode="auto">
              <a:xfrm>
                <a:off x="944" y="2696"/>
                <a:ext cx="1152"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it-IT"/>
              </a:p>
            </p:txBody>
          </p:sp>
        </p:grpSp>
        <p:sp>
          <p:nvSpPr>
            <p:cNvPr id="39" name="Text Box 58"/>
            <p:cNvSpPr txBox="1">
              <a:spLocks noChangeArrowheads="1"/>
            </p:cNvSpPr>
            <p:nvPr/>
          </p:nvSpPr>
          <p:spPr bwMode="auto">
            <a:xfrm>
              <a:off x="6215063" y="4122738"/>
              <a:ext cx="582612" cy="260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it-IT" altLang="it-IT" sz="1100">
                  <a:solidFill>
                    <a:schemeClr val="tx1"/>
                  </a:solidFill>
                </a:rPr>
                <a:t>= 30%</a:t>
              </a:r>
            </a:p>
          </p:txBody>
        </p:sp>
        <p:sp>
          <p:nvSpPr>
            <p:cNvPr id="40" name="Rectangle 60"/>
            <p:cNvSpPr>
              <a:spLocks noChangeArrowheads="1"/>
            </p:cNvSpPr>
            <p:nvPr/>
          </p:nvSpPr>
          <p:spPr bwMode="auto">
            <a:xfrm>
              <a:off x="782638" y="4117975"/>
              <a:ext cx="1774825" cy="260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it-IT" altLang="it-IT" sz="1100">
                  <a:solidFill>
                    <a:schemeClr val="tx1"/>
                  </a:solidFill>
                </a:rPr>
                <a:t>Rendimento totale =</a:t>
              </a:r>
            </a:p>
          </p:txBody>
        </p:sp>
        <p:sp>
          <p:nvSpPr>
            <p:cNvPr id="41" name="Text Box 62"/>
            <p:cNvSpPr txBox="1">
              <a:spLocks noChangeArrowheads="1"/>
            </p:cNvSpPr>
            <p:nvPr/>
          </p:nvSpPr>
          <p:spPr bwMode="auto">
            <a:xfrm>
              <a:off x="4900613" y="4033838"/>
              <a:ext cx="823912" cy="260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it-IT" altLang="it-IT" sz="1100">
                  <a:solidFill>
                    <a:schemeClr val="tx1"/>
                  </a:solidFill>
                </a:rPr>
                <a:t>(200+100)</a:t>
              </a:r>
            </a:p>
          </p:txBody>
        </p:sp>
        <p:sp>
          <p:nvSpPr>
            <p:cNvPr id="42" name="Line 63"/>
            <p:cNvSpPr>
              <a:spLocks noChangeShapeType="1"/>
            </p:cNvSpPr>
            <p:nvPr/>
          </p:nvSpPr>
          <p:spPr bwMode="auto">
            <a:xfrm>
              <a:off x="4889500" y="4279900"/>
              <a:ext cx="8255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it-IT"/>
            </a:p>
          </p:txBody>
        </p:sp>
        <p:sp>
          <p:nvSpPr>
            <p:cNvPr id="43" name="Text Box 64"/>
            <p:cNvSpPr txBox="1">
              <a:spLocks noChangeArrowheads="1"/>
            </p:cNvSpPr>
            <p:nvPr/>
          </p:nvSpPr>
          <p:spPr bwMode="auto">
            <a:xfrm>
              <a:off x="5102225" y="4275138"/>
              <a:ext cx="495300" cy="260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it-IT" altLang="it-IT" sz="1100">
                  <a:solidFill>
                    <a:schemeClr val="tx1"/>
                  </a:solidFill>
                </a:rPr>
                <a:t>1000</a:t>
              </a:r>
            </a:p>
          </p:txBody>
        </p:sp>
        <p:sp>
          <p:nvSpPr>
            <p:cNvPr id="44" name="Rectangle 65"/>
            <p:cNvSpPr>
              <a:spLocks noChangeArrowheads="1"/>
            </p:cNvSpPr>
            <p:nvPr/>
          </p:nvSpPr>
          <p:spPr bwMode="auto">
            <a:xfrm>
              <a:off x="5608638" y="4130675"/>
              <a:ext cx="315912"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it-IT" altLang="it-IT"/>
                <a:t> </a:t>
              </a:r>
              <a:r>
                <a:rPr lang="it-IT" altLang="it-IT">
                  <a:solidFill>
                    <a:schemeClr val="tx1"/>
                  </a:solidFill>
                </a:rPr>
                <a:t>=</a:t>
              </a:r>
            </a:p>
          </p:txBody>
        </p:sp>
        <p:sp>
          <p:nvSpPr>
            <p:cNvPr id="45" name="Text Box 66"/>
            <p:cNvSpPr txBox="1">
              <a:spLocks noChangeArrowheads="1"/>
            </p:cNvSpPr>
            <p:nvPr/>
          </p:nvSpPr>
          <p:spPr bwMode="auto">
            <a:xfrm>
              <a:off x="5813425" y="4046538"/>
              <a:ext cx="417513" cy="260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it-IT" altLang="it-IT" sz="1100">
                  <a:solidFill>
                    <a:schemeClr val="tx1"/>
                  </a:solidFill>
                </a:rPr>
                <a:t>300</a:t>
              </a:r>
            </a:p>
          </p:txBody>
        </p:sp>
        <p:sp>
          <p:nvSpPr>
            <p:cNvPr id="46" name="Line 67"/>
            <p:cNvSpPr>
              <a:spLocks noChangeShapeType="1"/>
            </p:cNvSpPr>
            <p:nvPr/>
          </p:nvSpPr>
          <p:spPr bwMode="auto">
            <a:xfrm>
              <a:off x="5854700" y="4267200"/>
              <a:ext cx="381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it-IT"/>
            </a:p>
          </p:txBody>
        </p:sp>
        <p:sp>
          <p:nvSpPr>
            <p:cNvPr id="47" name="Text Box 68"/>
            <p:cNvSpPr txBox="1">
              <a:spLocks noChangeArrowheads="1"/>
            </p:cNvSpPr>
            <p:nvPr/>
          </p:nvSpPr>
          <p:spPr bwMode="auto">
            <a:xfrm>
              <a:off x="5800725" y="4275138"/>
              <a:ext cx="495300" cy="260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it-IT" altLang="it-IT" sz="1100">
                  <a:solidFill>
                    <a:schemeClr val="tx1"/>
                  </a:solidFill>
                </a:rPr>
                <a:t>1000</a:t>
              </a:r>
            </a:p>
          </p:txBody>
        </p:sp>
        <p:sp>
          <p:nvSpPr>
            <p:cNvPr id="48" name="Oval 69"/>
            <p:cNvSpPr>
              <a:spLocks noChangeArrowheads="1"/>
            </p:cNvSpPr>
            <p:nvPr/>
          </p:nvSpPr>
          <p:spPr bwMode="auto">
            <a:xfrm>
              <a:off x="4235450" y="3987800"/>
              <a:ext cx="723900" cy="215900"/>
            </a:xfrm>
            <a:prstGeom prst="ellipse">
              <a:avLst/>
            </a:prstGeom>
            <a:noFill/>
            <a:ln w="190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it-IT" altLang="it-IT" sz="1100">
                  <a:solidFill>
                    <a:schemeClr val="tx1"/>
                  </a:solidFill>
                </a:rPr>
                <a:t>Step6</a:t>
              </a:r>
            </a:p>
          </p:txBody>
        </p:sp>
        <p:sp>
          <p:nvSpPr>
            <p:cNvPr id="49" name="Text Box 70"/>
            <p:cNvSpPr txBox="1">
              <a:spLocks noChangeArrowheads="1"/>
            </p:cNvSpPr>
            <p:nvPr/>
          </p:nvSpPr>
          <p:spPr bwMode="auto">
            <a:xfrm>
              <a:off x="442913" y="4287838"/>
              <a:ext cx="1916112" cy="260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it-IT" altLang="it-IT" sz="1100">
                  <a:solidFill>
                    <a:schemeClr val="tx1"/>
                  </a:solidFill>
                </a:rPr>
                <a:t>di un investimento azionario</a:t>
              </a:r>
            </a:p>
          </p:txBody>
        </p:sp>
      </p:grpSp>
    </p:spTree>
    <p:extLst>
      <p:ext uri="{BB962C8B-B14F-4D97-AF65-F5344CB8AC3E}">
        <p14:creationId xmlns:p14="http://schemas.microsoft.com/office/powerpoint/2010/main" val="2815478"/>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026"/>
          <p:cNvSpPr txBox="1">
            <a:spLocks noChangeArrowheads="1"/>
          </p:cNvSpPr>
          <p:nvPr/>
        </p:nvSpPr>
        <p:spPr bwMode="auto">
          <a:xfrm>
            <a:off x="439172" y="260648"/>
            <a:ext cx="8278812" cy="463846"/>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lgn="ctr">
                <a:solidFill>
                  <a:srgbClr val="6699FF"/>
                </a:solidFill>
                <a:miter lim="800000"/>
                <a:headEnd/>
                <a:tailEnd/>
              </a14:hiddenLine>
            </a:ext>
          </a:extLst>
        </p:spPr>
        <p:txBody>
          <a:bodyPr lIns="90000" tIns="46800" rIns="90000" bIns="46800">
            <a:spAutoFit/>
          </a:bodyPr>
          <a:lstStyle/>
          <a:p>
            <a:pPr algn="ctr">
              <a:defRPr/>
            </a:pPr>
            <a:r>
              <a:rPr lang="it-IT" sz="2400" b="1" dirty="0" smtClean="0">
                <a:solidFill>
                  <a:srgbClr val="F26200"/>
                </a:solidFill>
                <a:latin typeface="Georgia" panose="02040502050405020303" pitchFamily="18" charset="0"/>
              </a:rPr>
              <a:t>Gli </a:t>
            </a:r>
            <a:r>
              <a:rPr lang="it-IT" sz="2400" b="1" dirty="0">
                <a:solidFill>
                  <a:srgbClr val="F26200"/>
                </a:solidFill>
                <a:latin typeface="Georgia" panose="02040502050405020303" pitchFamily="18" charset="0"/>
              </a:rPr>
              <a:t>investimenti </a:t>
            </a:r>
            <a:r>
              <a:rPr lang="it-IT" sz="2400" b="1" dirty="0" smtClean="0">
                <a:solidFill>
                  <a:srgbClr val="F26200"/>
                </a:solidFill>
                <a:latin typeface="Georgia" panose="02040502050405020303" pitchFamily="18" charset="0"/>
              </a:rPr>
              <a:t>azionari: esercitazione</a:t>
            </a:r>
            <a:endParaRPr lang="it-IT" sz="2400" b="1" dirty="0">
              <a:solidFill>
                <a:srgbClr val="F26200"/>
              </a:solidFill>
              <a:latin typeface="Georgia" panose="02040502050405020303" pitchFamily="18" charset="0"/>
            </a:endParaRPr>
          </a:p>
        </p:txBody>
      </p:sp>
      <p:sp>
        <p:nvSpPr>
          <p:cNvPr id="2" name="Segnaposto numero diapositiva 1"/>
          <p:cNvSpPr>
            <a:spLocks noGrp="1"/>
          </p:cNvSpPr>
          <p:nvPr>
            <p:ph type="sldNum" sz="quarter" idx="4"/>
          </p:nvPr>
        </p:nvSpPr>
        <p:spPr/>
        <p:txBody>
          <a:bodyPr/>
          <a:lstStyle/>
          <a:p>
            <a:fld id="{CEE20744-6222-4AA3-9D45-8592154090B2}" type="slidenum">
              <a:rPr lang="it-IT" smtClean="0"/>
              <a:pPr/>
              <a:t>147</a:t>
            </a:fld>
            <a:endParaRPr lang="it-IT" dirty="0"/>
          </a:p>
        </p:txBody>
      </p:sp>
      <p:sp>
        <p:nvSpPr>
          <p:cNvPr id="50" name="Text Box 6"/>
          <p:cNvSpPr txBox="1">
            <a:spLocks noChangeArrowheads="1"/>
          </p:cNvSpPr>
          <p:nvPr/>
        </p:nvSpPr>
        <p:spPr bwMode="auto">
          <a:xfrm>
            <a:off x="414743" y="1052736"/>
            <a:ext cx="8322696" cy="3416320"/>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pPr marL="0" lvl="1" algn="just">
              <a:lnSpc>
                <a:spcPct val="120000"/>
              </a:lnSpc>
            </a:pPr>
            <a:r>
              <a:rPr lang="it-IT" sz="2000" dirty="0" smtClean="0">
                <a:latin typeface="+mj-lt"/>
              </a:rPr>
              <a:t>Confrontiamo </a:t>
            </a:r>
            <a:r>
              <a:rPr lang="it-IT" sz="2000" dirty="0">
                <a:latin typeface="+mj-lt"/>
              </a:rPr>
              <a:t>il rendimento di due titoli </a:t>
            </a:r>
            <a:r>
              <a:rPr lang="it-IT" sz="2000" dirty="0" smtClean="0">
                <a:latin typeface="+mj-lt"/>
              </a:rPr>
              <a:t>azionari:</a:t>
            </a:r>
          </a:p>
          <a:p>
            <a:pPr marL="800100" lvl="2" indent="-342900" algn="just">
              <a:lnSpc>
                <a:spcPct val="120000"/>
              </a:lnSpc>
              <a:buFont typeface="Wingdings" panose="05000000000000000000" pitchFamily="2" charset="2"/>
              <a:buChar char="v"/>
            </a:pPr>
            <a:r>
              <a:rPr lang="it-IT" sz="2000" dirty="0" smtClean="0">
                <a:latin typeface="+mj-lt"/>
              </a:rPr>
              <a:t>il </a:t>
            </a:r>
            <a:r>
              <a:rPr lang="it-IT" sz="2000" dirty="0">
                <a:latin typeface="+mj-lt"/>
              </a:rPr>
              <a:t>titolo K ha avuto un rendimento del </a:t>
            </a:r>
            <a:r>
              <a:rPr lang="it-IT" sz="2000" dirty="0" smtClean="0">
                <a:latin typeface="+mj-lt"/>
              </a:rPr>
              <a:t>10%</a:t>
            </a:r>
          </a:p>
          <a:p>
            <a:pPr marL="800100" lvl="2" indent="-342900" algn="just">
              <a:lnSpc>
                <a:spcPct val="120000"/>
              </a:lnSpc>
              <a:buFont typeface="Wingdings" panose="05000000000000000000" pitchFamily="2" charset="2"/>
              <a:buChar char="v"/>
            </a:pPr>
            <a:r>
              <a:rPr lang="it-IT" sz="2000" dirty="0" smtClean="0">
                <a:latin typeface="+mj-lt"/>
              </a:rPr>
              <a:t>il </a:t>
            </a:r>
            <a:r>
              <a:rPr lang="it-IT" sz="2000" dirty="0">
                <a:latin typeface="+mj-lt"/>
              </a:rPr>
              <a:t>titolo Z ha reso il </a:t>
            </a:r>
            <a:r>
              <a:rPr lang="it-IT" sz="2000" dirty="0" smtClean="0">
                <a:latin typeface="+mj-lt"/>
              </a:rPr>
              <a:t>30%</a:t>
            </a:r>
          </a:p>
          <a:p>
            <a:pPr marL="0" lvl="1" algn="just">
              <a:lnSpc>
                <a:spcPct val="120000"/>
              </a:lnSpc>
            </a:pPr>
            <a:endParaRPr lang="it-IT" sz="2000" dirty="0" smtClean="0">
              <a:latin typeface="+mj-lt"/>
            </a:endParaRPr>
          </a:p>
          <a:p>
            <a:pPr marL="0" lvl="1" algn="just">
              <a:lnSpc>
                <a:spcPct val="120000"/>
              </a:lnSpc>
            </a:pPr>
            <a:endParaRPr lang="it-IT" sz="2000" dirty="0">
              <a:latin typeface="+mj-lt"/>
            </a:endParaRPr>
          </a:p>
          <a:p>
            <a:pPr marL="0" lvl="1" algn="just">
              <a:lnSpc>
                <a:spcPct val="120000"/>
              </a:lnSpc>
            </a:pPr>
            <a:r>
              <a:rPr lang="it-IT" sz="2000" dirty="0" smtClean="0">
                <a:latin typeface="+mj-lt"/>
              </a:rPr>
              <a:t>Dovremmo comprare il titolo </a:t>
            </a:r>
            <a:r>
              <a:rPr lang="it-IT" sz="2000" dirty="0">
                <a:latin typeface="+mj-lt"/>
              </a:rPr>
              <a:t>Z</a:t>
            </a:r>
            <a:r>
              <a:rPr lang="it-IT" sz="2000" dirty="0" smtClean="0">
                <a:latin typeface="+mj-lt"/>
              </a:rPr>
              <a:t>?</a:t>
            </a:r>
          </a:p>
          <a:p>
            <a:pPr marL="800100" lvl="2" indent="-342900" algn="just">
              <a:lnSpc>
                <a:spcPct val="120000"/>
              </a:lnSpc>
              <a:buFont typeface="Wingdings" panose="05000000000000000000" pitchFamily="2" charset="2"/>
              <a:buChar char="q"/>
            </a:pPr>
            <a:r>
              <a:rPr lang="it-IT" sz="2000" dirty="0">
                <a:latin typeface="+mj-lt"/>
              </a:rPr>
              <a:t> Sì</a:t>
            </a:r>
          </a:p>
          <a:p>
            <a:pPr marL="800100" lvl="2" indent="-342900" algn="just">
              <a:lnSpc>
                <a:spcPct val="120000"/>
              </a:lnSpc>
              <a:buFont typeface="Wingdings" panose="05000000000000000000" pitchFamily="2" charset="2"/>
              <a:buChar char="q"/>
            </a:pPr>
            <a:r>
              <a:rPr lang="it-IT" sz="2000" dirty="0">
                <a:latin typeface="+mj-lt"/>
              </a:rPr>
              <a:t> No</a:t>
            </a:r>
          </a:p>
          <a:p>
            <a:pPr marL="0" lvl="1" algn="just">
              <a:lnSpc>
                <a:spcPct val="120000"/>
              </a:lnSpc>
            </a:pPr>
            <a:endParaRPr lang="it-IT" sz="2000" dirty="0">
              <a:latin typeface="+mj-lt"/>
            </a:endParaRPr>
          </a:p>
        </p:txBody>
      </p:sp>
    </p:spTree>
    <p:extLst>
      <p:ext uri="{BB962C8B-B14F-4D97-AF65-F5344CB8AC3E}">
        <p14:creationId xmlns:p14="http://schemas.microsoft.com/office/powerpoint/2010/main" val="1999483421"/>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026"/>
          <p:cNvSpPr txBox="1">
            <a:spLocks noChangeArrowheads="1"/>
          </p:cNvSpPr>
          <p:nvPr/>
        </p:nvSpPr>
        <p:spPr bwMode="auto">
          <a:xfrm>
            <a:off x="439172" y="260648"/>
            <a:ext cx="8278812" cy="463846"/>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lgn="ctr">
                <a:solidFill>
                  <a:srgbClr val="6699FF"/>
                </a:solidFill>
                <a:miter lim="800000"/>
                <a:headEnd/>
                <a:tailEnd/>
              </a14:hiddenLine>
            </a:ext>
          </a:extLst>
        </p:spPr>
        <p:txBody>
          <a:bodyPr lIns="90000" tIns="46800" rIns="90000" bIns="46800">
            <a:spAutoFit/>
          </a:bodyPr>
          <a:lstStyle/>
          <a:p>
            <a:pPr algn="ctr">
              <a:defRPr/>
            </a:pPr>
            <a:r>
              <a:rPr lang="it-IT" sz="2400" b="1" dirty="0" smtClean="0">
                <a:solidFill>
                  <a:srgbClr val="F26200"/>
                </a:solidFill>
                <a:latin typeface="Georgia" panose="02040502050405020303" pitchFamily="18" charset="0"/>
              </a:rPr>
              <a:t>(Feedback slide precedente)</a:t>
            </a:r>
            <a:endParaRPr lang="it-IT" sz="2400" b="1" dirty="0">
              <a:solidFill>
                <a:srgbClr val="F26200"/>
              </a:solidFill>
              <a:latin typeface="Georgia" panose="02040502050405020303" pitchFamily="18" charset="0"/>
            </a:endParaRPr>
          </a:p>
        </p:txBody>
      </p:sp>
      <p:sp>
        <p:nvSpPr>
          <p:cNvPr id="2" name="Segnaposto numero diapositiva 1"/>
          <p:cNvSpPr>
            <a:spLocks noGrp="1"/>
          </p:cNvSpPr>
          <p:nvPr>
            <p:ph type="sldNum" sz="quarter" idx="4"/>
          </p:nvPr>
        </p:nvSpPr>
        <p:spPr/>
        <p:txBody>
          <a:bodyPr/>
          <a:lstStyle/>
          <a:p>
            <a:fld id="{CEE20744-6222-4AA3-9D45-8592154090B2}" type="slidenum">
              <a:rPr lang="it-IT" smtClean="0"/>
              <a:pPr/>
              <a:t>148</a:t>
            </a:fld>
            <a:endParaRPr lang="it-IT" dirty="0"/>
          </a:p>
        </p:txBody>
      </p:sp>
      <p:sp>
        <p:nvSpPr>
          <p:cNvPr id="50" name="Text Box 6"/>
          <p:cNvSpPr txBox="1">
            <a:spLocks noChangeArrowheads="1"/>
          </p:cNvSpPr>
          <p:nvPr/>
        </p:nvSpPr>
        <p:spPr bwMode="auto">
          <a:xfrm>
            <a:off x="391850" y="814470"/>
            <a:ext cx="8322696" cy="4154984"/>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pPr marL="0" lvl="1" algn="just">
              <a:lnSpc>
                <a:spcPct val="120000"/>
              </a:lnSpc>
            </a:pPr>
            <a:r>
              <a:rPr lang="it-IT" sz="2000" dirty="0" smtClean="0">
                <a:latin typeface="+mj-lt"/>
              </a:rPr>
              <a:t>Se </a:t>
            </a:r>
            <a:r>
              <a:rPr lang="it-IT" sz="2000" dirty="0">
                <a:latin typeface="+mj-lt"/>
              </a:rPr>
              <a:t>viene selezionata l’opzione “sì”:</a:t>
            </a:r>
          </a:p>
          <a:p>
            <a:pPr marL="0" lvl="1" algn="just">
              <a:lnSpc>
                <a:spcPct val="120000"/>
              </a:lnSpc>
            </a:pPr>
            <a:r>
              <a:rPr lang="it-IT" sz="2000" dirty="0">
                <a:latin typeface="+mj-lt"/>
              </a:rPr>
              <a:t>Attenzione! La sola informazione del rendimento realizzato non consente il confronto. Occorre individuare le informazioni che rendono confrontabili i due rendimenti.</a:t>
            </a:r>
          </a:p>
          <a:p>
            <a:pPr marL="0" lvl="1" algn="just">
              <a:lnSpc>
                <a:spcPct val="120000"/>
              </a:lnSpc>
            </a:pPr>
            <a:endParaRPr lang="it-IT" sz="2000" dirty="0" smtClean="0">
              <a:latin typeface="+mj-lt"/>
            </a:endParaRPr>
          </a:p>
          <a:p>
            <a:pPr marL="0" lvl="1" algn="just">
              <a:lnSpc>
                <a:spcPct val="120000"/>
              </a:lnSpc>
            </a:pPr>
            <a:endParaRPr lang="it-IT" sz="2000" dirty="0">
              <a:latin typeface="+mj-lt"/>
            </a:endParaRPr>
          </a:p>
          <a:p>
            <a:pPr marL="0" lvl="1" algn="just">
              <a:lnSpc>
                <a:spcPct val="120000"/>
              </a:lnSpc>
            </a:pPr>
            <a:r>
              <a:rPr lang="it-IT" sz="2000" dirty="0">
                <a:latin typeface="+mj-lt"/>
              </a:rPr>
              <a:t>Se viene selezionata l’opzione “no”:</a:t>
            </a:r>
          </a:p>
          <a:p>
            <a:pPr marL="0" lvl="1" algn="just">
              <a:lnSpc>
                <a:spcPct val="120000"/>
              </a:lnSpc>
            </a:pPr>
            <a:r>
              <a:rPr lang="it-IT" sz="2000" dirty="0">
                <a:latin typeface="+mj-lt"/>
              </a:rPr>
              <a:t>Corretto! La sola informazione del rendimento realizzato non consente il confronto. Occorre individuare le informazioni che rendono confrontabili i due rendimenti.</a:t>
            </a:r>
          </a:p>
          <a:p>
            <a:pPr marL="0" lvl="1" algn="just">
              <a:lnSpc>
                <a:spcPct val="120000"/>
              </a:lnSpc>
            </a:pPr>
            <a:endParaRPr lang="it-IT" sz="2000" dirty="0">
              <a:latin typeface="+mj-lt"/>
            </a:endParaRPr>
          </a:p>
        </p:txBody>
      </p:sp>
    </p:spTree>
    <p:extLst>
      <p:ext uri="{BB962C8B-B14F-4D97-AF65-F5344CB8AC3E}">
        <p14:creationId xmlns:p14="http://schemas.microsoft.com/office/powerpoint/2010/main" val="1054392626"/>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026"/>
          <p:cNvSpPr txBox="1">
            <a:spLocks noChangeArrowheads="1"/>
          </p:cNvSpPr>
          <p:nvPr/>
        </p:nvSpPr>
        <p:spPr bwMode="auto">
          <a:xfrm>
            <a:off x="439172" y="260648"/>
            <a:ext cx="8278812" cy="463846"/>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lgn="ctr">
                <a:solidFill>
                  <a:srgbClr val="6699FF"/>
                </a:solidFill>
                <a:miter lim="800000"/>
                <a:headEnd/>
                <a:tailEnd/>
              </a14:hiddenLine>
            </a:ext>
          </a:extLst>
        </p:spPr>
        <p:txBody>
          <a:bodyPr lIns="90000" tIns="46800" rIns="90000" bIns="46800">
            <a:spAutoFit/>
          </a:bodyPr>
          <a:lstStyle/>
          <a:p>
            <a:pPr algn="ctr">
              <a:defRPr/>
            </a:pPr>
            <a:r>
              <a:rPr lang="it-IT" sz="2400" b="1" dirty="0" smtClean="0">
                <a:solidFill>
                  <a:srgbClr val="F26200"/>
                </a:solidFill>
                <a:latin typeface="Georgia" panose="02040502050405020303" pitchFamily="18" charset="0"/>
              </a:rPr>
              <a:t>Rendimenti a </a:t>
            </a:r>
            <a:r>
              <a:rPr lang="it-IT" sz="2400" b="1" dirty="0">
                <a:solidFill>
                  <a:srgbClr val="F26200"/>
                </a:solidFill>
                <a:latin typeface="Georgia" panose="02040502050405020303" pitchFamily="18" charset="0"/>
              </a:rPr>
              <a:t>confronto</a:t>
            </a:r>
          </a:p>
        </p:txBody>
      </p:sp>
      <p:sp>
        <p:nvSpPr>
          <p:cNvPr id="2" name="Segnaposto numero diapositiva 1"/>
          <p:cNvSpPr>
            <a:spLocks noGrp="1"/>
          </p:cNvSpPr>
          <p:nvPr>
            <p:ph type="sldNum" sz="quarter" idx="4"/>
          </p:nvPr>
        </p:nvSpPr>
        <p:spPr/>
        <p:txBody>
          <a:bodyPr/>
          <a:lstStyle/>
          <a:p>
            <a:fld id="{CEE20744-6222-4AA3-9D45-8592154090B2}" type="slidenum">
              <a:rPr lang="it-IT" smtClean="0"/>
              <a:pPr/>
              <a:t>149</a:t>
            </a:fld>
            <a:endParaRPr lang="it-IT" dirty="0"/>
          </a:p>
        </p:txBody>
      </p:sp>
      <p:grpSp>
        <p:nvGrpSpPr>
          <p:cNvPr id="3" name="Gruppo 2"/>
          <p:cNvGrpSpPr/>
          <p:nvPr/>
        </p:nvGrpSpPr>
        <p:grpSpPr>
          <a:xfrm>
            <a:off x="1160463" y="1370012"/>
            <a:ext cx="7083945" cy="3787179"/>
            <a:chOff x="1160463" y="1370013"/>
            <a:chExt cx="4922837" cy="2792412"/>
          </a:xfrm>
        </p:grpSpPr>
        <p:sp>
          <p:nvSpPr>
            <p:cNvPr id="5" name="Line 9"/>
            <p:cNvSpPr>
              <a:spLocks noChangeShapeType="1"/>
            </p:cNvSpPr>
            <p:nvPr/>
          </p:nvSpPr>
          <p:spPr bwMode="auto">
            <a:xfrm>
              <a:off x="1244600" y="2006600"/>
              <a:ext cx="4838700" cy="0"/>
            </a:xfrm>
            <a:prstGeom prst="line">
              <a:avLst/>
            </a:prstGeom>
            <a:noFill/>
            <a:ln w="571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it-IT"/>
            </a:p>
          </p:txBody>
        </p:sp>
        <p:sp>
          <p:nvSpPr>
            <p:cNvPr id="6" name="Text Box 10"/>
            <p:cNvSpPr txBox="1">
              <a:spLocks noChangeArrowheads="1"/>
            </p:cNvSpPr>
            <p:nvPr/>
          </p:nvSpPr>
          <p:spPr bwMode="auto">
            <a:xfrm>
              <a:off x="1160463" y="1966913"/>
              <a:ext cx="105432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it-IT" altLang="it-IT" sz="1400" dirty="0">
                  <a:solidFill>
                    <a:schemeClr val="tx1"/>
                  </a:solidFill>
                </a:rPr>
                <a:t>Marzo </a:t>
              </a:r>
              <a:r>
                <a:rPr lang="it-IT" altLang="it-IT" sz="1400" dirty="0" smtClean="0">
                  <a:solidFill>
                    <a:schemeClr val="tx1"/>
                  </a:solidFill>
                </a:rPr>
                <a:t>2018</a:t>
              </a:r>
              <a:endParaRPr lang="it-IT" altLang="it-IT" sz="1400" dirty="0">
                <a:solidFill>
                  <a:schemeClr val="tx1"/>
                </a:solidFill>
              </a:endParaRPr>
            </a:p>
          </p:txBody>
        </p:sp>
        <p:sp>
          <p:nvSpPr>
            <p:cNvPr id="7" name="Text Box 11"/>
            <p:cNvSpPr txBox="1">
              <a:spLocks noChangeArrowheads="1"/>
            </p:cNvSpPr>
            <p:nvPr/>
          </p:nvSpPr>
          <p:spPr bwMode="auto">
            <a:xfrm>
              <a:off x="4868863" y="1992313"/>
              <a:ext cx="105432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it-IT" altLang="it-IT" sz="1400" dirty="0">
                  <a:solidFill>
                    <a:schemeClr val="tx1"/>
                  </a:solidFill>
                </a:rPr>
                <a:t>Marzo </a:t>
              </a:r>
              <a:r>
                <a:rPr lang="it-IT" altLang="it-IT" sz="1400" dirty="0" smtClean="0">
                  <a:solidFill>
                    <a:schemeClr val="tx1"/>
                  </a:solidFill>
                </a:rPr>
                <a:t>2021</a:t>
              </a:r>
              <a:endParaRPr lang="it-IT" altLang="it-IT" sz="1400" dirty="0">
                <a:solidFill>
                  <a:schemeClr val="tx1"/>
                </a:solidFill>
              </a:endParaRPr>
            </a:p>
          </p:txBody>
        </p:sp>
        <p:sp>
          <p:nvSpPr>
            <p:cNvPr id="8" name="Text Box 13"/>
            <p:cNvSpPr txBox="1">
              <a:spLocks noChangeArrowheads="1"/>
            </p:cNvSpPr>
            <p:nvPr/>
          </p:nvSpPr>
          <p:spPr bwMode="auto">
            <a:xfrm>
              <a:off x="2527300" y="2486025"/>
              <a:ext cx="2332038" cy="58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it-IT" altLang="it-IT" sz="1600">
                  <a:solidFill>
                    <a:schemeClr val="tx1"/>
                  </a:solidFill>
                </a:rPr>
                <a:t>Fiat</a:t>
              </a:r>
            </a:p>
            <a:p>
              <a:pPr algn="l">
                <a:buFont typeface="Wingdings" pitchFamily="2" charset="2"/>
                <a:buChar char="§"/>
              </a:pPr>
              <a:r>
                <a:rPr lang="it-IT" altLang="it-IT" sz="1600">
                  <a:solidFill>
                    <a:schemeClr val="tx1"/>
                  </a:solidFill>
                </a:rPr>
                <a:t> potenzialità di crescita</a:t>
              </a:r>
            </a:p>
          </p:txBody>
        </p:sp>
        <p:sp>
          <p:nvSpPr>
            <p:cNvPr id="9" name="Text Box 14"/>
            <p:cNvSpPr txBox="1">
              <a:spLocks noChangeArrowheads="1"/>
            </p:cNvSpPr>
            <p:nvPr/>
          </p:nvSpPr>
          <p:spPr bwMode="auto">
            <a:xfrm>
              <a:off x="2438400" y="3336925"/>
              <a:ext cx="2346325" cy="825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it-IT" altLang="it-IT" sz="1600">
                  <a:solidFill>
                    <a:schemeClr val="tx1"/>
                  </a:solidFill>
                </a:rPr>
                <a:t>Telecom</a:t>
              </a:r>
            </a:p>
            <a:p>
              <a:pPr algn="l">
                <a:buFont typeface="Wingdings" pitchFamily="2" charset="2"/>
                <a:buChar char="§"/>
              </a:pPr>
              <a:r>
                <a:rPr lang="it-IT" altLang="it-IT" sz="1600">
                  <a:solidFill>
                    <a:schemeClr val="tx1"/>
                  </a:solidFill>
                </a:rPr>
                <a:t> settore non favorevole</a:t>
              </a:r>
            </a:p>
            <a:p>
              <a:pPr algn="l">
                <a:buFont typeface="Wingdings" pitchFamily="2" charset="2"/>
                <a:buChar char="§"/>
              </a:pPr>
              <a:r>
                <a:rPr lang="it-IT" altLang="it-IT" sz="1600">
                  <a:solidFill>
                    <a:schemeClr val="tx1"/>
                  </a:solidFill>
                </a:rPr>
                <a:t> impresa non scalabile</a:t>
              </a:r>
            </a:p>
          </p:txBody>
        </p:sp>
        <p:sp>
          <p:nvSpPr>
            <p:cNvPr id="10" name="Oval 15"/>
            <p:cNvSpPr>
              <a:spLocks noChangeArrowheads="1"/>
            </p:cNvSpPr>
            <p:nvPr/>
          </p:nvSpPr>
          <p:spPr bwMode="auto">
            <a:xfrm>
              <a:off x="1746250" y="2552700"/>
              <a:ext cx="685800" cy="215900"/>
            </a:xfrm>
            <a:prstGeom prst="ellipse">
              <a:avLst/>
            </a:prstGeom>
            <a:noFill/>
            <a:ln w="190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it-IT" altLang="it-IT" sz="1100" b="1">
                  <a:solidFill>
                    <a:schemeClr val="tx1"/>
                  </a:solidFill>
                </a:rPr>
                <a:t>Step2</a:t>
              </a:r>
            </a:p>
          </p:txBody>
        </p:sp>
        <p:sp>
          <p:nvSpPr>
            <p:cNvPr id="11" name="Oval 16"/>
            <p:cNvSpPr>
              <a:spLocks noChangeArrowheads="1"/>
            </p:cNvSpPr>
            <p:nvPr/>
          </p:nvSpPr>
          <p:spPr bwMode="auto">
            <a:xfrm>
              <a:off x="1733550" y="3365500"/>
              <a:ext cx="685800" cy="215900"/>
            </a:xfrm>
            <a:prstGeom prst="ellipse">
              <a:avLst/>
            </a:prstGeom>
            <a:noFill/>
            <a:ln w="190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it-IT" altLang="it-IT" sz="1100" b="1">
                  <a:solidFill>
                    <a:schemeClr val="tx1"/>
                  </a:solidFill>
                </a:rPr>
                <a:t>Step3</a:t>
              </a:r>
            </a:p>
          </p:txBody>
        </p:sp>
        <p:sp>
          <p:nvSpPr>
            <p:cNvPr id="12" name="Oval 17"/>
            <p:cNvSpPr>
              <a:spLocks noChangeArrowheads="1"/>
            </p:cNvSpPr>
            <p:nvPr/>
          </p:nvSpPr>
          <p:spPr bwMode="auto">
            <a:xfrm>
              <a:off x="2825750" y="1549400"/>
              <a:ext cx="685800" cy="215900"/>
            </a:xfrm>
            <a:prstGeom prst="ellipse">
              <a:avLst/>
            </a:prstGeom>
            <a:noFill/>
            <a:ln w="190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it-IT" altLang="it-IT" sz="1100" b="1">
                  <a:solidFill>
                    <a:schemeClr val="tx1"/>
                  </a:solidFill>
                </a:rPr>
                <a:t>Step1</a:t>
              </a:r>
            </a:p>
          </p:txBody>
        </p:sp>
        <p:sp>
          <p:nvSpPr>
            <p:cNvPr id="13" name="Text Box 18"/>
            <p:cNvSpPr txBox="1">
              <a:spLocks noChangeArrowheads="1"/>
            </p:cNvSpPr>
            <p:nvPr/>
          </p:nvSpPr>
          <p:spPr bwMode="auto">
            <a:xfrm>
              <a:off x="3624263" y="1370013"/>
              <a:ext cx="863600" cy="51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it-IT" altLang="it-IT" sz="1400">
                  <a:solidFill>
                    <a:schemeClr val="tx1"/>
                  </a:solidFill>
                </a:rPr>
                <a:t>Fiat</a:t>
              </a:r>
            </a:p>
            <a:p>
              <a:r>
                <a:rPr lang="it-IT" altLang="it-IT" sz="1400">
                  <a:solidFill>
                    <a:schemeClr val="tx1"/>
                  </a:solidFill>
                </a:rPr>
                <a:t>Telecom</a:t>
              </a:r>
            </a:p>
          </p:txBody>
        </p:sp>
      </p:grpSp>
    </p:spTree>
    <p:extLst>
      <p:ext uri="{BB962C8B-B14F-4D97-AF65-F5344CB8AC3E}">
        <p14:creationId xmlns:p14="http://schemas.microsoft.com/office/powerpoint/2010/main" val="1786534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026"/>
          <p:cNvSpPr txBox="1">
            <a:spLocks noChangeArrowheads="1"/>
          </p:cNvSpPr>
          <p:nvPr/>
        </p:nvSpPr>
        <p:spPr bwMode="auto">
          <a:xfrm>
            <a:off x="439172" y="260648"/>
            <a:ext cx="8278812" cy="463846"/>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lgn="ctr">
                <a:solidFill>
                  <a:srgbClr val="6699FF"/>
                </a:solidFill>
                <a:miter lim="800000"/>
                <a:headEnd/>
                <a:tailEnd/>
              </a14:hiddenLine>
            </a:ext>
          </a:extLst>
        </p:spPr>
        <p:txBody>
          <a:bodyPr lIns="90000" tIns="46800" rIns="90000" bIns="46800">
            <a:spAutoFit/>
          </a:bodyPr>
          <a:lstStyle/>
          <a:p>
            <a:pPr algn="ctr">
              <a:defRPr/>
            </a:pPr>
            <a:r>
              <a:rPr lang="it-IT" sz="2400" b="1" dirty="0" smtClean="0">
                <a:solidFill>
                  <a:srgbClr val="F26200"/>
                </a:solidFill>
                <a:latin typeface="Georgia" panose="02040502050405020303" pitchFamily="18" charset="0"/>
                <a:ea typeface="+mj-ea"/>
                <a:cs typeface="+mj-cs"/>
              </a:rPr>
              <a:t>Il quadro normativo</a:t>
            </a:r>
            <a:endParaRPr lang="it-IT" sz="2400" b="1" dirty="0">
              <a:solidFill>
                <a:srgbClr val="F26200"/>
              </a:solidFill>
              <a:latin typeface="Georgia" panose="02040502050405020303" pitchFamily="18" charset="0"/>
              <a:ea typeface="+mj-ea"/>
              <a:cs typeface="+mj-cs"/>
            </a:endParaRPr>
          </a:p>
        </p:txBody>
      </p:sp>
      <p:sp>
        <p:nvSpPr>
          <p:cNvPr id="11" name="Text Box 6"/>
          <p:cNvSpPr txBox="1">
            <a:spLocks noChangeArrowheads="1"/>
          </p:cNvSpPr>
          <p:nvPr/>
        </p:nvSpPr>
        <p:spPr bwMode="auto">
          <a:xfrm>
            <a:off x="414743" y="1124744"/>
            <a:ext cx="8322696" cy="4121065"/>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pPr algn="just">
              <a:lnSpc>
                <a:spcPct val="120000"/>
              </a:lnSpc>
            </a:pPr>
            <a:r>
              <a:rPr lang="it-IT" sz="2000" dirty="0"/>
              <a:t>La crisi finanziaria internazionale ha fatto emergere la necessità di regolare e monitorare i rischi finanziari a livello macro. Da ciò deriva l’adozione, dopo la crisi, di un nuovo approccio normativo che assume come obiettivo chiave della regolamentazione e della supervisione delle istituzioni e dei mercati finanziari la tradizionale stabilità finanziaria, intesa però nella rinnovata e più ampia prospettiva di “stabilità sistemica”. Il quadro regolamentare per il settore finanziario europeo risulta inoltre ad oggi fortemente composito. La disciplina nazionale è infatti affiancata da norme prodotte a livello europeo secondo gli obiettivi di libera circolazione e integrazione dei mercati previsti dal Trattato sul Funzionamento dell'Unione Europea</a:t>
            </a:r>
            <a:r>
              <a:rPr lang="it-IT" sz="2000" dirty="0" smtClean="0"/>
              <a:t>.</a:t>
            </a:r>
            <a:endParaRPr lang="it-IT" sz="2000" dirty="0"/>
          </a:p>
        </p:txBody>
      </p:sp>
      <p:sp>
        <p:nvSpPr>
          <p:cNvPr id="2" name="Segnaposto numero diapositiva 1"/>
          <p:cNvSpPr>
            <a:spLocks noGrp="1"/>
          </p:cNvSpPr>
          <p:nvPr>
            <p:ph type="sldNum" sz="quarter" idx="4"/>
          </p:nvPr>
        </p:nvSpPr>
        <p:spPr/>
        <p:txBody>
          <a:bodyPr/>
          <a:lstStyle/>
          <a:p>
            <a:fld id="{CEE20744-6222-4AA3-9D45-8592154090B2}" type="slidenum">
              <a:rPr lang="it-IT" smtClean="0"/>
              <a:pPr/>
              <a:t>15</a:t>
            </a:fld>
            <a:endParaRPr lang="it-IT" dirty="0"/>
          </a:p>
        </p:txBody>
      </p:sp>
    </p:spTree>
    <p:extLst>
      <p:ext uri="{BB962C8B-B14F-4D97-AF65-F5344CB8AC3E}">
        <p14:creationId xmlns:p14="http://schemas.microsoft.com/office/powerpoint/2010/main" val="2628238292"/>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026"/>
          <p:cNvSpPr txBox="1">
            <a:spLocks noChangeArrowheads="1"/>
          </p:cNvSpPr>
          <p:nvPr/>
        </p:nvSpPr>
        <p:spPr bwMode="auto">
          <a:xfrm>
            <a:off x="439172" y="260648"/>
            <a:ext cx="8278812" cy="463846"/>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lgn="ctr">
                <a:solidFill>
                  <a:srgbClr val="6699FF"/>
                </a:solidFill>
                <a:miter lim="800000"/>
                <a:headEnd/>
                <a:tailEnd/>
              </a14:hiddenLine>
            </a:ext>
          </a:extLst>
        </p:spPr>
        <p:txBody>
          <a:bodyPr lIns="90000" tIns="46800" rIns="90000" bIns="46800">
            <a:spAutoFit/>
          </a:bodyPr>
          <a:lstStyle/>
          <a:p>
            <a:pPr algn="ctr">
              <a:defRPr/>
            </a:pPr>
            <a:r>
              <a:rPr lang="it-IT" sz="2400" b="1" dirty="0" smtClean="0">
                <a:solidFill>
                  <a:srgbClr val="F26200"/>
                </a:solidFill>
                <a:latin typeface="Georgia" panose="02040502050405020303" pitchFamily="18" charset="0"/>
              </a:rPr>
              <a:t>Rendimenti a </a:t>
            </a:r>
            <a:r>
              <a:rPr lang="it-IT" sz="2400" b="1" dirty="0">
                <a:solidFill>
                  <a:srgbClr val="F26200"/>
                </a:solidFill>
                <a:latin typeface="Georgia" panose="02040502050405020303" pitchFamily="18" charset="0"/>
              </a:rPr>
              <a:t>confronto</a:t>
            </a:r>
          </a:p>
        </p:txBody>
      </p:sp>
      <p:sp>
        <p:nvSpPr>
          <p:cNvPr id="2" name="Segnaposto numero diapositiva 1"/>
          <p:cNvSpPr>
            <a:spLocks noGrp="1"/>
          </p:cNvSpPr>
          <p:nvPr>
            <p:ph type="sldNum" sz="quarter" idx="4"/>
          </p:nvPr>
        </p:nvSpPr>
        <p:spPr/>
        <p:txBody>
          <a:bodyPr/>
          <a:lstStyle/>
          <a:p>
            <a:fld id="{CEE20744-6222-4AA3-9D45-8592154090B2}" type="slidenum">
              <a:rPr lang="it-IT" smtClean="0"/>
              <a:pPr/>
              <a:t>150</a:t>
            </a:fld>
            <a:endParaRPr lang="it-IT" dirty="0"/>
          </a:p>
        </p:txBody>
      </p:sp>
      <p:grpSp>
        <p:nvGrpSpPr>
          <p:cNvPr id="18" name="Gruppo 17"/>
          <p:cNvGrpSpPr/>
          <p:nvPr/>
        </p:nvGrpSpPr>
        <p:grpSpPr>
          <a:xfrm>
            <a:off x="1219200" y="1344612"/>
            <a:ext cx="6737176" cy="4028603"/>
            <a:chOff x="1219200" y="1344613"/>
            <a:chExt cx="5129213" cy="2919412"/>
          </a:xfrm>
        </p:grpSpPr>
        <p:sp>
          <p:nvSpPr>
            <p:cNvPr id="14" name="Text Box 1030"/>
            <p:cNvSpPr txBox="1">
              <a:spLocks noChangeArrowheads="1"/>
            </p:cNvSpPr>
            <p:nvPr/>
          </p:nvSpPr>
          <p:spPr bwMode="auto">
            <a:xfrm>
              <a:off x="1933575" y="1344613"/>
              <a:ext cx="4378325" cy="2219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buFont typeface="Wingdings" pitchFamily="2" charset="2"/>
                <a:buNone/>
              </a:pPr>
              <a:endParaRPr lang="it-IT" altLang="it-IT" sz="1400">
                <a:solidFill>
                  <a:srgbClr val="000000"/>
                </a:solidFill>
              </a:endParaRPr>
            </a:p>
            <a:p>
              <a:pPr algn="l">
                <a:buFont typeface="Wingdings" pitchFamily="2" charset="2"/>
                <a:buChar char="q"/>
              </a:pPr>
              <a:r>
                <a:rPr lang="it-IT" altLang="it-IT" sz="1400">
                  <a:solidFill>
                    <a:srgbClr val="000000"/>
                  </a:solidFill>
                </a:rPr>
                <a:t> La piazza di quotazione  </a:t>
              </a:r>
            </a:p>
            <a:p>
              <a:pPr algn="l">
                <a:buFont typeface="Wingdings" pitchFamily="2" charset="2"/>
                <a:buChar char="q"/>
              </a:pPr>
              <a:r>
                <a:rPr lang="it-IT" altLang="it-IT" sz="1400">
                  <a:solidFill>
                    <a:srgbClr val="000000"/>
                  </a:solidFill>
                </a:rPr>
                <a:t> Il settore di riferimento</a:t>
              </a:r>
            </a:p>
            <a:p>
              <a:pPr algn="l">
                <a:buFont typeface="Wingdings" pitchFamily="2" charset="2"/>
                <a:buChar char="q"/>
              </a:pPr>
              <a:r>
                <a:rPr lang="it-IT" altLang="it-IT" sz="1400">
                  <a:solidFill>
                    <a:srgbClr val="000000"/>
                  </a:solidFill>
                </a:rPr>
                <a:t> Il rendimento dei titoli di Stato</a:t>
              </a:r>
            </a:p>
            <a:p>
              <a:pPr algn="l">
                <a:buFont typeface="Wingdings" pitchFamily="2" charset="2"/>
                <a:buChar char="q"/>
              </a:pPr>
              <a:r>
                <a:rPr lang="it-IT" altLang="it-IT" sz="1400">
                  <a:solidFill>
                    <a:srgbClr val="000000"/>
                  </a:solidFill>
                </a:rPr>
                <a:t> Il tempo </a:t>
              </a:r>
              <a:r>
                <a:rPr lang="it-IT" altLang="it-IT" sz="1400">
                  <a:solidFill>
                    <a:schemeClr val="tx1"/>
                  </a:solidFill>
                </a:rPr>
                <a:t>di investimento</a:t>
              </a:r>
            </a:p>
            <a:p>
              <a:pPr algn="l">
                <a:buFont typeface="Wingdings" pitchFamily="2" charset="2"/>
                <a:buChar char="q"/>
              </a:pPr>
              <a:r>
                <a:rPr lang="it-IT" altLang="it-IT" sz="1400">
                  <a:solidFill>
                    <a:srgbClr val="000000"/>
                  </a:solidFill>
                </a:rPr>
                <a:t> Il costo del denaro</a:t>
              </a:r>
            </a:p>
            <a:p>
              <a:pPr algn="l">
                <a:buFont typeface="Wingdings" pitchFamily="2" charset="2"/>
                <a:buChar char="q"/>
              </a:pPr>
              <a:r>
                <a:rPr lang="it-IT" altLang="it-IT" sz="1400">
                  <a:solidFill>
                    <a:srgbClr val="000000"/>
                  </a:solidFill>
                </a:rPr>
                <a:t> Il numero di azioni</a:t>
              </a:r>
            </a:p>
            <a:p>
              <a:pPr algn="l">
                <a:buFont typeface="Wingdings" pitchFamily="2" charset="2"/>
                <a:buChar char="q"/>
              </a:pPr>
              <a:r>
                <a:rPr lang="it-IT" altLang="it-IT" sz="1400">
                  <a:solidFill>
                    <a:srgbClr val="000000"/>
                  </a:solidFill>
                </a:rPr>
                <a:t> La duration</a:t>
              </a:r>
            </a:p>
            <a:p>
              <a:pPr algn="l">
                <a:buFont typeface="Wingdings" pitchFamily="2" charset="2"/>
                <a:buChar char="q"/>
              </a:pPr>
              <a:r>
                <a:rPr lang="it-IT" altLang="it-IT" sz="1400">
                  <a:solidFill>
                    <a:srgbClr val="000000"/>
                  </a:solidFill>
                </a:rPr>
                <a:t> Le potenzialità di crescita della società emittente</a:t>
              </a:r>
            </a:p>
            <a:p>
              <a:pPr algn="l">
                <a:buFont typeface="Wingdings" pitchFamily="2" charset="2"/>
                <a:buChar char="q"/>
              </a:pPr>
              <a:r>
                <a:rPr lang="it-IT" altLang="it-IT" sz="1400">
                  <a:solidFill>
                    <a:srgbClr val="000000"/>
                  </a:solidFill>
                </a:rPr>
                <a:t> La scalabilità dell’impresa</a:t>
              </a:r>
              <a:endParaRPr lang="en-GB" altLang="it-IT" sz="1400">
                <a:solidFill>
                  <a:schemeClr val="tx1"/>
                </a:solidFill>
              </a:endParaRPr>
            </a:p>
          </p:txBody>
        </p:sp>
        <p:sp>
          <p:nvSpPr>
            <p:cNvPr id="15" name="Line 1036"/>
            <p:cNvSpPr>
              <a:spLocks noChangeShapeType="1"/>
            </p:cNvSpPr>
            <p:nvPr/>
          </p:nvSpPr>
          <p:spPr bwMode="auto">
            <a:xfrm flipV="1">
              <a:off x="1219200" y="3848100"/>
              <a:ext cx="4584700" cy="12700"/>
            </a:xfrm>
            <a:prstGeom prst="line">
              <a:avLst/>
            </a:prstGeom>
            <a:noFill/>
            <a:ln w="222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it-IT"/>
            </a:p>
          </p:txBody>
        </p:sp>
        <p:sp>
          <p:nvSpPr>
            <p:cNvPr id="16" name="Text Box 1037"/>
            <p:cNvSpPr txBox="1">
              <a:spLocks noChangeArrowheads="1"/>
            </p:cNvSpPr>
            <p:nvPr/>
          </p:nvSpPr>
          <p:spPr bwMode="auto">
            <a:xfrm>
              <a:off x="2206625" y="3592513"/>
              <a:ext cx="259556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it-IT" altLang="it-IT" sz="1400">
                  <a:solidFill>
                    <a:schemeClr val="tx1"/>
                  </a:solidFill>
                </a:rPr>
                <a:t>1    2    3    4    5    6   7    8    9</a:t>
              </a:r>
            </a:p>
          </p:txBody>
        </p:sp>
        <p:sp>
          <p:nvSpPr>
            <p:cNvPr id="17" name="Rectangle 1038"/>
            <p:cNvSpPr>
              <a:spLocks noChangeArrowheads="1"/>
            </p:cNvSpPr>
            <p:nvPr/>
          </p:nvSpPr>
          <p:spPr bwMode="auto">
            <a:xfrm>
              <a:off x="5340350" y="3903663"/>
              <a:ext cx="1008063" cy="360362"/>
            </a:xfrm>
            <a:prstGeom prst="rect">
              <a:avLst/>
            </a:prstGeom>
            <a:solidFill>
              <a:srgbClr val="00B8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l">
                <a:lnSpc>
                  <a:spcPct val="93000"/>
                </a:lnSpc>
                <a:buClr>
                  <a:srgbClr val="000000"/>
                </a:buClr>
                <a:buSzPct val="100000"/>
                <a:buFont typeface="Arial" charset="0"/>
                <a:buNone/>
              </a:pPr>
              <a:r>
                <a:rPr lang="it-IT" altLang="it-IT" sz="1600" b="1" dirty="0">
                  <a:solidFill>
                    <a:schemeClr val="bg1"/>
                  </a:solidFill>
                </a:rPr>
                <a:t>Correttore</a:t>
              </a:r>
            </a:p>
          </p:txBody>
        </p:sp>
      </p:grpSp>
    </p:spTree>
    <p:extLst>
      <p:ext uri="{BB962C8B-B14F-4D97-AF65-F5344CB8AC3E}">
        <p14:creationId xmlns:p14="http://schemas.microsoft.com/office/powerpoint/2010/main" val="1578108493"/>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026"/>
          <p:cNvSpPr txBox="1">
            <a:spLocks noChangeArrowheads="1"/>
          </p:cNvSpPr>
          <p:nvPr/>
        </p:nvSpPr>
        <p:spPr bwMode="auto">
          <a:xfrm>
            <a:off x="439172" y="260648"/>
            <a:ext cx="8278812" cy="463846"/>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lgn="ctr">
                <a:solidFill>
                  <a:srgbClr val="6699FF"/>
                </a:solidFill>
                <a:miter lim="800000"/>
                <a:headEnd/>
                <a:tailEnd/>
              </a14:hiddenLine>
            </a:ext>
          </a:extLst>
        </p:spPr>
        <p:txBody>
          <a:bodyPr lIns="90000" tIns="46800" rIns="90000" bIns="46800">
            <a:spAutoFit/>
          </a:bodyPr>
          <a:lstStyle/>
          <a:p>
            <a:pPr algn="ctr">
              <a:defRPr/>
            </a:pPr>
            <a:r>
              <a:rPr lang="it-IT" sz="2400" b="1" dirty="0" smtClean="0">
                <a:solidFill>
                  <a:srgbClr val="F26200"/>
                </a:solidFill>
                <a:latin typeface="Georgia" panose="02040502050405020303" pitchFamily="18" charset="0"/>
              </a:rPr>
              <a:t>Rendimenti a confronto: correttore</a:t>
            </a:r>
            <a:endParaRPr lang="it-IT" sz="2400" b="1" dirty="0">
              <a:solidFill>
                <a:srgbClr val="F26200"/>
              </a:solidFill>
              <a:latin typeface="Georgia" panose="02040502050405020303" pitchFamily="18" charset="0"/>
            </a:endParaRPr>
          </a:p>
        </p:txBody>
      </p:sp>
      <p:sp>
        <p:nvSpPr>
          <p:cNvPr id="2" name="Segnaposto numero diapositiva 1"/>
          <p:cNvSpPr>
            <a:spLocks noGrp="1"/>
          </p:cNvSpPr>
          <p:nvPr>
            <p:ph type="sldNum" sz="quarter" idx="4"/>
          </p:nvPr>
        </p:nvSpPr>
        <p:spPr/>
        <p:txBody>
          <a:bodyPr/>
          <a:lstStyle/>
          <a:p>
            <a:fld id="{CEE20744-6222-4AA3-9D45-8592154090B2}" type="slidenum">
              <a:rPr lang="it-IT" smtClean="0"/>
              <a:pPr/>
              <a:t>151</a:t>
            </a:fld>
            <a:endParaRPr lang="it-IT" dirty="0"/>
          </a:p>
        </p:txBody>
      </p:sp>
      <p:sp>
        <p:nvSpPr>
          <p:cNvPr id="9" name="Text Box 6"/>
          <p:cNvSpPr txBox="1">
            <a:spLocks noChangeArrowheads="1"/>
          </p:cNvSpPr>
          <p:nvPr/>
        </p:nvSpPr>
        <p:spPr bwMode="auto">
          <a:xfrm>
            <a:off x="414743" y="1052736"/>
            <a:ext cx="8322696" cy="9694962"/>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pPr marL="0" lvl="1" algn="just">
              <a:lnSpc>
                <a:spcPct val="120000"/>
              </a:lnSpc>
            </a:pPr>
            <a:r>
              <a:rPr lang="it-IT" sz="2000" dirty="0">
                <a:latin typeface="+mj-lt"/>
              </a:rPr>
              <a:t>L’ordine di priorità qui presentato ha una funzione indicativa: è ovvio che </a:t>
            </a:r>
          </a:p>
          <a:p>
            <a:pPr marL="0" lvl="1" algn="just">
              <a:lnSpc>
                <a:spcPct val="120000"/>
              </a:lnSpc>
            </a:pPr>
            <a:r>
              <a:rPr lang="it-IT" sz="2000" dirty="0">
                <a:latin typeface="+mj-lt"/>
              </a:rPr>
              <a:t>ciascuna situazione presuppone un’attenzione ai singoli fattori </a:t>
            </a:r>
            <a:r>
              <a:rPr lang="it-IT" sz="2000" dirty="0" smtClean="0">
                <a:latin typeface="+mj-lt"/>
              </a:rPr>
              <a:t>diversificata.</a:t>
            </a:r>
          </a:p>
          <a:p>
            <a:pPr marL="0" lvl="1" algn="just">
              <a:lnSpc>
                <a:spcPct val="120000"/>
              </a:lnSpc>
            </a:pPr>
            <a:r>
              <a:rPr lang="it-IT" sz="2000" dirty="0" smtClean="0">
                <a:latin typeface="+mj-lt"/>
              </a:rPr>
              <a:t>Il </a:t>
            </a:r>
            <a:r>
              <a:rPr lang="it-IT" sz="2000" dirty="0">
                <a:latin typeface="+mj-lt"/>
              </a:rPr>
              <a:t>fattore </a:t>
            </a:r>
            <a:r>
              <a:rPr lang="it-IT" sz="2000" dirty="0" err="1">
                <a:latin typeface="+mj-lt"/>
              </a:rPr>
              <a:t>duration</a:t>
            </a:r>
            <a:r>
              <a:rPr lang="it-IT" sz="2000" dirty="0">
                <a:latin typeface="+mj-lt"/>
              </a:rPr>
              <a:t> e il fattore numero di azioni non compaiono nella scale poiché privi di rilevanza ai fini del confronto tra rendimenti</a:t>
            </a:r>
            <a:r>
              <a:rPr lang="it-IT" sz="2000" dirty="0" smtClean="0">
                <a:latin typeface="+mj-lt"/>
              </a:rPr>
              <a:t>. In </a:t>
            </a:r>
            <a:r>
              <a:rPr lang="it-IT" sz="2000" dirty="0">
                <a:latin typeface="+mj-lt"/>
              </a:rPr>
              <a:t>particolare: il fattore </a:t>
            </a:r>
            <a:r>
              <a:rPr lang="it-IT" sz="2000" dirty="0" err="1">
                <a:latin typeface="+mj-lt"/>
              </a:rPr>
              <a:t>duration</a:t>
            </a:r>
            <a:r>
              <a:rPr lang="it-IT" sz="2000" dirty="0">
                <a:latin typeface="+mj-lt"/>
              </a:rPr>
              <a:t> non compare poiché è una misura di rischio relativa alle obbligazioni e pertanto non ha nulla a che fare con le </a:t>
            </a:r>
            <a:r>
              <a:rPr lang="it-IT" sz="2000" dirty="0" smtClean="0">
                <a:latin typeface="+mj-lt"/>
              </a:rPr>
              <a:t>azioni. Il </a:t>
            </a:r>
            <a:r>
              <a:rPr lang="it-IT" sz="2000" dirty="0">
                <a:latin typeface="+mj-lt"/>
              </a:rPr>
              <a:t>fattore numero di azioni, invece, non va considerato poiché è semplicemente un moltiplicatore</a:t>
            </a:r>
            <a:r>
              <a:rPr lang="it-IT" sz="2000" dirty="0" smtClean="0">
                <a:latin typeface="+mj-lt"/>
              </a:rPr>
              <a:t>.</a:t>
            </a:r>
          </a:p>
          <a:p>
            <a:pPr marL="0" lvl="1" algn="just">
              <a:lnSpc>
                <a:spcPct val="120000"/>
              </a:lnSpc>
            </a:pPr>
            <a:endParaRPr lang="it-IT" sz="2000" dirty="0">
              <a:latin typeface="+mj-lt"/>
            </a:endParaRPr>
          </a:p>
          <a:p>
            <a:pPr marL="0" lvl="1" algn="just">
              <a:lnSpc>
                <a:spcPct val="120000"/>
              </a:lnSpc>
            </a:pPr>
            <a:endParaRPr lang="it-IT" sz="2000" dirty="0" smtClean="0">
              <a:latin typeface="+mj-lt"/>
            </a:endParaRPr>
          </a:p>
          <a:p>
            <a:pPr marL="0" lvl="1" algn="just">
              <a:lnSpc>
                <a:spcPct val="120000"/>
              </a:lnSpc>
            </a:pPr>
            <a:endParaRPr lang="it-IT" sz="2000" dirty="0">
              <a:latin typeface="+mj-lt"/>
            </a:endParaRPr>
          </a:p>
          <a:p>
            <a:pPr marL="0" lvl="1" algn="just">
              <a:lnSpc>
                <a:spcPct val="120000"/>
              </a:lnSpc>
            </a:pPr>
            <a:endParaRPr lang="it-IT" sz="2000" dirty="0" smtClean="0">
              <a:latin typeface="+mj-lt"/>
            </a:endParaRPr>
          </a:p>
          <a:p>
            <a:pPr marL="0" lvl="1" algn="just">
              <a:lnSpc>
                <a:spcPct val="120000"/>
              </a:lnSpc>
            </a:pPr>
            <a:endParaRPr lang="it-IT" sz="2000" dirty="0">
              <a:latin typeface="+mj-lt"/>
            </a:endParaRPr>
          </a:p>
          <a:p>
            <a:pPr marL="0" lvl="1" algn="just">
              <a:lnSpc>
                <a:spcPct val="120000"/>
              </a:lnSpc>
            </a:pPr>
            <a:endParaRPr lang="it-IT" sz="2000" dirty="0" smtClean="0">
              <a:latin typeface="+mj-lt"/>
            </a:endParaRPr>
          </a:p>
          <a:p>
            <a:pPr marL="0" lvl="1" algn="just">
              <a:lnSpc>
                <a:spcPct val="120000"/>
              </a:lnSpc>
            </a:pPr>
            <a:endParaRPr lang="it-IT" sz="2000" dirty="0">
              <a:latin typeface="+mj-lt"/>
            </a:endParaRPr>
          </a:p>
          <a:p>
            <a:pPr marL="0" lvl="1" algn="just">
              <a:lnSpc>
                <a:spcPct val="120000"/>
              </a:lnSpc>
            </a:pPr>
            <a:endParaRPr lang="it-IT" sz="2000" dirty="0" smtClean="0">
              <a:latin typeface="+mj-lt"/>
            </a:endParaRPr>
          </a:p>
          <a:p>
            <a:pPr marL="0" lvl="1" algn="just">
              <a:lnSpc>
                <a:spcPct val="120000"/>
              </a:lnSpc>
            </a:pPr>
            <a:endParaRPr lang="it-IT" sz="2000" dirty="0">
              <a:latin typeface="+mj-lt"/>
            </a:endParaRPr>
          </a:p>
          <a:p>
            <a:pPr marL="0" lvl="1" algn="just">
              <a:lnSpc>
                <a:spcPct val="120000"/>
              </a:lnSpc>
            </a:pPr>
            <a:endParaRPr lang="it-IT" sz="2000" dirty="0" smtClean="0">
              <a:latin typeface="+mj-lt"/>
            </a:endParaRPr>
          </a:p>
          <a:p>
            <a:pPr marL="0" lvl="1" algn="just">
              <a:lnSpc>
                <a:spcPct val="120000"/>
              </a:lnSpc>
            </a:pPr>
            <a:endParaRPr lang="it-IT" sz="2000" dirty="0">
              <a:latin typeface="+mj-lt"/>
            </a:endParaRPr>
          </a:p>
          <a:p>
            <a:pPr marL="0" lvl="1" algn="just">
              <a:lnSpc>
                <a:spcPct val="120000"/>
              </a:lnSpc>
            </a:pPr>
            <a:endParaRPr lang="it-IT" sz="2000" dirty="0" smtClean="0">
              <a:latin typeface="+mj-lt"/>
            </a:endParaRPr>
          </a:p>
          <a:p>
            <a:pPr marL="0" lvl="1" algn="just">
              <a:lnSpc>
                <a:spcPct val="120000"/>
              </a:lnSpc>
            </a:pPr>
            <a:endParaRPr lang="it-IT" sz="2000" dirty="0">
              <a:latin typeface="+mj-lt"/>
            </a:endParaRPr>
          </a:p>
          <a:p>
            <a:pPr marL="0" lvl="1" algn="just">
              <a:lnSpc>
                <a:spcPct val="120000"/>
              </a:lnSpc>
            </a:pPr>
            <a:endParaRPr lang="it-IT" sz="2000" dirty="0" smtClean="0">
              <a:latin typeface="+mj-lt"/>
            </a:endParaRPr>
          </a:p>
          <a:p>
            <a:pPr marL="0" lvl="1" algn="just">
              <a:lnSpc>
                <a:spcPct val="120000"/>
              </a:lnSpc>
            </a:pPr>
            <a:endParaRPr lang="it-IT" sz="2000" dirty="0">
              <a:latin typeface="+mj-lt"/>
            </a:endParaRPr>
          </a:p>
          <a:p>
            <a:pPr marL="0" lvl="1" algn="just">
              <a:lnSpc>
                <a:spcPct val="120000"/>
              </a:lnSpc>
            </a:pPr>
            <a:endParaRPr lang="it-IT" sz="2000" dirty="0" smtClean="0">
              <a:latin typeface="+mj-lt"/>
            </a:endParaRPr>
          </a:p>
          <a:p>
            <a:pPr marL="0" lvl="1" algn="just">
              <a:lnSpc>
                <a:spcPct val="120000"/>
              </a:lnSpc>
            </a:pPr>
            <a:endParaRPr lang="it-IT" sz="2000" dirty="0">
              <a:latin typeface="+mj-lt"/>
            </a:endParaRPr>
          </a:p>
        </p:txBody>
      </p:sp>
      <p:grpSp>
        <p:nvGrpSpPr>
          <p:cNvPr id="3" name="Gruppo 2"/>
          <p:cNvGrpSpPr/>
          <p:nvPr/>
        </p:nvGrpSpPr>
        <p:grpSpPr>
          <a:xfrm>
            <a:off x="1835696" y="4797152"/>
            <a:ext cx="5426621" cy="2369939"/>
            <a:chOff x="1130300" y="3576638"/>
            <a:chExt cx="5426621" cy="2369939"/>
          </a:xfrm>
        </p:grpSpPr>
        <p:sp>
          <p:nvSpPr>
            <p:cNvPr id="10" name="Text Box 6"/>
            <p:cNvSpPr txBox="1">
              <a:spLocks noChangeArrowheads="1"/>
            </p:cNvSpPr>
            <p:nvPr/>
          </p:nvSpPr>
          <p:spPr bwMode="auto">
            <a:xfrm>
              <a:off x="1835696" y="4152702"/>
              <a:ext cx="4721225" cy="179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buFont typeface="Wingdings" pitchFamily="2" charset="2"/>
                <a:buNone/>
              </a:pPr>
              <a:endParaRPr lang="it-IT" altLang="it-IT" sz="1400" dirty="0">
                <a:solidFill>
                  <a:srgbClr val="000000"/>
                </a:solidFill>
              </a:endParaRPr>
            </a:p>
            <a:p>
              <a:pPr algn="l">
                <a:buFont typeface="Wingdings" pitchFamily="2" charset="2"/>
                <a:buChar char="q"/>
              </a:pPr>
              <a:r>
                <a:rPr lang="it-IT" altLang="it-IT" sz="1400" dirty="0">
                  <a:solidFill>
                    <a:srgbClr val="000000"/>
                  </a:solidFill>
                </a:rPr>
                <a:t> 3   La piazza di quotazione  </a:t>
              </a:r>
            </a:p>
            <a:p>
              <a:pPr algn="l">
                <a:buFont typeface="Wingdings" pitchFamily="2" charset="2"/>
                <a:buChar char="q"/>
              </a:pPr>
              <a:r>
                <a:rPr lang="it-IT" altLang="it-IT" sz="1400" dirty="0">
                  <a:solidFill>
                    <a:srgbClr val="000000"/>
                  </a:solidFill>
                </a:rPr>
                <a:t> 2   Il settore di riferimento</a:t>
              </a:r>
            </a:p>
            <a:p>
              <a:pPr algn="l">
                <a:buFont typeface="Wingdings" pitchFamily="2" charset="2"/>
                <a:buChar char="q"/>
              </a:pPr>
              <a:r>
                <a:rPr lang="it-IT" altLang="it-IT" sz="1400" dirty="0">
                  <a:solidFill>
                    <a:srgbClr val="000000"/>
                  </a:solidFill>
                </a:rPr>
                <a:t> 6   Il rendimento dei titoli di Stato</a:t>
              </a:r>
            </a:p>
            <a:p>
              <a:pPr algn="l">
                <a:buFont typeface="Wingdings" pitchFamily="2" charset="2"/>
                <a:buChar char="q"/>
              </a:pPr>
              <a:r>
                <a:rPr lang="it-IT" altLang="it-IT" sz="1400" dirty="0">
                  <a:solidFill>
                    <a:srgbClr val="000000"/>
                  </a:solidFill>
                </a:rPr>
                <a:t> 1   Il tempo </a:t>
              </a:r>
              <a:r>
                <a:rPr lang="it-IT" altLang="it-IT" sz="1400" dirty="0">
                  <a:solidFill>
                    <a:schemeClr val="tx1"/>
                  </a:solidFill>
                </a:rPr>
                <a:t>di investimento</a:t>
              </a:r>
            </a:p>
            <a:p>
              <a:pPr algn="l">
                <a:buFont typeface="Wingdings" pitchFamily="2" charset="2"/>
                <a:buChar char="q"/>
              </a:pPr>
              <a:r>
                <a:rPr lang="it-IT" altLang="it-IT" sz="1400" dirty="0">
                  <a:solidFill>
                    <a:srgbClr val="000000"/>
                  </a:solidFill>
                </a:rPr>
                <a:t> 7   Il costo del denaro</a:t>
              </a:r>
            </a:p>
            <a:p>
              <a:pPr algn="l">
                <a:buFont typeface="Wingdings" pitchFamily="2" charset="2"/>
                <a:buChar char="q"/>
              </a:pPr>
              <a:r>
                <a:rPr lang="it-IT" altLang="it-IT" sz="1400" dirty="0">
                  <a:solidFill>
                    <a:srgbClr val="000000"/>
                  </a:solidFill>
                </a:rPr>
                <a:t> 4   Le potenzialità di crescita della società emittente</a:t>
              </a:r>
            </a:p>
            <a:p>
              <a:pPr algn="l">
                <a:buFont typeface="Wingdings" pitchFamily="2" charset="2"/>
                <a:buChar char="q"/>
              </a:pPr>
              <a:r>
                <a:rPr lang="it-IT" altLang="it-IT" sz="1400" dirty="0">
                  <a:solidFill>
                    <a:srgbClr val="000000"/>
                  </a:solidFill>
                </a:rPr>
                <a:t> 5   La scalabilità dell’impresa</a:t>
              </a:r>
              <a:endParaRPr lang="en-GB" altLang="it-IT" sz="1400" dirty="0">
                <a:solidFill>
                  <a:schemeClr val="tx1"/>
                </a:solidFill>
              </a:endParaRPr>
            </a:p>
          </p:txBody>
        </p:sp>
        <p:sp>
          <p:nvSpPr>
            <p:cNvPr id="11" name="Line 8"/>
            <p:cNvSpPr>
              <a:spLocks noChangeShapeType="1"/>
            </p:cNvSpPr>
            <p:nvPr/>
          </p:nvSpPr>
          <p:spPr bwMode="auto">
            <a:xfrm flipV="1">
              <a:off x="1130300" y="3848100"/>
              <a:ext cx="4584700" cy="12700"/>
            </a:xfrm>
            <a:prstGeom prst="line">
              <a:avLst/>
            </a:prstGeom>
            <a:noFill/>
            <a:ln w="222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it-IT"/>
            </a:p>
          </p:txBody>
        </p:sp>
        <p:sp>
          <p:nvSpPr>
            <p:cNvPr id="12" name="Text Box 9"/>
            <p:cNvSpPr txBox="1">
              <a:spLocks noChangeArrowheads="1"/>
            </p:cNvSpPr>
            <p:nvPr/>
          </p:nvSpPr>
          <p:spPr bwMode="auto">
            <a:xfrm>
              <a:off x="1311275" y="3576638"/>
              <a:ext cx="440531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it-IT" altLang="it-IT" sz="1400" dirty="0">
                  <a:solidFill>
                    <a:schemeClr val="tx1"/>
                  </a:solidFill>
                </a:rPr>
                <a:t>1    2    3    4    5    6   7         </a:t>
              </a:r>
            </a:p>
          </p:txBody>
        </p:sp>
      </p:grpSp>
    </p:spTree>
    <p:extLst>
      <p:ext uri="{BB962C8B-B14F-4D97-AF65-F5344CB8AC3E}">
        <p14:creationId xmlns:p14="http://schemas.microsoft.com/office/powerpoint/2010/main" val="2003097556"/>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026"/>
          <p:cNvSpPr txBox="1">
            <a:spLocks noChangeArrowheads="1"/>
          </p:cNvSpPr>
          <p:nvPr/>
        </p:nvSpPr>
        <p:spPr bwMode="auto">
          <a:xfrm>
            <a:off x="439172" y="260648"/>
            <a:ext cx="8278812" cy="463846"/>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lgn="ctr">
                <a:solidFill>
                  <a:srgbClr val="6699FF"/>
                </a:solidFill>
                <a:miter lim="800000"/>
                <a:headEnd/>
                <a:tailEnd/>
              </a14:hiddenLine>
            </a:ext>
          </a:extLst>
        </p:spPr>
        <p:txBody>
          <a:bodyPr lIns="90000" tIns="46800" rIns="90000" bIns="46800">
            <a:spAutoFit/>
          </a:bodyPr>
          <a:lstStyle/>
          <a:p>
            <a:pPr algn="ctr">
              <a:defRPr/>
            </a:pPr>
            <a:r>
              <a:rPr lang="it-IT" sz="2400" b="1" dirty="0" smtClean="0">
                <a:solidFill>
                  <a:srgbClr val="F26200"/>
                </a:solidFill>
                <a:latin typeface="Georgia" panose="02040502050405020303" pitchFamily="18" charset="0"/>
              </a:rPr>
              <a:t>(Feedback slide precedente)</a:t>
            </a:r>
            <a:endParaRPr lang="it-IT" sz="2400" b="1" dirty="0">
              <a:solidFill>
                <a:srgbClr val="F26200"/>
              </a:solidFill>
              <a:latin typeface="Georgia" panose="02040502050405020303" pitchFamily="18" charset="0"/>
            </a:endParaRPr>
          </a:p>
        </p:txBody>
      </p:sp>
      <p:sp>
        <p:nvSpPr>
          <p:cNvPr id="2" name="Segnaposto numero diapositiva 1"/>
          <p:cNvSpPr>
            <a:spLocks noGrp="1"/>
          </p:cNvSpPr>
          <p:nvPr>
            <p:ph type="sldNum" sz="quarter" idx="4"/>
          </p:nvPr>
        </p:nvSpPr>
        <p:spPr/>
        <p:txBody>
          <a:bodyPr/>
          <a:lstStyle/>
          <a:p>
            <a:fld id="{CEE20744-6222-4AA3-9D45-8592154090B2}" type="slidenum">
              <a:rPr lang="it-IT" smtClean="0"/>
              <a:pPr/>
              <a:t>152</a:t>
            </a:fld>
            <a:endParaRPr lang="it-IT" dirty="0"/>
          </a:p>
        </p:txBody>
      </p:sp>
      <p:sp>
        <p:nvSpPr>
          <p:cNvPr id="9" name="Text Box 6"/>
          <p:cNvSpPr txBox="1">
            <a:spLocks noChangeArrowheads="1"/>
          </p:cNvSpPr>
          <p:nvPr/>
        </p:nvSpPr>
        <p:spPr bwMode="auto">
          <a:xfrm>
            <a:off x="414743" y="1052736"/>
            <a:ext cx="8322696" cy="5632311"/>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endParaRPr lang="it-IT" altLang="it-IT" sz="1200" dirty="0">
              <a:solidFill>
                <a:srgbClr val="000000"/>
              </a:solidFill>
            </a:endParaRPr>
          </a:p>
          <a:p>
            <a:r>
              <a:rPr lang="it-IT" altLang="it-IT" sz="1200" i="1" dirty="0">
                <a:solidFill>
                  <a:srgbClr val="000000"/>
                </a:solidFill>
              </a:rPr>
              <a:t>Se viene selezionata l’opzione “la piazza di quotazione”</a:t>
            </a:r>
          </a:p>
          <a:p>
            <a:r>
              <a:rPr lang="it-IT" altLang="it-IT" sz="1200" dirty="0">
                <a:solidFill>
                  <a:srgbClr val="000000"/>
                </a:solidFill>
              </a:rPr>
              <a:t>Sapere qual è la piazza di quotazione del titolo può essere utile: infatti c’è differenza tra un’</a:t>
            </a:r>
            <a:r>
              <a:rPr lang="it-IT" altLang="it-IT" sz="1200" dirty="0">
                <a:solidFill>
                  <a:srgbClr val="000000"/>
                </a:solidFill>
                <a:cs typeface="Arial" charset="0"/>
              </a:rPr>
              <a:t>azienda quotata al mercato di Hong Kong, quindi in zona geografica rischiosa anche se si tratta di una zona in forte espansione, e un’azienda quotata a Milano, quindi sul mercato europeo dove c’è un livello di sicurezza maggiore.</a:t>
            </a:r>
          </a:p>
          <a:p>
            <a:endParaRPr lang="it-IT" altLang="it-IT" sz="1200" i="1" dirty="0">
              <a:solidFill>
                <a:srgbClr val="000000"/>
              </a:solidFill>
            </a:endParaRPr>
          </a:p>
          <a:p>
            <a:r>
              <a:rPr lang="it-IT" altLang="it-IT" sz="1200" i="1" dirty="0">
                <a:solidFill>
                  <a:srgbClr val="000000"/>
                </a:solidFill>
              </a:rPr>
              <a:t>Se viene selezionata l’opzione “settore di riferimento”</a:t>
            </a:r>
          </a:p>
          <a:p>
            <a:r>
              <a:rPr lang="it-IT" altLang="it-IT" sz="1200" dirty="0">
                <a:solidFill>
                  <a:srgbClr val="000000"/>
                </a:solidFill>
              </a:rPr>
              <a:t>Conoscere il settore di riferimento del titolo può essere importante: infatti uno </a:t>
            </a:r>
            <a:r>
              <a:rPr lang="it-IT" altLang="it-IT" sz="1200" dirty="0">
                <a:solidFill>
                  <a:srgbClr val="000000"/>
                </a:solidFill>
                <a:cs typeface="Arial" charset="0"/>
              </a:rPr>
              <a:t>stesso settore ma in aree geografiche diverse può avere livelli di rischiosità differenti.</a:t>
            </a:r>
          </a:p>
          <a:p>
            <a:endParaRPr lang="it-IT" altLang="it-IT" sz="1200" dirty="0">
              <a:solidFill>
                <a:srgbClr val="000000"/>
              </a:solidFill>
              <a:cs typeface="Times New Roman" pitchFamily="18" charset="0"/>
            </a:endParaRPr>
          </a:p>
          <a:p>
            <a:r>
              <a:rPr lang="it-IT" altLang="it-IT" sz="1200" i="1" dirty="0">
                <a:solidFill>
                  <a:srgbClr val="000000"/>
                </a:solidFill>
              </a:rPr>
              <a:t>Se viene selezionata l’opzione “rendimento titoli di Stato”</a:t>
            </a:r>
          </a:p>
          <a:p>
            <a:r>
              <a:rPr lang="it-IT" altLang="it-IT" sz="1200" dirty="0">
                <a:solidFill>
                  <a:srgbClr val="000000"/>
                </a:solidFill>
              </a:rPr>
              <a:t> Il rendimento dei titoli di Stato: </a:t>
            </a:r>
            <a:r>
              <a:rPr lang="it-IT" altLang="it-IT" sz="1200" dirty="0">
                <a:solidFill>
                  <a:srgbClr val="000000"/>
                </a:solidFill>
                <a:cs typeface="Arial" charset="0"/>
              </a:rPr>
              <a:t>si tratta di una informazione secondaria, in ogni caso può essere utile verificare il rendimento dei titoli di Stato per valutare se il loro rendimento sia superiore al titolo azionario.</a:t>
            </a:r>
            <a:endParaRPr lang="it-IT" altLang="it-IT" sz="1200" dirty="0">
              <a:solidFill>
                <a:srgbClr val="000000"/>
              </a:solidFill>
              <a:cs typeface="Times New Roman" pitchFamily="18" charset="0"/>
            </a:endParaRPr>
          </a:p>
          <a:p>
            <a:endParaRPr lang="it-IT" altLang="it-IT" sz="1200" dirty="0">
              <a:solidFill>
                <a:srgbClr val="000000"/>
              </a:solidFill>
            </a:endParaRPr>
          </a:p>
          <a:p>
            <a:r>
              <a:rPr lang="it-IT" altLang="it-IT" sz="1200" i="1" dirty="0">
                <a:solidFill>
                  <a:srgbClr val="000000"/>
                </a:solidFill>
              </a:rPr>
              <a:t>Se viene selezionata l’opzione “tempo di investimento”</a:t>
            </a:r>
          </a:p>
          <a:p>
            <a:r>
              <a:rPr lang="it-IT" altLang="it-IT" sz="1200" dirty="0">
                <a:solidFill>
                  <a:srgbClr val="000000"/>
                </a:solidFill>
              </a:rPr>
              <a:t>Il tempo di investimento è proprio l’informazione indispensabile per poter confrontare i rendimenti di due titoli. Non puoi non possedere questa informazione! </a:t>
            </a:r>
          </a:p>
          <a:p>
            <a:endParaRPr lang="it-IT" altLang="it-IT" sz="1200" dirty="0">
              <a:solidFill>
                <a:srgbClr val="000000"/>
              </a:solidFill>
            </a:endParaRPr>
          </a:p>
          <a:p>
            <a:r>
              <a:rPr lang="it-IT" altLang="it-IT" sz="1200" i="1" dirty="0">
                <a:solidFill>
                  <a:srgbClr val="000000"/>
                </a:solidFill>
              </a:rPr>
              <a:t>Se viene selezionata l’opzione “costo del denaro”</a:t>
            </a:r>
          </a:p>
          <a:p>
            <a:r>
              <a:rPr lang="it-IT" altLang="it-IT" sz="1200" dirty="0">
                <a:solidFill>
                  <a:srgbClr val="000000"/>
                </a:solidFill>
              </a:rPr>
              <a:t>Il costo del denaro rappresenta una </a:t>
            </a:r>
            <a:r>
              <a:rPr lang="it-IT" altLang="it-IT" sz="1200" dirty="0">
                <a:solidFill>
                  <a:srgbClr val="000000"/>
                </a:solidFill>
                <a:cs typeface="Times New Roman" pitchFamily="18" charset="0"/>
              </a:rPr>
              <a:t>informazione secondaria a meno che non si sia privi di denaro </a:t>
            </a:r>
            <a:r>
              <a:rPr lang="it-IT" altLang="it-IT" sz="1200" dirty="0" err="1">
                <a:solidFill>
                  <a:srgbClr val="000000"/>
                </a:solidFill>
                <a:cs typeface="Times New Roman" pitchFamily="18" charset="0"/>
              </a:rPr>
              <a:t>percui</a:t>
            </a:r>
            <a:r>
              <a:rPr lang="it-IT" altLang="it-IT" sz="1200" dirty="0">
                <a:solidFill>
                  <a:srgbClr val="000000"/>
                </a:solidFill>
                <a:cs typeface="Times New Roman" pitchFamily="18" charset="0"/>
              </a:rPr>
              <a:t> occorre richiedere un prestito per investire.</a:t>
            </a:r>
            <a:endParaRPr lang="it-IT" altLang="it-IT" sz="1200" dirty="0">
              <a:solidFill>
                <a:srgbClr val="000000"/>
              </a:solidFill>
            </a:endParaRPr>
          </a:p>
          <a:p>
            <a:endParaRPr lang="it-IT" altLang="it-IT" sz="1200" dirty="0">
              <a:solidFill>
                <a:srgbClr val="000000"/>
              </a:solidFill>
              <a:cs typeface="Times New Roman" pitchFamily="18" charset="0"/>
            </a:endParaRPr>
          </a:p>
          <a:p>
            <a:r>
              <a:rPr lang="it-IT" altLang="it-IT" sz="1200" i="1" dirty="0">
                <a:solidFill>
                  <a:srgbClr val="000000"/>
                </a:solidFill>
              </a:rPr>
              <a:t>Se viene selezionata l’opzione “potenzialità di crescita”: </a:t>
            </a:r>
          </a:p>
          <a:p>
            <a:r>
              <a:rPr lang="it-IT" altLang="it-IT" sz="1200" dirty="0">
                <a:solidFill>
                  <a:srgbClr val="000000"/>
                </a:solidFill>
              </a:rPr>
              <a:t>Corretto!  il prezzo di un titolo azionario e il rendimento  nel lungo periodo riflettono l’andamento economico dell’azienda e pertanto è maggiormente utile farsi un’idea della crescita futura</a:t>
            </a:r>
            <a:r>
              <a:rPr lang="it-IT" altLang="it-IT" sz="1200" dirty="0"/>
              <a:t> </a:t>
            </a:r>
            <a:r>
              <a:rPr lang="it-IT" altLang="it-IT" sz="1200" dirty="0">
                <a:solidFill>
                  <a:srgbClr val="000000"/>
                </a:solidFill>
              </a:rPr>
              <a:t>dell’azienda piuttosto che osservare i rendimenti passati.</a:t>
            </a:r>
          </a:p>
          <a:p>
            <a:endParaRPr lang="it-IT" altLang="it-IT" sz="1200" i="1" dirty="0">
              <a:solidFill>
                <a:srgbClr val="000000"/>
              </a:solidFill>
            </a:endParaRPr>
          </a:p>
          <a:p>
            <a:r>
              <a:rPr lang="it-IT" altLang="it-IT" sz="1200" i="1" dirty="0">
                <a:solidFill>
                  <a:srgbClr val="000000"/>
                </a:solidFill>
              </a:rPr>
              <a:t>Se viene selezionata l’opzione “scalabilità dell’impresa”: </a:t>
            </a:r>
          </a:p>
          <a:p>
            <a:r>
              <a:rPr lang="it-IT" altLang="it-IT" sz="1200" dirty="0">
                <a:solidFill>
                  <a:srgbClr val="000000"/>
                </a:solidFill>
              </a:rPr>
              <a:t>Corretto! Investire nel breve periodo</a:t>
            </a:r>
            <a:r>
              <a:rPr lang="en-GB" altLang="it-IT" sz="1200" dirty="0">
                <a:solidFill>
                  <a:srgbClr val="000000"/>
                </a:solidFill>
              </a:rPr>
              <a:t> </a:t>
            </a:r>
            <a:r>
              <a:rPr lang="it-IT" altLang="it-IT" sz="1200" dirty="0">
                <a:solidFill>
                  <a:srgbClr val="000000"/>
                </a:solidFill>
              </a:rPr>
              <a:t>in titoli potenzialmente scalabili può generare rendimenti di notevole entità anche se a fronte di rischi notevoli.</a:t>
            </a:r>
            <a:endParaRPr lang="en-GB" altLang="it-IT" sz="1200" dirty="0">
              <a:solidFill>
                <a:srgbClr val="000000"/>
              </a:solidFill>
            </a:endParaRPr>
          </a:p>
        </p:txBody>
      </p:sp>
    </p:spTree>
    <p:extLst>
      <p:ext uri="{BB962C8B-B14F-4D97-AF65-F5344CB8AC3E}">
        <p14:creationId xmlns:p14="http://schemas.microsoft.com/office/powerpoint/2010/main" val="2597586284"/>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026"/>
          <p:cNvSpPr txBox="1">
            <a:spLocks noChangeArrowheads="1"/>
          </p:cNvSpPr>
          <p:nvPr/>
        </p:nvSpPr>
        <p:spPr bwMode="auto">
          <a:xfrm>
            <a:off x="439172" y="260648"/>
            <a:ext cx="8278812" cy="833178"/>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lgn="ctr">
                <a:solidFill>
                  <a:srgbClr val="6699FF"/>
                </a:solidFill>
                <a:miter lim="800000"/>
                <a:headEnd/>
                <a:tailEnd/>
              </a14:hiddenLine>
            </a:ext>
          </a:extLst>
        </p:spPr>
        <p:txBody>
          <a:bodyPr lIns="90000" tIns="46800" rIns="90000" bIns="46800">
            <a:spAutoFit/>
          </a:bodyPr>
          <a:lstStyle/>
          <a:p>
            <a:pPr algn="ctr">
              <a:defRPr/>
            </a:pPr>
            <a:r>
              <a:rPr lang="it-IT" sz="2400" b="1" dirty="0">
                <a:solidFill>
                  <a:srgbClr val="F26200"/>
                </a:solidFill>
                <a:latin typeface="Georgia" panose="02040502050405020303" pitchFamily="18" charset="0"/>
              </a:rPr>
              <a:t>I principali metodi per valutare il prezzo di un’azione </a:t>
            </a:r>
          </a:p>
        </p:txBody>
      </p:sp>
      <p:sp>
        <p:nvSpPr>
          <p:cNvPr id="2" name="Segnaposto numero diapositiva 1"/>
          <p:cNvSpPr>
            <a:spLocks noGrp="1"/>
          </p:cNvSpPr>
          <p:nvPr>
            <p:ph type="sldNum" sz="quarter" idx="4"/>
          </p:nvPr>
        </p:nvSpPr>
        <p:spPr/>
        <p:txBody>
          <a:bodyPr/>
          <a:lstStyle/>
          <a:p>
            <a:fld id="{CEE20744-6222-4AA3-9D45-8592154090B2}" type="slidenum">
              <a:rPr lang="it-IT" smtClean="0"/>
              <a:pPr/>
              <a:t>153</a:t>
            </a:fld>
            <a:endParaRPr lang="it-IT" dirty="0"/>
          </a:p>
        </p:txBody>
      </p:sp>
      <p:sp>
        <p:nvSpPr>
          <p:cNvPr id="9" name="Text Box 6"/>
          <p:cNvSpPr txBox="1">
            <a:spLocks noChangeArrowheads="1"/>
          </p:cNvSpPr>
          <p:nvPr/>
        </p:nvSpPr>
        <p:spPr bwMode="auto">
          <a:xfrm>
            <a:off x="414743" y="1052736"/>
            <a:ext cx="8322696" cy="12280285"/>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pPr marL="0" lvl="1" algn="just">
              <a:lnSpc>
                <a:spcPct val="120000"/>
              </a:lnSpc>
            </a:pPr>
            <a:r>
              <a:rPr lang="it-IT" sz="2000" dirty="0">
                <a:latin typeface="+mj-lt"/>
              </a:rPr>
              <a:t>I due metodi più comuni per valutazione il prezzo di un’azione sono: </a:t>
            </a:r>
          </a:p>
          <a:p>
            <a:pPr marL="342900" lvl="1" indent="-342900" algn="just">
              <a:lnSpc>
                <a:spcPct val="120000"/>
              </a:lnSpc>
              <a:buFont typeface="Wingdings" panose="05000000000000000000" pitchFamily="2" charset="2"/>
              <a:buChar char="v"/>
            </a:pPr>
            <a:r>
              <a:rPr lang="it-IT" sz="2000" dirty="0" smtClean="0">
                <a:latin typeface="+mj-lt"/>
              </a:rPr>
              <a:t>la </a:t>
            </a:r>
            <a:r>
              <a:rPr lang="it-IT" sz="2000" b="1" dirty="0">
                <a:latin typeface="+mj-lt"/>
              </a:rPr>
              <a:t>valutazione dei flussi di cassa attualizzati</a:t>
            </a:r>
            <a:r>
              <a:rPr lang="it-IT" sz="2000" dirty="0" smtClean="0">
                <a:latin typeface="+mj-lt"/>
              </a:rPr>
              <a:t>, che </a:t>
            </a:r>
            <a:r>
              <a:rPr lang="it-IT" sz="2000" dirty="0">
                <a:latin typeface="+mj-lt"/>
              </a:rPr>
              <a:t>collega il valore di una attività al valore attuale dei flussi di cassa attesi dalla stessa. </a:t>
            </a:r>
          </a:p>
          <a:p>
            <a:pPr marL="342900" lvl="1" indent="-342900" algn="just">
              <a:lnSpc>
                <a:spcPct val="120000"/>
              </a:lnSpc>
              <a:buFont typeface="Wingdings" panose="05000000000000000000" pitchFamily="2" charset="2"/>
              <a:buChar char="v"/>
            </a:pPr>
            <a:r>
              <a:rPr lang="it-IT" sz="2000" dirty="0" smtClean="0">
                <a:latin typeface="+mj-lt"/>
              </a:rPr>
              <a:t>Il </a:t>
            </a:r>
            <a:r>
              <a:rPr lang="it-IT" sz="2000" b="1" dirty="0" smtClean="0">
                <a:latin typeface="+mj-lt"/>
              </a:rPr>
              <a:t>metodo dei multipli</a:t>
            </a:r>
            <a:r>
              <a:rPr lang="it-IT" sz="2000" dirty="0" smtClean="0">
                <a:latin typeface="+mj-lt"/>
              </a:rPr>
              <a:t>, </a:t>
            </a:r>
            <a:r>
              <a:rPr lang="it-IT" sz="2000" dirty="0">
                <a:latin typeface="+mj-lt"/>
              </a:rPr>
              <a:t>che stima il valore di una attività sulla base del prezzo delle attività comparabili relativamente ad una variabile comune.</a:t>
            </a:r>
          </a:p>
          <a:p>
            <a:pPr marL="0" lvl="1" algn="just">
              <a:lnSpc>
                <a:spcPct val="120000"/>
              </a:lnSpc>
            </a:pPr>
            <a:endParaRPr lang="it-IT" sz="2000" dirty="0">
              <a:latin typeface="+mj-lt"/>
            </a:endParaRPr>
          </a:p>
          <a:p>
            <a:pPr marL="0" lvl="1" algn="just">
              <a:lnSpc>
                <a:spcPct val="120000"/>
              </a:lnSpc>
            </a:pPr>
            <a:r>
              <a:rPr lang="it-IT" sz="2000" dirty="0">
                <a:latin typeface="+mj-lt"/>
              </a:rPr>
              <a:t>I multipli più utilizzati </a:t>
            </a:r>
            <a:r>
              <a:rPr lang="it-IT" sz="2000" dirty="0" smtClean="0">
                <a:latin typeface="+mj-lt"/>
              </a:rPr>
              <a:t>nella </a:t>
            </a:r>
            <a:r>
              <a:rPr lang="it-IT" sz="2000" dirty="0">
                <a:latin typeface="+mj-lt"/>
              </a:rPr>
              <a:t>pratica sono i seguenti: Price/</a:t>
            </a:r>
            <a:r>
              <a:rPr lang="it-IT" sz="2000" dirty="0" err="1">
                <a:latin typeface="+mj-lt"/>
              </a:rPr>
              <a:t>Earning</a:t>
            </a:r>
            <a:r>
              <a:rPr lang="it-IT" sz="2000" dirty="0">
                <a:latin typeface="+mj-lt"/>
              </a:rPr>
              <a:t>, Price/Book </a:t>
            </a:r>
            <a:r>
              <a:rPr lang="it-IT" sz="2000" dirty="0" smtClean="0">
                <a:latin typeface="+mj-lt"/>
              </a:rPr>
              <a:t>Value</a:t>
            </a:r>
            <a:r>
              <a:rPr lang="it-IT" sz="2000" dirty="0">
                <a:latin typeface="+mj-lt"/>
              </a:rPr>
              <a:t>,  </a:t>
            </a:r>
            <a:r>
              <a:rPr lang="it-IT" sz="2000" dirty="0" smtClean="0">
                <a:latin typeface="+mj-lt"/>
              </a:rPr>
              <a:t>Enterprise Value/EBIT.</a:t>
            </a:r>
          </a:p>
          <a:p>
            <a:pPr marL="0" lvl="1" algn="just">
              <a:lnSpc>
                <a:spcPct val="120000"/>
              </a:lnSpc>
            </a:pPr>
            <a:endParaRPr lang="it-IT" sz="2000" dirty="0">
              <a:latin typeface="+mj-lt"/>
            </a:endParaRPr>
          </a:p>
          <a:p>
            <a:pPr marL="0" lvl="1" algn="just">
              <a:lnSpc>
                <a:spcPct val="120000"/>
              </a:lnSpc>
            </a:pPr>
            <a:r>
              <a:rPr lang="it-IT" sz="2000" dirty="0" smtClean="0">
                <a:latin typeface="+mj-lt"/>
              </a:rPr>
              <a:t>a) Price/</a:t>
            </a:r>
            <a:r>
              <a:rPr lang="it-IT" sz="2000" dirty="0" err="1" smtClean="0">
                <a:latin typeface="+mj-lt"/>
              </a:rPr>
              <a:t>Earning</a:t>
            </a:r>
            <a:r>
              <a:rPr lang="it-IT" sz="2000" dirty="0">
                <a:latin typeface="+mj-lt"/>
              </a:rPr>
              <a:t>: mette in relazione il prezzo di un titolo con l’utile di bilancio diviso per il numero delle azioni esistenti. Sulla base del P/E si possono distinguere titoli cosiddetti </a:t>
            </a:r>
            <a:r>
              <a:rPr lang="it-IT" sz="2000" dirty="0" err="1">
                <a:latin typeface="+mj-lt"/>
              </a:rPr>
              <a:t>growth</a:t>
            </a:r>
            <a:r>
              <a:rPr lang="it-IT" sz="2000" dirty="0">
                <a:latin typeface="+mj-lt"/>
              </a:rPr>
              <a:t> e titoli </a:t>
            </a:r>
            <a:r>
              <a:rPr lang="it-IT" sz="2000" dirty="0" err="1">
                <a:latin typeface="+mj-lt"/>
              </a:rPr>
              <a:t>value</a:t>
            </a:r>
            <a:r>
              <a:rPr lang="it-IT" sz="2000" dirty="0">
                <a:latin typeface="+mj-lt"/>
              </a:rPr>
              <a:t>. I primi hanno P/E elevati perché di tratta di titoli di società ad alto potenziale e con utili attesi in forte ascesa (l’investitore punta ai guadagni in conto capitale). </a:t>
            </a:r>
          </a:p>
          <a:p>
            <a:pPr marL="0" lvl="1" algn="just">
              <a:lnSpc>
                <a:spcPct val="120000"/>
              </a:lnSpc>
            </a:pPr>
            <a:endParaRPr lang="it-IT" sz="2000" dirty="0">
              <a:latin typeface="+mj-lt"/>
            </a:endParaRPr>
          </a:p>
          <a:p>
            <a:pPr marL="0" lvl="1" algn="just">
              <a:lnSpc>
                <a:spcPct val="120000"/>
              </a:lnSpc>
            </a:pPr>
            <a:r>
              <a:rPr lang="it-IT" sz="2000" dirty="0" smtClean="0">
                <a:latin typeface="+mj-lt"/>
              </a:rPr>
              <a:t>b) Price/Book Value</a:t>
            </a:r>
            <a:r>
              <a:rPr lang="it-IT" sz="2000" dirty="0">
                <a:latin typeface="+mj-lt"/>
              </a:rPr>
              <a:t>: è dato dal rapporto tra prezzo di mercato e valore contabile (Book </a:t>
            </a:r>
            <a:r>
              <a:rPr lang="it-IT" sz="2000" dirty="0" smtClean="0">
                <a:latin typeface="+mj-lt"/>
              </a:rPr>
              <a:t>Value</a:t>
            </a:r>
            <a:r>
              <a:rPr lang="it-IT" sz="2000" dirty="0">
                <a:latin typeface="+mj-lt"/>
              </a:rPr>
              <a:t>) del titolo. Tale titolo rappresenta la differenza tra i valori contabili di attività e passività rapportato al numero delle azioni in circolazione. Il </a:t>
            </a:r>
            <a:r>
              <a:rPr lang="it-IT" sz="2000" dirty="0" smtClean="0">
                <a:latin typeface="+mj-lt"/>
              </a:rPr>
              <a:t>P/BV </a:t>
            </a:r>
            <a:r>
              <a:rPr lang="it-IT" sz="2000" dirty="0">
                <a:latin typeface="+mj-lt"/>
              </a:rPr>
              <a:t>è molto utilizzato perché il valore contabile fornisce una misura stabile e intuitiva del valore dell’azienda e inoltre non è soggetto alle problematiche connesse all’assenza degli utili di esercizio.</a:t>
            </a:r>
          </a:p>
          <a:p>
            <a:pPr marL="0" lvl="1" algn="just">
              <a:lnSpc>
                <a:spcPct val="120000"/>
              </a:lnSpc>
            </a:pPr>
            <a:endParaRPr lang="it-IT" sz="2000" dirty="0">
              <a:latin typeface="+mj-lt"/>
            </a:endParaRPr>
          </a:p>
          <a:p>
            <a:pPr marL="0" lvl="1" algn="just">
              <a:lnSpc>
                <a:spcPct val="120000"/>
              </a:lnSpc>
            </a:pPr>
            <a:r>
              <a:rPr lang="it-IT" sz="2000" dirty="0" smtClean="0">
                <a:latin typeface="+mj-lt"/>
              </a:rPr>
              <a:t>c) EV/EBIT: </a:t>
            </a:r>
            <a:r>
              <a:rPr lang="it-IT" sz="2000" dirty="0">
                <a:latin typeface="+mj-lt"/>
              </a:rPr>
              <a:t>è rappresentato dal rapporto tra </a:t>
            </a:r>
            <a:r>
              <a:rPr lang="it-IT" sz="2000" dirty="0" smtClean="0">
                <a:latin typeface="+mj-lt"/>
              </a:rPr>
              <a:t>l’Enterprise </a:t>
            </a:r>
            <a:r>
              <a:rPr lang="it-IT" sz="2000" dirty="0" err="1">
                <a:latin typeface="+mj-lt"/>
              </a:rPr>
              <a:t>value</a:t>
            </a:r>
            <a:r>
              <a:rPr lang="it-IT" sz="2000" dirty="0">
                <a:latin typeface="+mj-lt"/>
              </a:rPr>
              <a:t> e l’</a:t>
            </a:r>
            <a:r>
              <a:rPr lang="it-IT" sz="2000" dirty="0" err="1">
                <a:latin typeface="+mj-lt"/>
              </a:rPr>
              <a:t>Earning</a:t>
            </a:r>
            <a:r>
              <a:rPr lang="it-IT" sz="2000" dirty="0">
                <a:latin typeface="+mj-lt"/>
              </a:rPr>
              <a:t> </a:t>
            </a:r>
            <a:r>
              <a:rPr lang="it-IT" sz="2000" dirty="0" err="1">
                <a:latin typeface="+mj-lt"/>
              </a:rPr>
              <a:t>before</a:t>
            </a:r>
            <a:r>
              <a:rPr lang="it-IT" sz="2000" dirty="0">
                <a:latin typeface="+mj-lt"/>
              </a:rPr>
              <a:t> </a:t>
            </a:r>
            <a:r>
              <a:rPr lang="it-IT" sz="2000" dirty="0" err="1">
                <a:latin typeface="+mj-lt"/>
              </a:rPr>
              <a:t>interest</a:t>
            </a:r>
            <a:r>
              <a:rPr lang="it-IT" sz="2000" dirty="0">
                <a:latin typeface="+mj-lt"/>
              </a:rPr>
              <a:t> and </a:t>
            </a:r>
            <a:r>
              <a:rPr lang="it-IT" sz="2000" dirty="0" err="1" smtClean="0">
                <a:latin typeface="+mj-lt"/>
              </a:rPr>
              <a:t>taxes</a:t>
            </a:r>
            <a:r>
              <a:rPr lang="it-IT" sz="2000" dirty="0" smtClean="0">
                <a:latin typeface="+mj-lt"/>
              </a:rPr>
              <a:t> (EBIT). L’EV </a:t>
            </a:r>
            <a:r>
              <a:rPr lang="it-IT" sz="2000" dirty="0">
                <a:latin typeface="+mj-lt"/>
              </a:rPr>
              <a:t>è il valore del capitale operativo dell’impresa frutto della somma tra il valore di mercato del patrimonio netto e il valore di mercato dei debiti. L</a:t>
            </a:r>
            <a:r>
              <a:rPr lang="it-IT" sz="2000" dirty="0" smtClean="0">
                <a:latin typeface="+mj-lt"/>
              </a:rPr>
              <a:t>’</a:t>
            </a:r>
            <a:r>
              <a:rPr lang="it-IT" sz="2000" dirty="0"/>
              <a:t> EBIT</a:t>
            </a:r>
            <a:r>
              <a:rPr lang="it-IT" sz="2000" dirty="0" smtClean="0">
                <a:latin typeface="+mj-lt"/>
              </a:rPr>
              <a:t> </a:t>
            </a:r>
            <a:r>
              <a:rPr lang="it-IT" sz="2000" dirty="0">
                <a:latin typeface="+mj-lt"/>
              </a:rPr>
              <a:t>è il risultato operativo, ovvero l’utile al lordo degli interessi e delle imposte.</a:t>
            </a:r>
          </a:p>
          <a:p>
            <a:pPr marL="0" lvl="1" algn="just">
              <a:lnSpc>
                <a:spcPct val="120000"/>
              </a:lnSpc>
            </a:pPr>
            <a:endParaRPr lang="it-IT" sz="2000" dirty="0">
              <a:latin typeface="+mj-lt"/>
            </a:endParaRPr>
          </a:p>
          <a:p>
            <a:pPr marL="0" lvl="1" algn="just">
              <a:lnSpc>
                <a:spcPct val="120000"/>
              </a:lnSpc>
            </a:pPr>
            <a:endParaRPr lang="it-IT" sz="2000" dirty="0">
              <a:latin typeface="+mj-lt"/>
            </a:endParaRPr>
          </a:p>
          <a:p>
            <a:pPr marL="0" lvl="1" algn="just">
              <a:lnSpc>
                <a:spcPct val="120000"/>
              </a:lnSpc>
            </a:pPr>
            <a:endParaRPr lang="it-IT" sz="2000" dirty="0" smtClean="0">
              <a:latin typeface="+mj-lt"/>
            </a:endParaRPr>
          </a:p>
          <a:p>
            <a:pPr marL="0" lvl="1" algn="just">
              <a:lnSpc>
                <a:spcPct val="120000"/>
              </a:lnSpc>
            </a:pPr>
            <a:endParaRPr lang="it-IT" sz="2000" dirty="0">
              <a:latin typeface="+mj-lt"/>
            </a:endParaRPr>
          </a:p>
        </p:txBody>
      </p:sp>
    </p:spTree>
    <p:extLst>
      <p:ext uri="{BB962C8B-B14F-4D97-AF65-F5344CB8AC3E}">
        <p14:creationId xmlns:p14="http://schemas.microsoft.com/office/powerpoint/2010/main" val="3853605047"/>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026"/>
          <p:cNvSpPr txBox="1">
            <a:spLocks noChangeArrowheads="1"/>
          </p:cNvSpPr>
          <p:nvPr/>
        </p:nvSpPr>
        <p:spPr bwMode="auto">
          <a:xfrm>
            <a:off x="439172" y="260648"/>
            <a:ext cx="8278812" cy="463846"/>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lgn="ctr">
                <a:solidFill>
                  <a:srgbClr val="6699FF"/>
                </a:solidFill>
                <a:miter lim="800000"/>
                <a:headEnd/>
                <a:tailEnd/>
              </a14:hiddenLine>
            </a:ext>
          </a:extLst>
        </p:spPr>
        <p:txBody>
          <a:bodyPr lIns="90000" tIns="46800" rIns="90000" bIns="46800">
            <a:spAutoFit/>
          </a:bodyPr>
          <a:lstStyle/>
          <a:p>
            <a:pPr algn="ctr">
              <a:defRPr/>
            </a:pPr>
            <a:r>
              <a:rPr lang="it-IT" sz="2400" b="1" dirty="0" smtClean="0">
                <a:solidFill>
                  <a:srgbClr val="F26200"/>
                </a:solidFill>
                <a:latin typeface="Georgia" panose="02040502050405020303" pitchFamily="18" charset="0"/>
              </a:rPr>
              <a:t>La mappa dei rischi azionari</a:t>
            </a:r>
            <a:endParaRPr lang="it-IT" sz="2400" b="1" dirty="0">
              <a:solidFill>
                <a:srgbClr val="F26200"/>
              </a:solidFill>
              <a:latin typeface="Georgia" panose="02040502050405020303" pitchFamily="18" charset="0"/>
            </a:endParaRPr>
          </a:p>
        </p:txBody>
      </p:sp>
      <p:sp>
        <p:nvSpPr>
          <p:cNvPr id="2" name="Segnaposto numero diapositiva 1"/>
          <p:cNvSpPr>
            <a:spLocks noGrp="1"/>
          </p:cNvSpPr>
          <p:nvPr>
            <p:ph type="sldNum" sz="quarter" idx="4"/>
          </p:nvPr>
        </p:nvSpPr>
        <p:spPr/>
        <p:txBody>
          <a:bodyPr/>
          <a:lstStyle/>
          <a:p>
            <a:fld id="{CEE20744-6222-4AA3-9D45-8592154090B2}" type="slidenum">
              <a:rPr lang="it-IT" smtClean="0"/>
              <a:pPr/>
              <a:t>154</a:t>
            </a:fld>
            <a:endParaRPr lang="it-IT" dirty="0"/>
          </a:p>
        </p:txBody>
      </p:sp>
      <p:pic>
        <p:nvPicPr>
          <p:cNvPr id="9" name="Picture 2"/>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rcRect l="2070" t="5978" b="4080"/>
          <a:stretch/>
        </p:blipFill>
        <p:spPr bwMode="auto">
          <a:xfrm>
            <a:off x="1370605" y="1268760"/>
            <a:ext cx="6402789" cy="38884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89310883"/>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026"/>
          <p:cNvSpPr txBox="1">
            <a:spLocks noChangeArrowheads="1"/>
          </p:cNvSpPr>
          <p:nvPr/>
        </p:nvSpPr>
        <p:spPr bwMode="auto">
          <a:xfrm>
            <a:off x="439172" y="260648"/>
            <a:ext cx="8278812" cy="463846"/>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lgn="ctr">
                <a:solidFill>
                  <a:srgbClr val="6699FF"/>
                </a:solidFill>
                <a:miter lim="800000"/>
                <a:headEnd/>
                <a:tailEnd/>
              </a14:hiddenLine>
            </a:ext>
          </a:extLst>
        </p:spPr>
        <p:txBody>
          <a:bodyPr lIns="90000" tIns="46800" rIns="90000" bIns="46800">
            <a:spAutoFit/>
          </a:bodyPr>
          <a:lstStyle/>
          <a:p>
            <a:pPr algn="ctr">
              <a:defRPr/>
            </a:pPr>
            <a:r>
              <a:rPr lang="it-IT" sz="2400" b="1" dirty="0" smtClean="0">
                <a:solidFill>
                  <a:srgbClr val="F26200"/>
                </a:solidFill>
                <a:latin typeface="Georgia" panose="02040502050405020303" pitchFamily="18" charset="0"/>
              </a:rPr>
              <a:t>La mappa dei rischi azionari</a:t>
            </a:r>
            <a:endParaRPr lang="it-IT" sz="2400" b="1" dirty="0">
              <a:solidFill>
                <a:srgbClr val="F26200"/>
              </a:solidFill>
              <a:latin typeface="Georgia" panose="02040502050405020303" pitchFamily="18" charset="0"/>
            </a:endParaRPr>
          </a:p>
        </p:txBody>
      </p:sp>
      <p:sp>
        <p:nvSpPr>
          <p:cNvPr id="2" name="Segnaposto numero diapositiva 1"/>
          <p:cNvSpPr>
            <a:spLocks noGrp="1"/>
          </p:cNvSpPr>
          <p:nvPr>
            <p:ph type="sldNum" sz="quarter" idx="4"/>
          </p:nvPr>
        </p:nvSpPr>
        <p:spPr/>
        <p:txBody>
          <a:bodyPr/>
          <a:lstStyle/>
          <a:p>
            <a:fld id="{CEE20744-6222-4AA3-9D45-8592154090B2}" type="slidenum">
              <a:rPr lang="it-IT" smtClean="0"/>
              <a:pPr/>
              <a:t>155</a:t>
            </a:fld>
            <a:endParaRPr lang="it-IT" dirty="0"/>
          </a:p>
        </p:txBody>
      </p:sp>
      <p:grpSp>
        <p:nvGrpSpPr>
          <p:cNvPr id="3" name="Gruppo 2"/>
          <p:cNvGrpSpPr/>
          <p:nvPr/>
        </p:nvGrpSpPr>
        <p:grpSpPr>
          <a:xfrm>
            <a:off x="698500" y="1363663"/>
            <a:ext cx="7617916" cy="4369593"/>
            <a:chOff x="698500" y="1363663"/>
            <a:chExt cx="5067300" cy="3373437"/>
          </a:xfrm>
        </p:grpSpPr>
        <p:grpSp>
          <p:nvGrpSpPr>
            <p:cNvPr id="5" name="Group 1054"/>
            <p:cNvGrpSpPr>
              <a:grpSpLocks/>
            </p:cNvGrpSpPr>
            <p:nvPr/>
          </p:nvGrpSpPr>
          <p:grpSpPr bwMode="auto">
            <a:xfrm>
              <a:off x="698500" y="1363663"/>
              <a:ext cx="1981200" cy="865187"/>
              <a:chOff x="200" y="819"/>
              <a:chExt cx="1248" cy="545"/>
            </a:xfrm>
          </p:grpSpPr>
          <p:sp>
            <p:nvSpPr>
              <p:cNvPr id="6" name="Puzzle1"/>
              <p:cNvSpPr>
                <a:spLocks noEditPoints="1" noChangeArrowheads="1"/>
              </p:cNvSpPr>
              <p:nvPr/>
            </p:nvSpPr>
            <p:spPr bwMode="auto">
              <a:xfrm>
                <a:off x="200" y="819"/>
                <a:ext cx="1159" cy="545"/>
              </a:xfrm>
              <a:custGeom>
                <a:avLst/>
                <a:gdLst>
                  <a:gd name="T0" fmla="*/ 16740 w 21600"/>
                  <a:gd name="T1" fmla="*/ 21078 h 21600"/>
                  <a:gd name="T2" fmla="*/ 16976 w 21600"/>
                  <a:gd name="T3" fmla="*/ 521 h 21600"/>
                  <a:gd name="T4" fmla="*/ 4725 w 21600"/>
                  <a:gd name="T5" fmla="*/ 856 h 21600"/>
                  <a:gd name="T6" fmla="*/ 5040 w 21600"/>
                  <a:gd name="T7" fmla="*/ 21004 h 21600"/>
                  <a:gd name="T8" fmla="*/ 10811 w 21600"/>
                  <a:gd name="T9" fmla="*/ 12885 h 21600"/>
                  <a:gd name="T10" fmla="*/ 10845 w 21600"/>
                  <a:gd name="T11" fmla="*/ 8714 h 21600"/>
                  <a:gd name="T12" fmla="*/ 21600 w 21600"/>
                  <a:gd name="T13" fmla="*/ 10000 h 21600"/>
                  <a:gd name="T14" fmla="*/ 56 w 21600"/>
                  <a:gd name="T15" fmla="*/ 10000 h 21600"/>
                  <a:gd name="T16" fmla="*/ 6086 w 21600"/>
                  <a:gd name="T17" fmla="*/ 2569 h 21600"/>
                  <a:gd name="T18" fmla="*/ 16132 w 21600"/>
                  <a:gd name="T19" fmla="*/ 19552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9360" y="20836"/>
                    </a:moveTo>
                    <a:lnTo>
                      <a:pt x="9528" y="20836"/>
                    </a:lnTo>
                    <a:lnTo>
                      <a:pt x="9686" y="20762"/>
                    </a:lnTo>
                    <a:lnTo>
                      <a:pt x="9810" y="20687"/>
                    </a:lnTo>
                    <a:lnTo>
                      <a:pt x="9922" y="20575"/>
                    </a:lnTo>
                    <a:lnTo>
                      <a:pt x="10012" y="20426"/>
                    </a:lnTo>
                    <a:lnTo>
                      <a:pt x="10068" y="20296"/>
                    </a:lnTo>
                    <a:lnTo>
                      <a:pt x="10113" y="20110"/>
                    </a:lnTo>
                    <a:lnTo>
                      <a:pt x="10136" y="19905"/>
                    </a:lnTo>
                    <a:lnTo>
                      <a:pt x="10136" y="19682"/>
                    </a:lnTo>
                    <a:lnTo>
                      <a:pt x="10113" y="19440"/>
                    </a:lnTo>
                    <a:lnTo>
                      <a:pt x="10068" y="19142"/>
                    </a:lnTo>
                    <a:lnTo>
                      <a:pt x="10012" y="18900"/>
                    </a:lnTo>
                    <a:lnTo>
                      <a:pt x="9900" y="18620"/>
                    </a:lnTo>
                    <a:lnTo>
                      <a:pt x="9787" y="18285"/>
                    </a:lnTo>
                    <a:lnTo>
                      <a:pt x="9641" y="17968"/>
                    </a:lnTo>
                    <a:lnTo>
                      <a:pt x="9472" y="17652"/>
                    </a:lnTo>
                    <a:lnTo>
                      <a:pt x="9382" y="17466"/>
                    </a:lnTo>
                    <a:lnTo>
                      <a:pt x="9315" y="17298"/>
                    </a:lnTo>
                    <a:lnTo>
                      <a:pt x="9258" y="17112"/>
                    </a:lnTo>
                    <a:lnTo>
                      <a:pt x="9191" y="16926"/>
                    </a:lnTo>
                    <a:lnTo>
                      <a:pt x="9123" y="16535"/>
                    </a:lnTo>
                    <a:lnTo>
                      <a:pt x="9101" y="16144"/>
                    </a:lnTo>
                    <a:lnTo>
                      <a:pt x="9101" y="15753"/>
                    </a:lnTo>
                    <a:lnTo>
                      <a:pt x="9168" y="15362"/>
                    </a:lnTo>
                    <a:lnTo>
                      <a:pt x="9236" y="14971"/>
                    </a:lnTo>
                    <a:lnTo>
                      <a:pt x="9360" y="14580"/>
                    </a:lnTo>
                    <a:lnTo>
                      <a:pt x="9495" y="14244"/>
                    </a:lnTo>
                    <a:lnTo>
                      <a:pt x="9663" y="13891"/>
                    </a:lnTo>
                    <a:lnTo>
                      <a:pt x="9855" y="13611"/>
                    </a:lnTo>
                    <a:lnTo>
                      <a:pt x="10068" y="13351"/>
                    </a:lnTo>
                    <a:lnTo>
                      <a:pt x="10293" y="13146"/>
                    </a:lnTo>
                    <a:lnTo>
                      <a:pt x="10552" y="12997"/>
                    </a:lnTo>
                    <a:lnTo>
                      <a:pt x="10811" y="12885"/>
                    </a:lnTo>
                    <a:lnTo>
                      <a:pt x="11069" y="12866"/>
                    </a:lnTo>
                    <a:lnTo>
                      <a:pt x="11351" y="12885"/>
                    </a:lnTo>
                    <a:lnTo>
                      <a:pt x="11610" y="12997"/>
                    </a:lnTo>
                    <a:lnTo>
                      <a:pt x="11846" y="13183"/>
                    </a:lnTo>
                    <a:lnTo>
                      <a:pt x="12060" y="13388"/>
                    </a:lnTo>
                    <a:lnTo>
                      <a:pt x="12251" y="13648"/>
                    </a:lnTo>
                    <a:lnTo>
                      <a:pt x="12419" y="13928"/>
                    </a:lnTo>
                    <a:lnTo>
                      <a:pt x="12555" y="14244"/>
                    </a:lnTo>
                    <a:lnTo>
                      <a:pt x="12690" y="14617"/>
                    </a:lnTo>
                    <a:lnTo>
                      <a:pt x="12768" y="15008"/>
                    </a:lnTo>
                    <a:lnTo>
                      <a:pt x="12836" y="15399"/>
                    </a:lnTo>
                    <a:lnTo>
                      <a:pt x="12858" y="15753"/>
                    </a:lnTo>
                    <a:lnTo>
                      <a:pt x="12858" y="16144"/>
                    </a:lnTo>
                    <a:lnTo>
                      <a:pt x="12813" y="16535"/>
                    </a:lnTo>
                    <a:lnTo>
                      <a:pt x="12746" y="16888"/>
                    </a:lnTo>
                    <a:lnTo>
                      <a:pt x="12667" y="17224"/>
                    </a:lnTo>
                    <a:lnTo>
                      <a:pt x="12510" y="17503"/>
                    </a:lnTo>
                    <a:lnTo>
                      <a:pt x="12228" y="18043"/>
                    </a:lnTo>
                    <a:lnTo>
                      <a:pt x="11970" y="18546"/>
                    </a:lnTo>
                    <a:lnTo>
                      <a:pt x="11868" y="18751"/>
                    </a:lnTo>
                    <a:lnTo>
                      <a:pt x="11778" y="18974"/>
                    </a:lnTo>
                    <a:lnTo>
                      <a:pt x="11711" y="19179"/>
                    </a:lnTo>
                    <a:lnTo>
                      <a:pt x="11666" y="19365"/>
                    </a:lnTo>
                    <a:lnTo>
                      <a:pt x="11632" y="19570"/>
                    </a:lnTo>
                    <a:lnTo>
                      <a:pt x="11632" y="19756"/>
                    </a:lnTo>
                    <a:lnTo>
                      <a:pt x="11632" y="19942"/>
                    </a:lnTo>
                    <a:lnTo>
                      <a:pt x="11643" y="20110"/>
                    </a:lnTo>
                    <a:lnTo>
                      <a:pt x="11711" y="20296"/>
                    </a:lnTo>
                    <a:lnTo>
                      <a:pt x="11801" y="20464"/>
                    </a:lnTo>
                    <a:lnTo>
                      <a:pt x="11891" y="20650"/>
                    </a:lnTo>
                    <a:lnTo>
                      <a:pt x="12037" y="20836"/>
                    </a:lnTo>
                    <a:lnTo>
                      <a:pt x="12206" y="21004"/>
                    </a:lnTo>
                    <a:lnTo>
                      <a:pt x="12419" y="21190"/>
                    </a:lnTo>
                    <a:lnTo>
                      <a:pt x="12667" y="21320"/>
                    </a:lnTo>
                    <a:lnTo>
                      <a:pt x="12960" y="21432"/>
                    </a:lnTo>
                    <a:lnTo>
                      <a:pt x="13286" y="21544"/>
                    </a:lnTo>
                    <a:lnTo>
                      <a:pt x="13612" y="21655"/>
                    </a:lnTo>
                    <a:lnTo>
                      <a:pt x="13983" y="21693"/>
                    </a:lnTo>
                    <a:lnTo>
                      <a:pt x="14343" y="21730"/>
                    </a:lnTo>
                    <a:lnTo>
                      <a:pt x="14715" y="21730"/>
                    </a:lnTo>
                    <a:lnTo>
                      <a:pt x="15075" y="21730"/>
                    </a:lnTo>
                    <a:lnTo>
                      <a:pt x="15446" y="21655"/>
                    </a:lnTo>
                    <a:lnTo>
                      <a:pt x="15794" y="21581"/>
                    </a:lnTo>
                    <a:lnTo>
                      <a:pt x="16132" y="21432"/>
                    </a:lnTo>
                    <a:lnTo>
                      <a:pt x="16458" y="21302"/>
                    </a:lnTo>
                    <a:lnTo>
                      <a:pt x="16740" y="21078"/>
                    </a:lnTo>
                    <a:lnTo>
                      <a:pt x="16976" y="20836"/>
                    </a:lnTo>
                    <a:lnTo>
                      <a:pt x="17043" y="20650"/>
                    </a:lnTo>
                    <a:lnTo>
                      <a:pt x="17088" y="20426"/>
                    </a:lnTo>
                    <a:lnTo>
                      <a:pt x="17133" y="20222"/>
                    </a:lnTo>
                    <a:lnTo>
                      <a:pt x="17156" y="19980"/>
                    </a:lnTo>
                    <a:lnTo>
                      <a:pt x="17167" y="19477"/>
                    </a:lnTo>
                    <a:lnTo>
                      <a:pt x="17167" y="18974"/>
                    </a:lnTo>
                    <a:lnTo>
                      <a:pt x="17156" y="18397"/>
                    </a:lnTo>
                    <a:lnTo>
                      <a:pt x="17111" y="17820"/>
                    </a:lnTo>
                    <a:lnTo>
                      <a:pt x="17066" y="17261"/>
                    </a:lnTo>
                    <a:lnTo>
                      <a:pt x="16998" y="16646"/>
                    </a:lnTo>
                    <a:lnTo>
                      <a:pt x="16852" y="15511"/>
                    </a:lnTo>
                    <a:lnTo>
                      <a:pt x="16740" y="14393"/>
                    </a:lnTo>
                    <a:lnTo>
                      <a:pt x="16717" y="13928"/>
                    </a:lnTo>
                    <a:lnTo>
                      <a:pt x="16695" y="13462"/>
                    </a:lnTo>
                    <a:lnTo>
                      <a:pt x="16717" y="13071"/>
                    </a:lnTo>
                    <a:lnTo>
                      <a:pt x="16785" y="12755"/>
                    </a:lnTo>
                    <a:lnTo>
                      <a:pt x="16852" y="12419"/>
                    </a:lnTo>
                    <a:lnTo>
                      <a:pt x="16953" y="12140"/>
                    </a:lnTo>
                    <a:lnTo>
                      <a:pt x="17088" y="11898"/>
                    </a:lnTo>
                    <a:lnTo>
                      <a:pt x="17212" y="11675"/>
                    </a:lnTo>
                    <a:lnTo>
                      <a:pt x="17370" y="11470"/>
                    </a:lnTo>
                    <a:lnTo>
                      <a:pt x="17516" y="11284"/>
                    </a:lnTo>
                    <a:lnTo>
                      <a:pt x="17696" y="11135"/>
                    </a:lnTo>
                    <a:lnTo>
                      <a:pt x="17865" y="11042"/>
                    </a:lnTo>
                    <a:lnTo>
                      <a:pt x="18033" y="10930"/>
                    </a:lnTo>
                    <a:lnTo>
                      <a:pt x="18213" y="10893"/>
                    </a:lnTo>
                    <a:lnTo>
                      <a:pt x="18382" y="10893"/>
                    </a:lnTo>
                    <a:lnTo>
                      <a:pt x="18551" y="10967"/>
                    </a:lnTo>
                    <a:lnTo>
                      <a:pt x="18708" y="11042"/>
                    </a:lnTo>
                    <a:lnTo>
                      <a:pt x="18855" y="11172"/>
                    </a:lnTo>
                    <a:lnTo>
                      <a:pt x="19012" y="11358"/>
                    </a:lnTo>
                    <a:lnTo>
                      <a:pt x="19136" y="11600"/>
                    </a:lnTo>
                    <a:lnTo>
                      <a:pt x="19271" y="11861"/>
                    </a:lnTo>
                    <a:lnTo>
                      <a:pt x="19440" y="12028"/>
                    </a:lnTo>
                    <a:lnTo>
                      <a:pt x="19608" y="12177"/>
                    </a:lnTo>
                    <a:lnTo>
                      <a:pt x="19822" y="12289"/>
                    </a:lnTo>
                    <a:lnTo>
                      <a:pt x="20025" y="12289"/>
                    </a:lnTo>
                    <a:lnTo>
                      <a:pt x="20238" y="12289"/>
                    </a:lnTo>
                    <a:lnTo>
                      <a:pt x="20452" y="12215"/>
                    </a:lnTo>
                    <a:lnTo>
                      <a:pt x="20643" y="12103"/>
                    </a:lnTo>
                    <a:lnTo>
                      <a:pt x="20846" y="11973"/>
                    </a:lnTo>
                    <a:lnTo>
                      <a:pt x="21037" y="11786"/>
                    </a:lnTo>
                    <a:lnTo>
                      <a:pt x="21206" y="11563"/>
                    </a:lnTo>
                    <a:lnTo>
                      <a:pt x="21363" y="11321"/>
                    </a:lnTo>
                    <a:lnTo>
                      <a:pt x="21465" y="11079"/>
                    </a:lnTo>
                    <a:lnTo>
                      <a:pt x="21577" y="10744"/>
                    </a:lnTo>
                    <a:lnTo>
                      <a:pt x="21622" y="10427"/>
                    </a:lnTo>
                    <a:lnTo>
                      <a:pt x="21645" y="10111"/>
                    </a:lnTo>
                    <a:lnTo>
                      <a:pt x="21622" y="9608"/>
                    </a:lnTo>
                    <a:lnTo>
                      <a:pt x="21577" y="9142"/>
                    </a:lnTo>
                    <a:lnTo>
                      <a:pt x="21465" y="8751"/>
                    </a:lnTo>
                    <a:lnTo>
                      <a:pt x="21363" y="8397"/>
                    </a:lnTo>
                    <a:lnTo>
                      <a:pt x="21206" y="8062"/>
                    </a:lnTo>
                    <a:lnTo>
                      <a:pt x="21037" y="7820"/>
                    </a:lnTo>
                    <a:lnTo>
                      <a:pt x="20846" y="7597"/>
                    </a:lnTo>
                    <a:lnTo>
                      <a:pt x="20643" y="7429"/>
                    </a:lnTo>
                    <a:lnTo>
                      <a:pt x="20452" y="7317"/>
                    </a:lnTo>
                    <a:lnTo>
                      <a:pt x="20238" y="7206"/>
                    </a:lnTo>
                    <a:lnTo>
                      <a:pt x="20025" y="7168"/>
                    </a:lnTo>
                    <a:lnTo>
                      <a:pt x="19822" y="7206"/>
                    </a:lnTo>
                    <a:lnTo>
                      <a:pt x="19608" y="7243"/>
                    </a:lnTo>
                    <a:lnTo>
                      <a:pt x="19440" y="7355"/>
                    </a:lnTo>
                    <a:lnTo>
                      <a:pt x="19271" y="7504"/>
                    </a:lnTo>
                    <a:lnTo>
                      <a:pt x="19136" y="7708"/>
                    </a:lnTo>
                    <a:lnTo>
                      <a:pt x="19012" y="7895"/>
                    </a:lnTo>
                    <a:lnTo>
                      <a:pt x="18832" y="8025"/>
                    </a:lnTo>
                    <a:lnTo>
                      <a:pt x="18663" y="8174"/>
                    </a:lnTo>
                    <a:lnTo>
                      <a:pt x="18472" y="8248"/>
                    </a:lnTo>
                    <a:lnTo>
                      <a:pt x="18270" y="8286"/>
                    </a:lnTo>
                    <a:lnTo>
                      <a:pt x="18078" y="8323"/>
                    </a:lnTo>
                    <a:lnTo>
                      <a:pt x="17887" y="8323"/>
                    </a:lnTo>
                    <a:lnTo>
                      <a:pt x="17696" y="8248"/>
                    </a:lnTo>
                    <a:lnTo>
                      <a:pt x="17493" y="8174"/>
                    </a:lnTo>
                    <a:lnTo>
                      <a:pt x="17302" y="8062"/>
                    </a:lnTo>
                    <a:lnTo>
                      <a:pt x="17133" y="7969"/>
                    </a:lnTo>
                    <a:lnTo>
                      <a:pt x="16976" y="7783"/>
                    </a:lnTo>
                    <a:lnTo>
                      <a:pt x="16852" y="7597"/>
                    </a:lnTo>
                    <a:lnTo>
                      <a:pt x="16740" y="7429"/>
                    </a:lnTo>
                    <a:lnTo>
                      <a:pt x="16672" y="7168"/>
                    </a:lnTo>
                    <a:lnTo>
                      <a:pt x="16638" y="6926"/>
                    </a:lnTo>
                    <a:lnTo>
                      <a:pt x="16616" y="6498"/>
                    </a:lnTo>
                    <a:lnTo>
                      <a:pt x="16616" y="5772"/>
                    </a:lnTo>
                    <a:lnTo>
                      <a:pt x="16650" y="4915"/>
                    </a:lnTo>
                    <a:lnTo>
                      <a:pt x="16695" y="3928"/>
                    </a:lnTo>
                    <a:lnTo>
                      <a:pt x="16762" y="2960"/>
                    </a:lnTo>
                    <a:lnTo>
                      <a:pt x="16830" y="1992"/>
                    </a:lnTo>
                    <a:lnTo>
                      <a:pt x="16908" y="1173"/>
                    </a:lnTo>
                    <a:lnTo>
                      <a:pt x="16976" y="521"/>
                    </a:lnTo>
                    <a:lnTo>
                      <a:pt x="16953" y="521"/>
                    </a:lnTo>
                    <a:lnTo>
                      <a:pt x="16931" y="521"/>
                    </a:lnTo>
                    <a:lnTo>
                      <a:pt x="16267" y="484"/>
                    </a:lnTo>
                    <a:lnTo>
                      <a:pt x="15637" y="428"/>
                    </a:lnTo>
                    <a:lnTo>
                      <a:pt x="15063" y="353"/>
                    </a:lnTo>
                    <a:lnTo>
                      <a:pt x="14523" y="279"/>
                    </a:lnTo>
                    <a:lnTo>
                      <a:pt x="14040" y="167"/>
                    </a:lnTo>
                    <a:lnTo>
                      <a:pt x="13635" y="93"/>
                    </a:lnTo>
                    <a:lnTo>
                      <a:pt x="13331" y="18"/>
                    </a:lnTo>
                    <a:lnTo>
                      <a:pt x="13117" y="18"/>
                    </a:lnTo>
                    <a:lnTo>
                      <a:pt x="12982" y="18"/>
                    </a:lnTo>
                    <a:lnTo>
                      <a:pt x="12858" y="130"/>
                    </a:lnTo>
                    <a:lnTo>
                      <a:pt x="12723" y="279"/>
                    </a:lnTo>
                    <a:lnTo>
                      <a:pt x="12622" y="446"/>
                    </a:lnTo>
                    <a:lnTo>
                      <a:pt x="12510" y="670"/>
                    </a:lnTo>
                    <a:lnTo>
                      <a:pt x="12419" y="912"/>
                    </a:lnTo>
                    <a:lnTo>
                      <a:pt x="12363" y="1210"/>
                    </a:lnTo>
                    <a:lnTo>
                      <a:pt x="12318" y="1526"/>
                    </a:lnTo>
                    <a:lnTo>
                      <a:pt x="12273" y="1843"/>
                    </a:lnTo>
                    <a:lnTo>
                      <a:pt x="12251" y="2215"/>
                    </a:lnTo>
                    <a:lnTo>
                      <a:pt x="12273" y="2532"/>
                    </a:lnTo>
                    <a:lnTo>
                      <a:pt x="12318" y="2886"/>
                    </a:lnTo>
                    <a:lnTo>
                      <a:pt x="12386" y="3240"/>
                    </a:lnTo>
                    <a:lnTo>
                      <a:pt x="12464" y="3556"/>
                    </a:lnTo>
                    <a:lnTo>
                      <a:pt x="12577" y="3891"/>
                    </a:lnTo>
                    <a:lnTo>
                      <a:pt x="12746" y="4171"/>
                    </a:lnTo>
                    <a:lnTo>
                      <a:pt x="12926" y="4487"/>
                    </a:lnTo>
                    <a:lnTo>
                      <a:pt x="13050" y="4860"/>
                    </a:lnTo>
                    <a:lnTo>
                      <a:pt x="13162" y="5251"/>
                    </a:lnTo>
                    <a:lnTo>
                      <a:pt x="13218" y="5604"/>
                    </a:lnTo>
                    <a:lnTo>
                      <a:pt x="13263" y="5995"/>
                    </a:lnTo>
                    <a:lnTo>
                      <a:pt x="13241" y="6386"/>
                    </a:lnTo>
                    <a:lnTo>
                      <a:pt x="13218" y="6740"/>
                    </a:lnTo>
                    <a:lnTo>
                      <a:pt x="13139" y="7094"/>
                    </a:lnTo>
                    <a:lnTo>
                      <a:pt x="13050" y="7429"/>
                    </a:lnTo>
                    <a:lnTo>
                      <a:pt x="12903" y="7746"/>
                    </a:lnTo>
                    <a:lnTo>
                      <a:pt x="12723" y="8025"/>
                    </a:lnTo>
                    <a:lnTo>
                      <a:pt x="12532" y="8286"/>
                    </a:lnTo>
                    <a:lnTo>
                      <a:pt x="12318" y="8491"/>
                    </a:lnTo>
                    <a:lnTo>
                      <a:pt x="12060" y="8677"/>
                    </a:lnTo>
                    <a:lnTo>
                      <a:pt x="11756" y="8788"/>
                    </a:lnTo>
                    <a:lnTo>
                      <a:pt x="11452" y="8826"/>
                    </a:lnTo>
                    <a:lnTo>
                      <a:pt x="11283" y="8826"/>
                    </a:lnTo>
                    <a:lnTo>
                      <a:pt x="11126" y="8826"/>
                    </a:lnTo>
                    <a:lnTo>
                      <a:pt x="11002" y="8788"/>
                    </a:lnTo>
                    <a:lnTo>
                      <a:pt x="10845" y="8714"/>
                    </a:lnTo>
                    <a:lnTo>
                      <a:pt x="10721" y="8640"/>
                    </a:lnTo>
                    <a:lnTo>
                      <a:pt x="10608" y="8565"/>
                    </a:lnTo>
                    <a:lnTo>
                      <a:pt x="10485" y="8453"/>
                    </a:lnTo>
                    <a:lnTo>
                      <a:pt x="10372" y="8323"/>
                    </a:lnTo>
                    <a:lnTo>
                      <a:pt x="10181" y="8062"/>
                    </a:lnTo>
                    <a:lnTo>
                      <a:pt x="10035" y="7746"/>
                    </a:lnTo>
                    <a:lnTo>
                      <a:pt x="9900" y="7392"/>
                    </a:lnTo>
                    <a:lnTo>
                      <a:pt x="9787" y="7001"/>
                    </a:lnTo>
                    <a:lnTo>
                      <a:pt x="9731" y="6610"/>
                    </a:lnTo>
                    <a:lnTo>
                      <a:pt x="9686" y="6219"/>
                    </a:lnTo>
                    <a:lnTo>
                      <a:pt x="9663" y="5772"/>
                    </a:lnTo>
                    <a:lnTo>
                      <a:pt x="9686" y="5381"/>
                    </a:lnTo>
                    <a:lnTo>
                      <a:pt x="9753" y="4990"/>
                    </a:lnTo>
                    <a:lnTo>
                      <a:pt x="9832" y="4636"/>
                    </a:lnTo>
                    <a:lnTo>
                      <a:pt x="9945" y="4320"/>
                    </a:lnTo>
                    <a:lnTo>
                      <a:pt x="10068" y="4022"/>
                    </a:lnTo>
                    <a:lnTo>
                      <a:pt x="10203" y="3817"/>
                    </a:lnTo>
                    <a:lnTo>
                      <a:pt x="10316" y="3593"/>
                    </a:lnTo>
                    <a:lnTo>
                      <a:pt x="10395" y="3351"/>
                    </a:lnTo>
                    <a:lnTo>
                      <a:pt x="10462" y="3109"/>
                    </a:lnTo>
                    <a:lnTo>
                      <a:pt x="10507" y="2848"/>
                    </a:lnTo>
                    <a:lnTo>
                      <a:pt x="10530" y="2606"/>
                    </a:lnTo>
                    <a:lnTo>
                      <a:pt x="10507" y="2346"/>
                    </a:lnTo>
                    <a:lnTo>
                      <a:pt x="10462" y="2141"/>
                    </a:lnTo>
                    <a:lnTo>
                      <a:pt x="10395" y="1880"/>
                    </a:lnTo>
                    <a:lnTo>
                      <a:pt x="10293" y="1638"/>
                    </a:lnTo>
                    <a:lnTo>
                      <a:pt x="10158" y="1415"/>
                    </a:lnTo>
                    <a:lnTo>
                      <a:pt x="9967" y="1210"/>
                    </a:lnTo>
                    <a:lnTo>
                      <a:pt x="9753" y="986"/>
                    </a:lnTo>
                    <a:lnTo>
                      <a:pt x="9495" y="819"/>
                    </a:lnTo>
                    <a:lnTo>
                      <a:pt x="9191" y="670"/>
                    </a:lnTo>
                    <a:lnTo>
                      <a:pt x="8842" y="521"/>
                    </a:lnTo>
                    <a:lnTo>
                      <a:pt x="8471" y="446"/>
                    </a:lnTo>
                    <a:lnTo>
                      <a:pt x="7998" y="428"/>
                    </a:lnTo>
                    <a:lnTo>
                      <a:pt x="7413" y="428"/>
                    </a:lnTo>
                    <a:lnTo>
                      <a:pt x="6817" y="446"/>
                    </a:lnTo>
                    <a:lnTo>
                      <a:pt x="6187" y="521"/>
                    </a:lnTo>
                    <a:lnTo>
                      <a:pt x="5602" y="633"/>
                    </a:lnTo>
                    <a:lnTo>
                      <a:pt x="5107" y="744"/>
                    </a:lnTo>
                    <a:lnTo>
                      <a:pt x="4725" y="856"/>
                    </a:lnTo>
                    <a:lnTo>
                      <a:pt x="4848" y="1564"/>
                    </a:lnTo>
                    <a:lnTo>
                      <a:pt x="5028" y="2495"/>
                    </a:lnTo>
                    <a:lnTo>
                      <a:pt x="5175" y="3556"/>
                    </a:lnTo>
                    <a:lnTo>
                      <a:pt x="5298" y="4673"/>
                    </a:lnTo>
                    <a:lnTo>
                      <a:pt x="5343" y="5213"/>
                    </a:lnTo>
                    <a:lnTo>
                      <a:pt x="5388" y="5753"/>
                    </a:lnTo>
                    <a:lnTo>
                      <a:pt x="5411" y="6275"/>
                    </a:lnTo>
                    <a:lnTo>
                      <a:pt x="5411" y="6740"/>
                    </a:lnTo>
                    <a:lnTo>
                      <a:pt x="5366" y="7168"/>
                    </a:lnTo>
                    <a:lnTo>
                      <a:pt x="5321" y="7541"/>
                    </a:lnTo>
                    <a:lnTo>
                      <a:pt x="5287" y="7708"/>
                    </a:lnTo>
                    <a:lnTo>
                      <a:pt x="5242" y="7857"/>
                    </a:lnTo>
                    <a:lnTo>
                      <a:pt x="5197" y="7969"/>
                    </a:lnTo>
                    <a:lnTo>
                      <a:pt x="5130" y="8062"/>
                    </a:lnTo>
                    <a:lnTo>
                      <a:pt x="5006" y="8248"/>
                    </a:lnTo>
                    <a:lnTo>
                      <a:pt x="4848" y="8397"/>
                    </a:lnTo>
                    <a:lnTo>
                      <a:pt x="4725" y="8528"/>
                    </a:lnTo>
                    <a:lnTo>
                      <a:pt x="4567" y="8640"/>
                    </a:lnTo>
                    <a:lnTo>
                      <a:pt x="4421" y="8714"/>
                    </a:lnTo>
                    <a:lnTo>
                      <a:pt x="4263" y="8751"/>
                    </a:lnTo>
                    <a:lnTo>
                      <a:pt x="4095" y="8788"/>
                    </a:lnTo>
                    <a:lnTo>
                      <a:pt x="3948" y="8788"/>
                    </a:lnTo>
                    <a:lnTo>
                      <a:pt x="3791" y="8751"/>
                    </a:lnTo>
                    <a:lnTo>
                      <a:pt x="3667" y="8714"/>
                    </a:lnTo>
                    <a:lnTo>
                      <a:pt x="3510" y="8677"/>
                    </a:lnTo>
                    <a:lnTo>
                      <a:pt x="3386" y="8602"/>
                    </a:lnTo>
                    <a:lnTo>
                      <a:pt x="3251" y="8491"/>
                    </a:lnTo>
                    <a:lnTo>
                      <a:pt x="3127" y="8360"/>
                    </a:lnTo>
                    <a:lnTo>
                      <a:pt x="3015" y="8248"/>
                    </a:lnTo>
                    <a:lnTo>
                      <a:pt x="2925" y="8062"/>
                    </a:lnTo>
                    <a:lnTo>
                      <a:pt x="2778" y="7857"/>
                    </a:lnTo>
                    <a:lnTo>
                      <a:pt x="2610" y="7671"/>
                    </a:lnTo>
                    <a:lnTo>
                      <a:pt x="2407" y="7541"/>
                    </a:lnTo>
                    <a:lnTo>
                      <a:pt x="2171" y="7466"/>
                    </a:lnTo>
                    <a:lnTo>
                      <a:pt x="1957" y="7429"/>
                    </a:lnTo>
                    <a:lnTo>
                      <a:pt x="1698" y="7429"/>
                    </a:lnTo>
                    <a:lnTo>
                      <a:pt x="1462" y="7466"/>
                    </a:lnTo>
                    <a:lnTo>
                      <a:pt x="1226" y="7559"/>
                    </a:lnTo>
                    <a:lnTo>
                      <a:pt x="989" y="7708"/>
                    </a:lnTo>
                    <a:lnTo>
                      <a:pt x="776" y="7932"/>
                    </a:lnTo>
                    <a:lnTo>
                      <a:pt x="551" y="8211"/>
                    </a:lnTo>
                    <a:lnTo>
                      <a:pt x="382" y="8528"/>
                    </a:lnTo>
                    <a:lnTo>
                      <a:pt x="315" y="8714"/>
                    </a:lnTo>
                    <a:lnTo>
                      <a:pt x="236" y="8919"/>
                    </a:lnTo>
                    <a:lnTo>
                      <a:pt x="191" y="9142"/>
                    </a:lnTo>
                    <a:lnTo>
                      <a:pt x="123" y="9347"/>
                    </a:lnTo>
                    <a:lnTo>
                      <a:pt x="78" y="9608"/>
                    </a:lnTo>
                    <a:lnTo>
                      <a:pt x="56" y="9887"/>
                    </a:lnTo>
                    <a:lnTo>
                      <a:pt x="33" y="10185"/>
                    </a:lnTo>
                    <a:lnTo>
                      <a:pt x="33" y="10464"/>
                    </a:lnTo>
                    <a:lnTo>
                      <a:pt x="33" y="10706"/>
                    </a:lnTo>
                    <a:lnTo>
                      <a:pt x="56" y="10967"/>
                    </a:lnTo>
                    <a:lnTo>
                      <a:pt x="78" y="11172"/>
                    </a:lnTo>
                    <a:lnTo>
                      <a:pt x="123" y="11395"/>
                    </a:lnTo>
                    <a:lnTo>
                      <a:pt x="168" y="11600"/>
                    </a:lnTo>
                    <a:lnTo>
                      <a:pt x="236" y="11786"/>
                    </a:lnTo>
                    <a:lnTo>
                      <a:pt x="292" y="11973"/>
                    </a:lnTo>
                    <a:lnTo>
                      <a:pt x="382" y="12140"/>
                    </a:lnTo>
                    <a:lnTo>
                      <a:pt x="540" y="12419"/>
                    </a:lnTo>
                    <a:lnTo>
                      <a:pt x="731" y="12680"/>
                    </a:lnTo>
                    <a:lnTo>
                      <a:pt x="944" y="12866"/>
                    </a:lnTo>
                    <a:lnTo>
                      <a:pt x="1158" y="12997"/>
                    </a:lnTo>
                    <a:lnTo>
                      <a:pt x="1395" y="13108"/>
                    </a:lnTo>
                    <a:lnTo>
                      <a:pt x="1608" y="13183"/>
                    </a:lnTo>
                    <a:lnTo>
                      <a:pt x="1856" y="13183"/>
                    </a:lnTo>
                    <a:lnTo>
                      <a:pt x="2070" y="13146"/>
                    </a:lnTo>
                    <a:lnTo>
                      <a:pt x="2261" y="13071"/>
                    </a:lnTo>
                    <a:lnTo>
                      <a:pt x="2430" y="12960"/>
                    </a:lnTo>
                    <a:lnTo>
                      <a:pt x="2587" y="12792"/>
                    </a:lnTo>
                    <a:lnTo>
                      <a:pt x="2688" y="12606"/>
                    </a:lnTo>
                    <a:lnTo>
                      <a:pt x="2801" y="12419"/>
                    </a:lnTo>
                    <a:lnTo>
                      <a:pt x="2925" y="12289"/>
                    </a:lnTo>
                    <a:lnTo>
                      <a:pt x="3082" y="12177"/>
                    </a:lnTo>
                    <a:lnTo>
                      <a:pt x="3228" y="12103"/>
                    </a:lnTo>
                    <a:lnTo>
                      <a:pt x="3408" y="12103"/>
                    </a:lnTo>
                    <a:lnTo>
                      <a:pt x="3577" y="12103"/>
                    </a:lnTo>
                    <a:lnTo>
                      <a:pt x="3723" y="12177"/>
                    </a:lnTo>
                    <a:lnTo>
                      <a:pt x="3903" y="12252"/>
                    </a:lnTo>
                    <a:lnTo>
                      <a:pt x="4072" y="12364"/>
                    </a:lnTo>
                    <a:lnTo>
                      <a:pt x="4230" y="12494"/>
                    </a:lnTo>
                    <a:lnTo>
                      <a:pt x="4353" y="12643"/>
                    </a:lnTo>
                    <a:lnTo>
                      <a:pt x="4488" y="12829"/>
                    </a:lnTo>
                    <a:lnTo>
                      <a:pt x="4567" y="13034"/>
                    </a:lnTo>
                    <a:lnTo>
                      <a:pt x="4657" y="13257"/>
                    </a:lnTo>
                    <a:lnTo>
                      <a:pt x="4702" y="13462"/>
                    </a:lnTo>
                    <a:lnTo>
                      <a:pt x="4725" y="13686"/>
                    </a:lnTo>
                    <a:lnTo>
                      <a:pt x="4702" y="14282"/>
                    </a:lnTo>
                    <a:lnTo>
                      <a:pt x="4657" y="15045"/>
                    </a:lnTo>
                    <a:lnTo>
                      <a:pt x="4612" y="15976"/>
                    </a:lnTo>
                    <a:lnTo>
                      <a:pt x="4590" y="16926"/>
                    </a:lnTo>
                    <a:lnTo>
                      <a:pt x="4567" y="17968"/>
                    </a:lnTo>
                    <a:lnTo>
                      <a:pt x="4567" y="19011"/>
                    </a:lnTo>
                    <a:lnTo>
                      <a:pt x="4590" y="19514"/>
                    </a:lnTo>
                    <a:lnTo>
                      <a:pt x="4612" y="19980"/>
                    </a:lnTo>
                    <a:lnTo>
                      <a:pt x="4657" y="20426"/>
                    </a:lnTo>
                    <a:lnTo>
                      <a:pt x="4725" y="20836"/>
                    </a:lnTo>
                    <a:lnTo>
                      <a:pt x="4848" y="20929"/>
                    </a:lnTo>
                    <a:lnTo>
                      <a:pt x="5040" y="21004"/>
                    </a:lnTo>
                    <a:lnTo>
                      <a:pt x="5265" y="21078"/>
                    </a:lnTo>
                    <a:lnTo>
                      <a:pt x="5478" y="21115"/>
                    </a:lnTo>
                    <a:lnTo>
                      <a:pt x="6041" y="21115"/>
                    </a:lnTo>
                    <a:lnTo>
                      <a:pt x="6637" y="21078"/>
                    </a:lnTo>
                    <a:lnTo>
                      <a:pt x="7312" y="21004"/>
                    </a:lnTo>
                    <a:lnTo>
                      <a:pt x="7998" y="20929"/>
                    </a:lnTo>
                    <a:lnTo>
                      <a:pt x="8696" y="20855"/>
                    </a:lnTo>
                    <a:lnTo>
                      <a:pt x="9360" y="20836"/>
                    </a:lnTo>
                    <a:close/>
                  </a:path>
                </a:pathLst>
              </a:custGeom>
              <a:solidFill>
                <a:srgbClr val="DDDDDD"/>
              </a:solidFill>
              <a:ln w="19050">
                <a:solidFill>
                  <a:srgbClr val="C0C0C0"/>
                </a:solidFill>
                <a:miter lim="800000"/>
                <a:headEnd/>
                <a:tailEnd/>
              </a:ln>
            </p:spPr>
            <p:txBody>
              <a:bodyPr/>
              <a:lstStyle/>
              <a:p>
                <a:endParaRPr lang="en-GB" altLang="it-IT">
                  <a:solidFill>
                    <a:schemeClr val="tx1"/>
                  </a:solidFill>
                </a:endParaRPr>
              </a:p>
            </p:txBody>
          </p:sp>
          <p:sp>
            <p:nvSpPr>
              <p:cNvPr id="7" name="Text Box 1033"/>
              <p:cNvSpPr txBox="1">
                <a:spLocks noChangeArrowheads="1"/>
              </p:cNvSpPr>
              <p:nvPr/>
            </p:nvSpPr>
            <p:spPr bwMode="auto">
              <a:xfrm>
                <a:off x="240" y="955"/>
                <a:ext cx="1208" cy="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it-IT" altLang="it-IT" sz="1100" b="1" dirty="0" smtClean="0">
                    <a:solidFill>
                      <a:schemeClr val="tx1"/>
                    </a:solidFill>
                  </a:rPr>
                  <a:t>Cambiamento innovativo e vantaggio competitivo</a:t>
                </a:r>
                <a:endParaRPr lang="it-IT" altLang="it-IT" sz="1100" b="1" dirty="0">
                  <a:solidFill>
                    <a:schemeClr val="tx1"/>
                  </a:solidFill>
                </a:endParaRPr>
              </a:p>
            </p:txBody>
          </p:sp>
        </p:grpSp>
        <p:grpSp>
          <p:nvGrpSpPr>
            <p:cNvPr id="8" name="Group 1034"/>
            <p:cNvGrpSpPr>
              <a:grpSpLocks/>
            </p:cNvGrpSpPr>
            <p:nvPr/>
          </p:nvGrpSpPr>
          <p:grpSpPr bwMode="auto">
            <a:xfrm>
              <a:off x="3073400" y="2959100"/>
              <a:ext cx="1809751" cy="1168400"/>
              <a:chOff x="144" y="1392"/>
              <a:chExt cx="1140" cy="736"/>
            </a:xfrm>
          </p:grpSpPr>
          <p:sp>
            <p:nvSpPr>
              <p:cNvPr id="10" name="Puzzle4"/>
              <p:cNvSpPr>
                <a:spLocks noEditPoints="1" noChangeArrowheads="1"/>
              </p:cNvSpPr>
              <p:nvPr/>
            </p:nvSpPr>
            <p:spPr bwMode="auto">
              <a:xfrm>
                <a:off x="144" y="1392"/>
                <a:ext cx="759" cy="736"/>
              </a:xfrm>
              <a:custGeom>
                <a:avLst/>
                <a:gdLst>
                  <a:gd name="T0" fmla="*/ 8307 w 21600"/>
                  <a:gd name="T1" fmla="*/ 11593 h 21600"/>
                  <a:gd name="T2" fmla="*/ 453 w 21600"/>
                  <a:gd name="T3" fmla="*/ 16938 h 21600"/>
                  <a:gd name="T4" fmla="*/ 11500 w 21600"/>
                  <a:gd name="T5" fmla="*/ 21600 h 21600"/>
                  <a:gd name="T6" fmla="*/ 20920 w 21600"/>
                  <a:gd name="T7" fmla="*/ 16751 h 21600"/>
                  <a:gd name="T8" fmla="*/ 13972 w 21600"/>
                  <a:gd name="T9" fmla="*/ 10888 h 21600"/>
                  <a:gd name="T10" fmla="*/ 21033 w 21600"/>
                  <a:gd name="T11" fmla="*/ 4716 h 21600"/>
                  <a:gd name="T12" fmla="*/ 11102 w 21600"/>
                  <a:gd name="T13" fmla="*/ 11 h 21600"/>
                  <a:gd name="T14" fmla="*/ 453 w 21600"/>
                  <a:gd name="T15" fmla="*/ 4716 h 21600"/>
                  <a:gd name="T16" fmla="*/ 2076 w 21600"/>
                  <a:gd name="T17" fmla="*/ 5664 h 21600"/>
                  <a:gd name="T18" fmla="*/ 20203 w 21600"/>
                  <a:gd name="T19" fmla="*/ 15980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3813" y="10590"/>
                    </a:moveTo>
                    <a:lnTo>
                      <a:pt x="3927" y="10513"/>
                    </a:lnTo>
                    <a:lnTo>
                      <a:pt x="4078" y="10425"/>
                    </a:lnTo>
                    <a:lnTo>
                      <a:pt x="4210" y="10359"/>
                    </a:lnTo>
                    <a:lnTo>
                      <a:pt x="4361" y="10315"/>
                    </a:lnTo>
                    <a:lnTo>
                      <a:pt x="4682" y="10237"/>
                    </a:lnTo>
                    <a:lnTo>
                      <a:pt x="5041" y="10193"/>
                    </a:lnTo>
                    <a:lnTo>
                      <a:pt x="5456" y="10171"/>
                    </a:lnTo>
                    <a:lnTo>
                      <a:pt x="5853" y="10193"/>
                    </a:lnTo>
                    <a:lnTo>
                      <a:pt x="6249" y="10260"/>
                    </a:lnTo>
                    <a:lnTo>
                      <a:pt x="6646" y="10337"/>
                    </a:lnTo>
                    <a:lnTo>
                      <a:pt x="7004" y="10469"/>
                    </a:lnTo>
                    <a:lnTo>
                      <a:pt x="7363" y="10612"/>
                    </a:lnTo>
                    <a:lnTo>
                      <a:pt x="7665" y="10788"/>
                    </a:lnTo>
                    <a:lnTo>
                      <a:pt x="7911" y="10998"/>
                    </a:lnTo>
                    <a:lnTo>
                      <a:pt x="8024" y="11097"/>
                    </a:lnTo>
                    <a:lnTo>
                      <a:pt x="8137" y="11207"/>
                    </a:lnTo>
                    <a:lnTo>
                      <a:pt x="8194" y="11340"/>
                    </a:lnTo>
                    <a:lnTo>
                      <a:pt x="8269" y="11461"/>
                    </a:lnTo>
                    <a:lnTo>
                      <a:pt x="8307" y="11593"/>
                    </a:lnTo>
                    <a:lnTo>
                      <a:pt x="8307" y="11714"/>
                    </a:lnTo>
                    <a:lnTo>
                      <a:pt x="8307" y="11868"/>
                    </a:lnTo>
                    <a:lnTo>
                      <a:pt x="8307" y="12012"/>
                    </a:lnTo>
                    <a:lnTo>
                      <a:pt x="8194" y="12265"/>
                    </a:lnTo>
                    <a:lnTo>
                      <a:pt x="8062" y="12519"/>
                    </a:lnTo>
                    <a:lnTo>
                      <a:pt x="7873" y="12706"/>
                    </a:lnTo>
                    <a:lnTo>
                      <a:pt x="7627" y="12904"/>
                    </a:lnTo>
                    <a:lnTo>
                      <a:pt x="7363" y="13048"/>
                    </a:lnTo>
                    <a:lnTo>
                      <a:pt x="7080" y="13180"/>
                    </a:lnTo>
                    <a:lnTo>
                      <a:pt x="6759" y="13257"/>
                    </a:lnTo>
                    <a:lnTo>
                      <a:pt x="6419" y="13345"/>
                    </a:lnTo>
                    <a:lnTo>
                      <a:pt x="6098" y="13389"/>
                    </a:lnTo>
                    <a:lnTo>
                      <a:pt x="5739" y="13389"/>
                    </a:lnTo>
                    <a:lnTo>
                      <a:pt x="5418" y="13389"/>
                    </a:lnTo>
                    <a:lnTo>
                      <a:pt x="5079" y="13345"/>
                    </a:lnTo>
                    <a:lnTo>
                      <a:pt x="4758" y="13301"/>
                    </a:lnTo>
                    <a:lnTo>
                      <a:pt x="4474" y="13213"/>
                    </a:lnTo>
                    <a:lnTo>
                      <a:pt x="4172" y="13114"/>
                    </a:lnTo>
                    <a:lnTo>
                      <a:pt x="3965" y="12982"/>
                    </a:lnTo>
                    <a:lnTo>
                      <a:pt x="3738" y="12838"/>
                    </a:lnTo>
                    <a:lnTo>
                      <a:pt x="3493" y="12706"/>
                    </a:lnTo>
                    <a:lnTo>
                      <a:pt x="3228" y="12607"/>
                    </a:lnTo>
                    <a:lnTo>
                      <a:pt x="2945" y="12519"/>
                    </a:lnTo>
                    <a:lnTo>
                      <a:pt x="2700" y="12431"/>
                    </a:lnTo>
                    <a:lnTo>
                      <a:pt x="2397" y="12375"/>
                    </a:lnTo>
                    <a:lnTo>
                      <a:pt x="2152" y="12331"/>
                    </a:lnTo>
                    <a:lnTo>
                      <a:pt x="1888" y="12309"/>
                    </a:lnTo>
                    <a:lnTo>
                      <a:pt x="1642" y="12309"/>
                    </a:lnTo>
                    <a:lnTo>
                      <a:pt x="1397" y="12331"/>
                    </a:lnTo>
                    <a:lnTo>
                      <a:pt x="1170" y="12397"/>
                    </a:lnTo>
                    <a:lnTo>
                      <a:pt x="962" y="12453"/>
                    </a:lnTo>
                    <a:lnTo>
                      <a:pt x="774" y="12563"/>
                    </a:lnTo>
                    <a:lnTo>
                      <a:pt x="623" y="12684"/>
                    </a:lnTo>
                    <a:lnTo>
                      <a:pt x="528" y="12838"/>
                    </a:lnTo>
                    <a:lnTo>
                      <a:pt x="453" y="13026"/>
                    </a:lnTo>
                    <a:lnTo>
                      <a:pt x="339" y="13477"/>
                    </a:lnTo>
                    <a:lnTo>
                      <a:pt x="226" y="13984"/>
                    </a:lnTo>
                    <a:lnTo>
                      <a:pt x="151" y="14535"/>
                    </a:lnTo>
                    <a:lnTo>
                      <a:pt x="113" y="15075"/>
                    </a:lnTo>
                    <a:lnTo>
                      <a:pt x="113" y="15626"/>
                    </a:lnTo>
                    <a:lnTo>
                      <a:pt x="151" y="16133"/>
                    </a:lnTo>
                    <a:lnTo>
                      <a:pt x="188" y="16376"/>
                    </a:lnTo>
                    <a:lnTo>
                      <a:pt x="264" y="16585"/>
                    </a:lnTo>
                    <a:lnTo>
                      <a:pt x="339" y="16773"/>
                    </a:lnTo>
                    <a:lnTo>
                      <a:pt x="453" y="16938"/>
                    </a:lnTo>
                    <a:lnTo>
                      <a:pt x="1095" y="16883"/>
                    </a:lnTo>
                    <a:lnTo>
                      <a:pt x="1963" y="16795"/>
                    </a:lnTo>
                    <a:lnTo>
                      <a:pt x="2945" y="16751"/>
                    </a:lnTo>
                    <a:lnTo>
                      <a:pt x="3965" y="16706"/>
                    </a:lnTo>
                    <a:lnTo>
                      <a:pt x="5022" y="16684"/>
                    </a:lnTo>
                    <a:lnTo>
                      <a:pt x="5947" y="16684"/>
                    </a:lnTo>
                    <a:lnTo>
                      <a:pt x="6759" y="16706"/>
                    </a:lnTo>
                    <a:lnTo>
                      <a:pt x="7363" y="16751"/>
                    </a:lnTo>
                    <a:lnTo>
                      <a:pt x="7948" y="16839"/>
                    </a:lnTo>
                    <a:lnTo>
                      <a:pt x="8458" y="16916"/>
                    </a:lnTo>
                    <a:lnTo>
                      <a:pt x="8893" y="17026"/>
                    </a:lnTo>
                    <a:lnTo>
                      <a:pt x="9289" y="17158"/>
                    </a:lnTo>
                    <a:lnTo>
                      <a:pt x="9572" y="17280"/>
                    </a:lnTo>
                    <a:lnTo>
                      <a:pt x="9799" y="17412"/>
                    </a:lnTo>
                    <a:lnTo>
                      <a:pt x="9969" y="17555"/>
                    </a:lnTo>
                    <a:lnTo>
                      <a:pt x="10120" y="17687"/>
                    </a:lnTo>
                    <a:lnTo>
                      <a:pt x="10158" y="17831"/>
                    </a:lnTo>
                    <a:lnTo>
                      <a:pt x="10195" y="17974"/>
                    </a:lnTo>
                    <a:lnTo>
                      <a:pt x="10158" y="18128"/>
                    </a:lnTo>
                    <a:lnTo>
                      <a:pt x="10082" y="18271"/>
                    </a:lnTo>
                    <a:lnTo>
                      <a:pt x="9969" y="18426"/>
                    </a:lnTo>
                    <a:lnTo>
                      <a:pt x="9837" y="18569"/>
                    </a:lnTo>
                    <a:lnTo>
                      <a:pt x="9648" y="18701"/>
                    </a:lnTo>
                    <a:lnTo>
                      <a:pt x="9440" y="18822"/>
                    </a:lnTo>
                    <a:lnTo>
                      <a:pt x="9213" y="18999"/>
                    </a:lnTo>
                    <a:lnTo>
                      <a:pt x="9044" y="19186"/>
                    </a:lnTo>
                    <a:lnTo>
                      <a:pt x="8893" y="19395"/>
                    </a:lnTo>
                    <a:lnTo>
                      <a:pt x="8817" y="19627"/>
                    </a:lnTo>
                    <a:lnTo>
                      <a:pt x="8779" y="19858"/>
                    </a:lnTo>
                    <a:lnTo>
                      <a:pt x="8779" y="20112"/>
                    </a:lnTo>
                    <a:lnTo>
                      <a:pt x="8855" y="20354"/>
                    </a:lnTo>
                    <a:lnTo>
                      <a:pt x="8968" y="20586"/>
                    </a:lnTo>
                    <a:lnTo>
                      <a:pt x="9138" y="20817"/>
                    </a:lnTo>
                    <a:lnTo>
                      <a:pt x="9365" y="21026"/>
                    </a:lnTo>
                    <a:lnTo>
                      <a:pt x="9610" y="21192"/>
                    </a:lnTo>
                    <a:lnTo>
                      <a:pt x="9950" y="21368"/>
                    </a:lnTo>
                    <a:lnTo>
                      <a:pt x="10120" y="21445"/>
                    </a:lnTo>
                    <a:lnTo>
                      <a:pt x="10346" y="21511"/>
                    </a:lnTo>
                    <a:lnTo>
                      <a:pt x="10516" y="21555"/>
                    </a:lnTo>
                    <a:lnTo>
                      <a:pt x="10743" y="21600"/>
                    </a:lnTo>
                    <a:lnTo>
                      <a:pt x="10988" y="21644"/>
                    </a:lnTo>
                    <a:lnTo>
                      <a:pt x="11215" y="21666"/>
                    </a:lnTo>
                    <a:lnTo>
                      <a:pt x="11498" y="21666"/>
                    </a:lnTo>
                    <a:lnTo>
                      <a:pt x="11762" y="21666"/>
                    </a:lnTo>
                    <a:lnTo>
                      <a:pt x="12253" y="21644"/>
                    </a:lnTo>
                    <a:lnTo>
                      <a:pt x="12763" y="21577"/>
                    </a:lnTo>
                    <a:lnTo>
                      <a:pt x="13197" y="21467"/>
                    </a:lnTo>
                    <a:lnTo>
                      <a:pt x="13556" y="21346"/>
                    </a:lnTo>
                    <a:lnTo>
                      <a:pt x="13896" y="21192"/>
                    </a:lnTo>
                    <a:lnTo>
                      <a:pt x="14179" y="21026"/>
                    </a:lnTo>
                    <a:lnTo>
                      <a:pt x="14444" y="20839"/>
                    </a:lnTo>
                    <a:lnTo>
                      <a:pt x="14576" y="20641"/>
                    </a:lnTo>
                    <a:lnTo>
                      <a:pt x="14727" y="20431"/>
                    </a:lnTo>
                    <a:lnTo>
                      <a:pt x="14765" y="20200"/>
                    </a:lnTo>
                    <a:lnTo>
                      <a:pt x="14802" y="19991"/>
                    </a:lnTo>
                    <a:lnTo>
                      <a:pt x="14727" y="19759"/>
                    </a:lnTo>
                    <a:lnTo>
                      <a:pt x="14613" y="19550"/>
                    </a:lnTo>
                    <a:lnTo>
                      <a:pt x="14444" y="19307"/>
                    </a:lnTo>
                    <a:lnTo>
                      <a:pt x="14217" y="19098"/>
                    </a:lnTo>
                    <a:lnTo>
                      <a:pt x="13934" y="18911"/>
                    </a:lnTo>
                    <a:lnTo>
                      <a:pt x="13669" y="18745"/>
                    </a:lnTo>
                    <a:lnTo>
                      <a:pt x="13462" y="18547"/>
                    </a:lnTo>
                    <a:lnTo>
                      <a:pt x="13311" y="18337"/>
                    </a:lnTo>
                    <a:lnTo>
                      <a:pt x="13197" y="18150"/>
                    </a:lnTo>
                    <a:lnTo>
                      <a:pt x="13122" y="17941"/>
                    </a:lnTo>
                    <a:lnTo>
                      <a:pt x="13122" y="17720"/>
                    </a:lnTo>
                    <a:lnTo>
                      <a:pt x="13122" y="17533"/>
                    </a:lnTo>
                    <a:lnTo>
                      <a:pt x="13197" y="17346"/>
                    </a:lnTo>
                    <a:lnTo>
                      <a:pt x="13273" y="17158"/>
                    </a:lnTo>
                    <a:lnTo>
                      <a:pt x="13386" y="16982"/>
                    </a:lnTo>
                    <a:lnTo>
                      <a:pt x="13537" y="16839"/>
                    </a:lnTo>
                    <a:lnTo>
                      <a:pt x="13707" y="16706"/>
                    </a:lnTo>
                    <a:lnTo>
                      <a:pt x="13896" y="16607"/>
                    </a:lnTo>
                    <a:lnTo>
                      <a:pt x="14104" y="16519"/>
                    </a:lnTo>
                    <a:lnTo>
                      <a:pt x="14330" y="16453"/>
                    </a:lnTo>
                    <a:lnTo>
                      <a:pt x="14538" y="16431"/>
                    </a:lnTo>
                    <a:lnTo>
                      <a:pt x="14897" y="16453"/>
                    </a:lnTo>
                    <a:lnTo>
                      <a:pt x="15406" y="16497"/>
                    </a:lnTo>
                    <a:lnTo>
                      <a:pt x="16105" y="16541"/>
                    </a:lnTo>
                    <a:lnTo>
                      <a:pt x="16898" y="16607"/>
                    </a:lnTo>
                    <a:lnTo>
                      <a:pt x="17804" y="16651"/>
                    </a:lnTo>
                    <a:lnTo>
                      <a:pt x="18786" y="16684"/>
                    </a:lnTo>
                    <a:lnTo>
                      <a:pt x="19844" y="16728"/>
                    </a:lnTo>
                    <a:lnTo>
                      <a:pt x="20920" y="16751"/>
                    </a:lnTo>
                    <a:lnTo>
                      <a:pt x="21109" y="16497"/>
                    </a:lnTo>
                    <a:lnTo>
                      <a:pt x="21241" y="16222"/>
                    </a:lnTo>
                    <a:lnTo>
                      <a:pt x="21392" y="15946"/>
                    </a:lnTo>
                    <a:lnTo>
                      <a:pt x="21467" y="15648"/>
                    </a:lnTo>
                    <a:lnTo>
                      <a:pt x="21543" y="15351"/>
                    </a:lnTo>
                    <a:lnTo>
                      <a:pt x="21618" y="15042"/>
                    </a:lnTo>
                    <a:lnTo>
                      <a:pt x="21618" y="14745"/>
                    </a:lnTo>
                    <a:lnTo>
                      <a:pt x="21618" y="14447"/>
                    </a:lnTo>
                    <a:lnTo>
                      <a:pt x="21618" y="14150"/>
                    </a:lnTo>
                    <a:lnTo>
                      <a:pt x="21581" y="13852"/>
                    </a:lnTo>
                    <a:lnTo>
                      <a:pt x="21505" y="13577"/>
                    </a:lnTo>
                    <a:lnTo>
                      <a:pt x="21430" y="13301"/>
                    </a:lnTo>
                    <a:lnTo>
                      <a:pt x="21354" y="13048"/>
                    </a:lnTo>
                    <a:lnTo>
                      <a:pt x="21241" y="12816"/>
                    </a:lnTo>
                    <a:lnTo>
                      <a:pt x="21146" y="12607"/>
                    </a:lnTo>
                    <a:lnTo>
                      <a:pt x="21033" y="12431"/>
                    </a:lnTo>
                    <a:lnTo>
                      <a:pt x="20920" y="12265"/>
                    </a:lnTo>
                    <a:lnTo>
                      <a:pt x="20769" y="12144"/>
                    </a:lnTo>
                    <a:lnTo>
                      <a:pt x="20637" y="12034"/>
                    </a:lnTo>
                    <a:lnTo>
                      <a:pt x="20486" y="11946"/>
                    </a:lnTo>
                    <a:lnTo>
                      <a:pt x="20297" y="11891"/>
                    </a:lnTo>
                    <a:lnTo>
                      <a:pt x="20165" y="11846"/>
                    </a:lnTo>
                    <a:lnTo>
                      <a:pt x="19976" y="11824"/>
                    </a:lnTo>
                    <a:lnTo>
                      <a:pt x="19806" y="11802"/>
                    </a:lnTo>
                    <a:lnTo>
                      <a:pt x="19390" y="11824"/>
                    </a:lnTo>
                    <a:lnTo>
                      <a:pt x="18956" y="11891"/>
                    </a:lnTo>
                    <a:lnTo>
                      <a:pt x="18503" y="11968"/>
                    </a:lnTo>
                    <a:lnTo>
                      <a:pt x="17993" y="12078"/>
                    </a:lnTo>
                    <a:lnTo>
                      <a:pt x="17653" y="12144"/>
                    </a:lnTo>
                    <a:lnTo>
                      <a:pt x="17332" y="12199"/>
                    </a:lnTo>
                    <a:lnTo>
                      <a:pt x="17049" y="12221"/>
                    </a:lnTo>
                    <a:lnTo>
                      <a:pt x="16747" y="12243"/>
                    </a:lnTo>
                    <a:lnTo>
                      <a:pt x="16464" y="12243"/>
                    </a:lnTo>
                    <a:lnTo>
                      <a:pt x="16218" y="12243"/>
                    </a:lnTo>
                    <a:lnTo>
                      <a:pt x="15992" y="12221"/>
                    </a:lnTo>
                    <a:lnTo>
                      <a:pt x="15746" y="12199"/>
                    </a:lnTo>
                    <a:lnTo>
                      <a:pt x="15520" y="12155"/>
                    </a:lnTo>
                    <a:lnTo>
                      <a:pt x="15350" y="12122"/>
                    </a:lnTo>
                    <a:lnTo>
                      <a:pt x="15161" y="12056"/>
                    </a:lnTo>
                    <a:lnTo>
                      <a:pt x="14972" y="11990"/>
                    </a:lnTo>
                    <a:lnTo>
                      <a:pt x="14689" y="11846"/>
                    </a:lnTo>
                    <a:lnTo>
                      <a:pt x="14444" y="11670"/>
                    </a:lnTo>
                    <a:lnTo>
                      <a:pt x="14255" y="11483"/>
                    </a:lnTo>
                    <a:lnTo>
                      <a:pt x="14104" y="11295"/>
                    </a:lnTo>
                    <a:lnTo>
                      <a:pt x="14028" y="11086"/>
                    </a:lnTo>
                    <a:lnTo>
                      <a:pt x="13972" y="10888"/>
                    </a:lnTo>
                    <a:lnTo>
                      <a:pt x="13972" y="10700"/>
                    </a:lnTo>
                    <a:lnTo>
                      <a:pt x="14009" y="10513"/>
                    </a:lnTo>
                    <a:lnTo>
                      <a:pt x="14066" y="10359"/>
                    </a:lnTo>
                    <a:lnTo>
                      <a:pt x="14179" y="10215"/>
                    </a:lnTo>
                    <a:lnTo>
                      <a:pt x="14406" y="10006"/>
                    </a:lnTo>
                    <a:lnTo>
                      <a:pt x="14651" y="9830"/>
                    </a:lnTo>
                    <a:lnTo>
                      <a:pt x="14878" y="9686"/>
                    </a:lnTo>
                    <a:lnTo>
                      <a:pt x="15123" y="9554"/>
                    </a:lnTo>
                    <a:lnTo>
                      <a:pt x="15350" y="9477"/>
                    </a:lnTo>
                    <a:lnTo>
                      <a:pt x="15558" y="9411"/>
                    </a:lnTo>
                    <a:lnTo>
                      <a:pt x="15803" y="9345"/>
                    </a:lnTo>
                    <a:lnTo>
                      <a:pt x="16030" y="9323"/>
                    </a:lnTo>
                    <a:lnTo>
                      <a:pt x="16256" y="9301"/>
                    </a:lnTo>
                    <a:lnTo>
                      <a:pt x="16464" y="9323"/>
                    </a:lnTo>
                    <a:lnTo>
                      <a:pt x="16690" y="9345"/>
                    </a:lnTo>
                    <a:lnTo>
                      <a:pt x="16898" y="9367"/>
                    </a:lnTo>
                    <a:lnTo>
                      <a:pt x="17332" y="9477"/>
                    </a:lnTo>
                    <a:lnTo>
                      <a:pt x="17767" y="9598"/>
                    </a:lnTo>
                    <a:lnTo>
                      <a:pt x="18163" y="9731"/>
                    </a:lnTo>
                    <a:lnTo>
                      <a:pt x="18597" y="9874"/>
                    </a:lnTo>
                    <a:lnTo>
                      <a:pt x="18994" y="10006"/>
                    </a:lnTo>
                    <a:lnTo>
                      <a:pt x="19428" y="10083"/>
                    </a:lnTo>
                    <a:lnTo>
                      <a:pt x="19617" y="10127"/>
                    </a:lnTo>
                    <a:lnTo>
                      <a:pt x="19844" y="10149"/>
                    </a:lnTo>
                    <a:lnTo>
                      <a:pt x="20013" y="10149"/>
                    </a:lnTo>
                    <a:lnTo>
                      <a:pt x="20240" y="10127"/>
                    </a:lnTo>
                    <a:lnTo>
                      <a:pt x="20410" y="10105"/>
                    </a:lnTo>
                    <a:lnTo>
                      <a:pt x="20637" y="10061"/>
                    </a:lnTo>
                    <a:lnTo>
                      <a:pt x="20844" y="9984"/>
                    </a:lnTo>
                    <a:lnTo>
                      <a:pt x="21033" y="9896"/>
                    </a:lnTo>
                    <a:lnTo>
                      <a:pt x="21146" y="9830"/>
                    </a:lnTo>
                    <a:lnTo>
                      <a:pt x="21203" y="9753"/>
                    </a:lnTo>
                    <a:lnTo>
                      <a:pt x="21279" y="9642"/>
                    </a:lnTo>
                    <a:lnTo>
                      <a:pt x="21354" y="9521"/>
                    </a:lnTo>
                    <a:lnTo>
                      <a:pt x="21430" y="9246"/>
                    </a:lnTo>
                    <a:lnTo>
                      <a:pt x="21430" y="8904"/>
                    </a:lnTo>
                    <a:lnTo>
                      <a:pt x="21430" y="8540"/>
                    </a:lnTo>
                    <a:lnTo>
                      <a:pt x="21392" y="8144"/>
                    </a:lnTo>
                    <a:lnTo>
                      <a:pt x="21354" y="7714"/>
                    </a:lnTo>
                    <a:lnTo>
                      <a:pt x="21279" y="7295"/>
                    </a:lnTo>
                    <a:lnTo>
                      <a:pt x="21146" y="6446"/>
                    </a:lnTo>
                    <a:lnTo>
                      <a:pt x="20995" y="5686"/>
                    </a:lnTo>
                    <a:lnTo>
                      <a:pt x="20958" y="5366"/>
                    </a:lnTo>
                    <a:lnTo>
                      <a:pt x="20958" y="5091"/>
                    </a:lnTo>
                    <a:lnTo>
                      <a:pt x="20958" y="4860"/>
                    </a:lnTo>
                    <a:lnTo>
                      <a:pt x="21033" y="4716"/>
                    </a:lnTo>
                    <a:lnTo>
                      <a:pt x="20637" y="4860"/>
                    </a:lnTo>
                    <a:lnTo>
                      <a:pt x="20127" y="4992"/>
                    </a:lnTo>
                    <a:lnTo>
                      <a:pt x="19617" y="5069"/>
                    </a:lnTo>
                    <a:lnTo>
                      <a:pt x="19032" y="5157"/>
                    </a:lnTo>
                    <a:lnTo>
                      <a:pt x="18465" y="5201"/>
                    </a:lnTo>
                    <a:lnTo>
                      <a:pt x="17842" y="5245"/>
                    </a:lnTo>
                    <a:lnTo>
                      <a:pt x="17219" y="5267"/>
                    </a:lnTo>
                    <a:lnTo>
                      <a:pt x="16615" y="5267"/>
                    </a:lnTo>
                    <a:lnTo>
                      <a:pt x="15992" y="5245"/>
                    </a:lnTo>
                    <a:lnTo>
                      <a:pt x="15369" y="5201"/>
                    </a:lnTo>
                    <a:lnTo>
                      <a:pt x="14840" y="5157"/>
                    </a:lnTo>
                    <a:lnTo>
                      <a:pt x="14293" y="5091"/>
                    </a:lnTo>
                    <a:lnTo>
                      <a:pt x="13783" y="5014"/>
                    </a:lnTo>
                    <a:lnTo>
                      <a:pt x="13386" y="4926"/>
                    </a:lnTo>
                    <a:lnTo>
                      <a:pt x="13027" y="4815"/>
                    </a:lnTo>
                    <a:lnTo>
                      <a:pt x="12725" y="4716"/>
                    </a:lnTo>
                    <a:lnTo>
                      <a:pt x="12480" y="4606"/>
                    </a:lnTo>
                    <a:lnTo>
                      <a:pt x="12291" y="4496"/>
                    </a:lnTo>
                    <a:lnTo>
                      <a:pt x="12197" y="4397"/>
                    </a:lnTo>
                    <a:lnTo>
                      <a:pt x="12083" y="4286"/>
                    </a:lnTo>
                    <a:lnTo>
                      <a:pt x="12046" y="4187"/>
                    </a:lnTo>
                    <a:lnTo>
                      <a:pt x="12008" y="4077"/>
                    </a:lnTo>
                    <a:lnTo>
                      <a:pt x="12046" y="3967"/>
                    </a:lnTo>
                    <a:lnTo>
                      <a:pt x="12121" y="3868"/>
                    </a:lnTo>
                    <a:lnTo>
                      <a:pt x="12197" y="3735"/>
                    </a:lnTo>
                    <a:lnTo>
                      <a:pt x="12291" y="3614"/>
                    </a:lnTo>
                    <a:lnTo>
                      <a:pt x="12442" y="3482"/>
                    </a:lnTo>
                    <a:lnTo>
                      <a:pt x="12631" y="3361"/>
                    </a:lnTo>
                    <a:lnTo>
                      <a:pt x="13065" y="3085"/>
                    </a:lnTo>
                    <a:lnTo>
                      <a:pt x="13537" y="2766"/>
                    </a:lnTo>
                    <a:lnTo>
                      <a:pt x="13783" y="2578"/>
                    </a:lnTo>
                    <a:lnTo>
                      <a:pt x="13934" y="2380"/>
                    </a:lnTo>
                    <a:lnTo>
                      <a:pt x="14028" y="2171"/>
                    </a:lnTo>
                    <a:lnTo>
                      <a:pt x="14104" y="1961"/>
                    </a:lnTo>
                    <a:lnTo>
                      <a:pt x="14104" y="1730"/>
                    </a:lnTo>
                    <a:lnTo>
                      <a:pt x="14066" y="1498"/>
                    </a:lnTo>
                    <a:lnTo>
                      <a:pt x="13972" y="1267"/>
                    </a:lnTo>
                    <a:lnTo>
                      <a:pt x="13820" y="1057"/>
                    </a:lnTo>
                    <a:lnTo>
                      <a:pt x="13594" y="837"/>
                    </a:lnTo>
                    <a:lnTo>
                      <a:pt x="13386" y="628"/>
                    </a:lnTo>
                    <a:lnTo>
                      <a:pt x="13103" y="462"/>
                    </a:lnTo>
                    <a:lnTo>
                      <a:pt x="12763" y="308"/>
                    </a:lnTo>
                    <a:lnTo>
                      <a:pt x="12404" y="187"/>
                    </a:lnTo>
                    <a:lnTo>
                      <a:pt x="12008" y="77"/>
                    </a:lnTo>
                    <a:lnTo>
                      <a:pt x="11574" y="33"/>
                    </a:lnTo>
                    <a:lnTo>
                      <a:pt x="11102" y="11"/>
                    </a:lnTo>
                    <a:lnTo>
                      <a:pt x="10667" y="11"/>
                    </a:lnTo>
                    <a:lnTo>
                      <a:pt x="10233" y="77"/>
                    </a:lnTo>
                    <a:lnTo>
                      <a:pt x="9837" y="187"/>
                    </a:lnTo>
                    <a:lnTo>
                      <a:pt x="9440" y="286"/>
                    </a:lnTo>
                    <a:lnTo>
                      <a:pt x="9062" y="462"/>
                    </a:lnTo>
                    <a:lnTo>
                      <a:pt x="8741" y="628"/>
                    </a:lnTo>
                    <a:lnTo>
                      <a:pt x="8458" y="815"/>
                    </a:lnTo>
                    <a:lnTo>
                      <a:pt x="8232" y="1035"/>
                    </a:lnTo>
                    <a:lnTo>
                      <a:pt x="8062" y="1245"/>
                    </a:lnTo>
                    <a:lnTo>
                      <a:pt x="7911" y="1476"/>
                    </a:lnTo>
                    <a:lnTo>
                      <a:pt x="7835" y="1708"/>
                    </a:lnTo>
                    <a:lnTo>
                      <a:pt x="7797" y="1961"/>
                    </a:lnTo>
                    <a:lnTo>
                      <a:pt x="7835" y="2193"/>
                    </a:lnTo>
                    <a:lnTo>
                      <a:pt x="7948" y="2402"/>
                    </a:lnTo>
                    <a:lnTo>
                      <a:pt x="8062" y="2534"/>
                    </a:lnTo>
                    <a:lnTo>
                      <a:pt x="8175" y="2644"/>
                    </a:lnTo>
                    <a:lnTo>
                      <a:pt x="8269" y="2744"/>
                    </a:lnTo>
                    <a:lnTo>
                      <a:pt x="8420" y="2832"/>
                    </a:lnTo>
                    <a:lnTo>
                      <a:pt x="8704" y="3019"/>
                    </a:lnTo>
                    <a:lnTo>
                      <a:pt x="8968" y="3206"/>
                    </a:lnTo>
                    <a:lnTo>
                      <a:pt x="9138" y="3405"/>
                    </a:lnTo>
                    <a:lnTo>
                      <a:pt x="9327" y="3570"/>
                    </a:lnTo>
                    <a:lnTo>
                      <a:pt x="9440" y="3735"/>
                    </a:lnTo>
                    <a:lnTo>
                      <a:pt x="9516" y="3890"/>
                    </a:lnTo>
                    <a:lnTo>
                      <a:pt x="9534" y="4033"/>
                    </a:lnTo>
                    <a:lnTo>
                      <a:pt x="9534" y="4165"/>
                    </a:lnTo>
                    <a:lnTo>
                      <a:pt x="9516" y="4286"/>
                    </a:lnTo>
                    <a:lnTo>
                      <a:pt x="9440" y="4397"/>
                    </a:lnTo>
                    <a:lnTo>
                      <a:pt x="9327" y="4496"/>
                    </a:lnTo>
                    <a:lnTo>
                      <a:pt x="9176" y="4562"/>
                    </a:lnTo>
                    <a:lnTo>
                      <a:pt x="9006" y="4628"/>
                    </a:lnTo>
                    <a:lnTo>
                      <a:pt x="8779" y="4694"/>
                    </a:lnTo>
                    <a:lnTo>
                      <a:pt x="8534" y="4716"/>
                    </a:lnTo>
                    <a:lnTo>
                      <a:pt x="8232" y="4716"/>
                    </a:lnTo>
                    <a:lnTo>
                      <a:pt x="7118" y="4738"/>
                    </a:lnTo>
                    <a:lnTo>
                      <a:pt x="5947" y="4771"/>
                    </a:lnTo>
                    <a:lnTo>
                      <a:pt x="4795" y="4815"/>
                    </a:lnTo>
                    <a:lnTo>
                      <a:pt x="3681" y="4860"/>
                    </a:lnTo>
                    <a:lnTo>
                      <a:pt x="2662" y="4882"/>
                    </a:lnTo>
                    <a:lnTo>
                      <a:pt x="1755" y="4882"/>
                    </a:lnTo>
                    <a:lnTo>
                      <a:pt x="1359" y="4860"/>
                    </a:lnTo>
                    <a:lnTo>
                      <a:pt x="981" y="4837"/>
                    </a:lnTo>
                    <a:lnTo>
                      <a:pt x="698" y="4771"/>
                    </a:lnTo>
                    <a:lnTo>
                      <a:pt x="453" y="4716"/>
                    </a:lnTo>
                    <a:lnTo>
                      <a:pt x="453" y="5322"/>
                    </a:lnTo>
                    <a:lnTo>
                      <a:pt x="453" y="6083"/>
                    </a:lnTo>
                    <a:lnTo>
                      <a:pt x="453" y="6909"/>
                    </a:lnTo>
                    <a:lnTo>
                      <a:pt x="453" y="7780"/>
                    </a:lnTo>
                    <a:lnTo>
                      <a:pt x="453" y="8606"/>
                    </a:lnTo>
                    <a:lnTo>
                      <a:pt x="453" y="9345"/>
                    </a:lnTo>
                    <a:lnTo>
                      <a:pt x="453" y="9918"/>
                    </a:lnTo>
                    <a:lnTo>
                      <a:pt x="453" y="10282"/>
                    </a:lnTo>
                    <a:lnTo>
                      <a:pt x="490" y="10381"/>
                    </a:lnTo>
                    <a:lnTo>
                      <a:pt x="547" y="10491"/>
                    </a:lnTo>
                    <a:lnTo>
                      <a:pt x="660" y="10590"/>
                    </a:lnTo>
                    <a:lnTo>
                      <a:pt x="811" y="10700"/>
                    </a:lnTo>
                    <a:lnTo>
                      <a:pt x="981" y="10811"/>
                    </a:lnTo>
                    <a:lnTo>
                      <a:pt x="1208" y="10888"/>
                    </a:lnTo>
                    <a:lnTo>
                      <a:pt x="1453" y="10954"/>
                    </a:lnTo>
                    <a:lnTo>
                      <a:pt x="1718" y="11020"/>
                    </a:lnTo>
                    <a:lnTo>
                      <a:pt x="1963" y="11064"/>
                    </a:lnTo>
                    <a:lnTo>
                      <a:pt x="2265" y="11086"/>
                    </a:lnTo>
                    <a:lnTo>
                      <a:pt x="2548" y="11064"/>
                    </a:lnTo>
                    <a:lnTo>
                      <a:pt x="2794" y="11042"/>
                    </a:lnTo>
                    <a:lnTo>
                      <a:pt x="3096" y="10976"/>
                    </a:lnTo>
                    <a:lnTo>
                      <a:pt x="3341" y="10888"/>
                    </a:lnTo>
                    <a:lnTo>
                      <a:pt x="3606" y="10766"/>
                    </a:lnTo>
                    <a:lnTo>
                      <a:pt x="3813" y="10590"/>
                    </a:lnTo>
                    <a:close/>
                  </a:path>
                </a:pathLst>
              </a:custGeom>
              <a:solidFill>
                <a:srgbClr val="DDDDDD"/>
              </a:solidFill>
              <a:ln w="19050">
                <a:solidFill>
                  <a:srgbClr val="C0C0C0"/>
                </a:solidFill>
                <a:miter lim="800000"/>
                <a:headEnd/>
                <a:tailEnd/>
              </a:ln>
            </p:spPr>
            <p:txBody>
              <a:bodyPr/>
              <a:lstStyle/>
              <a:p>
                <a:endParaRPr lang="en-GB" altLang="it-IT" sz="1100" b="1">
                  <a:solidFill>
                    <a:schemeClr val="tx1"/>
                  </a:solidFill>
                </a:endParaRPr>
              </a:p>
            </p:txBody>
          </p:sp>
          <p:sp>
            <p:nvSpPr>
              <p:cNvPr id="11" name="Text Box 1036"/>
              <p:cNvSpPr txBox="1">
                <a:spLocks noChangeArrowheads="1"/>
              </p:cNvSpPr>
              <p:nvPr/>
            </p:nvSpPr>
            <p:spPr bwMode="auto">
              <a:xfrm>
                <a:off x="331" y="1565"/>
                <a:ext cx="953" cy="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it-IT" altLang="it-IT" sz="1100" b="1" dirty="0" smtClean="0">
                    <a:solidFill>
                      <a:schemeClr val="tx1"/>
                    </a:solidFill>
                  </a:rPr>
                  <a:t>Crescita</a:t>
                </a:r>
                <a:endParaRPr lang="it-IT" altLang="it-IT" sz="1100" b="1" dirty="0">
                  <a:solidFill>
                    <a:schemeClr val="tx1"/>
                  </a:solidFill>
                </a:endParaRPr>
              </a:p>
            </p:txBody>
          </p:sp>
        </p:grpSp>
        <p:grpSp>
          <p:nvGrpSpPr>
            <p:cNvPr id="12" name="Group 1055"/>
            <p:cNvGrpSpPr>
              <a:grpSpLocks/>
            </p:cNvGrpSpPr>
            <p:nvPr/>
          </p:nvGrpSpPr>
          <p:grpSpPr bwMode="auto">
            <a:xfrm>
              <a:off x="1892300" y="2200275"/>
              <a:ext cx="1312863" cy="976313"/>
              <a:chOff x="848" y="1346"/>
              <a:chExt cx="827" cy="615"/>
            </a:xfrm>
          </p:grpSpPr>
          <p:sp>
            <p:nvSpPr>
              <p:cNvPr id="13" name="Puzzle3"/>
              <p:cNvSpPr>
                <a:spLocks noEditPoints="1" noChangeArrowheads="1"/>
              </p:cNvSpPr>
              <p:nvPr/>
            </p:nvSpPr>
            <p:spPr bwMode="auto">
              <a:xfrm>
                <a:off x="884" y="1346"/>
                <a:ext cx="720" cy="615"/>
              </a:xfrm>
              <a:custGeom>
                <a:avLst/>
                <a:gdLst>
                  <a:gd name="T0" fmla="*/ 10391 w 21600"/>
                  <a:gd name="T1" fmla="*/ 15806 h 21600"/>
                  <a:gd name="T2" fmla="*/ 20551 w 21600"/>
                  <a:gd name="T3" fmla="*/ 21088 h 21600"/>
                  <a:gd name="T4" fmla="*/ 13180 w 21600"/>
                  <a:gd name="T5" fmla="*/ 13801 h 21600"/>
                  <a:gd name="T6" fmla="*/ 20551 w 21600"/>
                  <a:gd name="T7" fmla="*/ 7025 h 21600"/>
                  <a:gd name="T8" fmla="*/ 10500 w 21600"/>
                  <a:gd name="T9" fmla="*/ 52 h 21600"/>
                  <a:gd name="T10" fmla="*/ 692 w 21600"/>
                  <a:gd name="T11" fmla="*/ 6802 h 21600"/>
                  <a:gd name="T12" fmla="*/ 8064 w 21600"/>
                  <a:gd name="T13" fmla="*/ 13526 h 21600"/>
                  <a:gd name="T14" fmla="*/ 692 w 21600"/>
                  <a:gd name="T15" fmla="*/ 21088 h 21600"/>
                  <a:gd name="T16" fmla="*/ 2273 w 21600"/>
                  <a:gd name="T17" fmla="*/ 7719 h 21600"/>
                  <a:gd name="T18" fmla="*/ 19149 w 21600"/>
                  <a:gd name="T19" fmla="*/ 202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6625" y="20892"/>
                    </a:moveTo>
                    <a:lnTo>
                      <a:pt x="7105" y="21023"/>
                    </a:lnTo>
                    <a:lnTo>
                      <a:pt x="7513" y="21088"/>
                    </a:lnTo>
                    <a:lnTo>
                      <a:pt x="7922" y="21115"/>
                    </a:lnTo>
                    <a:lnTo>
                      <a:pt x="8242" y="21115"/>
                    </a:lnTo>
                    <a:lnTo>
                      <a:pt x="8544" y="21062"/>
                    </a:lnTo>
                    <a:lnTo>
                      <a:pt x="8810" y="20997"/>
                    </a:lnTo>
                    <a:lnTo>
                      <a:pt x="9023" y="20892"/>
                    </a:lnTo>
                    <a:lnTo>
                      <a:pt x="9148" y="20761"/>
                    </a:lnTo>
                    <a:lnTo>
                      <a:pt x="9290" y="20616"/>
                    </a:lnTo>
                    <a:lnTo>
                      <a:pt x="9361" y="20459"/>
                    </a:lnTo>
                    <a:lnTo>
                      <a:pt x="9396" y="20289"/>
                    </a:lnTo>
                    <a:lnTo>
                      <a:pt x="9396" y="20092"/>
                    </a:lnTo>
                    <a:lnTo>
                      <a:pt x="9325" y="19909"/>
                    </a:lnTo>
                    <a:lnTo>
                      <a:pt x="9219" y="19738"/>
                    </a:lnTo>
                    <a:lnTo>
                      <a:pt x="9094" y="19555"/>
                    </a:lnTo>
                    <a:lnTo>
                      <a:pt x="8917" y="19384"/>
                    </a:lnTo>
                    <a:lnTo>
                      <a:pt x="8650" y="19162"/>
                    </a:lnTo>
                    <a:lnTo>
                      <a:pt x="8437" y="18900"/>
                    </a:lnTo>
                    <a:lnTo>
                      <a:pt x="8277" y="18624"/>
                    </a:lnTo>
                    <a:lnTo>
                      <a:pt x="8135" y="18349"/>
                    </a:lnTo>
                    <a:lnTo>
                      <a:pt x="8028" y="18048"/>
                    </a:lnTo>
                    <a:lnTo>
                      <a:pt x="7993" y="17746"/>
                    </a:lnTo>
                    <a:lnTo>
                      <a:pt x="7993" y="17471"/>
                    </a:lnTo>
                    <a:lnTo>
                      <a:pt x="8028" y="17169"/>
                    </a:lnTo>
                    <a:lnTo>
                      <a:pt x="8135" y="16920"/>
                    </a:lnTo>
                    <a:lnTo>
                      <a:pt x="8277" y="16671"/>
                    </a:lnTo>
                    <a:lnTo>
                      <a:pt x="8366" y="16540"/>
                    </a:lnTo>
                    <a:lnTo>
                      <a:pt x="8473" y="16409"/>
                    </a:lnTo>
                    <a:lnTo>
                      <a:pt x="8615" y="16317"/>
                    </a:lnTo>
                    <a:lnTo>
                      <a:pt x="8739" y="16213"/>
                    </a:lnTo>
                    <a:lnTo>
                      <a:pt x="8881" y="16134"/>
                    </a:lnTo>
                    <a:lnTo>
                      <a:pt x="9059" y="16055"/>
                    </a:lnTo>
                    <a:lnTo>
                      <a:pt x="9254" y="15990"/>
                    </a:lnTo>
                    <a:lnTo>
                      <a:pt x="9432" y="15911"/>
                    </a:lnTo>
                    <a:lnTo>
                      <a:pt x="9663" y="15885"/>
                    </a:lnTo>
                    <a:lnTo>
                      <a:pt x="9876" y="15833"/>
                    </a:lnTo>
                    <a:lnTo>
                      <a:pt x="10142" y="15806"/>
                    </a:lnTo>
                    <a:lnTo>
                      <a:pt x="10391" y="15806"/>
                    </a:lnTo>
                    <a:lnTo>
                      <a:pt x="10728" y="15806"/>
                    </a:lnTo>
                    <a:lnTo>
                      <a:pt x="10995" y="15806"/>
                    </a:lnTo>
                    <a:lnTo>
                      <a:pt x="11279" y="15833"/>
                    </a:lnTo>
                    <a:lnTo>
                      <a:pt x="11546" y="15885"/>
                    </a:lnTo>
                    <a:lnTo>
                      <a:pt x="11776" y="15937"/>
                    </a:lnTo>
                    <a:lnTo>
                      <a:pt x="12025" y="15990"/>
                    </a:lnTo>
                    <a:lnTo>
                      <a:pt x="12221" y="16055"/>
                    </a:lnTo>
                    <a:lnTo>
                      <a:pt x="12434" y="16134"/>
                    </a:lnTo>
                    <a:lnTo>
                      <a:pt x="12611" y="16213"/>
                    </a:lnTo>
                    <a:lnTo>
                      <a:pt x="12771" y="16317"/>
                    </a:lnTo>
                    <a:lnTo>
                      <a:pt x="12913" y="16409"/>
                    </a:lnTo>
                    <a:lnTo>
                      <a:pt x="13038" y="16514"/>
                    </a:lnTo>
                    <a:lnTo>
                      <a:pt x="13251" y="16737"/>
                    </a:lnTo>
                    <a:lnTo>
                      <a:pt x="13428" y="16986"/>
                    </a:lnTo>
                    <a:lnTo>
                      <a:pt x="13517" y="17248"/>
                    </a:lnTo>
                    <a:lnTo>
                      <a:pt x="13588" y="17523"/>
                    </a:lnTo>
                    <a:lnTo>
                      <a:pt x="13588" y="17799"/>
                    </a:lnTo>
                    <a:lnTo>
                      <a:pt x="13517" y="18074"/>
                    </a:lnTo>
                    <a:lnTo>
                      <a:pt x="13428" y="18323"/>
                    </a:lnTo>
                    <a:lnTo>
                      <a:pt x="13286" y="18572"/>
                    </a:lnTo>
                    <a:lnTo>
                      <a:pt x="13109" y="18808"/>
                    </a:lnTo>
                    <a:lnTo>
                      <a:pt x="12878" y="19031"/>
                    </a:lnTo>
                    <a:lnTo>
                      <a:pt x="12434" y="19411"/>
                    </a:lnTo>
                    <a:lnTo>
                      <a:pt x="12132" y="19738"/>
                    </a:lnTo>
                    <a:lnTo>
                      <a:pt x="12025" y="19856"/>
                    </a:lnTo>
                    <a:lnTo>
                      <a:pt x="11919" y="20014"/>
                    </a:lnTo>
                    <a:lnTo>
                      <a:pt x="11883" y="20132"/>
                    </a:lnTo>
                    <a:lnTo>
                      <a:pt x="11883" y="20263"/>
                    </a:lnTo>
                    <a:lnTo>
                      <a:pt x="11883" y="20394"/>
                    </a:lnTo>
                    <a:lnTo>
                      <a:pt x="11954" y="20485"/>
                    </a:lnTo>
                    <a:lnTo>
                      <a:pt x="12061" y="20590"/>
                    </a:lnTo>
                    <a:lnTo>
                      <a:pt x="12185" y="20695"/>
                    </a:lnTo>
                    <a:lnTo>
                      <a:pt x="12327" y="20787"/>
                    </a:lnTo>
                    <a:lnTo>
                      <a:pt x="12540" y="20892"/>
                    </a:lnTo>
                    <a:lnTo>
                      <a:pt x="12771" y="20997"/>
                    </a:lnTo>
                    <a:lnTo>
                      <a:pt x="13073" y="21088"/>
                    </a:lnTo>
                    <a:lnTo>
                      <a:pt x="13428" y="21193"/>
                    </a:lnTo>
                    <a:lnTo>
                      <a:pt x="13873" y="21298"/>
                    </a:lnTo>
                    <a:lnTo>
                      <a:pt x="14317" y="21390"/>
                    </a:lnTo>
                    <a:lnTo>
                      <a:pt x="14778" y="21468"/>
                    </a:lnTo>
                    <a:lnTo>
                      <a:pt x="15294" y="21547"/>
                    </a:lnTo>
                    <a:lnTo>
                      <a:pt x="15809" y="21600"/>
                    </a:lnTo>
                    <a:lnTo>
                      <a:pt x="16359" y="21652"/>
                    </a:lnTo>
                    <a:lnTo>
                      <a:pt x="16875" y="21678"/>
                    </a:lnTo>
                    <a:lnTo>
                      <a:pt x="17407" y="21678"/>
                    </a:lnTo>
                    <a:lnTo>
                      <a:pt x="17958" y="21678"/>
                    </a:lnTo>
                    <a:lnTo>
                      <a:pt x="18473" y="21652"/>
                    </a:lnTo>
                    <a:lnTo>
                      <a:pt x="18953" y="21573"/>
                    </a:lnTo>
                    <a:lnTo>
                      <a:pt x="19397" y="21495"/>
                    </a:lnTo>
                    <a:lnTo>
                      <a:pt x="19841" y="21390"/>
                    </a:lnTo>
                    <a:lnTo>
                      <a:pt x="20214" y="21272"/>
                    </a:lnTo>
                    <a:lnTo>
                      <a:pt x="20551" y="21088"/>
                    </a:lnTo>
                    <a:lnTo>
                      <a:pt x="20480" y="20787"/>
                    </a:lnTo>
                    <a:lnTo>
                      <a:pt x="20409" y="20485"/>
                    </a:lnTo>
                    <a:lnTo>
                      <a:pt x="20356" y="20158"/>
                    </a:lnTo>
                    <a:lnTo>
                      <a:pt x="20356" y="19804"/>
                    </a:lnTo>
                    <a:lnTo>
                      <a:pt x="20321" y="19083"/>
                    </a:lnTo>
                    <a:lnTo>
                      <a:pt x="20356" y="18349"/>
                    </a:lnTo>
                    <a:lnTo>
                      <a:pt x="20409" y="17641"/>
                    </a:lnTo>
                    <a:lnTo>
                      <a:pt x="20480" y="17012"/>
                    </a:lnTo>
                    <a:lnTo>
                      <a:pt x="20551" y="16488"/>
                    </a:lnTo>
                    <a:lnTo>
                      <a:pt x="20551" y="16055"/>
                    </a:lnTo>
                    <a:lnTo>
                      <a:pt x="20551" y="15911"/>
                    </a:lnTo>
                    <a:lnTo>
                      <a:pt x="20445" y="15754"/>
                    </a:lnTo>
                    <a:lnTo>
                      <a:pt x="20356" y="15610"/>
                    </a:lnTo>
                    <a:lnTo>
                      <a:pt x="20178" y="15452"/>
                    </a:lnTo>
                    <a:lnTo>
                      <a:pt x="20001" y="15334"/>
                    </a:lnTo>
                    <a:lnTo>
                      <a:pt x="19770" y="15230"/>
                    </a:lnTo>
                    <a:lnTo>
                      <a:pt x="19521" y="15125"/>
                    </a:lnTo>
                    <a:lnTo>
                      <a:pt x="19290" y="15059"/>
                    </a:lnTo>
                    <a:lnTo>
                      <a:pt x="19024" y="15007"/>
                    </a:lnTo>
                    <a:lnTo>
                      <a:pt x="18740" y="14954"/>
                    </a:lnTo>
                    <a:lnTo>
                      <a:pt x="18509" y="14954"/>
                    </a:lnTo>
                    <a:lnTo>
                      <a:pt x="18225" y="14954"/>
                    </a:lnTo>
                    <a:lnTo>
                      <a:pt x="17994" y="15007"/>
                    </a:lnTo>
                    <a:lnTo>
                      <a:pt x="17763" y="15085"/>
                    </a:lnTo>
                    <a:lnTo>
                      <a:pt x="17550" y="15177"/>
                    </a:lnTo>
                    <a:lnTo>
                      <a:pt x="17372" y="15308"/>
                    </a:lnTo>
                    <a:lnTo>
                      <a:pt x="17176" y="15426"/>
                    </a:lnTo>
                    <a:lnTo>
                      <a:pt x="16928" y="15557"/>
                    </a:lnTo>
                    <a:lnTo>
                      <a:pt x="16661" y="15636"/>
                    </a:lnTo>
                    <a:lnTo>
                      <a:pt x="16359" y="15688"/>
                    </a:lnTo>
                    <a:lnTo>
                      <a:pt x="16022" y="15715"/>
                    </a:lnTo>
                    <a:lnTo>
                      <a:pt x="15667" y="15688"/>
                    </a:lnTo>
                    <a:lnTo>
                      <a:pt x="15294" y="15662"/>
                    </a:lnTo>
                    <a:lnTo>
                      <a:pt x="14956" y="15583"/>
                    </a:lnTo>
                    <a:lnTo>
                      <a:pt x="14619" y="15479"/>
                    </a:lnTo>
                    <a:lnTo>
                      <a:pt x="14281" y="15334"/>
                    </a:lnTo>
                    <a:lnTo>
                      <a:pt x="13961" y="15177"/>
                    </a:lnTo>
                    <a:lnTo>
                      <a:pt x="13695" y="14981"/>
                    </a:lnTo>
                    <a:lnTo>
                      <a:pt x="13588" y="14850"/>
                    </a:lnTo>
                    <a:lnTo>
                      <a:pt x="13482" y="14732"/>
                    </a:lnTo>
                    <a:lnTo>
                      <a:pt x="13393" y="14600"/>
                    </a:lnTo>
                    <a:lnTo>
                      <a:pt x="13322" y="14456"/>
                    </a:lnTo>
                    <a:lnTo>
                      <a:pt x="13251" y="14299"/>
                    </a:lnTo>
                    <a:lnTo>
                      <a:pt x="13215" y="14155"/>
                    </a:lnTo>
                    <a:lnTo>
                      <a:pt x="13180" y="13971"/>
                    </a:lnTo>
                    <a:lnTo>
                      <a:pt x="13180" y="13801"/>
                    </a:lnTo>
                    <a:lnTo>
                      <a:pt x="13180" y="13591"/>
                    </a:lnTo>
                    <a:lnTo>
                      <a:pt x="13215" y="13395"/>
                    </a:lnTo>
                    <a:lnTo>
                      <a:pt x="13251" y="13198"/>
                    </a:lnTo>
                    <a:lnTo>
                      <a:pt x="13322" y="13015"/>
                    </a:lnTo>
                    <a:lnTo>
                      <a:pt x="13393" y="12870"/>
                    </a:lnTo>
                    <a:lnTo>
                      <a:pt x="13482" y="12713"/>
                    </a:lnTo>
                    <a:lnTo>
                      <a:pt x="13588" y="12569"/>
                    </a:lnTo>
                    <a:lnTo>
                      <a:pt x="13730" y="12438"/>
                    </a:lnTo>
                    <a:lnTo>
                      <a:pt x="13997" y="12215"/>
                    </a:lnTo>
                    <a:lnTo>
                      <a:pt x="14334" y="12005"/>
                    </a:lnTo>
                    <a:lnTo>
                      <a:pt x="14690" y="11861"/>
                    </a:lnTo>
                    <a:lnTo>
                      <a:pt x="15063" y="11756"/>
                    </a:lnTo>
                    <a:lnTo>
                      <a:pt x="15436" y="11678"/>
                    </a:lnTo>
                    <a:lnTo>
                      <a:pt x="15809" y="11638"/>
                    </a:lnTo>
                    <a:lnTo>
                      <a:pt x="16182" y="11638"/>
                    </a:lnTo>
                    <a:lnTo>
                      <a:pt x="16555" y="11678"/>
                    </a:lnTo>
                    <a:lnTo>
                      <a:pt x="16910" y="11730"/>
                    </a:lnTo>
                    <a:lnTo>
                      <a:pt x="17248" y="11835"/>
                    </a:lnTo>
                    <a:lnTo>
                      <a:pt x="17514" y="11966"/>
                    </a:lnTo>
                    <a:lnTo>
                      <a:pt x="17763" y="12110"/>
                    </a:lnTo>
                    <a:lnTo>
                      <a:pt x="17887" y="12215"/>
                    </a:lnTo>
                    <a:lnTo>
                      <a:pt x="18065" y="12307"/>
                    </a:lnTo>
                    <a:lnTo>
                      <a:pt x="18260" y="12412"/>
                    </a:lnTo>
                    <a:lnTo>
                      <a:pt x="18438" y="12464"/>
                    </a:lnTo>
                    <a:lnTo>
                      <a:pt x="18669" y="12543"/>
                    </a:lnTo>
                    <a:lnTo>
                      <a:pt x="18882" y="12569"/>
                    </a:lnTo>
                    <a:lnTo>
                      <a:pt x="19113" y="12595"/>
                    </a:lnTo>
                    <a:lnTo>
                      <a:pt x="19361" y="12608"/>
                    </a:lnTo>
                    <a:lnTo>
                      <a:pt x="19592" y="12608"/>
                    </a:lnTo>
                    <a:lnTo>
                      <a:pt x="19841" y="12595"/>
                    </a:lnTo>
                    <a:lnTo>
                      <a:pt x="20072" y="12543"/>
                    </a:lnTo>
                    <a:lnTo>
                      <a:pt x="20321" y="12490"/>
                    </a:lnTo>
                    <a:lnTo>
                      <a:pt x="20551" y="12438"/>
                    </a:lnTo>
                    <a:lnTo>
                      <a:pt x="20800" y="12333"/>
                    </a:lnTo>
                    <a:lnTo>
                      <a:pt x="20996" y="12241"/>
                    </a:lnTo>
                    <a:lnTo>
                      <a:pt x="21244" y="12110"/>
                    </a:lnTo>
                    <a:lnTo>
                      <a:pt x="21298" y="12032"/>
                    </a:lnTo>
                    <a:lnTo>
                      <a:pt x="21404" y="11966"/>
                    </a:lnTo>
                    <a:lnTo>
                      <a:pt x="21475" y="11861"/>
                    </a:lnTo>
                    <a:lnTo>
                      <a:pt x="21511" y="11730"/>
                    </a:lnTo>
                    <a:lnTo>
                      <a:pt x="21617" y="11481"/>
                    </a:lnTo>
                    <a:lnTo>
                      <a:pt x="21653" y="11180"/>
                    </a:lnTo>
                    <a:lnTo>
                      <a:pt x="21653" y="10826"/>
                    </a:lnTo>
                    <a:lnTo>
                      <a:pt x="21653" y="10472"/>
                    </a:lnTo>
                    <a:lnTo>
                      <a:pt x="21582" y="10092"/>
                    </a:lnTo>
                    <a:lnTo>
                      <a:pt x="21511" y="9725"/>
                    </a:lnTo>
                    <a:lnTo>
                      <a:pt x="21298" y="8912"/>
                    </a:lnTo>
                    <a:lnTo>
                      <a:pt x="21067" y="8191"/>
                    </a:lnTo>
                    <a:lnTo>
                      <a:pt x="20800" y="7536"/>
                    </a:lnTo>
                    <a:lnTo>
                      <a:pt x="20551" y="7025"/>
                    </a:lnTo>
                    <a:lnTo>
                      <a:pt x="20001" y="7103"/>
                    </a:lnTo>
                    <a:lnTo>
                      <a:pt x="19432" y="7156"/>
                    </a:lnTo>
                    <a:lnTo>
                      <a:pt x="18846" y="7208"/>
                    </a:lnTo>
                    <a:lnTo>
                      <a:pt x="18225" y="7208"/>
                    </a:lnTo>
                    <a:lnTo>
                      <a:pt x="17656" y="7208"/>
                    </a:lnTo>
                    <a:lnTo>
                      <a:pt x="17070" y="7182"/>
                    </a:lnTo>
                    <a:lnTo>
                      <a:pt x="16484" y="7156"/>
                    </a:lnTo>
                    <a:lnTo>
                      <a:pt x="15986" y="7103"/>
                    </a:lnTo>
                    <a:lnTo>
                      <a:pt x="14992" y="6999"/>
                    </a:lnTo>
                    <a:lnTo>
                      <a:pt x="14210" y="6907"/>
                    </a:lnTo>
                    <a:lnTo>
                      <a:pt x="13695" y="6828"/>
                    </a:lnTo>
                    <a:lnTo>
                      <a:pt x="13517" y="6802"/>
                    </a:lnTo>
                    <a:lnTo>
                      <a:pt x="13073" y="6645"/>
                    </a:lnTo>
                    <a:lnTo>
                      <a:pt x="12700" y="6474"/>
                    </a:lnTo>
                    <a:lnTo>
                      <a:pt x="12363" y="6304"/>
                    </a:lnTo>
                    <a:lnTo>
                      <a:pt x="12132" y="6094"/>
                    </a:lnTo>
                    <a:lnTo>
                      <a:pt x="11919" y="5871"/>
                    </a:lnTo>
                    <a:lnTo>
                      <a:pt x="11776" y="5649"/>
                    </a:lnTo>
                    <a:lnTo>
                      <a:pt x="11688" y="5413"/>
                    </a:lnTo>
                    <a:lnTo>
                      <a:pt x="11617" y="5190"/>
                    </a:lnTo>
                    <a:lnTo>
                      <a:pt x="11617" y="4941"/>
                    </a:lnTo>
                    <a:lnTo>
                      <a:pt x="11652" y="4718"/>
                    </a:lnTo>
                    <a:lnTo>
                      <a:pt x="11723" y="4482"/>
                    </a:lnTo>
                    <a:lnTo>
                      <a:pt x="11812" y="4285"/>
                    </a:lnTo>
                    <a:lnTo>
                      <a:pt x="11919" y="4089"/>
                    </a:lnTo>
                    <a:lnTo>
                      <a:pt x="12096" y="3905"/>
                    </a:lnTo>
                    <a:lnTo>
                      <a:pt x="12292" y="3735"/>
                    </a:lnTo>
                    <a:lnTo>
                      <a:pt x="12505" y="3604"/>
                    </a:lnTo>
                    <a:lnTo>
                      <a:pt x="12700" y="3460"/>
                    </a:lnTo>
                    <a:lnTo>
                      <a:pt x="12878" y="3250"/>
                    </a:lnTo>
                    <a:lnTo>
                      <a:pt x="13038" y="3027"/>
                    </a:lnTo>
                    <a:lnTo>
                      <a:pt x="13180" y="2752"/>
                    </a:lnTo>
                    <a:lnTo>
                      <a:pt x="13286" y="2477"/>
                    </a:lnTo>
                    <a:lnTo>
                      <a:pt x="13322" y="2175"/>
                    </a:lnTo>
                    <a:lnTo>
                      <a:pt x="13357" y="1874"/>
                    </a:lnTo>
                    <a:lnTo>
                      <a:pt x="13286" y="1572"/>
                    </a:lnTo>
                    <a:lnTo>
                      <a:pt x="13180" y="1271"/>
                    </a:lnTo>
                    <a:lnTo>
                      <a:pt x="13038" y="983"/>
                    </a:lnTo>
                    <a:lnTo>
                      <a:pt x="12949" y="865"/>
                    </a:lnTo>
                    <a:lnTo>
                      <a:pt x="12807" y="733"/>
                    </a:lnTo>
                    <a:lnTo>
                      <a:pt x="12665" y="616"/>
                    </a:lnTo>
                    <a:lnTo>
                      <a:pt x="12505" y="511"/>
                    </a:lnTo>
                    <a:lnTo>
                      <a:pt x="12327" y="406"/>
                    </a:lnTo>
                    <a:lnTo>
                      <a:pt x="12132" y="314"/>
                    </a:lnTo>
                    <a:lnTo>
                      <a:pt x="11883" y="235"/>
                    </a:lnTo>
                    <a:lnTo>
                      <a:pt x="11652" y="183"/>
                    </a:lnTo>
                    <a:lnTo>
                      <a:pt x="11368" y="104"/>
                    </a:lnTo>
                    <a:lnTo>
                      <a:pt x="11101" y="78"/>
                    </a:lnTo>
                    <a:lnTo>
                      <a:pt x="10800" y="52"/>
                    </a:lnTo>
                    <a:lnTo>
                      <a:pt x="10444" y="52"/>
                    </a:lnTo>
                    <a:lnTo>
                      <a:pt x="10142" y="52"/>
                    </a:lnTo>
                    <a:lnTo>
                      <a:pt x="9840" y="78"/>
                    </a:lnTo>
                    <a:lnTo>
                      <a:pt x="9574" y="104"/>
                    </a:lnTo>
                    <a:lnTo>
                      <a:pt x="9325" y="157"/>
                    </a:lnTo>
                    <a:lnTo>
                      <a:pt x="9094" y="209"/>
                    </a:lnTo>
                    <a:lnTo>
                      <a:pt x="8846" y="262"/>
                    </a:lnTo>
                    <a:lnTo>
                      <a:pt x="8650" y="340"/>
                    </a:lnTo>
                    <a:lnTo>
                      <a:pt x="8437" y="432"/>
                    </a:lnTo>
                    <a:lnTo>
                      <a:pt x="8277" y="511"/>
                    </a:lnTo>
                    <a:lnTo>
                      <a:pt x="8100" y="616"/>
                    </a:lnTo>
                    <a:lnTo>
                      <a:pt x="7957" y="707"/>
                    </a:lnTo>
                    <a:lnTo>
                      <a:pt x="7833" y="838"/>
                    </a:lnTo>
                    <a:lnTo>
                      <a:pt x="7620" y="1061"/>
                    </a:lnTo>
                    <a:lnTo>
                      <a:pt x="7442" y="1336"/>
                    </a:lnTo>
                    <a:lnTo>
                      <a:pt x="7353" y="1599"/>
                    </a:lnTo>
                    <a:lnTo>
                      <a:pt x="7318" y="1900"/>
                    </a:lnTo>
                    <a:lnTo>
                      <a:pt x="7318" y="2175"/>
                    </a:lnTo>
                    <a:lnTo>
                      <a:pt x="7353" y="2450"/>
                    </a:lnTo>
                    <a:lnTo>
                      <a:pt x="7442" y="2726"/>
                    </a:lnTo>
                    <a:lnTo>
                      <a:pt x="7620" y="2975"/>
                    </a:lnTo>
                    <a:lnTo>
                      <a:pt x="7833" y="3198"/>
                    </a:lnTo>
                    <a:lnTo>
                      <a:pt x="8064" y="3433"/>
                    </a:lnTo>
                    <a:lnTo>
                      <a:pt x="8295" y="3630"/>
                    </a:lnTo>
                    <a:lnTo>
                      <a:pt x="8508" y="3853"/>
                    </a:lnTo>
                    <a:lnTo>
                      <a:pt x="8686" y="4089"/>
                    </a:lnTo>
                    <a:lnTo>
                      <a:pt x="8775" y="4312"/>
                    </a:lnTo>
                    <a:lnTo>
                      <a:pt x="8846" y="4561"/>
                    </a:lnTo>
                    <a:lnTo>
                      <a:pt x="8846" y="4810"/>
                    </a:lnTo>
                    <a:lnTo>
                      <a:pt x="8810" y="5059"/>
                    </a:lnTo>
                    <a:lnTo>
                      <a:pt x="8721" y="5295"/>
                    </a:lnTo>
                    <a:lnTo>
                      <a:pt x="8579" y="5544"/>
                    </a:lnTo>
                    <a:lnTo>
                      <a:pt x="8366" y="5766"/>
                    </a:lnTo>
                    <a:lnTo>
                      <a:pt x="8135" y="5976"/>
                    </a:lnTo>
                    <a:lnTo>
                      <a:pt x="7833" y="6199"/>
                    </a:lnTo>
                    <a:lnTo>
                      <a:pt x="7478" y="6369"/>
                    </a:lnTo>
                    <a:lnTo>
                      <a:pt x="7069" y="6527"/>
                    </a:lnTo>
                    <a:lnTo>
                      <a:pt x="6590" y="6671"/>
                    </a:lnTo>
                    <a:lnTo>
                      <a:pt x="6092" y="6802"/>
                    </a:lnTo>
                    <a:lnTo>
                      <a:pt x="5684" y="6802"/>
                    </a:lnTo>
                    <a:lnTo>
                      <a:pt x="5133" y="6802"/>
                    </a:lnTo>
                    <a:lnTo>
                      <a:pt x="4547" y="6802"/>
                    </a:lnTo>
                    <a:lnTo>
                      <a:pt x="3872" y="6802"/>
                    </a:lnTo>
                    <a:lnTo>
                      <a:pt x="3144" y="6802"/>
                    </a:lnTo>
                    <a:lnTo>
                      <a:pt x="2362" y="6802"/>
                    </a:lnTo>
                    <a:lnTo>
                      <a:pt x="1545" y="6802"/>
                    </a:lnTo>
                    <a:lnTo>
                      <a:pt x="692" y="6802"/>
                    </a:lnTo>
                    <a:lnTo>
                      <a:pt x="586" y="7234"/>
                    </a:lnTo>
                    <a:lnTo>
                      <a:pt x="461" y="7837"/>
                    </a:lnTo>
                    <a:lnTo>
                      <a:pt x="355" y="8493"/>
                    </a:lnTo>
                    <a:lnTo>
                      <a:pt x="248" y="9187"/>
                    </a:lnTo>
                    <a:lnTo>
                      <a:pt x="142" y="9869"/>
                    </a:lnTo>
                    <a:lnTo>
                      <a:pt x="106" y="10498"/>
                    </a:lnTo>
                    <a:lnTo>
                      <a:pt x="106" y="10983"/>
                    </a:lnTo>
                    <a:lnTo>
                      <a:pt x="106" y="11311"/>
                    </a:lnTo>
                    <a:lnTo>
                      <a:pt x="213" y="11481"/>
                    </a:lnTo>
                    <a:lnTo>
                      <a:pt x="319" y="11651"/>
                    </a:lnTo>
                    <a:lnTo>
                      <a:pt x="497" y="11783"/>
                    </a:lnTo>
                    <a:lnTo>
                      <a:pt x="692" y="11914"/>
                    </a:lnTo>
                    <a:lnTo>
                      <a:pt x="941" y="12032"/>
                    </a:lnTo>
                    <a:lnTo>
                      <a:pt x="1207" y="12110"/>
                    </a:lnTo>
                    <a:lnTo>
                      <a:pt x="1509" y="12189"/>
                    </a:lnTo>
                    <a:lnTo>
                      <a:pt x="1794" y="12241"/>
                    </a:lnTo>
                    <a:lnTo>
                      <a:pt x="2131" y="12267"/>
                    </a:lnTo>
                    <a:lnTo>
                      <a:pt x="2433" y="12281"/>
                    </a:lnTo>
                    <a:lnTo>
                      <a:pt x="2735" y="12267"/>
                    </a:lnTo>
                    <a:lnTo>
                      <a:pt x="3055" y="12241"/>
                    </a:lnTo>
                    <a:lnTo>
                      <a:pt x="3357" y="12189"/>
                    </a:lnTo>
                    <a:lnTo>
                      <a:pt x="3623" y="12084"/>
                    </a:lnTo>
                    <a:lnTo>
                      <a:pt x="3872" y="11979"/>
                    </a:lnTo>
                    <a:lnTo>
                      <a:pt x="4103" y="11861"/>
                    </a:lnTo>
                    <a:lnTo>
                      <a:pt x="4316" y="11704"/>
                    </a:lnTo>
                    <a:lnTo>
                      <a:pt x="4582" y="11612"/>
                    </a:lnTo>
                    <a:lnTo>
                      <a:pt x="4849" y="11533"/>
                    </a:lnTo>
                    <a:lnTo>
                      <a:pt x="5169" y="11507"/>
                    </a:lnTo>
                    <a:lnTo>
                      <a:pt x="5506" y="11481"/>
                    </a:lnTo>
                    <a:lnTo>
                      <a:pt x="5808" y="11507"/>
                    </a:lnTo>
                    <a:lnTo>
                      <a:pt x="6146" y="11560"/>
                    </a:lnTo>
                    <a:lnTo>
                      <a:pt x="6501" y="11651"/>
                    </a:lnTo>
                    <a:lnTo>
                      <a:pt x="6803" y="11783"/>
                    </a:lnTo>
                    <a:lnTo>
                      <a:pt x="7105" y="11940"/>
                    </a:lnTo>
                    <a:lnTo>
                      <a:pt x="7353" y="12110"/>
                    </a:lnTo>
                    <a:lnTo>
                      <a:pt x="7584" y="12333"/>
                    </a:lnTo>
                    <a:lnTo>
                      <a:pt x="7798" y="12595"/>
                    </a:lnTo>
                    <a:lnTo>
                      <a:pt x="7922" y="12870"/>
                    </a:lnTo>
                    <a:lnTo>
                      <a:pt x="8028" y="13198"/>
                    </a:lnTo>
                    <a:lnTo>
                      <a:pt x="8064" y="13526"/>
                    </a:lnTo>
                    <a:lnTo>
                      <a:pt x="8028" y="13775"/>
                    </a:lnTo>
                    <a:lnTo>
                      <a:pt x="7922" y="13998"/>
                    </a:lnTo>
                    <a:lnTo>
                      <a:pt x="7798" y="14220"/>
                    </a:lnTo>
                    <a:lnTo>
                      <a:pt x="7584" y="14404"/>
                    </a:lnTo>
                    <a:lnTo>
                      <a:pt x="7353" y="14574"/>
                    </a:lnTo>
                    <a:lnTo>
                      <a:pt x="7105" y="14732"/>
                    </a:lnTo>
                    <a:lnTo>
                      <a:pt x="6803" y="14850"/>
                    </a:lnTo>
                    <a:lnTo>
                      <a:pt x="6501" y="14954"/>
                    </a:lnTo>
                    <a:lnTo>
                      <a:pt x="6146" y="15033"/>
                    </a:lnTo>
                    <a:lnTo>
                      <a:pt x="5808" y="15085"/>
                    </a:lnTo>
                    <a:lnTo>
                      <a:pt x="5506" y="15085"/>
                    </a:lnTo>
                    <a:lnTo>
                      <a:pt x="5169" y="15059"/>
                    </a:lnTo>
                    <a:lnTo>
                      <a:pt x="4849" y="15007"/>
                    </a:lnTo>
                    <a:lnTo>
                      <a:pt x="4582" y="14902"/>
                    </a:lnTo>
                    <a:lnTo>
                      <a:pt x="4316" y="14784"/>
                    </a:lnTo>
                    <a:lnTo>
                      <a:pt x="4103" y="14600"/>
                    </a:lnTo>
                    <a:lnTo>
                      <a:pt x="3907" y="14430"/>
                    </a:lnTo>
                    <a:lnTo>
                      <a:pt x="3659" y="14299"/>
                    </a:lnTo>
                    <a:lnTo>
                      <a:pt x="3428" y="14194"/>
                    </a:lnTo>
                    <a:lnTo>
                      <a:pt x="3179" y="14129"/>
                    </a:lnTo>
                    <a:lnTo>
                      <a:pt x="2913" y="14102"/>
                    </a:lnTo>
                    <a:lnTo>
                      <a:pt x="2646" y="14102"/>
                    </a:lnTo>
                    <a:lnTo>
                      <a:pt x="2362" y="14129"/>
                    </a:lnTo>
                    <a:lnTo>
                      <a:pt x="2096" y="14168"/>
                    </a:lnTo>
                    <a:lnTo>
                      <a:pt x="1811" y="14273"/>
                    </a:lnTo>
                    <a:lnTo>
                      <a:pt x="1545" y="14378"/>
                    </a:lnTo>
                    <a:lnTo>
                      <a:pt x="1314" y="14496"/>
                    </a:lnTo>
                    <a:lnTo>
                      <a:pt x="1065" y="14653"/>
                    </a:lnTo>
                    <a:lnTo>
                      <a:pt x="870" y="14797"/>
                    </a:lnTo>
                    <a:lnTo>
                      <a:pt x="657" y="14981"/>
                    </a:lnTo>
                    <a:lnTo>
                      <a:pt x="497" y="15177"/>
                    </a:lnTo>
                    <a:lnTo>
                      <a:pt x="390" y="15413"/>
                    </a:lnTo>
                    <a:lnTo>
                      <a:pt x="284" y="15636"/>
                    </a:lnTo>
                    <a:lnTo>
                      <a:pt x="248" y="15911"/>
                    </a:lnTo>
                    <a:lnTo>
                      <a:pt x="284" y="16239"/>
                    </a:lnTo>
                    <a:lnTo>
                      <a:pt x="319" y="16566"/>
                    </a:lnTo>
                    <a:lnTo>
                      <a:pt x="497" y="17340"/>
                    </a:lnTo>
                    <a:lnTo>
                      <a:pt x="692" y="18152"/>
                    </a:lnTo>
                    <a:lnTo>
                      <a:pt x="799" y="18559"/>
                    </a:lnTo>
                    <a:lnTo>
                      <a:pt x="905" y="18978"/>
                    </a:lnTo>
                    <a:lnTo>
                      <a:pt x="959" y="19384"/>
                    </a:lnTo>
                    <a:lnTo>
                      <a:pt x="994" y="19791"/>
                    </a:lnTo>
                    <a:lnTo>
                      <a:pt x="994" y="20132"/>
                    </a:lnTo>
                    <a:lnTo>
                      <a:pt x="959" y="20485"/>
                    </a:lnTo>
                    <a:lnTo>
                      <a:pt x="941" y="20669"/>
                    </a:lnTo>
                    <a:lnTo>
                      <a:pt x="870" y="20813"/>
                    </a:lnTo>
                    <a:lnTo>
                      <a:pt x="799" y="20970"/>
                    </a:lnTo>
                    <a:lnTo>
                      <a:pt x="692" y="21088"/>
                    </a:lnTo>
                    <a:lnTo>
                      <a:pt x="1474" y="20997"/>
                    </a:lnTo>
                    <a:lnTo>
                      <a:pt x="2291" y="20866"/>
                    </a:lnTo>
                    <a:lnTo>
                      <a:pt x="3108" y="20787"/>
                    </a:lnTo>
                    <a:lnTo>
                      <a:pt x="3907" y="20721"/>
                    </a:lnTo>
                    <a:lnTo>
                      <a:pt x="4653" y="20695"/>
                    </a:lnTo>
                    <a:lnTo>
                      <a:pt x="5364" y="20695"/>
                    </a:lnTo>
                    <a:lnTo>
                      <a:pt x="5701" y="20721"/>
                    </a:lnTo>
                    <a:lnTo>
                      <a:pt x="6057" y="20761"/>
                    </a:lnTo>
                    <a:lnTo>
                      <a:pt x="6323" y="20813"/>
                    </a:lnTo>
                    <a:lnTo>
                      <a:pt x="6625" y="20892"/>
                    </a:lnTo>
                    <a:close/>
                  </a:path>
                </a:pathLst>
              </a:custGeom>
              <a:solidFill>
                <a:srgbClr val="DDDDDD"/>
              </a:solidFill>
              <a:ln w="19050">
                <a:solidFill>
                  <a:srgbClr val="C0C0C0"/>
                </a:solidFill>
                <a:miter lim="800000"/>
                <a:headEnd/>
                <a:tailEnd/>
              </a:ln>
            </p:spPr>
            <p:txBody>
              <a:bodyPr/>
              <a:lstStyle/>
              <a:p>
                <a:endParaRPr lang="it-IT"/>
              </a:p>
            </p:txBody>
          </p:sp>
          <p:sp>
            <p:nvSpPr>
              <p:cNvPr id="14" name="Text Box 1038"/>
              <p:cNvSpPr txBox="1">
                <a:spLocks noChangeArrowheads="1"/>
              </p:cNvSpPr>
              <p:nvPr/>
            </p:nvSpPr>
            <p:spPr bwMode="auto">
              <a:xfrm>
                <a:off x="848" y="1524"/>
                <a:ext cx="827" cy="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it-IT" altLang="it-IT" sz="1100" b="1" dirty="0" smtClean="0">
                    <a:solidFill>
                      <a:schemeClr val="tx1"/>
                    </a:solidFill>
                  </a:rPr>
                  <a:t>Fattori ambientali e sociali esterni</a:t>
                </a:r>
                <a:endParaRPr lang="it-IT" altLang="it-IT" sz="1100" b="1" dirty="0">
                  <a:solidFill>
                    <a:schemeClr val="tx1"/>
                  </a:solidFill>
                </a:endParaRPr>
              </a:p>
            </p:txBody>
          </p:sp>
        </p:grpSp>
        <p:grpSp>
          <p:nvGrpSpPr>
            <p:cNvPr id="15" name="Group 1053"/>
            <p:cNvGrpSpPr>
              <a:grpSpLocks/>
            </p:cNvGrpSpPr>
            <p:nvPr/>
          </p:nvGrpSpPr>
          <p:grpSpPr bwMode="auto">
            <a:xfrm>
              <a:off x="4176713" y="3795713"/>
              <a:ext cx="1589087" cy="941387"/>
              <a:chOff x="1879" y="2455"/>
              <a:chExt cx="1001" cy="593"/>
            </a:xfrm>
          </p:grpSpPr>
          <p:sp>
            <p:nvSpPr>
              <p:cNvPr id="16" name="Puzzle2"/>
              <p:cNvSpPr>
                <a:spLocks noEditPoints="1" noChangeArrowheads="1"/>
              </p:cNvSpPr>
              <p:nvPr/>
            </p:nvSpPr>
            <p:spPr bwMode="auto">
              <a:xfrm rot="10699655">
                <a:off x="1879" y="2455"/>
                <a:ext cx="1001" cy="593"/>
              </a:xfrm>
              <a:custGeom>
                <a:avLst/>
                <a:gdLst>
                  <a:gd name="T0" fmla="*/ 11 w 21600"/>
                  <a:gd name="T1" fmla="*/ 13386 h 21600"/>
                  <a:gd name="T2" fmla="*/ 4202 w 21600"/>
                  <a:gd name="T3" fmla="*/ 21161 h 21600"/>
                  <a:gd name="T4" fmla="*/ 10400 w 21600"/>
                  <a:gd name="T5" fmla="*/ 13909 h 21600"/>
                  <a:gd name="T6" fmla="*/ 16821 w 21600"/>
                  <a:gd name="T7" fmla="*/ 21190 h 21600"/>
                  <a:gd name="T8" fmla="*/ 21600 w 21600"/>
                  <a:gd name="T9" fmla="*/ 15083 h 21600"/>
                  <a:gd name="T10" fmla="*/ 16889 w 21600"/>
                  <a:gd name="T11" fmla="*/ 5739 h 21600"/>
                  <a:gd name="T12" fmla="*/ 10800 w 21600"/>
                  <a:gd name="T13" fmla="*/ 28 h 21600"/>
                  <a:gd name="T14" fmla="*/ 4202 w 21600"/>
                  <a:gd name="T15" fmla="*/ 5894 h 21600"/>
                  <a:gd name="T16" fmla="*/ 5388 w 21600"/>
                  <a:gd name="T17" fmla="*/ 6742 h 21600"/>
                  <a:gd name="T18" fmla="*/ 16177 w 21600"/>
                  <a:gd name="T19" fmla="*/ 20441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4247" y="12354"/>
                    </a:moveTo>
                    <a:lnTo>
                      <a:pt x="4134" y="12468"/>
                    </a:lnTo>
                    <a:lnTo>
                      <a:pt x="4010" y="12581"/>
                    </a:lnTo>
                    <a:lnTo>
                      <a:pt x="3897" y="12637"/>
                    </a:lnTo>
                    <a:lnTo>
                      <a:pt x="3773" y="12694"/>
                    </a:lnTo>
                    <a:lnTo>
                      <a:pt x="3637" y="12694"/>
                    </a:lnTo>
                    <a:lnTo>
                      <a:pt x="3524" y="12694"/>
                    </a:lnTo>
                    <a:lnTo>
                      <a:pt x="3400" y="12665"/>
                    </a:lnTo>
                    <a:lnTo>
                      <a:pt x="3287" y="12609"/>
                    </a:lnTo>
                    <a:lnTo>
                      <a:pt x="3027" y="12496"/>
                    </a:lnTo>
                    <a:lnTo>
                      <a:pt x="2790" y="12340"/>
                    </a:lnTo>
                    <a:lnTo>
                      <a:pt x="2530" y="12142"/>
                    </a:lnTo>
                    <a:lnTo>
                      <a:pt x="2293" y="11987"/>
                    </a:lnTo>
                    <a:lnTo>
                      <a:pt x="2033" y="11817"/>
                    </a:lnTo>
                    <a:lnTo>
                      <a:pt x="1773" y="11676"/>
                    </a:lnTo>
                    <a:lnTo>
                      <a:pt x="1638" y="11662"/>
                    </a:lnTo>
                    <a:lnTo>
                      <a:pt x="1513" y="11634"/>
                    </a:lnTo>
                    <a:lnTo>
                      <a:pt x="1378" y="11634"/>
                    </a:lnTo>
                    <a:lnTo>
                      <a:pt x="1253" y="11634"/>
                    </a:lnTo>
                    <a:lnTo>
                      <a:pt x="1118" y="11662"/>
                    </a:lnTo>
                    <a:lnTo>
                      <a:pt x="971" y="11732"/>
                    </a:lnTo>
                    <a:lnTo>
                      <a:pt x="835" y="11817"/>
                    </a:lnTo>
                    <a:lnTo>
                      <a:pt x="711" y="11959"/>
                    </a:lnTo>
                    <a:lnTo>
                      <a:pt x="553" y="12086"/>
                    </a:lnTo>
                    <a:lnTo>
                      <a:pt x="429" y="12284"/>
                    </a:lnTo>
                    <a:lnTo>
                      <a:pt x="271" y="12524"/>
                    </a:lnTo>
                    <a:lnTo>
                      <a:pt x="146" y="12793"/>
                    </a:lnTo>
                    <a:lnTo>
                      <a:pt x="79" y="12962"/>
                    </a:lnTo>
                    <a:lnTo>
                      <a:pt x="33" y="13146"/>
                    </a:lnTo>
                    <a:lnTo>
                      <a:pt x="11" y="13386"/>
                    </a:lnTo>
                    <a:lnTo>
                      <a:pt x="11" y="13641"/>
                    </a:lnTo>
                    <a:lnTo>
                      <a:pt x="33" y="13881"/>
                    </a:lnTo>
                    <a:lnTo>
                      <a:pt x="101" y="14150"/>
                    </a:lnTo>
                    <a:lnTo>
                      <a:pt x="192" y="14404"/>
                    </a:lnTo>
                    <a:lnTo>
                      <a:pt x="293" y="14645"/>
                    </a:lnTo>
                    <a:lnTo>
                      <a:pt x="451" y="14857"/>
                    </a:lnTo>
                    <a:lnTo>
                      <a:pt x="621" y="15054"/>
                    </a:lnTo>
                    <a:lnTo>
                      <a:pt x="734" y="15125"/>
                    </a:lnTo>
                    <a:lnTo>
                      <a:pt x="835" y="15210"/>
                    </a:lnTo>
                    <a:lnTo>
                      <a:pt x="948" y="15267"/>
                    </a:lnTo>
                    <a:lnTo>
                      <a:pt x="1084" y="15323"/>
                    </a:lnTo>
                    <a:lnTo>
                      <a:pt x="1208" y="15351"/>
                    </a:lnTo>
                    <a:lnTo>
                      <a:pt x="1355" y="15380"/>
                    </a:lnTo>
                    <a:lnTo>
                      <a:pt x="1513" y="15380"/>
                    </a:lnTo>
                    <a:lnTo>
                      <a:pt x="1683" y="15380"/>
                    </a:lnTo>
                    <a:lnTo>
                      <a:pt x="1864" y="15351"/>
                    </a:lnTo>
                    <a:lnTo>
                      <a:pt x="2033" y="15323"/>
                    </a:lnTo>
                    <a:lnTo>
                      <a:pt x="2225" y="15238"/>
                    </a:lnTo>
                    <a:lnTo>
                      <a:pt x="2428" y="15153"/>
                    </a:lnTo>
                    <a:lnTo>
                      <a:pt x="2745" y="15026"/>
                    </a:lnTo>
                    <a:lnTo>
                      <a:pt x="3005" y="14913"/>
                    </a:lnTo>
                    <a:lnTo>
                      <a:pt x="3264" y="14828"/>
                    </a:lnTo>
                    <a:lnTo>
                      <a:pt x="3513" y="14800"/>
                    </a:lnTo>
                    <a:lnTo>
                      <a:pt x="3615" y="14828"/>
                    </a:lnTo>
                    <a:lnTo>
                      <a:pt x="3728" y="14857"/>
                    </a:lnTo>
                    <a:lnTo>
                      <a:pt x="3807" y="14913"/>
                    </a:lnTo>
                    <a:lnTo>
                      <a:pt x="3920" y="14998"/>
                    </a:lnTo>
                    <a:lnTo>
                      <a:pt x="4010" y="15097"/>
                    </a:lnTo>
                    <a:lnTo>
                      <a:pt x="4089" y="15238"/>
                    </a:lnTo>
                    <a:lnTo>
                      <a:pt x="4179" y="15408"/>
                    </a:lnTo>
                    <a:lnTo>
                      <a:pt x="4247" y="15620"/>
                    </a:lnTo>
                    <a:lnTo>
                      <a:pt x="4326" y="15860"/>
                    </a:lnTo>
                    <a:lnTo>
                      <a:pt x="4394" y="16129"/>
                    </a:lnTo>
                    <a:lnTo>
                      <a:pt x="4439" y="16440"/>
                    </a:lnTo>
                    <a:lnTo>
                      <a:pt x="4507" y="16737"/>
                    </a:lnTo>
                    <a:lnTo>
                      <a:pt x="4552" y="17090"/>
                    </a:lnTo>
                    <a:lnTo>
                      <a:pt x="4575" y="17443"/>
                    </a:lnTo>
                    <a:lnTo>
                      <a:pt x="4586" y="17825"/>
                    </a:lnTo>
                    <a:lnTo>
                      <a:pt x="4586" y="18193"/>
                    </a:lnTo>
                    <a:lnTo>
                      <a:pt x="4586" y="18574"/>
                    </a:lnTo>
                    <a:lnTo>
                      <a:pt x="4586" y="18984"/>
                    </a:lnTo>
                    <a:lnTo>
                      <a:pt x="4552" y="19366"/>
                    </a:lnTo>
                    <a:lnTo>
                      <a:pt x="4507" y="19748"/>
                    </a:lnTo>
                    <a:lnTo>
                      <a:pt x="4462" y="20129"/>
                    </a:lnTo>
                    <a:lnTo>
                      <a:pt x="4371" y="20483"/>
                    </a:lnTo>
                    <a:lnTo>
                      <a:pt x="4292" y="20836"/>
                    </a:lnTo>
                    <a:lnTo>
                      <a:pt x="4202" y="21161"/>
                    </a:lnTo>
                    <a:lnTo>
                      <a:pt x="4744" y="21161"/>
                    </a:lnTo>
                    <a:lnTo>
                      <a:pt x="5264" y="21161"/>
                    </a:lnTo>
                    <a:lnTo>
                      <a:pt x="5784" y="21161"/>
                    </a:lnTo>
                    <a:lnTo>
                      <a:pt x="6235" y="21161"/>
                    </a:lnTo>
                    <a:lnTo>
                      <a:pt x="6676" y="21161"/>
                    </a:lnTo>
                    <a:lnTo>
                      <a:pt x="7060" y="21161"/>
                    </a:lnTo>
                    <a:lnTo>
                      <a:pt x="7410" y="21161"/>
                    </a:lnTo>
                    <a:lnTo>
                      <a:pt x="7670" y="21161"/>
                    </a:lnTo>
                    <a:lnTo>
                      <a:pt x="8020" y="21020"/>
                    </a:lnTo>
                    <a:lnTo>
                      <a:pt x="8303" y="20893"/>
                    </a:lnTo>
                    <a:lnTo>
                      <a:pt x="8563" y="20695"/>
                    </a:lnTo>
                    <a:lnTo>
                      <a:pt x="8800" y="20511"/>
                    </a:lnTo>
                    <a:lnTo>
                      <a:pt x="8969" y="20285"/>
                    </a:lnTo>
                    <a:lnTo>
                      <a:pt x="9150" y="20045"/>
                    </a:lnTo>
                    <a:lnTo>
                      <a:pt x="9252" y="19804"/>
                    </a:lnTo>
                    <a:lnTo>
                      <a:pt x="9342" y="19550"/>
                    </a:lnTo>
                    <a:lnTo>
                      <a:pt x="9410" y="19281"/>
                    </a:lnTo>
                    <a:lnTo>
                      <a:pt x="9433" y="19013"/>
                    </a:lnTo>
                    <a:lnTo>
                      <a:pt x="9433" y="18744"/>
                    </a:lnTo>
                    <a:lnTo>
                      <a:pt x="9387" y="18504"/>
                    </a:lnTo>
                    <a:lnTo>
                      <a:pt x="9320" y="18221"/>
                    </a:lnTo>
                    <a:lnTo>
                      <a:pt x="9207" y="17981"/>
                    </a:lnTo>
                    <a:lnTo>
                      <a:pt x="9105" y="17740"/>
                    </a:lnTo>
                    <a:lnTo>
                      <a:pt x="8924" y="17514"/>
                    </a:lnTo>
                    <a:lnTo>
                      <a:pt x="8777" y="17274"/>
                    </a:lnTo>
                    <a:lnTo>
                      <a:pt x="8642" y="17034"/>
                    </a:lnTo>
                    <a:lnTo>
                      <a:pt x="8563" y="16765"/>
                    </a:lnTo>
                    <a:lnTo>
                      <a:pt x="8472" y="16468"/>
                    </a:lnTo>
                    <a:lnTo>
                      <a:pt x="8450" y="16157"/>
                    </a:lnTo>
                    <a:lnTo>
                      <a:pt x="8450" y="15860"/>
                    </a:lnTo>
                    <a:lnTo>
                      <a:pt x="8472" y="15563"/>
                    </a:lnTo>
                    <a:lnTo>
                      <a:pt x="8540" y="15267"/>
                    </a:lnTo>
                    <a:lnTo>
                      <a:pt x="8642" y="14998"/>
                    </a:lnTo>
                    <a:lnTo>
                      <a:pt x="8777" y="14729"/>
                    </a:lnTo>
                    <a:lnTo>
                      <a:pt x="8868" y="14616"/>
                    </a:lnTo>
                    <a:lnTo>
                      <a:pt x="8969" y="14475"/>
                    </a:lnTo>
                    <a:lnTo>
                      <a:pt x="9060" y="14376"/>
                    </a:lnTo>
                    <a:lnTo>
                      <a:pt x="9184" y="14291"/>
                    </a:lnTo>
                    <a:lnTo>
                      <a:pt x="9297" y="14206"/>
                    </a:lnTo>
                    <a:lnTo>
                      <a:pt x="9433" y="14121"/>
                    </a:lnTo>
                    <a:lnTo>
                      <a:pt x="9579" y="14051"/>
                    </a:lnTo>
                    <a:lnTo>
                      <a:pt x="9726" y="13994"/>
                    </a:lnTo>
                    <a:lnTo>
                      <a:pt x="9884" y="13938"/>
                    </a:lnTo>
                    <a:lnTo>
                      <a:pt x="10054" y="13909"/>
                    </a:lnTo>
                    <a:lnTo>
                      <a:pt x="10257" y="13881"/>
                    </a:lnTo>
                    <a:lnTo>
                      <a:pt x="10449" y="13881"/>
                    </a:lnTo>
                    <a:lnTo>
                      <a:pt x="10664" y="13881"/>
                    </a:lnTo>
                    <a:lnTo>
                      <a:pt x="10856" y="13909"/>
                    </a:lnTo>
                    <a:lnTo>
                      <a:pt x="11037" y="13966"/>
                    </a:lnTo>
                    <a:lnTo>
                      <a:pt x="11206" y="14023"/>
                    </a:lnTo>
                    <a:lnTo>
                      <a:pt x="11353" y="14093"/>
                    </a:lnTo>
                    <a:lnTo>
                      <a:pt x="11511" y="14178"/>
                    </a:lnTo>
                    <a:lnTo>
                      <a:pt x="11635" y="14263"/>
                    </a:lnTo>
                    <a:lnTo>
                      <a:pt x="11748" y="14376"/>
                    </a:lnTo>
                    <a:lnTo>
                      <a:pt x="11861" y="14475"/>
                    </a:lnTo>
                    <a:lnTo>
                      <a:pt x="11941" y="14616"/>
                    </a:lnTo>
                    <a:lnTo>
                      <a:pt x="12031" y="14758"/>
                    </a:lnTo>
                    <a:lnTo>
                      <a:pt x="12099" y="14885"/>
                    </a:lnTo>
                    <a:lnTo>
                      <a:pt x="12200" y="15210"/>
                    </a:lnTo>
                    <a:lnTo>
                      <a:pt x="12268" y="15507"/>
                    </a:lnTo>
                    <a:lnTo>
                      <a:pt x="12291" y="15832"/>
                    </a:lnTo>
                    <a:lnTo>
                      <a:pt x="12291" y="16157"/>
                    </a:lnTo>
                    <a:lnTo>
                      <a:pt x="12246" y="16482"/>
                    </a:lnTo>
                    <a:lnTo>
                      <a:pt x="12178" y="16807"/>
                    </a:lnTo>
                    <a:lnTo>
                      <a:pt x="12099" y="17090"/>
                    </a:lnTo>
                    <a:lnTo>
                      <a:pt x="12008" y="17330"/>
                    </a:lnTo>
                    <a:lnTo>
                      <a:pt x="11884" y="17542"/>
                    </a:lnTo>
                    <a:lnTo>
                      <a:pt x="11748" y="17712"/>
                    </a:lnTo>
                    <a:lnTo>
                      <a:pt x="11613" y="17839"/>
                    </a:lnTo>
                    <a:lnTo>
                      <a:pt x="11489" y="18037"/>
                    </a:lnTo>
                    <a:lnTo>
                      <a:pt x="11398" y="18221"/>
                    </a:lnTo>
                    <a:lnTo>
                      <a:pt x="11319" y="18447"/>
                    </a:lnTo>
                    <a:lnTo>
                      <a:pt x="11251" y="18659"/>
                    </a:lnTo>
                    <a:lnTo>
                      <a:pt x="11206" y="18900"/>
                    </a:lnTo>
                    <a:lnTo>
                      <a:pt x="11184" y="19154"/>
                    </a:lnTo>
                    <a:lnTo>
                      <a:pt x="11184" y="19423"/>
                    </a:lnTo>
                    <a:lnTo>
                      <a:pt x="11229" y="19663"/>
                    </a:lnTo>
                    <a:lnTo>
                      <a:pt x="11297" y="19903"/>
                    </a:lnTo>
                    <a:lnTo>
                      <a:pt x="11376" y="20158"/>
                    </a:lnTo>
                    <a:lnTo>
                      <a:pt x="11511" y="20398"/>
                    </a:lnTo>
                    <a:lnTo>
                      <a:pt x="11681" y="20610"/>
                    </a:lnTo>
                    <a:lnTo>
                      <a:pt x="11884" y="20808"/>
                    </a:lnTo>
                    <a:lnTo>
                      <a:pt x="12121" y="20992"/>
                    </a:lnTo>
                    <a:lnTo>
                      <a:pt x="12404" y="21161"/>
                    </a:lnTo>
                    <a:lnTo>
                      <a:pt x="12528" y="21190"/>
                    </a:lnTo>
                    <a:lnTo>
                      <a:pt x="12856" y="21274"/>
                    </a:lnTo>
                    <a:lnTo>
                      <a:pt x="13330" y="21373"/>
                    </a:lnTo>
                    <a:lnTo>
                      <a:pt x="13963" y="21486"/>
                    </a:lnTo>
                    <a:lnTo>
                      <a:pt x="14313" y="21543"/>
                    </a:lnTo>
                    <a:lnTo>
                      <a:pt x="14652" y="21571"/>
                    </a:lnTo>
                    <a:lnTo>
                      <a:pt x="15025" y="21600"/>
                    </a:lnTo>
                    <a:lnTo>
                      <a:pt x="15409" y="21600"/>
                    </a:lnTo>
                    <a:lnTo>
                      <a:pt x="15782" y="21600"/>
                    </a:lnTo>
                    <a:lnTo>
                      <a:pt x="16177" y="21571"/>
                    </a:lnTo>
                    <a:lnTo>
                      <a:pt x="16516" y="21486"/>
                    </a:lnTo>
                    <a:lnTo>
                      <a:pt x="16889" y="21402"/>
                    </a:lnTo>
                    <a:lnTo>
                      <a:pt x="16821" y="21190"/>
                    </a:lnTo>
                    <a:lnTo>
                      <a:pt x="16776" y="20935"/>
                    </a:lnTo>
                    <a:lnTo>
                      <a:pt x="16742" y="20667"/>
                    </a:lnTo>
                    <a:lnTo>
                      <a:pt x="16719" y="20370"/>
                    </a:lnTo>
                    <a:lnTo>
                      <a:pt x="16697" y="19719"/>
                    </a:lnTo>
                    <a:lnTo>
                      <a:pt x="16697" y="19013"/>
                    </a:lnTo>
                    <a:lnTo>
                      <a:pt x="16719" y="18306"/>
                    </a:lnTo>
                    <a:lnTo>
                      <a:pt x="16753" y="17599"/>
                    </a:lnTo>
                    <a:lnTo>
                      <a:pt x="16821" y="16949"/>
                    </a:lnTo>
                    <a:lnTo>
                      <a:pt x="16889" y="16383"/>
                    </a:lnTo>
                    <a:lnTo>
                      <a:pt x="16934" y="16129"/>
                    </a:lnTo>
                    <a:lnTo>
                      <a:pt x="17002" y="15945"/>
                    </a:lnTo>
                    <a:lnTo>
                      <a:pt x="17081" y="15790"/>
                    </a:lnTo>
                    <a:lnTo>
                      <a:pt x="17194" y="15648"/>
                    </a:lnTo>
                    <a:lnTo>
                      <a:pt x="17318" y="15563"/>
                    </a:lnTo>
                    <a:lnTo>
                      <a:pt x="17453" y="15507"/>
                    </a:lnTo>
                    <a:lnTo>
                      <a:pt x="17600" y="15450"/>
                    </a:lnTo>
                    <a:lnTo>
                      <a:pt x="17758" y="15450"/>
                    </a:lnTo>
                    <a:lnTo>
                      <a:pt x="17905" y="15479"/>
                    </a:lnTo>
                    <a:lnTo>
                      <a:pt x="18064" y="15535"/>
                    </a:lnTo>
                    <a:lnTo>
                      <a:pt x="18233" y="15620"/>
                    </a:lnTo>
                    <a:lnTo>
                      <a:pt x="18380" y="15733"/>
                    </a:lnTo>
                    <a:lnTo>
                      <a:pt x="18561" y="15832"/>
                    </a:lnTo>
                    <a:lnTo>
                      <a:pt x="18707" y="15973"/>
                    </a:lnTo>
                    <a:lnTo>
                      <a:pt x="18866" y="16129"/>
                    </a:lnTo>
                    <a:lnTo>
                      <a:pt x="18990" y="16327"/>
                    </a:lnTo>
                    <a:lnTo>
                      <a:pt x="19125" y="16482"/>
                    </a:lnTo>
                    <a:lnTo>
                      <a:pt x="19295" y="16624"/>
                    </a:lnTo>
                    <a:lnTo>
                      <a:pt x="19464" y="16737"/>
                    </a:lnTo>
                    <a:lnTo>
                      <a:pt x="19668" y="16807"/>
                    </a:lnTo>
                    <a:lnTo>
                      <a:pt x="19860" y="16836"/>
                    </a:lnTo>
                    <a:lnTo>
                      <a:pt x="20052" y="16864"/>
                    </a:lnTo>
                    <a:lnTo>
                      <a:pt x="20266" y="16836"/>
                    </a:lnTo>
                    <a:lnTo>
                      <a:pt x="20470" y="16793"/>
                    </a:lnTo>
                    <a:lnTo>
                      <a:pt x="20662" y="16708"/>
                    </a:lnTo>
                    <a:lnTo>
                      <a:pt x="20854" y="16567"/>
                    </a:lnTo>
                    <a:lnTo>
                      <a:pt x="21035" y="16412"/>
                    </a:lnTo>
                    <a:lnTo>
                      <a:pt x="21182" y="16214"/>
                    </a:lnTo>
                    <a:lnTo>
                      <a:pt x="21340" y="16002"/>
                    </a:lnTo>
                    <a:lnTo>
                      <a:pt x="21441" y="15733"/>
                    </a:lnTo>
                    <a:lnTo>
                      <a:pt x="21532" y="15436"/>
                    </a:lnTo>
                    <a:lnTo>
                      <a:pt x="21600" y="15083"/>
                    </a:lnTo>
                    <a:lnTo>
                      <a:pt x="21600" y="14885"/>
                    </a:lnTo>
                    <a:lnTo>
                      <a:pt x="21600" y="14729"/>
                    </a:lnTo>
                    <a:lnTo>
                      <a:pt x="21600" y="14531"/>
                    </a:lnTo>
                    <a:lnTo>
                      <a:pt x="21577" y="14376"/>
                    </a:lnTo>
                    <a:lnTo>
                      <a:pt x="21532" y="14206"/>
                    </a:lnTo>
                    <a:lnTo>
                      <a:pt x="21487" y="14051"/>
                    </a:lnTo>
                    <a:lnTo>
                      <a:pt x="21419" y="13909"/>
                    </a:lnTo>
                    <a:lnTo>
                      <a:pt x="21351" y="13768"/>
                    </a:lnTo>
                    <a:lnTo>
                      <a:pt x="21204" y="13500"/>
                    </a:lnTo>
                    <a:lnTo>
                      <a:pt x="21035" y="13287"/>
                    </a:lnTo>
                    <a:lnTo>
                      <a:pt x="20809" y="13090"/>
                    </a:lnTo>
                    <a:lnTo>
                      <a:pt x="20594" y="12962"/>
                    </a:lnTo>
                    <a:lnTo>
                      <a:pt x="20357" y="12821"/>
                    </a:lnTo>
                    <a:lnTo>
                      <a:pt x="20120" y="12764"/>
                    </a:lnTo>
                    <a:lnTo>
                      <a:pt x="19882" y="12708"/>
                    </a:lnTo>
                    <a:lnTo>
                      <a:pt x="19645" y="12736"/>
                    </a:lnTo>
                    <a:lnTo>
                      <a:pt x="19430" y="12793"/>
                    </a:lnTo>
                    <a:lnTo>
                      <a:pt x="19227" y="12906"/>
                    </a:lnTo>
                    <a:lnTo>
                      <a:pt x="19148" y="12962"/>
                    </a:lnTo>
                    <a:lnTo>
                      <a:pt x="19058" y="13047"/>
                    </a:lnTo>
                    <a:lnTo>
                      <a:pt x="18990" y="13146"/>
                    </a:lnTo>
                    <a:lnTo>
                      <a:pt x="18911" y="13259"/>
                    </a:lnTo>
                    <a:lnTo>
                      <a:pt x="18775" y="13471"/>
                    </a:lnTo>
                    <a:lnTo>
                      <a:pt x="18628" y="13641"/>
                    </a:lnTo>
                    <a:lnTo>
                      <a:pt x="18470" y="13740"/>
                    </a:lnTo>
                    <a:lnTo>
                      <a:pt x="18301" y="13825"/>
                    </a:lnTo>
                    <a:lnTo>
                      <a:pt x="18143" y="13853"/>
                    </a:lnTo>
                    <a:lnTo>
                      <a:pt x="17973" y="13881"/>
                    </a:lnTo>
                    <a:lnTo>
                      <a:pt x="17804" y="13853"/>
                    </a:lnTo>
                    <a:lnTo>
                      <a:pt x="17646" y="13796"/>
                    </a:lnTo>
                    <a:lnTo>
                      <a:pt x="17499" y="13726"/>
                    </a:lnTo>
                    <a:lnTo>
                      <a:pt x="17341" y="13641"/>
                    </a:lnTo>
                    <a:lnTo>
                      <a:pt x="17216" y="13528"/>
                    </a:lnTo>
                    <a:lnTo>
                      <a:pt x="17103" y="13386"/>
                    </a:lnTo>
                    <a:lnTo>
                      <a:pt x="17024" y="13259"/>
                    </a:lnTo>
                    <a:lnTo>
                      <a:pt x="16934" y="13118"/>
                    </a:lnTo>
                    <a:lnTo>
                      <a:pt x="16889" y="12991"/>
                    </a:lnTo>
                    <a:lnTo>
                      <a:pt x="16889" y="12849"/>
                    </a:lnTo>
                    <a:lnTo>
                      <a:pt x="16889" y="12383"/>
                    </a:lnTo>
                    <a:lnTo>
                      <a:pt x="16889" y="11662"/>
                    </a:lnTo>
                    <a:lnTo>
                      <a:pt x="16889" y="10701"/>
                    </a:lnTo>
                    <a:lnTo>
                      <a:pt x="16889" y="9640"/>
                    </a:lnTo>
                    <a:lnTo>
                      <a:pt x="16889" y="8566"/>
                    </a:lnTo>
                    <a:lnTo>
                      <a:pt x="16889" y="7478"/>
                    </a:lnTo>
                    <a:lnTo>
                      <a:pt x="16889" y="6502"/>
                    </a:lnTo>
                    <a:lnTo>
                      <a:pt x="16889" y="5739"/>
                    </a:lnTo>
                    <a:lnTo>
                      <a:pt x="16674" y="5894"/>
                    </a:lnTo>
                    <a:lnTo>
                      <a:pt x="16414" y="6036"/>
                    </a:lnTo>
                    <a:lnTo>
                      <a:pt x="16154" y="6177"/>
                    </a:lnTo>
                    <a:lnTo>
                      <a:pt x="15849" y="6248"/>
                    </a:lnTo>
                    <a:lnTo>
                      <a:pt x="15544" y="6304"/>
                    </a:lnTo>
                    <a:lnTo>
                      <a:pt x="15217" y="6332"/>
                    </a:lnTo>
                    <a:lnTo>
                      <a:pt x="14866" y="6361"/>
                    </a:lnTo>
                    <a:lnTo>
                      <a:pt x="14550" y="6361"/>
                    </a:lnTo>
                    <a:lnTo>
                      <a:pt x="14200" y="6332"/>
                    </a:lnTo>
                    <a:lnTo>
                      <a:pt x="13850" y="6276"/>
                    </a:lnTo>
                    <a:lnTo>
                      <a:pt x="13522" y="6219"/>
                    </a:lnTo>
                    <a:lnTo>
                      <a:pt x="13206" y="6149"/>
                    </a:lnTo>
                    <a:lnTo>
                      <a:pt x="12901" y="6064"/>
                    </a:lnTo>
                    <a:lnTo>
                      <a:pt x="12618" y="5951"/>
                    </a:lnTo>
                    <a:lnTo>
                      <a:pt x="12358" y="5838"/>
                    </a:lnTo>
                    <a:lnTo>
                      <a:pt x="12121" y="5739"/>
                    </a:lnTo>
                    <a:lnTo>
                      <a:pt x="11941" y="5626"/>
                    </a:lnTo>
                    <a:lnTo>
                      <a:pt x="11794" y="5513"/>
                    </a:lnTo>
                    <a:lnTo>
                      <a:pt x="11658" y="5414"/>
                    </a:lnTo>
                    <a:lnTo>
                      <a:pt x="11556" y="5301"/>
                    </a:lnTo>
                    <a:lnTo>
                      <a:pt x="11466" y="5187"/>
                    </a:lnTo>
                    <a:lnTo>
                      <a:pt x="11398" y="5089"/>
                    </a:lnTo>
                    <a:lnTo>
                      <a:pt x="11376" y="4947"/>
                    </a:lnTo>
                    <a:lnTo>
                      <a:pt x="11353" y="4834"/>
                    </a:lnTo>
                    <a:lnTo>
                      <a:pt x="11353" y="4707"/>
                    </a:lnTo>
                    <a:lnTo>
                      <a:pt x="11376" y="4565"/>
                    </a:lnTo>
                    <a:lnTo>
                      <a:pt x="11443" y="4410"/>
                    </a:lnTo>
                    <a:lnTo>
                      <a:pt x="11511" y="4240"/>
                    </a:lnTo>
                    <a:lnTo>
                      <a:pt x="11703" y="3887"/>
                    </a:lnTo>
                    <a:lnTo>
                      <a:pt x="11986" y="3505"/>
                    </a:lnTo>
                    <a:lnTo>
                      <a:pt x="12144" y="3265"/>
                    </a:lnTo>
                    <a:lnTo>
                      <a:pt x="12246" y="3025"/>
                    </a:lnTo>
                    <a:lnTo>
                      <a:pt x="12336" y="2756"/>
                    </a:lnTo>
                    <a:lnTo>
                      <a:pt x="12404" y="2445"/>
                    </a:lnTo>
                    <a:lnTo>
                      <a:pt x="12438" y="2176"/>
                    </a:lnTo>
                    <a:lnTo>
                      <a:pt x="12438" y="1880"/>
                    </a:lnTo>
                    <a:lnTo>
                      <a:pt x="12404" y="1583"/>
                    </a:lnTo>
                    <a:lnTo>
                      <a:pt x="12336" y="1314"/>
                    </a:lnTo>
                    <a:lnTo>
                      <a:pt x="12246" y="1046"/>
                    </a:lnTo>
                    <a:lnTo>
                      <a:pt x="12099" y="791"/>
                    </a:lnTo>
                    <a:lnTo>
                      <a:pt x="12008" y="692"/>
                    </a:lnTo>
                    <a:lnTo>
                      <a:pt x="11918" y="579"/>
                    </a:lnTo>
                    <a:lnTo>
                      <a:pt x="11816" y="466"/>
                    </a:lnTo>
                    <a:lnTo>
                      <a:pt x="11703" y="381"/>
                    </a:lnTo>
                    <a:lnTo>
                      <a:pt x="11579" y="310"/>
                    </a:lnTo>
                    <a:lnTo>
                      <a:pt x="11443" y="226"/>
                    </a:lnTo>
                    <a:lnTo>
                      <a:pt x="11297" y="169"/>
                    </a:lnTo>
                    <a:lnTo>
                      <a:pt x="11138" y="113"/>
                    </a:lnTo>
                    <a:lnTo>
                      <a:pt x="10969" y="56"/>
                    </a:lnTo>
                    <a:lnTo>
                      <a:pt x="10800" y="28"/>
                    </a:lnTo>
                    <a:lnTo>
                      <a:pt x="10619" y="28"/>
                    </a:lnTo>
                    <a:lnTo>
                      <a:pt x="10404" y="28"/>
                    </a:lnTo>
                    <a:lnTo>
                      <a:pt x="10257" y="28"/>
                    </a:lnTo>
                    <a:lnTo>
                      <a:pt x="10076" y="56"/>
                    </a:lnTo>
                    <a:lnTo>
                      <a:pt x="9952" y="84"/>
                    </a:lnTo>
                    <a:lnTo>
                      <a:pt x="9794" y="141"/>
                    </a:lnTo>
                    <a:lnTo>
                      <a:pt x="9692" y="226"/>
                    </a:lnTo>
                    <a:lnTo>
                      <a:pt x="9557" y="282"/>
                    </a:lnTo>
                    <a:lnTo>
                      <a:pt x="9455" y="381"/>
                    </a:lnTo>
                    <a:lnTo>
                      <a:pt x="9365" y="466"/>
                    </a:lnTo>
                    <a:lnTo>
                      <a:pt x="9274" y="579"/>
                    </a:lnTo>
                    <a:lnTo>
                      <a:pt x="9184" y="692"/>
                    </a:lnTo>
                    <a:lnTo>
                      <a:pt x="9128" y="791"/>
                    </a:lnTo>
                    <a:lnTo>
                      <a:pt x="9060" y="932"/>
                    </a:lnTo>
                    <a:lnTo>
                      <a:pt x="8969" y="1201"/>
                    </a:lnTo>
                    <a:lnTo>
                      <a:pt x="8913" y="1498"/>
                    </a:lnTo>
                    <a:lnTo>
                      <a:pt x="8890" y="1795"/>
                    </a:lnTo>
                    <a:lnTo>
                      <a:pt x="8890" y="2120"/>
                    </a:lnTo>
                    <a:lnTo>
                      <a:pt x="8913" y="2445"/>
                    </a:lnTo>
                    <a:lnTo>
                      <a:pt x="8969" y="2756"/>
                    </a:lnTo>
                    <a:lnTo>
                      <a:pt x="9060" y="3081"/>
                    </a:lnTo>
                    <a:lnTo>
                      <a:pt x="9173" y="3378"/>
                    </a:lnTo>
                    <a:lnTo>
                      <a:pt x="9297" y="3647"/>
                    </a:lnTo>
                    <a:lnTo>
                      <a:pt x="9466" y="3887"/>
                    </a:lnTo>
                    <a:lnTo>
                      <a:pt x="9579" y="4085"/>
                    </a:lnTo>
                    <a:lnTo>
                      <a:pt x="9670" y="4269"/>
                    </a:lnTo>
                    <a:lnTo>
                      <a:pt x="9726" y="4467"/>
                    </a:lnTo>
                    <a:lnTo>
                      <a:pt x="9771" y="4650"/>
                    </a:lnTo>
                    <a:lnTo>
                      <a:pt x="9771" y="4834"/>
                    </a:lnTo>
                    <a:lnTo>
                      <a:pt x="9749" y="5032"/>
                    </a:lnTo>
                    <a:lnTo>
                      <a:pt x="9715" y="5216"/>
                    </a:lnTo>
                    <a:lnTo>
                      <a:pt x="9625" y="5385"/>
                    </a:lnTo>
                    <a:lnTo>
                      <a:pt x="9534" y="5513"/>
                    </a:lnTo>
                    <a:lnTo>
                      <a:pt x="9410" y="5626"/>
                    </a:lnTo>
                    <a:lnTo>
                      <a:pt x="9229" y="5710"/>
                    </a:lnTo>
                    <a:lnTo>
                      <a:pt x="9060" y="5767"/>
                    </a:lnTo>
                    <a:lnTo>
                      <a:pt x="8845" y="5767"/>
                    </a:lnTo>
                    <a:lnTo>
                      <a:pt x="8585" y="5739"/>
                    </a:lnTo>
                    <a:lnTo>
                      <a:pt x="8325" y="5654"/>
                    </a:lnTo>
                    <a:lnTo>
                      <a:pt x="8020" y="5513"/>
                    </a:lnTo>
                    <a:lnTo>
                      <a:pt x="7840" y="5442"/>
                    </a:lnTo>
                    <a:lnTo>
                      <a:pt x="7648" y="5385"/>
                    </a:lnTo>
                    <a:lnTo>
                      <a:pt x="7433" y="5329"/>
                    </a:lnTo>
                    <a:lnTo>
                      <a:pt x="7241" y="5301"/>
                    </a:lnTo>
                    <a:lnTo>
                      <a:pt x="6755" y="5301"/>
                    </a:lnTo>
                    <a:lnTo>
                      <a:pt x="6281" y="5329"/>
                    </a:lnTo>
                    <a:lnTo>
                      <a:pt x="5784" y="5385"/>
                    </a:lnTo>
                    <a:lnTo>
                      <a:pt x="5264" y="5498"/>
                    </a:lnTo>
                    <a:lnTo>
                      <a:pt x="4744" y="5597"/>
                    </a:lnTo>
                    <a:lnTo>
                      <a:pt x="4247" y="5739"/>
                    </a:lnTo>
                    <a:lnTo>
                      <a:pt x="4202" y="5894"/>
                    </a:lnTo>
                    <a:lnTo>
                      <a:pt x="4202" y="6191"/>
                    </a:lnTo>
                    <a:lnTo>
                      <a:pt x="4202" y="6545"/>
                    </a:lnTo>
                    <a:lnTo>
                      <a:pt x="4225" y="6954"/>
                    </a:lnTo>
                    <a:lnTo>
                      <a:pt x="4315" y="7930"/>
                    </a:lnTo>
                    <a:lnTo>
                      <a:pt x="4394" y="9018"/>
                    </a:lnTo>
                    <a:lnTo>
                      <a:pt x="4439" y="9570"/>
                    </a:lnTo>
                    <a:lnTo>
                      <a:pt x="4462" y="10107"/>
                    </a:lnTo>
                    <a:lnTo>
                      <a:pt x="4484" y="10630"/>
                    </a:lnTo>
                    <a:lnTo>
                      <a:pt x="4507" y="11082"/>
                    </a:lnTo>
                    <a:lnTo>
                      <a:pt x="4484" y="11520"/>
                    </a:lnTo>
                    <a:lnTo>
                      <a:pt x="4439" y="11874"/>
                    </a:lnTo>
                    <a:lnTo>
                      <a:pt x="4394" y="12029"/>
                    </a:lnTo>
                    <a:lnTo>
                      <a:pt x="4349" y="12171"/>
                    </a:lnTo>
                    <a:lnTo>
                      <a:pt x="4315" y="12284"/>
                    </a:lnTo>
                    <a:lnTo>
                      <a:pt x="4247" y="12354"/>
                    </a:lnTo>
                    <a:close/>
                  </a:path>
                </a:pathLst>
              </a:custGeom>
              <a:solidFill>
                <a:srgbClr val="DDDDDD"/>
              </a:solidFill>
              <a:ln w="19050">
                <a:solidFill>
                  <a:srgbClr val="C0C0C0"/>
                </a:solidFill>
                <a:miter lim="800000"/>
                <a:headEnd/>
                <a:tailEnd/>
              </a:ln>
            </p:spPr>
            <p:txBody>
              <a:bodyPr/>
              <a:lstStyle/>
              <a:p>
                <a:endParaRPr lang="it-IT"/>
              </a:p>
            </p:txBody>
          </p:sp>
          <p:sp>
            <p:nvSpPr>
              <p:cNvPr id="17" name="Text Box 1040"/>
              <p:cNvSpPr txBox="1">
                <a:spLocks noChangeArrowheads="1"/>
              </p:cNvSpPr>
              <p:nvPr/>
            </p:nvSpPr>
            <p:spPr bwMode="auto">
              <a:xfrm>
                <a:off x="1924" y="2530"/>
                <a:ext cx="953" cy="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it-IT" altLang="it-IT" sz="1100" b="1" dirty="0" smtClean="0">
                    <a:solidFill>
                      <a:schemeClr val="tx1"/>
                    </a:solidFill>
                  </a:rPr>
                  <a:t>Solidità finanziaria</a:t>
                </a:r>
                <a:endParaRPr lang="it-IT" altLang="it-IT" sz="1100" b="1" dirty="0">
                  <a:solidFill>
                    <a:schemeClr val="tx1"/>
                  </a:solidFill>
                </a:endParaRPr>
              </a:p>
            </p:txBody>
          </p:sp>
        </p:grpSp>
      </p:grpSp>
    </p:spTree>
    <p:extLst>
      <p:ext uri="{BB962C8B-B14F-4D97-AF65-F5344CB8AC3E}">
        <p14:creationId xmlns:p14="http://schemas.microsoft.com/office/powerpoint/2010/main" val="3203527851"/>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026"/>
          <p:cNvSpPr txBox="1">
            <a:spLocks noChangeArrowheads="1"/>
          </p:cNvSpPr>
          <p:nvPr/>
        </p:nvSpPr>
        <p:spPr bwMode="auto">
          <a:xfrm>
            <a:off x="439172" y="260648"/>
            <a:ext cx="8278812" cy="463846"/>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lgn="ctr">
                <a:solidFill>
                  <a:srgbClr val="6699FF"/>
                </a:solidFill>
                <a:miter lim="800000"/>
                <a:headEnd/>
                <a:tailEnd/>
              </a14:hiddenLine>
            </a:ext>
          </a:extLst>
        </p:spPr>
        <p:txBody>
          <a:bodyPr lIns="90000" tIns="46800" rIns="90000" bIns="46800">
            <a:spAutoFit/>
          </a:bodyPr>
          <a:lstStyle/>
          <a:p>
            <a:pPr algn="ctr">
              <a:defRPr/>
            </a:pPr>
            <a:r>
              <a:rPr lang="it-IT" sz="2400" b="1" dirty="0" smtClean="0">
                <a:solidFill>
                  <a:srgbClr val="F26200"/>
                </a:solidFill>
                <a:latin typeface="Georgia" panose="02040502050405020303" pitchFamily="18" charset="0"/>
              </a:rPr>
              <a:t>La mappa dei rischi azionari: esercitazione</a:t>
            </a:r>
            <a:endParaRPr lang="it-IT" sz="2400" b="1" dirty="0">
              <a:solidFill>
                <a:srgbClr val="F26200"/>
              </a:solidFill>
              <a:latin typeface="Georgia" panose="02040502050405020303" pitchFamily="18" charset="0"/>
            </a:endParaRPr>
          </a:p>
        </p:txBody>
      </p:sp>
      <p:sp>
        <p:nvSpPr>
          <p:cNvPr id="2" name="Segnaposto numero diapositiva 1"/>
          <p:cNvSpPr>
            <a:spLocks noGrp="1"/>
          </p:cNvSpPr>
          <p:nvPr>
            <p:ph type="sldNum" sz="quarter" idx="4"/>
          </p:nvPr>
        </p:nvSpPr>
        <p:spPr/>
        <p:txBody>
          <a:bodyPr/>
          <a:lstStyle/>
          <a:p>
            <a:fld id="{CEE20744-6222-4AA3-9D45-8592154090B2}" type="slidenum">
              <a:rPr lang="it-IT" smtClean="0"/>
              <a:pPr/>
              <a:t>156</a:t>
            </a:fld>
            <a:endParaRPr lang="it-IT" dirty="0"/>
          </a:p>
        </p:txBody>
      </p:sp>
      <p:grpSp>
        <p:nvGrpSpPr>
          <p:cNvPr id="9" name="Gruppo 8"/>
          <p:cNvGrpSpPr/>
          <p:nvPr/>
        </p:nvGrpSpPr>
        <p:grpSpPr>
          <a:xfrm>
            <a:off x="539552" y="1430338"/>
            <a:ext cx="8280920" cy="4374926"/>
            <a:chOff x="539552" y="1430338"/>
            <a:chExt cx="5973961" cy="3940175"/>
          </a:xfrm>
        </p:grpSpPr>
        <p:grpSp>
          <p:nvGrpSpPr>
            <p:cNvPr id="18" name="Group 27"/>
            <p:cNvGrpSpPr>
              <a:grpSpLocks/>
            </p:cNvGrpSpPr>
            <p:nvPr/>
          </p:nvGrpSpPr>
          <p:grpSpPr bwMode="auto">
            <a:xfrm>
              <a:off x="539552" y="1484783"/>
              <a:ext cx="1584140" cy="579007"/>
              <a:chOff x="224" y="867"/>
              <a:chExt cx="1461" cy="534"/>
            </a:xfrm>
          </p:grpSpPr>
          <p:sp>
            <p:nvSpPr>
              <p:cNvPr id="19" name="Puzzle1"/>
              <p:cNvSpPr>
                <a:spLocks noEditPoints="1" noChangeArrowheads="1"/>
              </p:cNvSpPr>
              <p:nvPr/>
            </p:nvSpPr>
            <p:spPr bwMode="auto">
              <a:xfrm>
                <a:off x="224" y="867"/>
                <a:ext cx="1159" cy="433"/>
              </a:xfrm>
              <a:custGeom>
                <a:avLst/>
                <a:gdLst>
                  <a:gd name="T0" fmla="*/ 16740 w 21600"/>
                  <a:gd name="T1" fmla="*/ 21078 h 21600"/>
                  <a:gd name="T2" fmla="*/ 16976 w 21600"/>
                  <a:gd name="T3" fmla="*/ 521 h 21600"/>
                  <a:gd name="T4" fmla="*/ 4725 w 21600"/>
                  <a:gd name="T5" fmla="*/ 856 h 21600"/>
                  <a:gd name="T6" fmla="*/ 5040 w 21600"/>
                  <a:gd name="T7" fmla="*/ 21004 h 21600"/>
                  <a:gd name="T8" fmla="*/ 10811 w 21600"/>
                  <a:gd name="T9" fmla="*/ 12885 h 21600"/>
                  <a:gd name="T10" fmla="*/ 10845 w 21600"/>
                  <a:gd name="T11" fmla="*/ 8714 h 21600"/>
                  <a:gd name="T12" fmla="*/ 21600 w 21600"/>
                  <a:gd name="T13" fmla="*/ 10000 h 21600"/>
                  <a:gd name="T14" fmla="*/ 56 w 21600"/>
                  <a:gd name="T15" fmla="*/ 10000 h 21600"/>
                  <a:gd name="T16" fmla="*/ 6086 w 21600"/>
                  <a:gd name="T17" fmla="*/ 2569 h 21600"/>
                  <a:gd name="T18" fmla="*/ 16132 w 21600"/>
                  <a:gd name="T19" fmla="*/ 19552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9360" y="20836"/>
                    </a:moveTo>
                    <a:lnTo>
                      <a:pt x="9528" y="20836"/>
                    </a:lnTo>
                    <a:lnTo>
                      <a:pt x="9686" y="20762"/>
                    </a:lnTo>
                    <a:lnTo>
                      <a:pt x="9810" y="20687"/>
                    </a:lnTo>
                    <a:lnTo>
                      <a:pt x="9922" y="20575"/>
                    </a:lnTo>
                    <a:lnTo>
                      <a:pt x="10012" y="20426"/>
                    </a:lnTo>
                    <a:lnTo>
                      <a:pt x="10068" y="20296"/>
                    </a:lnTo>
                    <a:lnTo>
                      <a:pt x="10113" y="20110"/>
                    </a:lnTo>
                    <a:lnTo>
                      <a:pt x="10136" y="19905"/>
                    </a:lnTo>
                    <a:lnTo>
                      <a:pt x="10136" y="19682"/>
                    </a:lnTo>
                    <a:lnTo>
                      <a:pt x="10113" y="19440"/>
                    </a:lnTo>
                    <a:lnTo>
                      <a:pt x="10068" y="19142"/>
                    </a:lnTo>
                    <a:lnTo>
                      <a:pt x="10012" y="18900"/>
                    </a:lnTo>
                    <a:lnTo>
                      <a:pt x="9900" y="18620"/>
                    </a:lnTo>
                    <a:lnTo>
                      <a:pt x="9787" y="18285"/>
                    </a:lnTo>
                    <a:lnTo>
                      <a:pt x="9641" y="17968"/>
                    </a:lnTo>
                    <a:lnTo>
                      <a:pt x="9472" y="17652"/>
                    </a:lnTo>
                    <a:lnTo>
                      <a:pt x="9382" y="17466"/>
                    </a:lnTo>
                    <a:lnTo>
                      <a:pt x="9315" y="17298"/>
                    </a:lnTo>
                    <a:lnTo>
                      <a:pt x="9258" y="17112"/>
                    </a:lnTo>
                    <a:lnTo>
                      <a:pt x="9191" y="16926"/>
                    </a:lnTo>
                    <a:lnTo>
                      <a:pt x="9123" y="16535"/>
                    </a:lnTo>
                    <a:lnTo>
                      <a:pt x="9101" y="16144"/>
                    </a:lnTo>
                    <a:lnTo>
                      <a:pt x="9101" y="15753"/>
                    </a:lnTo>
                    <a:lnTo>
                      <a:pt x="9168" y="15362"/>
                    </a:lnTo>
                    <a:lnTo>
                      <a:pt x="9236" y="14971"/>
                    </a:lnTo>
                    <a:lnTo>
                      <a:pt x="9360" y="14580"/>
                    </a:lnTo>
                    <a:lnTo>
                      <a:pt x="9495" y="14244"/>
                    </a:lnTo>
                    <a:lnTo>
                      <a:pt x="9663" y="13891"/>
                    </a:lnTo>
                    <a:lnTo>
                      <a:pt x="9855" y="13611"/>
                    </a:lnTo>
                    <a:lnTo>
                      <a:pt x="10068" y="13351"/>
                    </a:lnTo>
                    <a:lnTo>
                      <a:pt x="10293" y="13146"/>
                    </a:lnTo>
                    <a:lnTo>
                      <a:pt x="10552" y="12997"/>
                    </a:lnTo>
                    <a:lnTo>
                      <a:pt x="10811" y="12885"/>
                    </a:lnTo>
                    <a:lnTo>
                      <a:pt x="11069" y="12866"/>
                    </a:lnTo>
                    <a:lnTo>
                      <a:pt x="11351" y="12885"/>
                    </a:lnTo>
                    <a:lnTo>
                      <a:pt x="11610" y="12997"/>
                    </a:lnTo>
                    <a:lnTo>
                      <a:pt x="11846" y="13183"/>
                    </a:lnTo>
                    <a:lnTo>
                      <a:pt x="12060" y="13388"/>
                    </a:lnTo>
                    <a:lnTo>
                      <a:pt x="12251" y="13648"/>
                    </a:lnTo>
                    <a:lnTo>
                      <a:pt x="12419" y="13928"/>
                    </a:lnTo>
                    <a:lnTo>
                      <a:pt x="12555" y="14244"/>
                    </a:lnTo>
                    <a:lnTo>
                      <a:pt x="12690" y="14617"/>
                    </a:lnTo>
                    <a:lnTo>
                      <a:pt x="12768" y="15008"/>
                    </a:lnTo>
                    <a:lnTo>
                      <a:pt x="12836" y="15399"/>
                    </a:lnTo>
                    <a:lnTo>
                      <a:pt x="12858" y="15753"/>
                    </a:lnTo>
                    <a:lnTo>
                      <a:pt x="12858" y="16144"/>
                    </a:lnTo>
                    <a:lnTo>
                      <a:pt x="12813" y="16535"/>
                    </a:lnTo>
                    <a:lnTo>
                      <a:pt x="12746" y="16888"/>
                    </a:lnTo>
                    <a:lnTo>
                      <a:pt x="12667" y="17224"/>
                    </a:lnTo>
                    <a:lnTo>
                      <a:pt x="12510" y="17503"/>
                    </a:lnTo>
                    <a:lnTo>
                      <a:pt x="12228" y="18043"/>
                    </a:lnTo>
                    <a:lnTo>
                      <a:pt x="11970" y="18546"/>
                    </a:lnTo>
                    <a:lnTo>
                      <a:pt x="11868" y="18751"/>
                    </a:lnTo>
                    <a:lnTo>
                      <a:pt x="11778" y="18974"/>
                    </a:lnTo>
                    <a:lnTo>
                      <a:pt x="11711" y="19179"/>
                    </a:lnTo>
                    <a:lnTo>
                      <a:pt x="11666" y="19365"/>
                    </a:lnTo>
                    <a:lnTo>
                      <a:pt x="11632" y="19570"/>
                    </a:lnTo>
                    <a:lnTo>
                      <a:pt x="11632" y="19756"/>
                    </a:lnTo>
                    <a:lnTo>
                      <a:pt x="11632" y="19942"/>
                    </a:lnTo>
                    <a:lnTo>
                      <a:pt x="11643" y="20110"/>
                    </a:lnTo>
                    <a:lnTo>
                      <a:pt x="11711" y="20296"/>
                    </a:lnTo>
                    <a:lnTo>
                      <a:pt x="11801" y="20464"/>
                    </a:lnTo>
                    <a:lnTo>
                      <a:pt x="11891" y="20650"/>
                    </a:lnTo>
                    <a:lnTo>
                      <a:pt x="12037" y="20836"/>
                    </a:lnTo>
                    <a:lnTo>
                      <a:pt x="12206" y="21004"/>
                    </a:lnTo>
                    <a:lnTo>
                      <a:pt x="12419" y="21190"/>
                    </a:lnTo>
                    <a:lnTo>
                      <a:pt x="12667" y="21320"/>
                    </a:lnTo>
                    <a:lnTo>
                      <a:pt x="12960" y="21432"/>
                    </a:lnTo>
                    <a:lnTo>
                      <a:pt x="13286" y="21544"/>
                    </a:lnTo>
                    <a:lnTo>
                      <a:pt x="13612" y="21655"/>
                    </a:lnTo>
                    <a:lnTo>
                      <a:pt x="13983" y="21693"/>
                    </a:lnTo>
                    <a:lnTo>
                      <a:pt x="14343" y="21730"/>
                    </a:lnTo>
                    <a:lnTo>
                      <a:pt x="14715" y="21730"/>
                    </a:lnTo>
                    <a:lnTo>
                      <a:pt x="15075" y="21730"/>
                    </a:lnTo>
                    <a:lnTo>
                      <a:pt x="15446" y="21655"/>
                    </a:lnTo>
                    <a:lnTo>
                      <a:pt x="15794" y="21581"/>
                    </a:lnTo>
                    <a:lnTo>
                      <a:pt x="16132" y="21432"/>
                    </a:lnTo>
                    <a:lnTo>
                      <a:pt x="16458" y="21302"/>
                    </a:lnTo>
                    <a:lnTo>
                      <a:pt x="16740" y="21078"/>
                    </a:lnTo>
                    <a:lnTo>
                      <a:pt x="16976" y="20836"/>
                    </a:lnTo>
                    <a:lnTo>
                      <a:pt x="17043" y="20650"/>
                    </a:lnTo>
                    <a:lnTo>
                      <a:pt x="17088" y="20426"/>
                    </a:lnTo>
                    <a:lnTo>
                      <a:pt x="17133" y="20222"/>
                    </a:lnTo>
                    <a:lnTo>
                      <a:pt x="17156" y="19980"/>
                    </a:lnTo>
                    <a:lnTo>
                      <a:pt x="17167" y="19477"/>
                    </a:lnTo>
                    <a:lnTo>
                      <a:pt x="17167" y="18974"/>
                    </a:lnTo>
                    <a:lnTo>
                      <a:pt x="17156" y="18397"/>
                    </a:lnTo>
                    <a:lnTo>
                      <a:pt x="17111" y="17820"/>
                    </a:lnTo>
                    <a:lnTo>
                      <a:pt x="17066" y="17261"/>
                    </a:lnTo>
                    <a:lnTo>
                      <a:pt x="16998" y="16646"/>
                    </a:lnTo>
                    <a:lnTo>
                      <a:pt x="16852" y="15511"/>
                    </a:lnTo>
                    <a:lnTo>
                      <a:pt x="16740" y="14393"/>
                    </a:lnTo>
                    <a:lnTo>
                      <a:pt x="16717" y="13928"/>
                    </a:lnTo>
                    <a:lnTo>
                      <a:pt x="16695" y="13462"/>
                    </a:lnTo>
                    <a:lnTo>
                      <a:pt x="16717" y="13071"/>
                    </a:lnTo>
                    <a:lnTo>
                      <a:pt x="16785" y="12755"/>
                    </a:lnTo>
                    <a:lnTo>
                      <a:pt x="16852" y="12419"/>
                    </a:lnTo>
                    <a:lnTo>
                      <a:pt x="16953" y="12140"/>
                    </a:lnTo>
                    <a:lnTo>
                      <a:pt x="17088" y="11898"/>
                    </a:lnTo>
                    <a:lnTo>
                      <a:pt x="17212" y="11675"/>
                    </a:lnTo>
                    <a:lnTo>
                      <a:pt x="17370" y="11470"/>
                    </a:lnTo>
                    <a:lnTo>
                      <a:pt x="17516" y="11284"/>
                    </a:lnTo>
                    <a:lnTo>
                      <a:pt x="17696" y="11135"/>
                    </a:lnTo>
                    <a:lnTo>
                      <a:pt x="17865" y="11042"/>
                    </a:lnTo>
                    <a:lnTo>
                      <a:pt x="18033" y="10930"/>
                    </a:lnTo>
                    <a:lnTo>
                      <a:pt x="18213" y="10893"/>
                    </a:lnTo>
                    <a:lnTo>
                      <a:pt x="18382" y="10893"/>
                    </a:lnTo>
                    <a:lnTo>
                      <a:pt x="18551" y="10967"/>
                    </a:lnTo>
                    <a:lnTo>
                      <a:pt x="18708" y="11042"/>
                    </a:lnTo>
                    <a:lnTo>
                      <a:pt x="18855" y="11172"/>
                    </a:lnTo>
                    <a:lnTo>
                      <a:pt x="19012" y="11358"/>
                    </a:lnTo>
                    <a:lnTo>
                      <a:pt x="19136" y="11600"/>
                    </a:lnTo>
                    <a:lnTo>
                      <a:pt x="19271" y="11861"/>
                    </a:lnTo>
                    <a:lnTo>
                      <a:pt x="19440" y="12028"/>
                    </a:lnTo>
                    <a:lnTo>
                      <a:pt x="19608" y="12177"/>
                    </a:lnTo>
                    <a:lnTo>
                      <a:pt x="19822" y="12289"/>
                    </a:lnTo>
                    <a:lnTo>
                      <a:pt x="20025" y="12289"/>
                    </a:lnTo>
                    <a:lnTo>
                      <a:pt x="20238" y="12289"/>
                    </a:lnTo>
                    <a:lnTo>
                      <a:pt x="20452" y="12215"/>
                    </a:lnTo>
                    <a:lnTo>
                      <a:pt x="20643" y="12103"/>
                    </a:lnTo>
                    <a:lnTo>
                      <a:pt x="20846" y="11973"/>
                    </a:lnTo>
                    <a:lnTo>
                      <a:pt x="21037" y="11786"/>
                    </a:lnTo>
                    <a:lnTo>
                      <a:pt x="21206" y="11563"/>
                    </a:lnTo>
                    <a:lnTo>
                      <a:pt x="21363" y="11321"/>
                    </a:lnTo>
                    <a:lnTo>
                      <a:pt x="21465" y="11079"/>
                    </a:lnTo>
                    <a:lnTo>
                      <a:pt x="21577" y="10744"/>
                    </a:lnTo>
                    <a:lnTo>
                      <a:pt x="21622" y="10427"/>
                    </a:lnTo>
                    <a:lnTo>
                      <a:pt x="21645" y="10111"/>
                    </a:lnTo>
                    <a:lnTo>
                      <a:pt x="21622" y="9608"/>
                    </a:lnTo>
                    <a:lnTo>
                      <a:pt x="21577" y="9142"/>
                    </a:lnTo>
                    <a:lnTo>
                      <a:pt x="21465" y="8751"/>
                    </a:lnTo>
                    <a:lnTo>
                      <a:pt x="21363" y="8397"/>
                    </a:lnTo>
                    <a:lnTo>
                      <a:pt x="21206" y="8062"/>
                    </a:lnTo>
                    <a:lnTo>
                      <a:pt x="21037" y="7820"/>
                    </a:lnTo>
                    <a:lnTo>
                      <a:pt x="20846" y="7597"/>
                    </a:lnTo>
                    <a:lnTo>
                      <a:pt x="20643" y="7429"/>
                    </a:lnTo>
                    <a:lnTo>
                      <a:pt x="20452" y="7317"/>
                    </a:lnTo>
                    <a:lnTo>
                      <a:pt x="20238" y="7206"/>
                    </a:lnTo>
                    <a:lnTo>
                      <a:pt x="20025" y="7168"/>
                    </a:lnTo>
                    <a:lnTo>
                      <a:pt x="19822" y="7206"/>
                    </a:lnTo>
                    <a:lnTo>
                      <a:pt x="19608" y="7243"/>
                    </a:lnTo>
                    <a:lnTo>
                      <a:pt x="19440" y="7355"/>
                    </a:lnTo>
                    <a:lnTo>
                      <a:pt x="19271" y="7504"/>
                    </a:lnTo>
                    <a:lnTo>
                      <a:pt x="19136" y="7708"/>
                    </a:lnTo>
                    <a:lnTo>
                      <a:pt x="19012" y="7895"/>
                    </a:lnTo>
                    <a:lnTo>
                      <a:pt x="18832" y="8025"/>
                    </a:lnTo>
                    <a:lnTo>
                      <a:pt x="18663" y="8174"/>
                    </a:lnTo>
                    <a:lnTo>
                      <a:pt x="18472" y="8248"/>
                    </a:lnTo>
                    <a:lnTo>
                      <a:pt x="18270" y="8286"/>
                    </a:lnTo>
                    <a:lnTo>
                      <a:pt x="18078" y="8323"/>
                    </a:lnTo>
                    <a:lnTo>
                      <a:pt x="17887" y="8323"/>
                    </a:lnTo>
                    <a:lnTo>
                      <a:pt x="17696" y="8248"/>
                    </a:lnTo>
                    <a:lnTo>
                      <a:pt x="17493" y="8174"/>
                    </a:lnTo>
                    <a:lnTo>
                      <a:pt x="17302" y="8062"/>
                    </a:lnTo>
                    <a:lnTo>
                      <a:pt x="17133" y="7969"/>
                    </a:lnTo>
                    <a:lnTo>
                      <a:pt x="16976" y="7783"/>
                    </a:lnTo>
                    <a:lnTo>
                      <a:pt x="16852" y="7597"/>
                    </a:lnTo>
                    <a:lnTo>
                      <a:pt x="16740" y="7429"/>
                    </a:lnTo>
                    <a:lnTo>
                      <a:pt x="16672" y="7168"/>
                    </a:lnTo>
                    <a:lnTo>
                      <a:pt x="16638" y="6926"/>
                    </a:lnTo>
                    <a:lnTo>
                      <a:pt x="16616" y="6498"/>
                    </a:lnTo>
                    <a:lnTo>
                      <a:pt x="16616" y="5772"/>
                    </a:lnTo>
                    <a:lnTo>
                      <a:pt x="16650" y="4915"/>
                    </a:lnTo>
                    <a:lnTo>
                      <a:pt x="16695" y="3928"/>
                    </a:lnTo>
                    <a:lnTo>
                      <a:pt x="16762" y="2960"/>
                    </a:lnTo>
                    <a:lnTo>
                      <a:pt x="16830" y="1992"/>
                    </a:lnTo>
                    <a:lnTo>
                      <a:pt x="16908" y="1173"/>
                    </a:lnTo>
                    <a:lnTo>
                      <a:pt x="16976" y="521"/>
                    </a:lnTo>
                    <a:lnTo>
                      <a:pt x="16953" y="521"/>
                    </a:lnTo>
                    <a:lnTo>
                      <a:pt x="16931" y="521"/>
                    </a:lnTo>
                    <a:lnTo>
                      <a:pt x="16267" y="484"/>
                    </a:lnTo>
                    <a:lnTo>
                      <a:pt x="15637" y="428"/>
                    </a:lnTo>
                    <a:lnTo>
                      <a:pt x="15063" y="353"/>
                    </a:lnTo>
                    <a:lnTo>
                      <a:pt x="14523" y="279"/>
                    </a:lnTo>
                    <a:lnTo>
                      <a:pt x="14040" y="167"/>
                    </a:lnTo>
                    <a:lnTo>
                      <a:pt x="13635" y="93"/>
                    </a:lnTo>
                    <a:lnTo>
                      <a:pt x="13331" y="18"/>
                    </a:lnTo>
                    <a:lnTo>
                      <a:pt x="13117" y="18"/>
                    </a:lnTo>
                    <a:lnTo>
                      <a:pt x="12982" y="18"/>
                    </a:lnTo>
                    <a:lnTo>
                      <a:pt x="12858" y="130"/>
                    </a:lnTo>
                    <a:lnTo>
                      <a:pt x="12723" y="279"/>
                    </a:lnTo>
                    <a:lnTo>
                      <a:pt x="12622" y="446"/>
                    </a:lnTo>
                    <a:lnTo>
                      <a:pt x="12510" y="670"/>
                    </a:lnTo>
                    <a:lnTo>
                      <a:pt x="12419" y="912"/>
                    </a:lnTo>
                    <a:lnTo>
                      <a:pt x="12363" y="1210"/>
                    </a:lnTo>
                    <a:lnTo>
                      <a:pt x="12318" y="1526"/>
                    </a:lnTo>
                    <a:lnTo>
                      <a:pt x="12273" y="1843"/>
                    </a:lnTo>
                    <a:lnTo>
                      <a:pt x="12251" y="2215"/>
                    </a:lnTo>
                    <a:lnTo>
                      <a:pt x="12273" y="2532"/>
                    </a:lnTo>
                    <a:lnTo>
                      <a:pt x="12318" y="2886"/>
                    </a:lnTo>
                    <a:lnTo>
                      <a:pt x="12386" y="3240"/>
                    </a:lnTo>
                    <a:lnTo>
                      <a:pt x="12464" y="3556"/>
                    </a:lnTo>
                    <a:lnTo>
                      <a:pt x="12577" y="3891"/>
                    </a:lnTo>
                    <a:lnTo>
                      <a:pt x="12746" y="4171"/>
                    </a:lnTo>
                    <a:lnTo>
                      <a:pt x="12926" y="4487"/>
                    </a:lnTo>
                    <a:lnTo>
                      <a:pt x="13050" y="4860"/>
                    </a:lnTo>
                    <a:lnTo>
                      <a:pt x="13162" y="5251"/>
                    </a:lnTo>
                    <a:lnTo>
                      <a:pt x="13218" y="5604"/>
                    </a:lnTo>
                    <a:lnTo>
                      <a:pt x="13263" y="5995"/>
                    </a:lnTo>
                    <a:lnTo>
                      <a:pt x="13241" y="6386"/>
                    </a:lnTo>
                    <a:lnTo>
                      <a:pt x="13218" y="6740"/>
                    </a:lnTo>
                    <a:lnTo>
                      <a:pt x="13139" y="7094"/>
                    </a:lnTo>
                    <a:lnTo>
                      <a:pt x="13050" y="7429"/>
                    </a:lnTo>
                    <a:lnTo>
                      <a:pt x="12903" y="7746"/>
                    </a:lnTo>
                    <a:lnTo>
                      <a:pt x="12723" y="8025"/>
                    </a:lnTo>
                    <a:lnTo>
                      <a:pt x="12532" y="8286"/>
                    </a:lnTo>
                    <a:lnTo>
                      <a:pt x="12318" y="8491"/>
                    </a:lnTo>
                    <a:lnTo>
                      <a:pt x="12060" y="8677"/>
                    </a:lnTo>
                    <a:lnTo>
                      <a:pt x="11756" y="8788"/>
                    </a:lnTo>
                    <a:lnTo>
                      <a:pt x="11452" y="8826"/>
                    </a:lnTo>
                    <a:lnTo>
                      <a:pt x="11283" y="8826"/>
                    </a:lnTo>
                    <a:lnTo>
                      <a:pt x="11126" y="8826"/>
                    </a:lnTo>
                    <a:lnTo>
                      <a:pt x="11002" y="8788"/>
                    </a:lnTo>
                    <a:lnTo>
                      <a:pt x="10845" y="8714"/>
                    </a:lnTo>
                    <a:lnTo>
                      <a:pt x="10721" y="8640"/>
                    </a:lnTo>
                    <a:lnTo>
                      <a:pt x="10608" y="8565"/>
                    </a:lnTo>
                    <a:lnTo>
                      <a:pt x="10485" y="8453"/>
                    </a:lnTo>
                    <a:lnTo>
                      <a:pt x="10372" y="8323"/>
                    </a:lnTo>
                    <a:lnTo>
                      <a:pt x="10181" y="8062"/>
                    </a:lnTo>
                    <a:lnTo>
                      <a:pt x="10035" y="7746"/>
                    </a:lnTo>
                    <a:lnTo>
                      <a:pt x="9900" y="7392"/>
                    </a:lnTo>
                    <a:lnTo>
                      <a:pt x="9787" y="7001"/>
                    </a:lnTo>
                    <a:lnTo>
                      <a:pt x="9731" y="6610"/>
                    </a:lnTo>
                    <a:lnTo>
                      <a:pt x="9686" y="6219"/>
                    </a:lnTo>
                    <a:lnTo>
                      <a:pt x="9663" y="5772"/>
                    </a:lnTo>
                    <a:lnTo>
                      <a:pt x="9686" y="5381"/>
                    </a:lnTo>
                    <a:lnTo>
                      <a:pt x="9753" y="4990"/>
                    </a:lnTo>
                    <a:lnTo>
                      <a:pt x="9832" y="4636"/>
                    </a:lnTo>
                    <a:lnTo>
                      <a:pt x="9945" y="4320"/>
                    </a:lnTo>
                    <a:lnTo>
                      <a:pt x="10068" y="4022"/>
                    </a:lnTo>
                    <a:lnTo>
                      <a:pt x="10203" y="3817"/>
                    </a:lnTo>
                    <a:lnTo>
                      <a:pt x="10316" y="3593"/>
                    </a:lnTo>
                    <a:lnTo>
                      <a:pt x="10395" y="3351"/>
                    </a:lnTo>
                    <a:lnTo>
                      <a:pt x="10462" y="3109"/>
                    </a:lnTo>
                    <a:lnTo>
                      <a:pt x="10507" y="2848"/>
                    </a:lnTo>
                    <a:lnTo>
                      <a:pt x="10530" y="2606"/>
                    </a:lnTo>
                    <a:lnTo>
                      <a:pt x="10507" y="2346"/>
                    </a:lnTo>
                    <a:lnTo>
                      <a:pt x="10462" y="2141"/>
                    </a:lnTo>
                    <a:lnTo>
                      <a:pt x="10395" y="1880"/>
                    </a:lnTo>
                    <a:lnTo>
                      <a:pt x="10293" y="1638"/>
                    </a:lnTo>
                    <a:lnTo>
                      <a:pt x="10158" y="1415"/>
                    </a:lnTo>
                    <a:lnTo>
                      <a:pt x="9967" y="1210"/>
                    </a:lnTo>
                    <a:lnTo>
                      <a:pt x="9753" y="986"/>
                    </a:lnTo>
                    <a:lnTo>
                      <a:pt x="9495" y="819"/>
                    </a:lnTo>
                    <a:lnTo>
                      <a:pt x="9191" y="670"/>
                    </a:lnTo>
                    <a:lnTo>
                      <a:pt x="8842" y="521"/>
                    </a:lnTo>
                    <a:lnTo>
                      <a:pt x="8471" y="446"/>
                    </a:lnTo>
                    <a:lnTo>
                      <a:pt x="7998" y="428"/>
                    </a:lnTo>
                    <a:lnTo>
                      <a:pt x="7413" y="428"/>
                    </a:lnTo>
                    <a:lnTo>
                      <a:pt x="6817" y="446"/>
                    </a:lnTo>
                    <a:lnTo>
                      <a:pt x="6187" y="521"/>
                    </a:lnTo>
                    <a:lnTo>
                      <a:pt x="5602" y="633"/>
                    </a:lnTo>
                    <a:lnTo>
                      <a:pt x="5107" y="744"/>
                    </a:lnTo>
                    <a:lnTo>
                      <a:pt x="4725" y="856"/>
                    </a:lnTo>
                    <a:lnTo>
                      <a:pt x="4848" y="1564"/>
                    </a:lnTo>
                    <a:lnTo>
                      <a:pt x="5028" y="2495"/>
                    </a:lnTo>
                    <a:lnTo>
                      <a:pt x="5175" y="3556"/>
                    </a:lnTo>
                    <a:lnTo>
                      <a:pt x="5298" y="4673"/>
                    </a:lnTo>
                    <a:lnTo>
                      <a:pt x="5343" y="5213"/>
                    </a:lnTo>
                    <a:lnTo>
                      <a:pt x="5388" y="5753"/>
                    </a:lnTo>
                    <a:lnTo>
                      <a:pt x="5411" y="6275"/>
                    </a:lnTo>
                    <a:lnTo>
                      <a:pt x="5411" y="6740"/>
                    </a:lnTo>
                    <a:lnTo>
                      <a:pt x="5366" y="7168"/>
                    </a:lnTo>
                    <a:lnTo>
                      <a:pt x="5321" y="7541"/>
                    </a:lnTo>
                    <a:lnTo>
                      <a:pt x="5287" y="7708"/>
                    </a:lnTo>
                    <a:lnTo>
                      <a:pt x="5242" y="7857"/>
                    </a:lnTo>
                    <a:lnTo>
                      <a:pt x="5197" y="7969"/>
                    </a:lnTo>
                    <a:lnTo>
                      <a:pt x="5130" y="8062"/>
                    </a:lnTo>
                    <a:lnTo>
                      <a:pt x="5006" y="8248"/>
                    </a:lnTo>
                    <a:lnTo>
                      <a:pt x="4848" y="8397"/>
                    </a:lnTo>
                    <a:lnTo>
                      <a:pt x="4725" y="8528"/>
                    </a:lnTo>
                    <a:lnTo>
                      <a:pt x="4567" y="8640"/>
                    </a:lnTo>
                    <a:lnTo>
                      <a:pt x="4421" y="8714"/>
                    </a:lnTo>
                    <a:lnTo>
                      <a:pt x="4263" y="8751"/>
                    </a:lnTo>
                    <a:lnTo>
                      <a:pt x="4095" y="8788"/>
                    </a:lnTo>
                    <a:lnTo>
                      <a:pt x="3948" y="8788"/>
                    </a:lnTo>
                    <a:lnTo>
                      <a:pt x="3791" y="8751"/>
                    </a:lnTo>
                    <a:lnTo>
                      <a:pt x="3667" y="8714"/>
                    </a:lnTo>
                    <a:lnTo>
                      <a:pt x="3510" y="8677"/>
                    </a:lnTo>
                    <a:lnTo>
                      <a:pt x="3386" y="8602"/>
                    </a:lnTo>
                    <a:lnTo>
                      <a:pt x="3251" y="8491"/>
                    </a:lnTo>
                    <a:lnTo>
                      <a:pt x="3127" y="8360"/>
                    </a:lnTo>
                    <a:lnTo>
                      <a:pt x="3015" y="8248"/>
                    </a:lnTo>
                    <a:lnTo>
                      <a:pt x="2925" y="8062"/>
                    </a:lnTo>
                    <a:lnTo>
                      <a:pt x="2778" y="7857"/>
                    </a:lnTo>
                    <a:lnTo>
                      <a:pt x="2610" y="7671"/>
                    </a:lnTo>
                    <a:lnTo>
                      <a:pt x="2407" y="7541"/>
                    </a:lnTo>
                    <a:lnTo>
                      <a:pt x="2171" y="7466"/>
                    </a:lnTo>
                    <a:lnTo>
                      <a:pt x="1957" y="7429"/>
                    </a:lnTo>
                    <a:lnTo>
                      <a:pt x="1698" y="7429"/>
                    </a:lnTo>
                    <a:lnTo>
                      <a:pt x="1462" y="7466"/>
                    </a:lnTo>
                    <a:lnTo>
                      <a:pt x="1226" y="7559"/>
                    </a:lnTo>
                    <a:lnTo>
                      <a:pt x="989" y="7708"/>
                    </a:lnTo>
                    <a:lnTo>
                      <a:pt x="776" y="7932"/>
                    </a:lnTo>
                    <a:lnTo>
                      <a:pt x="551" y="8211"/>
                    </a:lnTo>
                    <a:lnTo>
                      <a:pt x="382" y="8528"/>
                    </a:lnTo>
                    <a:lnTo>
                      <a:pt x="315" y="8714"/>
                    </a:lnTo>
                    <a:lnTo>
                      <a:pt x="236" y="8919"/>
                    </a:lnTo>
                    <a:lnTo>
                      <a:pt x="191" y="9142"/>
                    </a:lnTo>
                    <a:lnTo>
                      <a:pt x="123" y="9347"/>
                    </a:lnTo>
                    <a:lnTo>
                      <a:pt x="78" y="9608"/>
                    </a:lnTo>
                    <a:lnTo>
                      <a:pt x="56" y="9887"/>
                    </a:lnTo>
                    <a:lnTo>
                      <a:pt x="33" y="10185"/>
                    </a:lnTo>
                    <a:lnTo>
                      <a:pt x="33" y="10464"/>
                    </a:lnTo>
                    <a:lnTo>
                      <a:pt x="33" y="10706"/>
                    </a:lnTo>
                    <a:lnTo>
                      <a:pt x="56" y="10967"/>
                    </a:lnTo>
                    <a:lnTo>
                      <a:pt x="78" y="11172"/>
                    </a:lnTo>
                    <a:lnTo>
                      <a:pt x="123" y="11395"/>
                    </a:lnTo>
                    <a:lnTo>
                      <a:pt x="168" y="11600"/>
                    </a:lnTo>
                    <a:lnTo>
                      <a:pt x="236" y="11786"/>
                    </a:lnTo>
                    <a:lnTo>
                      <a:pt x="292" y="11973"/>
                    </a:lnTo>
                    <a:lnTo>
                      <a:pt x="382" y="12140"/>
                    </a:lnTo>
                    <a:lnTo>
                      <a:pt x="540" y="12419"/>
                    </a:lnTo>
                    <a:lnTo>
                      <a:pt x="731" y="12680"/>
                    </a:lnTo>
                    <a:lnTo>
                      <a:pt x="944" y="12866"/>
                    </a:lnTo>
                    <a:lnTo>
                      <a:pt x="1158" y="12997"/>
                    </a:lnTo>
                    <a:lnTo>
                      <a:pt x="1395" y="13108"/>
                    </a:lnTo>
                    <a:lnTo>
                      <a:pt x="1608" y="13183"/>
                    </a:lnTo>
                    <a:lnTo>
                      <a:pt x="1856" y="13183"/>
                    </a:lnTo>
                    <a:lnTo>
                      <a:pt x="2070" y="13146"/>
                    </a:lnTo>
                    <a:lnTo>
                      <a:pt x="2261" y="13071"/>
                    </a:lnTo>
                    <a:lnTo>
                      <a:pt x="2430" y="12960"/>
                    </a:lnTo>
                    <a:lnTo>
                      <a:pt x="2587" y="12792"/>
                    </a:lnTo>
                    <a:lnTo>
                      <a:pt x="2688" y="12606"/>
                    </a:lnTo>
                    <a:lnTo>
                      <a:pt x="2801" y="12419"/>
                    </a:lnTo>
                    <a:lnTo>
                      <a:pt x="2925" y="12289"/>
                    </a:lnTo>
                    <a:lnTo>
                      <a:pt x="3082" y="12177"/>
                    </a:lnTo>
                    <a:lnTo>
                      <a:pt x="3228" y="12103"/>
                    </a:lnTo>
                    <a:lnTo>
                      <a:pt x="3408" y="12103"/>
                    </a:lnTo>
                    <a:lnTo>
                      <a:pt x="3577" y="12103"/>
                    </a:lnTo>
                    <a:lnTo>
                      <a:pt x="3723" y="12177"/>
                    </a:lnTo>
                    <a:lnTo>
                      <a:pt x="3903" y="12252"/>
                    </a:lnTo>
                    <a:lnTo>
                      <a:pt x="4072" y="12364"/>
                    </a:lnTo>
                    <a:lnTo>
                      <a:pt x="4230" y="12494"/>
                    </a:lnTo>
                    <a:lnTo>
                      <a:pt x="4353" y="12643"/>
                    </a:lnTo>
                    <a:lnTo>
                      <a:pt x="4488" y="12829"/>
                    </a:lnTo>
                    <a:lnTo>
                      <a:pt x="4567" y="13034"/>
                    </a:lnTo>
                    <a:lnTo>
                      <a:pt x="4657" y="13257"/>
                    </a:lnTo>
                    <a:lnTo>
                      <a:pt x="4702" y="13462"/>
                    </a:lnTo>
                    <a:lnTo>
                      <a:pt x="4725" y="13686"/>
                    </a:lnTo>
                    <a:lnTo>
                      <a:pt x="4702" y="14282"/>
                    </a:lnTo>
                    <a:lnTo>
                      <a:pt x="4657" y="15045"/>
                    </a:lnTo>
                    <a:lnTo>
                      <a:pt x="4612" y="15976"/>
                    </a:lnTo>
                    <a:lnTo>
                      <a:pt x="4590" y="16926"/>
                    </a:lnTo>
                    <a:lnTo>
                      <a:pt x="4567" y="17968"/>
                    </a:lnTo>
                    <a:lnTo>
                      <a:pt x="4567" y="19011"/>
                    </a:lnTo>
                    <a:lnTo>
                      <a:pt x="4590" y="19514"/>
                    </a:lnTo>
                    <a:lnTo>
                      <a:pt x="4612" y="19980"/>
                    </a:lnTo>
                    <a:lnTo>
                      <a:pt x="4657" y="20426"/>
                    </a:lnTo>
                    <a:lnTo>
                      <a:pt x="4725" y="20836"/>
                    </a:lnTo>
                    <a:lnTo>
                      <a:pt x="4848" y="20929"/>
                    </a:lnTo>
                    <a:lnTo>
                      <a:pt x="5040" y="21004"/>
                    </a:lnTo>
                    <a:lnTo>
                      <a:pt x="5265" y="21078"/>
                    </a:lnTo>
                    <a:lnTo>
                      <a:pt x="5478" y="21115"/>
                    </a:lnTo>
                    <a:lnTo>
                      <a:pt x="6041" y="21115"/>
                    </a:lnTo>
                    <a:lnTo>
                      <a:pt x="6637" y="21078"/>
                    </a:lnTo>
                    <a:lnTo>
                      <a:pt x="7312" y="21004"/>
                    </a:lnTo>
                    <a:lnTo>
                      <a:pt x="7998" y="20929"/>
                    </a:lnTo>
                    <a:lnTo>
                      <a:pt x="8696" y="20855"/>
                    </a:lnTo>
                    <a:lnTo>
                      <a:pt x="9360" y="20836"/>
                    </a:lnTo>
                    <a:close/>
                  </a:path>
                </a:pathLst>
              </a:custGeom>
              <a:solidFill>
                <a:srgbClr val="DDDDDD"/>
              </a:solidFill>
              <a:ln w="19050">
                <a:solidFill>
                  <a:schemeClr val="accent2"/>
                </a:solidFill>
                <a:miter lim="800000"/>
                <a:headEnd/>
                <a:tailEnd/>
              </a:ln>
            </p:spPr>
            <p:txBody>
              <a:bodyPr/>
              <a:lstStyle/>
              <a:p>
                <a:endParaRPr lang="en-GB" altLang="it-IT" sz="1200">
                  <a:solidFill>
                    <a:schemeClr val="tx1"/>
                  </a:solidFill>
                </a:endParaRPr>
              </a:p>
            </p:txBody>
          </p:sp>
          <p:sp>
            <p:nvSpPr>
              <p:cNvPr id="20" name="Text Box 7"/>
              <p:cNvSpPr txBox="1">
                <a:spLocks noChangeArrowheads="1"/>
              </p:cNvSpPr>
              <p:nvPr/>
            </p:nvSpPr>
            <p:spPr bwMode="auto">
              <a:xfrm>
                <a:off x="477" y="933"/>
                <a:ext cx="1208" cy="4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it-IT" altLang="it-IT" sz="900" b="1" dirty="0"/>
                  <a:t>Cambiamento innovativo e vantaggio competitivo</a:t>
                </a:r>
              </a:p>
            </p:txBody>
          </p:sp>
        </p:grpSp>
        <p:grpSp>
          <p:nvGrpSpPr>
            <p:cNvPr id="21" name="Group 30"/>
            <p:cNvGrpSpPr>
              <a:grpSpLocks/>
            </p:cNvGrpSpPr>
            <p:nvPr/>
          </p:nvGrpSpPr>
          <p:grpSpPr bwMode="auto">
            <a:xfrm>
              <a:off x="570954" y="2708919"/>
              <a:ext cx="1033323" cy="798033"/>
              <a:chOff x="288" y="1952"/>
              <a:chExt cx="953" cy="736"/>
            </a:xfrm>
          </p:grpSpPr>
          <p:sp>
            <p:nvSpPr>
              <p:cNvPr id="22" name="Puzzle4"/>
              <p:cNvSpPr>
                <a:spLocks noEditPoints="1" noChangeArrowheads="1"/>
              </p:cNvSpPr>
              <p:nvPr/>
            </p:nvSpPr>
            <p:spPr bwMode="auto">
              <a:xfrm>
                <a:off x="432" y="1952"/>
                <a:ext cx="759" cy="736"/>
              </a:xfrm>
              <a:custGeom>
                <a:avLst/>
                <a:gdLst>
                  <a:gd name="T0" fmla="*/ 8307 w 21600"/>
                  <a:gd name="T1" fmla="*/ 11593 h 21600"/>
                  <a:gd name="T2" fmla="*/ 453 w 21600"/>
                  <a:gd name="T3" fmla="*/ 16938 h 21600"/>
                  <a:gd name="T4" fmla="*/ 11500 w 21600"/>
                  <a:gd name="T5" fmla="*/ 21600 h 21600"/>
                  <a:gd name="T6" fmla="*/ 20920 w 21600"/>
                  <a:gd name="T7" fmla="*/ 16751 h 21600"/>
                  <a:gd name="T8" fmla="*/ 13972 w 21600"/>
                  <a:gd name="T9" fmla="*/ 10888 h 21600"/>
                  <a:gd name="T10" fmla="*/ 21033 w 21600"/>
                  <a:gd name="T11" fmla="*/ 4716 h 21600"/>
                  <a:gd name="T12" fmla="*/ 11102 w 21600"/>
                  <a:gd name="T13" fmla="*/ 11 h 21600"/>
                  <a:gd name="T14" fmla="*/ 453 w 21600"/>
                  <a:gd name="T15" fmla="*/ 4716 h 21600"/>
                  <a:gd name="T16" fmla="*/ 2076 w 21600"/>
                  <a:gd name="T17" fmla="*/ 5664 h 21600"/>
                  <a:gd name="T18" fmla="*/ 20203 w 21600"/>
                  <a:gd name="T19" fmla="*/ 15980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3813" y="10590"/>
                    </a:moveTo>
                    <a:lnTo>
                      <a:pt x="3927" y="10513"/>
                    </a:lnTo>
                    <a:lnTo>
                      <a:pt x="4078" y="10425"/>
                    </a:lnTo>
                    <a:lnTo>
                      <a:pt x="4210" y="10359"/>
                    </a:lnTo>
                    <a:lnTo>
                      <a:pt x="4361" y="10315"/>
                    </a:lnTo>
                    <a:lnTo>
                      <a:pt x="4682" y="10237"/>
                    </a:lnTo>
                    <a:lnTo>
                      <a:pt x="5041" y="10193"/>
                    </a:lnTo>
                    <a:lnTo>
                      <a:pt x="5456" y="10171"/>
                    </a:lnTo>
                    <a:lnTo>
                      <a:pt x="5853" y="10193"/>
                    </a:lnTo>
                    <a:lnTo>
                      <a:pt x="6249" y="10260"/>
                    </a:lnTo>
                    <a:lnTo>
                      <a:pt x="6646" y="10337"/>
                    </a:lnTo>
                    <a:lnTo>
                      <a:pt x="7004" y="10469"/>
                    </a:lnTo>
                    <a:lnTo>
                      <a:pt x="7363" y="10612"/>
                    </a:lnTo>
                    <a:lnTo>
                      <a:pt x="7665" y="10788"/>
                    </a:lnTo>
                    <a:lnTo>
                      <a:pt x="7911" y="10998"/>
                    </a:lnTo>
                    <a:lnTo>
                      <a:pt x="8024" y="11097"/>
                    </a:lnTo>
                    <a:lnTo>
                      <a:pt x="8137" y="11207"/>
                    </a:lnTo>
                    <a:lnTo>
                      <a:pt x="8194" y="11340"/>
                    </a:lnTo>
                    <a:lnTo>
                      <a:pt x="8269" y="11461"/>
                    </a:lnTo>
                    <a:lnTo>
                      <a:pt x="8307" y="11593"/>
                    </a:lnTo>
                    <a:lnTo>
                      <a:pt x="8307" y="11714"/>
                    </a:lnTo>
                    <a:lnTo>
                      <a:pt x="8307" y="11868"/>
                    </a:lnTo>
                    <a:lnTo>
                      <a:pt x="8307" y="12012"/>
                    </a:lnTo>
                    <a:lnTo>
                      <a:pt x="8194" y="12265"/>
                    </a:lnTo>
                    <a:lnTo>
                      <a:pt x="8062" y="12519"/>
                    </a:lnTo>
                    <a:lnTo>
                      <a:pt x="7873" y="12706"/>
                    </a:lnTo>
                    <a:lnTo>
                      <a:pt x="7627" y="12904"/>
                    </a:lnTo>
                    <a:lnTo>
                      <a:pt x="7363" y="13048"/>
                    </a:lnTo>
                    <a:lnTo>
                      <a:pt x="7080" y="13180"/>
                    </a:lnTo>
                    <a:lnTo>
                      <a:pt x="6759" y="13257"/>
                    </a:lnTo>
                    <a:lnTo>
                      <a:pt x="6419" y="13345"/>
                    </a:lnTo>
                    <a:lnTo>
                      <a:pt x="6098" y="13389"/>
                    </a:lnTo>
                    <a:lnTo>
                      <a:pt x="5739" y="13389"/>
                    </a:lnTo>
                    <a:lnTo>
                      <a:pt x="5418" y="13389"/>
                    </a:lnTo>
                    <a:lnTo>
                      <a:pt x="5079" y="13345"/>
                    </a:lnTo>
                    <a:lnTo>
                      <a:pt x="4758" y="13301"/>
                    </a:lnTo>
                    <a:lnTo>
                      <a:pt x="4474" y="13213"/>
                    </a:lnTo>
                    <a:lnTo>
                      <a:pt x="4172" y="13114"/>
                    </a:lnTo>
                    <a:lnTo>
                      <a:pt x="3965" y="12982"/>
                    </a:lnTo>
                    <a:lnTo>
                      <a:pt x="3738" y="12838"/>
                    </a:lnTo>
                    <a:lnTo>
                      <a:pt x="3493" y="12706"/>
                    </a:lnTo>
                    <a:lnTo>
                      <a:pt x="3228" y="12607"/>
                    </a:lnTo>
                    <a:lnTo>
                      <a:pt x="2945" y="12519"/>
                    </a:lnTo>
                    <a:lnTo>
                      <a:pt x="2700" y="12431"/>
                    </a:lnTo>
                    <a:lnTo>
                      <a:pt x="2397" y="12375"/>
                    </a:lnTo>
                    <a:lnTo>
                      <a:pt x="2152" y="12331"/>
                    </a:lnTo>
                    <a:lnTo>
                      <a:pt x="1888" y="12309"/>
                    </a:lnTo>
                    <a:lnTo>
                      <a:pt x="1642" y="12309"/>
                    </a:lnTo>
                    <a:lnTo>
                      <a:pt x="1397" y="12331"/>
                    </a:lnTo>
                    <a:lnTo>
                      <a:pt x="1170" y="12397"/>
                    </a:lnTo>
                    <a:lnTo>
                      <a:pt x="962" y="12453"/>
                    </a:lnTo>
                    <a:lnTo>
                      <a:pt x="774" y="12563"/>
                    </a:lnTo>
                    <a:lnTo>
                      <a:pt x="623" y="12684"/>
                    </a:lnTo>
                    <a:lnTo>
                      <a:pt x="528" y="12838"/>
                    </a:lnTo>
                    <a:lnTo>
                      <a:pt x="453" y="13026"/>
                    </a:lnTo>
                    <a:lnTo>
                      <a:pt x="339" y="13477"/>
                    </a:lnTo>
                    <a:lnTo>
                      <a:pt x="226" y="13984"/>
                    </a:lnTo>
                    <a:lnTo>
                      <a:pt x="151" y="14535"/>
                    </a:lnTo>
                    <a:lnTo>
                      <a:pt x="113" y="15075"/>
                    </a:lnTo>
                    <a:lnTo>
                      <a:pt x="113" y="15626"/>
                    </a:lnTo>
                    <a:lnTo>
                      <a:pt x="151" y="16133"/>
                    </a:lnTo>
                    <a:lnTo>
                      <a:pt x="188" y="16376"/>
                    </a:lnTo>
                    <a:lnTo>
                      <a:pt x="264" y="16585"/>
                    </a:lnTo>
                    <a:lnTo>
                      <a:pt x="339" y="16773"/>
                    </a:lnTo>
                    <a:lnTo>
                      <a:pt x="453" y="16938"/>
                    </a:lnTo>
                    <a:lnTo>
                      <a:pt x="1095" y="16883"/>
                    </a:lnTo>
                    <a:lnTo>
                      <a:pt x="1963" y="16795"/>
                    </a:lnTo>
                    <a:lnTo>
                      <a:pt x="2945" y="16751"/>
                    </a:lnTo>
                    <a:lnTo>
                      <a:pt x="3965" y="16706"/>
                    </a:lnTo>
                    <a:lnTo>
                      <a:pt x="5022" y="16684"/>
                    </a:lnTo>
                    <a:lnTo>
                      <a:pt x="5947" y="16684"/>
                    </a:lnTo>
                    <a:lnTo>
                      <a:pt x="6759" y="16706"/>
                    </a:lnTo>
                    <a:lnTo>
                      <a:pt x="7363" y="16751"/>
                    </a:lnTo>
                    <a:lnTo>
                      <a:pt x="7948" y="16839"/>
                    </a:lnTo>
                    <a:lnTo>
                      <a:pt x="8458" y="16916"/>
                    </a:lnTo>
                    <a:lnTo>
                      <a:pt x="8893" y="17026"/>
                    </a:lnTo>
                    <a:lnTo>
                      <a:pt x="9289" y="17158"/>
                    </a:lnTo>
                    <a:lnTo>
                      <a:pt x="9572" y="17280"/>
                    </a:lnTo>
                    <a:lnTo>
                      <a:pt x="9799" y="17412"/>
                    </a:lnTo>
                    <a:lnTo>
                      <a:pt x="9969" y="17555"/>
                    </a:lnTo>
                    <a:lnTo>
                      <a:pt x="10120" y="17687"/>
                    </a:lnTo>
                    <a:lnTo>
                      <a:pt x="10158" y="17831"/>
                    </a:lnTo>
                    <a:lnTo>
                      <a:pt x="10195" y="17974"/>
                    </a:lnTo>
                    <a:lnTo>
                      <a:pt x="10158" y="18128"/>
                    </a:lnTo>
                    <a:lnTo>
                      <a:pt x="10082" y="18271"/>
                    </a:lnTo>
                    <a:lnTo>
                      <a:pt x="9969" y="18426"/>
                    </a:lnTo>
                    <a:lnTo>
                      <a:pt x="9837" y="18569"/>
                    </a:lnTo>
                    <a:lnTo>
                      <a:pt x="9648" y="18701"/>
                    </a:lnTo>
                    <a:lnTo>
                      <a:pt x="9440" y="18822"/>
                    </a:lnTo>
                    <a:lnTo>
                      <a:pt x="9213" y="18999"/>
                    </a:lnTo>
                    <a:lnTo>
                      <a:pt x="9044" y="19186"/>
                    </a:lnTo>
                    <a:lnTo>
                      <a:pt x="8893" y="19395"/>
                    </a:lnTo>
                    <a:lnTo>
                      <a:pt x="8817" y="19627"/>
                    </a:lnTo>
                    <a:lnTo>
                      <a:pt x="8779" y="19858"/>
                    </a:lnTo>
                    <a:lnTo>
                      <a:pt x="8779" y="20112"/>
                    </a:lnTo>
                    <a:lnTo>
                      <a:pt x="8855" y="20354"/>
                    </a:lnTo>
                    <a:lnTo>
                      <a:pt x="8968" y="20586"/>
                    </a:lnTo>
                    <a:lnTo>
                      <a:pt x="9138" y="20817"/>
                    </a:lnTo>
                    <a:lnTo>
                      <a:pt x="9365" y="21026"/>
                    </a:lnTo>
                    <a:lnTo>
                      <a:pt x="9610" y="21192"/>
                    </a:lnTo>
                    <a:lnTo>
                      <a:pt x="9950" y="21368"/>
                    </a:lnTo>
                    <a:lnTo>
                      <a:pt x="10120" y="21445"/>
                    </a:lnTo>
                    <a:lnTo>
                      <a:pt x="10346" y="21511"/>
                    </a:lnTo>
                    <a:lnTo>
                      <a:pt x="10516" y="21555"/>
                    </a:lnTo>
                    <a:lnTo>
                      <a:pt x="10743" y="21600"/>
                    </a:lnTo>
                    <a:lnTo>
                      <a:pt x="10988" y="21644"/>
                    </a:lnTo>
                    <a:lnTo>
                      <a:pt x="11215" y="21666"/>
                    </a:lnTo>
                    <a:lnTo>
                      <a:pt x="11498" y="21666"/>
                    </a:lnTo>
                    <a:lnTo>
                      <a:pt x="11762" y="21666"/>
                    </a:lnTo>
                    <a:lnTo>
                      <a:pt x="12253" y="21644"/>
                    </a:lnTo>
                    <a:lnTo>
                      <a:pt x="12763" y="21577"/>
                    </a:lnTo>
                    <a:lnTo>
                      <a:pt x="13197" y="21467"/>
                    </a:lnTo>
                    <a:lnTo>
                      <a:pt x="13556" y="21346"/>
                    </a:lnTo>
                    <a:lnTo>
                      <a:pt x="13896" y="21192"/>
                    </a:lnTo>
                    <a:lnTo>
                      <a:pt x="14179" y="21026"/>
                    </a:lnTo>
                    <a:lnTo>
                      <a:pt x="14444" y="20839"/>
                    </a:lnTo>
                    <a:lnTo>
                      <a:pt x="14576" y="20641"/>
                    </a:lnTo>
                    <a:lnTo>
                      <a:pt x="14727" y="20431"/>
                    </a:lnTo>
                    <a:lnTo>
                      <a:pt x="14765" y="20200"/>
                    </a:lnTo>
                    <a:lnTo>
                      <a:pt x="14802" y="19991"/>
                    </a:lnTo>
                    <a:lnTo>
                      <a:pt x="14727" y="19759"/>
                    </a:lnTo>
                    <a:lnTo>
                      <a:pt x="14613" y="19550"/>
                    </a:lnTo>
                    <a:lnTo>
                      <a:pt x="14444" y="19307"/>
                    </a:lnTo>
                    <a:lnTo>
                      <a:pt x="14217" y="19098"/>
                    </a:lnTo>
                    <a:lnTo>
                      <a:pt x="13934" y="18911"/>
                    </a:lnTo>
                    <a:lnTo>
                      <a:pt x="13669" y="18745"/>
                    </a:lnTo>
                    <a:lnTo>
                      <a:pt x="13462" y="18547"/>
                    </a:lnTo>
                    <a:lnTo>
                      <a:pt x="13311" y="18337"/>
                    </a:lnTo>
                    <a:lnTo>
                      <a:pt x="13197" y="18150"/>
                    </a:lnTo>
                    <a:lnTo>
                      <a:pt x="13122" y="17941"/>
                    </a:lnTo>
                    <a:lnTo>
                      <a:pt x="13122" y="17720"/>
                    </a:lnTo>
                    <a:lnTo>
                      <a:pt x="13122" y="17533"/>
                    </a:lnTo>
                    <a:lnTo>
                      <a:pt x="13197" y="17346"/>
                    </a:lnTo>
                    <a:lnTo>
                      <a:pt x="13273" y="17158"/>
                    </a:lnTo>
                    <a:lnTo>
                      <a:pt x="13386" y="16982"/>
                    </a:lnTo>
                    <a:lnTo>
                      <a:pt x="13537" y="16839"/>
                    </a:lnTo>
                    <a:lnTo>
                      <a:pt x="13707" y="16706"/>
                    </a:lnTo>
                    <a:lnTo>
                      <a:pt x="13896" y="16607"/>
                    </a:lnTo>
                    <a:lnTo>
                      <a:pt x="14104" y="16519"/>
                    </a:lnTo>
                    <a:lnTo>
                      <a:pt x="14330" y="16453"/>
                    </a:lnTo>
                    <a:lnTo>
                      <a:pt x="14538" y="16431"/>
                    </a:lnTo>
                    <a:lnTo>
                      <a:pt x="14897" y="16453"/>
                    </a:lnTo>
                    <a:lnTo>
                      <a:pt x="15406" y="16497"/>
                    </a:lnTo>
                    <a:lnTo>
                      <a:pt x="16105" y="16541"/>
                    </a:lnTo>
                    <a:lnTo>
                      <a:pt x="16898" y="16607"/>
                    </a:lnTo>
                    <a:lnTo>
                      <a:pt x="17804" y="16651"/>
                    </a:lnTo>
                    <a:lnTo>
                      <a:pt x="18786" y="16684"/>
                    </a:lnTo>
                    <a:lnTo>
                      <a:pt x="19844" y="16728"/>
                    </a:lnTo>
                    <a:lnTo>
                      <a:pt x="20920" y="16751"/>
                    </a:lnTo>
                    <a:lnTo>
                      <a:pt x="21109" y="16497"/>
                    </a:lnTo>
                    <a:lnTo>
                      <a:pt x="21241" y="16222"/>
                    </a:lnTo>
                    <a:lnTo>
                      <a:pt x="21392" y="15946"/>
                    </a:lnTo>
                    <a:lnTo>
                      <a:pt x="21467" y="15648"/>
                    </a:lnTo>
                    <a:lnTo>
                      <a:pt x="21543" y="15351"/>
                    </a:lnTo>
                    <a:lnTo>
                      <a:pt x="21618" y="15042"/>
                    </a:lnTo>
                    <a:lnTo>
                      <a:pt x="21618" y="14745"/>
                    </a:lnTo>
                    <a:lnTo>
                      <a:pt x="21618" y="14447"/>
                    </a:lnTo>
                    <a:lnTo>
                      <a:pt x="21618" y="14150"/>
                    </a:lnTo>
                    <a:lnTo>
                      <a:pt x="21581" y="13852"/>
                    </a:lnTo>
                    <a:lnTo>
                      <a:pt x="21505" y="13577"/>
                    </a:lnTo>
                    <a:lnTo>
                      <a:pt x="21430" y="13301"/>
                    </a:lnTo>
                    <a:lnTo>
                      <a:pt x="21354" y="13048"/>
                    </a:lnTo>
                    <a:lnTo>
                      <a:pt x="21241" y="12816"/>
                    </a:lnTo>
                    <a:lnTo>
                      <a:pt x="21146" y="12607"/>
                    </a:lnTo>
                    <a:lnTo>
                      <a:pt x="21033" y="12431"/>
                    </a:lnTo>
                    <a:lnTo>
                      <a:pt x="20920" y="12265"/>
                    </a:lnTo>
                    <a:lnTo>
                      <a:pt x="20769" y="12144"/>
                    </a:lnTo>
                    <a:lnTo>
                      <a:pt x="20637" y="12034"/>
                    </a:lnTo>
                    <a:lnTo>
                      <a:pt x="20486" y="11946"/>
                    </a:lnTo>
                    <a:lnTo>
                      <a:pt x="20297" y="11891"/>
                    </a:lnTo>
                    <a:lnTo>
                      <a:pt x="20165" y="11846"/>
                    </a:lnTo>
                    <a:lnTo>
                      <a:pt x="19976" y="11824"/>
                    </a:lnTo>
                    <a:lnTo>
                      <a:pt x="19806" y="11802"/>
                    </a:lnTo>
                    <a:lnTo>
                      <a:pt x="19390" y="11824"/>
                    </a:lnTo>
                    <a:lnTo>
                      <a:pt x="18956" y="11891"/>
                    </a:lnTo>
                    <a:lnTo>
                      <a:pt x="18503" y="11968"/>
                    </a:lnTo>
                    <a:lnTo>
                      <a:pt x="17993" y="12078"/>
                    </a:lnTo>
                    <a:lnTo>
                      <a:pt x="17653" y="12144"/>
                    </a:lnTo>
                    <a:lnTo>
                      <a:pt x="17332" y="12199"/>
                    </a:lnTo>
                    <a:lnTo>
                      <a:pt x="17049" y="12221"/>
                    </a:lnTo>
                    <a:lnTo>
                      <a:pt x="16747" y="12243"/>
                    </a:lnTo>
                    <a:lnTo>
                      <a:pt x="16464" y="12243"/>
                    </a:lnTo>
                    <a:lnTo>
                      <a:pt x="16218" y="12243"/>
                    </a:lnTo>
                    <a:lnTo>
                      <a:pt x="15992" y="12221"/>
                    </a:lnTo>
                    <a:lnTo>
                      <a:pt x="15746" y="12199"/>
                    </a:lnTo>
                    <a:lnTo>
                      <a:pt x="15520" y="12155"/>
                    </a:lnTo>
                    <a:lnTo>
                      <a:pt x="15350" y="12122"/>
                    </a:lnTo>
                    <a:lnTo>
                      <a:pt x="15161" y="12056"/>
                    </a:lnTo>
                    <a:lnTo>
                      <a:pt x="14972" y="11990"/>
                    </a:lnTo>
                    <a:lnTo>
                      <a:pt x="14689" y="11846"/>
                    </a:lnTo>
                    <a:lnTo>
                      <a:pt x="14444" y="11670"/>
                    </a:lnTo>
                    <a:lnTo>
                      <a:pt x="14255" y="11483"/>
                    </a:lnTo>
                    <a:lnTo>
                      <a:pt x="14104" y="11295"/>
                    </a:lnTo>
                    <a:lnTo>
                      <a:pt x="14028" y="11086"/>
                    </a:lnTo>
                    <a:lnTo>
                      <a:pt x="13972" y="10888"/>
                    </a:lnTo>
                    <a:lnTo>
                      <a:pt x="13972" y="10700"/>
                    </a:lnTo>
                    <a:lnTo>
                      <a:pt x="14009" y="10513"/>
                    </a:lnTo>
                    <a:lnTo>
                      <a:pt x="14066" y="10359"/>
                    </a:lnTo>
                    <a:lnTo>
                      <a:pt x="14179" y="10215"/>
                    </a:lnTo>
                    <a:lnTo>
                      <a:pt x="14406" y="10006"/>
                    </a:lnTo>
                    <a:lnTo>
                      <a:pt x="14651" y="9830"/>
                    </a:lnTo>
                    <a:lnTo>
                      <a:pt x="14878" y="9686"/>
                    </a:lnTo>
                    <a:lnTo>
                      <a:pt x="15123" y="9554"/>
                    </a:lnTo>
                    <a:lnTo>
                      <a:pt x="15350" y="9477"/>
                    </a:lnTo>
                    <a:lnTo>
                      <a:pt x="15558" y="9411"/>
                    </a:lnTo>
                    <a:lnTo>
                      <a:pt x="15803" y="9345"/>
                    </a:lnTo>
                    <a:lnTo>
                      <a:pt x="16030" y="9323"/>
                    </a:lnTo>
                    <a:lnTo>
                      <a:pt x="16256" y="9301"/>
                    </a:lnTo>
                    <a:lnTo>
                      <a:pt x="16464" y="9323"/>
                    </a:lnTo>
                    <a:lnTo>
                      <a:pt x="16690" y="9345"/>
                    </a:lnTo>
                    <a:lnTo>
                      <a:pt x="16898" y="9367"/>
                    </a:lnTo>
                    <a:lnTo>
                      <a:pt x="17332" y="9477"/>
                    </a:lnTo>
                    <a:lnTo>
                      <a:pt x="17767" y="9598"/>
                    </a:lnTo>
                    <a:lnTo>
                      <a:pt x="18163" y="9731"/>
                    </a:lnTo>
                    <a:lnTo>
                      <a:pt x="18597" y="9874"/>
                    </a:lnTo>
                    <a:lnTo>
                      <a:pt x="18994" y="10006"/>
                    </a:lnTo>
                    <a:lnTo>
                      <a:pt x="19428" y="10083"/>
                    </a:lnTo>
                    <a:lnTo>
                      <a:pt x="19617" y="10127"/>
                    </a:lnTo>
                    <a:lnTo>
                      <a:pt x="19844" y="10149"/>
                    </a:lnTo>
                    <a:lnTo>
                      <a:pt x="20013" y="10149"/>
                    </a:lnTo>
                    <a:lnTo>
                      <a:pt x="20240" y="10127"/>
                    </a:lnTo>
                    <a:lnTo>
                      <a:pt x="20410" y="10105"/>
                    </a:lnTo>
                    <a:lnTo>
                      <a:pt x="20637" y="10061"/>
                    </a:lnTo>
                    <a:lnTo>
                      <a:pt x="20844" y="9984"/>
                    </a:lnTo>
                    <a:lnTo>
                      <a:pt x="21033" y="9896"/>
                    </a:lnTo>
                    <a:lnTo>
                      <a:pt x="21146" y="9830"/>
                    </a:lnTo>
                    <a:lnTo>
                      <a:pt x="21203" y="9753"/>
                    </a:lnTo>
                    <a:lnTo>
                      <a:pt x="21279" y="9642"/>
                    </a:lnTo>
                    <a:lnTo>
                      <a:pt x="21354" y="9521"/>
                    </a:lnTo>
                    <a:lnTo>
                      <a:pt x="21430" y="9246"/>
                    </a:lnTo>
                    <a:lnTo>
                      <a:pt x="21430" y="8904"/>
                    </a:lnTo>
                    <a:lnTo>
                      <a:pt x="21430" y="8540"/>
                    </a:lnTo>
                    <a:lnTo>
                      <a:pt x="21392" y="8144"/>
                    </a:lnTo>
                    <a:lnTo>
                      <a:pt x="21354" y="7714"/>
                    </a:lnTo>
                    <a:lnTo>
                      <a:pt x="21279" y="7295"/>
                    </a:lnTo>
                    <a:lnTo>
                      <a:pt x="21146" y="6446"/>
                    </a:lnTo>
                    <a:lnTo>
                      <a:pt x="20995" y="5686"/>
                    </a:lnTo>
                    <a:lnTo>
                      <a:pt x="20958" y="5366"/>
                    </a:lnTo>
                    <a:lnTo>
                      <a:pt x="20958" y="5091"/>
                    </a:lnTo>
                    <a:lnTo>
                      <a:pt x="20958" y="4860"/>
                    </a:lnTo>
                    <a:lnTo>
                      <a:pt x="21033" y="4716"/>
                    </a:lnTo>
                    <a:lnTo>
                      <a:pt x="20637" y="4860"/>
                    </a:lnTo>
                    <a:lnTo>
                      <a:pt x="20127" y="4992"/>
                    </a:lnTo>
                    <a:lnTo>
                      <a:pt x="19617" y="5069"/>
                    </a:lnTo>
                    <a:lnTo>
                      <a:pt x="19032" y="5157"/>
                    </a:lnTo>
                    <a:lnTo>
                      <a:pt x="18465" y="5201"/>
                    </a:lnTo>
                    <a:lnTo>
                      <a:pt x="17842" y="5245"/>
                    </a:lnTo>
                    <a:lnTo>
                      <a:pt x="17219" y="5267"/>
                    </a:lnTo>
                    <a:lnTo>
                      <a:pt x="16615" y="5267"/>
                    </a:lnTo>
                    <a:lnTo>
                      <a:pt x="15992" y="5245"/>
                    </a:lnTo>
                    <a:lnTo>
                      <a:pt x="15369" y="5201"/>
                    </a:lnTo>
                    <a:lnTo>
                      <a:pt x="14840" y="5157"/>
                    </a:lnTo>
                    <a:lnTo>
                      <a:pt x="14293" y="5091"/>
                    </a:lnTo>
                    <a:lnTo>
                      <a:pt x="13783" y="5014"/>
                    </a:lnTo>
                    <a:lnTo>
                      <a:pt x="13386" y="4926"/>
                    </a:lnTo>
                    <a:lnTo>
                      <a:pt x="13027" y="4815"/>
                    </a:lnTo>
                    <a:lnTo>
                      <a:pt x="12725" y="4716"/>
                    </a:lnTo>
                    <a:lnTo>
                      <a:pt x="12480" y="4606"/>
                    </a:lnTo>
                    <a:lnTo>
                      <a:pt x="12291" y="4496"/>
                    </a:lnTo>
                    <a:lnTo>
                      <a:pt x="12197" y="4397"/>
                    </a:lnTo>
                    <a:lnTo>
                      <a:pt x="12083" y="4286"/>
                    </a:lnTo>
                    <a:lnTo>
                      <a:pt x="12046" y="4187"/>
                    </a:lnTo>
                    <a:lnTo>
                      <a:pt x="12008" y="4077"/>
                    </a:lnTo>
                    <a:lnTo>
                      <a:pt x="12046" y="3967"/>
                    </a:lnTo>
                    <a:lnTo>
                      <a:pt x="12121" y="3868"/>
                    </a:lnTo>
                    <a:lnTo>
                      <a:pt x="12197" y="3735"/>
                    </a:lnTo>
                    <a:lnTo>
                      <a:pt x="12291" y="3614"/>
                    </a:lnTo>
                    <a:lnTo>
                      <a:pt x="12442" y="3482"/>
                    </a:lnTo>
                    <a:lnTo>
                      <a:pt x="12631" y="3361"/>
                    </a:lnTo>
                    <a:lnTo>
                      <a:pt x="13065" y="3085"/>
                    </a:lnTo>
                    <a:lnTo>
                      <a:pt x="13537" y="2766"/>
                    </a:lnTo>
                    <a:lnTo>
                      <a:pt x="13783" y="2578"/>
                    </a:lnTo>
                    <a:lnTo>
                      <a:pt x="13934" y="2380"/>
                    </a:lnTo>
                    <a:lnTo>
                      <a:pt x="14028" y="2171"/>
                    </a:lnTo>
                    <a:lnTo>
                      <a:pt x="14104" y="1961"/>
                    </a:lnTo>
                    <a:lnTo>
                      <a:pt x="14104" y="1730"/>
                    </a:lnTo>
                    <a:lnTo>
                      <a:pt x="14066" y="1498"/>
                    </a:lnTo>
                    <a:lnTo>
                      <a:pt x="13972" y="1267"/>
                    </a:lnTo>
                    <a:lnTo>
                      <a:pt x="13820" y="1057"/>
                    </a:lnTo>
                    <a:lnTo>
                      <a:pt x="13594" y="837"/>
                    </a:lnTo>
                    <a:lnTo>
                      <a:pt x="13386" y="628"/>
                    </a:lnTo>
                    <a:lnTo>
                      <a:pt x="13103" y="462"/>
                    </a:lnTo>
                    <a:lnTo>
                      <a:pt x="12763" y="308"/>
                    </a:lnTo>
                    <a:lnTo>
                      <a:pt x="12404" y="187"/>
                    </a:lnTo>
                    <a:lnTo>
                      <a:pt x="12008" y="77"/>
                    </a:lnTo>
                    <a:lnTo>
                      <a:pt x="11574" y="33"/>
                    </a:lnTo>
                    <a:lnTo>
                      <a:pt x="11102" y="11"/>
                    </a:lnTo>
                    <a:lnTo>
                      <a:pt x="10667" y="11"/>
                    </a:lnTo>
                    <a:lnTo>
                      <a:pt x="10233" y="77"/>
                    </a:lnTo>
                    <a:lnTo>
                      <a:pt x="9837" y="187"/>
                    </a:lnTo>
                    <a:lnTo>
                      <a:pt x="9440" y="286"/>
                    </a:lnTo>
                    <a:lnTo>
                      <a:pt x="9062" y="462"/>
                    </a:lnTo>
                    <a:lnTo>
                      <a:pt x="8741" y="628"/>
                    </a:lnTo>
                    <a:lnTo>
                      <a:pt x="8458" y="815"/>
                    </a:lnTo>
                    <a:lnTo>
                      <a:pt x="8232" y="1035"/>
                    </a:lnTo>
                    <a:lnTo>
                      <a:pt x="8062" y="1245"/>
                    </a:lnTo>
                    <a:lnTo>
                      <a:pt x="7911" y="1476"/>
                    </a:lnTo>
                    <a:lnTo>
                      <a:pt x="7835" y="1708"/>
                    </a:lnTo>
                    <a:lnTo>
                      <a:pt x="7797" y="1961"/>
                    </a:lnTo>
                    <a:lnTo>
                      <a:pt x="7835" y="2193"/>
                    </a:lnTo>
                    <a:lnTo>
                      <a:pt x="7948" y="2402"/>
                    </a:lnTo>
                    <a:lnTo>
                      <a:pt x="8062" y="2534"/>
                    </a:lnTo>
                    <a:lnTo>
                      <a:pt x="8175" y="2644"/>
                    </a:lnTo>
                    <a:lnTo>
                      <a:pt x="8269" y="2744"/>
                    </a:lnTo>
                    <a:lnTo>
                      <a:pt x="8420" y="2832"/>
                    </a:lnTo>
                    <a:lnTo>
                      <a:pt x="8704" y="3019"/>
                    </a:lnTo>
                    <a:lnTo>
                      <a:pt x="8968" y="3206"/>
                    </a:lnTo>
                    <a:lnTo>
                      <a:pt x="9138" y="3405"/>
                    </a:lnTo>
                    <a:lnTo>
                      <a:pt x="9327" y="3570"/>
                    </a:lnTo>
                    <a:lnTo>
                      <a:pt x="9440" y="3735"/>
                    </a:lnTo>
                    <a:lnTo>
                      <a:pt x="9516" y="3890"/>
                    </a:lnTo>
                    <a:lnTo>
                      <a:pt x="9534" y="4033"/>
                    </a:lnTo>
                    <a:lnTo>
                      <a:pt x="9534" y="4165"/>
                    </a:lnTo>
                    <a:lnTo>
                      <a:pt x="9516" y="4286"/>
                    </a:lnTo>
                    <a:lnTo>
                      <a:pt x="9440" y="4397"/>
                    </a:lnTo>
                    <a:lnTo>
                      <a:pt x="9327" y="4496"/>
                    </a:lnTo>
                    <a:lnTo>
                      <a:pt x="9176" y="4562"/>
                    </a:lnTo>
                    <a:lnTo>
                      <a:pt x="9006" y="4628"/>
                    </a:lnTo>
                    <a:lnTo>
                      <a:pt x="8779" y="4694"/>
                    </a:lnTo>
                    <a:lnTo>
                      <a:pt x="8534" y="4716"/>
                    </a:lnTo>
                    <a:lnTo>
                      <a:pt x="8232" y="4716"/>
                    </a:lnTo>
                    <a:lnTo>
                      <a:pt x="7118" y="4738"/>
                    </a:lnTo>
                    <a:lnTo>
                      <a:pt x="5947" y="4771"/>
                    </a:lnTo>
                    <a:lnTo>
                      <a:pt x="4795" y="4815"/>
                    </a:lnTo>
                    <a:lnTo>
                      <a:pt x="3681" y="4860"/>
                    </a:lnTo>
                    <a:lnTo>
                      <a:pt x="2662" y="4882"/>
                    </a:lnTo>
                    <a:lnTo>
                      <a:pt x="1755" y="4882"/>
                    </a:lnTo>
                    <a:lnTo>
                      <a:pt x="1359" y="4860"/>
                    </a:lnTo>
                    <a:lnTo>
                      <a:pt x="981" y="4837"/>
                    </a:lnTo>
                    <a:lnTo>
                      <a:pt x="698" y="4771"/>
                    </a:lnTo>
                    <a:lnTo>
                      <a:pt x="453" y="4716"/>
                    </a:lnTo>
                    <a:lnTo>
                      <a:pt x="453" y="5322"/>
                    </a:lnTo>
                    <a:lnTo>
                      <a:pt x="453" y="6083"/>
                    </a:lnTo>
                    <a:lnTo>
                      <a:pt x="453" y="6909"/>
                    </a:lnTo>
                    <a:lnTo>
                      <a:pt x="453" y="7780"/>
                    </a:lnTo>
                    <a:lnTo>
                      <a:pt x="453" y="8606"/>
                    </a:lnTo>
                    <a:lnTo>
                      <a:pt x="453" y="9345"/>
                    </a:lnTo>
                    <a:lnTo>
                      <a:pt x="453" y="9918"/>
                    </a:lnTo>
                    <a:lnTo>
                      <a:pt x="453" y="10282"/>
                    </a:lnTo>
                    <a:lnTo>
                      <a:pt x="490" y="10381"/>
                    </a:lnTo>
                    <a:lnTo>
                      <a:pt x="547" y="10491"/>
                    </a:lnTo>
                    <a:lnTo>
                      <a:pt x="660" y="10590"/>
                    </a:lnTo>
                    <a:lnTo>
                      <a:pt x="811" y="10700"/>
                    </a:lnTo>
                    <a:lnTo>
                      <a:pt x="981" y="10811"/>
                    </a:lnTo>
                    <a:lnTo>
                      <a:pt x="1208" y="10888"/>
                    </a:lnTo>
                    <a:lnTo>
                      <a:pt x="1453" y="10954"/>
                    </a:lnTo>
                    <a:lnTo>
                      <a:pt x="1718" y="11020"/>
                    </a:lnTo>
                    <a:lnTo>
                      <a:pt x="1963" y="11064"/>
                    </a:lnTo>
                    <a:lnTo>
                      <a:pt x="2265" y="11086"/>
                    </a:lnTo>
                    <a:lnTo>
                      <a:pt x="2548" y="11064"/>
                    </a:lnTo>
                    <a:lnTo>
                      <a:pt x="2794" y="11042"/>
                    </a:lnTo>
                    <a:lnTo>
                      <a:pt x="3096" y="10976"/>
                    </a:lnTo>
                    <a:lnTo>
                      <a:pt x="3341" y="10888"/>
                    </a:lnTo>
                    <a:lnTo>
                      <a:pt x="3606" y="10766"/>
                    </a:lnTo>
                    <a:lnTo>
                      <a:pt x="3813" y="10590"/>
                    </a:lnTo>
                    <a:close/>
                  </a:path>
                </a:pathLst>
              </a:custGeom>
              <a:solidFill>
                <a:srgbClr val="DDDDDD"/>
              </a:solidFill>
              <a:ln w="19050">
                <a:solidFill>
                  <a:schemeClr val="accent2"/>
                </a:solidFill>
                <a:miter lim="800000"/>
                <a:headEnd/>
                <a:tailEnd/>
              </a:ln>
            </p:spPr>
            <p:txBody>
              <a:bodyPr/>
              <a:lstStyle/>
              <a:p>
                <a:endParaRPr lang="en-GB" altLang="it-IT" sz="900" b="1">
                  <a:solidFill>
                    <a:schemeClr val="tx1"/>
                  </a:solidFill>
                </a:endParaRPr>
              </a:p>
            </p:txBody>
          </p:sp>
          <p:sp>
            <p:nvSpPr>
              <p:cNvPr id="23" name="Text Box 10"/>
              <p:cNvSpPr txBox="1">
                <a:spLocks noChangeArrowheads="1"/>
              </p:cNvSpPr>
              <p:nvPr/>
            </p:nvSpPr>
            <p:spPr bwMode="auto">
              <a:xfrm>
                <a:off x="288" y="2122"/>
                <a:ext cx="953" cy="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it-IT" altLang="it-IT" sz="900" b="1" dirty="0" smtClean="0">
                    <a:solidFill>
                      <a:schemeClr val="tx1"/>
                    </a:solidFill>
                  </a:rPr>
                  <a:t>Crescita</a:t>
                </a:r>
                <a:endParaRPr lang="it-IT" altLang="it-IT" sz="900" b="1" dirty="0">
                  <a:solidFill>
                    <a:schemeClr val="tx1"/>
                  </a:solidFill>
                </a:endParaRPr>
              </a:p>
            </p:txBody>
          </p:sp>
        </p:grpSp>
        <p:grpSp>
          <p:nvGrpSpPr>
            <p:cNvPr id="24" name="Group 28"/>
            <p:cNvGrpSpPr>
              <a:grpSpLocks/>
            </p:cNvGrpSpPr>
            <p:nvPr/>
          </p:nvGrpSpPr>
          <p:grpSpPr bwMode="auto">
            <a:xfrm>
              <a:off x="621415" y="1988840"/>
              <a:ext cx="986374" cy="666835"/>
              <a:chOff x="368" y="1290"/>
              <a:chExt cx="827" cy="615"/>
            </a:xfrm>
          </p:grpSpPr>
          <p:sp>
            <p:nvSpPr>
              <p:cNvPr id="25" name="Puzzle3"/>
              <p:cNvSpPr>
                <a:spLocks noEditPoints="1" noChangeArrowheads="1"/>
              </p:cNvSpPr>
              <p:nvPr/>
            </p:nvSpPr>
            <p:spPr bwMode="auto">
              <a:xfrm>
                <a:off x="452" y="1290"/>
                <a:ext cx="720" cy="615"/>
              </a:xfrm>
              <a:custGeom>
                <a:avLst/>
                <a:gdLst>
                  <a:gd name="T0" fmla="*/ 10391 w 21600"/>
                  <a:gd name="T1" fmla="*/ 15806 h 21600"/>
                  <a:gd name="T2" fmla="*/ 20551 w 21600"/>
                  <a:gd name="T3" fmla="*/ 21088 h 21600"/>
                  <a:gd name="T4" fmla="*/ 13180 w 21600"/>
                  <a:gd name="T5" fmla="*/ 13801 h 21600"/>
                  <a:gd name="T6" fmla="*/ 20551 w 21600"/>
                  <a:gd name="T7" fmla="*/ 7025 h 21600"/>
                  <a:gd name="T8" fmla="*/ 10500 w 21600"/>
                  <a:gd name="T9" fmla="*/ 52 h 21600"/>
                  <a:gd name="T10" fmla="*/ 692 w 21600"/>
                  <a:gd name="T11" fmla="*/ 6802 h 21600"/>
                  <a:gd name="T12" fmla="*/ 8064 w 21600"/>
                  <a:gd name="T13" fmla="*/ 13526 h 21600"/>
                  <a:gd name="T14" fmla="*/ 692 w 21600"/>
                  <a:gd name="T15" fmla="*/ 21088 h 21600"/>
                  <a:gd name="T16" fmla="*/ 2273 w 21600"/>
                  <a:gd name="T17" fmla="*/ 7719 h 21600"/>
                  <a:gd name="T18" fmla="*/ 19149 w 21600"/>
                  <a:gd name="T19" fmla="*/ 202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6625" y="20892"/>
                    </a:moveTo>
                    <a:lnTo>
                      <a:pt x="7105" y="21023"/>
                    </a:lnTo>
                    <a:lnTo>
                      <a:pt x="7513" y="21088"/>
                    </a:lnTo>
                    <a:lnTo>
                      <a:pt x="7922" y="21115"/>
                    </a:lnTo>
                    <a:lnTo>
                      <a:pt x="8242" y="21115"/>
                    </a:lnTo>
                    <a:lnTo>
                      <a:pt x="8544" y="21062"/>
                    </a:lnTo>
                    <a:lnTo>
                      <a:pt x="8810" y="20997"/>
                    </a:lnTo>
                    <a:lnTo>
                      <a:pt x="9023" y="20892"/>
                    </a:lnTo>
                    <a:lnTo>
                      <a:pt x="9148" y="20761"/>
                    </a:lnTo>
                    <a:lnTo>
                      <a:pt x="9290" y="20616"/>
                    </a:lnTo>
                    <a:lnTo>
                      <a:pt x="9361" y="20459"/>
                    </a:lnTo>
                    <a:lnTo>
                      <a:pt x="9396" y="20289"/>
                    </a:lnTo>
                    <a:lnTo>
                      <a:pt x="9396" y="20092"/>
                    </a:lnTo>
                    <a:lnTo>
                      <a:pt x="9325" y="19909"/>
                    </a:lnTo>
                    <a:lnTo>
                      <a:pt x="9219" y="19738"/>
                    </a:lnTo>
                    <a:lnTo>
                      <a:pt x="9094" y="19555"/>
                    </a:lnTo>
                    <a:lnTo>
                      <a:pt x="8917" y="19384"/>
                    </a:lnTo>
                    <a:lnTo>
                      <a:pt x="8650" y="19162"/>
                    </a:lnTo>
                    <a:lnTo>
                      <a:pt x="8437" y="18900"/>
                    </a:lnTo>
                    <a:lnTo>
                      <a:pt x="8277" y="18624"/>
                    </a:lnTo>
                    <a:lnTo>
                      <a:pt x="8135" y="18349"/>
                    </a:lnTo>
                    <a:lnTo>
                      <a:pt x="8028" y="18048"/>
                    </a:lnTo>
                    <a:lnTo>
                      <a:pt x="7993" y="17746"/>
                    </a:lnTo>
                    <a:lnTo>
                      <a:pt x="7993" y="17471"/>
                    </a:lnTo>
                    <a:lnTo>
                      <a:pt x="8028" y="17169"/>
                    </a:lnTo>
                    <a:lnTo>
                      <a:pt x="8135" y="16920"/>
                    </a:lnTo>
                    <a:lnTo>
                      <a:pt x="8277" y="16671"/>
                    </a:lnTo>
                    <a:lnTo>
                      <a:pt x="8366" y="16540"/>
                    </a:lnTo>
                    <a:lnTo>
                      <a:pt x="8473" y="16409"/>
                    </a:lnTo>
                    <a:lnTo>
                      <a:pt x="8615" y="16317"/>
                    </a:lnTo>
                    <a:lnTo>
                      <a:pt x="8739" y="16213"/>
                    </a:lnTo>
                    <a:lnTo>
                      <a:pt x="8881" y="16134"/>
                    </a:lnTo>
                    <a:lnTo>
                      <a:pt x="9059" y="16055"/>
                    </a:lnTo>
                    <a:lnTo>
                      <a:pt x="9254" y="15990"/>
                    </a:lnTo>
                    <a:lnTo>
                      <a:pt x="9432" y="15911"/>
                    </a:lnTo>
                    <a:lnTo>
                      <a:pt x="9663" y="15885"/>
                    </a:lnTo>
                    <a:lnTo>
                      <a:pt x="9876" y="15833"/>
                    </a:lnTo>
                    <a:lnTo>
                      <a:pt x="10142" y="15806"/>
                    </a:lnTo>
                    <a:lnTo>
                      <a:pt x="10391" y="15806"/>
                    </a:lnTo>
                    <a:lnTo>
                      <a:pt x="10728" y="15806"/>
                    </a:lnTo>
                    <a:lnTo>
                      <a:pt x="10995" y="15806"/>
                    </a:lnTo>
                    <a:lnTo>
                      <a:pt x="11279" y="15833"/>
                    </a:lnTo>
                    <a:lnTo>
                      <a:pt x="11546" y="15885"/>
                    </a:lnTo>
                    <a:lnTo>
                      <a:pt x="11776" y="15937"/>
                    </a:lnTo>
                    <a:lnTo>
                      <a:pt x="12025" y="15990"/>
                    </a:lnTo>
                    <a:lnTo>
                      <a:pt x="12221" y="16055"/>
                    </a:lnTo>
                    <a:lnTo>
                      <a:pt x="12434" y="16134"/>
                    </a:lnTo>
                    <a:lnTo>
                      <a:pt x="12611" y="16213"/>
                    </a:lnTo>
                    <a:lnTo>
                      <a:pt x="12771" y="16317"/>
                    </a:lnTo>
                    <a:lnTo>
                      <a:pt x="12913" y="16409"/>
                    </a:lnTo>
                    <a:lnTo>
                      <a:pt x="13038" y="16514"/>
                    </a:lnTo>
                    <a:lnTo>
                      <a:pt x="13251" y="16737"/>
                    </a:lnTo>
                    <a:lnTo>
                      <a:pt x="13428" y="16986"/>
                    </a:lnTo>
                    <a:lnTo>
                      <a:pt x="13517" y="17248"/>
                    </a:lnTo>
                    <a:lnTo>
                      <a:pt x="13588" y="17523"/>
                    </a:lnTo>
                    <a:lnTo>
                      <a:pt x="13588" y="17799"/>
                    </a:lnTo>
                    <a:lnTo>
                      <a:pt x="13517" y="18074"/>
                    </a:lnTo>
                    <a:lnTo>
                      <a:pt x="13428" y="18323"/>
                    </a:lnTo>
                    <a:lnTo>
                      <a:pt x="13286" y="18572"/>
                    </a:lnTo>
                    <a:lnTo>
                      <a:pt x="13109" y="18808"/>
                    </a:lnTo>
                    <a:lnTo>
                      <a:pt x="12878" y="19031"/>
                    </a:lnTo>
                    <a:lnTo>
                      <a:pt x="12434" y="19411"/>
                    </a:lnTo>
                    <a:lnTo>
                      <a:pt x="12132" y="19738"/>
                    </a:lnTo>
                    <a:lnTo>
                      <a:pt x="12025" y="19856"/>
                    </a:lnTo>
                    <a:lnTo>
                      <a:pt x="11919" y="20014"/>
                    </a:lnTo>
                    <a:lnTo>
                      <a:pt x="11883" y="20132"/>
                    </a:lnTo>
                    <a:lnTo>
                      <a:pt x="11883" y="20263"/>
                    </a:lnTo>
                    <a:lnTo>
                      <a:pt x="11883" y="20394"/>
                    </a:lnTo>
                    <a:lnTo>
                      <a:pt x="11954" y="20485"/>
                    </a:lnTo>
                    <a:lnTo>
                      <a:pt x="12061" y="20590"/>
                    </a:lnTo>
                    <a:lnTo>
                      <a:pt x="12185" y="20695"/>
                    </a:lnTo>
                    <a:lnTo>
                      <a:pt x="12327" y="20787"/>
                    </a:lnTo>
                    <a:lnTo>
                      <a:pt x="12540" y="20892"/>
                    </a:lnTo>
                    <a:lnTo>
                      <a:pt x="12771" y="20997"/>
                    </a:lnTo>
                    <a:lnTo>
                      <a:pt x="13073" y="21088"/>
                    </a:lnTo>
                    <a:lnTo>
                      <a:pt x="13428" y="21193"/>
                    </a:lnTo>
                    <a:lnTo>
                      <a:pt x="13873" y="21298"/>
                    </a:lnTo>
                    <a:lnTo>
                      <a:pt x="14317" y="21390"/>
                    </a:lnTo>
                    <a:lnTo>
                      <a:pt x="14778" y="21468"/>
                    </a:lnTo>
                    <a:lnTo>
                      <a:pt x="15294" y="21547"/>
                    </a:lnTo>
                    <a:lnTo>
                      <a:pt x="15809" y="21600"/>
                    </a:lnTo>
                    <a:lnTo>
                      <a:pt x="16359" y="21652"/>
                    </a:lnTo>
                    <a:lnTo>
                      <a:pt x="16875" y="21678"/>
                    </a:lnTo>
                    <a:lnTo>
                      <a:pt x="17407" y="21678"/>
                    </a:lnTo>
                    <a:lnTo>
                      <a:pt x="17958" y="21678"/>
                    </a:lnTo>
                    <a:lnTo>
                      <a:pt x="18473" y="21652"/>
                    </a:lnTo>
                    <a:lnTo>
                      <a:pt x="18953" y="21573"/>
                    </a:lnTo>
                    <a:lnTo>
                      <a:pt x="19397" y="21495"/>
                    </a:lnTo>
                    <a:lnTo>
                      <a:pt x="19841" y="21390"/>
                    </a:lnTo>
                    <a:lnTo>
                      <a:pt x="20214" y="21272"/>
                    </a:lnTo>
                    <a:lnTo>
                      <a:pt x="20551" y="21088"/>
                    </a:lnTo>
                    <a:lnTo>
                      <a:pt x="20480" y="20787"/>
                    </a:lnTo>
                    <a:lnTo>
                      <a:pt x="20409" y="20485"/>
                    </a:lnTo>
                    <a:lnTo>
                      <a:pt x="20356" y="20158"/>
                    </a:lnTo>
                    <a:lnTo>
                      <a:pt x="20356" y="19804"/>
                    </a:lnTo>
                    <a:lnTo>
                      <a:pt x="20321" y="19083"/>
                    </a:lnTo>
                    <a:lnTo>
                      <a:pt x="20356" y="18349"/>
                    </a:lnTo>
                    <a:lnTo>
                      <a:pt x="20409" y="17641"/>
                    </a:lnTo>
                    <a:lnTo>
                      <a:pt x="20480" y="17012"/>
                    </a:lnTo>
                    <a:lnTo>
                      <a:pt x="20551" y="16488"/>
                    </a:lnTo>
                    <a:lnTo>
                      <a:pt x="20551" y="16055"/>
                    </a:lnTo>
                    <a:lnTo>
                      <a:pt x="20551" y="15911"/>
                    </a:lnTo>
                    <a:lnTo>
                      <a:pt x="20445" y="15754"/>
                    </a:lnTo>
                    <a:lnTo>
                      <a:pt x="20356" y="15610"/>
                    </a:lnTo>
                    <a:lnTo>
                      <a:pt x="20178" y="15452"/>
                    </a:lnTo>
                    <a:lnTo>
                      <a:pt x="20001" y="15334"/>
                    </a:lnTo>
                    <a:lnTo>
                      <a:pt x="19770" y="15230"/>
                    </a:lnTo>
                    <a:lnTo>
                      <a:pt x="19521" y="15125"/>
                    </a:lnTo>
                    <a:lnTo>
                      <a:pt x="19290" y="15059"/>
                    </a:lnTo>
                    <a:lnTo>
                      <a:pt x="19024" y="15007"/>
                    </a:lnTo>
                    <a:lnTo>
                      <a:pt x="18740" y="14954"/>
                    </a:lnTo>
                    <a:lnTo>
                      <a:pt x="18509" y="14954"/>
                    </a:lnTo>
                    <a:lnTo>
                      <a:pt x="18225" y="14954"/>
                    </a:lnTo>
                    <a:lnTo>
                      <a:pt x="17994" y="15007"/>
                    </a:lnTo>
                    <a:lnTo>
                      <a:pt x="17763" y="15085"/>
                    </a:lnTo>
                    <a:lnTo>
                      <a:pt x="17550" y="15177"/>
                    </a:lnTo>
                    <a:lnTo>
                      <a:pt x="17372" y="15308"/>
                    </a:lnTo>
                    <a:lnTo>
                      <a:pt x="17176" y="15426"/>
                    </a:lnTo>
                    <a:lnTo>
                      <a:pt x="16928" y="15557"/>
                    </a:lnTo>
                    <a:lnTo>
                      <a:pt x="16661" y="15636"/>
                    </a:lnTo>
                    <a:lnTo>
                      <a:pt x="16359" y="15688"/>
                    </a:lnTo>
                    <a:lnTo>
                      <a:pt x="16022" y="15715"/>
                    </a:lnTo>
                    <a:lnTo>
                      <a:pt x="15667" y="15688"/>
                    </a:lnTo>
                    <a:lnTo>
                      <a:pt x="15294" y="15662"/>
                    </a:lnTo>
                    <a:lnTo>
                      <a:pt x="14956" y="15583"/>
                    </a:lnTo>
                    <a:lnTo>
                      <a:pt x="14619" y="15479"/>
                    </a:lnTo>
                    <a:lnTo>
                      <a:pt x="14281" y="15334"/>
                    </a:lnTo>
                    <a:lnTo>
                      <a:pt x="13961" y="15177"/>
                    </a:lnTo>
                    <a:lnTo>
                      <a:pt x="13695" y="14981"/>
                    </a:lnTo>
                    <a:lnTo>
                      <a:pt x="13588" y="14850"/>
                    </a:lnTo>
                    <a:lnTo>
                      <a:pt x="13482" y="14732"/>
                    </a:lnTo>
                    <a:lnTo>
                      <a:pt x="13393" y="14600"/>
                    </a:lnTo>
                    <a:lnTo>
                      <a:pt x="13322" y="14456"/>
                    </a:lnTo>
                    <a:lnTo>
                      <a:pt x="13251" y="14299"/>
                    </a:lnTo>
                    <a:lnTo>
                      <a:pt x="13215" y="14155"/>
                    </a:lnTo>
                    <a:lnTo>
                      <a:pt x="13180" y="13971"/>
                    </a:lnTo>
                    <a:lnTo>
                      <a:pt x="13180" y="13801"/>
                    </a:lnTo>
                    <a:lnTo>
                      <a:pt x="13180" y="13591"/>
                    </a:lnTo>
                    <a:lnTo>
                      <a:pt x="13215" y="13395"/>
                    </a:lnTo>
                    <a:lnTo>
                      <a:pt x="13251" y="13198"/>
                    </a:lnTo>
                    <a:lnTo>
                      <a:pt x="13322" y="13015"/>
                    </a:lnTo>
                    <a:lnTo>
                      <a:pt x="13393" y="12870"/>
                    </a:lnTo>
                    <a:lnTo>
                      <a:pt x="13482" y="12713"/>
                    </a:lnTo>
                    <a:lnTo>
                      <a:pt x="13588" y="12569"/>
                    </a:lnTo>
                    <a:lnTo>
                      <a:pt x="13730" y="12438"/>
                    </a:lnTo>
                    <a:lnTo>
                      <a:pt x="13997" y="12215"/>
                    </a:lnTo>
                    <a:lnTo>
                      <a:pt x="14334" y="12005"/>
                    </a:lnTo>
                    <a:lnTo>
                      <a:pt x="14690" y="11861"/>
                    </a:lnTo>
                    <a:lnTo>
                      <a:pt x="15063" y="11756"/>
                    </a:lnTo>
                    <a:lnTo>
                      <a:pt x="15436" y="11678"/>
                    </a:lnTo>
                    <a:lnTo>
                      <a:pt x="15809" y="11638"/>
                    </a:lnTo>
                    <a:lnTo>
                      <a:pt x="16182" y="11638"/>
                    </a:lnTo>
                    <a:lnTo>
                      <a:pt x="16555" y="11678"/>
                    </a:lnTo>
                    <a:lnTo>
                      <a:pt x="16910" y="11730"/>
                    </a:lnTo>
                    <a:lnTo>
                      <a:pt x="17248" y="11835"/>
                    </a:lnTo>
                    <a:lnTo>
                      <a:pt x="17514" y="11966"/>
                    </a:lnTo>
                    <a:lnTo>
                      <a:pt x="17763" y="12110"/>
                    </a:lnTo>
                    <a:lnTo>
                      <a:pt x="17887" y="12215"/>
                    </a:lnTo>
                    <a:lnTo>
                      <a:pt x="18065" y="12307"/>
                    </a:lnTo>
                    <a:lnTo>
                      <a:pt x="18260" y="12412"/>
                    </a:lnTo>
                    <a:lnTo>
                      <a:pt x="18438" y="12464"/>
                    </a:lnTo>
                    <a:lnTo>
                      <a:pt x="18669" y="12543"/>
                    </a:lnTo>
                    <a:lnTo>
                      <a:pt x="18882" y="12569"/>
                    </a:lnTo>
                    <a:lnTo>
                      <a:pt x="19113" y="12595"/>
                    </a:lnTo>
                    <a:lnTo>
                      <a:pt x="19361" y="12608"/>
                    </a:lnTo>
                    <a:lnTo>
                      <a:pt x="19592" y="12608"/>
                    </a:lnTo>
                    <a:lnTo>
                      <a:pt x="19841" y="12595"/>
                    </a:lnTo>
                    <a:lnTo>
                      <a:pt x="20072" y="12543"/>
                    </a:lnTo>
                    <a:lnTo>
                      <a:pt x="20321" y="12490"/>
                    </a:lnTo>
                    <a:lnTo>
                      <a:pt x="20551" y="12438"/>
                    </a:lnTo>
                    <a:lnTo>
                      <a:pt x="20800" y="12333"/>
                    </a:lnTo>
                    <a:lnTo>
                      <a:pt x="20996" y="12241"/>
                    </a:lnTo>
                    <a:lnTo>
                      <a:pt x="21244" y="12110"/>
                    </a:lnTo>
                    <a:lnTo>
                      <a:pt x="21298" y="12032"/>
                    </a:lnTo>
                    <a:lnTo>
                      <a:pt x="21404" y="11966"/>
                    </a:lnTo>
                    <a:lnTo>
                      <a:pt x="21475" y="11861"/>
                    </a:lnTo>
                    <a:lnTo>
                      <a:pt x="21511" y="11730"/>
                    </a:lnTo>
                    <a:lnTo>
                      <a:pt x="21617" y="11481"/>
                    </a:lnTo>
                    <a:lnTo>
                      <a:pt x="21653" y="11180"/>
                    </a:lnTo>
                    <a:lnTo>
                      <a:pt x="21653" y="10826"/>
                    </a:lnTo>
                    <a:lnTo>
                      <a:pt x="21653" y="10472"/>
                    </a:lnTo>
                    <a:lnTo>
                      <a:pt x="21582" y="10092"/>
                    </a:lnTo>
                    <a:lnTo>
                      <a:pt x="21511" y="9725"/>
                    </a:lnTo>
                    <a:lnTo>
                      <a:pt x="21298" y="8912"/>
                    </a:lnTo>
                    <a:lnTo>
                      <a:pt x="21067" y="8191"/>
                    </a:lnTo>
                    <a:lnTo>
                      <a:pt x="20800" y="7536"/>
                    </a:lnTo>
                    <a:lnTo>
                      <a:pt x="20551" y="7025"/>
                    </a:lnTo>
                    <a:lnTo>
                      <a:pt x="20001" y="7103"/>
                    </a:lnTo>
                    <a:lnTo>
                      <a:pt x="19432" y="7156"/>
                    </a:lnTo>
                    <a:lnTo>
                      <a:pt x="18846" y="7208"/>
                    </a:lnTo>
                    <a:lnTo>
                      <a:pt x="18225" y="7208"/>
                    </a:lnTo>
                    <a:lnTo>
                      <a:pt x="17656" y="7208"/>
                    </a:lnTo>
                    <a:lnTo>
                      <a:pt x="17070" y="7182"/>
                    </a:lnTo>
                    <a:lnTo>
                      <a:pt x="16484" y="7156"/>
                    </a:lnTo>
                    <a:lnTo>
                      <a:pt x="15986" y="7103"/>
                    </a:lnTo>
                    <a:lnTo>
                      <a:pt x="14992" y="6999"/>
                    </a:lnTo>
                    <a:lnTo>
                      <a:pt x="14210" y="6907"/>
                    </a:lnTo>
                    <a:lnTo>
                      <a:pt x="13695" y="6828"/>
                    </a:lnTo>
                    <a:lnTo>
                      <a:pt x="13517" y="6802"/>
                    </a:lnTo>
                    <a:lnTo>
                      <a:pt x="13073" y="6645"/>
                    </a:lnTo>
                    <a:lnTo>
                      <a:pt x="12700" y="6474"/>
                    </a:lnTo>
                    <a:lnTo>
                      <a:pt x="12363" y="6304"/>
                    </a:lnTo>
                    <a:lnTo>
                      <a:pt x="12132" y="6094"/>
                    </a:lnTo>
                    <a:lnTo>
                      <a:pt x="11919" y="5871"/>
                    </a:lnTo>
                    <a:lnTo>
                      <a:pt x="11776" y="5649"/>
                    </a:lnTo>
                    <a:lnTo>
                      <a:pt x="11688" y="5413"/>
                    </a:lnTo>
                    <a:lnTo>
                      <a:pt x="11617" y="5190"/>
                    </a:lnTo>
                    <a:lnTo>
                      <a:pt x="11617" y="4941"/>
                    </a:lnTo>
                    <a:lnTo>
                      <a:pt x="11652" y="4718"/>
                    </a:lnTo>
                    <a:lnTo>
                      <a:pt x="11723" y="4482"/>
                    </a:lnTo>
                    <a:lnTo>
                      <a:pt x="11812" y="4285"/>
                    </a:lnTo>
                    <a:lnTo>
                      <a:pt x="11919" y="4089"/>
                    </a:lnTo>
                    <a:lnTo>
                      <a:pt x="12096" y="3905"/>
                    </a:lnTo>
                    <a:lnTo>
                      <a:pt x="12292" y="3735"/>
                    </a:lnTo>
                    <a:lnTo>
                      <a:pt x="12505" y="3604"/>
                    </a:lnTo>
                    <a:lnTo>
                      <a:pt x="12700" y="3460"/>
                    </a:lnTo>
                    <a:lnTo>
                      <a:pt x="12878" y="3250"/>
                    </a:lnTo>
                    <a:lnTo>
                      <a:pt x="13038" y="3027"/>
                    </a:lnTo>
                    <a:lnTo>
                      <a:pt x="13180" y="2752"/>
                    </a:lnTo>
                    <a:lnTo>
                      <a:pt x="13286" y="2477"/>
                    </a:lnTo>
                    <a:lnTo>
                      <a:pt x="13322" y="2175"/>
                    </a:lnTo>
                    <a:lnTo>
                      <a:pt x="13357" y="1874"/>
                    </a:lnTo>
                    <a:lnTo>
                      <a:pt x="13286" y="1572"/>
                    </a:lnTo>
                    <a:lnTo>
                      <a:pt x="13180" y="1271"/>
                    </a:lnTo>
                    <a:lnTo>
                      <a:pt x="13038" y="983"/>
                    </a:lnTo>
                    <a:lnTo>
                      <a:pt x="12949" y="865"/>
                    </a:lnTo>
                    <a:lnTo>
                      <a:pt x="12807" y="733"/>
                    </a:lnTo>
                    <a:lnTo>
                      <a:pt x="12665" y="616"/>
                    </a:lnTo>
                    <a:lnTo>
                      <a:pt x="12505" y="511"/>
                    </a:lnTo>
                    <a:lnTo>
                      <a:pt x="12327" y="406"/>
                    </a:lnTo>
                    <a:lnTo>
                      <a:pt x="12132" y="314"/>
                    </a:lnTo>
                    <a:lnTo>
                      <a:pt x="11883" y="235"/>
                    </a:lnTo>
                    <a:lnTo>
                      <a:pt x="11652" y="183"/>
                    </a:lnTo>
                    <a:lnTo>
                      <a:pt x="11368" y="104"/>
                    </a:lnTo>
                    <a:lnTo>
                      <a:pt x="11101" y="78"/>
                    </a:lnTo>
                    <a:lnTo>
                      <a:pt x="10800" y="52"/>
                    </a:lnTo>
                    <a:lnTo>
                      <a:pt x="10444" y="52"/>
                    </a:lnTo>
                    <a:lnTo>
                      <a:pt x="10142" y="52"/>
                    </a:lnTo>
                    <a:lnTo>
                      <a:pt x="9840" y="78"/>
                    </a:lnTo>
                    <a:lnTo>
                      <a:pt x="9574" y="104"/>
                    </a:lnTo>
                    <a:lnTo>
                      <a:pt x="9325" y="157"/>
                    </a:lnTo>
                    <a:lnTo>
                      <a:pt x="9094" y="209"/>
                    </a:lnTo>
                    <a:lnTo>
                      <a:pt x="8846" y="262"/>
                    </a:lnTo>
                    <a:lnTo>
                      <a:pt x="8650" y="340"/>
                    </a:lnTo>
                    <a:lnTo>
                      <a:pt x="8437" y="432"/>
                    </a:lnTo>
                    <a:lnTo>
                      <a:pt x="8277" y="511"/>
                    </a:lnTo>
                    <a:lnTo>
                      <a:pt x="8100" y="616"/>
                    </a:lnTo>
                    <a:lnTo>
                      <a:pt x="7957" y="707"/>
                    </a:lnTo>
                    <a:lnTo>
                      <a:pt x="7833" y="838"/>
                    </a:lnTo>
                    <a:lnTo>
                      <a:pt x="7620" y="1061"/>
                    </a:lnTo>
                    <a:lnTo>
                      <a:pt x="7442" y="1336"/>
                    </a:lnTo>
                    <a:lnTo>
                      <a:pt x="7353" y="1599"/>
                    </a:lnTo>
                    <a:lnTo>
                      <a:pt x="7318" y="1900"/>
                    </a:lnTo>
                    <a:lnTo>
                      <a:pt x="7318" y="2175"/>
                    </a:lnTo>
                    <a:lnTo>
                      <a:pt x="7353" y="2450"/>
                    </a:lnTo>
                    <a:lnTo>
                      <a:pt x="7442" y="2726"/>
                    </a:lnTo>
                    <a:lnTo>
                      <a:pt x="7620" y="2975"/>
                    </a:lnTo>
                    <a:lnTo>
                      <a:pt x="7833" y="3198"/>
                    </a:lnTo>
                    <a:lnTo>
                      <a:pt x="8064" y="3433"/>
                    </a:lnTo>
                    <a:lnTo>
                      <a:pt x="8295" y="3630"/>
                    </a:lnTo>
                    <a:lnTo>
                      <a:pt x="8508" y="3853"/>
                    </a:lnTo>
                    <a:lnTo>
                      <a:pt x="8686" y="4089"/>
                    </a:lnTo>
                    <a:lnTo>
                      <a:pt x="8775" y="4312"/>
                    </a:lnTo>
                    <a:lnTo>
                      <a:pt x="8846" y="4561"/>
                    </a:lnTo>
                    <a:lnTo>
                      <a:pt x="8846" y="4810"/>
                    </a:lnTo>
                    <a:lnTo>
                      <a:pt x="8810" y="5059"/>
                    </a:lnTo>
                    <a:lnTo>
                      <a:pt x="8721" y="5295"/>
                    </a:lnTo>
                    <a:lnTo>
                      <a:pt x="8579" y="5544"/>
                    </a:lnTo>
                    <a:lnTo>
                      <a:pt x="8366" y="5766"/>
                    </a:lnTo>
                    <a:lnTo>
                      <a:pt x="8135" y="5976"/>
                    </a:lnTo>
                    <a:lnTo>
                      <a:pt x="7833" y="6199"/>
                    </a:lnTo>
                    <a:lnTo>
                      <a:pt x="7478" y="6369"/>
                    </a:lnTo>
                    <a:lnTo>
                      <a:pt x="7069" y="6527"/>
                    </a:lnTo>
                    <a:lnTo>
                      <a:pt x="6590" y="6671"/>
                    </a:lnTo>
                    <a:lnTo>
                      <a:pt x="6092" y="6802"/>
                    </a:lnTo>
                    <a:lnTo>
                      <a:pt x="5684" y="6802"/>
                    </a:lnTo>
                    <a:lnTo>
                      <a:pt x="5133" y="6802"/>
                    </a:lnTo>
                    <a:lnTo>
                      <a:pt x="4547" y="6802"/>
                    </a:lnTo>
                    <a:lnTo>
                      <a:pt x="3872" y="6802"/>
                    </a:lnTo>
                    <a:lnTo>
                      <a:pt x="3144" y="6802"/>
                    </a:lnTo>
                    <a:lnTo>
                      <a:pt x="2362" y="6802"/>
                    </a:lnTo>
                    <a:lnTo>
                      <a:pt x="1545" y="6802"/>
                    </a:lnTo>
                    <a:lnTo>
                      <a:pt x="692" y="6802"/>
                    </a:lnTo>
                    <a:lnTo>
                      <a:pt x="586" y="7234"/>
                    </a:lnTo>
                    <a:lnTo>
                      <a:pt x="461" y="7837"/>
                    </a:lnTo>
                    <a:lnTo>
                      <a:pt x="355" y="8493"/>
                    </a:lnTo>
                    <a:lnTo>
                      <a:pt x="248" y="9187"/>
                    </a:lnTo>
                    <a:lnTo>
                      <a:pt x="142" y="9869"/>
                    </a:lnTo>
                    <a:lnTo>
                      <a:pt x="106" y="10498"/>
                    </a:lnTo>
                    <a:lnTo>
                      <a:pt x="106" y="10983"/>
                    </a:lnTo>
                    <a:lnTo>
                      <a:pt x="106" y="11311"/>
                    </a:lnTo>
                    <a:lnTo>
                      <a:pt x="213" y="11481"/>
                    </a:lnTo>
                    <a:lnTo>
                      <a:pt x="319" y="11651"/>
                    </a:lnTo>
                    <a:lnTo>
                      <a:pt x="497" y="11783"/>
                    </a:lnTo>
                    <a:lnTo>
                      <a:pt x="692" y="11914"/>
                    </a:lnTo>
                    <a:lnTo>
                      <a:pt x="941" y="12032"/>
                    </a:lnTo>
                    <a:lnTo>
                      <a:pt x="1207" y="12110"/>
                    </a:lnTo>
                    <a:lnTo>
                      <a:pt x="1509" y="12189"/>
                    </a:lnTo>
                    <a:lnTo>
                      <a:pt x="1794" y="12241"/>
                    </a:lnTo>
                    <a:lnTo>
                      <a:pt x="2131" y="12267"/>
                    </a:lnTo>
                    <a:lnTo>
                      <a:pt x="2433" y="12281"/>
                    </a:lnTo>
                    <a:lnTo>
                      <a:pt x="2735" y="12267"/>
                    </a:lnTo>
                    <a:lnTo>
                      <a:pt x="3055" y="12241"/>
                    </a:lnTo>
                    <a:lnTo>
                      <a:pt x="3357" y="12189"/>
                    </a:lnTo>
                    <a:lnTo>
                      <a:pt x="3623" y="12084"/>
                    </a:lnTo>
                    <a:lnTo>
                      <a:pt x="3872" y="11979"/>
                    </a:lnTo>
                    <a:lnTo>
                      <a:pt x="4103" y="11861"/>
                    </a:lnTo>
                    <a:lnTo>
                      <a:pt x="4316" y="11704"/>
                    </a:lnTo>
                    <a:lnTo>
                      <a:pt x="4582" y="11612"/>
                    </a:lnTo>
                    <a:lnTo>
                      <a:pt x="4849" y="11533"/>
                    </a:lnTo>
                    <a:lnTo>
                      <a:pt x="5169" y="11507"/>
                    </a:lnTo>
                    <a:lnTo>
                      <a:pt x="5506" y="11481"/>
                    </a:lnTo>
                    <a:lnTo>
                      <a:pt x="5808" y="11507"/>
                    </a:lnTo>
                    <a:lnTo>
                      <a:pt x="6146" y="11560"/>
                    </a:lnTo>
                    <a:lnTo>
                      <a:pt x="6501" y="11651"/>
                    </a:lnTo>
                    <a:lnTo>
                      <a:pt x="6803" y="11783"/>
                    </a:lnTo>
                    <a:lnTo>
                      <a:pt x="7105" y="11940"/>
                    </a:lnTo>
                    <a:lnTo>
                      <a:pt x="7353" y="12110"/>
                    </a:lnTo>
                    <a:lnTo>
                      <a:pt x="7584" y="12333"/>
                    </a:lnTo>
                    <a:lnTo>
                      <a:pt x="7798" y="12595"/>
                    </a:lnTo>
                    <a:lnTo>
                      <a:pt x="7922" y="12870"/>
                    </a:lnTo>
                    <a:lnTo>
                      <a:pt x="8028" y="13198"/>
                    </a:lnTo>
                    <a:lnTo>
                      <a:pt x="8064" y="13526"/>
                    </a:lnTo>
                    <a:lnTo>
                      <a:pt x="8028" y="13775"/>
                    </a:lnTo>
                    <a:lnTo>
                      <a:pt x="7922" y="13998"/>
                    </a:lnTo>
                    <a:lnTo>
                      <a:pt x="7798" y="14220"/>
                    </a:lnTo>
                    <a:lnTo>
                      <a:pt x="7584" y="14404"/>
                    </a:lnTo>
                    <a:lnTo>
                      <a:pt x="7353" y="14574"/>
                    </a:lnTo>
                    <a:lnTo>
                      <a:pt x="7105" y="14732"/>
                    </a:lnTo>
                    <a:lnTo>
                      <a:pt x="6803" y="14850"/>
                    </a:lnTo>
                    <a:lnTo>
                      <a:pt x="6501" y="14954"/>
                    </a:lnTo>
                    <a:lnTo>
                      <a:pt x="6146" y="15033"/>
                    </a:lnTo>
                    <a:lnTo>
                      <a:pt x="5808" y="15085"/>
                    </a:lnTo>
                    <a:lnTo>
                      <a:pt x="5506" y="15085"/>
                    </a:lnTo>
                    <a:lnTo>
                      <a:pt x="5169" y="15059"/>
                    </a:lnTo>
                    <a:lnTo>
                      <a:pt x="4849" y="15007"/>
                    </a:lnTo>
                    <a:lnTo>
                      <a:pt x="4582" y="14902"/>
                    </a:lnTo>
                    <a:lnTo>
                      <a:pt x="4316" y="14784"/>
                    </a:lnTo>
                    <a:lnTo>
                      <a:pt x="4103" y="14600"/>
                    </a:lnTo>
                    <a:lnTo>
                      <a:pt x="3907" y="14430"/>
                    </a:lnTo>
                    <a:lnTo>
                      <a:pt x="3659" y="14299"/>
                    </a:lnTo>
                    <a:lnTo>
                      <a:pt x="3428" y="14194"/>
                    </a:lnTo>
                    <a:lnTo>
                      <a:pt x="3179" y="14129"/>
                    </a:lnTo>
                    <a:lnTo>
                      <a:pt x="2913" y="14102"/>
                    </a:lnTo>
                    <a:lnTo>
                      <a:pt x="2646" y="14102"/>
                    </a:lnTo>
                    <a:lnTo>
                      <a:pt x="2362" y="14129"/>
                    </a:lnTo>
                    <a:lnTo>
                      <a:pt x="2096" y="14168"/>
                    </a:lnTo>
                    <a:lnTo>
                      <a:pt x="1811" y="14273"/>
                    </a:lnTo>
                    <a:lnTo>
                      <a:pt x="1545" y="14378"/>
                    </a:lnTo>
                    <a:lnTo>
                      <a:pt x="1314" y="14496"/>
                    </a:lnTo>
                    <a:lnTo>
                      <a:pt x="1065" y="14653"/>
                    </a:lnTo>
                    <a:lnTo>
                      <a:pt x="870" y="14797"/>
                    </a:lnTo>
                    <a:lnTo>
                      <a:pt x="657" y="14981"/>
                    </a:lnTo>
                    <a:lnTo>
                      <a:pt x="497" y="15177"/>
                    </a:lnTo>
                    <a:lnTo>
                      <a:pt x="390" y="15413"/>
                    </a:lnTo>
                    <a:lnTo>
                      <a:pt x="284" y="15636"/>
                    </a:lnTo>
                    <a:lnTo>
                      <a:pt x="248" y="15911"/>
                    </a:lnTo>
                    <a:lnTo>
                      <a:pt x="284" y="16239"/>
                    </a:lnTo>
                    <a:lnTo>
                      <a:pt x="319" y="16566"/>
                    </a:lnTo>
                    <a:lnTo>
                      <a:pt x="497" y="17340"/>
                    </a:lnTo>
                    <a:lnTo>
                      <a:pt x="692" y="18152"/>
                    </a:lnTo>
                    <a:lnTo>
                      <a:pt x="799" y="18559"/>
                    </a:lnTo>
                    <a:lnTo>
                      <a:pt x="905" y="18978"/>
                    </a:lnTo>
                    <a:lnTo>
                      <a:pt x="959" y="19384"/>
                    </a:lnTo>
                    <a:lnTo>
                      <a:pt x="994" y="19791"/>
                    </a:lnTo>
                    <a:lnTo>
                      <a:pt x="994" y="20132"/>
                    </a:lnTo>
                    <a:lnTo>
                      <a:pt x="959" y="20485"/>
                    </a:lnTo>
                    <a:lnTo>
                      <a:pt x="941" y="20669"/>
                    </a:lnTo>
                    <a:lnTo>
                      <a:pt x="870" y="20813"/>
                    </a:lnTo>
                    <a:lnTo>
                      <a:pt x="799" y="20970"/>
                    </a:lnTo>
                    <a:lnTo>
                      <a:pt x="692" y="21088"/>
                    </a:lnTo>
                    <a:lnTo>
                      <a:pt x="1474" y="20997"/>
                    </a:lnTo>
                    <a:lnTo>
                      <a:pt x="2291" y="20866"/>
                    </a:lnTo>
                    <a:lnTo>
                      <a:pt x="3108" y="20787"/>
                    </a:lnTo>
                    <a:lnTo>
                      <a:pt x="3907" y="20721"/>
                    </a:lnTo>
                    <a:lnTo>
                      <a:pt x="4653" y="20695"/>
                    </a:lnTo>
                    <a:lnTo>
                      <a:pt x="5364" y="20695"/>
                    </a:lnTo>
                    <a:lnTo>
                      <a:pt x="5701" y="20721"/>
                    </a:lnTo>
                    <a:lnTo>
                      <a:pt x="6057" y="20761"/>
                    </a:lnTo>
                    <a:lnTo>
                      <a:pt x="6323" y="20813"/>
                    </a:lnTo>
                    <a:lnTo>
                      <a:pt x="6625" y="20892"/>
                    </a:lnTo>
                    <a:close/>
                  </a:path>
                </a:pathLst>
              </a:custGeom>
              <a:solidFill>
                <a:srgbClr val="DDDDDD"/>
              </a:solidFill>
              <a:ln w="19050">
                <a:solidFill>
                  <a:schemeClr val="accent2"/>
                </a:solidFill>
                <a:miter lim="800000"/>
                <a:headEnd/>
                <a:tailEnd/>
              </a:ln>
            </p:spPr>
            <p:txBody>
              <a:bodyPr/>
              <a:lstStyle/>
              <a:p>
                <a:endParaRPr lang="it-IT" sz="1200"/>
              </a:p>
            </p:txBody>
          </p:sp>
          <p:sp>
            <p:nvSpPr>
              <p:cNvPr id="26" name="Text Box 12"/>
              <p:cNvSpPr txBox="1">
                <a:spLocks noChangeArrowheads="1"/>
              </p:cNvSpPr>
              <p:nvPr/>
            </p:nvSpPr>
            <p:spPr bwMode="auto">
              <a:xfrm>
                <a:off x="368" y="1420"/>
                <a:ext cx="827" cy="4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it-IT" altLang="it-IT" sz="900" b="1" dirty="0"/>
                  <a:t>Fattori ambientali e sociali esterni</a:t>
                </a:r>
              </a:p>
            </p:txBody>
          </p:sp>
        </p:grpSp>
        <p:grpSp>
          <p:nvGrpSpPr>
            <p:cNvPr id="27" name="Group 29"/>
            <p:cNvGrpSpPr>
              <a:grpSpLocks/>
            </p:cNvGrpSpPr>
            <p:nvPr/>
          </p:nvGrpSpPr>
          <p:grpSpPr bwMode="auto">
            <a:xfrm>
              <a:off x="611560" y="3573016"/>
              <a:ext cx="1085368" cy="642979"/>
              <a:chOff x="327" y="2615"/>
              <a:chExt cx="1001" cy="593"/>
            </a:xfrm>
          </p:grpSpPr>
          <p:sp>
            <p:nvSpPr>
              <p:cNvPr id="28" name="Puzzle2"/>
              <p:cNvSpPr>
                <a:spLocks noEditPoints="1" noChangeArrowheads="1"/>
              </p:cNvSpPr>
              <p:nvPr/>
            </p:nvSpPr>
            <p:spPr bwMode="auto">
              <a:xfrm rot="10699655">
                <a:off x="327" y="2615"/>
                <a:ext cx="1001" cy="593"/>
              </a:xfrm>
              <a:custGeom>
                <a:avLst/>
                <a:gdLst>
                  <a:gd name="T0" fmla="*/ 11 w 21600"/>
                  <a:gd name="T1" fmla="*/ 13386 h 21600"/>
                  <a:gd name="T2" fmla="*/ 4202 w 21600"/>
                  <a:gd name="T3" fmla="*/ 21161 h 21600"/>
                  <a:gd name="T4" fmla="*/ 10400 w 21600"/>
                  <a:gd name="T5" fmla="*/ 13909 h 21600"/>
                  <a:gd name="T6" fmla="*/ 16821 w 21600"/>
                  <a:gd name="T7" fmla="*/ 21190 h 21600"/>
                  <a:gd name="T8" fmla="*/ 21600 w 21600"/>
                  <a:gd name="T9" fmla="*/ 15083 h 21600"/>
                  <a:gd name="T10" fmla="*/ 16889 w 21600"/>
                  <a:gd name="T11" fmla="*/ 5739 h 21600"/>
                  <a:gd name="T12" fmla="*/ 10800 w 21600"/>
                  <a:gd name="T13" fmla="*/ 28 h 21600"/>
                  <a:gd name="T14" fmla="*/ 4202 w 21600"/>
                  <a:gd name="T15" fmla="*/ 5894 h 21600"/>
                  <a:gd name="T16" fmla="*/ 5388 w 21600"/>
                  <a:gd name="T17" fmla="*/ 6742 h 21600"/>
                  <a:gd name="T18" fmla="*/ 16177 w 21600"/>
                  <a:gd name="T19" fmla="*/ 20441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4247" y="12354"/>
                    </a:moveTo>
                    <a:lnTo>
                      <a:pt x="4134" y="12468"/>
                    </a:lnTo>
                    <a:lnTo>
                      <a:pt x="4010" y="12581"/>
                    </a:lnTo>
                    <a:lnTo>
                      <a:pt x="3897" y="12637"/>
                    </a:lnTo>
                    <a:lnTo>
                      <a:pt x="3773" y="12694"/>
                    </a:lnTo>
                    <a:lnTo>
                      <a:pt x="3637" y="12694"/>
                    </a:lnTo>
                    <a:lnTo>
                      <a:pt x="3524" y="12694"/>
                    </a:lnTo>
                    <a:lnTo>
                      <a:pt x="3400" y="12665"/>
                    </a:lnTo>
                    <a:lnTo>
                      <a:pt x="3287" y="12609"/>
                    </a:lnTo>
                    <a:lnTo>
                      <a:pt x="3027" y="12496"/>
                    </a:lnTo>
                    <a:lnTo>
                      <a:pt x="2790" y="12340"/>
                    </a:lnTo>
                    <a:lnTo>
                      <a:pt x="2530" y="12142"/>
                    </a:lnTo>
                    <a:lnTo>
                      <a:pt x="2293" y="11987"/>
                    </a:lnTo>
                    <a:lnTo>
                      <a:pt x="2033" y="11817"/>
                    </a:lnTo>
                    <a:lnTo>
                      <a:pt x="1773" y="11676"/>
                    </a:lnTo>
                    <a:lnTo>
                      <a:pt x="1638" y="11662"/>
                    </a:lnTo>
                    <a:lnTo>
                      <a:pt x="1513" y="11634"/>
                    </a:lnTo>
                    <a:lnTo>
                      <a:pt x="1378" y="11634"/>
                    </a:lnTo>
                    <a:lnTo>
                      <a:pt x="1253" y="11634"/>
                    </a:lnTo>
                    <a:lnTo>
                      <a:pt x="1118" y="11662"/>
                    </a:lnTo>
                    <a:lnTo>
                      <a:pt x="971" y="11732"/>
                    </a:lnTo>
                    <a:lnTo>
                      <a:pt x="835" y="11817"/>
                    </a:lnTo>
                    <a:lnTo>
                      <a:pt x="711" y="11959"/>
                    </a:lnTo>
                    <a:lnTo>
                      <a:pt x="553" y="12086"/>
                    </a:lnTo>
                    <a:lnTo>
                      <a:pt x="429" y="12284"/>
                    </a:lnTo>
                    <a:lnTo>
                      <a:pt x="271" y="12524"/>
                    </a:lnTo>
                    <a:lnTo>
                      <a:pt x="146" y="12793"/>
                    </a:lnTo>
                    <a:lnTo>
                      <a:pt x="79" y="12962"/>
                    </a:lnTo>
                    <a:lnTo>
                      <a:pt x="33" y="13146"/>
                    </a:lnTo>
                    <a:lnTo>
                      <a:pt x="11" y="13386"/>
                    </a:lnTo>
                    <a:lnTo>
                      <a:pt x="11" y="13641"/>
                    </a:lnTo>
                    <a:lnTo>
                      <a:pt x="33" y="13881"/>
                    </a:lnTo>
                    <a:lnTo>
                      <a:pt x="101" y="14150"/>
                    </a:lnTo>
                    <a:lnTo>
                      <a:pt x="192" y="14404"/>
                    </a:lnTo>
                    <a:lnTo>
                      <a:pt x="293" y="14645"/>
                    </a:lnTo>
                    <a:lnTo>
                      <a:pt x="451" y="14857"/>
                    </a:lnTo>
                    <a:lnTo>
                      <a:pt x="621" y="15054"/>
                    </a:lnTo>
                    <a:lnTo>
                      <a:pt x="734" y="15125"/>
                    </a:lnTo>
                    <a:lnTo>
                      <a:pt x="835" y="15210"/>
                    </a:lnTo>
                    <a:lnTo>
                      <a:pt x="948" y="15267"/>
                    </a:lnTo>
                    <a:lnTo>
                      <a:pt x="1084" y="15323"/>
                    </a:lnTo>
                    <a:lnTo>
                      <a:pt x="1208" y="15351"/>
                    </a:lnTo>
                    <a:lnTo>
                      <a:pt x="1355" y="15380"/>
                    </a:lnTo>
                    <a:lnTo>
                      <a:pt x="1513" y="15380"/>
                    </a:lnTo>
                    <a:lnTo>
                      <a:pt x="1683" y="15380"/>
                    </a:lnTo>
                    <a:lnTo>
                      <a:pt x="1864" y="15351"/>
                    </a:lnTo>
                    <a:lnTo>
                      <a:pt x="2033" y="15323"/>
                    </a:lnTo>
                    <a:lnTo>
                      <a:pt x="2225" y="15238"/>
                    </a:lnTo>
                    <a:lnTo>
                      <a:pt x="2428" y="15153"/>
                    </a:lnTo>
                    <a:lnTo>
                      <a:pt x="2745" y="15026"/>
                    </a:lnTo>
                    <a:lnTo>
                      <a:pt x="3005" y="14913"/>
                    </a:lnTo>
                    <a:lnTo>
                      <a:pt x="3264" y="14828"/>
                    </a:lnTo>
                    <a:lnTo>
                      <a:pt x="3513" y="14800"/>
                    </a:lnTo>
                    <a:lnTo>
                      <a:pt x="3615" y="14828"/>
                    </a:lnTo>
                    <a:lnTo>
                      <a:pt x="3728" y="14857"/>
                    </a:lnTo>
                    <a:lnTo>
                      <a:pt x="3807" y="14913"/>
                    </a:lnTo>
                    <a:lnTo>
                      <a:pt x="3920" y="14998"/>
                    </a:lnTo>
                    <a:lnTo>
                      <a:pt x="4010" y="15097"/>
                    </a:lnTo>
                    <a:lnTo>
                      <a:pt x="4089" y="15238"/>
                    </a:lnTo>
                    <a:lnTo>
                      <a:pt x="4179" y="15408"/>
                    </a:lnTo>
                    <a:lnTo>
                      <a:pt x="4247" y="15620"/>
                    </a:lnTo>
                    <a:lnTo>
                      <a:pt x="4326" y="15860"/>
                    </a:lnTo>
                    <a:lnTo>
                      <a:pt x="4394" y="16129"/>
                    </a:lnTo>
                    <a:lnTo>
                      <a:pt x="4439" y="16440"/>
                    </a:lnTo>
                    <a:lnTo>
                      <a:pt x="4507" y="16737"/>
                    </a:lnTo>
                    <a:lnTo>
                      <a:pt x="4552" y="17090"/>
                    </a:lnTo>
                    <a:lnTo>
                      <a:pt x="4575" y="17443"/>
                    </a:lnTo>
                    <a:lnTo>
                      <a:pt x="4586" y="17825"/>
                    </a:lnTo>
                    <a:lnTo>
                      <a:pt x="4586" y="18193"/>
                    </a:lnTo>
                    <a:lnTo>
                      <a:pt x="4586" y="18574"/>
                    </a:lnTo>
                    <a:lnTo>
                      <a:pt x="4586" y="18984"/>
                    </a:lnTo>
                    <a:lnTo>
                      <a:pt x="4552" y="19366"/>
                    </a:lnTo>
                    <a:lnTo>
                      <a:pt x="4507" y="19748"/>
                    </a:lnTo>
                    <a:lnTo>
                      <a:pt x="4462" y="20129"/>
                    </a:lnTo>
                    <a:lnTo>
                      <a:pt x="4371" y="20483"/>
                    </a:lnTo>
                    <a:lnTo>
                      <a:pt x="4292" y="20836"/>
                    </a:lnTo>
                    <a:lnTo>
                      <a:pt x="4202" y="21161"/>
                    </a:lnTo>
                    <a:lnTo>
                      <a:pt x="4744" y="21161"/>
                    </a:lnTo>
                    <a:lnTo>
                      <a:pt x="5264" y="21161"/>
                    </a:lnTo>
                    <a:lnTo>
                      <a:pt x="5784" y="21161"/>
                    </a:lnTo>
                    <a:lnTo>
                      <a:pt x="6235" y="21161"/>
                    </a:lnTo>
                    <a:lnTo>
                      <a:pt x="6676" y="21161"/>
                    </a:lnTo>
                    <a:lnTo>
                      <a:pt x="7060" y="21161"/>
                    </a:lnTo>
                    <a:lnTo>
                      <a:pt x="7410" y="21161"/>
                    </a:lnTo>
                    <a:lnTo>
                      <a:pt x="7670" y="21161"/>
                    </a:lnTo>
                    <a:lnTo>
                      <a:pt x="8020" y="21020"/>
                    </a:lnTo>
                    <a:lnTo>
                      <a:pt x="8303" y="20893"/>
                    </a:lnTo>
                    <a:lnTo>
                      <a:pt x="8563" y="20695"/>
                    </a:lnTo>
                    <a:lnTo>
                      <a:pt x="8800" y="20511"/>
                    </a:lnTo>
                    <a:lnTo>
                      <a:pt x="8969" y="20285"/>
                    </a:lnTo>
                    <a:lnTo>
                      <a:pt x="9150" y="20045"/>
                    </a:lnTo>
                    <a:lnTo>
                      <a:pt x="9252" y="19804"/>
                    </a:lnTo>
                    <a:lnTo>
                      <a:pt x="9342" y="19550"/>
                    </a:lnTo>
                    <a:lnTo>
                      <a:pt x="9410" y="19281"/>
                    </a:lnTo>
                    <a:lnTo>
                      <a:pt x="9433" y="19013"/>
                    </a:lnTo>
                    <a:lnTo>
                      <a:pt x="9433" y="18744"/>
                    </a:lnTo>
                    <a:lnTo>
                      <a:pt x="9387" y="18504"/>
                    </a:lnTo>
                    <a:lnTo>
                      <a:pt x="9320" y="18221"/>
                    </a:lnTo>
                    <a:lnTo>
                      <a:pt x="9207" y="17981"/>
                    </a:lnTo>
                    <a:lnTo>
                      <a:pt x="9105" y="17740"/>
                    </a:lnTo>
                    <a:lnTo>
                      <a:pt x="8924" y="17514"/>
                    </a:lnTo>
                    <a:lnTo>
                      <a:pt x="8777" y="17274"/>
                    </a:lnTo>
                    <a:lnTo>
                      <a:pt x="8642" y="17034"/>
                    </a:lnTo>
                    <a:lnTo>
                      <a:pt x="8563" y="16765"/>
                    </a:lnTo>
                    <a:lnTo>
                      <a:pt x="8472" y="16468"/>
                    </a:lnTo>
                    <a:lnTo>
                      <a:pt x="8450" y="16157"/>
                    </a:lnTo>
                    <a:lnTo>
                      <a:pt x="8450" y="15860"/>
                    </a:lnTo>
                    <a:lnTo>
                      <a:pt x="8472" y="15563"/>
                    </a:lnTo>
                    <a:lnTo>
                      <a:pt x="8540" y="15267"/>
                    </a:lnTo>
                    <a:lnTo>
                      <a:pt x="8642" y="14998"/>
                    </a:lnTo>
                    <a:lnTo>
                      <a:pt x="8777" y="14729"/>
                    </a:lnTo>
                    <a:lnTo>
                      <a:pt x="8868" y="14616"/>
                    </a:lnTo>
                    <a:lnTo>
                      <a:pt x="8969" y="14475"/>
                    </a:lnTo>
                    <a:lnTo>
                      <a:pt x="9060" y="14376"/>
                    </a:lnTo>
                    <a:lnTo>
                      <a:pt x="9184" y="14291"/>
                    </a:lnTo>
                    <a:lnTo>
                      <a:pt x="9297" y="14206"/>
                    </a:lnTo>
                    <a:lnTo>
                      <a:pt x="9433" y="14121"/>
                    </a:lnTo>
                    <a:lnTo>
                      <a:pt x="9579" y="14051"/>
                    </a:lnTo>
                    <a:lnTo>
                      <a:pt x="9726" y="13994"/>
                    </a:lnTo>
                    <a:lnTo>
                      <a:pt x="9884" y="13938"/>
                    </a:lnTo>
                    <a:lnTo>
                      <a:pt x="10054" y="13909"/>
                    </a:lnTo>
                    <a:lnTo>
                      <a:pt x="10257" y="13881"/>
                    </a:lnTo>
                    <a:lnTo>
                      <a:pt x="10449" y="13881"/>
                    </a:lnTo>
                    <a:lnTo>
                      <a:pt x="10664" y="13881"/>
                    </a:lnTo>
                    <a:lnTo>
                      <a:pt x="10856" y="13909"/>
                    </a:lnTo>
                    <a:lnTo>
                      <a:pt x="11037" y="13966"/>
                    </a:lnTo>
                    <a:lnTo>
                      <a:pt x="11206" y="14023"/>
                    </a:lnTo>
                    <a:lnTo>
                      <a:pt x="11353" y="14093"/>
                    </a:lnTo>
                    <a:lnTo>
                      <a:pt x="11511" y="14178"/>
                    </a:lnTo>
                    <a:lnTo>
                      <a:pt x="11635" y="14263"/>
                    </a:lnTo>
                    <a:lnTo>
                      <a:pt x="11748" y="14376"/>
                    </a:lnTo>
                    <a:lnTo>
                      <a:pt x="11861" y="14475"/>
                    </a:lnTo>
                    <a:lnTo>
                      <a:pt x="11941" y="14616"/>
                    </a:lnTo>
                    <a:lnTo>
                      <a:pt x="12031" y="14758"/>
                    </a:lnTo>
                    <a:lnTo>
                      <a:pt x="12099" y="14885"/>
                    </a:lnTo>
                    <a:lnTo>
                      <a:pt x="12200" y="15210"/>
                    </a:lnTo>
                    <a:lnTo>
                      <a:pt x="12268" y="15507"/>
                    </a:lnTo>
                    <a:lnTo>
                      <a:pt x="12291" y="15832"/>
                    </a:lnTo>
                    <a:lnTo>
                      <a:pt x="12291" y="16157"/>
                    </a:lnTo>
                    <a:lnTo>
                      <a:pt x="12246" y="16482"/>
                    </a:lnTo>
                    <a:lnTo>
                      <a:pt x="12178" y="16807"/>
                    </a:lnTo>
                    <a:lnTo>
                      <a:pt x="12099" y="17090"/>
                    </a:lnTo>
                    <a:lnTo>
                      <a:pt x="12008" y="17330"/>
                    </a:lnTo>
                    <a:lnTo>
                      <a:pt x="11884" y="17542"/>
                    </a:lnTo>
                    <a:lnTo>
                      <a:pt x="11748" y="17712"/>
                    </a:lnTo>
                    <a:lnTo>
                      <a:pt x="11613" y="17839"/>
                    </a:lnTo>
                    <a:lnTo>
                      <a:pt x="11489" y="18037"/>
                    </a:lnTo>
                    <a:lnTo>
                      <a:pt x="11398" y="18221"/>
                    </a:lnTo>
                    <a:lnTo>
                      <a:pt x="11319" y="18447"/>
                    </a:lnTo>
                    <a:lnTo>
                      <a:pt x="11251" y="18659"/>
                    </a:lnTo>
                    <a:lnTo>
                      <a:pt x="11206" y="18900"/>
                    </a:lnTo>
                    <a:lnTo>
                      <a:pt x="11184" y="19154"/>
                    </a:lnTo>
                    <a:lnTo>
                      <a:pt x="11184" y="19423"/>
                    </a:lnTo>
                    <a:lnTo>
                      <a:pt x="11229" y="19663"/>
                    </a:lnTo>
                    <a:lnTo>
                      <a:pt x="11297" y="19903"/>
                    </a:lnTo>
                    <a:lnTo>
                      <a:pt x="11376" y="20158"/>
                    </a:lnTo>
                    <a:lnTo>
                      <a:pt x="11511" y="20398"/>
                    </a:lnTo>
                    <a:lnTo>
                      <a:pt x="11681" y="20610"/>
                    </a:lnTo>
                    <a:lnTo>
                      <a:pt x="11884" y="20808"/>
                    </a:lnTo>
                    <a:lnTo>
                      <a:pt x="12121" y="20992"/>
                    </a:lnTo>
                    <a:lnTo>
                      <a:pt x="12404" y="21161"/>
                    </a:lnTo>
                    <a:lnTo>
                      <a:pt x="12528" y="21190"/>
                    </a:lnTo>
                    <a:lnTo>
                      <a:pt x="12856" y="21274"/>
                    </a:lnTo>
                    <a:lnTo>
                      <a:pt x="13330" y="21373"/>
                    </a:lnTo>
                    <a:lnTo>
                      <a:pt x="13963" y="21486"/>
                    </a:lnTo>
                    <a:lnTo>
                      <a:pt x="14313" y="21543"/>
                    </a:lnTo>
                    <a:lnTo>
                      <a:pt x="14652" y="21571"/>
                    </a:lnTo>
                    <a:lnTo>
                      <a:pt x="15025" y="21600"/>
                    </a:lnTo>
                    <a:lnTo>
                      <a:pt x="15409" y="21600"/>
                    </a:lnTo>
                    <a:lnTo>
                      <a:pt x="15782" y="21600"/>
                    </a:lnTo>
                    <a:lnTo>
                      <a:pt x="16177" y="21571"/>
                    </a:lnTo>
                    <a:lnTo>
                      <a:pt x="16516" y="21486"/>
                    </a:lnTo>
                    <a:lnTo>
                      <a:pt x="16889" y="21402"/>
                    </a:lnTo>
                    <a:lnTo>
                      <a:pt x="16821" y="21190"/>
                    </a:lnTo>
                    <a:lnTo>
                      <a:pt x="16776" y="20935"/>
                    </a:lnTo>
                    <a:lnTo>
                      <a:pt x="16742" y="20667"/>
                    </a:lnTo>
                    <a:lnTo>
                      <a:pt x="16719" y="20370"/>
                    </a:lnTo>
                    <a:lnTo>
                      <a:pt x="16697" y="19719"/>
                    </a:lnTo>
                    <a:lnTo>
                      <a:pt x="16697" y="19013"/>
                    </a:lnTo>
                    <a:lnTo>
                      <a:pt x="16719" y="18306"/>
                    </a:lnTo>
                    <a:lnTo>
                      <a:pt x="16753" y="17599"/>
                    </a:lnTo>
                    <a:lnTo>
                      <a:pt x="16821" y="16949"/>
                    </a:lnTo>
                    <a:lnTo>
                      <a:pt x="16889" y="16383"/>
                    </a:lnTo>
                    <a:lnTo>
                      <a:pt x="16934" y="16129"/>
                    </a:lnTo>
                    <a:lnTo>
                      <a:pt x="17002" y="15945"/>
                    </a:lnTo>
                    <a:lnTo>
                      <a:pt x="17081" y="15790"/>
                    </a:lnTo>
                    <a:lnTo>
                      <a:pt x="17194" y="15648"/>
                    </a:lnTo>
                    <a:lnTo>
                      <a:pt x="17318" y="15563"/>
                    </a:lnTo>
                    <a:lnTo>
                      <a:pt x="17453" y="15507"/>
                    </a:lnTo>
                    <a:lnTo>
                      <a:pt x="17600" y="15450"/>
                    </a:lnTo>
                    <a:lnTo>
                      <a:pt x="17758" y="15450"/>
                    </a:lnTo>
                    <a:lnTo>
                      <a:pt x="17905" y="15479"/>
                    </a:lnTo>
                    <a:lnTo>
                      <a:pt x="18064" y="15535"/>
                    </a:lnTo>
                    <a:lnTo>
                      <a:pt x="18233" y="15620"/>
                    </a:lnTo>
                    <a:lnTo>
                      <a:pt x="18380" y="15733"/>
                    </a:lnTo>
                    <a:lnTo>
                      <a:pt x="18561" y="15832"/>
                    </a:lnTo>
                    <a:lnTo>
                      <a:pt x="18707" y="15973"/>
                    </a:lnTo>
                    <a:lnTo>
                      <a:pt x="18866" y="16129"/>
                    </a:lnTo>
                    <a:lnTo>
                      <a:pt x="18990" y="16327"/>
                    </a:lnTo>
                    <a:lnTo>
                      <a:pt x="19125" y="16482"/>
                    </a:lnTo>
                    <a:lnTo>
                      <a:pt x="19295" y="16624"/>
                    </a:lnTo>
                    <a:lnTo>
                      <a:pt x="19464" y="16737"/>
                    </a:lnTo>
                    <a:lnTo>
                      <a:pt x="19668" y="16807"/>
                    </a:lnTo>
                    <a:lnTo>
                      <a:pt x="19860" y="16836"/>
                    </a:lnTo>
                    <a:lnTo>
                      <a:pt x="20052" y="16864"/>
                    </a:lnTo>
                    <a:lnTo>
                      <a:pt x="20266" y="16836"/>
                    </a:lnTo>
                    <a:lnTo>
                      <a:pt x="20470" y="16793"/>
                    </a:lnTo>
                    <a:lnTo>
                      <a:pt x="20662" y="16708"/>
                    </a:lnTo>
                    <a:lnTo>
                      <a:pt x="20854" y="16567"/>
                    </a:lnTo>
                    <a:lnTo>
                      <a:pt x="21035" y="16412"/>
                    </a:lnTo>
                    <a:lnTo>
                      <a:pt x="21182" y="16214"/>
                    </a:lnTo>
                    <a:lnTo>
                      <a:pt x="21340" y="16002"/>
                    </a:lnTo>
                    <a:lnTo>
                      <a:pt x="21441" y="15733"/>
                    </a:lnTo>
                    <a:lnTo>
                      <a:pt x="21532" y="15436"/>
                    </a:lnTo>
                    <a:lnTo>
                      <a:pt x="21600" y="15083"/>
                    </a:lnTo>
                    <a:lnTo>
                      <a:pt x="21600" y="14885"/>
                    </a:lnTo>
                    <a:lnTo>
                      <a:pt x="21600" y="14729"/>
                    </a:lnTo>
                    <a:lnTo>
                      <a:pt x="21600" y="14531"/>
                    </a:lnTo>
                    <a:lnTo>
                      <a:pt x="21577" y="14376"/>
                    </a:lnTo>
                    <a:lnTo>
                      <a:pt x="21532" y="14206"/>
                    </a:lnTo>
                    <a:lnTo>
                      <a:pt x="21487" y="14051"/>
                    </a:lnTo>
                    <a:lnTo>
                      <a:pt x="21419" y="13909"/>
                    </a:lnTo>
                    <a:lnTo>
                      <a:pt x="21351" y="13768"/>
                    </a:lnTo>
                    <a:lnTo>
                      <a:pt x="21204" y="13500"/>
                    </a:lnTo>
                    <a:lnTo>
                      <a:pt x="21035" y="13287"/>
                    </a:lnTo>
                    <a:lnTo>
                      <a:pt x="20809" y="13090"/>
                    </a:lnTo>
                    <a:lnTo>
                      <a:pt x="20594" y="12962"/>
                    </a:lnTo>
                    <a:lnTo>
                      <a:pt x="20357" y="12821"/>
                    </a:lnTo>
                    <a:lnTo>
                      <a:pt x="20120" y="12764"/>
                    </a:lnTo>
                    <a:lnTo>
                      <a:pt x="19882" y="12708"/>
                    </a:lnTo>
                    <a:lnTo>
                      <a:pt x="19645" y="12736"/>
                    </a:lnTo>
                    <a:lnTo>
                      <a:pt x="19430" y="12793"/>
                    </a:lnTo>
                    <a:lnTo>
                      <a:pt x="19227" y="12906"/>
                    </a:lnTo>
                    <a:lnTo>
                      <a:pt x="19148" y="12962"/>
                    </a:lnTo>
                    <a:lnTo>
                      <a:pt x="19058" y="13047"/>
                    </a:lnTo>
                    <a:lnTo>
                      <a:pt x="18990" y="13146"/>
                    </a:lnTo>
                    <a:lnTo>
                      <a:pt x="18911" y="13259"/>
                    </a:lnTo>
                    <a:lnTo>
                      <a:pt x="18775" y="13471"/>
                    </a:lnTo>
                    <a:lnTo>
                      <a:pt x="18628" y="13641"/>
                    </a:lnTo>
                    <a:lnTo>
                      <a:pt x="18470" y="13740"/>
                    </a:lnTo>
                    <a:lnTo>
                      <a:pt x="18301" y="13825"/>
                    </a:lnTo>
                    <a:lnTo>
                      <a:pt x="18143" y="13853"/>
                    </a:lnTo>
                    <a:lnTo>
                      <a:pt x="17973" y="13881"/>
                    </a:lnTo>
                    <a:lnTo>
                      <a:pt x="17804" y="13853"/>
                    </a:lnTo>
                    <a:lnTo>
                      <a:pt x="17646" y="13796"/>
                    </a:lnTo>
                    <a:lnTo>
                      <a:pt x="17499" y="13726"/>
                    </a:lnTo>
                    <a:lnTo>
                      <a:pt x="17341" y="13641"/>
                    </a:lnTo>
                    <a:lnTo>
                      <a:pt x="17216" y="13528"/>
                    </a:lnTo>
                    <a:lnTo>
                      <a:pt x="17103" y="13386"/>
                    </a:lnTo>
                    <a:lnTo>
                      <a:pt x="17024" y="13259"/>
                    </a:lnTo>
                    <a:lnTo>
                      <a:pt x="16934" y="13118"/>
                    </a:lnTo>
                    <a:lnTo>
                      <a:pt x="16889" y="12991"/>
                    </a:lnTo>
                    <a:lnTo>
                      <a:pt x="16889" y="12849"/>
                    </a:lnTo>
                    <a:lnTo>
                      <a:pt x="16889" y="12383"/>
                    </a:lnTo>
                    <a:lnTo>
                      <a:pt x="16889" y="11662"/>
                    </a:lnTo>
                    <a:lnTo>
                      <a:pt x="16889" y="10701"/>
                    </a:lnTo>
                    <a:lnTo>
                      <a:pt x="16889" y="9640"/>
                    </a:lnTo>
                    <a:lnTo>
                      <a:pt x="16889" y="8566"/>
                    </a:lnTo>
                    <a:lnTo>
                      <a:pt x="16889" y="7478"/>
                    </a:lnTo>
                    <a:lnTo>
                      <a:pt x="16889" y="6502"/>
                    </a:lnTo>
                    <a:lnTo>
                      <a:pt x="16889" y="5739"/>
                    </a:lnTo>
                    <a:lnTo>
                      <a:pt x="16674" y="5894"/>
                    </a:lnTo>
                    <a:lnTo>
                      <a:pt x="16414" y="6036"/>
                    </a:lnTo>
                    <a:lnTo>
                      <a:pt x="16154" y="6177"/>
                    </a:lnTo>
                    <a:lnTo>
                      <a:pt x="15849" y="6248"/>
                    </a:lnTo>
                    <a:lnTo>
                      <a:pt x="15544" y="6304"/>
                    </a:lnTo>
                    <a:lnTo>
                      <a:pt x="15217" y="6332"/>
                    </a:lnTo>
                    <a:lnTo>
                      <a:pt x="14866" y="6361"/>
                    </a:lnTo>
                    <a:lnTo>
                      <a:pt x="14550" y="6361"/>
                    </a:lnTo>
                    <a:lnTo>
                      <a:pt x="14200" y="6332"/>
                    </a:lnTo>
                    <a:lnTo>
                      <a:pt x="13850" y="6276"/>
                    </a:lnTo>
                    <a:lnTo>
                      <a:pt x="13522" y="6219"/>
                    </a:lnTo>
                    <a:lnTo>
                      <a:pt x="13206" y="6149"/>
                    </a:lnTo>
                    <a:lnTo>
                      <a:pt x="12901" y="6064"/>
                    </a:lnTo>
                    <a:lnTo>
                      <a:pt x="12618" y="5951"/>
                    </a:lnTo>
                    <a:lnTo>
                      <a:pt x="12358" y="5838"/>
                    </a:lnTo>
                    <a:lnTo>
                      <a:pt x="12121" y="5739"/>
                    </a:lnTo>
                    <a:lnTo>
                      <a:pt x="11941" y="5626"/>
                    </a:lnTo>
                    <a:lnTo>
                      <a:pt x="11794" y="5513"/>
                    </a:lnTo>
                    <a:lnTo>
                      <a:pt x="11658" y="5414"/>
                    </a:lnTo>
                    <a:lnTo>
                      <a:pt x="11556" y="5301"/>
                    </a:lnTo>
                    <a:lnTo>
                      <a:pt x="11466" y="5187"/>
                    </a:lnTo>
                    <a:lnTo>
                      <a:pt x="11398" y="5089"/>
                    </a:lnTo>
                    <a:lnTo>
                      <a:pt x="11376" y="4947"/>
                    </a:lnTo>
                    <a:lnTo>
                      <a:pt x="11353" y="4834"/>
                    </a:lnTo>
                    <a:lnTo>
                      <a:pt x="11353" y="4707"/>
                    </a:lnTo>
                    <a:lnTo>
                      <a:pt x="11376" y="4565"/>
                    </a:lnTo>
                    <a:lnTo>
                      <a:pt x="11443" y="4410"/>
                    </a:lnTo>
                    <a:lnTo>
                      <a:pt x="11511" y="4240"/>
                    </a:lnTo>
                    <a:lnTo>
                      <a:pt x="11703" y="3887"/>
                    </a:lnTo>
                    <a:lnTo>
                      <a:pt x="11986" y="3505"/>
                    </a:lnTo>
                    <a:lnTo>
                      <a:pt x="12144" y="3265"/>
                    </a:lnTo>
                    <a:lnTo>
                      <a:pt x="12246" y="3025"/>
                    </a:lnTo>
                    <a:lnTo>
                      <a:pt x="12336" y="2756"/>
                    </a:lnTo>
                    <a:lnTo>
                      <a:pt x="12404" y="2445"/>
                    </a:lnTo>
                    <a:lnTo>
                      <a:pt x="12438" y="2176"/>
                    </a:lnTo>
                    <a:lnTo>
                      <a:pt x="12438" y="1880"/>
                    </a:lnTo>
                    <a:lnTo>
                      <a:pt x="12404" y="1583"/>
                    </a:lnTo>
                    <a:lnTo>
                      <a:pt x="12336" y="1314"/>
                    </a:lnTo>
                    <a:lnTo>
                      <a:pt x="12246" y="1046"/>
                    </a:lnTo>
                    <a:lnTo>
                      <a:pt x="12099" y="791"/>
                    </a:lnTo>
                    <a:lnTo>
                      <a:pt x="12008" y="692"/>
                    </a:lnTo>
                    <a:lnTo>
                      <a:pt x="11918" y="579"/>
                    </a:lnTo>
                    <a:lnTo>
                      <a:pt x="11816" y="466"/>
                    </a:lnTo>
                    <a:lnTo>
                      <a:pt x="11703" y="381"/>
                    </a:lnTo>
                    <a:lnTo>
                      <a:pt x="11579" y="310"/>
                    </a:lnTo>
                    <a:lnTo>
                      <a:pt x="11443" y="226"/>
                    </a:lnTo>
                    <a:lnTo>
                      <a:pt x="11297" y="169"/>
                    </a:lnTo>
                    <a:lnTo>
                      <a:pt x="11138" y="113"/>
                    </a:lnTo>
                    <a:lnTo>
                      <a:pt x="10969" y="56"/>
                    </a:lnTo>
                    <a:lnTo>
                      <a:pt x="10800" y="28"/>
                    </a:lnTo>
                    <a:lnTo>
                      <a:pt x="10619" y="28"/>
                    </a:lnTo>
                    <a:lnTo>
                      <a:pt x="10404" y="28"/>
                    </a:lnTo>
                    <a:lnTo>
                      <a:pt x="10257" y="28"/>
                    </a:lnTo>
                    <a:lnTo>
                      <a:pt x="10076" y="56"/>
                    </a:lnTo>
                    <a:lnTo>
                      <a:pt x="9952" y="84"/>
                    </a:lnTo>
                    <a:lnTo>
                      <a:pt x="9794" y="141"/>
                    </a:lnTo>
                    <a:lnTo>
                      <a:pt x="9692" y="226"/>
                    </a:lnTo>
                    <a:lnTo>
                      <a:pt x="9557" y="282"/>
                    </a:lnTo>
                    <a:lnTo>
                      <a:pt x="9455" y="381"/>
                    </a:lnTo>
                    <a:lnTo>
                      <a:pt x="9365" y="466"/>
                    </a:lnTo>
                    <a:lnTo>
                      <a:pt x="9274" y="579"/>
                    </a:lnTo>
                    <a:lnTo>
                      <a:pt x="9184" y="692"/>
                    </a:lnTo>
                    <a:lnTo>
                      <a:pt x="9128" y="791"/>
                    </a:lnTo>
                    <a:lnTo>
                      <a:pt x="9060" y="932"/>
                    </a:lnTo>
                    <a:lnTo>
                      <a:pt x="8969" y="1201"/>
                    </a:lnTo>
                    <a:lnTo>
                      <a:pt x="8913" y="1498"/>
                    </a:lnTo>
                    <a:lnTo>
                      <a:pt x="8890" y="1795"/>
                    </a:lnTo>
                    <a:lnTo>
                      <a:pt x="8890" y="2120"/>
                    </a:lnTo>
                    <a:lnTo>
                      <a:pt x="8913" y="2445"/>
                    </a:lnTo>
                    <a:lnTo>
                      <a:pt x="8969" y="2756"/>
                    </a:lnTo>
                    <a:lnTo>
                      <a:pt x="9060" y="3081"/>
                    </a:lnTo>
                    <a:lnTo>
                      <a:pt x="9173" y="3378"/>
                    </a:lnTo>
                    <a:lnTo>
                      <a:pt x="9297" y="3647"/>
                    </a:lnTo>
                    <a:lnTo>
                      <a:pt x="9466" y="3887"/>
                    </a:lnTo>
                    <a:lnTo>
                      <a:pt x="9579" y="4085"/>
                    </a:lnTo>
                    <a:lnTo>
                      <a:pt x="9670" y="4269"/>
                    </a:lnTo>
                    <a:lnTo>
                      <a:pt x="9726" y="4467"/>
                    </a:lnTo>
                    <a:lnTo>
                      <a:pt x="9771" y="4650"/>
                    </a:lnTo>
                    <a:lnTo>
                      <a:pt x="9771" y="4834"/>
                    </a:lnTo>
                    <a:lnTo>
                      <a:pt x="9749" y="5032"/>
                    </a:lnTo>
                    <a:lnTo>
                      <a:pt x="9715" y="5216"/>
                    </a:lnTo>
                    <a:lnTo>
                      <a:pt x="9625" y="5385"/>
                    </a:lnTo>
                    <a:lnTo>
                      <a:pt x="9534" y="5513"/>
                    </a:lnTo>
                    <a:lnTo>
                      <a:pt x="9410" y="5626"/>
                    </a:lnTo>
                    <a:lnTo>
                      <a:pt x="9229" y="5710"/>
                    </a:lnTo>
                    <a:lnTo>
                      <a:pt x="9060" y="5767"/>
                    </a:lnTo>
                    <a:lnTo>
                      <a:pt x="8845" y="5767"/>
                    </a:lnTo>
                    <a:lnTo>
                      <a:pt x="8585" y="5739"/>
                    </a:lnTo>
                    <a:lnTo>
                      <a:pt x="8325" y="5654"/>
                    </a:lnTo>
                    <a:lnTo>
                      <a:pt x="8020" y="5513"/>
                    </a:lnTo>
                    <a:lnTo>
                      <a:pt x="7840" y="5442"/>
                    </a:lnTo>
                    <a:lnTo>
                      <a:pt x="7648" y="5385"/>
                    </a:lnTo>
                    <a:lnTo>
                      <a:pt x="7433" y="5329"/>
                    </a:lnTo>
                    <a:lnTo>
                      <a:pt x="7241" y="5301"/>
                    </a:lnTo>
                    <a:lnTo>
                      <a:pt x="6755" y="5301"/>
                    </a:lnTo>
                    <a:lnTo>
                      <a:pt x="6281" y="5329"/>
                    </a:lnTo>
                    <a:lnTo>
                      <a:pt x="5784" y="5385"/>
                    </a:lnTo>
                    <a:lnTo>
                      <a:pt x="5264" y="5498"/>
                    </a:lnTo>
                    <a:lnTo>
                      <a:pt x="4744" y="5597"/>
                    </a:lnTo>
                    <a:lnTo>
                      <a:pt x="4247" y="5739"/>
                    </a:lnTo>
                    <a:lnTo>
                      <a:pt x="4202" y="5894"/>
                    </a:lnTo>
                    <a:lnTo>
                      <a:pt x="4202" y="6191"/>
                    </a:lnTo>
                    <a:lnTo>
                      <a:pt x="4202" y="6545"/>
                    </a:lnTo>
                    <a:lnTo>
                      <a:pt x="4225" y="6954"/>
                    </a:lnTo>
                    <a:lnTo>
                      <a:pt x="4315" y="7930"/>
                    </a:lnTo>
                    <a:lnTo>
                      <a:pt x="4394" y="9018"/>
                    </a:lnTo>
                    <a:lnTo>
                      <a:pt x="4439" y="9570"/>
                    </a:lnTo>
                    <a:lnTo>
                      <a:pt x="4462" y="10107"/>
                    </a:lnTo>
                    <a:lnTo>
                      <a:pt x="4484" y="10630"/>
                    </a:lnTo>
                    <a:lnTo>
                      <a:pt x="4507" y="11082"/>
                    </a:lnTo>
                    <a:lnTo>
                      <a:pt x="4484" y="11520"/>
                    </a:lnTo>
                    <a:lnTo>
                      <a:pt x="4439" y="11874"/>
                    </a:lnTo>
                    <a:lnTo>
                      <a:pt x="4394" y="12029"/>
                    </a:lnTo>
                    <a:lnTo>
                      <a:pt x="4349" y="12171"/>
                    </a:lnTo>
                    <a:lnTo>
                      <a:pt x="4315" y="12284"/>
                    </a:lnTo>
                    <a:lnTo>
                      <a:pt x="4247" y="12354"/>
                    </a:lnTo>
                    <a:close/>
                  </a:path>
                </a:pathLst>
              </a:custGeom>
              <a:solidFill>
                <a:srgbClr val="DDDDDD"/>
              </a:solidFill>
              <a:ln w="19050">
                <a:solidFill>
                  <a:schemeClr val="accent2"/>
                </a:solidFill>
                <a:miter lim="800000"/>
                <a:headEnd/>
                <a:tailEnd/>
              </a:ln>
            </p:spPr>
            <p:txBody>
              <a:bodyPr/>
              <a:lstStyle/>
              <a:p>
                <a:endParaRPr lang="it-IT" sz="1200"/>
              </a:p>
            </p:txBody>
          </p:sp>
          <p:sp>
            <p:nvSpPr>
              <p:cNvPr id="29" name="Text Box 14"/>
              <p:cNvSpPr txBox="1">
                <a:spLocks noChangeArrowheads="1"/>
              </p:cNvSpPr>
              <p:nvPr/>
            </p:nvSpPr>
            <p:spPr bwMode="auto">
              <a:xfrm>
                <a:off x="372" y="2786"/>
                <a:ext cx="953" cy="3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it-IT" altLang="it-IT" sz="900" b="1" dirty="0" smtClean="0">
                    <a:solidFill>
                      <a:schemeClr val="tx1"/>
                    </a:solidFill>
                  </a:rPr>
                  <a:t>Solidità finanziaria</a:t>
                </a:r>
                <a:endParaRPr lang="it-IT" altLang="it-IT" sz="900" b="1" dirty="0">
                  <a:solidFill>
                    <a:schemeClr val="tx1"/>
                  </a:solidFill>
                </a:endParaRPr>
              </a:p>
            </p:txBody>
          </p:sp>
        </p:grpSp>
        <p:sp>
          <p:nvSpPr>
            <p:cNvPr id="30" name="Text Box 15"/>
            <p:cNvSpPr txBox="1">
              <a:spLocks noChangeArrowheads="1"/>
            </p:cNvSpPr>
            <p:nvPr/>
          </p:nvSpPr>
          <p:spPr bwMode="auto">
            <a:xfrm>
              <a:off x="3022600" y="2611438"/>
              <a:ext cx="2724150" cy="1681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80000"/>
                </a:lnSpc>
                <a:buFontTx/>
                <a:buChar char="-"/>
              </a:pPr>
              <a:r>
                <a:rPr lang="it-IT" altLang="it-IT" sz="1000" dirty="0">
                  <a:solidFill>
                    <a:schemeClr val="tx1"/>
                  </a:solidFill>
                </a:rPr>
                <a:t> concorrenza</a:t>
              </a:r>
            </a:p>
            <a:p>
              <a:pPr algn="l">
                <a:lnSpc>
                  <a:spcPct val="80000"/>
                </a:lnSpc>
              </a:pPr>
              <a:endParaRPr lang="it-IT" altLang="it-IT" sz="1000" dirty="0">
                <a:solidFill>
                  <a:schemeClr val="tx1"/>
                </a:solidFill>
              </a:endParaRPr>
            </a:p>
            <a:p>
              <a:pPr algn="l">
                <a:lnSpc>
                  <a:spcPct val="80000"/>
                </a:lnSpc>
                <a:buFontTx/>
                <a:buChar char="-"/>
              </a:pPr>
              <a:r>
                <a:rPr lang="it-IT" altLang="it-IT" sz="1000" dirty="0">
                  <a:solidFill>
                    <a:schemeClr val="tx1"/>
                  </a:solidFill>
                </a:rPr>
                <a:t> linee intervento normativo</a:t>
              </a:r>
            </a:p>
            <a:p>
              <a:pPr algn="l">
                <a:lnSpc>
                  <a:spcPct val="80000"/>
                </a:lnSpc>
              </a:pPr>
              <a:endParaRPr lang="it-IT" altLang="it-IT" sz="1000" dirty="0">
                <a:solidFill>
                  <a:schemeClr val="tx1"/>
                </a:solidFill>
              </a:endParaRPr>
            </a:p>
            <a:p>
              <a:pPr algn="l">
                <a:lnSpc>
                  <a:spcPct val="80000"/>
                </a:lnSpc>
                <a:buFontTx/>
                <a:buChar char="-"/>
              </a:pPr>
              <a:r>
                <a:rPr lang="it-IT" altLang="it-IT" sz="1000" dirty="0">
                  <a:solidFill>
                    <a:schemeClr val="tx1"/>
                  </a:solidFill>
                </a:rPr>
                <a:t> </a:t>
              </a:r>
              <a:r>
                <a:rPr lang="it-IT" altLang="it-IT" sz="1000" dirty="0" smtClean="0">
                  <a:solidFill>
                    <a:schemeClr val="tx1"/>
                  </a:solidFill>
                </a:rPr>
                <a:t>Capacità di investimento</a:t>
              </a:r>
              <a:endParaRPr lang="it-IT" altLang="it-IT" sz="1000" dirty="0">
                <a:solidFill>
                  <a:schemeClr val="tx1"/>
                </a:solidFill>
              </a:endParaRPr>
            </a:p>
            <a:p>
              <a:pPr algn="l">
                <a:lnSpc>
                  <a:spcPct val="80000"/>
                </a:lnSpc>
              </a:pPr>
              <a:endParaRPr lang="it-IT" altLang="it-IT" sz="1000" dirty="0">
                <a:solidFill>
                  <a:schemeClr val="tx1"/>
                </a:solidFill>
              </a:endParaRPr>
            </a:p>
            <a:p>
              <a:pPr algn="l">
                <a:lnSpc>
                  <a:spcPct val="80000"/>
                </a:lnSpc>
                <a:buFontTx/>
                <a:buChar char="-"/>
              </a:pPr>
              <a:r>
                <a:rPr lang="it-IT" altLang="it-IT" sz="1000" dirty="0">
                  <a:solidFill>
                    <a:schemeClr val="tx1"/>
                  </a:solidFill>
                </a:rPr>
                <a:t> eventi inattesi</a:t>
              </a:r>
            </a:p>
            <a:p>
              <a:pPr algn="l">
                <a:lnSpc>
                  <a:spcPct val="80000"/>
                </a:lnSpc>
              </a:pPr>
              <a:endParaRPr lang="it-IT" altLang="it-IT" sz="1000" dirty="0">
                <a:solidFill>
                  <a:schemeClr val="tx1"/>
                </a:solidFill>
              </a:endParaRPr>
            </a:p>
            <a:p>
              <a:pPr algn="l">
                <a:lnSpc>
                  <a:spcPct val="80000"/>
                </a:lnSpc>
                <a:buFontTx/>
                <a:buChar char="-"/>
              </a:pPr>
              <a:r>
                <a:rPr lang="it-IT" altLang="it-IT" sz="1000" dirty="0">
                  <a:solidFill>
                    <a:schemeClr val="tx1"/>
                  </a:solidFill>
                </a:rPr>
                <a:t> sensibilità alle variazioni della domanda</a:t>
              </a:r>
            </a:p>
            <a:p>
              <a:pPr algn="l">
                <a:lnSpc>
                  <a:spcPct val="80000"/>
                </a:lnSpc>
              </a:pPr>
              <a:endParaRPr lang="it-IT" altLang="it-IT" sz="1000" dirty="0">
                <a:solidFill>
                  <a:schemeClr val="tx1"/>
                </a:solidFill>
              </a:endParaRPr>
            </a:p>
            <a:p>
              <a:pPr algn="l">
                <a:lnSpc>
                  <a:spcPct val="80000"/>
                </a:lnSpc>
                <a:buFontTx/>
                <a:buChar char="-"/>
              </a:pPr>
              <a:r>
                <a:rPr lang="it-IT" altLang="it-IT" sz="1000" dirty="0">
                  <a:solidFill>
                    <a:schemeClr val="tx1"/>
                  </a:solidFill>
                </a:rPr>
                <a:t> sensibilità alle variazioni di prezzo</a:t>
              </a:r>
            </a:p>
            <a:p>
              <a:pPr algn="l">
                <a:lnSpc>
                  <a:spcPct val="80000"/>
                </a:lnSpc>
              </a:pPr>
              <a:endParaRPr lang="it-IT" altLang="it-IT" sz="1000" dirty="0">
                <a:solidFill>
                  <a:schemeClr val="tx1"/>
                </a:solidFill>
              </a:endParaRPr>
            </a:p>
            <a:p>
              <a:pPr algn="l">
                <a:lnSpc>
                  <a:spcPct val="80000"/>
                </a:lnSpc>
                <a:buFontTx/>
                <a:buChar char="-"/>
              </a:pPr>
              <a:r>
                <a:rPr lang="it-IT" altLang="it-IT" sz="1000" dirty="0">
                  <a:solidFill>
                    <a:schemeClr val="tx1"/>
                  </a:solidFill>
                </a:rPr>
                <a:t> forza competitiva</a:t>
              </a:r>
            </a:p>
          </p:txBody>
        </p:sp>
        <p:sp>
          <p:nvSpPr>
            <p:cNvPr id="31" name="Text Box 16"/>
            <p:cNvSpPr txBox="1">
              <a:spLocks noChangeArrowheads="1"/>
            </p:cNvSpPr>
            <p:nvPr/>
          </p:nvSpPr>
          <p:spPr bwMode="auto">
            <a:xfrm>
              <a:off x="3022600" y="4351338"/>
              <a:ext cx="1585913"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buFontTx/>
                <a:buChar char="-"/>
              </a:pPr>
              <a:r>
                <a:rPr lang="it-IT" altLang="it-IT" sz="1000">
                  <a:solidFill>
                    <a:schemeClr val="tx1"/>
                  </a:solidFill>
                </a:rPr>
                <a:t> cicli economici mondiali</a:t>
              </a:r>
            </a:p>
          </p:txBody>
        </p:sp>
        <p:sp>
          <p:nvSpPr>
            <p:cNvPr id="32" name="Text Box 17"/>
            <p:cNvSpPr txBox="1">
              <a:spLocks noChangeArrowheads="1"/>
            </p:cNvSpPr>
            <p:nvPr/>
          </p:nvSpPr>
          <p:spPr bwMode="auto">
            <a:xfrm>
              <a:off x="3009900" y="4618038"/>
              <a:ext cx="215900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buFontTx/>
                <a:buChar char="-"/>
              </a:pPr>
              <a:r>
                <a:rPr lang="it-IT" altLang="it-IT" sz="1000">
                  <a:solidFill>
                    <a:schemeClr val="tx1"/>
                  </a:solidFill>
                </a:rPr>
                <a:t> oscillazioni prezzo titoli azionari</a:t>
              </a:r>
            </a:p>
          </p:txBody>
        </p:sp>
        <p:sp>
          <p:nvSpPr>
            <p:cNvPr id="33" name="Text Box 18"/>
            <p:cNvSpPr txBox="1">
              <a:spLocks noChangeArrowheads="1"/>
            </p:cNvSpPr>
            <p:nvPr/>
          </p:nvSpPr>
          <p:spPr bwMode="auto">
            <a:xfrm>
              <a:off x="2997200" y="1430338"/>
              <a:ext cx="2762250" cy="1192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80000"/>
                </a:lnSpc>
                <a:buFontTx/>
                <a:buChar char="-"/>
              </a:pPr>
              <a:r>
                <a:rPr lang="it-IT" altLang="it-IT" sz="1000" dirty="0">
                  <a:solidFill>
                    <a:schemeClr val="tx1"/>
                  </a:solidFill>
                </a:rPr>
                <a:t> scelte strategiche</a:t>
              </a:r>
            </a:p>
            <a:p>
              <a:pPr algn="l">
                <a:lnSpc>
                  <a:spcPct val="80000"/>
                </a:lnSpc>
              </a:pPr>
              <a:endParaRPr lang="it-IT" altLang="it-IT" sz="1000" dirty="0">
                <a:solidFill>
                  <a:schemeClr val="tx1"/>
                </a:solidFill>
              </a:endParaRPr>
            </a:p>
            <a:p>
              <a:pPr algn="l">
                <a:lnSpc>
                  <a:spcPct val="80000"/>
                </a:lnSpc>
                <a:buFontTx/>
                <a:buChar char="-"/>
              </a:pPr>
              <a:r>
                <a:rPr lang="it-IT" altLang="it-IT" sz="1000" dirty="0">
                  <a:solidFill>
                    <a:schemeClr val="tx1"/>
                  </a:solidFill>
                </a:rPr>
                <a:t> struttura organizzativa</a:t>
              </a:r>
            </a:p>
            <a:p>
              <a:pPr algn="l">
                <a:lnSpc>
                  <a:spcPct val="80000"/>
                </a:lnSpc>
              </a:pPr>
              <a:endParaRPr lang="it-IT" altLang="it-IT" sz="1000" dirty="0">
                <a:solidFill>
                  <a:schemeClr val="tx1"/>
                </a:solidFill>
              </a:endParaRPr>
            </a:p>
            <a:p>
              <a:pPr algn="l">
                <a:lnSpc>
                  <a:spcPct val="80000"/>
                </a:lnSpc>
                <a:buFontTx/>
                <a:buChar char="-"/>
              </a:pPr>
              <a:r>
                <a:rPr lang="it-IT" altLang="it-IT" sz="1000" dirty="0">
                  <a:solidFill>
                    <a:schemeClr val="tx1"/>
                  </a:solidFill>
                </a:rPr>
                <a:t> posizionamento competitivo</a:t>
              </a:r>
            </a:p>
            <a:p>
              <a:pPr algn="l">
                <a:lnSpc>
                  <a:spcPct val="80000"/>
                </a:lnSpc>
              </a:pPr>
              <a:endParaRPr lang="it-IT" altLang="it-IT" sz="1000" dirty="0">
                <a:solidFill>
                  <a:schemeClr val="tx1"/>
                </a:solidFill>
              </a:endParaRPr>
            </a:p>
            <a:p>
              <a:pPr algn="l">
                <a:lnSpc>
                  <a:spcPct val="80000"/>
                </a:lnSpc>
                <a:buFontTx/>
                <a:buChar char="-"/>
              </a:pPr>
              <a:r>
                <a:rPr lang="it-IT" altLang="it-IT" sz="1000" dirty="0">
                  <a:solidFill>
                    <a:schemeClr val="tx1"/>
                  </a:solidFill>
                </a:rPr>
                <a:t> gestione rischi operativi e investimenti</a:t>
              </a:r>
            </a:p>
            <a:p>
              <a:pPr algn="l">
                <a:lnSpc>
                  <a:spcPct val="80000"/>
                </a:lnSpc>
                <a:buFontTx/>
                <a:buChar char="-"/>
              </a:pPr>
              <a:endParaRPr lang="it-IT" altLang="it-IT" sz="1000" dirty="0">
                <a:solidFill>
                  <a:schemeClr val="tx1"/>
                </a:solidFill>
              </a:endParaRPr>
            </a:p>
            <a:p>
              <a:pPr algn="l">
                <a:lnSpc>
                  <a:spcPct val="80000"/>
                </a:lnSpc>
                <a:buFontTx/>
                <a:buChar char="-"/>
              </a:pPr>
              <a:r>
                <a:rPr lang="it-IT" altLang="it-IT" sz="1000" dirty="0">
                  <a:solidFill>
                    <a:schemeClr val="tx1"/>
                  </a:solidFill>
                </a:rPr>
                <a:t> orientamento alla crescita </a:t>
              </a:r>
            </a:p>
          </p:txBody>
        </p:sp>
        <p:sp>
          <p:nvSpPr>
            <p:cNvPr id="34" name="Text Box 19"/>
            <p:cNvSpPr txBox="1">
              <a:spLocks noChangeArrowheads="1"/>
            </p:cNvSpPr>
            <p:nvPr/>
          </p:nvSpPr>
          <p:spPr bwMode="auto">
            <a:xfrm>
              <a:off x="2997200" y="4897438"/>
              <a:ext cx="215900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buFontTx/>
                <a:buChar char="-"/>
              </a:pPr>
              <a:r>
                <a:rPr lang="it-IT" altLang="it-IT" sz="1000" dirty="0">
                  <a:solidFill>
                    <a:schemeClr val="tx1"/>
                  </a:solidFill>
                </a:rPr>
                <a:t> cicli economici singoli paesi</a:t>
              </a:r>
            </a:p>
          </p:txBody>
        </p:sp>
        <p:sp>
          <p:nvSpPr>
            <p:cNvPr id="35" name="Text Box 20"/>
            <p:cNvSpPr txBox="1">
              <a:spLocks noChangeArrowheads="1"/>
            </p:cNvSpPr>
            <p:nvPr/>
          </p:nvSpPr>
          <p:spPr bwMode="auto">
            <a:xfrm>
              <a:off x="2984500" y="5126038"/>
              <a:ext cx="250190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buFontTx/>
                <a:buChar char="-"/>
              </a:pPr>
              <a:r>
                <a:rPr lang="it-IT" altLang="it-IT" sz="1000">
                  <a:solidFill>
                    <a:schemeClr val="tx1"/>
                  </a:solidFill>
                </a:rPr>
                <a:t> sensibilità alle dinamiche finanziarie</a:t>
              </a:r>
            </a:p>
          </p:txBody>
        </p:sp>
        <p:sp>
          <p:nvSpPr>
            <p:cNvPr id="36" name="Rectangle 32"/>
            <p:cNvSpPr>
              <a:spLocks noChangeArrowheads="1"/>
            </p:cNvSpPr>
            <p:nvPr/>
          </p:nvSpPr>
          <p:spPr bwMode="auto">
            <a:xfrm>
              <a:off x="5505450" y="4894263"/>
              <a:ext cx="1008063" cy="360362"/>
            </a:xfrm>
            <a:prstGeom prst="rect">
              <a:avLst/>
            </a:prstGeom>
            <a:solidFill>
              <a:srgbClr val="00B8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l">
                <a:lnSpc>
                  <a:spcPct val="93000"/>
                </a:lnSpc>
                <a:buClr>
                  <a:srgbClr val="000000"/>
                </a:buClr>
                <a:buSzPct val="100000"/>
                <a:buFont typeface="Arial" charset="0"/>
                <a:buNone/>
              </a:pPr>
              <a:r>
                <a:rPr lang="it-IT" altLang="it-IT" b="1">
                  <a:solidFill>
                    <a:schemeClr val="bg1"/>
                  </a:solidFill>
                </a:rPr>
                <a:t>Correttore</a:t>
              </a:r>
            </a:p>
          </p:txBody>
        </p:sp>
      </p:grpSp>
    </p:spTree>
    <p:extLst>
      <p:ext uri="{BB962C8B-B14F-4D97-AF65-F5344CB8AC3E}">
        <p14:creationId xmlns:p14="http://schemas.microsoft.com/office/powerpoint/2010/main" val="1104021905"/>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026"/>
          <p:cNvSpPr txBox="1">
            <a:spLocks noChangeArrowheads="1"/>
          </p:cNvSpPr>
          <p:nvPr/>
        </p:nvSpPr>
        <p:spPr bwMode="auto">
          <a:xfrm>
            <a:off x="439172" y="260648"/>
            <a:ext cx="8278812" cy="463846"/>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lgn="ctr">
                <a:solidFill>
                  <a:srgbClr val="6699FF"/>
                </a:solidFill>
                <a:miter lim="800000"/>
                <a:headEnd/>
                <a:tailEnd/>
              </a14:hiddenLine>
            </a:ext>
          </a:extLst>
        </p:spPr>
        <p:txBody>
          <a:bodyPr lIns="90000" tIns="46800" rIns="90000" bIns="46800">
            <a:spAutoFit/>
          </a:bodyPr>
          <a:lstStyle/>
          <a:p>
            <a:pPr algn="ctr">
              <a:defRPr/>
            </a:pPr>
            <a:r>
              <a:rPr lang="it-IT" sz="2400" b="1" dirty="0" smtClean="0">
                <a:solidFill>
                  <a:srgbClr val="F26200"/>
                </a:solidFill>
                <a:latin typeface="Georgia" panose="02040502050405020303" pitchFamily="18" charset="0"/>
              </a:rPr>
              <a:t>La mappa dei rischi azionari: soluzione</a:t>
            </a:r>
            <a:endParaRPr lang="it-IT" sz="2400" b="1" dirty="0">
              <a:solidFill>
                <a:srgbClr val="F26200"/>
              </a:solidFill>
              <a:latin typeface="Georgia" panose="02040502050405020303" pitchFamily="18" charset="0"/>
            </a:endParaRPr>
          </a:p>
        </p:txBody>
      </p:sp>
      <p:sp>
        <p:nvSpPr>
          <p:cNvPr id="2" name="Segnaposto numero diapositiva 1"/>
          <p:cNvSpPr>
            <a:spLocks noGrp="1"/>
          </p:cNvSpPr>
          <p:nvPr>
            <p:ph type="sldNum" sz="quarter" idx="4"/>
          </p:nvPr>
        </p:nvSpPr>
        <p:spPr/>
        <p:txBody>
          <a:bodyPr/>
          <a:lstStyle/>
          <a:p>
            <a:fld id="{CEE20744-6222-4AA3-9D45-8592154090B2}" type="slidenum">
              <a:rPr lang="it-IT" smtClean="0"/>
              <a:pPr/>
              <a:t>157</a:t>
            </a:fld>
            <a:endParaRPr lang="it-IT" dirty="0"/>
          </a:p>
        </p:txBody>
      </p:sp>
      <p:grpSp>
        <p:nvGrpSpPr>
          <p:cNvPr id="3" name="Gruppo 2"/>
          <p:cNvGrpSpPr/>
          <p:nvPr/>
        </p:nvGrpSpPr>
        <p:grpSpPr>
          <a:xfrm>
            <a:off x="203200" y="1409700"/>
            <a:ext cx="8617272" cy="4611588"/>
            <a:chOff x="203200" y="1409700"/>
            <a:chExt cx="6623050" cy="3784602"/>
          </a:xfrm>
        </p:grpSpPr>
        <p:grpSp>
          <p:nvGrpSpPr>
            <p:cNvPr id="37" name="Group 80"/>
            <p:cNvGrpSpPr>
              <a:grpSpLocks/>
            </p:cNvGrpSpPr>
            <p:nvPr/>
          </p:nvGrpSpPr>
          <p:grpSpPr bwMode="auto">
            <a:xfrm>
              <a:off x="2806701" y="2316163"/>
              <a:ext cx="1839913" cy="865187"/>
              <a:chOff x="1768" y="1347"/>
              <a:chExt cx="1159" cy="545"/>
            </a:xfrm>
          </p:grpSpPr>
          <p:sp>
            <p:nvSpPr>
              <p:cNvPr id="38" name="Puzzle1"/>
              <p:cNvSpPr>
                <a:spLocks noEditPoints="1" noChangeArrowheads="1"/>
              </p:cNvSpPr>
              <p:nvPr/>
            </p:nvSpPr>
            <p:spPr bwMode="auto">
              <a:xfrm>
                <a:off x="1768" y="1347"/>
                <a:ext cx="1159" cy="545"/>
              </a:xfrm>
              <a:custGeom>
                <a:avLst/>
                <a:gdLst>
                  <a:gd name="T0" fmla="*/ 16740 w 21600"/>
                  <a:gd name="T1" fmla="*/ 21078 h 21600"/>
                  <a:gd name="T2" fmla="*/ 16976 w 21600"/>
                  <a:gd name="T3" fmla="*/ 521 h 21600"/>
                  <a:gd name="T4" fmla="*/ 4725 w 21600"/>
                  <a:gd name="T5" fmla="*/ 856 h 21600"/>
                  <a:gd name="T6" fmla="*/ 5040 w 21600"/>
                  <a:gd name="T7" fmla="*/ 21004 h 21600"/>
                  <a:gd name="T8" fmla="*/ 10811 w 21600"/>
                  <a:gd name="T9" fmla="*/ 12885 h 21600"/>
                  <a:gd name="T10" fmla="*/ 10845 w 21600"/>
                  <a:gd name="T11" fmla="*/ 8714 h 21600"/>
                  <a:gd name="T12" fmla="*/ 21600 w 21600"/>
                  <a:gd name="T13" fmla="*/ 10000 h 21600"/>
                  <a:gd name="T14" fmla="*/ 56 w 21600"/>
                  <a:gd name="T15" fmla="*/ 10000 h 21600"/>
                  <a:gd name="T16" fmla="*/ 6086 w 21600"/>
                  <a:gd name="T17" fmla="*/ 2569 h 21600"/>
                  <a:gd name="T18" fmla="*/ 16132 w 21600"/>
                  <a:gd name="T19" fmla="*/ 19552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9360" y="20836"/>
                    </a:moveTo>
                    <a:lnTo>
                      <a:pt x="9528" y="20836"/>
                    </a:lnTo>
                    <a:lnTo>
                      <a:pt x="9686" y="20762"/>
                    </a:lnTo>
                    <a:lnTo>
                      <a:pt x="9810" y="20687"/>
                    </a:lnTo>
                    <a:lnTo>
                      <a:pt x="9922" y="20575"/>
                    </a:lnTo>
                    <a:lnTo>
                      <a:pt x="10012" y="20426"/>
                    </a:lnTo>
                    <a:lnTo>
                      <a:pt x="10068" y="20296"/>
                    </a:lnTo>
                    <a:lnTo>
                      <a:pt x="10113" y="20110"/>
                    </a:lnTo>
                    <a:lnTo>
                      <a:pt x="10136" y="19905"/>
                    </a:lnTo>
                    <a:lnTo>
                      <a:pt x="10136" y="19682"/>
                    </a:lnTo>
                    <a:lnTo>
                      <a:pt x="10113" y="19440"/>
                    </a:lnTo>
                    <a:lnTo>
                      <a:pt x="10068" y="19142"/>
                    </a:lnTo>
                    <a:lnTo>
                      <a:pt x="10012" y="18900"/>
                    </a:lnTo>
                    <a:lnTo>
                      <a:pt x="9900" y="18620"/>
                    </a:lnTo>
                    <a:lnTo>
                      <a:pt x="9787" y="18285"/>
                    </a:lnTo>
                    <a:lnTo>
                      <a:pt x="9641" y="17968"/>
                    </a:lnTo>
                    <a:lnTo>
                      <a:pt x="9472" y="17652"/>
                    </a:lnTo>
                    <a:lnTo>
                      <a:pt x="9382" y="17466"/>
                    </a:lnTo>
                    <a:lnTo>
                      <a:pt x="9315" y="17298"/>
                    </a:lnTo>
                    <a:lnTo>
                      <a:pt x="9258" y="17112"/>
                    </a:lnTo>
                    <a:lnTo>
                      <a:pt x="9191" y="16926"/>
                    </a:lnTo>
                    <a:lnTo>
                      <a:pt x="9123" y="16535"/>
                    </a:lnTo>
                    <a:lnTo>
                      <a:pt x="9101" y="16144"/>
                    </a:lnTo>
                    <a:lnTo>
                      <a:pt x="9101" y="15753"/>
                    </a:lnTo>
                    <a:lnTo>
                      <a:pt x="9168" y="15362"/>
                    </a:lnTo>
                    <a:lnTo>
                      <a:pt x="9236" y="14971"/>
                    </a:lnTo>
                    <a:lnTo>
                      <a:pt x="9360" y="14580"/>
                    </a:lnTo>
                    <a:lnTo>
                      <a:pt x="9495" y="14244"/>
                    </a:lnTo>
                    <a:lnTo>
                      <a:pt x="9663" y="13891"/>
                    </a:lnTo>
                    <a:lnTo>
                      <a:pt x="9855" y="13611"/>
                    </a:lnTo>
                    <a:lnTo>
                      <a:pt x="10068" y="13351"/>
                    </a:lnTo>
                    <a:lnTo>
                      <a:pt x="10293" y="13146"/>
                    </a:lnTo>
                    <a:lnTo>
                      <a:pt x="10552" y="12997"/>
                    </a:lnTo>
                    <a:lnTo>
                      <a:pt x="10811" y="12885"/>
                    </a:lnTo>
                    <a:lnTo>
                      <a:pt x="11069" y="12866"/>
                    </a:lnTo>
                    <a:lnTo>
                      <a:pt x="11351" y="12885"/>
                    </a:lnTo>
                    <a:lnTo>
                      <a:pt x="11610" y="12997"/>
                    </a:lnTo>
                    <a:lnTo>
                      <a:pt x="11846" y="13183"/>
                    </a:lnTo>
                    <a:lnTo>
                      <a:pt x="12060" y="13388"/>
                    </a:lnTo>
                    <a:lnTo>
                      <a:pt x="12251" y="13648"/>
                    </a:lnTo>
                    <a:lnTo>
                      <a:pt x="12419" y="13928"/>
                    </a:lnTo>
                    <a:lnTo>
                      <a:pt x="12555" y="14244"/>
                    </a:lnTo>
                    <a:lnTo>
                      <a:pt x="12690" y="14617"/>
                    </a:lnTo>
                    <a:lnTo>
                      <a:pt x="12768" y="15008"/>
                    </a:lnTo>
                    <a:lnTo>
                      <a:pt x="12836" y="15399"/>
                    </a:lnTo>
                    <a:lnTo>
                      <a:pt x="12858" y="15753"/>
                    </a:lnTo>
                    <a:lnTo>
                      <a:pt x="12858" y="16144"/>
                    </a:lnTo>
                    <a:lnTo>
                      <a:pt x="12813" y="16535"/>
                    </a:lnTo>
                    <a:lnTo>
                      <a:pt x="12746" y="16888"/>
                    </a:lnTo>
                    <a:lnTo>
                      <a:pt x="12667" y="17224"/>
                    </a:lnTo>
                    <a:lnTo>
                      <a:pt x="12510" y="17503"/>
                    </a:lnTo>
                    <a:lnTo>
                      <a:pt x="12228" y="18043"/>
                    </a:lnTo>
                    <a:lnTo>
                      <a:pt x="11970" y="18546"/>
                    </a:lnTo>
                    <a:lnTo>
                      <a:pt x="11868" y="18751"/>
                    </a:lnTo>
                    <a:lnTo>
                      <a:pt x="11778" y="18974"/>
                    </a:lnTo>
                    <a:lnTo>
                      <a:pt x="11711" y="19179"/>
                    </a:lnTo>
                    <a:lnTo>
                      <a:pt x="11666" y="19365"/>
                    </a:lnTo>
                    <a:lnTo>
                      <a:pt x="11632" y="19570"/>
                    </a:lnTo>
                    <a:lnTo>
                      <a:pt x="11632" y="19756"/>
                    </a:lnTo>
                    <a:lnTo>
                      <a:pt x="11632" y="19942"/>
                    </a:lnTo>
                    <a:lnTo>
                      <a:pt x="11643" y="20110"/>
                    </a:lnTo>
                    <a:lnTo>
                      <a:pt x="11711" y="20296"/>
                    </a:lnTo>
                    <a:lnTo>
                      <a:pt x="11801" y="20464"/>
                    </a:lnTo>
                    <a:lnTo>
                      <a:pt x="11891" y="20650"/>
                    </a:lnTo>
                    <a:lnTo>
                      <a:pt x="12037" y="20836"/>
                    </a:lnTo>
                    <a:lnTo>
                      <a:pt x="12206" y="21004"/>
                    </a:lnTo>
                    <a:lnTo>
                      <a:pt x="12419" y="21190"/>
                    </a:lnTo>
                    <a:lnTo>
                      <a:pt x="12667" y="21320"/>
                    </a:lnTo>
                    <a:lnTo>
                      <a:pt x="12960" y="21432"/>
                    </a:lnTo>
                    <a:lnTo>
                      <a:pt x="13286" y="21544"/>
                    </a:lnTo>
                    <a:lnTo>
                      <a:pt x="13612" y="21655"/>
                    </a:lnTo>
                    <a:lnTo>
                      <a:pt x="13983" y="21693"/>
                    </a:lnTo>
                    <a:lnTo>
                      <a:pt x="14343" y="21730"/>
                    </a:lnTo>
                    <a:lnTo>
                      <a:pt x="14715" y="21730"/>
                    </a:lnTo>
                    <a:lnTo>
                      <a:pt x="15075" y="21730"/>
                    </a:lnTo>
                    <a:lnTo>
                      <a:pt x="15446" y="21655"/>
                    </a:lnTo>
                    <a:lnTo>
                      <a:pt x="15794" y="21581"/>
                    </a:lnTo>
                    <a:lnTo>
                      <a:pt x="16132" y="21432"/>
                    </a:lnTo>
                    <a:lnTo>
                      <a:pt x="16458" y="21302"/>
                    </a:lnTo>
                    <a:lnTo>
                      <a:pt x="16740" y="21078"/>
                    </a:lnTo>
                    <a:lnTo>
                      <a:pt x="16976" y="20836"/>
                    </a:lnTo>
                    <a:lnTo>
                      <a:pt x="17043" y="20650"/>
                    </a:lnTo>
                    <a:lnTo>
                      <a:pt x="17088" y="20426"/>
                    </a:lnTo>
                    <a:lnTo>
                      <a:pt x="17133" y="20222"/>
                    </a:lnTo>
                    <a:lnTo>
                      <a:pt x="17156" y="19980"/>
                    </a:lnTo>
                    <a:lnTo>
                      <a:pt x="17167" y="19477"/>
                    </a:lnTo>
                    <a:lnTo>
                      <a:pt x="17167" y="18974"/>
                    </a:lnTo>
                    <a:lnTo>
                      <a:pt x="17156" y="18397"/>
                    </a:lnTo>
                    <a:lnTo>
                      <a:pt x="17111" y="17820"/>
                    </a:lnTo>
                    <a:lnTo>
                      <a:pt x="17066" y="17261"/>
                    </a:lnTo>
                    <a:lnTo>
                      <a:pt x="16998" y="16646"/>
                    </a:lnTo>
                    <a:lnTo>
                      <a:pt x="16852" y="15511"/>
                    </a:lnTo>
                    <a:lnTo>
                      <a:pt x="16740" y="14393"/>
                    </a:lnTo>
                    <a:lnTo>
                      <a:pt x="16717" y="13928"/>
                    </a:lnTo>
                    <a:lnTo>
                      <a:pt x="16695" y="13462"/>
                    </a:lnTo>
                    <a:lnTo>
                      <a:pt x="16717" y="13071"/>
                    </a:lnTo>
                    <a:lnTo>
                      <a:pt x="16785" y="12755"/>
                    </a:lnTo>
                    <a:lnTo>
                      <a:pt x="16852" y="12419"/>
                    </a:lnTo>
                    <a:lnTo>
                      <a:pt x="16953" y="12140"/>
                    </a:lnTo>
                    <a:lnTo>
                      <a:pt x="17088" y="11898"/>
                    </a:lnTo>
                    <a:lnTo>
                      <a:pt x="17212" y="11675"/>
                    </a:lnTo>
                    <a:lnTo>
                      <a:pt x="17370" y="11470"/>
                    </a:lnTo>
                    <a:lnTo>
                      <a:pt x="17516" y="11284"/>
                    </a:lnTo>
                    <a:lnTo>
                      <a:pt x="17696" y="11135"/>
                    </a:lnTo>
                    <a:lnTo>
                      <a:pt x="17865" y="11042"/>
                    </a:lnTo>
                    <a:lnTo>
                      <a:pt x="18033" y="10930"/>
                    </a:lnTo>
                    <a:lnTo>
                      <a:pt x="18213" y="10893"/>
                    </a:lnTo>
                    <a:lnTo>
                      <a:pt x="18382" y="10893"/>
                    </a:lnTo>
                    <a:lnTo>
                      <a:pt x="18551" y="10967"/>
                    </a:lnTo>
                    <a:lnTo>
                      <a:pt x="18708" y="11042"/>
                    </a:lnTo>
                    <a:lnTo>
                      <a:pt x="18855" y="11172"/>
                    </a:lnTo>
                    <a:lnTo>
                      <a:pt x="19012" y="11358"/>
                    </a:lnTo>
                    <a:lnTo>
                      <a:pt x="19136" y="11600"/>
                    </a:lnTo>
                    <a:lnTo>
                      <a:pt x="19271" y="11861"/>
                    </a:lnTo>
                    <a:lnTo>
                      <a:pt x="19440" y="12028"/>
                    </a:lnTo>
                    <a:lnTo>
                      <a:pt x="19608" y="12177"/>
                    </a:lnTo>
                    <a:lnTo>
                      <a:pt x="19822" y="12289"/>
                    </a:lnTo>
                    <a:lnTo>
                      <a:pt x="20025" y="12289"/>
                    </a:lnTo>
                    <a:lnTo>
                      <a:pt x="20238" y="12289"/>
                    </a:lnTo>
                    <a:lnTo>
                      <a:pt x="20452" y="12215"/>
                    </a:lnTo>
                    <a:lnTo>
                      <a:pt x="20643" y="12103"/>
                    </a:lnTo>
                    <a:lnTo>
                      <a:pt x="20846" y="11973"/>
                    </a:lnTo>
                    <a:lnTo>
                      <a:pt x="21037" y="11786"/>
                    </a:lnTo>
                    <a:lnTo>
                      <a:pt x="21206" y="11563"/>
                    </a:lnTo>
                    <a:lnTo>
                      <a:pt x="21363" y="11321"/>
                    </a:lnTo>
                    <a:lnTo>
                      <a:pt x="21465" y="11079"/>
                    </a:lnTo>
                    <a:lnTo>
                      <a:pt x="21577" y="10744"/>
                    </a:lnTo>
                    <a:lnTo>
                      <a:pt x="21622" y="10427"/>
                    </a:lnTo>
                    <a:lnTo>
                      <a:pt x="21645" y="10111"/>
                    </a:lnTo>
                    <a:lnTo>
                      <a:pt x="21622" y="9608"/>
                    </a:lnTo>
                    <a:lnTo>
                      <a:pt x="21577" y="9142"/>
                    </a:lnTo>
                    <a:lnTo>
                      <a:pt x="21465" y="8751"/>
                    </a:lnTo>
                    <a:lnTo>
                      <a:pt x="21363" y="8397"/>
                    </a:lnTo>
                    <a:lnTo>
                      <a:pt x="21206" y="8062"/>
                    </a:lnTo>
                    <a:lnTo>
                      <a:pt x="21037" y="7820"/>
                    </a:lnTo>
                    <a:lnTo>
                      <a:pt x="20846" y="7597"/>
                    </a:lnTo>
                    <a:lnTo>
                      <a:pt x="20643" y="7429"/>
                    </a:lnTo>
                    <a:lnTo>
                      <a:pt x="20452" y="7317"/>
                    </a:lnTo>
                    <a:lnTo>
                      <a:pt x="20238" y="7206"/>
                    </a:lnTo>
                    <a:lnTo>
                      <a:pt x="20025" y="7168"/>
                    </a:lnTo>
                    <a:lnTo>
                      <a:pt x="19822" y="7206"/>
                    </a:lnTo>
                    <a:lnTo>
                      <a:pt x="19608" y="7243"/>
                    </a:lnTo>
                    <a:lnTo>
                      <a:pt x="19440" y="7355"/>
                    </a:lnTo>
                    <a:lnTo>
                      <a:pt x="19271" y="7504"/>
                    </a:lnTo>
                    <a:lnTo>
                      <a:pt x="19136" y="7708"/>
                    </a:lnTo>
                    <a:lnTo>
                      <a:pt x="19012" y="7895"/>
                    </a:lnTo>
                    <a:lnTo>
                      <a:pt x="18832" y="8025"/>
                    </a:lnTo>
                    <a:lnTo>
                      <a:pt x="18663" y="8174"/>
                    </a:lnTo>
                    <a:lnTo>
                      <a:pt x="18472" y="8248"/>
                    </a:lnTo>
                    <a:lnTo>
                      <a:pt x="18270" y="8286"/>
                    </a:lnTo>
                    <a:lnTo>
                      <a:pt x="18078" y="8323"/>
                    </a:lnTo>
                    <a:lnTo>
                      <a:pt x="17887" y="8323"/>
                    </a:lnTo>
                    <a:lnTo>
                      <a:pt x="17696" y="8248"/>
                    </a:lnTo>
                    <a:lnTo>
                      <a:pt x="17493" y="8174"/>
                    </a:lnTo>
                    <a:lnTo>
                      <a:pt x="17302" y="8062"/>
                    </a:lnTo>
                    <a:lnTo>
                      <a:pt x="17133" y="7969"/>
                    </a:lnTo>
                    <a:lnTo>
                      <a:pt x="16976" y="7783"/>
                    </a:lnTo>
                    <a:lnTo>
                      <a:pt x="16852" y="7597"/>
                    </a:lnTo>
                    <a:lnTo>
                      <a:pt x="16740" y="7429"/>
                    </a:lnTo>
                    <a:lnTo>
                      <a:pt x="16672" y="7168"/>
                    </a:lnTo>
                    <a:lnTo>
                      <a:pt x="16638" y="6926"/>
                    </a:lnTo>
                    <a:lnTo>
                      <a:pt x="16616" y="6498"/>
                    </a:lnTo>
                    <a:lnTo>
                      <a:pt x="16616" y="5772"/>
                    </a:lnTo>
                    <a:lnTo>
                      <a:pt x="16650" y="4915"/>
                    </a:lnTo>
                    <a:lnTo>
                      <a:pt x="16695" y="3928"/>
                    </a:lnTo>
                    <a:lnTo>
                      <a:pt x="16762" y="2960"/>
                    </a:lnTo>
                    <a:lnTo>
                      <a:pt x="16830" y="1992"/>
                    </a:lnTo>
                    <a:lnTo>
                      <a:pt x="16908" y="1173"/>
                    </a:lnTo>
                    <a:lnTo>
                      <a:pt x="16976" y="521"/>
                    </a:lnTo>
                    <a:lnTo>
                      <a:pt x="16953" y="521"/>
                    </a:lnTo>
                    <a:lnTo>
                      <a:pt x="16931" y="521"/>
                    </a:lnTo>
                    <a:lnTo>
                      <a:pt x="16267" y="484"/>
                    </a:lnTo>
                    <a:lnTo>
                      <a:pt x="15637" y="428"/>
                    </a:lnTo>
                    <a:lnTo>
                      <a:pt x="15063" y="353"/>
                    </a:lnTo>
                    <a:lnTo>
                      <a:pt x="14523" y="279"/>
                    </a:lnTo>
                    <a:lnTo>
                      <a:pt x="14040" y="167"/>
                    </a:lnTo>
                    <a:lnTo>
                      <a:pt x="13635" y="93"/>
                    </a:lnTo>
                    <a:lnTo>
                      <a:pt x="13331" y="18"/>
                    </a:lnTo>
                    <a:lnTo>
                      <a:pt x="13117" y="18"/>
                    </a:lnTo>
                    <a:lnTo>
                      <a:pt x="12982" y="18"/>
                    </a:lnTo>
                    <a:lnTo>
                      <a:pt x="12858" y="130"/>
                    </a:lnTo>
                    <a:lnTo>
                      <a:pt x="12723" y="279"/>
                    </a:lnTo>
                    <a:lnTo>
                      <a:pt x="12622" y="446"/>
                    </a:lnTo>
                    <a:lnTo>
                      <a:pt x="12510" y="670"/>
                    </a:lnTo>
                    <a:lnTo>
                      <a:pt x="12419" y="912"/>
                    </a:lnTo>
                    <a:lnTo>
                      <a:pt x="12363" y="1210"/>
                    </a:lnTo>
                    <a:lnTo>
                      <a:pt x="12318" y="1526"/>
                    </a:lnTo>
                    <a:lnTo>
                      <a:pt x="12273" y="1843"/>
                    </a:lnTo>
                    <a:lnTo>
                      <a:pt x="12251" y="2215"/>
                    </a:lnTo>
                    <a:lnTo>
                      <a:pt x="12273" y="2532"/>
                    </a:lnTo>
                    <a:lnTo>
                      <a:pt x="12318" y="2886"/>
                    </a:lnTo>
                    <a:lnTo>
                      <a:pt x="12386" y="3240"/>
                    </a:lnTo>
                    <a:lnTo>
                      <a:pt x="12464" y="3556"/>
                    </a:lnTo>
                    <a:lnTo>
                      <a:pt x="12577" y="3891"/>
                    </a:lnTo>
                    <a:lnTo>
                      <a:pt x="12746" y="4171"/>
                    </a:lnTo>
                    <a:lnTo>
                      <a:pt x="12926" y="4487"/>
                    </a:lnTo>
                    <a:lnTo>
                      <a:pt x="13050" y="4860"/>
                    </a:lnTo>
                    <a:lnTo>
                      <a:pt x="13162" y="5251"/>
                    </a:lnTo>
                    <a:lnTo>
                      <a:pt x="13218" y="5604"/>
                    </a:lnTo>
                    <a:lnTo>
                      <a:pt x="13263" y="5995"/>
                    </a:lnTo>
                    <a:lnTo>
                      <a:pt x="13241" y="6386"/>
                    </a:lnTo>
                    <a:lnTo>
                      <a:pt x="13218" y="6740"/>
                    </a:lnTo>
                    <a:lnTo>
                      <a:pt x="13139" y="7094"/>
                    </a:lnTo>
                    <a:lnTo>
                      <a:pt x="13050" y="7429"/>
                    </a:lnTo>
                    <a:lnTo>
                      <a:pt x="12903" y="7746"/>
                    </a:lnTo>
                    <a:lnTo>
                      <a:pt x="12723" y="8025"/>
                    </a:lnTo>
                    <a:lnTo>
                      <a:pt x="12532" y="8286"/>
                    </a:lnTo>
                    <a:lnTo>
                      <a:pt x="12318" y="8491"/>
                    </a:lnTo>
                    <a:lnTo>
                      <a:pt x="12060" y="8677"/>
                    </a:lnTo>
                    <a:lnTo>
                      <a:pt x="11756" y="8788"/>
                    </a:lnTo>
                    <a:lnTo>
                      <a:pt x="11452" y="8826"/>
                    </a:lnTo>
                    <a:lnTo>
                      <a:pt x="11283" y="8826"/>
                    </a:lnTo>
                    <a:lnTo>
                      <a:pt x="11126" y="8826"/>
                    </a:lnTo>
                    <a:lnTo>
                      <a:pt x="11002" y="8788"/>
                    </a:lnTo>
                    <a:lnTo>
                      <a:pt x="10845" y="8714"/>
                    </a:lnTo>
                    <a:lnTo>
                      <a:pt x="10721" y="8640"/>
                    </a:lnTo>
                    <a:lnTo>
                      <a:pt x="10608" y="8565"/>
                    </a:lnTo>
                    <a:lnTo>
                      <a:pt x="10485" y="8453"/>
                    </a:lnTo>
                    <a:lnTo>
                      <a:pt x="10372" y="8323"/>
                    </a:lnTo>
                    <a:lnTo>
                      <a:pt x="10181" y="8062"/>
                    </a:lnTo>
                    <a:lnTo>
                      <a:pt x="10035" y="7746"/>
                    </a:lnTo>
                    <a:lnTo>
                      <a:pt x="9900" y="7392"/>
                    </a:lnTo>
                    <a:lnTo>
                      <a:pt x="9787" y="7001"/>
                    </a:lnTo>
                    <a:lnTo>
                      <a:pt x="9731" y="6610"/>
                    </a:lnTo>
                    <a:lnTo>
                      <a:pt x="9686" y="6219"/>
                    </a:lnTo>
                    <a:lnTo>
                      <a:pt x="9663" y="5772"/>
                    </a:lnTo>
                    <a:lnTo>
                      <a:pt x="9686" y="5381"/>
                    </a:lnTo>
                    <a:lnTo>
                      <a:pt x="9753" y="4990"/>
                    </a:lnTo>
                    <a:lnTo>
                      <a:pt x="9832" y="4636"/>
                    </a:lnTo>
                    <a:lnTo>
                      <a:pt x="9945" y="4320"/>
                    </a:lnTo>
                    <a:lnTo>
                      <a:pt x="10068" y="4022"/>
                    </a:lnTo>
                    <a:lnTo>
                      <a:pt x="10203" y="3817"/>
                    </a:lnTo>
                    <a:lnTo>
                      <a:pt x="10316" y="3593"/>
                    </a:lnTo>
                    <a:lnTo>
                      <a:pt x="10395" y="3351"/>
                    </a:lnTo>
                    <a:lnTo>
                      <a:pt x="10462" y="3109"/>
                    </a:lnTo>
                    <a:lnTo>
                      <a:pt x="10507" y="2848"/>
                    </a:lnTo>
                    <a:lnTo>
                      <a:pt x="10530" y="2606"/>
                    </a:lnTo>
                    <a:lnTo>
                      <a:pt x="10507" y="2346"/>
                    </a:lnTo>
                    <a:lnTo>
                      <a:pt x="10462" y="2141"/>
                    </a:lnTo>
                    <a:lnTo>
                      <a:pt x="10395" y="1880"/>
                    </a:lnTo>
                    <a:lnTo>
                      <a:pt x="10293" y="1638"/>
                    </a:lnTo>
                    <a:lnTo>
                      <a:pt x="10158" y="1415"/>
                    </a:lnTo>
                    <a:lnTo>
                      <a:pt x="9967" y="1210"/>
                    </a:lnTo>
                    <a:lnTo>
                      <a:pt x="9753" y="986"/>
                    </a:lnTo>
                    <a:lnTo>
                      <a:pt x="9495" y="819"/>
                    </a:lnTo>
                    <a:lnTo>
                      <a:pt x="9191" y="670"/>
                    </a:lnTo>
                    <a:lnTo>
                      <a:pt x="8842" y="521"/>
                    </a:lnTo>
                    <a:lnTo>
                      <a:pt x="8471" y="446"/>
                    </a:lnTo>
                    <a:lnTo>
                      <a:pt x="7998" y="428"/>
                    </a:lnTo>
                    <a:lnTo>
                      <a:pt x="7413" y="428"/>
                    </a:lnTo>
                    <a:lnTo>
                      <a:pt x="6817" y="446"/>
                    </a:lnTo>
                    <a:lnTo>
                      <a:pt x="6187" y="521"/>
                    </a:lnTo>
                    <a:lnTo>
                      <a:pt x="5602" y="633"/>
                    </a:lnTo>
                    <a:lnTo>
                      <a:pt x="5107" y="744"/>
                    </a:lnTo>
                    <a:lnTo>
                      <a:pt x="4725" y="856"/>
                    </a:lnTo>
                    <a:lnTo>
                      <a:pt x="4848" y="1564"/>
                    </a:lnTo>
                    <a:lnTo>
                      <a:pt x="5028" y="2495"/>
                    </a:lnTo>
                    <a:lnTo>
                      <a:pt x="5175" y="3556"/>
                    </a:lnTo>
                    <a:lnTo>
                      <a:pt x="5298" y="4673"/>
                    </a:lnTo>
                    <a:lnTo>
                      <a:pt x="5343" y="5213"/>
                    </a:lnTo>
                    <a:lnTo>
                      <a:pt x="5388" y="5753"/>
                    </a:lnTo>
                    <a:lnTo>
                      <a:pt x="5411" y="6275"/>
                    </a:lnTo>
                    <a:lnTo>
                      <a:pt x="5411" y="6740"/>
                    </a:lnTo>
                    <a:lnTo>
                      <a:pt x="5366" y="7168"/>
                    </a:lnTo>
                    <a:lnTo>
                      <a:pt x="5321" y="7541"/>
                    </a:lnTo>
                    <a:lnTo>
                      <a:pt x="5287" y="7708"/>
                    </a:lnTo>
                    <a:lnTo>
                      <a:pt x="5242" y="7857"/>
                    </a:lnTo>
                    <a:lnTo>
                      <a:pt x="5197" y="7969"/>
                    </a:lnTo>
                    <a:lnTo>
                      <a:pt x="5130" y="8062"/>
                    </a:lnTo>
                    <a:lnTo>
                      <a:pt x="5006" y="8248"/>
                    </a:lnTo>
                    <a:lnTo>
                      <a:pt x="4848" y="8397"/>
                    </a:lnTo>
                    <a:lnTo>
                      <a:pt x="4725" y="8528"/>
                    </a:lnTo>
                    <a:lnTo>
                      <a:pt x="4567" y="8640"/>
                    </a:lnTo>
                    <a:lnTo>
                      <a:pt x="4421" y="8714"/>
                    </a:lnTo>
                    <a:lnTo>
                      <a:pt x="4263" y="8751"/>
                    </a:lnTo>
                    <a:lnTo>
                      <a:pt x="4095" y="8788"/>
                    </a:lnTo>
                    <a:lnTo>
                      <a:pt x="3948" y="8788"/>
                    </a:lnTo>
                    <a:lnTo>
                      <a:pt x="3791" y="8751"/>
                    </a:lnTo>
                    <a:lnTo>
                      <a:pt x="3667" y="8714"/>
                    </a:lnTo>
                    <a:lnTo>
                      <a:pt x="3510" y="8677"/>
                    </a:lnTo>
                    <a:lnTo>
                      <a:pt x="3386" y="8602"/>
                    </a:lnTo>
                    <a:lnTo>
                      <a:pt x="3251" y="8491"/>
                    </a:lnTo>
                    <a:lnTo>
                      <a:pt x="3127" y="8360"/>
                    </a:lnTo>
                    <a:lnTo>
                      <a:pt x="3015" y="8248"/>
                    </a:lnTo>
                    <a:lnTo>
                      <a:pt x="2925" y="8062"/>
                    </a:lnTo>
                    <a:lnTo>
                      <a:pt x="2778" y="7857"/>
                    </a:lnTo>
                    <a:lnTo>
                      <a:pt x="2610" y="7671"/>
                    </a:lnTo>
                    <a:lnTo>
                      <a:pt x="2407" y="7541"/>
                    </a:lnTo>
                    <a:lnTo>
                      <a:pt x="2171" y="7466"/>
                    </a:lnTo>
                    <a:lnTo>
                      <a:pt x="1957" y="7429"/>
                    </a:lnTo>
                    <a:lnTo>
                      <a:pt x="1698" y="7429"/>
                    </a:lnTo>
                    <a:lnTo>
                      <a:pt x="1462" y="7466"/>
                    </a:lnTo>
                    <a:lnTo>
                      <a:pt x="1226" y="7559"/>
                    </a:lnTo>
                    <a:lnTo>
                      <a:pt x="989" y="7708"/>
                    </a:lnTo>
                    <a:lnTo>
                      <a:pt x="776" y="7932"/>
                    </a:lnTo>
                    <a:lnTo>
                      <a:pt x="551" y="8211"/>
                    </a:lnTo>
                    <a:lnTo>
                      <a:pt x="382" y="8528"/>
                    </a:lnTo>
                    <a:lnTo>
                      <a:pt x="315" y="8714"/>
                    </a:lnTo>
                    <a:lnTo>
                      <a:pt x="236" y="8919"/>
                    </a:lnTo>
                    <a:lnTo>
                      <a:pt x="191" y="9142"/>
                    </a:lnTo>
                    <a:lnTo>
                      <a:pt x="123" y="9347"/>
                    </a:lnTo>
                    <a:lnTo>
                      <a:pt x="78" y="9608"/>
                    </a:lnTo>
                    <a:lnTo>
                      <a:pt x="56" y="9887"/>
                    </a:lnTo>
                    <a:lnTo>
                      <a:pt x="33" y="10185"/>
                    </a:lnTo>
                    <a:lnTo>
                      <a:pt x="33" y="10464"/>
                    </a:lnTo>
                    <a:lnTo>
                      <a:pt x="33" y="10706"/>
                    </a:lnTo>
                    <a:lnTo>
                      <a:pt x="56" y="10967"/>
                    </a:lnTo>
                    <a:lnTo>
                      <a:pt x="78" y="11172"/>
                    </a:lnTo>
                    <a:lnTo>
                      <a:pt x="123" y="11395"/>
                    </a:lnTo>
                    <a:lnTo>
                      <a:pt x="168" y="11600"/>
                    </a:lnTo>
                    <a:lnTo>
                      <a:pt x="236" y="11786"/>
                    </a:lnTo>
                    <a:lnTo>
                      <a:pt x="292" y="11973"/>
                    </a:lnTo>
                    <a:lnTo>
                      <a:pt x="382" y="12140"/>
                    </a:lnTo>
                    <a:lnTo>
                      <a:pt x="540" y="12419"/>
                    </a:lnTo>
                    <a:lnTo>
                      <a:pt x="731" y="12680"/>
                    </a:lnTo>
                    <a:lnTo>
                      <a:pt x="944" y="12866"/>
                    </a:lnTo>
                    <a:lnTo>
                      <a:pt x="1158" y="12997"/>
                    </a:lnTo>
                    <a:lnTo>
                      <a:pt x="1395" y="13108"/>
                    </a:lnTo>
                    <a:lnTo>
                      <a:pt x="1608" y="13183"/>
                    </a:lnTo>
                    <a:lnTo>
                      <a:pt x="1856" y="13183"/>
                    </a:lnTo>
                    <a:lnTo>
                      <a:pt x="2070" y="13146"/>
                    </a:lnTo>
                    <a:lnTo>
                      <a:pt x="2261" y="13071"/>
                    </a:lnTo>
                    <a:lnTo>
                      <a:pt x="2430" y="12960"/>
                    </a:lnTo>
                    <a:lnTo>
                      <a:pt x="2587" y="12792"/>
                    </a:lnTo>
                    <a:lnTo>
                      <a:pt x="2688" y="12606"/>
                    </a:lnTo>
                    <a:lnTo>
                      <a:pt x="2801" y="12419"/>
                    </a:lnTo>
                    <a:lnTo>
                      <a:pt x="2925" y="12289"/>
                    </a:lnTo>
                    <a:lnTo>
                      <a:pt x="3082" y="12177"/>
                    </a:lnTo>
                    <a:lnTo>
                      <a:pt x="3228" y="12103"/>
                    </a:lnTo>
                    <a:lnTo>
                      <a:pt x="3408" y="12103"/>
                    </a:lnTo>
                    <a:lnTo>
                      <a:pt x="3577" y="12103"/>
                    </a:lnTo>
                    <a:lnTo>
                      <a:pt x="3723" y="12177"/>
                    </a:lnTo>
                    <a:lnTo>
                      <a:pt x="3903" y="12252"/>
                    </a:lnTo>
                    <a:lnTo>
                      <a:pt x="4072" y="12364"/>
                    </a:lnTo>
                    <a:lnTo>
                      <a:pt x="4230" y="12494"/>
                    </a:lnTo>
                    <a:lnTo>
                      <a:pt x="4353" y="12643"/>
                    </a:lnTo>
                    <a:lnTo>
                      <a:pt x="4488" y="12829"/>
                    </a:lnTo>
                    <a:lnTo>
                      <a:pt x="4567" y="13034"/>
                    </a:lnTo>
                    <a:lnTo>
                      <a:pt x="4657" y="13257"/>
                    </a:lnTo>
                    <a:lnTo>
                      <a:pt x="4702" y="13462"/>
                    </a:lnTo>
                    <a:lnTo>
                      <a:pt x="4725" y="13686"/>
                    </a:lnTo>
                    <a:lnTo>
                      <a:pt x="4702" y="14282"/>
                    </a:lnTo>
                    <a:lnTo>
                      <a:pt x="4657" y="15045"/>
                    </a:lnTo>
                    <a:lnTo>
                      <a:pt x="4612" y="15976"/>
                    </a:lnTo>
                    <a:lnTo>
                      <a:pt x="4590" y="16926"/>
                    </a:lnTo>
                    <a:lnTo>
                      <a:pt x="4567" y="17968"/>
                    </a:lnTo>
                    <a:lnTo>
                      <a:pt x="4567" y="19011"/>
                    </a:lnTo>
                    <a:lnTo>
                      <a:pt x="4590" y="19514"/>
                    </a:lnTo>
                    <a:lnTo>
                      <a:pt x="4612" y="19980"/>
                    </a:lnTo>
                    <a:lnTo>
                      <a:pt x="4657" y="20426"/>
                    </a:lnTo>
                    <a:lnTo>
                      <a:pt x="4725" y="20836"/>
                    </a:lnTo>
                    <a:lnTo>
                      <a:pt x="4848" y="20929"/>
                    </a:lnTo>
                    <a:lnTo>
                      <a:pt x="5040" y="21004"/>
                    </a:lnTo>
                    <a:lnTo>
                      <a:pt x="5265" y="21078"/>
                    </a:lnTo>
                    <a:lnTo>
                      <a:pt x="5478" y="21115"/>
                    </a:lnTo>
                    <a:lnTo>
                      <a:pt x="6041" y="21115"/>
                    </a:lnTo>
                    <a:lnTo>
                      <a:pt x="6637" y="21078"/>
                    </a:lnTo>
                    <a:lnTo>
                      <a:pt x="7312" y="21004"/>
                    </a:lnTo>
                    <a:lnTo>
                      <a:pt x="7998" y="20929"/>
                    </a:lnTo>
                    <a:lnTo>
                      <a:pt x="8696" y="20855"/>
                    </a:lnTo>
                    <a:lnTo>
                      <a:pt x="9360" y="20836"/>
                    </a:lnTo>
                    <a:close/>
                  </a:path>
                </a:pathLst>
              </a:custGeom>
              <a:solidFill>
                <a:srgbClr val="DDDDDD"/>
              </a:solidFill>
              <a:ln w="19050">
                <a:solidFill>
                  <a:srgbClr val="C0C0C0"/>
                </a:solidFill>
                <a:miter lim="800000"/>
                <a:headEnd/>
                <a:tailEnd/>
              </a:ln>
            </p:spPr>
            <p:txBody>
              <a:bodyPr/>
              <a:lstStyle/>
              <a:p>
                <a:endParaRPr lang="en-GB" altLang="it-IT" sz="1200">
                  <a:solidFill>
                    <a:schemeClr val="tx1"/>
                  </a:solidFill>
                </a:endParaRPr>
              </a:p>
            </p:txBody>
          </p:sp>
          <p:sp>
            <p:nvSpPr>
              <p:cNvPr id="39" name="Text Box 54"/>
              <p:cNvSpPr txBox="1">
                <a:spLocks noChangeArrowheads="1"/>
              </p:cNvSpPr>
              <p:nvPr/>
            </p:nvSpPr>
            <p:spPr bwMode="auto">
              <a:xfrm>
                <a:off x="2119" y="1414"/>
                <a:ext cx="750" cy="4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it-IT" altLang="it-IT" sz="900" b="1" dirty="0"/>
                  <a:t>Cambiamento innovativo e vantaggio competitivo</a:t>
                </a:r>
              </a:p>
            </p:txBody>
          </p:sp>
        </p:grpSp>
        <p:grpSp>
          <p:nvGrpSpPr>
            <p:cNvPr id="40" name="Group 78"/>
            <p:cNvGrpSpPr>
              <a:grpSpLocks/>
            </p:cNvGrpSpPr>
            <p:nvPr/>
          </p:nvGrpSpPr>
          <p:grpSpPr bwMode="auto">
            <a:xfrm>
              <a:off x="1908175" y="2057400"/>
              <a:ext cx="1512888" cy="1346200"/>
              <a:chOff x="1202" y="1184"/>
              <a:chExt cx="953" cy="848"/>
            </a:xfrm>
          </p:grpSpPr>
          <p:sp>
            <p:nvSpPr>
              <p:cNvPr id="41" name="Puzzle4"/>
              <p:cNvSpPr>
                <a:spLocks noEditPoints="1" noChangeArrowheads="1"/>
              </p:cNvSpPr>
              <p:nvPr/>
            </p:nvSpPr>
            <p:spPr bwMode="auto">
              <a:xfrm>
                <a:off x="1320" y="1184"/>
                <a:ext cx="759" cy="848"/>
              </a:xfrm>
              <a:custGeom>
                <a:avLst/>
                <a:gdLst>
                  <a:gd name="T0" fmla="*/ 8307 w 21600"/>
                  <a:gd name="T1" fmla="*/ 11593 h 21600"/>
                  <a:gd name="T2" fmla="*/ 453 w 21600"/>
                  <a:gd name="T3" fmla="*/ 16938 h 21600"/>
                  <a:gd name="T4" fmla="*/ 11500 w 21600"/>
                  <a:gd name="T5" fmla="*/ 21600 h 21600"/>
                  <a:gd name="T6" fmla="*/ 20920 w 21600"/>
                  <a:gd name="T7" fmla="*/ 16751 h 21600"/>
                  <a:gd name="T8" fmla="*/ 13972 w 21600"/>
                  <a:gd name="T9" fmla="*/ 10888 h 21600"/>
                  <a:gd name="T10" fmla="*/ 21033 w 21600"/>
                  <a:gd name="T11" fmla="*/ 4716 h 21600"/>
                  <a:gd name="T12" fmla="*/ 11102 w 21600"/>
                  <a:gd name="T13" fmla="*/ 11 h 21600"/>
                  <a:gd name="T14" fmla="*/ 453 w 21600"/>
                  <a:gd name="T15" fmla="*/ 4716 h 21600"/>
                  <a:gd name="T16" fmla="*/ 2076 w 21600"/>
                  <a:gd name="T17" fmla="*/ 5664 h 21600"/>
                  <a:gd name="T18" fmla="*/ 20203 w 21600"/>
                  <a:gd name="T19" fmla="*/ 15980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3813" y="10590"/>
                    </a:moveTo>
                    <a:lnTo>
                      <a:pt x="3927" y="10513"/>
                    </a:lnTo>
                    <a:lnTo>
                      <a:pt x="4078" y="10425"/>
                    </a:lnTo>
                    <a:lnTo>
                      <a:pt x="4210" y="10359"/>
                    </a:lnTo>
                    <a:lnTo>
                      <a:pt x="4361" y="10315"/>
                    </a:lnTo>
                    <a:lnTo>
                      <a:pt x="4682" y="10237"/>
                    </a:lnTo>
                    <a:lnTo>
                      <a:pt x="5041" y="10193"/>
                    </a:lnTo>
                    <a:lnTo>
                      <a:pt x="5456" y="10171"/>
                    </a:lnTo>
                    <a:lnTo>
                      <a:pt x="5853" y="10193"/>
                    </a:lnTo>
                    <a:lnTo>
                      <a:pt x="6249" y="10260"/>
                    </a:lnTo>
                    <a:lnTo>
                      <a:pt x="6646" y="10337"/>
                    </a:lnTo>
                    <a:lnTo>
                      <a:pt x="7004" y="10469"/>
                    </a:lnTo>
                    <a:lnTo>
                      <a:pt x="7363" y="10612"/>
                    </a:lnTo>
                    <a:lnTo>
                      <a:pt x="7665" y="10788"/>
                    </a:lnTo>
                    <a:lnTo>
                      <a:pt x="7911" y="10998"/>
                    </a:lnTo>
                    <a:lnTo>
                      <a:pt x="8024" y="11097"/>
                    </a:lnTo>
                    <a:lnTo>
                      <a:pt x="8137" y="11207"/>
                    </a:lnTo>
                    <a:lnTo>
                      <a:pt x="8194" y="11340"/>
                    </a:lnTo>
                    <a:lnTo>
                      <a:pt x="8269" y="11461"/>
                    </a:lnTo>
                    <a:lnTo>
                      <a:pt x="8307" y="11593"/>
                    </a:lnTo>
                    <a:lnTo>
                      <a:pt x="8307" y="11714"/>
                    </a:lnTo>
                    <a:lnTo>
                      <a:pt x="8307" y="11868"/>
                    </a:lnTo>
                    <a:lnTo>
                      <a:pt x="8307" y="12012"/>
                    </a:lnTo>
                    <a:lnTo>
                      <a:pt x="8194" y="12265"/>
                    </a:lnTo>
                    <a:lnTo>
                      <a:pt x="8062" y="12519"/>
                    </a:lnTo>
                    <a:lnTo>
                      <a:pt x="7873" y="12706"/>
                    </a:lnTo>
                    <a:lnTo>
                      <a:pt x="7627" y="12904"/>
                    </a:lnTo>
                    <a:lnTo>
                      <a:pt x="7363" y="13048"/>
                    </a:lnTo>
                    <a:lnTo>
                      <a:pt x="7080" y="13180"/>
                    </a:lnTo>
                    <a:lnTo>
                      <a:pt x="6759" y="13257"/>
                    </a:lnTo>
                    <a:lnTo>
                      <a:pt x="6419" y="13345"/>
                    </a:lnTo>
                    <a:lnTo>
                      <a:pt x="6098" y="13389"/>
                    </a:lnTo>
                    <a:lnTo>
                      <a:pt x="5739" y="13389"/>
                    </a:lnTo>
                    <a:lnTo>
                      <a:pt x="5418" y="13389"/>
                    </a:lnTo>
                    <a:lnTo>
                      <a:pt x="5079" y="13345"/>
                    </a:lnTo>
                    <a:lnTo>
                      <a:pt x="4758" y="13301"/>
                    </a:lnTo>
                    <a:lnTo>
                      <a:pt x="4474" y="13213"/>
                    </a:lnTo>
                    <a:lnTo>
                      <a:pt x="4172" y="13114"/>
                    </a:lnTo>
                    <a:lnTo>
                      <a:pt x="3965" y="12982"/>
                    </a:lnTo>
                    <a:lnTo>
                      <a:pt x="3738" y="12838"/>
                    </a:lnTo>
                    <a:lnTo>
                      <a:pt x="3493" y="12706"/>
                    </a:lnTo>
                    <a:lnTo>
                      <a:pt x="3228" y="12607"/>
                    </a:lnTo>
                    <a:lnTo>
                      <a:pt x="2945" y="12519"/>
                    </a:lnTo>
                    <a:lnTo>
                      <a:pt x="2700" y="12431"/>
                    </a:lnTo>
                    <a:lnTo>
                      <a:pt x="2397" y="12375"/>
                    </a:lnTo>
                    <a:lnTo>
                      <a:pt x="2152" y="12331"/>
                    </a:lnTo>
                    <a:lnTo>
                      <a:pt x="1888" y="12309"/>
                    </a:lnTo>
                    <a:lnTo>
                      <a:pt x="1642" y="12309"/>
                    </a:lnTo>
                    <a:lnTo>
                      <a:pt x="1397" y="12331"/>
                    </a:lnTo>
                    <a:lnTo>
                      <a:pt x="1170" y="12397"/>
                    </a:lnTo>
                    <a:lnTo>
                      <a:pt x="962" y="12453"/>
                    </a:lnTo>
                    <a:lnTo>
                      <a:pt x="774" y="12563"/>
                    </a:lnTo>
                    <a:lnTo>
                      <a:pt x="623" y="12684"/>
                    </a:lnTo>
                    <a:lnTo>
                      <a:pt x="528" y="12838"/>
                    </a:lnTo>
                    <a:lnTo>
                      <a:pt x="453" y="13026"/>
                    </a:lnTo>
                    <a:lnTo>
                      <a:pt x="339" y="13477"/>
                    </a:lnTo>
                    <a:lnTo>
                      <a:pt x="226" y="13984"/>
                    </a:lnTo>
                    <a:lnTo>
                      <a:pt x="151" y="14535"/>
                    </a:lnTo>
                    <a:lnTo>
                      <a:pt x="113" y="15075"/>
                    </a:lnTo>
                    <a:lnTo>
                      <a:pt x="113" y="15626"/>
                    </a:lnTo>
                    <a:lnTo>
                      <a:pt x="151" y="16133"/>
                    </a:lnTo>
                    <a:lnTo>
                      <a:pt x="188" y="16376"/>
                    </a:lnTo>
                    <a:lnTo>
                      <a:pt x="264" y="16585"/>
                    </a:lnTo>
                    <a:lnTo>
                      <a:pt x="339" y="16773"/>
                    </a:lnTo>
                    <a:lnTo>
                      <a:pt x="453" y="16938"/>
                    </a:lnTo>
                    <a:lnTo>
                      <a:pt x="1095" y="16883"/>
                    </a:lnTo>
                    <a:lnTo>
                      <a:pt x="1963" y="16795"/>
                    </a:lnTo>
                    <a:lnTo>
                      <a:pt x="2945" y="16751"/>
                    </a:lnTo>
                    <a:lnTo>
                      <a:pt x="3965" y="16706"/>
                    </a:lnTo>
                    <a:lnTo>
                      <a:pt x="5022" y="16684"/>
                    </a:lnTo>
                    <a:lnTo>
                      <a:pt x="5947" y="16684"/>
                    </a:lnTo>
                    <a:lnTo>
                      <a:pt x="6759" y="16706"/>
                    </a:lnTo>
                    <a:lnTo>
                      <a:pt x="7363" y="16751"/>
                    </a:lnTo>
                    <a:lnTo>
                      <a:pt x="7948" y="16839"/>
                    </a:lnTo>
                    <a:lnTo>
                      <a:pt x="8458" y="16916"/>
                    </a:lnTo>
                    <a:lnTo>
                      <a:pt x="8893" y="17026"/>
                    </a:lnTo>
                    <a:lnTo>
                      <a:pt x="9289" y="17158"/>
                    </a:lnTo>
                    <a:lnTo>
                      <a:pt x="9572" y="17280"/>
                    </a:lnTo>
                    <a:lnTo>
                      <a:pt x="9799" y="17412"/>
                    </a:lnTo>
                    <a:lnTo>
                      <a:pt x="9969" y="17555"/>
                    </a:lnTo>
                    <a:lnTo>
                      <a:pt x="10120" y="17687"/>
                    </a:lnTo>
                    <a:lnTo>
                      <a:pt x="10158" y="17831"/>
                    </a:lnTo>
                    <a:lnTo>
                      <a:pt x="10195" y="17974"/>
                    </a:lnTo>
                    <a:lnTo>
                      <a:pt x="10158" y="18128"/>
                    </a:lnTo>
                    <a:lnTo>
                      <a:pt x="10082" y="18271"/>
                    </a:lnTo>
                    <a:lnTo>
                      <a:pt x="9969" y="18426"/>
                    </a:lnTo>
                    <a:lnTo>
                      <a:pt x="9837" y="18569"/>
                    </a:lnTo>
                    <a:lnTo>
                      <a:pt x="9648" y="18701"/>
                    </a:lnTo>
                    <a:lnTo>
                      <a:pt x="9440" y="18822"/>
                    </a:lnTo>
                    <a:lnTo>
                      <a:pt x="9213" y="18999"/>
                    </a:lnTo>
                    <a:lnTo>
                      <a:pt x="9044" y="19186"/>
                    </a:lnTo>
                    <a:lnTo>
                      <a:pt x="8893" y="19395"/>
                    </a:lnTo>
                    <a:lnTo>
                      <a:pt x="8817" y="19627"/>
                    </a:lnTo>
                    <a:lnTo>
                      <a:pt x="8779" y="19858"/>
                    </a:lnTo>
                    <a:lnTo>
                      <a:pt x="8779" y="20112"/>
                    </a:lnTo>
                    <a:lnTo>
                      <a:pt x="8855" y="20354"/>
                    </a:lnTo>
                    <a:lnTo>
                      <a:pt x="8968" y="20586"/>
                    </a:lnTo>
                    <a:lnTo>
                      <a:pt x="9138" y="20817"/>
                    </a:lnTo>
                    <a:lnTo>
                      <a:pt x="9365" y="21026"/>
                    </a:lnTo>
                    <a:lnTo>
                      <a:pt x="9610" y="21192"/>
                    </a:lnTo>
                    <a:lnTo>
                      <a:pt x="9950" y="21368"/>
                    </a:lnTo>
                    <a:lnTo>
                      <a:pt x="10120" y="21445"/>
                    </a:lnTo>
                    <a:lnTo>
                      <a:pt x="10346" y="21511"/>
                    </a:lnTo>
                    <a:lnTo>
                      <a:pt x="10516" y="21555"/>
                    </a:lnTo>
                    <a:lnTo>
                      <a:pt x="10743" y="21600"/>
                    </a:lnTo>
                    <a:lnTo>
                      <a:pt x="10988" y="21644"/>
                    </a:lnTo>
                    <a:lnTo>
                      <a:pt x="11215" y="21666"/>
                    </a:lnTo>
                    <a:lnTo>
                      <a:pt x="11498" y="21666"/>
                    </a:lnTo>
                    <a:lnTo>
                      <a:pt x="11762" y="21666"/>
                    </a:lnTo>
                    <a:lnTo>
                      <a:pt x="12253" y="21644"/>
                    </a:lnTo>
                    <a:lnTo>
                      <a:pt x="12763" y="21577"/>
                    </a:lnTo>
                    <a:lnTo>
                      <a:pt x="13197" y="21467"/>
                    </a:lnTo>
                    <a:lnTo>
                      <a:pt x="13556" y="21346"/>
                    </a:lnTo>
                    <a:lnTo>
                      <a:pt x="13896" y="21192"/>
                    </a:lnTo>
                    <a:lnTo>
                      <a:pt x="14179" y="21026"/>
                    </a:lnTo>
                    <a:lnTo>
                      <a:pt x="14444" y="20839"/>
                    </a:lnTo>
                    <a:lnTo>
                      <a:pt x="14576" y="20641"/>
                    </a:lnTo>
                    <a:lnTo>
                      <a:pt x="14727" y="20431"/>
                    </a:lnTo>
                    <a:lnTo>
                      <a:pt x="14765" y="20200"/>
                    </a:lnTo>
                    <a:lnTo>
                      <a:pt x="14802" y="19991"/>
                    </a:lnTo>
                    <a:lnTo>
                      <a:pt x="14727" y="19759"/>
                    </a:lnTo>
                    <a:lnTo>
                      <a:pt x="14613" y="19550"/>
                    </a:lnTo>
                    <a:lnTo>
                      <a:pt x="14444" y="19307"/>
                    </a:lnTo>
                    <a:lnTo>
                      <a:pt x="14217" y="19098"/>
                    </a:lnTo>
                    <a:lnTo>
                      <a:pt x="13934" y="18911"/>
                    </a:lnTo>
                    <a:lnTo>
                      <a:pt x="13669" y="18745"/>
                    </a:lnTo>
                    <a:lnTo>
                      <a:pt x="13462" y="18547"/>
                    </a:lnTo>
                    <a:lnTo>
                      <a:pt x="13311" y="18337"/>
                    </a:lnTo>
                    <a:lnTo>
                      <a:pt x="13197" y="18150"/>
                    </a:lnTo>
                    <a:lnTo>
                      <a:pt x="13122" y="17941"/>
                    </a:lnTo>
                    <a:lnTo>
                      <a:pt x="13122" y="17720"/>
                    </a:lnTo>
                    <a:lnTo>
                      <a:pt x="13122" y="17533"/>
                    </a:lnTo>
                    <a:lnTo>
                      <a:pt x="13197" y="17346"/>
                    </a:lnTo>
                    <a:lnTo>
                      <a:pt x="13273" y="17158"/>
                    </a:lnTo>
                    <a:lnTo>
                      <a:pt x="13386" y="16982"/>
                    </a:lnTo>
                    <a:lnTo>
                      <a:pt x="13537" y="16839"/>
                    </a:lnTo>
                    <a:lnTo>
                      <a:pt x="13707" y="16706"/>
                    </a:lnTo>
                    <a:lnTo>
                      <a:pt x="13896" y="16607"/>
                    </a:lnTo>
                    <a:lnTo>
                      <a:pt x="14104" y="16519"/>
                    </a:lnTo>
                    <a:lnTo>
                      <a:pt x="14330" y="16453"/>
                    </a:lnTo>
                    <a:lnTo>
                      <a:pt x="14538" y="16431"/>
                    </a:lnTo>
                    <a:lnTo>
                      <a:pt x="14897" y="16453"/>
                    </a:lnTo>
                    <a:lnTo>
                      <a:pt x="15406" y="16497"/>
                    </a:lnTo>
                    <a:lnTo>
                      <a:pt x="16105" y="16541"/>
                    </a:lnTo>
                    <a:lnTo>
                      <a:pt x="16898" y="16607"/>
                    </a:lnTo>
                    <a:lnTo>
                      <a:pt x="17804" y="16651"/>
                    </a:lnTo>
                    <a:lnTo>
                      <a:pt x="18786" y="16684"/>
                    </a:lnTo>
                    <a:lnTo>
                      <a:pt x="19844" y="16728"/>
                    </a:lnTo>
                    <a:lnTo>
                      <a:pt x="20920" y="16751"/>
                    </a:lnTo>
                    <a:lnTo>
                      <a:pt x="21109" y="16497"/>
                    </a:lnTo>
                    <a:lnTo>
                      <a:pt x="21241" y="16222"/>
                    </a:lnTo>
                    <a:lnTo>
                      <a:pt x="21392" y="15946"/>
                    </a:lnTo>
                    <a:lnTo>
                      <a:pt x="21467" y="15648"/>
                    </a:lnTo>
                    <a:lnTo>
                      <a:pt x="21543" y="15351"/>
                    </a:lnTo>
                    <a:lnTo>
                      <a:pt x="21618" y="15042"/>
                    </a:lnTo>
                    <a:lnTo>
                      <a:pt x="21618" y="14745"/>
                    </a:lnTo>
                    <a:lnTo>
                      <a:pt x="21618" y="14447"/>
                    </a:lnTo>
                    <a:lnTo>
                      <a:pt x="21618" y="14150"/>
                    </a:lnTo>
                    <a:lnTo>
                      <a:pt x="21581" y="13852"/>
                    </a:lnTo>
                    <a:lnTo>
                      <a:pt x="21505" y="13577"/>
                    </a:lnTo>
                    <a:lnTo>
                      <a:pt x="21430" y="13301"/>
                    </a:lnTo>
                    <a:lnTo>
                      <a:pt x="21354" y="13048"/>
                    </a:lnTo>
                    <a:lnTo>
                      <a:pt x="21241" y="12816"/>
                    </a:lnTo>
                    <a:lnTo>
                      <a:pt x="21146" y="12607"/>
                    </a:lnTo>
                    <a:lnTo>
                      <a:pt x="21033" y="12431"/>
                    </a:lnTo>
                    <a:lnTo>
                      <a:pt x="20920" y="12265"/>
                    </a:lnTo>
                    <a:lnTo>
                      <a:pt x="20769" y="12144"/>
                    </a:lnTo>
                    <a:lnTo>
                      <a:pt x="20637" y="12034"/>
                    </a:lnTo>
                    <a:lnTo>
                      <a:pt x="20486" y="11946"/>
                    </a:lnTo>
                    <a:lnTo>
                      <a:pt x="20297" y="11891"/>
                    </a:lnTo>
                    <a:lnTo>
                      <a:pt x="20165" y="11846"/>
                    </a:lnTo>
                    <a:lnTo>
                      <a:pt x="19976" y="11824"/>
                    </a:lnTo>
                    <a:lnTo>
                      <a:pt x="19806" y="11802"/>
                    </a:lnTo>
                    <a:lnTo>
                      <a:pt x="19390" y="11824"/>
                    </a:lnTo>
                    <a:lnTo>
                      <a:pt x="18956" y="11891"/>
                    </a:lnTo>
                    <a:lnTo>
                      <a:pt x="18503" y="11968"/>
                    </a:lnTo>
                    <a:lnTo>
                      <a:pt x="17993" y="12078"/>
                    </a:lnTo>
                    <a:lnTo>
                      <a:pt x="17653" y="12144"/>
                    </a:lnTo>
                    <a:lnTo>
                      <a:pt x="17332" y="12199"/>
                    </a:lnTo>
                    <a:lnTo>
                      <a:pt x="17049" y="12221"/>
                    </a:lnTo>
                    <a:lnTo>
                      <a:pt x="16747" y="12243"/>
                    </a:lnTo>
                    <a:lnTo>
                      <a:pt x="16464" y="12243"/>
                    </a:lnTo>
                    <a:lnTo>
                      <a:pt x="16218" y="12243"/>
                    </a:lnTo>
                    <a:lnTo>
                      <a:pt x="15992" y="12221"/>
                    </a:lnTo>
                    <a:lnTo>
                      <a:pt x="15746" y="12199"/>
                    </a:lnTo>
                    <a:lnTo>
                      <a:pt x="15520" y="12155"/>
                    </a:lnTo>
                    <a:lnTo>
                      <a:pt x="15350" y="12122"/>
                    </a:lnTo>
                    <a:lnTo>
                      <a:pt x="15161" y="12056"/>
                    </a:lnTo>
                    <a:lnTo>
                      <a:pt x="14972" y="11990"/>
                    </a:lnTo>
                    <a:lnTo>
                      <a:pt x="14689" y="11846"/>
                    </a:lnTo>
                    <a:lnTo>
                      <a:pt x="14444" y="11670"/>
                    </a:lnTo>
                    <a:lnTo>
                      <a:pt x="14255" y="11483"/>
                    </a:lnTo>
                    <a:lnTo>
                      <a:pt x="14104" y="11295"/>
                    </a:lnTo>
                    <a:lnTo>
                      <a:pt x="14028" y="11086"/>
                    </a:lnTo>
                    <a:lnTo>
                      <a:pt x="13972" y="10888"/>
                    </a:lnTo>
                    <a:lnTo>
                      <a:pt x="13972" y="10700"/>
                    </a:lnTo>
                    <a:lnTo>
                      <a:pt x="14009" y="10513"/>
                    </a:lnTo>
                    <a:lnTo>
                      <a:pt x="14066" y="10359"/>
                    </a:lnTo>
                    <a:lnTo>
                      <a:pt x="14179" y="10215"/>
                    </a:lnTo>
                    <a:lnTo>
                      <a:pt x="14406" y="10006"/>
                    </a:lnTo>
                    <a:lnTo>
                      <a:pt x="14651" y="9830"/>
                    </a:lnTo>
                    <a:lnTo>
                      <a:pt x="14878" y="9686"/>
                    </a:lnTo>
                    <a:lnTo>
                      <a:pt x="15123" y="9554"/>
                    </a:lnTo>
                    <a:lnTo>
                      <a:pt x="15350" y="9477"/>
                    </a:lnTo>
                    <a:lnTo>
                      <a:pt x="15558" y="9411"/>
                    </a:lnTo>
                    <a:lnTo>
                      <a:pt x="15803" y="9345"/>
                    </a:lnTo>
                    <a:lnTo>
                      <a:pt x="16030" y="9323"/>
                    </a:lnTo>
                    <a:lnTo>
                      <a:pt x="16256" y="9301"/>
                    </a:lnTo>
                    <a:lnTo>
                      <a:pt x="16464" y="9323"/>
                    </a:lnTo>
                    <a:lnTo>
                      <a:pt x="16690" y="9345"/>
                    </a:lnTo>
                    <a:lnTo>
                      <a:pt x="16898" y="9367"/>
                    </a:lnTo>
                    <a:lnTo>
                      <a:pt x="17332" y="9477"/>
                    </a:lnTo>
                    <a:lnTo>
                      <a:pt x="17767" y="9598"/>
                    </a:lnTo>
                    <a:lnTo>
                      <a:pt x="18163" y="9731"/>
                    </a:lnTo>
                    <a:lnTo>
                      <a:pt x="18597" y="9874"/>
                    </a:lnTo>
                    <a:lnTo>
                      <a:pt x="18994" y="10006"/>
                    </a:lnTo>
                    <a:lnTo>
                      <a:pt x="19428" y="10083"/>
                    </a:lnTo>
                    <a:lnTo>
                      <a:pt x="19617" y="10127"/>
                    </a:lnTo>
                    <a:lnTo>
                      <a:pt x="19844" y="10149"/>
                    </a:lnTo>
                    <a:lnTo>
                      <a:pt x="20013" y="10149"/>
                    </a:lnTo>
                    <a:lnTo>
                      <a:pt x="20240" y="10127"/>
                    </a:lnTo>
                    <a:lnTo>
                      <a:pt x="20410" y="10105"/>
                    </a:lnTo>
                    <a:lnTo>
                      <a:pt x="20637" y="10061"/>
                    </a:lnTo>
                    <a:lnTo>
                      <a:pt x="20844" y="9984"/>
                    </a:lnTo>
                    <a:lnTo>
                      <a:pt x="21033" y="9896"/>
                    </a:lnTo>
                    <a:lnTo>
                      <a:pt x="21146" y="9830"/>
                    </a:lnTo>
                    <a:lnTo>
                      <a:pt x="21203" y="9753"/>
                    </a:lnTo>
                    <a:lnTo>
                      <a:pt x="21279" y="9642"/>
                    </a:lnTo>
                    <a:lnTo>
                      <a:pt x="21354" y="9521"/>
                    </a:lnTo>
                    <a:lnTo>
                      <a:pt x="21430" y="9246"/>
                    </a:lnTo>
                    <a:lnTo>
                      <a:pt x="21430" y="8904"/>
                    </a:lnTo>
                    <a:lnTo>
                      <a:pt x="21430" y="8540"/>
                    </a:lnTo>
                    <a:lnTo>
                      <a:pt x="21392" y="8144"/>
                    </a:lnTo>
                    <a:lnTo>
                      <a:pt x="21354" y="7714"/>
                    </a:lnTo>
                    <a:lnTo>
                      <a:pt x="21279" y="7295"/>
                    </a:lnTo>
                    <a:lnTo>
                      <a:pt x="21146" y="6446"/>
                    </a:lnTo>
                    <a:lnTo>
                      <a:pt x="20995" y="5686"/>
                    </a:lnTo>
                    <a:lnTo>
                      <a:pt x="20958" y="5366"/>
                    </a:lnTo>
                    <a:lnTo>
                      <a:pt x="20958" y="5091"/>
                    </a:lnTo>
                    <a:lnTo>
                      <a:pt x="20958" y="4860"/>
                    </a:lnTo>
                    <a:lnTo>
                      <a:pt x="21033" y="4716"/>
                    </a:lnTo>
                    <a:lnTo>
                      <a:pt x="20637" y="4860"/>
                    </a:lnTo>
                    <a:lnTo>
                      <a:pt x="20127" y="4992"/>
                    </a:lnTo>
                    <a:lnTo>
                      <a:pt x="19617" y="5069"/>
                    </a:lnTo>
                    <a:lnTo>
                      <a:pt x="19032" y="5157"/>
                    </a:lnTo>
                    <a:lnTo>
                      <a:pt x="18465" y="5201"/>
                    </a:lnTo>
                    <a:lnTo>
                      <a:pt x="17842" y="5245"/>
                    </a:lnTo>
                    <a:lnTo>
                      <a:pt x="17219" y="5267"/>
                    </a:lnTo>
                    <a:lnTo>
                      <a:pt x="16615" y="5267"/>
                    </a:lnTo>
                    <a:lnTo>
                      <a:pt x="15992" y="5245"/>
                    </a:lnTo>
                    <a:lnTo>
                      <a:pt x="15369" y="5201"/>
                    </a:lnTo>
                    <a:lnTo>
                      <a:pt x="14840" y="5157"/>
                    </a:lnTo>
                    <a:lnTo>
                      <a:pt x="14293" y="5091"/>
                    </a:lnTo>
                    <a:lnTo>
                      <a:pt x="13783" y="5014"/>
                    </a:lnTo>
                    <a:lnTo>
                      <a:pt x="13386" y="4926"/>
                    </a:lnTo>
                    <a:lnTo>
                      <a:pt x="13027" y="4815"/>
                    </a:lnTo>
                    <a:lnTo>
                      <a:pt x="12725" y="4716"/>
                    </a:lnTo>
                    <a:lnTo>
                      <a:pt x="12480" y="4606"/>
                    </a:lnTo>
                    <a:lnTo>
                      <a:pt x="12291" y="4496"/>
                    </a:lnTo>
                    <a:lnTo>
                      <a:pt x="12197" y="4397"/>
                    </a:lnTo>
                    <a:lnTo>
                      <a:pt x="12083" y="4286"/>
                    </a:lnTo>
                    <a:lnTo>
                      <a:pt x="12046" y="4187"/>
                    </a:lnTo>
                    <a:lnTo>
                      <a:pt x="12008" y="4077"/>
                    </a:lnTo>
                    <a:lnTo>
                      <a:pt x="12046" y="3967"/>
                    </a:lnTo>
                    <a:lnTo>
                      <a:pt x="12121" y="3868"/>
                    </a:lnTo>
                    <a:lnTo>
                      <a:pt x="12197" y="3735"/>
                    </a:lnTo>
                    <a:lnTo>
                      <a:pt x="12291" y="3614"/>
                    </a:lnTo>
                    <a:lnTo>
                      <a:pt x="12442" y="3482"/>
                    </a:lnTo>
                    <a:lnTo>
                      <a:pt x="12631" y="3361"/>
                    </a:lnTo>
                    <a:lnTo>
                      <a:pt x="13065" y="3085"/>
                    </a:lnTo>
                    <a:lnTo>
                      <a:pt x="13537" y="2766"/>
                    </a:lnTo>
                    <a:lnTo>
                      <a:pt x="13783" y="2578"/>
                    </a:lnTo>
                    <a:lnTo>
                      <a:pt x="13934" y="2380"/>
                    </a:lnTo>
                    <a:lnTo>
                      <a:pt x="14028" y="2171"/>
                    </a:lnTo>
                    <a:lnTo>
                      <a:pt x="14104" y="1961"/>
                    </a:lnTo>
                    <a:lnTo>
                      <a:pt x="14104" y="1730"/>
                    </a:lnTo>
                    <a:lnTo>
                      <a:pt x="14066" y="1498"/>
                    </a:lnTo>
                    <a:lnTo>
                      <a:pt x="13972" y="1267"/>
                    </a:lnTo>
                    <a:lnTo>
                      <a:pt x="13820" y="1057"/>
                    </a:lnTo>
                    <a:lnTo>
                      <a:pt x="13594" y="837"/>
                    </a:lnTo>
                    <a:lnTo>
                      <a:pt x="13386" y="628"/>
                    </a:lnTo>
                    <a:lnTo>
                      <a:pt x="13103" y="462"/>
                    </a:lnTo>
                    <a:lnTo>
                      <a:pt x="12763" y="308"/>
                    </a:lnTo>
                    <a:lnTo>
                      <a:pt x="12404" y="187"/>
                    </a:lnTo>
                    <a:lnTo>
                      <a:pt x="12008" y="77"/>
                    </a:lnTo>
                    <a:lnTo>
                      <a:pt x="11574" y="33"/>
                    </a:lnTo>
                    <a:lnTo>
                      <a:pt x="11102" y="11"/>
                    </a:lnTo>
                    <a:lnTo>
                      <a:pt x="10667" y="11"/>
                    </a:lnTo>
                    <a:lnTo>
                      <a:pt x="10233" y="77"/>
                    </a:lnTo>
                    <a:lnTo>
                      <a:pt x="9837" y="187"/>
                    </a:lnTo>
                    <a:lnTo>
                      <a:pt x="9440" y="286"/>
                    </a:lnTo>
                    <a:lnTo>
                      <a:pt x="9062" y="462"/>
                    </a:lnTo>
                    <a:lnTo>
                      <a:pt x="8741" y="628"/>
                    </a:lnTo>
                    <a:lnTo>
                      <a:pt x="8458" y="815"/>
                    </a:lnTo>
                    <a:lnTo>
                      <a:pt x="8232" y="1035"/>
                    </a:lnTo>
                    <a:lnTo>
                      <a:pt x="8062" y="1245"/>
                    </a:lnTo>
                    <a:lnTo>
                      <a:pt x="7911" y="1476"/>
                    </a:lnTo>
                    <a:lnTo>
                      <a:pt x="7835" y="1708"/>
                    </a:lnTo>
                    <a:lnTo>
                      <a:pt x="7797" y="1961"/>
                    </a:lnTo>
                    <a:lnTo>
                      <a:pt x="7835" y="2193"/>
                    </a:lnTo>
                    <a:lnTo>
                      <a:pt x="7948" y="2402"/>
                    </a:lnTo>
                    <a:lnTo>
                      <a:pt x="8062" y="2534"/>
                    </a:lnTo>
                    <a:lnTo>
                      <a:pt x="8175" y="2644"/>
                    </a:lnTo>
                    <a:lnTo>
                      <a:pt x="8269" y="2744"/>
                    </a:lnTo>
                    <a:lnTo>
                      <a:pt x="8420" y="2832"/>
                    </a:lnTo>
                    <a:lnTo>
                      <a:pt x="8704" y="3019"/>
                    </a:lnTo>
                    <a:lnTo>
                      <a:pt x="8968" y="3206"/>
                    </a:lnTo>
                    <a:lnTo>
                      <a:pt x="9138" y="3405"/>
                    </a:lnTo>
                    <a:lnTo>
                      <a:pt x="9327" y="3570"/>
                    </a:lnTo>
                    <a:lnTo>
                      <a:pt x="9440" y="3735"/>
                    </a:lnTo>
                    <a:lnTo>
                      <a:pt x="9516" y="3890"/>
                    </a:lnTo>
                    <a:lnTo>
                      <a:pt x="9534" y="4033"/>
                    </a:lnTo>
                    <a:lnTo>
                      <a:pt x="9534" y="4165"/>
                    </a:lnTo>
                    <a:lnTo>
                      <a:pt x="9516" y="4286"/>
                    </a:lnTo>
                    <a:lnTo>
                      <a:pt x="9440" y="4397"/>
                    </a:lnTo>
                    <a:lnTo>
                      <a:pt x="9327" y="4496"/>
                    </a:lnTo>
                    <a:lnTo>
                      <a:pt x="9176" y="4562"/>
                    </a:lnTo>
                    <a:lnTo>
                      <a:pt x="9006" y="4628"/>
                    </a:lnTo>
                    <a:lnTo>
                      <a:pt x="8779" y="4694"/>
                    </a:lnTo>
                    <a:lnTo>
                      <a:pt x="8534" y="4716"/>
                    </a:lnTo>
                    <a:lnTo>
                      <a:pt x="8232" y="4716"/>
                    </a:lnTo>
                    <a:lnTo>
                      <a:pt x="7118" y="4738"/>
                    </a:lnTo>
                    <a:lnTo>
                      <a:pt x="5947" y="4771"/>
                    </a:lnTo>
                    <a:lnTo>
                      <a:pt x="4795" y="4815"/>
                    </a:lnTo>
                    <a:lnTo>
                      <a:pt x="3681" y="4860"/>
                    </a:lnTo>
                    <a:lnTo>
                      <a:pt x="2662" y="4882"/>
                    </a:lnTo>
                    <a:lnTo>
                      <a:pt x="1755" y="4882"/>
                    </a:lnTo>
                    <a:lnTo>
                      <a:pt x="1359" y="4860"/>
                    </a:lnTo>
                    <a:lnTo>
                      <a:pt x="981" y="4837"/>
                    </a:lnTo>
                    <a:lnTo>
                      <a:pt x="698" y="4771"/>
                    </a:lnTo>
                    <a:lnTo>
                      <a:pt x="453" y="4716"/>
                    </a:lnTo>
                    <a:lnTo>
                      <a:pt x="453" y="5322"/>
                    </a:lnTo>
                    <a:lnTo>
                      <a:pt x="453" y="6083"/>
                    </a:lnTo>
                    <a:lnTo>
                      <a:pt x="453" y="6909"/>
                    </a:lnTo>
                    <a:lnTo>
                      <a:pt x="453" y="7780"/>
                    </a:lnTo>
                    <a:lnTo>
                      <a:pt x="453" y="8606"/>
                    </a:lnTo>
                    <a:lnTo>
                      <a:pt x="453" y="9345"/>
                    </a:lnTo>
                    <a:lnTo>
                      <a:pt x="453" y="9918"/>
                    </a:lnTo>
                    <a:lnTo>
                      <a:pt x="453" y="10282"/>
                    </a:lnTo>
                    <a:lnTo>
                      <a:pt x="490" y="10381"/>
                    </a:lnTo>
                    <a:lnTo>
                      <a:pt x="547" y="10491"/>
                    </a:lnTo>
                    <a:lnTo>
                      <a:pt x="660" y="10590"/>
                    </a:lnTo>
                    <a:lnTo>
                      <a:pt x="811" y="10700"/>
                    </a:lnTo>
                    <a:lnTo>
                      <a:pt x="981" y="10811"/>
                    </a:lnTo>
                    <a:lnTo>
                      <a:pt x="1208" y="10888"/>
                    </a:lnTo>
                    <a:lnTo>
                      <a:pt x="1453" y="10954"/>
                    </a:lnTo>
                    <a:lnTo>
                      <a:pt x="1718" y="11020"/>
                    </a:lnTo>
                    <a:lnTo>
                      <a:pt x="1963" y="11064"/>
                    </a:lnTo>
                    <a:lnTo>
                      <a:pt x="2265" y="11086"/>
                    </a:lnTo>
                    <a:lnTo>
                      <a:pt x="2548" y="11064"/>
                    </a:lnTo>
                    <a:lnTo>
                      <a:pt x="2794" y="11042"/>
                    </a:lnTo>
                    <a:lnTo>
                      <a:pt x="3096" y="10976"/>
                    </a:lnTo>
                    <a:lnTo>
                      <a:pt x="3341" y="10888"/>
                    </a:lnTo>
                    <a:lnTo>
                      <a:pt x="3606" y="10766"/>
                    </a:lnTo>
                    <a:lnTo>
                      <a:pt x="3813" y="10590"/>
                    </a:lnTo>
                    <a:close/>
                  </a:path>
                </a:pathLst>
              </a:custGeom>
              <a:solidFill>
                <a:srgbClr val="DDDDDD"/>
              </a:solidFill>
              <a:ln w="19050">
                <a:solidFill>
                  <a:srgbClr val="C0C0C0"/>
                </a:solidFill>
                <a:miter lim="800000"/>
                <a:headEnd/>
                <a:tailEnd/>
              </a:ln>
            </p:spPr>
            <p:txBody>
              <a:bodyPr/>
              <a:lstStyle/>
              <a:p>
                <a:endParaRPr lang="en-GB" altLang="it-IT" sz="900" b="1">
                  <a:solidFill>
                    <a:schemeClr val="tx1"/>
                  </a:solidFill>
                </a:endParaRPr>
              </a:p>
            </p:txBody>
          </p:sp>
          <p:sp>
            <p:nvSpPr>
              <p:cNvPr id="42" name="Text Box 57"/>
              <p:cNvSpPr txBox="1">
                <a:spLocks noChangeArrowheads="1"/>
              </p:cNvSpPr>
              <p:nvPr/>
            </p:nvSpPr>
            <p:spPr bwMode="auto">
              <a:xfrm>
                <a:off x="1202" y="1585"/>
                <a:ext cx="953" cy="1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it-IT" altLang="it-IT" sz="900" b="1" dirty="0" smtClean="0">
                    <a:solidFill>
                      <a:schemeClr val="tx1"/>
                    </a:solidFill>
                  </a:rPr>
                  <a:t>Crescita</a:t>
                </a:r>
                <a:endParaRPr lang="it-IT" altLang="it-IT" sz="900" b="1" dirty="0">
                  <a:solidFill>
                    <a:schemeClr val="tx1"/>
                  </a:solidFill>
                </a:endParaRPr>
              </a:p>
            </p:txBody>
          </p:sp>
        </p:grpSp>
        <p:grpSp>
          <p:nvGrpSpPr>
            <p:cNvPr id="43" name="Group 81"/>
            <p:cNvGrpSpPr>
              <a:grpSpLocks/>
            </p:cNvGrpSpPr>
            <p:nvPr/>
          </p:nvGrpSpPr>
          <p:grpSpPr bwMode="auto">
            <a:xfrm>
              <a:off x="3206868" y="2873375"/>
              <a:ext cx="1143000" cy="976313"/>
              <a:chOff x="2020" y="1698"/>
              <a:chExt cx="720" cy="615"/>
            </a:xfrm>
          </p:grpSpPr>
          <p:sp>
            <p:nvSpPr>
              <p:cNvPr id="44" name="Puzzle3"/>
              <p:cNvSpPr>
                <a:spLocks noEditPoints="1" noChangeArrowheads="1"/>
              </p:cNvSpPr>
              <p:nvPr/>
            </p:nvSpPr>
            <p:spPr bwMode="auto">
              <a:xfrm>
                <a:off x="2020" y="1698"/>
                <a:ext cx="720" cy="615"/>
              </a:xfrm>
              <a:custGeom>
                <a:avLst/>
                <a:gdLst>
                  <a:gd name="T0" fmla="*/ 10391 w 21600"/>
                  <a:gd name="T1" fmla="*/ 15806 h 21600"/>
                  <a:gd name="T2" fmla="*/ 20551 w 21600"/>
                  <a:gd name="T3" fmla="*/ 21088 h 21600"/>
                  <a:gd name="T4" fmla="*/ 13180 w 21600"/>
                  <a:gd name="T5" fmla="*/ 13801 h 21600"/>
                  <a:gd name="T6" fmla="*/ 20551 w 21600"/>
                  <a:gd name="T7" fmla="*/ 7025 h 21600"/>
                  <a:gd name="T8" fmla="*/ 10500 w 21600"/>
                  <a:gd name="T9" fmla="*/ 52 h 21600"/>
                  <a:gd name="T10" fmla="*/ 692 w 21600"/>
                  <a:gd name="T11" fmla="*/ 6802 h 21600"/>
                  <a:gd name="T12" fmla="*/ 8064 w 21600"/>
                  <a:gd name="T13" fmla="*/ 13526 h 21600"/>
                  <a:gd name="T14" fmla="*/ 692 w 21600"/>
                  <a:gd name="T15" fmla="*/ 21088 h 21600"/>
                  <a:gd name="T16" fmla="*/ 2273 w 21600"/>
                  <a:gd name="T17" fmla="*/ 7719 h 21600"/>
                  <a:gd name="T18" fmla="*/ 19149 w 21600"/>
                  <a:gd name="T19" fmla="*/ 202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6625" y="20892"/>
                    </a:moveTo>
                    <a:lnTo>
                      <a:pt x="7105" y="21023"/>
                    </a:lnTo>
                    <a:lnTo>
                      <a:pt x="7513" y="21088"/>
                    </a:lnTo>
                    <a:lnTo>
                      <a:pt x="7922" y="21115"/>
                    </a:lnTo>
                    <a:lnTo>
                      <a:pt x="8242" y="21115"/>
                    </a:lnTo>
                    <a:lnTo>
                      <a:pt x="8544" y="21062"/>
                    </a:lnTo>
                    <a:lnTo>
                      <a:pt x="8810" y="20997"/>
                    </a:lnTo>
                    <a:lnTo>
                      <a:pt x="9023" y="20892"/>
                    </a:lnTo>
                    <a:lnTo>
                      <a:pt x="9148" y="20761"/>
                    </a:lnTo>
                    <a:lnTo>
                      <a:pt x="9290" y="20616"/>
                    </a:lnTo>
                    <a:lnTo>
                      <a:pt x="9361" y="20459"/>
                    </a:lnTo>
                    <a:lnTo>
                      <a:pt x="9396" y="20289"/>
                    </a:lnTo>
                    <a:lnTo>
                      <a:pt x="9396" y="20092"/>
                    </a:lnTo>
                    <a:lnTo>
                      <a:pt x="9325" y="19909"/>
                    </a:lnTo>
                    <a:lnTo>
                      <a:pt x="9219" y="19738"/>
                    </a:lnTo>
                    <a:lnTo>
                      <a:pt x="9094" y="19555"/>
                    </a:lnTo>
                    <a:lnTo>
                      <a:pt x="8917" y="19384"/>
                    </a:lnTo>
                    <a:lnTo>
                      <a:pt x="8650" y="19162"/>
                    </a:lnTo>
                    <a:lnTo>
                      <a:pt x="8437" y="18900"/>
                    </a:lnTo>
                    <a:lnTo>
                      <a:pt x="8277" y="18624"/>
                    </a:lnTo>
                    <a:lnTo>
                      <a:pt x="8135" y="18349"/>
                    </a:lnTo>
                    <a:lnTo>
                      <a:pt x="8028" y="18048"/>
                    </a:lnTo>
                    <a:lnTo>
                      <a:pt x="7993" y="17746"/>
                    </a:lnTo>
                    <a:lnTo>
                      <a:pt x="7993" y="17471"/>
                    </a:lnTo>
                    <a:lnTo>
                      <a:pt x="8028" y="17169"/>
                    </a:lnTo>
                    <a:lnTo>
                      <a:pt x="8135" y="16920"/>
                    </a:lnTo>
                    <a:lnTo>
                      <a:pt x="8277" y="16671"/>
                    </a:lnTo>
                    <a:lnTo>
                      <a:pt x="8366" y="16540"/>
                    </a:lnTo>
                    <a:lnTo>
                      <a:pt x="8473" y="16409"/>
                    </a:lnTo>
                    <a:lnTo>
                      <a:pt x="8615" y="16317"/>
                    </a:lnTo>
                    <a:lnTo>
                      <a:pt x="8739" y="16213"/>
                    </a:lnTo>
                    <a:lnTo>
                      <a:pt x="8881" y="16134"/>
                    </a:lnTo>
                    <a:lnTo>
                      <a:pt x="9059" y="16055"/>
                    </a:lnTo>
                    <a:lnTo>
                      <a:pt x="9254" y="15990"/>
                    </a:lnTo>
                    <a:lnTo>
                      <a:pt x="9432" y="15911"/>
                    </a:lnTo>
                    <a:lnTo>
                      <a:pt x="9663" y="15885"/>
                    </a:lnTo>
                    <a:lnTo>
                      <a:pt x="9876" y="15833"/>
                    </a:lnTo>
                    <a:lnTo>
                      <a:pt x="10142" y="15806"/>
                    </a:lnTo>
                    <a:lnTo>
                      <a:pt x="10391" y="15806"/>
                    </a:lnTo>
                    <a:lnTo>
                      <a:pt x="10728" y="15806"/>
                    </a:lnTo>
                    <a:lnTo>
                      <a:pt x="10995" y="15806"/>
                    </a:lnTo>
                    <a:lnTo>
                      <a:pt x="11279" y="15833"/>
                    </a:lnTo>
                    <a:lnTo>
                      <a:pt x="11546" y="15885"/>
                    </a:lnTo>
                    <a:lnTo>
                      <a:pt x="11776" y="15937"/>
                    </a:lnTo>
                    <a:lnTo>
                      <a:pt x="12025" y="15990"/>
                    </a:lnTo>
                    <a:lnTo>
                      <a:pt x="12221" y="16055"/>
                    </a:lnTo>
                    <a:lnTo>
                      <a:pt x="12434" y="16134"/>
                    </a:lnTo>
                    <a:lnTo>
                      <a:pt x="12611" y="16213"/>
                    </a:lnTo>
                    <a:lnTo>
                      <a:pt x="12771" y="16317"/>
                    </a:lnTo>
                    <a:lnTo>
                      <a:pt x="12913" y="16409"/>
                    </a:lnTo>
                    <a:lnTo>
                      <a:pt x="13038" y="16514"/>
                    </a:lnTo>
                    <a:lnTo>
                      <a:pt x="13251" y="16737"/>
                    </a:lnTo>
                    <a:lnTo>
                      <a:pt x="13428" y="16986"/>
                    </a:lnTo>
                    <a:lnTo>
                      <a:pt x="13517" y="17248"/>
                    </a:lnTo>
                    <a:lnTo>
                      <a:pt x="13588" y="17523"/>
                    </a:lnTo>
                    <a:lnTo>
                      <a:pt x="13588" y="17799"/>
                    </a:lnTo>
                    <a:lnTo>
                      <a:pt x="13517" y="18074"/>
                    </a:lnTo>
                    <a:lnTo>
                      <a:pt x="13428" y="18323"/>
                    </a:lnTo>
                    <a:lnTo>
                      <a:pt x="13286" y="18572"/>
                    </a:lnTo>
                    <a:lnTo>
                      <a:pt x="13109" y="18808"/>
                    </a:lnTo>
                    <a:lnTo>
                      <a:pt x="12878" y="19031"/>
                    </a:lnTo>
                    <a:lnTo>
                      <a:pt x="12434" y="19411"/>
                    </a:lnTo>
                    <a:lnTo>
                      <a:pt x="12132" y="19738"/>
                    </a:lnTo>
                    <a:lnTo>
                      <a:pt x="12025" y="19856"/>
                    </a:lnTo>
                    <a:lnTo>
                      <a:pt x="11919" y="20014"/>
                    </a:lnTo>
                    <a:lnTo>
                      <a:pt x="11883" y="20132"/>
                    </a:lnTo>
                    <a:lnTo>
                      <a:pt x="11883" y="20263"/>
                    </a:lnTo>
                    <a:lnTo>
                      <a:pt x="11883" y="20394"/>
                    </a:lnTo>
                    <a:lnTo>
                      <a:pt x="11954" y="20485"/>
                    </a:lnTo>
                    <a:lnTo>
                      <a:pt x="12061" y="20590"/>
                    </a:lnTo>
                    <a:lnTo>
                      <a:pt x="12185" y="20695"/>
                    </a:lnTo>
                    <a:lnTo>
                      <a:pt x="12327" y="20787"/>
                    </a:lnTo>
                    <a:lnTo>
                      <a:pt x="12540" y="20892"/>
                    </a:lnTo>
                    <a:lnTo>
                      <a:pt x="12771" y="20997"/>
                    </a:lnTo>
                    <a:lnTo>
                      <a:pt x="13073" y="21088"/>
                    </a:lnTo>
                    <a:lnTo>
                      <a:pt x="13428" y="21193"/>
                    </a:lnTo>
                    <a:lnTo>
                      <a:pt x="13873" y="21298"/>
                    </a:lnTo>
                    <a:lnTo>
                      <a:pt x="14317" y="21390"/>
                    </a:lnTo>
                    <a:lnTo>
                      <a:pt x="14778" y="21468"/>
                    </a:lnTo>
                    <a:lnTo>
                      <a:pt x="15294" y="21547"/>
                    </a:lnTo>
                    <a:lnTo>
                      <a:pt x="15809" y="21600"/>
                    </a:lnTo>
                    <a:lnTo>
                      <a:pt x="16359" y="21652"/>
                    </a:lnTo>
                    <a:lnTo>
                      <a:pt x="16875" y="21678"/>
                    </a:lnTo>
                    <a:lnTo>
                      <a:pt x="17407" y="21678"/>
                    </a:lnTo>
                    <a:lnTo>
                      <a:pt x="17958" y="21678"/>
                    </a:lnTo>
                    <a:lnTo>
                      <a:pt x="18473" y="21652"/>
                    </a:lnTo>
                    <a:lnTo>
                      <a:pt x="18953" y="21573"/>
                    </a:lnTo>
                    <a:lnTo>
                      <a:pt x="19397" y="21495"/>
                    </a:lnTo>
                    <a:lnTo>
                      <a:pt x="19841" y="21390"/>
                    </a:lnTo>
                    <a:lnTo>
                      <a:pt x="20214" y="21272"/>
                    </a:lnTo>
                    <a:lnTo>
                      <a:pt x="20551" y="21088"/>
                    </a:lnTo>
                    <a:lnTo>
                      <a:pt x="20480" y="20787"/>
                    </a:lnTo>
                    <a:lnTo>
                      <a:pt x="20409" y="20485"/>
                    </a:lnTo>
                    <a:lnTo>
                      <a:pt x="20356" y="20158"/>
                    </a:lnTo>
                    <a:lnTo>
                      <a:pt x="20356" y="19804"/>
                    </a:lnTo>
                    <a:lnTo>
                      <a:pt x="20321" y="19083"/>
                    </a:lnTo>
                    <a:lnTo>
                      <a:pt x="20356" y="18349"/>
                    </a:lnTo>
                    <a:lnTo>
                      <a:pt x="20409" y="17641"/>
                    </a:lnTo>
                    <a:lnTo>
                      <a:pt x="20480" y="17012"/>
                    </a:lnTo>
                    <a:lnTo>
                      <a:pt x="20551" y="16488"/>
                    </a:lnTo>
                    <a:lnTo>
                      <a:pt x="20551" y="16055"/>
                    </a:lnTo>
                    <a:lnTo>
                      <a:pt x="20551" y="15911"/>
                    </a:lnTo>
                    <a:lnTo>
                      <a:pt x="20445" y="15754"/>
                    </a:lnTo>
                    <a:lnTo>
                      <a:pt x="20356" y="15610"/>
                    </a:lnTo>
                    <a:lnTo>
                      <a:pt x="20178" y="15452"/>
                    </a:lnTo>
                    <a:lnTo>
                      <a:pt x="20001" y="15334"/>
                    </a:lnTo>
                    <a:lnTo>
                      <a:pt x="19770" y="15230"/>
                    </a:lnTo>
                    <a:lnTo>
                      <a:pt x="19521" y="15125"/>
                    </a:lnTo>
                    <a:lnTo>
                      <a:pt x="19290" y="15059"/>
                    </a:lnTo>
                    <a:lnTo>
                      <a:pt x="19024" y="15007"/>
                    </a:lnTo>
                    <a:lnTo>
                      <a:pt x="18740" y="14954"/>
                    </a:lnTo>
                    <a:lnTo>
                      <a:pt x="18509" y="14954"/>
                    </a:lnTo>
                    <a:lnTo>
                      <a:pt x="18225" y="14954"/>
                    </a:lnTo>
                    <a:lnTo>
                      <a:pt x="17994" y="15007"/>
                    </a:lnTo>
                    <a:lnTo>
                      <a:pt x="17763" y="15085"/>
                    </a:lnTo>
                    <a:lnTo>
                      <a:pt x="17550" y="15177"/>
                    </a:lnTo>
                    <a:lnTo>
                      <a:pt x="17372" y="15308"/>
                    </a:lnTo>
                    <a:lnTo>
                      <a:pt x="17176" y="15426"/>
                    </a:lnTo>
                    <a:lnTo>
                      <a:pt x="16928" y="15557"/>
                    </a:lnTo>
                    <a:lnTo>
                      <a:pt x="16661" y="15636"/>
                    </a:lnTo>
                    <a:lnTo>
                      <a:pt x="16359" y="15688"/>
                    </a:lnTo>
                    <a:lnTo>
                      <a:pt x="16022" y="15715"/>
                    </a:lnTo>
                    <a:lnTo>
                      <a:pt x="15667" y="15688"/>
                    </a:lnTo>
                    <a:lnTo>
                      <a:pt x="15294" y="15662"/>
                    </a:lnTo>
                    <a:lnTo>
                      <a:pt x="14956" y="15583"/>
                    </a:lnTo>
                    <a:lnTo>
                      <a:pt x="14619" y="15479"/>
                    </a:lnTo>
                    <a:lnTo>
                      <a:pt x="14281" y="15334"/>
                    </a:lnTo>
                    <a:lnTo>
                      <a:pt x="13961" y="15177"/>
                    </a:lnTo>
                    <a:lnTo>
                      <a:pt x="13695" y="14981"/>
                    </a:lnTo>
                    <a:lnTo>
                      <a:pt x="13588" y="14850"/>
                    </a:lnTo>
                    <a:lnTo>
                      <a:pt x="13482" y="14732"/>
                    </a:lnTo>
                    <a:lnTo>
                      <a:pt x="13393" y="14600"/>
                    </a:lnTo>
                    <a:lnTo>
                      <a:pt x="13322" y="14456"/>
                    </a:lnTo>
                    <a:lnTo>
                      <a:pt x="13251" y="14299"/>
                    </a:lnTo>
                    <a:lnTo>
                      <a:pt x="13215" y="14155"/>
                    </a:lnTo>
                    <a:lnTo>
                      <a:pt x="13180" y="13971"/>
                    </a:lnTo>
                    <a:lnTo>
                      <a:pt x="13180" y="13801"/>
                    </a:lnTo>
                    <a:lnTo>
                      <a:pt x="13180" y="13591"/>
                    </a:lnTo>
                    <a:lnTo>
                      <a:pt x="13215" y="13395"/>
                    </a:lnTo>
                    <a:lnTo>
                      <a:pt x="13251" y="13198"/>
                    </a:lnTo>
                    <a:lnTo>
                      <a:pt x="13322" y="13015"/>
                    </a:lnTo>
                    <a:lnTo>
                      <a:pt x="13393" y="12870"/>
                    </a:lnTo>
                    <a:lnTo>
                      <a:pt x="13482" y="12713"/>
                    </a:lnTo>
                    <a:lnTo>
                      <a:pt x="13588" y="12569"/>
                    </a:lnTo>
                    <a:lnTo>
                      <a:pt x="13730" y="12438"/>
                    </a:lnTo>
                    <a:lnTo>
                      <a:pt x="13997" y="12215"/>
                    </a:lnTo>
                    <a:lnTo>
                      <a:pt x="14334" y="12005"/>
                    </a:lnTo>
                    <a:lnTo>
                      <a:pt x="14690" y="11861"/>
                    </a:lnTo>
                    <a:lnTo>
                      <a:pt x="15063" y="11756"/>
                    </a:lnTo>
                    <a:lnTo>
                      <a:pt x="15436" y="11678"/>
                    </a:lnTo>
                    <a:lnTo>
                      <a:pt x="15809" y="11638"/>
                    </a:lnTo>
                    <a:lnTo>
                      <a:pt x="16182" y="11638"/>
                    </a:lnTo>
                    <a:lnTo>
                      <a:pt x="16555" y="11678"/>
                    </a:lnTo>
                    <a:lnTo>
                      <a:pt x="16910" y="11730"/>
                    </a:lnTo>
                    <a:lnTo>
                      <a:pt x="17248" y="11835"/>
                    </a:lnTo>
                    <a:lnTo>
                      <a:pt x="17514" y="11966"/>
                    </a:lnTo>
                    <a:lnTo>
                      <a:pt x="17763" y="12110"/>
                    </a:lnTo>
                    <a:lnTo>
                      <a:pt x="17887" y="12215"/>
                    </a:lnTo>
                    <a:lnTo>
                      <a:pt x="18065" y="12307"/>
                    </a:lnTo>
                    <a:lnTo>
                      <a:pt x="18260" y="12412"/>
                    </a:lnTo>
                    <a:lnTo>
                      <a:pt x="18438" y="12464"/>
                    </a:lnTo>
                    <a:lnTo>
                      <a:pt x="18669" y="12543"/>
                    </a:lnTo>
                    <a:lnTo>
                      <a:pt x="18882" y="12569"/>
                    </a:lnTo>
                    <a:lnTo>
                      <a:pt x="19113" y="12595"/>
                    </a:lnTo>
                    <a:lnTo>
                      <a:pt x="19361" y="12608"/>
                    </a:lnTo>
                    <a:lnTo>
                      <a:pt x="19592" y="12608"/>
                    </a:lnTo>
                    <a:lnTo>
                      <a:pt x="19841" y="12595"/>
                    </a:lnTo>
                    <a:lnTo>
                      <a:pt x="20072" y="12543"/>
                    </a:lnTo>
                    <a:lnTo>
                      <a:pt x="20321" y="12490"/>
                    </a:lnTo>
                    <a:lnTo>
                      <a:pt x="20551" y="12438"/>
                    </a:lnTo>
                    <a:lnTo>
                      <a:pt x="20800" y="12333"/>
                    </a:lnTo>
                    <a:lnTo>
                      <a:pt x="20996" y="12241"/>
                    </a:lnTo>
                    <a:lnTo>
                      <a:pt x="21244" y="12110"/>
                    </a:lnTo>
                    <a:lnTo>
                      <a:pt x="21298" y="12032"/>
                    </a:lnTo>
                    <a:lnTo>
                      <a:pt x="21404" y="11966"/>
                    </a:lnTo>
                    <a:lnTo>
                      <a:pt x="21475" y="11861"/>
                    </a:lnTo>
                    <a:lnTo>
                      <a:pt x="21511" y="11730"/>
                    </a:lnTo>
                    <a:lnTo>
                      <a:pt x="21617" y="11481"/>
                    </a:lnTo>
                    <a:lnTo>
                      <a:pt x="21653" y="11180"/>
                    </a:lnTo>
                    <a:lnTo>
                      <a:pt x="21653" y="10826"/>
                    </a:lnTo>
                    <a:lnTo>
                      <a:pt x="21653" y="10472"/>
                    </a:lnTo>
                    <a:lnTo>
                      <a:pt x="21582" y="10092"/>
                    </a:lnTo>
                    <a:lnTo>
                      <a:pt x="21511" y="9725"/>
                    </a:lnTo>
                    <a:lnTo>
                      <a:pt x="21298" y="8912"/>
                    </a:lnTo>
                    <a:lnTo>
                      <a:pt x="21067" y="8191"/>
                    </a:lnTo>
                    <a:lnTo>
                      <a:pt x="20800" y="7536"/>
                    </a:lnTo>
                    <a:lnTo>
                      <a:pt x="20551" y="7025"/>
                    </a:lnTo>
                    <a:lnTo>
                      <a:pt x="20001" y="7103"/>
                    </a:lnTo>
                    <a:lnTo>
                      <a:pt x="19432" y="7156"/>
                    </a:lnTo>
                    <a:lnTo>
                      <a:pt x="18846" y="7208"/>
                    </a:lnTo>
                    <a:lnTo>
                      <a:pt x="18225" y="7208"/>
                    </a:lnTo>
                    <a:lnTo>
                      <a:pt x="17656" y="7208"/>
                    </a:lnTo>
                    <a:lnTo>
                      <a:pt x="17070" y="7182"/>
                    </a:lnTo>
                    <a:lnTo>
                      <a:pt x="16484" y="7156"/>
                    </a:lnTo>
                    <a:lnTo>
                      <a:pt x="15986" y="7103"/>
                    </a:lnTo>
                    <a:lnTo>
                      <a:pt x="14992" y="6999"/>
                    </a:lnTo>
                    <a:lnTo>
                      <a:pt x="14210" y="6907"/>
                    </a:lnTo>
                    <a:lnTo>
                      <a:pt x="13695" y="6828"/>
                    </a:lnTo>
                    <a:lnTo>
                      <a:pt x="13517" y="6802"/>
                    </a:lnTo>
                    <a:lnTo>
                      <a:pt x="13073" y="6645"/>
                    </a:lnTo>
                    <a:lnTo>
                      <a:pt x="12700" y="6474"/>
                    </a:lnTo>
                    <a:lnTo>
                      <a:pt x="12363" y="6304"/>
                    </a:lnTo>
                    <a:lnTo>
                      <a:pt x="12132" y="6094"/>
                    </a:lnTo>
                    <a:lnTo>
                      <a:pt x="11919" y="5871"/>
                    </a:lnTo>
                    <a:lnTo>
                      <a:pt x="11776" y="5649"/>
                    </a:lnTo>
                    <a:lnTo>
                      <a:pt x="11688" y="5413"/>
                    </a:lnTo>
                    <a:lnTo>
                      <a:pt x="11617" y="5190"/>
                    </a:lnTo>
                    <a:lnTo>
                      <a:pt x="11617" y="4941"/>
                    </a:lnTo>
                    <a:lnTo>
                      <a:pt x="11652" y="4718"/>
                    </a:lnTo>
                    <a:lnTo>
                      <a:pt x="11723" y="4482"/>
                    </a:lnTo>
                    <a:lnTo>
                      <a:pt x="11812" y="4285"/>
                    </a:lnTo>
                    <a:lnTo>
                      <a:pt x="11919" y="4089"/>
                    </a:lnTo>
                    <a:lnTo>
                      <a:pt x="12096" y="3905"/>
                    </a:lnTo>
                    <a:lnTo>
                      <a:pt x="12292" y="3735"/>
                    </a:lnTo>
                    <a:lnTo>
                      <a:pt x="12505" y="3604"/>
                    </a:lnTo>
                    <a:lnTo>
                      <a:pt x="12700" y="3460"/>
                    </a:lnTo>
                    <a:lnTo>
                      <a:pt x="12878" y="3250"/>
                    </a:lnTo>
                    <a:lnTo>
                      <a:pt x="13038" y="3027"/>
                    </a:lnTo>
                    <a:lnTo>
                      <a:pt x="13180" y="2752"/>
                    </a:lnTo>
                    <a:lnTo>
                      <a:pt x="13286" y="2477"/>
                    </a:lnTo>
                    <a:lnTo>
                      <a:pt x="13322" y="2175"/>
                    </a:lnTo>
                    <a:lnTo>
                      <a:pt x="13357" y="1874"/>
                    </a:lnTo>
                    <a:lnTo>
                      <a:pt x="13286" y="1572"/>
                    </a:lnTo>
                    <a:lnTo>
                      <a:pt x="13180" y="1271"/>
                    </a:lnTo>
                    <a:lnTo>
                      <a:pt x="13038" y="983"/>
                    </a:lnTo>
                    <a:lnTo>
                      <a:pt x="12949" y="865"/>
                    </a:lnTo>
                    <a:lnTo>
                      <a:pt x="12807" y="733"/>
                    </a:lnTo>
                    <a:lnTo>
                      <a:pt x="12665" y="616"/>
                    </a:lnTo>
                    <a:lnTo>
                      <a:pt x="12505" y="511"/>
                    </a:lnTo>
                    <a:lnTo>
                      <a:pt x="12327" y="406"/>
                    </a:lnTo>
                    <a:lnTo>
                      <a:pt x="12132" y="314"/>
                    </a:lnTo>
                    <a:lnTo>
                      <a:pt x="11883" y="235"/>
                    </a:lnTo>
                    <a:lnTo>
                      <a:pt x="11652" y="183"/>
                    </a:lnTo>
                    <a:lnTo>
                      <a:pt x="11368" y="104"/>
                    </a:lnTo>
                    <a:lnTo>
                      <a:pt x="11101" y="78"/>
                    </a:lnTo>
                    <a:lnTo>
                      <a:pt x="10800" y="52"/>
                    </a:lnTo>
                    <a:lnTo>
                      <a:pt x="10444" y="52"/>
                    </a:lnTo>
                    <a:lnTo>
                      <a:pt x="10142" y="52"/>
                    </a:lnTo>
                    <a:lnTo>
                      <a:pt x="9840" y="78"/>
                    </a:lnTo>
                    <a:lnTo>
                      <a:pt x="9574" y="104"/>
                    </a:lnTo>
                    <a:lnTo>
                      <a:pt x="9325" y="157"/>
                    </a:lnTo>
                    <a:lnTo>
                      <a:pt x="9094" y="209"/>
                    </a:lnTo>
                    <a:lnTo>
                      <a:pt x="8846" y="262"/>
                    </a:lnTo>
                    <a:lnTo>
                      <a:pt x="8650" y="340"/>
                    </a:lnTo>
                    <a:lnTo>
                      <a:pt x="8437" y="432"/>
                    </a:lnTo>
                    <a:lnTo>
                      <a:pt x="8277" y="511"/>
                    </a:lnTo>
                    <a:lnTo>
                      <a:pt x="8100" y="616"/>
                    </a:lnTo>
                    <a:lnTo>
                      <a:pt x="7957" y="707"/>
                    </a:lnTo>
                    <a:lnTo>
                      <a:pt x="7833" y="838"/>
                    </a:lnTo>
                    <a:lnTo>
                      <a:pt x="7620" y="1061"/>
                    </a:lnTo>
                    <a:lnTo>
                      <a:pt x="7442" y="1336"/>
                    </a:lnTo>
                    <a:lnTo>
                      <a:pt x="7353" y="1599"/>
                    </a:lnTo>
                    <a:lnTo>
                      <a:pt x="7318" y="1900"/>
                    </a:lnTo>
                    <a:lnTo>
                      <a:pt x="7318" y="2175"/>
                    </a:lnTo>
                    <a:lnTo>
                      <a:pt x="7353" y="2450"/>
                    </a:lnTo>
                    <a:lnTo>
                      <a:pt x="7442" y="2726"/>
                    </a:lnTo>
                    <a:lnTo>
                      <a:pt x="7620" y="2975"/>
                    </a:lnTo>
                    <a:lnTo>
                      <a:pt x="7833" y="3198"/>
                    </a:lnTo>
                    <a:lnTo>
                      <a:pt x="8064" y="3433"/>
                    </a:lnTo>
                    <a:lnTo>
                      <a:pt x="8295" y="3630"/>
                    </a:lnTo>
                    <a:lnTo>
                      <a:pt x="8508" y="3853"/>
                    </a:lnTo>
                    <a:lnTo>
                      <a:pt x="8686" y="4089"/>
                    </a:lnTo>
                    <a:lnTo>
                      <a:pt x="8775" y="4312"/>
                    </a:lnTo>
                    <a:lnTo>
                      <a:pt x="8846" y="4561"/>
                    </a:lnTo>
                    <a:lnTo>
                      <a:pt x="8846" y="4810"/>
                    </a:lnTo>
                    <a:lnTo>
                      <a:pt x="8810" y="5059"/>
                    </a:lnTo>
                    <a:lnTo>
                      <a:pt x="8721" y="5295"/>
                    </a:lnTo>
                    <a:lnTo>
                      <a:pt x="8579" y="5544"/>
                    </a:lnTo>
                    <a:lnTo>
                      <a:pt x="8366" y="5766"/>
                    </a:lnTo>
                    <a:lnTo>
                      <a:pt x="8135" y="5976"/>
                    </a:lnTo>
                    <a:lnTo>
                      <a:pt x="7833" y="6199"/>
                    </a:lnTo>
                    <a:lnTo>
                      <a:pt x="7478" y="6369"/>
                    </a:lnTo>
                    <a:lnTo>
                      <a:pt x="7069" y="6527"/>
                    </a:lnTo>
                    <a:lnTo>
                      <a:pt x="6590" y="6671"/>
                    </a:lnTo>
                    <a:lnTo>
                      <a:pt x="6092" y="6802"/>
                    </a:lnTo>
                    <a:lnTo>
                      <a:pt x="5684" y="6802"/>
                    </a:lnTo>
                    <a:lnTo>
                      <a:pt x="5133" y="6802"/>
                    </a:lnTo>
                    <a:lnTo>
                      <a:pt x="4547" y="6802"/>
                    </a:lnTo>
                    <a:lnTo>
                      <a:pt x="3872" y="6802"/>
                    </a:lnTo>
                    <a:lnTo>
                      <a:pt x="3144" y="6802"/>
                    </a:lnTo>
                    <a:lnTo>
                      <a:pt x="2362" y="6802"/>
                    </a:lnTo>
                    <a:lnTo>
                      <a:pt x="1545" y="6802"/>
                    </a:lnTo>
                    <a:lnTo>
                      <a:pt x="692" y="6802"/>
                    </a:lnTo>
                    <a:lnTo>
                      <a:pt x="586" y="7234"/>
                    </a:lnTo>
                    <a:lnTo>
                      <a:pt x="461" y="7837"/>
                    </a:lnTo>
                    <a:lnTo>
                      <a:pt x="355" y="8493"/>
                    </a:lnTo>
                    <a:lnTo>
                      <a:pt x="248" y="9187"/>
                    </a:lnTo>
                    <a:lnTo>
                      <a:pt x="142" y="9869"/>
                    </a:lnTo>
                    <a:lnTo>
                      <a:pt x="106" y="10498"/>
                    </a:lnTo>
                    <a:lnTo>
                      <a:pt x="106" y="10983"/>
                    </a:lnTo>
                    <a:lnTo>
                      <a:pt x="106" y="11311"/>
                    </a:lnTo>
                    <a:lnTo>
                      <a:pt x="213" y="11481"/>
                    </a:lnTo>
                    <a:lnTo>
                      <a:pt x="319" y="11651"/>
                    </a:lnTo>
                    <a:lnTo>
                      <a:pt x="497" y="11783"/>
                    </a:lnTo>
                    <a:lnTo>
                      <a:pt x="692" y="11914"/>
                    </a:lnTo>
                    <a:lnTo>
                      <a:pt x="941" y="12032"/>
                    </a:lnTo>
                    <a:lnTo>
                      <a:pt x="1207" y="12110"/>
                    </a:lnTo>
                    <a:lnTo>
                      <a:pt x="1509" y="12189"/>
                    </a:lnTo>
                    <a:lnTo>
                      <a:pt x="1794" y="12241"/>
                    </a:lnTo>
                    <a:lnTo>
                      <a:pt x="2131" y="12267"/>
                    </a:lnTo>
                    <a:lnTo>
                      <a:pt x="2433" y="12281"/>
                    </a:lnTo>
                    <a:lnTo>
                      <a:pt x="2735" y="12267"/>
                    </a:lnTo>
                    <a:lnTo>
                      <a:pt x="3055" y="12241"/>
                    </a:lnTo>
                    <a:lnTo>
                      <a:pt x="3357" y="12189"/>
                    </a:lnTo>
                    <a:lnTo>
                      <a:pt x="3623" y="12084"/>
                    </a:lnTo>
                    <a:lnTo>
                      <a:pt x="3872" y="11979"/>
                    </a:lnTo>
                    <a:lnTo>
                      <a:pt x="4103" y="11861"/>
                    </a:lnTo>
                    <a:lnTo>
                      <a:pt x="4316" y="11704"/>
                    </a:lnTo>
                    <a:lnTo>
                      <a:pt x="4582" y="11612"/>
                    </a:lnTo>
                    <a:lnTo>
                      <a:pt x="4849" y="11533"/>
                    </a:lnTo>
                    <a:lnTo>
                      <a:pt x="5169" y="11507"/>
                    </a:lnTo>
                    <a:lnTo>
                      <a:pt x="5506" y="11481"/>
                    </a:lnTo>
                    <a:lnTo>
                      <a:pt x="5808" y="11507"/>
                    </a:lnTo>
                    <a:lnTo>
                      <a:pt x="6146" y="11560"/>
                    </a:lnTo>
                    <a:lnTo>
                      <a:pt x="6501" y="11651"/>
                    </a:lnTo>
                    <a:lnTo>
                      <a:pt x="6803" y="11783"/>
                    </a:lnTo>
                    <a:lnTo>
                      <a:pt x="7105" y="11940"/>
                    </a:lnTo>
                    <a:lnTo>
                      <a:pt x="7353" y="12110"/>
                    </a:lnTo>
                    <a:lnTo>
                      <a:pt x="7584" y="12333"/>
                    </a:lnTo>
                    <a:lnTo>
                      <a:pt x="7798" y="12595"/>
                    </a:lnTo>
                    <a:lnTo>
                      <a:pt x="7922" y="12870"/>
                    </a:lnTo>
                    <a:lnTo>
                      <a:pt x="8028" y="13198"/>
                    </a:lnTo>
                    <a:lnTo>
                      <a:pt x="8064" y="13526"/>
                    </a:lnTo>
                    <a:lnTo>
                      <a:pt x="8028" y="13775"/>
                    </a:lnTo>
                    <a:lnTo>
                      <a:pt x="7922" y="13998"/>
                    </a:lnTo>
                    <a:lnTo>
                      <a:pt x="7798" y="14220"/>
                    </a:lnTo>
                    <a:lnTo>
                      <a:pt x="7584" y="14404"/>
                    </a:lnTo>
                    <a:lnTo>
                      <a:pt x="7353" y="14574"/>
                    </a:lnTo>
                    <a:lnTo>
                      <a:pt x="7105" y="14732"/>
                    </a:lnTo>
                    <a:lnTo>
                      <a:pt x="6803" y="14850"/>
                    </a:lnTo>
                    <a:lnTo>
                      <a:pt x="6501" y="14954"/>
                    </a:lnTo>
                    <a:lnTo>
                      <a:pt x="6146" y="15033"/>
                    </a:lnTo>
                    <a:lnTo>
                      <a:pt x="5808" y="15085"/>
                    </a:lnTo>
                    <a:lnTo>
                      <a:pt x="5506" y="15085"/>
                    </a:lnTo>
                    <a:lnTo>
                      <a:pt x="5169" y="15059"/>
                    </a:lnTo>
                    <a:lnTo>
                      <a:pt x="4849" y="15007"/>
                    </a:lnTo>
                    <a:lnTo>
                      <a:pt x="4582" y="14902"/>
                    </a:lnTo>
                    <a:lnTo>
                      <a:pt x="4316" y="14784"/>
                    </a:lnTo>
                    <a:lnTo>
                      <a:pt x="4103" y="14600"/>
                    </a:lnTo>
                    <a:lnTo>
                      <a:pt x="3907" y="14430"/>
                    </a:lnTo>
                    <a:lnTo>
                      <a:pt x="3659" y="14299"/>
                    </a:lnTo>
                    <a:lnTo>
                      <a:pt x="3428" y="14194"/>
                    </a:lnTo>
                    <a:lnTo>
                      <a:pt x="3179" y="14129"/>
                    </a:lnTo>
                    <a:lnTo>
                      <a:pt x="2913" y="14102"/>
                    </a:lnTo>
                    <a:lnTo>
                      <a:pt x="2646" y="14102"/>
                    </a:lnTo>
                    <a:lnTo>
                      <a:pt x="2362" y="14129"/>
                    </a:lnTo>
                    <a:lnTo>
                      <a:pt x="2096" y="14168"/>
                    </a:lnTo>
                    <a:lnTo>
                      <a:pt x="1811" y="14273"/>
                    </a:lnTo>
                    <a:lnTo>
                      <a:pt x="1545" y="14378"/>
                    </a:lnTo>
                    <a:lnTo>
                      <a:pt x="1314" y="14496"/>
                    </a:lnTo>
                    <a:lnTo>
                      <a:pt x="1065" y="14653"/>
                    </a:lnTo>
                    <a:lnTo>
                      <a:pt x="870" y="14797"/>
                    </a:lnTo>
                    <a:lnTo>
                      <a:pt x="657" y="14981"/>
                    </a:lnTo>
                    <a:lnTo>
                      <a:pt x="497" y="15177"/>
                    </a:lnTo>
                    <a:lnTo>
                      <a:pt x="390" y="15413"/>
                    </a:lnTo>
                    <a:lnTo>
                      <a:pt x="284" y="15636"/>
                    </a:lnTo>
                    <a:lnTo>
                      <a:pt x="248" y="15911"/>
                    </a:lnTo>
                    <a:lnTo>
                      <a:pt x="284" y="16239"/>
                    </a:lnTo>
                    <a:lnTo>
                      <a:pt x="319" y="16566"/>
                    </a:lnTo>
                    <a:lnTo>
                      <a:pt x="497" y="17340"/>
                    </a:lnTo>
                    <a:lnTo>
                      <a:pt x="692" y="18152"/>
                    </a:lnTo>
                    <a:lnTo>
                      <a:pt x="799" y="18559"/>
                    </a:lnTo>
                    <a:lnTo>
                      <a:pt x="905" y="18978"/>
                    </a:lnTo>
                    <a:lnTo>
                      <a:pt x="959" y="19384"/>
                    </a:lnTo>
                    <a:lnTo>
                      <a:pt x="994" y="19791"/>
                    </a:lnTo>
                    <a:lnTo>
                      <a:pt x="994" y="20132"/>
                    </a:lnTo>
                    <a:lnTo>
                      <a:pt x="959" y="20485"/>
                    </a:lnTo>
                    <a:lnTo>
                      <a:pt x="941" y="20669"/>
                    </a:lnTo>
                    <a:lnTo>
                      <a:pt x="870" y="20813"/>
                    </a:lnTo>
                    <a:lnTo>
                      <a:pt x="799" y="20970"/>
                    </a:lnTo>
                    <a:lnTo>
                      <a:pt x="692" y="21088"/>
                    </a:lnTo>
                    <a:lnTo>
                      <a:pt x="1474" y="20997"/>
                    </a:lnTo>
                    <a:lnTo>
                      <a:pt x="2291" y="20866"/>
                    </a:lnTo>
                    <a:lnTo>
                      <a:pt x="3108" y="20787"/>
                    </a:lnTo>
                    <a:lnTo>
                      <a:pt x="3907" y="20721"/>
                    </a:lnTo>
                    <a:lnTo>
                      <a:pt x="4653" y="20695"/>
                    </a:lnTo>
                    <a:lnTo>
                      <a:pt x="5364" y="20695"/>
                    </a:lnTo>
                    <a:lnTo>
                      <a:pt x="5701" y="20721"/>
                    </a:lnTo>
                    <a:lnTo>
                      <a:pt x="6057" y="20761"/>
                    </a:lnTo>
                    <a:lnTo>
                      <a:pt x="6323" y="20813"/>
                    </a:lnTo>
                    <a:lnTo>
                      <a:pt x="6625" y="20892"/>
                    </a:lnTo>
                    <a:close/>
                  </a:path>
                </a:pathLst>
              </a:custGeom>
              <a:solidFill>
                <a:srgbClr val="DDDDDD"/>
              </a:solidFill>
              <a:ln w="19050">
                <a:solidFill>
                  <a:srgbClr val="C0C0C0"/>
                </a:solidFill>
                <a:miter lim="800000"/>
                <a:headEnd/>
                <a:tailEnd/>
              </a:ln>
            </p:spPr>
            <p:txBody>
              <a:bodyPr/>
              <a:lstStyle/>
              <a:p>
                <a:pPr algn="ctr"/>
                <a:endParaRPr lang="it-IT" sz="1200"/>
              </a:p>
            </p:txBody>
          </p:sp>
          <p:sp>
            <p:nvSpPr>
              <p:cNvPr id="45" name="Text Box 59"/>
              <p:cNvSpPr txBox="1">
                <a:spLocks noChangeArrowheads="1"/>
              </p:cNvSpPr>
              <p:nvPr/>
            </p:nvSpPr>
            <p:spPr bwMode="auto">
              <a:xfrm>
                <a:off x="2111" y="1919"/>
                <a:ext cx="622"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it-IT" altLang="it-IT" sz="900" b="1" dirty="0"/>
                  <a:t>Fattori ambientali e sociali esterni</a:t>
                </a:r>
              </a:p>
            </p:txBody>
          </p:sp>
        </p:grpSp>
        <p:grpSp>
          <p:nvGrpSpPr>
            <p:cNvPr id="46" name="Group 79"/>
            <p:cNvGrpSpPr>
              <a:grpSpLocks/>
            </p:cNvGrpSpPr>
            <p:nvPr/>
          </p:nvGrpSpPr>
          <p:grpSpPr bwMode="auto">
            <a:xfrm>
              <a:off x="1967031" y="3135313"/>
              <a:ext cx="1597024" cy="941387"/>
              <a:chOff x="1239" y="1863"/>
              <a:chExt cx="1006" cy="593"/>
            </a:xfrm>
          </p:grpSpPr>
          <p:sp>
            <p:nvSpPr>
              <p:cNvPr id="47" name="Puzzle2"/>
              <p:cNvSpPr>
                <a:spLocks noEditPoints="1" noChangeArrowheads="1"/>
              </p:cNvSpPr>
              <p:nvPr/>
            </p:nvSpPr>
            <p:spPr bwMode="auto">
              <a:xfrm rot="10699655">
                <a:off x="1239" y="1863"/>
                <a:ext cx="1001" cy="593"/>
              </a:xfrm>
              <a:custGeom>
                <a:avLst/>
                <a:gdLst>
                  <a:gd name="T0" fmla="*/ 11 w 21600"/>
                  <a:gd name="T1" fmla="*/ 13386 h 21600"/>
                  <a:gd name="T2" fmla="*/ 4202 w 21600"/>
                  <a:gd name="T3" fmla="*/ 21161 h 21600"/>
                  <a:gd name="T4" fmla="*/ 10400 w 21600"/>
                  <a:gd name="T5" fmla="*/ 13909 h 21600"/>
                  <a:gd name="T6" fmla="*/ 16821 w 21600"/>
                  <a:gd name="T7" fmla="*/ 21190 h 21600"/>
                  <a:gd name="T8" fmla="*/ 21600 w 21600"/>
                  <a:gd name="T9" fmla="*/ 15083 h 21600"/>
                  <a:gd name="T10" fmla="*/ 16889 w 21600"/>
                  <a:gd name="T11" fmla="*/ 5739 h 21600"/>
                  <a:gd name="T12" fmla="*/ 10800 w 21600"/>
                  <a:gd name="T13" fmla="*/ 28 h 21600"/>
                  <a:gd name="T14" fmla="*/ 4202 w 21600"/>
                  <a:gd name="T15" fmla="*/ 5894 h 21600"/>
                  <a:gd name="T16" fmla="*/ 5388 w 21600"/>
                  <a:gd name="T17" fmla="*/ 6742 h 21600"/>
                  <a:gd name="T18" fmla="*/ 16177 w 21600"/>
                  <a:gd name="T19" fmla="*/ 20441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4247" y="12354"/>
                    </a:moveTo>
                    <a:lnTo>
                      <a:pt x="4134" y="12468"/>
                    </a:lnTo>
                    <a:lnTo>
                      <a:pt x="4010" y="12581"/>
                    </a:lnTo>
                    <a:lnTo>
                      <a:pt x="3897" y="12637"/>
                    </a:lnTo>
                    <a:lnTo>
                      <a:pt x="3773" y="12694"/>
                    </a:lnTo>
                    <a:lnTo>
                      <a:pt x="3637" y="12694"/>
                    </a:lnTo>
                    <a:lnTo>
                      <a:pt x="3524" y="12694"/>
                    </a:lnTo>
                    <a:lnTo>
                      <a:pt x="3400" y="12665"/>
                    </a:lnTo>
                    <a:lnTo>
                      <a:pt x="3287" y="12609"/>
                    </a:lnTo>
                    <a:lnTo>
                      <a:pt x="3027" y="12496"/>
                    </a:lnTo>
                    <a:lnTo>
                      <a:pt x="2790" y="12340"/>
                    </a:lnTo>
                    <a:lnTo>
                      <a:pt x="2530" y="12142"/>
                    </a:lnTo>
                    <a:lnTo>
                      <a:pt x="2293" y="11987"/>
                    </a:lnTo>
                    <a:lnTo>
                      <a:pt x="2033" y="11817"/>
                    </a:lnTo>
                    <a:lnTo>
                      <a:pt x="1773" y="11676"/>
                    </a:lnTo>
                    <a:lnTo>
                      <a:pt x="1638" y="11662"/>
                    </a:lnTo>
                    <a:lnTo>
                      <a:pt x="1513" y="11634"/>
                    </a:lnTo>
                    <a:lnTo>
                      <a:pt x="1378" y="11634"/>
                    </a:lnTo>
                    <a:lnTo>
                      <a:pt x="1253" y="11634"/>
                    </a:lnTo>
                    <a:lnTo>
                      <a:pt x="1118" y="11662"/>
                    </a:lnTo>
                    <a:lnTo>
                      <a:pt x="971" y="11732"/>
                    </a:lnTo>
                    <a:lnTo>
                      <a:pt x="835" y="11817"/>
                    </a:lnTo>
                    <a:lnTo>
                      <a:pt x="711" y="11959"/>
                    </a:lnTo>
                    <a:lnTo>
                      <a:pt x="553" y="12086"/>
                    </a:lnTo>
                    <a:lnTo>
                      <a:pt x="429" y="12284"/>
                    </a:lnTo>
                    <a:lnTo>
                      <a:pt x="271" y="12524"/>
                    </a:lnTo>
                    <a:lnTo>
                      <a:pt x="146" y="12793"/>
                    </a:lnTo>
                    <a:lnTo>
                      <a:pt x="79" y="12962"/>
                    </a:lnTo>
                    <a:lnTo>
                      <a:pt x="33" y="13146"/>
                    </a:lnTo>
                    <a:lnTo>
                      <a:pt x="11" y="13386"/>
                    </a:lnTo>
                    <a:lnTo>
                      <a:pt x="11" y="13641"/>
                    </a:lnTo>
                    <a:lnTo>
                      <a:pt x="33" y="13881"/>
                    </a:lnTo>
                    <a:lnTo>
                      <a:pt x="101" y="14150"/>
                    </a:lnTo>
                    <a:lnTo>
                      <a:pt x="192" y="14404"/>
                    </a:lnTo>
                    <a:lnTo>
                      <a:pt x="293" y="14645"/>
                    </a:lnTo>
                    <a:lnTo>
                      <a:pt x="451" y="14857"/>
                    </a:lnTo>
                    <a:lnTo>
                      <a:pt x="621" y="15054"/>
                    </a:lnTo>
                    <a:lnTo>
                      <a:pt x="734" y="15125"/>
                    </a:lnTo>
                    <a:lnTo>
                      <a:pt x="835" y="15210"/>
                    </a:lnTo>
                    <a:lnTo>
                      <a:pt x="948" y="15267"/>
                    </a:lnTo>
                    <a:lnTo>
                      <a:pt x="1084" y="15323"/>
                    </a:lnTo>
                    <a:lnTo>
                      <a:pt x="1208" y="15351"/>
                    </a:lnTo>
                    <a:lnTo>
                      <a:pt x="1355" y="15380"/>
                    </a:lnTo>
                    <a:lnTo>
                      <a:pt x="1513" y="15380"/>
                    </a:lnTo>
                    <a:lnTo>
                      <a:pt x="1683" y="15380"/>
                    </a:lnTo>
                    <a:lnTo>
                      <a:pt x="1864" y="15351"/>
                    </a:lnTo>
                    <a:lnTo>
                      <a:pt x="2033" y="15323"/>
                    </a:lnTo>
                    <a:lnTo>
                      <a:pt x="2225" y="15238"/>
                    </a:lnTo>
                    <a:lnTo>
                      <a:pt x="2428" y="15153"/>
                    </a:lnTo>
                    <a:lnTo>
                      <a:pt x="2745" y="15026"/>
                    </a:lnTo>
                    <a:lnTo>
                      <a:pt x="3005" y="14913"/>
                    </a:lnTo>
                    <a:lnTo>
                      <a:pt x="3264" y="14828"/>
                    </a:lnTo>
                    <a:lnTo>
                      <a:pt x="3513" y="14800"/>
                    </a:lnTo>
                    <a:lnTo>
                      <a:pt x="3615" y="14828"/>
                    </a:lnTo>
                    <a:lnTo>
                      <a:pt x="3728" y="14857"/>
                    </a:lnTo>
                    <a:lnTo>
                      <a:pt x="3807" y="14913"/>
                    </a:lnTo>
                    <a:lnTo>
                      <a:pt x="3920" y="14998"/>
                    </a:lnTo>
                    <a:lnTo>
                      <a:pt x="4010" y="15097"/>
                    </a:lnTo>
                    <a:lnTo>
                      <a:pt x="4089" y="15238"/>
                    </a:lnTo>
                    <a:lnTo>
                      <a:pt x="4179" y="15408"/>
                    </a:lnTo>
                    <a:lnTo>
                      <a:pt x="4247" y="15620"/>
                    </a:lnTo>
                    <a:lnTo>
                      <a:pt x="4326" y="15860"/>
                    </a:lnTo>
                    <a:lnTo>
                      <a:pt x="4394" y="16129"/>
                    </a:lnTo>
                    <a:lnTo>
                      <a:pt x="4439" y="16440"/>
                    </a:lnTo>
                    <a:lnTo>
                      <a:pt x="4507" y="16737"/>
                    </a:lnTo>
                    <a:lnTo>
                      <a:pt x="4552" y="17090"/>
                    </a:lnTo>
                    <a:lnTo>
                      <a:pt x="4575" y="17443"/>
                    </a:lnTo>
                    <a:lnTo>
                      <a:pt x="4586" y="17825"/>
                    </a:lnTo>
                    <a:lnTo>
                      <a:pt x="4586" y="18193"/>
                    </a:lnTo>
                    <a:lnTo>
                      <a:pt x="4586" y="18574"/>
                    </a:lnTo>
                    <a:lnTo>
                      <a:pt x="4586" y="18984"/>
                    </a:lnTo>
                    <a:lnTo>
                      <a:pt x="4552" y="19366"/>
                    </a:lnTo>
                    <a:lnTo>
                      <a:pt x="4507" y="19748"/>
                    </a:lnTo>
                    <a:lnTo>
                      <a:pt x="4462" y="20129"/>
                    </a:lnTo>
                    <a:lnTo>
                      <a:pt x="4371" y="20483"/>
                    </a:lnTo>
                    <a:lnTo>
                      <a:pt x="4292" y="20836"/>
                    </a:lnTo>
                    <a:lnTo>
                      <a:pt x="4202" y="21161"/>
                    </a:lnTo>
                    <a:lnTo>
                      <a:pt x="4744" y="21161"/>
                    </a:lnTo>
                    <a:lnTo>
                      <a:pt x="5264" y="21161"/>
                    </a:lnTo>
                    <a:lnTo>
                      <a:pt x="5784" y="21161"/>
                    </a:lnTo>
                    <a:lnTo>
                      <a:pt x="6235" y="21161"/>
                    </a:lnTo>
                    <a:lnTo>
                      <a:pt x="6676" y="21161"/>
                    </a:lnTo>
                    <a:lnTo>
                      <a:pt x="7060" y="21161"/>
                    </a:lnTo>
                    <a:lnTo>
                      <a:pt x="7410" y="21161"/>
                    </a:lnTo>
                    <a:lnTo>
                      <a:pt x="7670" y="21161"/>
                    </a:lnTo>
                    <a:lnTo>
                      <a:pt x="8020" y="21020"/>
                    </a:lnTo>
                    <a:lnTo>
                      <a:pt x="8303" y="20893"/>
                    </a:lnTo>
                    <a:lnTo>
                      <a:pt x="8563" y="20695"/>
                    </a:lnTo>
                    <a:lnTo>
                      <a:pt x="8800" y="20511"/>
                    </a:lnTo>
                    <a:lnTo>
                      <a:pt x="8969" y="20285"/>
                    </a:lnTo>
                    <a:lnTo>
                      <a:pt x="9150" y="20045"/>
                    </a:lnTo>
                    <a:lnTo>
                      <a:pt x="9252" y="19804"/>
                    </a:lnTo>
                    <a:lnTo>
                      <a:pt x="9342" y="19550"/>
                    </a:lnTo>
                    <a:lnTo>
                      <a:pt x="9410" y="19281"/>
                    </a:lnTo>
                    <a:lnTo>
                      <a:pt x="9433" y="19013"/>
                    </a:lnTo>
                    <a:lnTo>
                      <a:pt x="9433" y="18744"/>
                    </a:lnTo>
                    <a:lnTo>
                      <a:pt x="9387" y="18504"/>
                    </a:lnTo>
                    <a:lnTo>
                      <a:pt x="9320" y="18221"/>
                    </a:lnTo>
                    <a:lnTo>
                      <a:pt x="9207" y="17981"/>
                    </a:lnTo>
                    <a:lnTo>
                      <a:pt x="9105" y="17740"/>
                    </a:lnTo>
                    <a:lnTo>
                      <a:pt x="8924" y="17514"/>
                    </a:lnTo>
                    <a:lnTo>
                      <a:pt x="8777" y="17274"/>
                    </a:lnTo>
                    <a:lnTo>
                      <a:pt x="8642" y="17034"/>
                    </a:lnTo>
                    <a:lnTo>
                      <a:pt x="8563" y="16765"/>
                    </a:lnTo>
                    <a:lnTo>
                      <a:pt x="8472" y="16468"/>
                    </a:lnTo>
                    <a:lnTo>
                      <a:pt x="8450" y="16157"/>
                    </a:lnTo>
                    <a:lnTo>
                      <a:pt x="8450" y="15860"/>
                    </a:lnTo>
                    <a:lnTo>
                      <a:pt x="8472" y="15563"/>
                    </a:lnTo>
                    <a:lnTo>
                      <a:pt x="8540" y="15267"/>
                    </a:lnTo>
                    <a:lnTo>
                      <a:pt x="8642" y="14998"/>
                    </a:lnTo>
                    <a:lnTo>
                      <a:pt x="8777" y="14729"/>
                    </a:lnTo>
                    <a:lnTo>
                      <a:pt x="8868" y="14616"/>
                    </a:lnTo>
                    <a:lnTo>
                      <a:pt x="8969" y="14475"/>
                    </a:lnTo>
                    <a:lnTo>
                      <a:pt x="9060" y="14376"/>
                    </a:lnTo>
                    <a:lnTo>
                      <a:pt x="9184" y="14291"/>
                    </a:lnTo>
                    <a:lnTo>
                      <a:pt x="9297" y="14206"/>
                    </a:lnTo>
                    <a:lnTo>
                      <a:pt x="9433" y="14121"/>
                    </a:lnTo>
                    <a:lnTo>
                      <a:pt x="9579" y="14051"/>
                    </a:lnTo>
                    <a:lnTo>
                      <a:pt x="9726" y="13994"/>
                    </a:lnTo>
                    <a:lnTo>
                      <a:pt x="9884" y="13938"/>
                    </a:lnTo>
                    <a:lnTo>
                      <a:pt x="10054" y="13909"/>
                    </a:lnTo>
                    <a:lnTo>
                      <a:pt x="10257" y="13881"/>
                    </a:lnTo>
                    <a:lnTo>
                      <a:pt x="10449" y="13881"/>
                    </a:lnTo>
                    <a:lnTo>
                      <a:pt x="10664" y="13881"/>
                    </a:lnTo>
                    <a:lnTo>
                      <a:pt x="10856" y="13909"/>
                    </a:lnTo>
                    <a:lnTo>
                      <a:pt x="11037" y="13966"/>
                    </a:lnTo>
                    <a:lnTo>
                      <a:pt x="11206" y="14023"/>
                    </a:lnTo>
                    <a:lnTo>
                      <a:pt x="11353" y="14093"/>
                    </a:lnTo>
                    <a:lnTo>
                      <a:pt x="11511" y="14178"/>
                    </a:lnTo>
                    <a:lnTo>
                      <a:pt x="11635" y="14263"/>
                    </a:lnTo>
                    <a:lnTo>
                      <a:pt x="11748" y="14376"/>
                    </a:lnTo>
                    <a:lnTo>
                      <a:pt x="11861" y="14475"/>
                    </a:lnTo>
                    <a:lnTo>
                      <a:pt x="11941" y="14616"/>
                    </a:lnTo>
                    <a:lnTo>
                      <a:pt x="12031" y="14758"/>
                    </a:lnTo>
                    <a:lnTo>
                      <a:pt x="12099" y="14885"/>
                    </a:lnTo>
                    <a:lnTo>
                      <a:pt x="12200" y="15210"/>
                    </a:lnTo>
                    <a:lnTo>
                      <a:pt x="12268" y="15507"/>
                    </a:lnTo>
                    <a:lnTo>
                      <a:pt x="12291" y="15832"/>
                    </a:lnTo>
                    <a:lnTo>
                      <a:pt x="12291" y="16157"/>
                    </a:lnTo>
                    <a:lnTo>
                      <a:pt x="12246" y="16482"/>
                    </a:lnTo>
                    <a:lnTo>
                      <a:pt x="12178" y="16807"/>
                    </a:lnTo>
                    <a:lnTo>
                      <a:pt x="12099" y="17090"/>
                    </a:lnTo>
                    <a:lnTo>
                      <a:pt x="12008" y="17330"/>
                    </a:lnTo>
                    <a:lnTo>
                      <a:pt x="11884" y="17542"/>
                    </a:lnTo>
                    <a:lnTo>
                      <a:pt x="11748" y="17712"/>
                    </a:lnTo>
                    <a:lnTo>
                      <a:pt x="11613" y="17839"/>
                    </a:lnTo>
                    <a:lnTo>
                      <a:pt x="11489" y="18037"/>
                    </a:lnTo>
                    <a:lnTo>
                      <a:pt x="11398" y="18221"/>
                    </a:lnTo>
                    <a:lnTo>
                      <a:pt x="11319" y="18447"/>
                    </a:lnTo>
                    <a:lnTo>
                      <a:pt x="11251" y="18659"/>
                    </a:lnTo>
                    <a:lnTo>
                      <a:pt x="11206" y="18900"/>
                    </a:lnTo>
                    <a:lnTo>
                      <a:pt x="11184" y="19154"/>
                    </a:lnTo>
                    <a:lnTo>
                      <a:pt x="11184" y="19423"/>
                    </a:lnTo>
                    <a:lnTo>
                      <a:pt x="11229" y="19663"/>
                    </a:lnTo>
                    <a:lnTo>
                      <a:pt x="11297" y="19903"/>
                    </a:lnTo>
                    <a:lnTo>
                      <a:pt x="11376" y="20158"/>
                    </a:lnTo>
                    <a:lnTo>
                      <a:pt x="11511" y="20398"/>
                    </a:lnTo>
                    <a:lnTo>
                      <a:pt x="11681" y="20610"/>
                    </a:lnTo>
                    <a:lnTo>
                      <a:pt x="11884" y="20808"/>
                    </a:lnTo>
                    <a:lnTo>
                      <a:pt x="12121" y="20992"/>
                    </a:lnTo>
                    <a:lnTo>
                      <a:pt x="12404" y="21161"/>
                    </a:lnTo>
                    <a:lnTo>
                      <a:pt x="12528" y="21190"/>
                    </a:lnTo>
                    <a:lnTo>
                      <a:pt x="12856" y="21274"/>
                    </a:lnTo>
                    <a:lnTo>
                      <a:pt x="13330" y="21373"/>
                    </a:lnTo>
                    <a:lnTo>
                      <a:pt x="13963" y="21486"/>
                    </a:lnTo>
                    <a:lnTo>
                      <a:pt x="14313" y="21543"/>
                    </a:lnTo>
                    <a:lnTo>
                      <a:pt x="14652" y="21571"/>
                    </a:lnTo>
                    <a:lnTo>
                      <a:pt x="15025" y="21600"/>
                    </a:lnTo>
                    <a:lnTo>
                      <a:pt x="15409" y="21600"/>
                    </a:lnTo>
                    <a:lnTo>
                      <a:pt x="15782" y="21600"/>
                    </a:lnTo>
                    <a:lnTo>
                      <a:pt x="16177" y="21571"/>
                    </a:lnTo>
                    <a:lnTo>
                      <a:pt x="16516" y="21486"/>
                    </a:lnTo>
                    <a:lnTo>
                      <a:pt x="16889" y="21402"/>
                    </a:lnTo>
                    <a:lnTo>
                      <a:pt x="16821" y="21190"/>
                    </a:lnTo>
                    <a:lnTo>
                      <a:pt x="16776" y="20935"/>
                    </a:lnTo>
                    <a:lnTo>
                      <a:pt x="16742" y="20667"/>
                    </a:lnTo>
                    <a:lnTo>
                      <a:pt x="16719" y="20370"/>
                    </a:lnTo>
                    <a:lnTo>
                      <a:pt x="16697" y="19719"/>
                    </a:lnTo>
                    <a:lnTo>
                      <a:pt x="16697" y="19013"/>
                    </a:lnTo>
                    <a:lnTo>
                      <a:pt x="16719" y="18306"/>
                    </a:lnTo>
                    <a:lnTo>
                      <a:pt x="16753" y="17599"/>
                    </a:lnTo>
                    <a:lnTo>
                      <a:pt x="16821" y="16949"/>
                    </a:lnTo>
                    <a:lnTo>
                      <a:pt x="16889" y="16383"/>
                    </a:lnTo>
                    <a:lnTo>
                      <a:pt x="16934" y="16129"/>
                    </a:lnTo>
                    <a:lnTo>
                      <a:pt x="17002" y="15945"/>
                    </a:lnTo>
                    <a:lnTo>
                      <a:pt x="17081" y="15790"/>
                    </a:lnTo>
                    <a:lnTo>
                      <a:pt x="17194" y="15648"/>
                    </a:lnTo>
                    <a:lnTo>
                      <a:pt x="17318" y="15563"/>
                    </a:lnTo>
                    <a:lnTo>
                      <a:pt x="17453" y="15507"/>
                    </a:lnTo>
                    <a:lnTo>
                      <a:pt x="17600" y="15450"/>
                    </a:lnTo>
                    <a:lnTo>
                      <a:pt x="17758" y="15450"/>
                    </a:lnTo>
                    <a:lnTo>
                      <a:pt x="17905" y="15479"/>
                    </a:lnTo>
                    <a:lnTo>
                      <a:pt x="18064" y="15535"/>
                    </a:lnTo>
                    <a:lnTo>
                      <a:pt x="18233" y="15620"/>
                    </a:lnTo>
                    <a:lnTo>
                      <a:pt x="18380" y="15733"/>
                    </a:lnTo>
                    <a:lnTo>
                      <a:pt x="18561" y="15832"/>
                    </a:lnTo>
                    <a:lnTo>
                      <a:pt x="18707" y="15973"/>
                    </a:lnTo>
                    <a:lnTo>
                      <a:pt x="18866" y="16129"/>
                    </a:lnTo>
                    <a:lnTo>
                      <a:pt x="18990" y="16327"/>
                    </a:lnTo>
                    <a:lnTo>
                      <a:pt x="19125" y="16482"/>
                    </a:lnTo>
                    <a:lnTo>
                      <a:pt x="19295" y="16624"/>
                    </a:lnTo>
                    <a:lnTo>
                      <a:pt x="19464" y="16737"/>
                    </a:lnTo>
                    <a:lnTo>
                      <a:pt x="19668" y="16807"/>
                    </a:lnTo>
                    <a:lnTo>
                      <a:pt x="19860" y="16836"/>
                    </a:lnTo>
                    <a:lnTo>
                      <a:pt x="20052" y="16864"/>
                    </a:lnTo>
                    <a:lnTo>
                      <a:pt x="20266" y="16836"/>
                    </a:lnTo>
                    <a:lnTo>
                      <a:pt x="20470" y="16793"/>
                    </a:lnTo>
                    <a:lnTo>
                      <a:pt x="20662" y="16708"/>
                    </a:lnTo>
                    <a:lnTo>
                      <a:pt x="20854" y="16567"/>
                    </a:lnTo>
                    <a:lnTo>
                      <a:pt x="21035" y="16412"/>
                    </a:lnTo>
                    <a:lnTo>
                      <a:pt x="21182" y="16214"/>
                    </a:lnTo>
                    <a:lnTo>
                      <a:pt x="21340" y="16002"/>
                    </a:lnTo>
                    <a:lnTo>
                      <a:pt x="21441" y="15733"/>
                    </a:lnTo>
                    <a:lnTo>
                      <a:pt x="21532" y="15436"/>
                    </a:lnTo>
                    <a:lnTo>
                      <a:pt x="21600" y="15083"/>
                    </a:lnTo>
                    <a:lnTo>
                      <a:pt x="21600" y="14885"/>
                    </a:lnTo>
                    <a:lnTo>
                      <a:pt x="21600" y="14729"/>
                    </a:lnTo>
                    <a:lnTo>
                      <a:pt x="21600" y="14531"/>
                    </a:lnTo>
                    <a:lnTo>
                      <a:pt x="21577" y="14376"/>
                    </a:lnTo>
                    <a:lnTo>
                      <a:pt x="21532" y="14206"/>
                    </a:lnTo>
                    <a:lnTo>
                      <a:pt x="21487" y="14051"/>
                    </a:lnTo>
                    <a:lnTo>
                      <a:pt x="21419" y="13909"/>
                    </a:lnTo>
                    <a:lnTo>
                      <a:pt x="21351" y="13768"/>
                    </a:lnTo>
                    <a:lnTo>
                      <a:pt x="21204" y="13500"/>
                    </a:lnTo>
                    <a:lnTo>
                      <a:pt x="21035" y="13287"/>
                    </a:lnTo>
                    <a:lnTo>
                      <a:pt x="20809" y="13090"/>
                    </a:lnTo>
                    <a:lnTo>
                      <a:pt x="20594" y="12962"/>
                    </a:lnTo>
                    <a:lnTo>
                      <a:pt x="20357" y="12821"/>
                    </a:lnTo>
                    <a:lnTo>
                      <a:pt x="20120" y="12764"/>
                    </a:lnTo>
                    <a:lnTo>
                      <a:pt x="19882" y="12708"/>
                    </a:lnTo>
                    <a:lnTo>
                      <a:pt x="19645" y="12736"/>
                    </a:lnTo>
                    <a:lnTo>
                      <a:pt x="19430" y="12793"/>
                    </a:lnTo>
                    <a:lnTo>
                      <a:pt x="19227" y="12906"/>
                    </a:lnTo>
                    <a:lnTo>
                      <a:pt x="19148" y="12962"/>
                    </a:lnTo>
                    <a:lnTo>
                      <a:pt x="19058" y="13047"/>
                    </a:lnTo>
                    <a:lnTo>
                      <a:pt x="18990" y="13146"/>
                    </a:lnTo>
                    <a:lnTo>
                      <a:pt x="18911" y="13259"/>
                    </a:lnTo>
                    <a:lnTo>
                      <a:pt x="18775" y="13471"/>
                    </a:lnTo>
                    <a:lnTo>
                      <a:pt x="18628" y="13641"/>
                    </a:lnTo>
                    <a:lnTo>
                      <a:pt x="18470" y="13740"/>
                    </a:lnTo>
                    <a:lnTo>
                      <a:pt x="18301" y="13825"/>
                    </a:lnTo>
                    <a:lnTo>
                      <a:pt x="18143" y="13853"/>
                    </a:lnTo>
                    <a:lnTo>
                      <a:pt x="17973" y="13881"/>
                    </a:lnTo>
                    <a:lnTo>
                      <a:pt x="17804" y="13853"/>
                    </a:lnTo>
                    <a:lnTo>
                      <a:pt x="17646" y="13796"/>
                    </a:lnTo>
                    <a:lnTo>
                      <a:pt x="17499" y="13726"/>
                    </a:lnTo>
                    <a:lnTo>
                      <a:pt x="17341" y="13641"/>
                    </a:lnTo>
                    <a:lnTo>
                      <a:pt x="17216" y="13528"/>
                    </a:lnTo>
                    <a:lnTo>
                      <a:pt x="17103" y="13386"/>
                    </a:lnTo>
                    <a:lnTo>
                      <a:pt x="17024" y="13259"/>
                    </a:lnTo>
                    <a:lnTo>
                      <a:pt x="16934" y="13118"/>
                    </a:lnTo>
                    <a:lnTo>
                      <a:pt x="16889" y="12991"/>
                    </a:lnTo>
                    <a:lnTo>
                      <a:pt x="16889" y="12849"/>
                    </a:lnTo>
                    <a:lnTo>
                      <a:pt x="16889" y="12383"/>
                    </a:lnTo>
                    <a:lnTo>
                      <a:pt x="16889" y="11662"/>
                    </a:lnTo>
                    <a:lnTo>
                      <a:pt x="16889" y="10701"/>
                    </a:lnTo>
                    <a:lnTo>
                      <a:pt x="16889" y="9640"/>
                    </a:lnTo>
                    <a:lnTo>
                      <a:pt x="16889" y="8566"/>
                    </a:lnTo>
                    <a:lnTo>
                      <a:pt x="16889" y="7478"/>
                    </a:lnTo>
                    <a:lnTo>
                      <a:pt x="16889" y="6502"/>
                    </a:lnTo>
                    <a:lnTo>
                      <a:pt x="16889" y="5739"/>
                    </a:lnTo>
                    <a:lnTo>
                      <a:pt x="16674" y="5894"/>
                    </a:lnTo>
                    <a:lnTo>
                      <a:pt x="16414" y="6036"/>
                    </a:lnTo>
                    <a:lnTo>
                      <a:pt x="16154" y="6177"/>
                    </a:lnTo>
                    <a:lnTo>
                      <a:pt x="15849" y="6248"/>
                    </a:lnTo>
                    <a:lnTo>
                      <a:pt x="15544" y="6304"/>
                    </a:lnTo>
                    <a:lnTo>
                      <a:pt x="15217" y="6332"/>
                    </a:lnTo>
                    <a:lnTo>
                      <a:pt x="14866" y="6361"/>
                    </a:lnTo>
                    <a:lnTo>
                      <a:pt x="14550" y="6361"/>
                    </a:lnTo>
                    <a:lnTo>
                      <a:pt x="14200" y="6332"/>
                    </a:lnTo>
                    <a:lnTo>
                      <a:pt x="13850" y="6276"/>
                    </a:lnTo>
                    <a:lnTo>
                      <a:pt x="13522" y="6219"/>
                    </a:lnTo>
                    <a:lnTo>
                      <a:pt x="13206" y="6149"/>
                    </a:lnTo>
                    <a:lnTo>
                      <a:pt x="12901" y="6064"/>
                    </a:lnTo>
                    <a:lnTo>
                      <a:pt x="12618" y="5951"/>
                    </a:lnTo>
                    <a:lnTo>
                      <a:pt x="12358" y="5838"/>
                    </a:lnTo>
                    <a:lnTo>
                      <a:pt x="12121" y="5739"/>
                    </a:lnTo>
                    <a:lnTo>
                      <a:pt x="11941" y="5626"/>
                    </a:lnTo>
                    <a:lnTo>
                      <a:pt x="11794" y="5513"/>
                    </a:lnTo>
                    <a:lnTo>
                      <a:pt x="11658" y="5414"/>
                    </a:lnTo>
                    <a:lnTo>
                      <a:pt x="11556" y="5301"/>
                    </a:lnTo>
                    <a:lnTo>
                      <a:pt x="11466" y="5187"/>
                    </a:lnTo>
                    <a:lnTo>
                      <a:pt x="11398" y="5089"/>
                    </a:lnTo>
                    <a:lnTo>
                      <a:pt x="11376" y="4947"/>
                    </a:lnTo>
                    <a:lnTo>
                      <a:pt x="11353" y="4834"/>
                    </a:lnTo>
                    <a:lnTo>
                      <a:pt x="11353" y="4707"/>
                    </a:lnTo>
                    <a:lnTo>
                      <a:pt x="11376" y="4565"/>
                    </a:lnTo>
                    <a:lnTo>
                      <a:pt x="11443" y="4410"/>
                    </a:lnTo>
                    <a:lnTo>
                      <a:pt x="11511" y="4240"/>
                    </a:lnTo>
                    <a:lnTo>
                      <a:pt x="11703" y="3887"/>
                    </a:lnTo>
                    <a:lnTo>
                      <a:pt x="11986" y="3505"/>
                    </a:lnTo>
                    <a:lnTo>
                      <a:pt x="12144" y="3265"/>
                    </a:lnTo>
                    <a:lnTo>
                      <a:pt x="12246" y="3025"/>
                    </a:lnTo>
                    <a:lnTo>
                      <a:pt x="12336" y="2756"/>
                    </a:lnTo>
                    <a:lnTo>
                      <a:pt x="12404" y="2445"/>
                    </a:lnTo>
                    <a:lnTo>
                      <a:pt x="12438" y="2176"/>
                    </a:lnTo>
                    <a:lnTo>
                      <a:pt x="12438" y="1880"/>
                    </a:lnTo>
                    <a:lnTo>
                      <a:pt x="12404" y="1583"/>
                    </a:lnTo>
                    <a:lnTo>
                      <a:pt x="12336" y="1314"/>
                    </a:lnTo>
                    <a:lnTo>
                      <a:pt x="12246" y="1046"/>
                    </a:lnTo>
                    <a:lnTo>
                      <a:pt x="12099" y="791"/>
                    </a:lnTo>
                    <a:lnTo>
                      <a:pt x="12008" y="692"/>
                    </a:lnTo>
                    <a:lnTo>
                      <a:pt x="11918" y="579"/>
                    </a:lnTo>
                    <a:lnTo>
                      <a:pt x="11816" y="466"/>
                    </a:lnTo>
                    <a:lnTo>
                      <a:pt x="11703" y="381"/>
                    </a:lnTo>
                    <a:lnTo>
                      <a:pt x="11579" y="310"/>
                    </a:lnTo>
                    <a:lnTo>
                      <a:pt x="11443" y="226"/>
                    </a:lnTo>
                    <a:lnTo>
                      <a:pt x="11297" y="169"/>
                    </a:lnTo>
                    <a:lnTo>
                      <a:pt x="11138" y="113"/>
                    </a:lnTo>
                    <a:lnTo>
                      <a:pt x="10969" y="56"/>
                    </a:lnTo>
                    <a:lnTo>
                      <a:pt x="10800" y="28"/>
                    </a:lnTo>
                    <a:lnTo>
                      <a:pt x="10619" y="28"/>
                    </a:lnTo>
                    <a:lnTo>
                      <a:pt x="10404" y="28"/>
                    </a:lnTo>
                    <a:lnTo>
                      <a:pt x="10257" y="28"/>
                    </a:lnTo>
                    <a:lnTo>
                      <a:pt x="10076" y="56"/>
                    </a:lnTo>
                    <a:lnTo>
                      <a:pt x="9952" y="84"/>
                    </a:lnTo>
                    <a:lnTo>
                      <a:pt x="9794" y="141"/>
                    </a:lnTo>
                    <a:lnTo>
                      <a:pt x="9692" y="226"/>
                    </a:lnTo>
                    <a:lnTo>
                      <a:pt x="9557" y="282"/>
                    </a:lnTo>
                    <a:lnTo>
                      <a:pt x="9455" y="381"/>
                    </a:lnTo>
                    <a:lnTo>
                      <a:pt x="9365" y="466"/>
                    </a:lnTo>
                    <a:lnTo>
                      <a:pt x="9274" y="579"/>
                    </a:lnTo>
                    <a:lnTo>
                      <a:pt x="9184" y="692"/>
                    </a:lnTo>
                    <a:lnTo>
                      <a:pt x="9128" y="791"/>
                    </a:lnTo>
                    <a:lnTo>
                      <a:pt x="9060" y="932"/>
                    </a:lnTo>
                    <a:lnTo>
                      <a:pt x="8969" y="1201"/>
                    </a:lnTo>
                    <a:lnTo>
                      <a:pt x="8913" y="1498"/>
                    </a:lnTo>
                    <a:lnTo>
                      <a:pt x="8890" y="1795"/>
                    </a:lnTo>
                    <a:lnTo>
                      <a:pt x="8890" y="2120"/>
                    </a:lnTo>
                    <a:lnTo>
                      <a:pt x="8913" y="2445"/>
                    </a:lnTo>
                    <a:lnTo>
                      <a:pt x="8969" y="2756"/>
                    </a:lnTo>
                    <a:lnTo>
                      <a:pt x="9060" y="3081"/>
                    </a:lnTo>
                    <a:lnTo>
                      <a:pt x="9173" y="3378"/>
                    </a:lnTo>
                    <a:lnTo>
                      <a:pt x="9297" y="3647"/>
                    </a:lnTo>
                    <a:lnTo>
                      <a:pt x="9466" y="3887"/>
                    </a:lnTo>
                    <a:lnTo>
                      <a:pt x="9579" y="4085"/>
                    </a:lnTo>
                    <a:lnTo>
                      <a:pt x="9670" y="4269"/>
                    </a:lnTo>
                    <a:lnTo>
                      <a:pt x="9726" y="4467"/>
                    </a:lnTo>
                    <a:lnTo>
                      <a:pt x="9771" y="4650"/>
                    </a:lnTo>
                    <a:lnTo>
                      <a:pt x="9771" y="4834"/>
                    </a:lnTo>
                    <a:lnTo>
                      <a:pt x="9749" y="5032"/>
                    </a:lnTo>
                    <a:lnTo>
                      <a:pt x="9715" y="5216"/>
                    </a:lnTo>
                    <a:lnTo>
                      <a:pt x="9625" y="5385"/>
                    </a:lnTo>
                    <a:lnTo>
                      <a:pt x="9534" y="5513"/>
                    </a:lnTo>
                    <a:lnTo>
                      <a:pt x="9410" y="5626"/>
                    </a:lnTo>
                    <a:lnTo>
                      <a:pt x="9229" y="5710"/>
                    </a:lnTo>
                    <a:lnTo>
                      <a:pt x="9060" y="5767"/>
                    </a:lnTo>
                    <a:lnTo>
                      <a:pt x="8845" y="5767"/>
                    </a:lnTo>
                    <a:lnTo>
                      <a:pt x="8585" y="5739"/>
                    </a:lnTo>
                    <a:lnTo>
                      <a:pt x="8325" y="5654"/>
                    </a:lnTo>
                    <a:lnTo>
                      <a:pt x="8020" y="5513"/>
                    </a:lnTo>
                    <a:lnTo>
                      <a:pt x="7840" y="5442"/>
                    </a:lnTo>
                    <a:lnTo>
                      <a:pt x="7648" y="5385"/>
                    </a:lnTo>
                    <a:lnTo>
                      <a:pt x="7433" y="5329"/>
                    </a:lnTo>
                    <a:lnTo>
                      <a:pt x="7241" y="5301"/>
                    </a:lnTo>
                    <a:lnTo>
                      <a:pt x="6755" y="5301"/>
                    </a:lnTo>
                    <a:lnTo>
                      <a:pt x="6281" y="5329"/>
                    </a:lnTo>
                    <a:lnTo>
                      <a:pt x="5784" y="5385"/>
                    </a:lnTo>
                    <a:lnTo>
                      <a:pt x="5264" y="5498"/>
                    </a:lnTo>
                    <a:lnTo>
                      <a:pt x="4744" y="5597"/>
                    </a:lnTo>
                    <a:lnTo>
                      <a:pt x="4247" y="5739"/>
                    </a:lnTo>
                    <a:lnTo>
                      <a:pt x="4202" y="5894"/>
                    </a:lnTo>
                    <a:lnTo>
                      <a:pt x="4202" y="6191"/>
                    </a:lnTo>
                    <a:lnTo>
                      <a:pt x="4202" y="6545"/>
                    </a:lnTo>
                    <a:lnTo>
                      <a:pt x="4225" y="6954"/>
                    </a:lnTo>
                    <a:lnTo>
                      <a:pt x="4315" y="7930"/>
                    </a:lnTo>
                    <a:lnTo>
                      <a:pt x="4394" y="9018"/>
                    </a:lnTo>
                    <a:lnTo>
                      <a:pt x="4439" y="9570"/>
                    </a:lnTo>
                    <a:lnTo>
                      <a:pt x="4462" y="10107"/>
                    </a:lnTo>
                    <a:lnTo>
                      <a:pt x="4484" y="10630"/>
                    </a:lnTo>
                    <a:lnTo>
                      <a:pt x="4507" y="11082"/>
                    </a:lnTo>
                    <a:lnTo>
                      <a:pt x="4484" y="11520"/>
                    </a:lnTo>
                    <a:lnTo>
                      <a:pt x="4439" y="11874"/>
                    </a:lnTo>
                    <a:lnTo>
                      <a:pt x="4394" y="12029"/>
                    </a:lnTo>
                    <a:lnTo>
                      <a:pt x="4349" y="12171"/>
                    </a:lnTo>
                    <a:lnTo>
                      <a:pt x="4315" y="12284"/>
                    </a:lnTo>
                    <a:lnTo>
                      <a:pt x="4247" y="12354"/>
                    </a:lnTo>
                    <a:close/>
                  </a:path>
                </a:pathLst>
              </a:custGeom>
              <a:solidFill>
                <a:srgbClr val="DDDDDD"/>
              </a:solidFill>
              <a:ln w="19050">
                <a:solidFill>
                  <a:srgbClr val="C0C0C0"/>
                </a:solidFill>
                <a:miter lim="800000"/>
                <a:headEnd/>
                <a:tailEnd/>
              </a:ln>
            </p:spPr>
            <p:txBody>
              <a:bodyPr/>
              <a:lstStyle/>
              <a:p>
                <a:pPr algn="ctr"/>
                <a:endParaRPr lang="it-IT" sz="1200"/>
              </a:p>
            </p:txBody>
          </p:sp>
          <p:sp>
            <p:nvSpPr>
              <p:cNvPr id="48" name="Text Box 61"/>
              <p:cNvSpPr txBox="1">
                <a:spLocks noChangeArrowheads="1"/>
              </p:cNvSpPr>
              <p:nvPr/>
            </p:nvSpPr>
            <p:spPr bwMode="auto">
              <a:xfrm>
                <a:off x="1292" y="2042"/>
                <a:ext cx="953" cy="1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it-IT" altLang="it-IT" sz="900" b="1" dirty="0" smtClean="0">
                    <a:solidFill>
                      <a:schemeClr val="tx1"/>
                    </a:solidFill>
                  </a:rPr>
                  <a:t>Solidità finanziaria</a:t>
                </a:r>
                <a:endParaRPr lang="it-IT" altLang="it-IT" sz="900" b="1" dirty="0">
                  <a:solidFill>
                    <a:schemeClr val="tx1"/>
                  </a:solidFill>
                </a:endParaRPr>
              </a:p>
            </p:txBody>
          </p:sp>
        </p:grpSp>
        <p:sp>
          <p:nvSpPr>
            <p:cNvPr id="49" name="Text Box 64"/>
            <p:cNvSpPr txBox="1">
              <a:spLocks noChangeArrowheads="1"/>
            </p:cNvSpPr>
            <p:nvPr/>
          </p:nvSpPr>
          <p:spPr bwMode="auto">
            <a:xfrm>
              <a:off x="292100" y="3970338"/>
              <a:ext cx="21336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buFontTx/>
                <a:buChar char="-"/>
              </a:pPr>
              <a:r>
                <a:rPr lang="it-IT" altLang="it-IT" sz="1200" dirty="0" smtClean="0">
                  <a:solidFill>
                    <a:schemeClr val="tx1"/>
                  </a:solidFill>
                </a:rPr>
                <a:t>Capacità di investimento</a:t>
              </a:r>
              <a:endParaRPr lang="it-IT" altLang="it-IT" sz="1200" dirty="0">
                <a:solidFill>
                  <a:schemeClr val="tx1"/>
                </a:solidFill>
              </a:endParaRPr>
            </a:p>
            <a:p>
              <a:pPr algn="l">
                <a:buFontTx/>
                <a:buChar char="-"/>
              </a:pPr>
              <a:r>
                <a:rPr lang="it-IT" altLang="it-IT" sz="1200" dirty="0" smtClean="0">
                  <a:solidFill>
                    <a:schemeClr val="tx1"/>
                  </a:solidFill>
                </a:rPr>
                <a:t>Oscillazione prezzi di mercato</a:t>
              </a:r>
              <a:endParaRPr lang="it-IT" altLang="it-IT" sz="1200" dirty="0">
                <a:solidFill>
                  <a:schemeClr val="tx1"/>
                </a:solidFill>
              </a:endParaRPr>
            </a:p>
          </p:txBody>
        </p:sp>
        <p:sp>
          <p:nvSpPr>
            <p:cNvPr id="50" name="Rectangle 65"/>
            <p:cNvSpPr>
              <a:spLocks noChangeArrowheads="1"/>
            </p:cNvSpPr>
            <p:nvPr/>
          </p:nvSpPr>
          <p:spPr bwMode="auto">
            <a:xfrm>
              <a:off x="241300" y="3924300"/>
              <a:ext cx="2184400" cy="7239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ltLang="it-IT" sz="1200">
                <a:solidFill>
                  <a:schemeClr val="tx1"/>
                </a:solidFill>
              </a:endParaRPr>
            </a:p>
          </p:txBody>
        </p:sp>
        <p:sp>
          <p:nvSpPr>
            <p:cNvPr id="51" name="Text Box 63"/>
            <p:cNvSpPr txBox="1">
              <a:spLocks noChangeArrowheads="1"/>
            </p:cNvSpPr>
            <p:nvPr/>
          </p:nvSpPr>
          <p:spPr bwMode="auto">
            <a:xfrm>
              <a:off x="292100" y="1417638"/>
              <a:ext cx="2518382"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buFontTx/>
                <a:buChar char="-"/>
              </a:pPr>
              <a:r>
                <a:rPr lang="it-IT" altLang="it-IT" sz="600">
                  <a:solidFill>
                    <a:schemeClr val="tx1"/>
                  </a:solidFill>
                </a:rPr>
                <a:t> </a:t>
              </a:r>
              <a:r>
                <a:rPr lang="it-IT" altLang="it-IT" sz="1200">
                  <a:solidFill>
                    <a:schemeClr val="tx1"/>
                  </a:solidFill>
                </a:rPr>
                <a:t>cicli economici mondiali</a:t>
              </a:r>
            </a:p>
            <a:p>
              <a:pPr algn="l">
                <a:buFontTx/>
                <a:buChar char="-"/>
              </a:pPr>
              <a:r>
                <a:rPr lang="it-IT" altLang="it-IT" sz="1200">
                  <a:solidFill>
                    <a:schemeClr val="tx1"/>
                  </a:solidFill>
                </a:rPr>
                <a:t> cicli economici singoli paesi</a:t>
              </a:r>
            </a:p>
            <a:p>
              <a:pPr algn="l">
                <a:buFontTx/>
                <a:buChar char="-"/>
              </a:pPr>
              <a:r>
                <a:rPr lang="it-IT" altLang="it-IT" sz="1200">
                  <a:solidFill>
                    <a:schemeClr val="tx1"/>
                  </a:solidFill>
                </a:rPr>
                <a:t> sensibilità alle dinamiche finanziarie</a:t>
              </a:r>
            </a:p>
          </p:txBody>
        </p:sp>
        <p:sp>
          <p:nvSpPr>
            <p:cNvPr id="52" name="Rectangle 66"/>
            <p:cNvSpPr>
              <a:spLocks noChangeArrowheads="1"/>
            </p:cNvSpPr>
            <p:nvPr/>
          </p:nvSpPr>
          <p:spPr bwMode="auto">
            <a:xfrm>
              <a:off x="203200" y="1409700"/>
              <a:ext cx="2720975" cy="7366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tLang="it-IT" sz="2800">
                <a:solidFill>
                  <a:schemeClr val="tx1"/>
                </a:solidFill>
              </a:endParaRPr>
            </a:p>
          </p:txBody>
        </p:sp>
        <p:sp>
          <p:nvSpPr>
            <p:cNvPr id="53" name="Text Box 68"/>
            <p:cNvSpPr txBox="1">
              <a:spLocks noChangeArrowheads="1"/>
            </p:cNvSpPr>
            <p:nvPr/>
          </p:nvSpPr>
          <p:spPr bwMode="auto">
            <a:xfrm>
              <a:off x="4584700" y="1582738"/>
              <a:ext cx="2178050"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buFontTx/>
                <a:buChar char="-"/>
              </a:pPr>
              <a:r>
                <a:rPr lang="it-IT" altLang="it-IT" sz="1200" dirty="0">
                  <a:solidFill>
                    <a:schemeClr val="tx1"/>
                  </a:solidFill>
                </a:rPr>
                <a:t> </a:t>
              </a:r>
              <a:r>
                <a:rPr lang="it-IT" altLang="it-IT" sz="1200" dirty="0"/>
                <a:t>concorrenza</a:t>
              </a:r>
            </a:p>
            <a:p>
              <a:pPr algn="l">
                <a:buFontTx/>
                <a:buChar char="-"/>
              </a:pPr>
              <a:r>
                <a:rPr lang="it-IT" altLang="it-IT" sz="1200" dirty="0" smtClean="0">
                  <a:solidFill>
                    <a:schemeClr val="tx1"/>
                  </a:solidFill>
                </a:rPr>
                <a:t>scelte </a:t>
              </a:r>
              <a:r>
                <a:rPr lang="it-IT" altLang="it-IT" sz="1200" dirty="0">
                  <a:solidFill>
                    <a:schemeClr val="tx1"/>
                  </a:solidFill>
                </a:rPr>
                <a:t>strategiche</a:t>
              </a:r>
            </a:p>
            <a:p>
              <a:pPr algn="l">
                <a:buFontTx/>
                <a:buChar char="-"/>
              </a:pPr>
              <a:r>
                <a:rPr lang="it-IT" altLang="it-IT" sz="1200" dirty="0">
                  <a:solidFill>
                    <a:schemeClr val="tx1"/>
                  </a:solidFill>
                </a:rPr>
                <a:t> struttura organizzativa</a:t>
              </a:r>
            </a:p>
            <a:p>
              <a:pPr algn="l">
                <a:buFontTx/>
                <a:buChar char="-"/>
              </a:pPr>
              <a:r>
                <a:rPr lang="it-IT" altLang="it-IT" sz="1200" dirty="0">
                  <a:solidFill>
                    <a:schemeClr val="tx1"/>
                  </a:solidFill>
                </a:rPr>
                <a:t> posizionamento competitivo</a:t>
              </a:r>
            </a:p>
            <a:p>
              <a:pPr algn="l">
                <a:buFontTx/>
                <a:buChar char="-"/>
              </a:pPr>
              <a:r>
                <a:rPr lang="it-IT" altLang="it-IT" sz="1200" dirty="0">
                  <a:solidFill>
                    <a:schemeClr val="tx1"/>
                  </a:solidFill>
                </a:rPr>
                <a:t> gestione rischi operativi e investimenti</a:t>
              </a:r>
            </a:p>
            <a:p>
              <a:pPr>
                <a:buFontTx/>
                <a:buChar char="-"/>
              </a:pPr>
              <a:r>
                <a:rPr lang="it-IT" altLang="it-IT" sz="1200" dirty="0">
                  <a:solidFill>
                    <a:schemeClr val="tx1"/>
                  </a:solidFill>
                </a:rPr>
                <a:t> orientamento alla crescita </a:t>
              </a:r>
              <a:r>
                <a:rPr lang="it-IT" altLang="it-IT" sz="1200" dirty="0"/>
                <a:t>forza </a:t>
              </a:r>
              <a:r>
                <a:rPr lang="it-IT" altLang="it-IT" sz="1200" dirty="0" smtClean="0"/>
                <a:t>competitiva</a:t>
              </a:r>
              <a:endParaRPr lang="it-IT" altLang="it-IT" sz="1200" dirty="0"/>
            </a:p>
            <a:p>
              <a:pPr algn="l">
                <a:buFontTx/>
                <a:buChar char="-"/>
              </a:pPr>
              <a:endParaRPr lang="it-IT" altLang="it-IT" sz="1200" dirty="0">
                <a:solidFill>
                  <a:schemeClr val="tx1"/>
                </a:solidFill>
              </a:endParaRPr>
            </a:p>
          </p:txBody>
        </p:sp>
        <p:sp>
          <p:nvSpPr>
            <p:cNvPr id="54" name="Rectangle 69"/>
            <p:cNvSpPr>
              <a:spLocks noChangeArrowheads="1"/>
            </p:cNvSpPr>
            <p:nvPr/>
          </p:nvSpPr>
          <p:spPr bwMode="auto">
            <a:xfrm>
              <a:off x="4597400" y="1612899"/>
              <a:ext cx="2133600" cy="1455737"/>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sz="1200"/>
            </a:p>
          </p:txBody>
        </p:sp>
        <p:grpSp>
          <p:nvGrpSpPr>
            <p:cNvPr id="55" name="Group 77"/>
            <p:cNvGrpSpPr>
              <a:grpSpLocks/>
            </p:cNvGrpSpPr>
            <p:nvPr/>
          </p:nvGrpSpPr>
          <p:grpSpPr bwMode="auto">
            <a:xfrm>
              <a:off x="4406900" y="3297239"/>
              <a:ext cx="2419350" cy="1897063"/>
              <a:chOff x="2776" y="1941"/>
              <a:chExt cx="1524" cy="1195"/>
            </a:xfrm>
          </p:grpSpPr>
          <p:sp>
            <p:nvSpPr>
              <p:cNvPr id="56" name="Text Box 75"/>
              <p:cNvSpPr txBox="1">
                <a:spLocks noChangeArrowheads="1"/>
              </p:cNvSpPr>
              <p:nvPr/>
            </p:nvSpPr>
            <p:spPr bwMode="auto">
              <a:xfrm>
                <a:off x="2776" y="1941"/>
                <a:ext cx="1524" cy="7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buFontTx/>
                  <a:buChar char="-"/>
                </a:pPr>
                <a:r>
                  <a:rPr lang="it-IT" altLang="it-IT" sz="1200" dirty="0" smtClean="0">
                    <a:solidFill>
                      <a:schemeClr val="tx1"/>
                    </a:solidFill>
                  </a:rPr>
                  <a:t>linee </a:t>
                </a:r>
                <a:r>
                  <a:rPr lang="it-IT" altLang="it-IT" sz="1200" dirty="0">
                    <a:solidFill>
                      <a:schemeClr val="tx1"/>
                    </a:solidFill>
                  </a:rPr>
                  <a:t>intervento normativo</a:t>
                </a:r>
              </a:p>
              <a:p>
                <a:pPr algn="l">
                  <a:buFontTx/>
                  <a:buChar char="-"/>
                </a:pPr>
                <a:r>
                  <a:rPr lang="it-IT" altLang="it-IT" sz="1200" dirty="0">
                    <a:solidFill>
                      <a:schemeClr val="tx1"/>
                    </a:solidFill>
                  </a:rPr>
                  <a:t> </a:t>
                </a:r>
                <a:r>
                  <a:rPr lang="it-IT" altLang="it-IT" sz="1200" dirty="0" smtClean="0">
                    <a:solidFill>
                      <a:schemeClr val="tx1"/>
                    </a:solidFill>
                  </a:rPr>
                  <a:t> </a:t>
                </a:r>
                <a:r>
                  <a:rPr lang="it-IT" altLang="it-IT" sz="1200" dirty="0">
                    <a:solidFill>
                      <a:schemeClr val="tx1"/>
                    </a:solidFill>
                  </a:rPr>
                  <a:t>eventi inattesi</a:t>
                </a:r>
              </a:p>
              <a:p>
                <a:pPr algn="l">
                  <a:buFontTx/>
                  <a:buChar char="-"/>
                </a:pPr>
                <a:r>
                  <a:rPr lang="it-IT" altLang="it-IT" sz="1200" dirty="0">
                    <a:solidFill>
                      <a:schemeClr val="tx1"/>
                    </a:solidFill>
                  </a:rPr>
                  <a:t> sensibilità alle variazioni della domanda</a:t>
                </a:r>
              </a:p>
              <a:p>
                <a:pPr algn="l">
                  <a:buFontTx/>
                  <a:buChar char="-"/>
                </a:pPr>
                <a:r>
                  <a:rPr lang="it-IT" altLang="it-IT" sz="1200" dirty="0">
                    <a:solidFill>
                      <a:schemeClr val="tx1"/>
                    </a:solidFill>
                  </a:rPr>
                  <a:t> sensibilità alle variazioni di prezzo</a:t>
                </a:r>
              </a:p>
              <a:p>
                <a:pPr algn="l"/>
                <a:r>
                  <a:rPr lang="it-IT" altLang="it-IT" sz="1200" dirty="0" smtClean="0">
                    <a:solidFill>
                      <a:schemeClr val="tx1"/>
                    </a:solidFill>
                  </a:rPr>
                  <a:t>-</a:t>
                </a:r>
                <a:endParaRPr lang="it-IT" altLang="it-IT" sz="1200" dirty="0">
                  <a:solidFill>
                    <a:schemeClr val="tx1"/>
                  </a:solidFill>
                </a:endParaRPr>
              </a:p>
            </p:txBody>
          </p:sp>
          <p:sp>
            <p:nvSpPr>
              <p:cNvPr id="57" name="Rectangle 76"/>
              <p:cNvSpPr>
                <a:spLocks noChangeArrowheads="1"/>
              </p:cNvSpPr>
              <p:nvPr/>
            </p:nvSpPr>
            <p:spPr bwMode="auto">
              <a:xfrm>
                <a:off x="2776" y="1968"/>
                <a:ext cx="1488" cy="116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sz="1200"/>
              </a:p>
            </p:txBody>
          </p:sp>
        </p:grpSp>
      </p:grpSp>
    </p:spTree>
    <p:extLst>
      <p:ext uri="{BB962C8B-B14F-4D97-AF65-F5344CB8AC3E}">
        <p14:creationId xmlns:p14="http://schemas.microsoft.com/office/powerpoint/2010/main" val="3414153210"/>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026"/>
          <p:cNvSpPr txBox="1">
            <a:spLocks noChangeArrowheads="1"/>
          </p:cNvSpPr>
          <p:nvPr/>
        </p:nvSpPr>
        <p:spPr bwMode="auto">
          <a:xfrm>
            <a:off x="439172" y="260648"/>
            <a:ext cx="8278812" cy="463846"/>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lgn="ctr">
                <a:solidFill>
                  <a:srgbClr val="6699FF"/>
                </a:solidFill>
                <a:miter lim="800000"/>
                <a:headEnd/>
                <a:tailEnd/>
              </a14:hiddenLine>
            </a:ext>
          </a:extLst>
        </p:spPr>
        <p:txBody>
          <a:bodyPr lIns="90000" tIns="46800" rIns="90000" bIns="46800">
            <a:spAutoFit/>
          </a:bodyPr>
          <a:lstStyle/>
          <a:p>
            <a:pPr algn="ctr">
              <a:defRPr/>
            </a:pPr>
            <a:r>
              <a:rPr lang="it-IT" sz="2400" b="1" dirty="0" smtClean="0">
                <a:solidFill>
                  <a:srgbClr val="F26200"/>
                </a:solidFill>
                <a:latin typeface="Georgia" panose="02040502050405020303" pitchFamily="18" charset="0"/>
              </a:rPr>
              <a:t>Rischi specifici e rischi di sistema</a:t>
            </a:r>
            <a:endParaRPr lang="it-IT" sz="2400" b="1" dirty="0">
              <a:solidFill>
                <a:srgbClr val="F26200"/>
              </a:solidFill>
              <a:latin typeface="Georgia" panose="02040502050405020303" pitchFamily="18" charset="0"/>
            </a:endParaRPr>
          </a:p>
        </p:txBody>
      </p:sp>
      <p:sp>
        <p:nvSpPr>
          <p:cNvPr id="2" name="Segnaposto numero diapositiva 1"/>
          <p:cNvSpPr>
            <a:spLocks noGrp="1"/>
          </p:cNvSpPr>
          <p:nvPr>
            <p:ph type="sldNum" sz="quarter" idx="4"/>
          </p:nvPr>
        </p:nvSpPr>
        <p:spPr/>
        <p:txBody>
          <a:bodyPr/>
          <a:lstStyle/>
          <a:p>
            <a:fld id="{CEE20744-6222-4AA3-9D45-8592154090B2}" type="slidenum">
              <a:rPr lang="it-IT" smtClean="0"/>
              <a:pPr/>
              <a:t>158</a:t>
            </a:fld>
            <a:endParaRPr lang="it-IT" dirty="0"/>
          </a:p>
        </p:txBody>
      </p:sp>
      <p:grpSp>
        <p:nvGrpSpPr>
          <p:cNvPr id="5" name="Gruppo 4"/>
          <p:cNvGrpSpPr/>
          <p:nvPr/>
        </p:nvGrpSpPr>
        <p:grpSpPr>
          <a:xfrm>
            <a:off x="385762" y="1768475"/>
            <a:ext cx="8218685" cy="3676749"/>
            <a:chOff x="385763" y="1768475"/>
            <a:chExt cx="6527800" cy="2587625"/>
          </a:xfrm>
        </p:grpSpPr>
        <p:sp>
          <p:nvSpPr>
            <p:cNvPr id="26" name="Oval 6"/>
            <p:cNvSpPr>
              <a:spLocks noChangeArrowheads="1"/>
            </p:cNvSpPr>
            <p:nvPr/>
          </p:nvSpPr>
          <p:spPr bwMode="auto">
            <a:xfrm>
              <a:off x="944563" y="1885950"/>
              <a:ext cx="533400" cy="2286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it-IT" altLang="it-IT" sz="1100">
                  <a:solidFill>
                    <a:schemeClr val="tx1"/>
                  </a:solidFill>
                </a:rPr>
                <a:t>Step1</a:t>
              </a:r>
            </a:p>
          </p:txBody>
        </p:sp>
        <p:sp>
          <p:nvSpPr>
            <p:cNvPr id="27" name="Text Box 7"/>
            <p:cNvSpPr txBox="1">
              <a:spLocks noChangeArrowheads="1"/>
            </p:cNvSpPr>
            <p:nvPr/>
          </p:nvSpPr>
          <p:spPr bwMode="auto">
            <a:xfrm>
              <a:off x="1431925" y="1851025"/>
              <a:ext cx="1489075"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it-IT" altLang="it-IT" b="1">
                  <a:solidFill>
                    <a:schemeClr val="tx1"/>
                  </a:solidFill>
                </a:rPr>
                <a:t>RISCHI SPECIFICI</a:t>
              </a:r>
            </a:p>
          </p:txBody>
        </p:sp>
        <p:sp>
          <p:nvSpPr>
            <p:cNvPr id="28" name="Text Box 8"/>
            <p:cNvSpPr txBox="1">
              <a:spLocks noChangeArrowheads="1"/>
            </p:cNvSpPr>
            <p:nvPr/>
          </p:nvSpPr>
          <p:spPr bwMode="auto">
            <a:xfrm>
              <a:off x="1446213" y="3216275"/>
              <a:ext cx="1616075"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it-IT" altLang="it-IT" b="1">
                  <a:solidFill>
                    <a:schemeClr val="tx1"/>
                  </a:solidFill>
                </a:rPr>
                <a:t>RISCHI DI SISTEMA</a:t>
              </a:r>
            </a:p>
          </p:txBody>
        </p:sp>
        <p:sp>
          <p:nvSpPr>
            <p:cNvPr id="29" name="Text Box 34"/>
            <p:cNvSpPr txBox="1">
              <a:spLocks noChangeArrowheads="1"/>
            </p:cNvSpPr>
            <p:nvPr/>
          </p:nvSpPr>
          <p:spPr bwMode="auto">
            <a:xfrm>
              <a:off x="857251" y="2257424"/>
              <a:ext cx="2490614" cy="601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it-IT" altLang="it-IT" sz="1600" b="1" dirty="0">
                  <a:solidFill>
                    <a:schemeClr val="tx1"/>
                  </a:solidFill>
                </a:rPr>
                <a:t>Caratteristiche specifiche dell’emittente</a:t>
              </a:r>
            </a:p>
          </p:txBody>
        </p:sp>
        <p:sp>
          <p:nvSpPr>
            <p:cNvPr id="30" name="Text Box 35"/>
            <p:cNvSpPr txBox="1">
              <a:spLocks noChangeArrowheads="1"/>
            </p:cNvSpPr>
            <p:nvPr/>
          </p:nvSpPr>
          <p:spPr bwMode="auto">
            <a:xfrm>
              <a:off x="1208088" y="3565525"/>
              <a:ext cx="1979901"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it-IT" altLang="it-IT" sz="1600" b="1">
                  <a:solidFill>
                    <a:schemeClr val="tx1"/>
                  </a:solidFill>
                </a:rPr>
                <a:t>Variazioni di mercato</a:t>
              </a:r>
            </a:p>
            <a:p>
              <a:r>
                <a:rPr lang="it-IT" altLang="it-IT" sz="1600" b="1">
                  <a:solidFill>
                    <a:schemeClr val="tx1"/>
                  </a:solidFill>
                </a:rPr>
                <a:t>Cicli economici</a:t>
              </a:r>
            </a:p>
          </p:txBody>
        </p:sp>
        <p:sp>
          <p:nvSpPr>
            <p:cNvPr id="31" name="Puzzle1"/>
            <p:cNvSpPr>
              <a:spLocks noEditPoints="1" noChangeArrowheads="1"/>
            </p:cNvSpPr>
            <p:nvPr/>
          </p:nvSpPr>
          <p:spPr bwMode="auto">
            <a:xfrm>
              <a:off x="3848100" y="1884363"/>
              <a:ext cx="1839913" cy="1055687"/>
            </a:xfrm>
            <a:custGeom>
              <a:avLst/>
              <a:gdLst>
                <a:gd name="T0" fmla="*/ 16740 w 21600"/>
                <a:gd name="T1" fmla="*/ 21078 h 21600"/>
                <a:gd name="T2" fmla="*/ 16976 w 21600"/>
                <a:gd name="T3" fmla="*/ 521 h 21600"/>
                <a:gd name="T4" fmla="*/ 4725 w 21600"/>
                <a:gd name="T5" fmla="*/ 856 h 21600"/>
                <a:gd name="T6" fmla="*/ 5040 w 21600"/>
                <a:gd name="T7" fmla="*/ 21004 h 21600"/>
                <a:gd name="T8" fmla="*/ 10811 w 21600"/>
                <a:gd name="T9" fmla="*/ 12885 h 21600"/>
                <a:gd name="T10" fmla="*/ 10845 w 21600"/>
                <a:gd name="T11" fmla="*/ 8714 h 21600"/>
                <a:gd name="T12" fmla="*/ 21600 w 21600"/>
                <a:gd name="T13" fmla="*/ 10000 h 21600"/>
                <a:gd name="T14" fmla="*/ 56 w 21600"/>
                <a:gd name="T15" fmla="*/ 10000 h 21600"/>
                <a:gd name="T16" fmla="*/ 6086 w 21600"/>
                <a:gd name="T17" fmla="*/ 2569 h 21600"/>
                <a:gd name="T18" fmla="*/ 16132 w 21600"/>
                <a:gd name="T19" fmla="*/ 19552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9360" y="20836"/>
                  </a:moveTo>
                  <a:lnTo>
                    <a:pt x="9528" y="20836"/>
                  </a:lnTo>
                  <a:lnTo>
                    <a:pt x="9686" y="20762"/>
                  </a:lnTo>
                  <a:lnTo>
                    <a:pt x="9810" y="20687"/>
                  </a:lnTo>
                  <a:lnTo>
                    <a:pt x="9922" y="20575"/>
                  </a:lnTo>
                  <a:lnTo>
                    <a:pt x="10012" y="20426"/>
                  </a:lnTo>
                  <a:lnTo>
                    <a:pt x="10068" y="20296"/>
                  </a:lnTo>
                  <a:lnTo>
                    <a:pt x="10113" y="20110"/>
                  </a:lnTo>
                  <a:lnTo>
                    <a:pt x="10136" y="19905"/>
                  </a:lnTo>
                  <a:lnTo>
                    <a:pt x="10136" y="19682"/>
                  </a:lnTo>
                  <a:lnTo>
                    <a:pt x="10113" y="19440"/>
                  </a:lnTo>
                  <a:lnTo>
                    <a:pt x="10068" y="19142"/>
                  </a:lnTo>
                  <a:lnTo>
                    <a:pt x="10012" y="18900"/>
                  </a:lnTo>
                  <a:lnTo>
                    <a:pt x="9900" y="18620"/>
                  </a:lnTo>
                  <a:lnTo>
                    <a:pt x="9787" y="18285"/>
                  </a:lnTo>
                  <a:lnTo>
                    <a:pt x="9641" y="17968"/>
                  </a:lnTo>
                  <a:lnTo>
                    <a:pt x="9472" y="17652"/>
                  </a:lnTo>
                  <a:lnTo>
                    <a:pt x="9382" y="17466"/>
                  </a:lnTo>
                  <a:lnTo>
                    <a:pt x="9315" y="17298"/>
                  </a:lnTo>
                  <a:lnTo>
                    <a:pt x="9258" y="17112"/>
                  </a:lnTo>
                  <a:lnTo>
                    <a:pt x="9191" y="16926"/>
                  </a:lnTo>
                  <a:lnTo>
                    <a:pt x="9123" y="16535"/>
                  </a:lnTo>
                  <a:lnTo>
                    <a:pt x="9101" y="16144"/>
                  </a:lnTo>
                  <a:lnTo>
                    <a:pt x="9101" y="15753"/>
                  </a:lnTo>
                  <a:lnTo>
                    <a:pt x="9168" y="15362"/>
                  </a:lnTo>
                  <a:lnTo>
                    <a:pt x="9236" y="14971"/>
                  </a:lnTo>
                  <a:lnTo>
                    <a:pt x="9360" y="14580"/>
                  </a:lnTo>
                  <a:lnTo>
                    <a:pt x="9495" y="14244"/>
                  </a:lnTo>
                  <a:lnTo>
                    <a:pt x="9663" y="13891"/>
                  </a:lnTo>
                  <a:lnTo>
                    <a:pt x="9855" y="13611"/>
                  </a:lnTo>
                  <a:lnTo>
                    <a:pt x="10068" y="13351"/>
                  </a:lnTo>
                  <a:lnTo>
                    <a:pt x="10293" y="13146"/>
                  </a:lnTo>
                  <a:lnTo>
                    <a:pt x="10552" y="12997"/>
                  </a:lnTo>
                  <a:lnTo>
                    <a:pt x="10811" y="12885"/>
                  </a:lnTo>
                  <a:lnTo>
                    <a:pt x="11069" y="12866"/>
                  </a:lnTo>
                  <a:lnTo>
                    <a:pt x="11351" y="12885"/>
                  </a:lnTo>
                  <a:lnTo>
                    <a:pt x="11610" y="12997"/>
                  </a:lnTo>
                  <a:lnTo>
                    <a:pt x="11846" y="13183"/>
                  </a:lnTo>
                  <a:lnTo>
                    <a:pt x="12060" y="13388"/>
                  </a:lnTo>
                  <a:lnTo>
                    <a:pt x="12251" y="13648"/>
                  </a:lnTo>
                  <a:lnTo>
                    <a:pt x="12419" y="13928"/>
                  </a:lnTo>
                  <a:lnTo>
                    <a:pt x="12555" y="14244"/>
                  </a:lnTo>
                  <a:lnTo>
                    <a:pt x="12690" y="14617"/>
                  </a:lnTo>
                  <a:lnTo>
                    <a:pt x="12768" y="15008"/>
                  </a:lnTo>
                  <a:lnTo>
                    <a:pt x="12836" y="15399"/>
                  </a:lnTo>
                  <a:lnTo>
                    <a:pt x="12858" y="15753"/>
                  </a:lnTo>
                  <a:lnTo>
                    <a:pt x="12858" y="16144"/>
                  </a:lnTo>
                  <a:lnTo>
                    <a:pt x="12813" y="16535"/>
                  </a:lnTo>
                  <a:lnTo>
                    <a:pt x="12746" y="16888"/>
                  </a:lnTo>
                  <a:lnTo>
                    <a:pt x="12667" y="17224"/>
                  </a:lnTo>
                  <a:lnTo>
                    <a:pt x="12510" y="17503"/>
                  </a:lnTo>
                  <a:lnTo>
                    <a:pt x="12228" y="18043"/>
                  </a:lnTo>
                  <a:lnTo>
                    <a:pt x="11970" y="18546"/>
                  </a:lnTo>
                  <a:lnTo>
                    <a:pt x="11868" y="18751"/>
                  </a:lnTo>
                  <a:lnTo>
                    <a:pt x="11778" y="18974"/>
                  </a:lnTo>
                  <a:lnTo>
                    <a:pt x="11711" y="19179"/>
                  </a:lnTo>
                  <a:lnTo>
                    <a:pt x="11666" y="19365"/>
                  </a:lnTo>
                  <a:lnTo>
                    <a:pt x="11632" y="19570"/>
                  </a:lnTo>
                  <a:lnTo>
                    <a:pt x="11632" y="19756"/>
                  </a:lnTo>
                  <a:lnTo>
                    <a:pt x="11632" y="19942"/>
                  </a:lnTo>
                  <a:lnTo>
                    <a:pt x="11643" y="20110"/>
                  </a:lnTo>
                  <a:lnTo>
                    <a:pt x="11711" y="20296"/>
                  </a:lnTo>
                  <a:lnTo>
                    <a:pt x="11801" y="20464"/>
                  </a:lnTo>
                  <a:lnTo>
                    <a:pt x="11891" y="20650"/>
                  </a:lnTo>
                  <a:lnTo>
                    <a:pt x="12037" y="20836"/>
                  </a:lnTo>
                  <a:lnTo>
                    <a:pt x="12206" y="21004"/>
                  </a:lnTo>
                  <a:lnTo>
                    <a:pt x="12419" y="21190"/>
                  </a:lnTo>
                  <a:lnTo>
                    <a:pt x="12667" y="21320"/>
                  </a:lnTo>
                  <a:lnTo>
                    <a:pt x="12960" y="21432"/>
                  </a:lnTo>
                  <a:lnTo>
                    <a:pt x="13286" y="21544"/>
                  </a:lnTo>
                  <a:lnTo>
                    <a:pt x="13612" y="21655"/>
                  </a:lnTo>
                  <a:lnTo>
                    <a:pt x="13983" y="21693"/>
                  </a:lnTo>
                  <a:lnTo>
                    <a:pt x="14343" y="21730"/>
                  </a:lnTo>
                  <a:lnTo>
                    <a:pt x="14715" y="21730"/>
                  </a:lnTo>
                  <a:lnTo>
                    <a:pt x="15075" y="21730"/>
                  </a:lnTo>
                  <a:lnTo>
                    <a:pt x="15446" y="21655"/>
                  </a:lnTo>
                  <a:lnTo>
                    <a:pt x="15794" y="21581"/>
                  </a:lnTo>
                  <a:lnTo>
                    <a:pt x="16132" y="21432"/>
                  </a:lnTo>
                  <a:lnTo>
                    <a:pt x="16458" y="21302"/>
                  </a:lnTo>
                  <a:lnTo>
                    <a:pt x="16740" y="21078"/>
                  </a:lnTo>
                  <a:lnTo>
                    <a:pt x="16976" y="20836"/>
                  </a:lnTo>
                  <a:lnTo>
                    <a:pt x="17043" y="20650"/>
                  </a:lnTo>
                  <a:lnTo>
                    <a:pt x="17088" y="20426"/>
                  </a:lnTo>
                  <a:lnTo>
                    <a:pt x="17133" y="20222"/>
                  </a:lnTo>
                  <a:lnTo>
                    <a:pt x="17156" y="19980"/>
                  </a:lnTo>
                  <a:lnTo>
                    <a:pt x="17167" y="19477"/>
                  </a:lnTo>
                  <a:lnTo>
                    <a:pt x="17167" y="18974"/>
                  </a:lnTo>
                  <a:lnTo>
                    <a:pt x="17156" y="18397"/>
                  </a:lnTo>
                  <a:lnTo>
                    <a:pt x="17111" y="17820"/>
                  </a:lnTo>
                  <a:lnTo>
                    <a:pt x="17066" y="17261"/>
                  </a:lnTo>
                  <a:lnTo>
                    <a:pt x="16998" y="16646"/>
                  </a:lnTo>
                  <a:lnTo>
                    <a:pt x="16852" y="15511"/>
                  </a:lnTo>
                  <a:lnTo>
                    <a:pt x="16740" y="14393"/>
                  </a:lnTo>
                  <a:lnTo>
                    <a:pt x="16717" y="13928"/>
                  </a:lnTo>
                  <a:lnTo>
                    <a:pt x="16695" y="13462"/>
                  </a:lnTo>
                  <a:lnTo>
                    <a:pt x="16717" y="13071"/>
                  </a:lnTo>
                  <a:lnTo>
                    <a:pt x="16785" y="12755"/>
                  </a:lnTo>
                  <a:lnTo>
                    <a:pt x="16852" y="12419"/>
                  </a:lnTo>
                  <a:lnTo>
                    <a:pt x="16953" y="12140"/>
                  </a:lnTo>
                  <a:lnTo>
                    <a:pt x="17088" y="11898"/>
                  </a:lnTo>
                  <a:lnTo>
                    <a:pt x="17212" y="11675"/>
                  </a:lnTo>
                  <a:lnTo>
                    <a:pt x="17370" y="11470"/>
                  </a:lnTo>
                  <a:lnTo>
                    <a:pt x="17516" y="11284"/>
                  </a:lnTo>
                  <a:lnTo>
                    <a:pt x="17696" y="11135"/>
                  </a:lnTo>
                  <a:lnTo>
                    <a:pt x="17865" y="11042"/>
                  </a:lnTo>
                  <a:lnTo>
                    <a:pt x="18033" y="10930"/>
                  </a:lnTo>
                  <a:lnTo>
                    <a:pt x="18213" y="10893"/>
                  </a:lnTo>
                  <a:lnTo>
                    <a:pt x="18382" y="10893"/>
                  </a:lnTo>
                  <a:lnTo>
                    <a:pt x="18551" y="10967"/>
                  </a:lnTo>
                  <a:lnTo>
                    <a:pt x="18708" y="11042"/>
                  </a:lnTo>
                  <a:lnTo>
                    <a:pt x="18855" y="11172"/>
                  </a:lnTo>
                  <a:lnTo>
                    <a:pt x="19012" y="11358"/>
                  </a:lnTo>
                  <a:lnTo>
                    <a:pt x="19136" y="11600"/>
                  </a:lnTo>
                  <a:lnTo>
                    <a:pt x="19271" y="11861"/>
                  </a:lnTo>
                  <a:lnTo>
                    <a:pt x="19440" y="12028"/>
                  </a:lnTo>
                  <a:lnTo>
                    <a:pt x="19608" y="12177"/>
                  </a:lnTo>
                  <a:lnTo>
                    <a:pt x="19822" y="12289"/>
                  </a:lnTo>
                  <a:lnTo>
                    <a:pt x="20025" y="12289"/>
                  </a:lnTo>
                  <a:lnTo>
                    <a:pt x="20238" y="12289"/>
                  </a:lnTo>
                  <a:lnTo>
                    <a:pt x="20452" y="12215"/>
                  </a:lnTo>
                  <a:lnTo>
                    <a:pt x="20643" y="12103"/>
                  </a:lnTo>
                  <a:lnTo>
                    <a:pt x="20846" y="11973"/>
                  </a:lnTo>
                  <a:lnTo>
                    <a:pt x="21037" y="11786"/>
                  </a:lnTo>
                  <a:lnTo>
                    <a:pt x="21206" y="11563"/>
                  </a:lnTo>
                  <a:lnTo>
                    <a:pt x="21363" y="11321"/>
                  </a:lnTo>
                  <a:lnTo>
                    <a:pt x="21465" y="11079"/>
                  </a:lnTo>
                  <a:lnTo>
                    <a:pt x="21577" y="10744"/>
                  </a:lnTo>
                  <a:lnTo>
                    <a:pt x="21622" y="10427"/>
                  </a:lnTo>
                  <a:lnTo>
                    <a:pt x="21645" y="10111"/>
                  </a:lnTo>
                  <a:lnTo>
                    <a:pt x="21622" y="9608"/>
                  </a:lnTo>
                  <a:lnTo>
                    <a:pt x="21577" y="9142"/>
                  </a:lnTo>
                  <a:lnTo>
                    <a:pt x="21465" y="8751"/>
                  </a:lnTo>
                  <a:lnTo>
                    <a:pt x="21363" y="8397"/>
                  </a:lnTo>
                  <a:lnTo>
                    <a:pt x="21206" y="8062"/>
                  </a:lnTo>
                  <a:lnTo>
                    <a:pt x="21037" y="7820"/>
                  </a:lnTo>
                  <a:lnTo>
                    <a:pt x="20846" y="7597"/>
                  </a:lnTo>
                  <a:lnTo>
                    <a:pt x="20643" y="7429"/>
                  </a:lnTo>
                  <a:lnTo>
                    <a:pt x="20452" y="7317"/>
                  </a:lnTo>
                  <a:lnTo>
                    <a:pt x="20238" y="7206"/>
                  </a:lnTo>
                  <a:lnTo>
                    <a:pt x="20025" y="7168"/>
                  </a:lnTo>
                  <a:lnTo>
                    <a:pt x="19822" y="7206"/>
                  </a:lnTo>
                  <a:lnTo>
                    <a:pt x="19608" y="7243"/>
                  </a:lnTo>
                  <a:lnTo>
                    <a:pt x="19440" y="7355"/>
                  </a:lnTo>
                  <a:lnTo>
                    <a:pt x="19271" y="7504"/>
                  </a:lnTo>
                  <a:lnTo>
                    <a:pt x="19136" y="7708"/>
                  </a:lnTo>
                  <a:lnTo>
                    <a:pt x="19012" y="7895"/>
                  </a:lnTo>
                  <a:lnTo>
                    <a:pt x="18832" y="8025"/>
                  </a:lnTo>
                  <a:lnTo>
                    <a:pt x="18663" y="8174"/>
                  </a:lnTo>
                  <a:lnTo>
                    <a:pt x="18472" y="8248"/>
                  </a:lnTo>
                  <a:lnTo>
                    <a:pt x="18270" y="8286"/>
                  </a:lnTo>
                  <a:lnTo>
                    <a:pt x="18078" y="8323"/>
                  </a:lnTo>
                  <a:lnTo>
                    <a:pt x="17887" y="8323"/>
                  </a:lnTo>
                  <a:lnTo>
                    <a:pt x="17696" y="8248"/>
                  </a:lnTo>
                  <a:lnTo>
                    <a:pt x="17493" y="8174"/>
                  </a:lnTo>
                  <a:lnTo>
                    <a:pt x="17302" y="8062"/>
                  </a:lnTo>
                  <a:lnTo>
                    <a:pt x="17133" y="7969"/>
                  </a:lnTo>
                  <a:lnTo>
                    <a:pt x="16976" y="7783"/>
                  </a:lnTo>
                  <a:lnTo>
                    <a:pt x="16852" y="7597"/>
                  </a:lnTo>
                  <a:lnTo>
                    <a:pt x="16740" y="7429"/>
                  </a:lnTo>
                  <a:lnTo>
                    <a:pt x="16672" y="7168"/>
                  </a:lnTo>
                  <a:lnTo>
                    <a:pt x="16638" y="6926"/>
                  </a:lnTo>
                  <a:lnTo>
                    <a:pt x="16616" y="6498"/>
                  </a:lnTo>
                  <a:lnTo>
                    <a:pt x="16616" y="5772"/>
                  </a:lnTo>
                  <a:lnTo>
                    <a:pt x="16650" y="4915"/>
                  </a:lnTo>
                  <a:lnTo>
                    <a:pt x="16695" y="3928"/>
                  </a:lnTo>
                  <a:lnTo>
                    <a:pt x="16762" y="2960"/>
                  </a:lnTo>
                  <a:lnTo>
                    <a:pt x="16830" y="1992"/>
                  </a:lnTo>
                  <a:lnTo>
                    <a:pt x="16908" y="1173"/>
                  </a:lnTo>
                  <a:lnTo>
                    <a:pt x="16976" y="521"/>
                  </a:lnTo>
                  <a:lnTo>
                    <a:pt x="16953" y="521"/>
                  </a:lnTo>
                  <a:lnTo>
                    <a:pt x="16931" y="521"/>
                  </a:lnTo>
                  <a:lnTo>
                    <a:pt x="16267" y="484"/>
                  </a:lnTo>
                  <a:lnTo>
                    <a:pt x="15637" y="428"/>
                  </a:lnTo>
                  <a:lnTo>
                    <a:pt x="15063" y="353"/>
                  </a:lnTo>
                  <a:lnTo>
                    <a:pt x="14523" y="279"/>
                  </a:lnTo>
                  <a:lnTo>
                    <a:pt x="14040" y="167"/>
                  </a:lnTo>
                  <a:lnTo>
                    <a:pt x="13635" y="93"/>
                  </a:lnTo>
                  <a:lnTo>
                    <a:pt x="13331" y="18"/>
                  </a:lnTo>
                  <a:lnTo>
                    <a:pt x="13117" y="18"/>
                  </a:lnTo>
                  <a:lnTo>
                    <a:pt x="12982" y="18"/>
                  </a:lnTo>
                  <a:lnTo>
                    <a:pt x="12858" y="130"/>
                  </a:lnTo>
                  <a:lnTo>
                    <a:pt x="12723" y="279"/>
                  </a:lnTo>
                  <a:lnTo>
                    <a:pt x="12622" y="446"/>
                  </a:lnTo>
                  <a:lnTo>
                    <a:pt x="12510" y="670"/>
                  </a:lnTo>
                  <a:lnTo>
                    <a:pt x="12419" y="912"/>
                  </a:lnTo>
                  <a:lnTo>
                    <a:pt x="12363" y="1210"/>
                  </a:lnTo>
                  <a:lnTo>
                    <a:pt x="12318" y="1526"/>
                  </a:lnTo>
                  <a:lnTo>
                    <a:pt x="12273" y="1843"/>
                  </a:lnTo>
                  <a:lnTo>
                    <a:pt x="12251" y="2215"/>
                  </a:lnTo>
                  <a:lnTo>
                    <a:pt x="12273" y="2532"/>
                  </a:lnTo>
                  <a:lnTo>
                    <a:pt x="12318" y="2886"/>
                  </a:lnTo>
                  <a:lnTo>
                    <a:pt x="12386" y="3240"/>
                  </a:lnTo>
                  <a:lnTo>
                    <a:pt x="12464" y="3556"/>
                  </a:lnTo>
                  <a:lnTo>
                    <a:pt x="12577" y="3891"/>
                  </a:lnTo>
                  <a:lnTo>
                    <a:pt x="12746" y="4171"/>
                  </a:lnTo>
                  <a:lnTo>
                    <a:pt x="12926" y="4487"/>
                  </a:lnTo>
                  <a:lnTo>
                    <a:pt x="13050" y="4860"/>
                  </a:lnTo>
                  <a:lnTo>
                    <a:pt x="13162" y="5251"/>
                  </a:lnTo>
                  <a:lnTo>
                    <a:pt x="13218" y="5604"/>
                  </a:lnTo>
                  <a:lnTo>
                    <a:pt x="13263" y="5995"/>
                  </a:lnTo>
                  <a:lnTo>
                    <a:pt x="13241" y="6386"/>
                  </a:lnTo>
                  <a:lnTo>
                    <a:pt x="13218" y="6740"/>
                  </a:lnTo>
                  <a:lnTo>
                    <a:pt x="13139" y="7094"/>
                  </a:lnTo>
                  <a:lnTo>
                    <a:pt x="13050" y="7429"/>
                  </a:lnTo>
                  <a:lnTo>
                    <a:pt x="12903" y="7746"/>
                  </a:lnTo>
                  <a:lnTo>
                    <a:pt x="12723" y="8025"/>
                  </a:lnTo>
                  <a:lnTo>
                    <a:pt x="12532" y="8286"/>
                  </a:lnTo>
                  <a:lnTo>
                    <a:pt x="12318" y="8491"/>
                  </a:lnTo>
                  <a:lnTo>
                    <a:pt x="12060" y="8677"/>
                  </a:lnTo>
                  <a:lnTo>
                    <a:pt x="11756" y="8788"/>
                  </a:lnTo>
                  <a:lnTo>
                    <a:pt x="11452" y="8826"/>
                  </a:lnTo>
                  <a:lnTo>
                    <a:pt x="11283" y="8826"/>
                  </a:lnTo>
                  <a:lnTo>
                    <a:pt x="11126" y="8826"/>
                  </a:lnTo>
                  <a:lnTo>
                    <a:pt x="11002" y="8788"/>
                  </a:lnTo>
                  <a:lnTo>
                    <a:pt x="10845" y="8714"/>
                  </a:lnTo>
                  <a:lnTo>
                    <a:pt x="10721" y="8640"/>
                  </a:lnTo>
                  <a:lnTo>
                    <a:pt x="10608" y="8565"/>
                  </a:lnTo>
                  <a:lnTo>
                    <a:pt x="10485" y="8453"/>
                  </a:lnTo>
                  <a:lnTo>
                    <a:pt x="10372" y="8323"/>
                  </a:lnTo>
                  <a:lnTo>
                    <a:pt x="10181" y="8062"/>
                  </a:lnTo>
                  <a:lnTo>
                    <a:pt x="10035" y="7746"/>
                  </a:lnTo>
                  <a:lnTo>
                    <a:pt x="9900" y="7392"/>
                  </a:lnTo>
                  <a:lnTo>
                    <a:pt x="9787" y="7001"/>
                  </a:lnTo>
                  <a:lnTo>
                    <a:pt x="9731" y="6610"/>
                  </a:lnTo>
                  <a:lnTo>
                    <a:pt x="9686" y="6219"/>
                  </a:lnTo>
                  <a:lnTo>
                    <a:pt x="9663" y="5772"/>
                  </a:lnTo>
                  <a:lnTo>
                    <a:pt x="9686" y="5381"/>
                  </a:lnTo>
                  <a:lnTo>
                    <a:pt x="9753" y="4990"/>
                  </a:lnTo>
                  <a:lnTo>
                    <a:pt x="9832" y="4636"/>
                  </a:lnTo>
                  <a:lnTo>
                    <a:pt x="9945" y="4320"/>
                  </a:lnTo>
                  <a:lnTo>
                    <a:pt x="10068" y="4022"/>
                  </a:lnTo>
                  <a:lnTo>
                    <a:pt x="10203" y="3817"/>
                  </a:lnTo>
                  <a:lnTo>
                    <a:pt x="10316" y="3593"/>
                  </a:lnTo>
                  <a:lnTo>
                    <a:pt x="10395" y="3351"/>
                  </a:lnTo>
                  <a:lnTo>
                    <a:pt x="10462" y="3109"/>
                  </a:lnTo>
                  <a:lnTo>
                    <a:pt x="10507" y="2848"/>
                  </a:lnTo>
                  <a:lnTo>
                    <a:pt x="10530" y="2606"/>
                  </a:lnTo>
                  <a:lnTo>
                    <a:pt x="10507" y="2346"/>
                  </a:lnTo>
                  <a:lnTo>
                    <a:pt x="10462" y="2141"/>
                  </a:lnTo>
                  <a:lnTo>
                    <a:pt x="10395" y="1880"/>
                  </a:lnTo>
                  <a:lnTo>
                    <a:pt x="10293" y="1638"/>
                  </a:lnTo>
                  <a:lnTo>
                    <a:pt x="10158" y="1415"/>
                  </a:lnTo>
                  <a:lnTo>
                    <a:pt x="9967" y="1210"/>
                  </a:lnTo>
                  <a:lnTo>
                    <a:pt x="9753" y="986"/>
                  </a:lnTo>
                  <a:lnTo>
                    <a:pt x="9495" y="819"/>
                  </a:lnTo>
                  <a:lnTo>
                    <a:pt x="9191" y="670"/>
                  </a:lnTo>
                  <a:lnTo>
                    <a:pt x="8842" y="521"/>
                  </a:lnTo>
                  <a:lnTo>
                    <a:pt x="8471" y="446"/>
                  </a:lnTo>
                  <a:lnTo>
                    <a:pt x="7998" y="428"/>
                  </a:lnTo>
                  <a:lnTo>
                    <a:pt x="7413" y="428"/>
                  </a:lnTo>
                  <a:lnTo>
                    <a:pt x="6817" y="446"/>
                  </a:lnTo>
                  <a:lnTo>
                    <a:pt x="6187" y="521"/>
                  </a:lnTo>
                  <a:lnTo>
                    <a:pt x="5602" y="633"/>
                  </a:lnTo>
                  <a:lnTo>
                    <a:pt x="5107" y="744"/>
                  </a:lnTo>
                  <a:lnTo>
                    <a:pt x="4725" y="856"/>
                  </a:lnTo>
                  <a:lnTo>
                    <a:pt x="4848" y="1564"/>
                  </a:lnTo>
                  <a:lnTo>
                    <a:pt x="5028" y="2495"/>
                  </a:lnTo>
                  <a:lnTo>
                    <a:pt x="5175" y="3556"/>
                  </a:lnTo>
                  <a:lnTo>
                    <a:pt x="5298" y="4673"/>
                  </a:lnTo>
                  <a:lnTo>
                    <a:pt x="5343" y="5213"/>
                  </a:lnTo>
                  <a:lnTo>
                    <a:pt x="5388" y="5753"/>
                  </a:lnTo>
                  <a:lnTo>
                    <a:pt x="5411" y="6275"/>
                  </a:lnTo>
                  <a:lnTo>
                    <a:pt x="5411" y="6740"/>
                  </a:lnTo>
                  <a:lnTo>
                    <a:pt x="5366" y="7168"/>
                  </a:lnTo>
                  <a:lnTo>
                    <a:pt x="5321" y="7541"/>
                  </a:lnTo>
                  <a:lnTo>
                    <a:pt x="5287" y="7708"/>
                  </a:lnTo>
                  <a:lnTo>
                    <a:pt x="5242" y="7857"/>
                  </a:lnTo>
                  <a:lnTo>
                    <a:pt x="5197" y="7969"/>
                  </a:lnTo>
                  <a:lnTo>
                    <a:pt x="5130" y="8062"/>
                  </a:lnTo>
                  <a:lnTo>
                    <a:pt x="5006" y="8248"/>
                  </a:lnTo>
                  <a:lnTo>
                    <a:pt x="4848" y="8397"/>
                  </a:lnTo>
                  <a:lnTo>
                    <a:pt x="4725" y="8528"/>
                  </a:lnTo>
                  <a:lnTo>
                    <a:pt x="4567" y="8640"/>
                  </a:lnTo>
                  <a:lnTo>
                    <a:pt x="4421" y="8714"/>
                  </a:lnTo>
                  <a:lnTo>
                    <a:pt x="4263" y="8751"/>
                  </a:lnTo>
                  <a:lnTo>
                    <a:pt x="4095" y="8788"/>
                  </a:lnTo>
                  <a:lnTo>
                    <a:pt x="3948" y="8788"/>
                  </a:lnTo>
                  <a:lnTo>
                    <a:pt x="3791" y="8751"/>
                  </a:lnTo>
                  <a:lnTo>
                    <a:pt x="3667" y="8714"/>
                  </a:lnTo>
                  <a:lnTo>
                    <a:pt x="3510" y="8677"/>
                  </a:lnTo>
                  <a:lnTo>
                    <a:pt x="3386" y="8602"/>
                  </a:lnTo>
                  <a:lnTo>
                    <a:pt x="3251" y="8491"/>
                  </a:lnTo>
                  <a:lnTo>
                    <a:pt x="3127" y="8360"/>
                  </a:lnTo>
                  <a:lnTo>
                    <a:pt x="3015" y="8248"/>
                  </a:lnTo>
                  <a:lnTo>
                    <a:pt x="2925" y="8062"/>
                  </a:lnTo>
                  <a:lnTo>
                    <a:pt x="2778" y="7857"/>
                  </a:lnTo>
                  <a:lnTo>
                    <a:pt x="2610" y="7671"/>
                  </a:lnTo>
                  <a:lnTo>
                    <a:pt x="2407" y="7541"/>
                  </a:lnTo>
                  <a:lnTo>
                    <a:pt x="2171" y="7466"/>
                  </a:lnTo>
                  <a:lnTo>
                    <a:pt x="1957" y="7429"/>
                  </a:lnTo>
                  <a:lnTo>
                    <a:pt x="1698" y="7429"/>
                  </a:lnTo>
                  <a:lnTo>
                    <a:pt x="1462" y="7466"/>
                  </a:lnTo>
                  <a:lnTo>
                    <a:pt x="1226" y="7559"/>
                  </a:lnTo>
                  <a:lnTo>
                    <a:pt x="989" y="7708"/>
                  </a:lnTo>
                  <a:lnTo>
                    <a:pt x="776" y="7932"/>
                  </a:lnTo>
                  <a:lnTo>
                    <a:pt x="551" y="8211"/>
                  </a:lnTo>
                  <a:lnTo>
                    <a:pt x="382" y="8528"/>
                  </a:lnTo>
                  <a:lnTo>
                    <a:pt x="315" y="8714"/>
                  </a:lnTo>
                  <a:lnTo>
                    <a:pt x="236" y="8919"/>
                  </a:lnTo>
                  <a:lnTo>
                    <a:pt x="191" y="9142"/>
                  </a:lnTo>
                  <a:lnTo>
                    <a:pt x="123" y="9347"/>
                  </a:lnTo>
                  <a:lnTo>
                    <a:pt x="78" y="9608"/>
                  </a:lnTo>
                  <a:lnTo>
                    <a:pt x="56" y="9887"/>
                  </a:lnTo>
                  <a:lnTo>
                    <a:pt x="33" y="10185"/>
                  </a:lnTo>
                  <a:lnTo>
                    <a:pt x="33" y="10464"/>
                  </a:lnTo>
                  <a:lnTo>
                    <a:pt x="33" y="10706"/>
                  </a:lnTo>
                  <a:lnTo>
                    <a:pt x="56" y="10967"/>
                  </a:lnTo>
                  <a:lnTo>
                    <a:pt x="78" y="11172"/>
                  </a:lnTo>
                  <a:lnTo>
                    <a:pt x="123" y="11395"/>
                  </a:lnTo>
                  <a:lnTo>
                    <a:pt x="168" y="11600"/>
                  </a:lnTo>
                  <a:lnTo>
                    <a:pt x="236" y="11786"/>
                  </a:lnTo>
                  <a:lnTo>
                    <a:pt x="292" y="11973"/>
                  </a:lnTo>
                  <a:lnTo>
                    <a:pt x="382" y="12140"/>
                  </a:lnTo>
                  <a:lnTo>
                    <a:pt x="540" y="12419"/>
                  </a:lnTo>
                  <a:lnTo>
                    <a:pt x="731" y="12680"/>
                  </a:lnTo>
                  <a:lnTo>
                    <a:pt x="944" y="12866"/>
                  </a:lnTo>
                  <a:lnTo>
                    <a:pt x="1158" y="12997"/>
                  </a:lnTo>
                  <a:lnTo>
                    <a:pt x="1395" y="13108"/>
                  </a:lnTo>
                  <a:lnTo>
                    <a:pt x="1608" y="13183"/>
                  </a:lnTo>
                  <a:lnTo>
                    <a:pt x="1856" y="13183"/>
                  </a:lnTo>
                  <a:lnTo>
                    <a:pt x="2070" y="13146"/>
                  </a:lnTo>
                  <a:lnTo>
                    <a:pt x="2261" y="13071"/>
                  </a:lnTo>
                  <a:lnTo>
                    <a:pt x="2430" y="12960"/>
                  </a:lnTo>
                  <a:lnTo>
                    <a:pt x="2587" y="12792"/>
                  </a:lnTo>
                  <a:lnTo>
                    <a:pt x="2688" y="12606"/>
                  </a:lnTo>
                  <a:lnTo>
                    <a:pt x="2801" y="12419"/>
                  </a:lnTo>
                  <a:lnTo>
                    <a:pt x="2925" y="12289"/>
                  </a:lnTo>
                  <a:lnTo>
                    <a:pt x="3082" y="12177"/>
                  </a:lnTo>
                  <a:lnTo>
                    <a:pt x="3228" y="12103"/>
                  </a:lnTo>
                  <a:lnTo>
                    <a:pt x="3408" y="12103"/>
                  </a:lnTo>
                  <a:lnTo>
                    <a:pt x="3577" y="12103"/>
                  </a:lnTo>
                  <a:lnTo>
                    <a:pt x="3723" y="12177"/>
                  </a:lnTo>
                  <a:lnTo>
                    <a:pt x="3903" y="12252"/>
                  </a:lnTo>
                  <a:lnTo>
                    <a:pt x="4072" y="12364"/>
                  </a:lnTo>
                  <a:lnTo>
                    <a:pt x="4230" y="12494"/>
                  </a:lnTo>
                  <a:lnTo>
                    <a:pt x="4353" y="12643"/>
                  </a:lnTo>
                  <a:lnTo>
                    <a:pt x="4488" y="12829"/>
                  </a:lnTo>
                  <a:lnTo>
                    <a:pt x="4567" y="13034"/>
                  </a:lnTo>
                  <a:lnTo>
                    <a:pt x="4657" y="13257"/>
                  </a:lnTo>
                  <a:lnTo>
                    <a:pt x="4702" y="13462"/>
                  </a:lnTo>
                  <a:lnTo>
                    <a:pt x="4725" y="13686"/>
                  </a:lnTo>
                  <a:lnTo>
                    <a:pt x="4702" y="14282"/>
                  </a:lnTo>
                  <a:lnTo>
                    <a:pt x="4657" y="15045"/>
                  </a:lnTo>
                  <a:lnTo>
                    <a:pt x="4612" y="15976"/>
                  </a:lnTo>
                  <a:lnTo>
                    <a:pt x="4590" y="16926"/>
                  </a:lnTo>
                  <a:lnTo>
                    <a:pt x="4567" y="17968"/>
                  </a:lnTo>
                  <a:lnTo>
                    <a:pt x="4567" y="19011"/>
                  </a:lnTo>
                  <a:lnTo>
                    <a:pt x="4590" y="19514"/>
                  </a:lnTo>
                  <a:lnTo>
                    <a:pt x="4612" y="19980"/>
                  </a:lnTo>
                  <a:lnTo>
                    <a:pt x="4657" y="20426"/>
                  </a:lnTo>
                  <a:lnTo>
                    <a:pt x="4725" y="20836"/>
                  </a:lnTo>
                  <a:lnTo>
                    <a:pt x="4848" y="20929"/>
                  </a:lnTo>
                  <a:lnTo>
                    <a:pt x="5040" y="21004"/>
                  </a:lnTo>
                  <a:lnTo>
                    <a:pt x="5265" y="21078"/>
                  </a:lnTo>
                  <a:lnTo>
                    <a:pt x="5478" y="21115"/>
                  </a:lnTo>
                  <a:lnTo>
                    <a:pt x="6041" y="21115"/>
                  </a:lnTo>
                  <a:lnTo>
                    <a:pt x="6637" y="21078"/>
                  </a:lnTo>
                  <a:lnTo>
                    <a:pt x="7312" y="21004"/>
                  </a:lnTo>
                  <a:lnTo>
                    <a:pt x="7998" y="20929"/>
                  </a:lnTo>
                  <a:lnTo>
                    <a:pt x="8696" y="20855"/>
                  </a:lnTo>
                  <a:lnTo>
                    <a:pt x="9360" y="20836"/>
                  </a:lnTo>
                  <a:close/>
                </a:path>
              </a:pathLst>
            </a:custGeom>
            <a:solidFill>
              <a:srgbClr val="DDDDDD"/>
            </a:solidFill>
            <a:ln w="19050">
              <a:solidFill>
                <a:schemeClr val="tx1"/>
              </a:solidFill>
              <a:miter lim="800000"/>
              <a:headEnd/>
              <a:tailEnd/>
            </a:ln>
          </p:spPr>
          <p:txBody>
            <a:bodyPr/>
            <a:lstStyle/>
            <a:p>
              <a:endParaRPr lang="en-GB" altLang="it-IT">
                <a:solidFill>
                  <a:schemeClr val="tx1"/>
                </a:solidFill>
              </a:endParaRPr>
            </a:p>
          </p:txBody>
        </p:sp>
        <p:sp>
          <p:nvSpPr>
            <p:cNvPr id="32" name="Text Box 41"/>
            <p:cNvSpPr txBox="1">
              <a:spLocks noChangeArrowheads="1"/>
            </p:cNvSpPr>
            <p:nvPr/>
          </p:nvSpPr>
          <p:spPr bwMode="auto">
            <a:xfrm>
              <a:off x="4190143" y="2163763"/>
              <a:ext cx="1309815" cy="428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it-IT" altLang="it-IT" sz="1100" b="1" dirty="0">
                  <a:solidFill>
                    <a:schemeClr val="tx1"/>
                  </a:solidFill>
                </a:rPr>
                <a:t>Rischio legato alla</a:t>
              </a:r>
            </a:p>
            <a:p>
              <a:r>
                <a:rPr lang="it-IT" altLang="it-IT" sz="1100" b="1" dirty="0">
                  <a:solidFill>
                    <a:schemeClr val="tx1"/>
                  </a:solidFill>
                </a:rPr>
                <a:t>gestione aziendale</a:t>
              </a:r>
            </a:p>
          </p:txBody>
        </p:sp>
        <p:sp>
          <p:nvSpPr>
            <p:cNvPr id="33" name="Puzzle4"/>
            <p:cNvSpPr>
              <a:spLocks noEditPoints="1" noChangeArrowheads="1"/>
            </p:cNvSpPr>
            <p:nvPr/>
          </p:nvSpPr>
          <p:spPr bwMode="auto">
            <a:xfrm>
              <a:off x="3987800" y="3187700"/>
              <a:ext cx="1204913" cy="1168400"/>
            </a:xfrm>
            <a:custGeom>
              <a:avLst/>
              <a:gdLst>
                <a:gd name="T0" fmla="*/ 8307 w 21600"/>
                <a:gd name="T1" fmla="*/ 11593 h 21600"/>
                <a:gd name="T2" fmla="*/ 453 w 21600"/>
                <a:gd name="T3" fmla="*/ 16938 h 21600"/>
                <a:gd name="T4" fmla="*/ 11500 w 21600"/>
                <a:gd name="T5" fmla="*/ 21600 h 21600"/>
                <a:gd name="T6" fmla="*/ 20920 w 21600"/>
                <a:gd name="T7" fmla="*/ 16751 h 21600"/>
                <a:gd name="T8" fmla="*/ 13972 w 21600"/>
                <a:gd name="T9" fmla="*/ 10888 h 21600"/>
                <a:gd name="T10" fmla="*/ 21033 w 21600"/>
                <a:gd name="T11" fmla="*/ 4716 h 21600"/>
                <a:gd name="T12" fmla="*/ 11102 w 21600"/>
                <a:gd name="T13" fmla="*/ 11 h 21600"/>
                <a:gd name="T14" fmla="*/ 453 w 21600"/>
                <a:gd name="T15" fmla="*/ 4716 h 21600"/>
                <a:gd name="T16" fmla="*/ 2076 w 21600"/>
                <a:gd name="T17" fmla="*/ 5664 h 21600"/>
                <a:gd name="T18" fmla="*/ 20203 w 21600"/>
                <a:gd name="T19" fmla="*/ 15980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3813" y="10590"/>
                  </a:moveTo>
                  <a:lnTo>
                    <a:pt x="3927" y="10513"/>
                  </a:lnTo>
                  <a:lnTo>
                    <a:pt x="4078" y="10425"/>
                  </a:lnTo>
                  <a:lnTo>
                    <a:pt x="4210" y="10359"/>
                  </a:lnTo>
                  <a:lnTo>
                    <a:pt x="4361" y="10315"/>
                  </a:lnTo>
                  <a:lnTo>
                    <a:pt x="4682" y="10237"/>
                  </a:lnTo>
                  <a:lnTo>
                    <a:pt x="5041" y="10193"/>
                  </a:lnTo>
                  <a:lnTo>
                    <a:pt x="5456" y="10171"/>
                  </a:lnTo>
                  <a:lnTo>
                    <a:pt x="5853" y="10193"/>
                  </a:lnTo>
                  <a:lnTo>
                    <a:pt x="6249" y="10260"/>
                  </a:lnTo>
                  <a:lnTo>
                    <a:pt x="6646" y="10337"/>
                  </a:lnTo>
                  <a:lnTo>
                    <a:pt x="7004" y="10469"/>
                  </a:lnTo>
                  <a:lnTo>
                    <a:pt x="7363" y="10612"/>
                  </a:lnTo>
                  <a:lnTo>
                    <a:pt x="7665" y="10788"/>
                  </a:lnTo>
                  <a:lnTo>
                    <a:pt x="7911" y="10998"/>
                  </a:lnTo>
                  <a:lnTo>
                    <a:pt x="8024" y="11097"/>
                  </a:lnTo>
                  <a:lnTo>
                    <a:pt x="8137" y="11207"/>
                  </a:lnTo>
                  <a:lnTo>
                    <a:pt x="8194" y="11340"/>
                  </a:lnTo>
                  <a:lnTo>
                    <a:pt x="8269" y="11461"/>
                  </a:lnTo>
                  <a:lnTo>
                    <a:pt x="8307" y="11593"/>
                  </a:lnTo>
                  <a:lnTo>
                    <a:pt x="8307" y="11714"/>
                  </a:lnTo>
                  <a:lnTo>
                    <a:pt x="8307" y="11868"/>
                  </a:lnTo>
                  <a:lnTo>
                    <a:pt x="8307" y="12012"/>
                  </a:lnTo>
                  <a:lnTo>
                    <a:pt x="8194" y="12265"/>
                  </a:lnTo>
                  <a:lnTo>
                    <a:pt x="8062" y="12519"/>
                  </a:lnTo>
                  <a:lnTo>
                    <a:pt x="7873" y="12706"/>
                  </a:lnTo>
                  <a:lnTo>
                    <a:pt x="7627" y="12904"/>
                  </a:lnTo>
                  <a:lnTo>
                    <a:pt x="7363" y="13048"/>
                  </a:lnTo>
                  <a:lnTo>
                    <a:pt x="7080" y="13180"/>
                  </a:lnTo>
                  <a:lnTo>
                    <a:pt x="6759" y="13257"/>
                  </a:lnTo>
                  <a:lnTo>
                    <a:pt x="6419" y="13345"/>
                  </a:lnTo>
                  <a:lnTo>
                    <a:pt x="6098" y="13389"/>
                  </a:lnTo>
                  <a:lnTo>
                    <a:pt x="5739" y="13389"/>
                  </a:lnTo>
                  <a:lnTo>
                    <a:pt x="5418" y="13389"/>
                  </a:lnTo>
                  <a:lnTo>
                    <a:pt x="5079" y="13345"/>
                  </a:lnTo>
                  <a:lnTo>
                    <a:pt x="4758" y="13301"/>
                  </a:lnTo>
                  <a:lnTo>
                    <a:pt x="4474" y="13213"/>
                  </a:lnTo>
                  <a:lnTo>
                    <a:pt x="4172" y="13114"/>
                  </a:lnTo>
                  <a:lnTo>
                    <a:pt x="3965" y="12982"/>
                  </a:lnTo>
                  <a:lnTo>
                    <a:pt x="3738" y="12838"/>
                  </a:lnTo>
                  <a:lnTo>
                    <a:pt x="3493" y="12706"/>
                  </a:lnTo>
                  <a:lnTo>
                    <a:pt x="3228" y="12607"/>
                  </a:lnTo>
                  <a:lnTo>
                    <a:pt x="2945" y="12519"/>
                  </a:lnTo>
                  <a:lnTo>
                    <a:pt x="2700" y="12431"/>
                  </a:lnTo>
                  <a:lnTo>
                    <a:pt x="2397" y="12375"/>
                  </a:lnTo>
                  <a:lnTo>
                    <a:pt x="2152" y="12331"/>
                  </a:lnTo>
                  <a:lnTo>
                    <a:pt x="1888" y="12309"/>
                  </a:lnTo>
                  <a:lnTo>
                    <a:pt x="1642" y="12309"/>
                  </a:lnTo>
                  <a:lnTo>
                    <a:pt x="1397" y="12331"/>
                  </a:lnTo>
                  <a:lnTo>
                    <a:pt x="1170" y="12397"/>
                  </a:lnTo>
                  <a:lnTo>
                    <a:pt x="962" y="12453"/>
                  </a:lnTo>
                  <a:lnTo>
                    <a:pt x="774" y="12563"/>
                  </a:lnTo>
                  <a:lnTo>
                    <a:pt x="623" y="12684"/>
                  </a:lnTo>
                  <a:lnTo>
                    <a:pt x="528" y="12838"/>
                  </a:lnTo>
                  <a:lnTo>
                    <a:pt x="453" y="13026"/>
                  </a:lnTo>
                  <a:lnTo>
                    <a:pt x="339" y="13477"/>
                  </a:lnTo>
                  <a:lnTo>
                    <a:pt x="226" y="13984"/>
                  </a:lnTo>
                  <a:lnTo>
                    <a:pt x="151" y="14535"/>
                  </a:lnTo>
                  <a:lnTo>
                    <a:pt x="113" y="15075"/>
                  </a:lnTo>
                  <a:lnTo>
                    <a:pt x="113" y="15626"/>
                  </a:lnTo>
                  <a:lnTo>
                    <a:pt x="151" y="16133"/>
                  </a:lnTo>
                  <a:lnTo>
                    <a:pt x="188" y="16376"/>
                  </a:lnTo>
                  <a:lnTo>
                    <a:pt x="264" y="16585"/>
                  </a:lnTo>
                  <a:lnTo>
                    <a:pt x="339" y="16773"/>
                  </a:lnTo>
                  <a:lnTo>
                    <a:pt x="453" y="16938"/>
                  </a:lnTo>
                  <a:lnTo>
                    <a:pt x="1095" y="16883"/>
                  </a:lnTo>
                  <a:lnTo>
                    <a:pt x="1963" y="16795"/>
                  </a:lnTo>
                  <a:lnTo>
                    <a:pt x="2945" y="16751"/>
                  </a:lnTo>
                  <a:lnTo>
                    <a:pt x="3965" y="16706"/>
                  </a:lnTo>
                  <a:lnTo>
                    <a:pt x="5022" y="16684"/>
                  </a:lnTo>
                  <a:lnTo>
                    <a:pt x="5947" y="16684"/>
                  </a:lnTo>
                  <a:lnTo>
                    <a:pt x="6759" y="16706"/>
                  </a:lnTo>
                  <a:lnTo>
                    <a:pt x="7363" y="16751"/>
                  </a:lnTo>
                  <a:lnTo>
                    <a:pt x="7948" y="16839"/>
                  </a:lnTo>
                  <a:lnTo>
                    <a:pt x="8458" y="16916"/>
                  </a:lnTo>
                  <a:lnTo>
                    <a:pt x="8893" y="17026"/>
                  </a:lnTo>
                  <a:lnTo>
                    <a:pt x="9289" y="17158"/>
                  </a:lnTo>
                  <a:lnTo>
                    <a:pt x="9572" y="17280"/>
                  </a:lnTo>
                  <a:lnTo>
                    <a:pt x="9799" y="17412"/>
                  </a:lnTo>
                  <a:lnTo>
                    <a:pt x="9969" y="17555"/>
                  </a:lnTo>
                  <a:lnTo>
                    <a:pt x="10120" y="17687"/>
                  </a:lnTo>
                  <a:lnTo>
                    <a:pt x="10158" y="17831"/>
                  </a:lnTo>
                  <a:lnTo>
                    <a:pt x="10195" y="17974"/>
                  </a:lnTo>
                  <a:lnTo>
                    <a:pt x="10158" y="18128"/>
                  </a:lnTo>
                  <a:lnTo>
                    <a:pt x="10082" y="18271"/>
                  </a:lnTo>
                  <a:lnTo>
                    <a:pt x="9969" y="18426"/>
                  </a:lnTo>
                  <a:lnTo>
                    <a:pt x="9837" y="18569"/>
                  </a:lnTo>
                  <a:lnTo>
                    <a:pt x="9648" y="18701"/>
                  </a:lnTo>
                  <a:lnTo>
                    <a:pt x="9440" y="18822"/>
                  </a:lnTo>
                  <a:lnTo>
                    <a:pt x="9213" y="18999"/>
                  </a:lnTo>
                  <a:lnTo>
                    <a:pt x="9044" y="19186"/>
                  </a:lnTo>
                  <a:lnTo>
                    <a:pt x="8893" y="19395"/>
                  </a:lnTo>
                  <a:lnTo>
                    <a:pt x="8817" y="19627"/>
                  </a:lnTo>
                  <a:lnTo>
                    <a:pt x="8779" y="19858"/>
                  </a:lnTo>
                  <a:lnTo>
                    <a:pt x="8779" y="20112"/>
                  </a:lnTo>
                  <a:lnTo>
                    <a:pt x="8855" y="20354"/>
                  </a:lnTo>
                  <a:lnTo>
                    <a:pt x="8968" y="20586"/>
                  </a:lnTo>
                  <a:lnTo>
                    <a:pt x="9138" y="20817"/>
                  </a:lnTo>
                  <a:lnTo>
                    <a:pt x="9365" y="21026"/>
                  </a:lnTo>
                  <a:lnTo>
                    <a:pt x="9610" y="21192"/>
                  </a:lnTo>
                  <a:lnTo>
                    <a:pt x="9950" y="21368"/>
                  </a:lnTo>
                  <a:lnTo>
                    <a:pt x="10120" y="21445"/>
                  </a:lnTo>
                  <a:lnTo>
                    <a:pt x="10346" y="21511"/>
                  </a:lnTo>
                  <a:lnTo>
                    <a:pt x="10516" y="21555"/>
                  </a:lnTo>
                  <a:lnTo>
                    <a:pt x="10743" y="21600"/>
                  </a:lnTo>
                  <a:lnTo>
                    <a:pt x="10988" y="21644"/>
                  </a:lnTo>
                  <a:lnTo>
                    <a:pt x="11215" y="21666"/>
                  </a:lnTo>
                  <a:lnTo>
                    <a:pt x="11498" y="21666"/>
                  </a:lnTo>
                  <a:lnTo>
                    <a:pt x="11762" y="21666"/>
                  </a:lnTo>
                  <a:lnTo>
                    <a:pt x="12253" y="21644"/>
                  </a:lnTo>
                  <a:lnTo>
                    <a:pt x="12763" y="21577"/>
                  </a:lnTo>
                  <a:lnTo>
                    <a:pt x="13197" y="21467"/>
                  </a:lnTo>
                  <a:lnTo>
                    <a:pt x="13556" y="21346"/>
                  </a:lnTo>
                  <a:lnTo>
                    <a:pt x="13896" y="21192"/>
                  </a:lnTo>
                  <a:lnTo>
                    <a:pt x="14179" y="21026"/>
                  </a:lnTo>
                  <a:lnTo>
                    <a:pt x="14444" y="20839"/>
                  </a:lnTo>
                  <a:lnTo>
                    <a:pt x="14576" y="20641"/>
                  </a:lnTo>
                  <a:lnTo>
                    <a:pt x="14727" y="20431"/>
                  </a:lnTo>
                  <a:lnTo>
                    <a:pt x="14765" y="20200"/>
                  </a:lnTo>
                  <a:lnTo>
                    <a:pt x="14802" y="19991"/>
                  </a:lnTo>
                  <a:lnTo>
                    <a:pt x="14727" y="19759"/>
                  </a:lnTo>
                  <a:lnTo>
                    <a:pt x="14613" y="19550"/>
                  </a:lnTo>
                  <a:lnTo>
                    <a:pt x="14444" y="19307"/>
                  </a:lnTo>
                  <a:lnTo>
                    <a:pt x="14217" y="19098"/>
                  </a:lnTo>
                  <a:lnTo>
                    <a:pt x="13934" y="18911"/>
                  </a:lnTo>
                  <a:lnTo>
                    <a:pt x="13669" y="18745"/>
                  </a:lnTo>
                  <a:lnTo>
                    <a:pt x="13462" y="18547"/>
                  </a:lnTo>
                  <a:lnTo>
                    <a:pt x="13311" y="18337"/>
                  </a:lnTo>
                  <a:lnTo>
                    <a:pt x="13197" y="18150"/>
                  </a:lnTo>
                  <a:lnTo>
                    <a:pt x="13122" y="17941"/>
                  </a:lnTo>
                  <a:lnTo>
                    <a:pt x="13122" y="17720"/>
                  </a:lnTo>
                  <a:lnTo>
                    <a:pt x="13122" y="17533"/>
                  </a:lnTo>
                  <a:lnTo>
                    <a:pt x="13197" y="17346"/>
                  </a:lnTo>
                  <a:lnTo>
                    <a:pt x="13273" y="17158"/>
                  </a:lnTo>
                  <a:lnTo>
                    <a:pt x="13386" y="16982"/>
                  </a:lnTo>
                  <a:lnTo>
                    <a:pt x="13537" y="16839"/>
                  </a:lnTo>
                  <a:lnTo>
                    <a:pt x="13707" y="16706"/>
                  </a:lnTo>
                  <a:lnTo>
                    <a:pt x="13896" y="16607"/>
                  </a:lnTo>
                  <a:lnTo>
                    <a:pt x="14104" y="16519"/>
                  </a:lnTo>
                  <a:lnTo>
                    <a:pt x="14330" y="16453"/>
                  </a:lnTo>
                  <a:lnTo>
                    <a:pt x="14538" y="16431"/>
                  </a:lnTo>
                  <a:lnTo>
                    <a:pt x="14897" y="16453"/>
                  </a:lnTo>
                  <a:lnTo>
                    <a:pt x="15406" y="16497"/>
                  </a:lnTo>
                  <a:lnTo>
                    <a:pt x="16105" y="16541"/>
                  </a:lnTo>
                  <a:lnTo>
                    <a:pt x="16898" y="16607"/>
                  </a:lnTo>
                  <a:lnTo>
                    <a:pt x="17804" y="16651"/>
                  </a:lnTo>
                  <a:lnTo>
                    <a:pt x="18786" y="16684"/>
                  </a:lnTo>
                  <a:lnTo>
                    <a:pt x="19844" y="16728"/>
                  </a:lnTo>
                  <a:lnTo>
                    <a:pt x="20920" y="16751"/>
                  </a:lnTo>
                  <a:lnTo>
                    <a:pt x="21109" y="16497"/>
                  </a:lnTo>
                  <a:lnTo>
                    <a:pt x="21241" y="16222"/>
                  </a:lnTo>
                  <a:lnTo>
                    <a:pt x="21392" y="15946"/>
                  </a:lnTo>
                  <a:lnTo>
                    <a:pt x="21467" y="15648"/>
                  </a:lnTo>
                  <a:lnTo>
                    <a:pt x="21543" y="15351"/>
                  </a:lnTo>
                  <a:lnTo>
                    <a:pt x="21618" y="15042"/>
                  </a:lnTo>
                  <a:lnTo>
                    <a:pt x="21618" y="14745"/>
                  </a:lnTo>
                  <a:lnTo>
                    <a:pt x="21618" y="14447"/>
                  </a:lnTo>
                  <a:lnTo>
                    <a:pt x="21618" y="14150"/>
                  </a:lnTo>
                  <a:lnTo>
                    <a:pt x="21581" y="13852"/>
                  </a:lnTo>
                  <a:lnTo>
                    <a:pt x="21505" y="13577"/>
                  </a:lnTo>
                  <a:lnTo>
                    <a:pt x="21430" y="13301"/>
                  </a:lnTo>
                  <a:lnTo>
                    <a:pt x="21354" y="13048"/>
                  </a:lnTo>
                  <a:lnTo>
                    <a:pt x="21241" y="12816"/>
                  </a:lnTo>
                  <a:lnTo>
                    <a:pt x="21146" y="12607"/>
                  </a:lnTo>
                  <a:lnTo>
                    <a:pt x="21033" y="12431"/>
                  </a:lnTo>
                  <a:lnTo>
                    <a:pt x="20920" y="12265"/>
                  </a:lnTo>
                  <a:lnTo>
                    <a:pt x="20769" y="12144"/>
                  </a:lnTo>
                  <a:lnTo>
                    <a:pt x="20637" y="12034"/>
                  </a:lnTo>
                  <a:lnTo>
                    <a:pt x="20486" y="11946"/>
                  </a:lnTo>
                  <a:lnTo>
                    <a:pt x="20297" y="11891"/>
                  </a:lnTo>
                  <a:lnTo>
                    <a:pt x="20165" y="11846"/>
                  </a:lnTo>
                  <a:lnTo>
                    <a:pt x="19976" y="11824"/>
                  </a:lnTo>
                  <a:lnTo>
                    <a:pt x="19806" y="11802"/>
                  </a:lnTo>
                  <a:lnTo>
                    <a:pt x="19390" y="11824"/>
                  </a:lnTo>
                  <a:lnTo>
                    <a:pt x="18956" y="11891"/>
                  </a:lnTo>
                  <a:lnTo>
                    <a:pt x="18503" y="11968"/>
                  </a:lnTo>
                  <a:lnTo>
                    <a:pt x="17993" y="12078"/>
                  </a:lnTo>
                  <a:lnTo>
                    <a:pt x="17653" y="12144"/>
                  </a:lnTo>
                  <a:lnTo>
                    <a:pt x="17332" y="12199"/>
                  </a:lnTo>
                  <a:lnTo>
                    <a:pt x="17049" y="12221"/>
                  </a:lnTo>
                  <a:lnTo>
                    <a:pt x="16747" y="12243"/>
                  </a:lnTo>
                  <a:lnTo>
                    <a:pt x="16464" y="12243"/>
                  </a:lnTo>
                  <a:lnTo>
                    <a:pt x="16218" y="12243"/>
                  </a:lnTo>
                  <a:lnTo>
                    <a:pt x="15992" y="12221"/>
                  </a:lnTo>
                  <a:lnTo>
                    <a:pt x="15746" y="12199"/>
                  </a:lnTo>
                  <a:lnTo>
                    <a:pt x="15520" y="12155"/>
                  </a:lnTo>
                  <a:lnTo>
                    <a:pt x="15350" y="12122"/>
                  </a:lnTo>
                  <a:lnTo>
                    <a:pt x="15161" y="12056"/>
                  </a:lnTo>
                  <a:lnTo>
                    <a:pt x="14972" y="11990"/>
                  </a:lnTo>
                  <a:lnTo>
                    <a:pt x="14689" y="11846"/>
                  </a:lnTo>
                  <a:lnTo>
                    <a:pt x="14444" y="11670"/>
                  </a:lnTo>
                  <a:lnTo>
                    <a:pt x="14255" y="11483"/>
                  </a:lnTo>
                  <a:lnTo>
                    <a:pt x="14104" y="11295"/>
                  </a:lnTo>
                  <a:lnTo>
                    <a:pt x="14028" y="11086"/>
                  </a:lnTo>
                  <a:lnTo>
                    <a:pt x="13972" y="10888"/>
                  </a:lnTo>
                  <a:lnTo>
                    <a:pt x="13972" y="10700"/>
                  </a:lnTo>
                  <a:lnTo>
                    <a:pt x="14009" y="10513"/>
                  </a:lnTo>
                  <a:lnTo>
                    <a:pt x="14066" y="10359"/>
                  </a:lnTo>
                  <a:lnTo>
                    <a:pt x="14179" y="10215"/>
                  </a:lnTo>
                  <a:lnTo>
                    <a:pt x="14406" y="10006"/>
                  </a:lnTo>
                  <a:lnTo>
                    <a:pt x="14651" y="9830"/>
                  </a:lnTo>
                  <a:lnTo>
                    <a:pt x="14878" y="9686"/>
                  </a:lnTo>
                  <a:lnTo>
                    <a:pt x="15123" y="9554"/>
                  </a:lnTo>
                  <a:lnTo>
                    <a:pt x="15350" y="9477"/>
                  </a:lnTo>
                  <a:lnTo>
                    <a:pt x="15558" y="9411"/>
                  </a:lnTo>
                  <a:lnTo>
                    <a:pt x="15803" y="9345"/>
                  </a:lnTo>
                  <a:lnTo>
                    <a:pt x="16030" y="9323"/>
                  </a:lnTo>
                  <a:lnTo>
                    <a:pt x="16256" y="9301"/>
                  </a:lnTo>
                  <a:lnTo>
                    <a:pt x="16464" y="9323"/>
                  </a:lnTo>
                  <a:lnTo>
                    <a:pt x="16690" y="9345"/>
                  </a:lnTo>
                  <a:lnTo>
                    <a:pt x="16898" y="9367"/>
                  </a:lnTo>
                  <a:lnTo>
                    <a:pt x="17332" y="9477"/>
                  </a:lnTo>
                  <a:lnTo>
                    <a:pt x="17767" y="9598"/>
                  </a:lnTo>
                  <a:lnTo>
                    <a:pt x="18163" y="9731"/>
                  </a:lnTo>
                  <a:lnTo>
                    <a:pt x="18597" y="9874"/>
                  </a:lnTo>
                  <a:lnTo>
                    <a:pt x="18994" y="10006"/>
                  </a:lnTo>
                  <a:lnTo>
                    <a:pt x="19428" y="10083"/>
                  </a:lnTo>
                  <a:lnTo>
                    <a:pt x="19617" y="10127"/>
                  </a:lnTo>
                  <a:lnTo>
                    <a:pt x="19844" y="10149"/>
                  </a:lnTo>
                  <a:lnTo>
                    <a:pt x="20013" y="10149"/>
                  </a:lnTo>
                  <a:lnTo>
                    <a:pt x="20240" y="10127"/>
                  </a:lnTo>
                  <a:lnTo>
                    <a:pt x="20410" y="10105"/>
                  </a:lnTo>
                  <a:lnTo>
                    <a:pt x="20637" y="10061"/>
                  </a:lnTo>
                  <a:lnTo>
                    <a:pt x="20844" y="9984"/>
                  </a:lnTo>
                  <a:lnTo>
                    <a:pt x="21033" y="9896"/>
                  </a:lnTo>
                  <a:lnTo>
                    <a:pt x="21146" y="9830"/>
                  </a:lnTo>
                  <a:lnTo>
                    <a:pt x="21203" y="9753"/>
                  </a:lnTo>
                  <a:lnTo>
                    <a:pt x="21279" y="9642"/>
                  </a:lnTo>
                  <a:lnTo>
                    <a:pt x="21354" y="9521"/>
                  </a:lnTo>
                  <a:lnTo>
                    <a:pt x="21430" y="9246"/>
                  </a:lnTo>
                  <a:lnTo>
                    <a:pt x="21430" y="8904"/>
                  </a:lnTo>
                  <a:lnTo>
                    <a:pt x="21430" y="8540"/>
                  </a:lnTo>
                  <a:lnTo>
                    <a:pt x="21392" y="8144"/>
                  </a:lnTo>
                  <a:lnTo>
                    <a:pt x="21354" y="7714"/>
                  </a:lnTo>
                  <a:lnTo>
                    <a:pt x="21279" y="7295"/>
                  </a:lnTo>
                  <a:lnTo>
                    <a:pt x="21146" y="6446"/>
                  </a:lnTo>
                  <a:lnTo>
                    <a:pt x="20995" y="5686"/>
                  </a:lnTo>
                  <a:lnTo>
                    <a:pt x="20958" y="5366"/>
                  </a:lnTo>
                  <a:lnTo>
                    <a:pt x="20958" y="5091"/>
                  </a:lnTo>
                  <a:lnTo>
                    <a:pt x="20958" y="4860"/>
                  </a:lnTo>
                  <a:lnTo>
                    <a:pt x="21033" y="4716"/>
                  </a:lnTo>
                  <a:lnTo>
                    <a:pt x="20637" y="4860"/>
                  </a:lnTo>
                  <a:lnTo>
                    <a:pt x="20127" y="4992"/>
                  </a:lnTo>
                  <a:lnTo>
                    <a:pt x="19617" y="5069"/>
                  </a:lnTo>
                  <a:lnTo>
                    <a:pt x="19032" y="5157"/>
                  </a:lnTo>
                  <a:lnTo>
                    <a:pt x="18465" y="5201"/>
                  </a:lnTo>
                  <a:lnTo>
                    <a:pt x="17842" y="5245"/>
                  </a:lnTo>
                  <a:lnTo>
                    <a:pt x="17219" y="5267"/>
                  </a:lnTo>
                  <a:lnTo>
                    <a:pt x="16615" y="5267"/>
                  </a:lnTo>
                  <a:lnTo>
                    <a:pt x="15992" y="5245"/>
                  </a:lnTo>
                  <a:lnTo>
                    <a:pt x="15369" y="5201"/>
                  </a:lnTo>
                  <a:lnTo>
                    <a:pt x="14840" y="5157"/>
                  </a:lnTo>
                  <a:lnTo>
                    <a:pt x="14293" y="5091"/>
                  </a:lnTo>
                  <a:lnTo>
                    <a:pt x="13783" y="5014"/>
                  </a:lnTo>
                  <a:lnTo>
                    <a:pt x="13386" y="4926"/>
                  </a:lnTo>
                  <a:lnTo>
                    <a:pt x="13027" y="4815"/>
                  </a:lnTo>
                  <a:lnTo>
                    <a:pt x="12725" y="4716"/>
                  </a:lnTo>
                  <a:lnTo>
                    <a:pt x="12480" y="4606"/>
                  </a:lnTo>
                  <a:lnTo>
                    <a:pt x="12291" y="4496"/>
                  </a:lnTo>
                  <a:lnTo>
                    <a:pt x="12197" y="4397"/>
                  </a:lnTo>
                  <a:lnTo>
                    <a:pt x="12083" y="4286"/>
                  </a:lnTo>
                  <a:lnTo>
                    <a:pt x="12046" y="4187"/>
                  </a:lnTo>
                  <a:lnTo>
                    <a:pt x="12008" y="4077"/>
                  </a:lnTo>
                  <a:lnTo>
                    <a:pt x="12046" y="3967"/>
                  </a:lnTo>
                  <a:lnTo>
                    <a:pt x="12121" y="3868"/>
                  </a:lnTo>
                  <a:lnTo>
                    <a:pt x="12197" y="3735"/>
                  </a:lnTo>
                  <a:lnTo>
                    <a:pt x="12291" y="3614"/>
                  </a:lnTo>
                  <a:lnTo>
                    <a:pt x="12442" y="3482"/>
                  </a:lnTo>
                  <a:lnTo>
                    <a:pt x="12631" y="3361"/>
                  </a:lnTo>
                  <a:lnTo>
                    <a:pt x="13065" y="3085"/>
                  </a:lnTo>
                  <a:lnTo>
                    <a:pt x="13537" y="2766"/>
                  </a:lnTo>
                  <a:lnTo>
                    <a:pt x="13783" y="2578"/>
                  </a:lnTo>
                  <a:lnTo>
                    <a:pt x="13934" y="2380"/>
                  </a:lnTo>
                  <a:lnTo>
                    <a:pt x="14028" y="2171"/>
                  </a:lnTo>
                  <a:lnTo>
                    <a:pt x="14104" y="1961"/>
                  </a:lnTo>
                  <a:lnTo>
                    <a:pt x="14104" y="1730"/>
                  </a:lnTo>
                  <a:lnTo>
                    <a:pt x="14066" y="1498"/>
                  </a:lnTo>
                  <a:lnTo>
                    <a:pt x="13972" y="1267"/>
                  </a:lnTo>
                  <a:lnTo>
                    <a:pt x="13820" y="1057"/>
                  </a:lnTo>
                  <a:lnTo>
                    <a:pt x="13594" y="837"/>
                  </a:lnTo>
                  <a:lnTo>
                    <a:pt x="13386" y="628"/>
                  </a:lnTo>
                  <a:lnTo>
                    <a:pt x="13103" y="462"/>
                  </a:lnTo>
                  <a:lnTo>
                    <a:pt x="12763" y="308"/>
                  </a:lnTo>
                  <a:lnTo>
                    <a:pt x="12404" y="187"/>
                  </a:lnTo>
                  <a:lnTo>
                    <a:pt x="12008" y="77"/>
                  </a:lnTo>
                  <a:lnTo>
                    <a:pt x="11574" y="33"/>
                  </a:lnTo>
                  <a:lnTo>
                    <a:pt x="11102" y="11"/>
                  </a:lnTo>
                  <a:lnTo>
                    <a:pt x="10667" y="11"/>
                  </a:lnTo>
                  <a:lnTo>
                    <a:pt x="10233" y="77"/>
                  </a:lnTo>
                  <a:lnTo>
                    <a:pt x="9837" y="187"/>
                  </a:lnTo>
                  <a:lnTo>
                    <a:pt x="9440" y="286"/>
                  </a:lnTo>
                  <a:lnTo>
                    <a:pt x="9062" y="462"/>
                  </a:lnTo>
                  <a:lnTo>
                    <a:pt x="8741" y="628"/>
                  </a:lnTo>
                  <a:lnTo>
                    <a:pt x="8458" y="815"/>
                  </a:lnTo>
                  <a:lnTo>
                    <a:pt x="8232" y="1035"/>
                  </a:lnTo>
                  <a:lnTo>
                    <a:pt x="8062" y="1245"/>
                  </a:lnTo>
                  <a:lnTo>
                    <a:pt x="7911" y="1476"/>
                  </a:lnTo>
                  <a:lnTo>
                    <a:pt x="7835" y="1708"/>
                  </a:lnTo>
                  <a:lnTo>
                    <a:pt x="7797" y="1961"/>
                  </a:lnTo>
                  <a:lnTo>
                    <a:pt x="7835" y="2193"/>
                  </a:lnTo>
                  <a:lnTo>
                    <a:pt x="7948" y="2402"/>
                  </a:lnTo>
                  <a:lnTo>
                    <a:pt x="8062" y="2534"/>
                  </a:lnTo>
                  <a:lnTo>
                    <a:pt x="8175" y="2644"/>
                  </a:lnTo>
                  <a:lnTo>
                    <a:pt x="8269" y="2744"/>
                  </a:lnTo>
                  <a:lnTo>
                    <a:pt x="8420" y="2832"/>
                  </a:lnTo>
                  <a:lnTo>
                    <a:pt x="8704" y="3019"/>
                  </a:lnTo>
                  <a:lnTo>
                    <a:pt x="8968" y="3206"/>
                  </a:lnTo>
                  <a:lnTo>
                    <a:pt x="9138" y="3405"/>
                  </a:lnTo>
                  <a:lnTo>
                    <a:pt x="9327" y="3570"/>
                  </a:lnTo>
                  <a:lnTo>
                    <a:pt x="9440" y="3735"/>
                  </a:lnTo>
                  <a:lnTo>
                    <a:pt x="9516" y="3890"/>
                  </a:lnTo>
                  <a:lnTo>
                    <a:pt x="9534" y="4033"/>
                  </a:lnTo>
                  <a:lnTo>
                    <a:pt x="9534" y="4165"/>
                  </a:lnTo>
                  <a:lnTo>
                    <a:pt x="9516" y="4286"/>
                  </a:lnTo>
                  <a:lnTo>
                    <a:pt x="9440" y="4397"/>
                  </a:lnTo>
                  <a:lnTo>
                    <a:pt x="9327" y="4496"/>
                  </a:lnTo>
                  <a:lnTo>
                    <a:pt x="9176" y="4562"/>
                  </a:lnTo>
                  <a:lnTo>
                    <a:pt x="9006" y="4628"/>
                  </a:lnTo>
                  <a:lnTo>
                    <a:pt x="8779" y="4694"/>
                  </a:lnTo>
                  <a:lnTo>
                    <a:pt x="8534" y="4716"/>
                  </a:lnTo>
                  <a:lnTo>
                    <a:pt x="8232" y="4716"/>
                  </a:lnTo>
                  <a:lnTo>
                    <a:pt x="7118" y="4738"/>
                  </a:lnTo>
                  <a:lnTo>
                    <a:pt x="5947" y="4771"/>
                  </a:lnTo>
                  <a:lnTo>
                    <a:pt x="4795" y="4815"/>
                  </a:lnTo>
                  <a:lnTo>
                    <a:pt x="3681" y="4860"/>
                  </a:lnTo>
                  <a:lnTo>
                    <a:pt x="2662" y="4882"/>
                  </a:lnTo>
                  <a:lnTo>
                    <a:pt x="1755" y="4882"/>
                  </a:lnTo>
                  <a:lnTo>
                    <a:pt x="1359" y="4860"/>
                  </a:lnTo>
                  <a:lnTo>
                    <a:pt x="981" y="4837"/>
                  </a:lnTo>
                  <a:lnTo>
                    <a:pt x="698" y="4771"/>
                  </a:lnTo>
                  <a:lnTo>
                    <a:pt x="453" y="4716"/>
                  </a:lnTo>
                  <a:lnTo>
                    <a:pt x="453" y="5322"/>
                  </a:lnTo>
                  <a:lnTo>
                    <a:pt x="453" y="6083"/>
                  </a:lnTo>
                  <a:lnTo>
                    <a:pt x="453" y="6909"/>
                  </a:lnTo>
                  <a:lnTo>
                    <a:pt x="453" y="7780"/>
                  </a:lnTo>
                  <a:lnTo>
                    <a:pt x="453" y="8606"/>
                  </a:lnTo>
                  <a:lnTo>
                    <a:pt x="453" y="9345"/>
                  </a:lnTo>
                  <a:lnTo>
                    <a:pt x="453" y="9918"/>
                  </a:lnTo>
                  <a:lnTo>
                    <a:pt x="453" y="10282"/>
                  </a:lnTo>
                  <a:lnTo>
                    <a:pt x="490" y="10381"/>
                  </a:lnTo>
                  <a:lnTo>
                    <a:pt x="547" y="10491"/>
                  </a:lnTo>
                  <a:lnTo>
                    <a:pt x="660" y="10590"/>
                  </a:lnTo>
                  <a:lnTo>
                    <a:pt x="811" y="10700"/>
                  </a:lnTo>
                  <a:lnTo>
                    <a:pt x="981" y="10811"/>
                  </a:lnTo>
                  <a:lnTo>
                    <a:pt x="1208" y="10888"/>
                  </a:lnTo>
                  <a:lnTo>
                    <a:pt x="1453" y="10954"/>
                  </a:lnTo>
                  <a:lnTo>
                    <a:pt x="1718" y="11020"/>
                  </a:lnTo>
                  <a:lnTo>
                    <a:pt x="1963" y="11064"/>
                  </a:lnTo>
                  <a:lnTo>
                    <a:pt x="2265" y="11086"/>
                  </a:lnTo>
                  <a:lnTo>
                    <a:pt x="2548" y="11064"/>
                  </a:lnTo>
                  <a:lnTo>
                    <a:pt x="2794" y="11042"/>
                  </a:lnTo>
                  <a:lnTo>
                    <a:pt x="3096" y="10976"/>
                  </a:lnTo>
                  <a:lnTo>
                    <a:pt x="3341" y="10888"/>
                  </a:lnTo>
                  <a:lnTo>
                    <a:pt x="3606" y="10766"/>
                  </a:lnTo>
                  <a:lnTo>
                    <a:pt x="3813" y="10590"/>
                  </a:lnTo>
                  <a:close/>
                </a:path>
              </a:pathLst>
            </a:custGeom>
            <a:solidFill>
              <a:srgbClr val="DDDDDD"/>
            </a:solidFill>
            <a:ln w="19050">
              <a:solidFill>
                <a:schemeClr val="tx1"/>
              </a:solidFill>
              <a:miter lim="800000"/>
              <a:headEnd/>
              <a:tailEnd/>
            </a:ln>
          </p:spPr>
          <p:txBody>
            <a:bodyPr/>
            <a:lstStyle/>
            <a:p>
              <a:endParaRPr lang="en-GB" altLang="it-IT" sz="1100" b="1">
                <a:solidFill>
                  <a:schemeClr val="tx1"/>
                </a:solidFill>
              </a:endParaRPr>
            </a:p>
          </p:txBody>
        </p:sp>
        <p:sp>
          <p:nvSpPr>
            <p:cNvPr id="34" name="Text Box 44"/>
            <p:cNvSpPr txBox="1">
              <a:spLocks noChangeArrowheads="1"/>
            </p:cNvSpPr>
            <p:nvPr/>
          </p:nvSpPr>
          <p:spPr bwMode="auto">
            <a:xfrm>
              <a:off x="3995216" y="3495675"/>
              <a:ext cx="1512888"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it-IT" altLang="it-IT" sz="1100" b="1" dirty="0">
                  <a:solidFill>
                    <a:schemeClr val="tx1"/>
                  </a:solidFill>
                </a:rPr>
                <a:t>Rischio legato</a:t>
              </a:r>
            </a:p>
            <a:p>
              <a:r>
                <a:rPr lang="it-IT" altLang="it-IT" sz="1100" b="1" dirty="0">
                  <a:solidFill>
                    <a:schemeClr val="tx1"/>
                  </a:solidFill>
                </a:rPr>
                <a:t>   al </a:t>
              </a:r>
              <a:r>
                <a:rPr lang="it-IT" altLang="it-IT" sz="1100" b="1" dirty="0"/>
                <a:t>c</a:t>
              </a:r>
              <a:r>
                <a:rPr lang="it-IT" altLang="it-IT" sz="1100" b="1" dirty="0" smtClean="0">
                  <a:solidFill>
                    <a:schemeClr val="tx1"/>
                  </a:solidFill>
                </a:rPr>
                <a:t>iclo </a:t>
              </a:r>
              <a:r>
                <a:rPr lang="it-IT" altLang="it-IT" sz="1100" b="1" dirty="0">
                  <a:solidFill>
                    <a:schemeClr val="tx1"/>
                  </a:solidFill>
                </a:rPr>
                <a:t>economico</a:t>
              </a:r>
            </a:p>
          </p:txBody>
        </p:sp>
        <p:sp>
          <p:nvSpPr>
            <p:cNvPr id="35" name="Puzzle3"/>
            <p:cNvSpPr>
              <a:spLocks noEditPoints="1" noChangeArrowheads="1"/>
            </p:cNvSpPr>
            <p:nvPr/>
          </p:nvSpPr>
          <p:spPr bwMode="auto">
            <a:xfrm>
              <a:off x="5708650" y="1768475"/>
              <a:ext cx="1143000" cy="1090613"/>
            </a:xfrm>
            <a:custGeom>
              <a:avLst/>
              <a:gdLst>
                <a:gd name="T0" fmla="*/ 10391 w 21600"/>
                <a:gd name="T1" fmla="*/ 15806 h 21600"/>
                <a:gd name="T2" fmla="*/ 20551 w 21600"/>
                <a:gd name="T3" fmla="*/ 21088 h 21600"/>
                <a:gd name="T4" fmla="*/ 13180 w 21600"/>
                <a:gd name="T5" fmla="*/ 13801 h 21600"/>
                <a:gd name="T6" fmla="*/ 20551 w 21600"/>
                <a:gd name="T7" fmla="*/ 7025 h 21600"/>
                <a:gd name="T8" fmla="*/ 10500 w 21600"/>
                <a:gd name="T9" fmla="*/ 52 h 21600"/>
                <a:gd name="T10" fmla="*/ 692 w 21600"/>
                <a:gd name="T11" fmla="*/ 6802 h 21600"/>
                <a:gd name="T12" fmla="*/ 8064 w 21600"/>
                <a:gd name="T13" fmla="*/ 13526 h 21600"/>
                <a:gd name="T14" fmla="*/ 692 w 21600"/>
                <a:gd name="T15" fmla="*/ 21088 h 21600"/>
                <a:gd name="T16" fmla="*/ 2273 w 21600"/>
                <a:gd name="T17" fmla="*/ 7719 h 21600"/>
                <a:gd name="T18" fmla="*/ 19149 w 21600"/>
                <a:gd name="T19" fmla="*/ 202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6625" y="20892"/>
                  </a:moveTo>
                  <a:lnTo>
                    <a:pt x="7105" y="21023"/>
                  </a:lnTo>
                  <a:lnTo>
                    <a:pt x="7513" y="21088"/>
                  </a:lnTo>
                  <a:lnTo>
                    <a:pt x="7922" y="21115"/>
                  </a:lnTo>
                  <a:lnTo>
                    <a:pt x="8242" y="21115"/>
                  </a:lnTo>
                  <a:lnTo>
                    <a:pt x="8544" y="21062"/>
                  </a:lnTo>
                  <a:lnTo>
                    <a:pt x="8810" y="20997"/>
                  </a:lnTo>
                  <a:lnTo>
                    <a:pt x="9023" y="20892"/>
                  </a:lnTo>
                  <a:lnTo>
                    <a:pt x="9148" y="20761"/>
                  </a:lnTo>
                  <a:lnTo>
                    <a:pt x="9290" y="20616"/>
                  </a:lnTo>
                  <a:lnTo>
                    <a:pt x="9361" y="20459"/>
                  </a:lnTo>
                  <a:lnTo>
                    <a:pt x="9396" y="20289"/>
                  </a:lnTo>
                  <a:lnTo>
                    <a:pt x="9396" y="20092"/>
                  </a:lnTo>
                  <a:lnTo>
                    <a:pt x="9325" y="19909"/>
                  </a:lnTo>
                  <a:lnTo>
                    <a:pt x="9219" y="19738"/>
                  </a:lnTo>
                  <a:lnTo>
                    <a:pt x="9094" y="19555"/>
                  </a:lnTo>
                  <a:lnTo>
                    <a:pt x="8917" y="19384"/>
                  </a:lnTo>
                  <a:lnTo>
                    <a:pt x="8650" y="19162"/>
                  </a:lnTo>
                  <a:lnTo>
                    <a:pt x="8437" y="18900"/>
                  </a:lnTo>
                  <a:lnTo>
                    <a:pt x="8277" y="18624"/>
                  </a:lnTo>
                  <a:lnTo>
                    <a:pt x="8135" y="18349"/>
                  </a:lnTo>
                  <a:lnTo>
                    <a:pt x="8028" y="18048"/>
                  </a:lnTo>
                  <a:lnTo>
                    <a:pt x="7993" y="17746"/>
                  </a:lnTo>
                  <a:lnTo>
                    <a:pt x="7993" y="17471"/>
                  </a:lnTo>
                  <a:lnTo>
                    <a:pt x="8028" y="17169"/>
                  </a:lnTo>
                  <a:lnTo>
                    <a:pt x="8135" y="16920"/>
                  </a:lnTo>
                  <a:lnTo>
                    <a:pt x="8277" y="16671"/>
                  </a:lnTo>
                  <a:lnTo>
                    <a:pt x="8366" y="16540"/>
                  </a:lnTo>
                  <a:lnTo>
                    <a:pt x="8473" y="16409"/>
                  </a:lnTo>
                  <a:lnTo>
                    <a:pt x="8615" y="16317"/>
                  </a:lnTo>
                  <a:lnTo>
                    <a:pt x="8739" y="16213"/>
                  </a:lnTo>
                  <a:lnTo>
                    <a:pt x="8881" y="16134"/>
                  </a:lnTo>
                  <a:lnTo>
                    <a:pt x="9059" y="16055"/>
                  </a:lnTo>
                  <a:lnTo>
                    <a:pt x="9254" y="15990"/>
                  </a:lnTo>
                  <a:lnTo>
                    <a:pt x="9432" y="15911"/>
                  </a:lnTo>
                  <a:lnTo>
                    <a:pt x="9663" y="15885"/>
                  </a:lnTo>
                  <a:lnTo>
                    <a:pt x="9876" y="15833"/>
                  </a:lnTo>
                  <a:lnTo>
                    <a:pt x="10142" y="15806"/>
                  </a:lnTo>
                  <a:lnTo>
                    <a:pt x="10391" y="15806"/>
                  </a:lnTo>
                  <a:lnTo>
                    <a:pt x="10728" y="15806"/>
                  </a:lnTo>
                  <a:lnTo>
                    <a:pt x="10995" y="15806"/>
                  </a:lnTo>
                  <a:lnTo>
                    <a:pt x="11279" y="15833"/>
                  </a:lnTo>
                  <a:lnTo>
                    <a:pt x="11546" y="15885"/>
                  </a:lnTo>
                  <a:lnTo>
                    <a:pt x="11776" y="15937"/>
                  </a:lnTo>
                  <a:lnTo>
                    <a:pt x="12025" y="15990"/>
                  </a:lnTo>
                  <a:lnTo>
                    <a:pt x="12221" y="16055"/>
                  </a:lnTo>
                  <a:lnTo>
                    <a:pt x="12434" y="16134"/>
                  </a:lnTo>
                  <a:lnTo>
                    <a:pt x="12611" y="16213"/>
                  </a:lnTo>
                  <a:lnTo>
                    <a:pt x="12771" y="16317"/>
                  </a:lnTo>
                  <a:lnTo>
                    <a:pt x="12913" y="16409"/>
                  </a:lnTo>
                  <a:lnTo>
                    <a:pt x="13038" y="16514"/>
                  </a:lnTo>
                  <a:lnTo>
                    <a:pt x="13251" y="16737"/>
                  </a:lnTo>
                  <a:lnTo>
                    <a:pt x="13428" y="16986"/>
                  </a:lnTo>
                  <a:lnTo>
                    <a:pt x="13517" y="17248"/>
                  </a:lnTo>
                  <a:lnTo>
                    <a:pt x="13588" y="17523"/>
                  </a:lnTo>
                  <a:lnTo>
                    <a:pt x="13588" y="17799"/>
                  </a:lnTo>
                  <a:lnTo>
                    <a:pt x="13517" y="18074"/>
                  </a:lnTo>
                  <a:lnTo>
                    <a:pt x="13428" y="18323"/>
                  </a:lnTo>
                  <a:lnTo>
                    <a:pt x="13286" y="18572"/>
                  </a:lnTo>
                  <a:lnTo>
                    <a:pt x="13109" y="18808"/>
                  </a:lnTo>
                  <a:lnTo>
                    <a:pt x="12878" y="19031"/>
                  </a:lnTo>
                  <a:lnTo>
                    <a:pt x="12434" y="19411"/>
                  </a:lnTo>
                  <a:lnTo>
                    <a:pt x="12132" y="19738"/>
                  </a:lnTo>
                  <a:lnTo>
                    <a:pt x="12025" y="19856"/>
                  </a:lnTo>
                  <a:lnTo>
                    <a:pt x="11919" y="20014"/>
                  </a:lnTo>
                  <a:lnTo>
                    <a:pt x="11883" y="20132"/>
                  </a:lnTo>
                  <a:lnTo>
                    <a:pt x="11883" y="20263"/>
                  </a:lnTo>
                  <a:lnTo>
                    <a:pt x="11883" y="20394"/>
                  </a:lnTo>
                  <a:lnTo>
                    <a:pt x="11954" y="20485"/>
                  </a:lnTo>
                  <a:lnTo>
                    <a:pt x="12061" y="20590"/>
                  </a:lnTo>
                  <a:lnTo>
                    <a:pt x="12185" y="20695"/>
                  </a:lnTo>
                  <a:lnTo>
                    <a:pt x="12327" y="20787"/>
                  </a:lnTo>
                  <a:lnTo>
                    <a:pt x="12540" y="20892"/>
                  </a:lnTo>
                  <a:lnTo>
                    <a:pt x="12771" y="20997"/>
                  </a:lnTo>
                  <a:lnTo>
                    <a:pt x="13073" y="21088"/>
                  </a:lnTo>
                  <a:lnTo>
                    <a:pt x="13428" y="21193"/>
                  </a:lnTo>
                  <a:lnTo>
                    <a:pt x="13873" y="21298"/>
                  </a:lnTo>
                  <a:lnTo>
                    <a:pt x="14317" y="21390"/>
                  </a:lnTo>
                  <a:lnTo>
                    <a:pt x="14778" y="21468"/>
                  </a:lnTo>
                  <a:lnTo>
                    <a:pt x="15294" y="21547"/>
                  </a:lnTo>
                  <a:lnTo>
                    <a:pt x="15809" y="21600"/>
                  </a:lnTo>
                  <a:lnTo>
                    <a:pt x="16359" y="21652"/>
                  </a:lnTo>
                  <a:lnTo>
                    <a:pt x="16875" y="21678"/>
                  </a:lnTo>
                  <a:lnTo>
                    <a:pt x="17407" y="21678"/>
                  </a:lnTo>
                  <a:lnTo>
                    <a:pt x="17958" y="21678"/>
                  </a:lnTo>
                  <a:lnTo>
                    <a:pt x="18473" y="21652"/>
                  </a:lnTo>
                  <a:lnTo>
                    <a:pt x="18953" y="21573"/>
                  </a:lnTo>
                  <a:lnTo>
                    <a:pt x="19397" y="21495"/>
                  </a:lnTo>
                  <a:lnTo>
                    <a:pt x="19841" y="21390"/>
                  </a:lnTo>
                  <a:lnTo>
                    <a:pt x="20214" y="21272"/>
                  </a:lnTo>
                  <a:lnTo>
                    <a:pt x="20551" y="21088"/>
                  </a:lnTo>
                  <a:lnTo>
                    <a:pt x="20480" y="20787"/>
                  </a:lnTo>
                  <a:lnTo>
                    <a:pt x="20409" y="20485"/>
                  </a:lnTo>
                  <a:lnTo>
                    <a:pt x="20356" y="20158"/>
                  </a:lnTo>
                  <a:lnTo>
                    <a:pt x="20356" y="19804"/>
                  </a:lnTo>
                  <a:lnTo>
                    <a:pt x="20321" y="19083"/>
                  </a:lnTo>
                  <a:lnTo>
                    <a:pt x="20356" y="18349"/>
                  </a:lnTo>
                  <a:lnTo>
                    <a:pt x="20409" y="17641"/>
                  </a:lnTo>
                  <a:lnTo>
                    <a:pt x="20480" y="17012"/>
                  </a:lnTo>
                  <a:lnTo>
                    <a:pt x="20551" y="16488"/>
                  </a:lnTo>
                  <a:lnTo>
                    <a:pt x="20551" y="16055"/>
                  </a:lnTo>
                  <a:lnTo>
                    <a:pt x="20551" y="15911"/>
                  </a:lnTo>
                  <a:lnTo>
                    <a:pt x="20445" y="15754"/>
                  </a:lnTo>
                  <a:lnTo>
                    <a:pt x="20356" y="15610"/>
                  </a:lnTo>
                  <a:lnTo>
                    <a:pt x="20178" y="15452"/>
                  </a:lnTo>
                  <a:lnTo>
                    <a:pt x="20001" y="15334"/>
                  </a:lnTo>
                  <a:lnTo>
                    <a:pt x="19770" y="15230"/>
                  </a:lnTo>
                  <a:lnTo>
                    <a:pt x="19521" y="15125"/>
                  </a:lnTo>
                  <a:lnTo>
                    <a:pt x="19290" y="15059"/>
                  </a:lnTo>
                  <a:lnTo>
                    <a:pt x="19024" y="15007"/>
                  </a:lnTo>
                  <a:lnTo>
                    <a:pt x="18740" y="14954"/>
                  </a:lnTo>
                  <a:lnTo>
                    <a:pt x="18509" y="14954"/>
                  </a:lnTo>
                  <a:lnTo>
                    <a:pt x="18225" y="14954"/>
                  </a:lnTo>
                  <a:lnTo>
                    <a:pt x="17994" y="15007"/>
                  </a:lnTo>
                  <a:lnTo>
                    <a:pt x="17763" y="15085"/>
                  </a:lnTo>
                  <a:lnTo>
                    <a:pt x="17550" y="15177"/>
                  </a:lnTo>
                  <a:lnTo>
                    <a:pt x="17372" y="15308"/>
                  </a:lnTo>
                  <a:lnTo>
                    <a:pt x="17176" y="15426"/>
                  </a:lnTo>
                  <a:lnTo>
                    <a:pt x="16928" y="15557"/>
                  </a:lnTo>
                  <a:lnTo>
                    <a:pt x="16661" y="15636"/>
                  </a:lnTo>
                  <a:lnTo>
                    <a:pt x="16359" y="15688"/>
                  </a:lnTo>
                  <a:lnTo>
                    <a:pt x="16022" y="15715"/>
                  </a:lnTo>
                  <a:lnTo>
                    <a:pt x="15667" y="15688"/>
                  </a:lnTo>
                  <a:lnTo>
                    <a:pt x="15294" y="15662"/>
                  </a:lnTo>
                  <a:lnTo>
                    <a:pt x="14956" y="15583"/>
                  </a:lnTo>
                  <a:lnTo>
                    <a:pt x="14619" y="15479"/>
                  </a:lnTo>
                  <a:lnTo>
                    <a:pt x="14281" y="15334"/>
                  </a:lnTo>
                  <a:lnTo>
                    <a:pt x="13961" y="15177"/>
                  </a:lnTo>
                  <a:lnTo>
                    <a:pt x="13695" y="14981"/>
                  </a:lnTo>
                  <a:lnTo>
                    <a:pt x="13588" y="14850"/>
                  </a:lnTo>
                  <a:lnTo>
                    <a:pt x="13482" y="14732"/>
                  </a:lnTo>
                  <a:lnTo>
                    <a:pt x="13393" y="14600"/>
                  </a:lnTo>
                  <a:lnTo>
                    <a:pt x="13322" y="14456"/>
                  </a:lnTo>
                  <a:lnTo>
                    <a:pt x="13251" y="14299"/>
                  </a:lnTo>
                  <a:lnTo>
                    <a:pt x="13215" y="14155"/>
                  </a:lnTo>
                  <a:lnTo>
                    <a:pt x="13180" y="13971"/>
                  </a:lnTo>
                  <a:lnTo>
                    <a:pt x="13180" y="13801"/>
                  </a:lnTo>
                  <a:lnTo>
                    <a:pt x="13180" y="13591"/>
                  </a:lnTo>
                  <a:lnTo>
                    <a:pt x="13215" y="13395"/>
                  </a:lnTo>
                  <a:lnTo>
                    <a:pt x="13251" y="13198"/>
                  </a:lnTo>
                  <a:lnTo>
                    <a:pt x="13322" y="13015"/>
                  </a:lnTo>
                  <a:lnTo>
                    <a:pt x="13393" y="12870"/>
                  </a:lnTo>
                  <a:lnTo>
                    <a:pt x="13482" y="12713"/>
                  </a:lnTo>
                  <a:lnTo>
                    <a:pt x="13588" y="12569"/>
                  </a:lnTo>
                  <a:lnTo>
                    <a:pt x="13730" y="12438"/>
                  </a:lnTo>
                  <a:lnTo>
                    <a:pt x="13997" y="12215"/>
                  </a:lnTo>
                  <a:lnTo>
                    <a:pt x="14334" y="12005"/>
                  </a:lnTo>
                  <a:lnTo>
                    <a:pt x="14690" y="11861"/>
                  </a:lnTo>
                  <a:lnTo>
                    <a:pt x="15063" y="11756"/>
                  </a:lnTo>
                  <a:lnTo>
                    <a:pt x="15436" y="11678"/>
                  </a:lnTo>
                  <a:lnTo>
                    <a:pt x="15809" y="11638"/>
                  </a:lnTo>
                  <a:lnTo>
                    <a:pt x="16182" y="11638"/>
                  </a:lnTo>
                  <a:lnTo>
                    <a:pt x="16555" y="11678"/>
                  </a:lnTo>
                  <a:lnTo>
                    <a:pt x="16910" y="11730"/>
                  </a:lnTo>
                  <a:lnTo>
                    <a:pt x="17248" y="11835"/>
                  </a:lnTo>
                  <a:lnTo>
                    <a:pt x="17514" y="11966"/>
                  </a:lnTo>
                  <a:lnTo>
                    <a:pt x="17763" y="12110"/>
                  </a:lnTo>
                  <a:lnTo>
                    <a:pt x="17887" y="12215"/>
                  </a:lnTo>
                  <a:lnTo>
                    <a:pt x="18065" y="12307"/>
                  </a:lnTo>
                  <a:lnTo>
                    <a:pt x="18260" y="12412"/>
                  </a:lnTo>
                  <a:lnTo>
                    <a:pt x="18438" y="12464"/>
                  </a:lnTo>
                  <a:lnTo>
                    <a:pt x="18669" y="12543"/>
                  </a:lnTo>
                  <a:lnTo>
                    <a:pt x="18882" y="12569"/>
                  </a:lnTo>
                  <a:lnTo>
                    <a:pt x="19113" y="12595"/>
                  </a:lnTo>
                  <a:lnTo>
                    <a:pt x="19361" y="12608"/>
                  </a:lnTo>
                  <a:lnTo>
                    <a:pt x="19592" y="12608"/>
                  </a:lnTo>
                  <a:lnTo>
                    <a:pt x="19841" y="12595"/>
                  </a:lnTo>
                  <a:lnTo>
                    <a:pt x="20072" y="12543"/>
                  </a:lnTo>
                  <a:lnTo>
                    <a:pt x="20321" y="12490"/>
                  </a:lnTo>
                  <a:lnTo>
                    <a:pt x="20551" y="12438"/>
                  </a:lnTo>
                  <a:lnTo>
                    <a:pt x="20800" y="12333"/>
                  </a:lnTo>
                  <a:lnTo>
                    <a:pt x="20996" y="12241"/>
                  </a:lnTo>
                  <a:lnTo>
                    <a:pt x="21244" y="12110"/>
                  </a:lnTo>
                  <a:lnTo>
                    <a:pt x="21298" y="12032"/>
                  </a:lnTo>
                  <a:lnTo>
                    <a:pt x="21404" y="11966"/>
                  </a:lnTo>
                  <a:lnTo>
                    <a:pt x="21475" y="11861"/>
                  </a:lnTo>
                  <a:lnTo>
                    <a:pt x="21511" y="11730"/>
                  </a:lnTo>
                  <a:lnTo>
                    <a:pt x="21617" y="11481"/>
                  </a:lnTo>
                  <a:lnTo>
                    <a:pt x="21653" y="11180"/>
                  </a:lnTo>
                  <a:lnTo>
                    <a:pt x="21653" y="10826"/>
                  </a:lnTo>
                  <a:lnTo>
                    <a:pt x="21653" y="10472"/>
                  </a:lnTo>
                  <a:lnTo>
                    <a:pt x="21582" y="10092"/>
                  </a:lnTo>
                  <a:lnTo>
                    <a:pt x="21511" y="9725"/>
                  </a:lnTo>
                  <a:lnTo>
                    <a:pt x="21298" y="8912"/>
                  </a:lnTo>
                  <a:lnTo>
                    <a:pt x="21067" y="8191"/>
                  </a:lnTo>
                  <a:lnTo>
                    <a:pt x="20800" y="7536"/>
                  </a:lnTo>
                  <a:lnTo>
                    <a:pt x="20551" y="7025"/>
                  </a:lnTo>
                  <a:lnTo>
                    <a:pt x="20001" y="7103"/>
                  </a:lnTo>
                  <a:lnTo>
                    <a:pt x="19432" y="7156"/>
                  </a:lnTo>
                  <a:lnTo>
                    <a:pt x="18846" y="7208"/>
                  </a:lnTo>
                  <a:lnTo>
                    <a:pt x="18225" y="7208"/>
                  </a:lnTo>
                  <a:lnTo>
                    <a:pt x="17656" y="7208"/>
                  </a:lnTo>
                  <a:lnTo>
                    <a:pt x="17070" y="7182"/>
                  </a:lnTo>
                  <a:lnTo>
                    <a:pt x="16484" y="7156"/>
                  </a:lnTo>
                  <a:lnTo>
                    <a:pt x="15986" y="7103"/>
                  </a:lnTo>
                  <a:lnTo>
                    <a:pt x="14992" y="6999"/>
                  </a:lnTo>
                  <a:lnTo>
                    <a:pt x="14210" y="6907"/>
                  </a:lnTo>
                  <a:lnTo>
                    <a:pt x="13695" y="6828"/>
                  </a:lnTo>
                  <a:lnTo>
                    <a:pt x="13517" y="6802"/>
                  </a:lnTo>
                  <a:lnTo>
                    <a:pt x="13073" y="6645"/>
                  </a:lnTo>
                  <a:lnTo>
                    <a:pt x="12700" y="6474"/>
                  </a:lnTo>
                  <a:lnTo>
                    <a:pt x="12363" y="6304"/>
                  </a:lnTo>
                  <a:lnTo>
                    <a:pt x="12132" y="6094"/>
                  </a:lnTo>
                  <a:lnTo>
                    <a:pt x="11919" y="5871"/>
                  </a:lnTo>
                  <a:lnTo>
                    <a:pt x="11776" y="5649"/>
                  </a:lnTo>
                  <a:lnTo>
                    <a:pt x="11688" y="5413"/>
                  </a:lnTo>
                  <a:lnTo>
                    <a:pt x="11617" y="5190"/>
                  </a:lnTo>
                  <a:lnTo>
                    <a:pt x="11617" y="4941"/>
                  </a:lnTo>
                  <a:lnTo>
                    <a:pt x="11652" y="4718"/>
                  </a:lnTo>
                  <a:lnTo>
                    <a:pt x="11723" y="4482"/>
                  </a:lnTo>
                  <a:lnTo>
                    <a:pt x="11812" y="4285"/>
                  </a:lnTo>
                  <a:lnTo>
                    <a:pt x="11919" y="4089"/>
                  </a:lnTo>
                  <a:lnTo>
                    <a:pt x="12096" y="3905"/>
                  </a:lnTo>
                  <a:lnTo>
                    <a:pt x="12292" y="3735"/>
                  </a:lnTo>
                  <a:lnTo>
                    <a:pt x="12505" y="3604"/>
                  </a:lnTo>
                  <a:lnTo>
                    <a:pt x="12700" y="3460"/>
                  </a:lnTo>
                  <a:lnTo>
                    <a:pt x="12878" y="3250"/>
                  </a:lnTo>
                  <a:lnTo>
                    <a:pt x="13038" y="3027"/>
                  </a:lnTo>
                  <a:lnTo>
                    <a:pt x="13180" y="2752"/>
                  </a:lnTo>
                  <a:lnTo>
                    <a:pt x="13286" y="2477"/>
                  </a:lnTo>
                  <a:lnTo>
                    <a:pt x="13322" y="2175"/>
                  </a:lnTo>
                  <a:lnTo>
                    <a:pt x="13357" y="1874"/>
                  </a:lnTo>
                  <a:lnTo>
                    <a:pt x="13286" y="1572"/>
                  </a:lnTo>
                  <a:lnTo>
                    <a:pt x="13180" y="1271"/>
                  </a:lnTo>
                  <a:lnTo>
                    <a:pt x="13038" y="983"/>
                  </a:lnTo>
                  <a:lnTo>
                    <a:pt x="12949" y="865"/>
                  </a:lnTo>
                  <a:lnTo>
                    <a:pt x="12807" y="733"/>
                  </a:lnTo>
                  <a:lnTo>
                    <a:pt x="12665" y="616"/>
                  </a:lnTo>
                  <a:lnTo>
                    <a:pt x="12505" y="511"/>
                  </a:lnTo>
                  <a:lnTo>
                    <a:pt x="12327" y="406"/>
                  </a:lnTo>
                  <a:lnTo>
                    <a:pt x="12132" y="314"/>
                  </a:lnTo>
                  <a:lnTo>
                    <a:pt x="11883" y="235"/>
                  </a:lnTo>
                  <a:lnTo>
                    <a:pt x="11652" y="183"/>
                  </a:lnTo>
                  <a:lnTo>
                    <a:pt x="11368" y="104"/>
                  </a:lnTo>
                  <a:lnTo>
                    <a:pt x="11101" y="78"/>
                  </a:lnTo>
                  <a:lnTo>
                    <a:pt x="10800" y="52"/>
                  </a:lnTo>
                  <a:lnTo>
                    <a:pt x="10444" y="52"/>
                  </a:lnTo>
                  <a:lnTo>
                    <a:pt x="10142" y="52"/>
                  </a:lnTo>
                  <a:lnTo>
                    <a:pt x="9840" y="78"/>
                  </a:lnTo>
                  <a:lnTo>
                    <a:pt x="9574" y="104"/>
                  </a:lnTo>
                  <a:lnTo>
                    <a:pt x="9325" y="157"/>
                  </a:lnTo>
                  <a:lnTo>
                    <a:pt x="9094" y="209"/>
                  </a:lnTo>
                  <a:lnTo>
                    <a:pt x="8846" y="262"/>
                  </a:lnTo>
                  <a:lnTo>
                    <a:pt x="8650" y="340"/>
                  </a:lnTo>
                  <a:lnTo>
                    <a:pt x="8437" y="432"/>
                  </a:lnTo>
                  <a:lnTo>
                    <a:pt x="8277" y="511"/>
                  </a:lnTo>
                  <a:lnTo>
                    <a:pt x="8100" y="616"/>
                  </a:lnTo>
                  <a:lnTo>
                    <a:pt x="7957" y="707"/>
                  </a:lnTo>
                  <a:lnTo>
                    <a:pt x="7833" y="838"/>
                  </a:lnTo>
                  <a:lnTo>
                    <a:pt x="7620" y="1061"/>
                  </a:lnTo>
                  <a:lnTo>
                    <a:pt x="7442" y="1336"/>
                  </a:lnTo>
                  <a:lnTo>
                    <a:pt x="7353" y="1599"/>
                  </a:lnTo>
                  <a:lnTo>
                    <a:pt x="7318" y="1900"/>
                  </a:lnTo>
                  <a:lnTo>
                    <a:pt x="7318" y="2175"/>
                  </a:lnTo>
                  <a:lnTo>
                    <a:pt x="7353" y="2450"/>
                  </a:lnTo>
                  <a:lnTo>
                    <a:pt x="7442" y="2726"/>
                  </a:lnTo>
                  <a:lnTo>
                    <a:pt x="7620" y="2975"/>
                  </a:lnTo>
                  <a:lnTo>
                    <a:pt x="7833" y="3198"/>
                  </a:lnTo>
                  <a:lnTo>
                    <a:pt x="8064" y="3433"/>
                  </a:lnTo>
                  <a:lnTo>
                    <a:pt x="8295" y="3630"/>
                  </a:lnTo>
                  <a:lnTo>
                    <a:pt x="8508" y="3853"/>
                  </a:lnTo>
                  <a:lnTo>
                    <a:pt x="8686" y="4089"/>
                  </a:lnTo>
                  <a:lnTo>
                    <a:pt x="8775" y="4312"/>
                  </a:lnTo>
                  <a:lnTo>
                    <a:pt x="8846" y="4561"/>
                  </a:lnTo>
                  <a:lnTo>
                    <a:pt x="8846" y="4810"/>
                  </a:lnTo>
                  <a:lnTo>
                    <a:pt x="8810" y="5059"/>
                  </a:lnTo>
                  <a:lnTo>
                    <a:pt x="8721" y="5295"/>
                  </a:lnTo>
                  <a:lnTo>
                    <a:pt x="8579" y="5544"/>
                  </a:lnTo>
                  <a:lnTo>
                    <a:pt x="8366" y="5766"/>
                  </a:lnTo>
                  <a:lnTo>
                    <a:pt x="8135" y="5976"/>
                  </a:lnTo>
                  <a:lnTo>
                    <a:pt x="7833" y="6199"/>
                  </a:lnTo>
                  <a:lnTo>
                    <a:pt x="7478" y="6369"/>
                  </a:lnTo>
                  <a:lnTo>
                    <a:pt x="7069" y="6527"/>
                  </a:lnTo>
                  <a:lnTo>
                    <a:pt x="6590" y="6671"/>
                  </a:lnTo>
                  <a:lnTo>
                    <a:pt x="6092" y="6802"/>
                  </a:lnTo>
                  <a:lnTo>
                    <a:pt x="5684" y="6802"/>
                  </a:lnTo>
                  <a:lnTo>
                    <a:pt x="5133" y="6802"/>
                  </a:lnTo>
                  <a:lnTo>
                    <a:pt x="4547" y="6802"/>
                  </a:lnTo>
                  <a:lnTo>
                    <a:pt x="3872" y="6802"/>
                  </a:lnTo>
                  <a:lnTo>
                    <a:pt x="3144" y="6802"/>
                  </a:lnTo>
                  <a:lnTo>
                    <a:pt x="2362" y="6802"/>
                  </a:lnTo>
                  <a:lnTo>
                    <a:pt x="1545" y="6802"/>
                  </a:lnTo>
                  <a:lnTo>
                    <a:pt x="692" y="6802"/>
                  </a:lnTo>
                  <a:lnTo>
                    <a:pt x="586" y="7234"/>
                  </a:lnTo>
                  <a:lnTo>
                    <a:pt x="461" y="7837"/>
                  </a:lnTo>
                  <a:lnTo>
                    <a:pt x="355" y="8493"/>
                  </a:lnTo>
                  <a:lnTo>
                    <a:pt x="248" y="9187"/>
                  </a:lnTo>
                  <a:lnTo>
                    <a:pt x="142" y="9869"/>
                  </a:lnTo>
                  <a:lnTo>
                    <a:pt x="106" y="10498"/>
                  </a:lnTo>
                  <a:lnTo>
                    <a:pt x="106" y="10983"/>
                  </a:lnTo>
                  <a:lnTo>
                    <a:pt x="106" y="11311"/>
                  </a:lnTo>
                  <a:lnTo>
                    <a:pt x="213" y="11481"/>
                  </a:lnTo>
                  <a:lnTo>
                    <a:pt x="319" y="11651"/>
                  </a:lnTo>
                  <a:lnTo>
                    <a:pt x="497" y="11783"/>
                  </a:lnTo>
                  <a:lnTo>
                    <a:pt x="692" y="11914"/>
                  </a:lnTo>
                  <a:lnTo>
                    <a:pt x="941" y="12032"/>
                  </a:lnTo>
                  <a:lnTo>
                    <a:pt x="1207" y="12110"/>
                  </a:lnTo>
                  <a:lnTo>
                    <a:pt x="1509" y="12189"/>
                  </a:lnTo>
                  <a:lnTo>
                    <a:pt x="1794" y="12241"/>
                  </a:lnTo>
                  <a:lnTo>
                    <a:pt x="2131" y="12267"/>
                  </a:lnTo>
                  <a:lnTo>
                    <a:pt x="2433" y="12281"/>
                  </a:lnTo>
                  <a:lnTo>
                    <a:pt x="2735" y="12267"/>
                  </a:lnTo>
                  <a:lnTo>
                    <a:pt x="3055" y="12241"/>
                  </a:lnTo>
                  <a:lnTo>
                    <a:pt x="3357" y="12189"/>
                  </a:lnTo>
                  <a:lnTo>
                    <a:pt x="3623" y="12084"/>
                  </a:lnTo>
                  <a:lnTo>
                    <a:pt x="3872" y="11979"/>
                  </a:lnTo>
                  <a:lnTo>
                    <a:pt x="4103" y="11861"/>
                  </a:lnTo>
                  <a:lnTo>
                    <a:pt x="4316" y="11704"/>
                  </a:lnTo>
                  <a:lnTo>
                    <a:pt x="4582" y="11612"/>
                  </a:lnTo>
                  <a:lnTo>
                    <a:pt x="4849" y="11533"/>
                  </a:lnTo>
                  <a:lnTo>
                    <a:pt x="5169" y="11507"/>
                  </a:lnTo>
                  <a:lnTo>
                    <a:pt x="5506" y="11481"/>
                  </a:lnTo>
                  <a:lnTo>
                    <a:pt x="5808" y="11507"/>
                  </a:lnTo>
                  <a:lnTo>
                    <a:pt x="6146" y="11560"/>
                  </a:lnTo>
                  <a:lnTo>
                    <a:pt x="6501" y="11651"/>
                  </a:lnTo>
                  <a:lnTo>
                    <a:pt x="6803" y="11783"/>
                  </a:lnTo>
                  <a:lnTo>
                    <a:pt x="7105" y="11940"/>
                  </a:lnTo>
                  <a:lnTo>
                    <a:pt x="7353" y="12110"/>
                  </a:lnTo>
                  <a:lnTo>
                    <a:pt x="7584" y="12333"/>
                  </a:lnTo>
                  <a:lnTo>
                    <a:pt x="7798" y="12595"/>
                  </a:lnTo>
                  <a:lnTo>
                    <a:pt x="7922" y="12870"/>
                  </a:lnTo>
                  <a:lnTo>
                    <a:pt x="8028" y="13198"/>
                  </a:lnTo>
                  <a:lnTo>
                    <a:pt x="8064" y="13526"/>
                  </a:lnTo>
                  <a:lnTo>
                    <a:pt x="8028" y="13775"/>
                  </a:lnTo>
                  <a:lnTo>
                    <a:pt x="7922" y="13998"/>
                  </a:lnTo>
                  <a:lnTo>
                    <a:pt x="7798" y="14220"/>
                  </a:lnTo>
                  <a:lnTo>
                    <a:pt x="7584" y="14404"/>
                  </a:lnTo>
                  <a:lnTo>
                    <a:pt x="7353" y="14574"/>
                  </a:lnTo>
                  <a:lnTo>
                    <a:pt x="7105" y="14732"/>
                  </a:lnTo>
                  <a:lnTo>
                    <a:pt x="6803" y="14850"/>
                  </a:lnTo>
                  <a:lnTo>
                    <a:pt x="6501" y="14954"/>
                  </a:lnTo>
                  <a:lnTo>
                    <a:pt x="6146" y="15033"/>
                  </a:lnTo>
                  <a:lnTo>
                    <a:pt x="5808" y="15085"/>
                  </a:lnTo>
                  <a:lnTo>
                    <a:pt x="5506" y="15085"/>
                  </a:lnTo>
                  <a:lnTo>
                    <a:pt x="5169" y="15059"/>
                  </a:lnTo>
                  <a:lnTo>
                    <a:pt x="4849" y="15007"/>
                  </a:lnTo>
                  <a:lnTo>
                    <a:pt x="4582" y="14902"/>
                  </a:lnTo>
                  <a:lnTo>
                    <a:pt x="4316" y="14784"/>
                  </a:lnTo>
                  <a:lnTo>
                    <a:pt x="4103" y="14600"/>
                  </a:lnTo>
                  <a:lnTo>
                    <a:pt x="3907" y="14430"/>
                  </a:lnTo>
                  <a:lnTo>
                    <a:pt x="3659" y="14299"/>
                  </a:lnTo>
                  <a:lnTo>
                    <a:pt x="3428" y="14194"/>
                  </a:lnTo>
                  <a:lnTo>
                    <a:pt x="3179" y="14129"/>
                  </a:lnTo>
                  <a:lnTo>
                    <a:pt x="2913" y="14102"/>
                  </a:lnTo>
                  <a:lnTo>
                    <a:pt x="2646" y="14102"/>
                  </a:lnTo>
                  <a:lnTo>
                    <a:pt x="2362" y="14129"/>
                  </a:lnTo>
                  <a:lnTo>
                    <a:pt x="2096" y="14168"/>
                  </a:lnTo>
                  <a:lnTo>
                    <a:pt x="1811" y="14273"/>
                  </a:lnTo>
                  <a:lnTo>
                    <a:pt x="1545" y="14378"/>
                  </a:lnTo>
                  <a:lnTo>
                    <a:pt x="1314" y="14496"/>
                  </a:lnTo>
                  <a:lnTo>
                    <a:pt x="1065" y="14653"/>
                  </a:lnTo>
                  <a:lnTo>
                    <a:pt x="870" y="14797"/>
                  </a:lnTo>
                  <a:lnTo>
                    <a:pt x="657" y="14981"/>
                  </a:lnTo>
                  <a:lnTo>
                    <a:pt x="497" y="15177"/>
                  </a:lnTo>
                  <a:lnTo>
                    <a:pt x="390" y="15413"/>
                  </a:lnTo>
                  <a:lnTo>
                    <a:pt x="284" y="15636"/>
                  </a:lnTo>
                  <a:lnTo>
                    <a:pt x="248" y="15911"/>
                  </a:lnTo>
                  <a:lnTo>
                    <a:pt x="284" y="16239"/>
                  </a:lnTo>
                  <a:lnTo>
                    <a:pt x="319" y="16566"/>
                  </a:lnTo>
                  <a:lnTo>
                    <a:pt x="497" y="17340"/>
                  </a:lnTo>
                  <a:lnTo>
                    <a:pt x="692" y="18152"/>
                  </a:lnTo>
                  <a:lnTo>
                    <a:pt x="799" y="18559"/>
                  </a:lnTo>
                  <a:lnTo>
                    <a:pt x="905" y="18978"/>
                  </a:lnTo>
                  <a:lnTo>
                    <a:pt x="959" y="19384"/>
                  </a:lnTo>
                  <a:lnTo>
                    <a:pt x="994" y="19791"/>
                  </a:lnTo>
                  <a:lnTo>
                    <a:pt x="994" y="20132"/>
                  </a:lnTo>
                  <a:lnTo>
                    <a:pt x="959" y="20485"/>
                  </a:lnTo>
                  <a:lnTo>
                    <a:pt x="941" y="20669"/>
                  </a:lnTo>
                  <a:lnTo>
                    <a:pt x="870" y="20813"/>
                  </a:lnTo>
                  <a:lnTo>
                    <a:pt x="799" y="20970"/>
                  </a:lnTo>
                  <a:lnTo>
                    <a:pt x="692" y="21088"/>
                  </a:lnTo>
                  <a:lnTo>
                    <a:pt x="1474" y="20997"/>
                  </a:lnTo>
                  <a:lnTo>
                    <a:pt x="2291" y="20866"/>
                  </a:lnTo>
                  <a:lnTo>
                    <a:pt x="3108" y="20787"/>
                  </a:lnTo>
                  <a:lnTo>
                    <a:pt x="3907" y="20721"/>
                  </a:lnTo>
                  <a:lnTo>
                    <a:pt x="4653" y="20695"/>
                  </a:lnTo>
                  <a:lnTo>
                    <a:pt x="5364" y="20695"/>
                  </a:lnTo>
                  <a:lnTo>
                    <a:pt x="5701" y="20721"/>
                  </a:lnTo>
                  <a:lnTo>
                    <a:pt x="6057" y="20761"/>
                  </a:lnTo>
                  <a:lnTo>
                    <a:pt x="6323" y="20813"/>
                  </a:lnTo>
                  <a:lnTo>
                    <a:pt x="6625" y="20892"/>
                  </a:lnTo>
                  <a:close/>
                </a:path>
              </a:pathLst>
            </a:custGeom>
            <a:solidFill>
              <a:srgbClr val="DDDDDD"/>
            </a:solidFill>
            <a:ln w="19050">
              <a:solidFill>
                <a:schemeClr val="tx1"/>
              </a:solidFill>
              <a:miter lim="800000"/>
              <a:headEnd/>
              <a:tailEnd/>
            </a:ln>
          </p:spPr>
          <p:txBody>
            <a:bodyPr/>
            <a:lstStyle/>
            <a:p>
              <a:endParaRPr lang="it-IT"/>
            </a:p>
          </p:txBody>
        </p:sp>
        <p:sp>
          <p:nvSpPr>
            <p:cNvPr id="36" name="Text Box 47"/>
            <p:cNvSpPr txBox="1">
              <a:spLocks noChangeArrowheads="1"/>
            </p:cNvSpPr>
            <p:nvPr/>
          </p:nvSpPr>
          <p:spPr bwMode="auto">
            <a:xfrm>
              <a:off x="5600700" y="2063750"/>
              <a:ext cx="1312863"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it-IT" altLang="it-IT" sz="1100" b="1" dirty="0">
                  <a:solidFill>
                    <a:schemeClr val="tx1"/>
                  </a:solidFill>
                </a:rPr>
                <a:t>Rischio legato </a:t>
              </a:r>
            </a:p>
            <a:p>
              <a:r>
                <a:rPr lang="it-IT" altLang="it-IT" sz="1100" b="1" dirty="0">
                  <a:solidFill>
                    <a:schemeClr val="tx1"/>
                  </a:solidFill>
                </a:rPr>
                <a:t>   al </a:t>
              </a:r>
              <a:r>
                <a:rPr lang="it-IT" altLang="it-IT" sz="1100" b="1" dirty="0" smtClean="0">
                  <a:solidFill>
                    <a:schemeClr val="tx1"/>
                  </a:solidFill>
                </a:rPr>
                <a:t>    </a:t>
              </a:r>
              <a:r>
                <a:rPr lang="it-IT" altLang="it-IT" sz="1100" b="1" dirty="0">
                  <a:solidFill>
                    <a:schemeClr val="tx1"/>
                  </a:solidFill>
                </a:rPr>
                <a:t>settore</a:t>
              </a:r>
            </a:p>
          </p:txBody>
        </p:sp>
        <p:sp>
          <p:nvSpPr>
            <p:cNvPr id="58" name="Puzzle2"/>
            <p:cNvSpPr>
              <a:spLocks noEditPoints="1" noChangeArrowheads="1"/>
            </p:cNvSpPr>
            <p:nvPr/>
          </p:nvSpPr>
          <p:spPr bwMode="auto">
            <a:xfrm>
              <a:off x="5307013" y="3148013"/>
              <a:ext cx="1589087" cy="1093787"/>
            </a:xfrm>
            <a:custGeom>
              <a:avLst/>
              <a:gdLst>
                <a:gd name="T0" fmla="*/ 11 w 21600"/>
                <a:gd name="T1" fmla="*/ 13386 h 21600"/>
                <a:gd name="T2" fmla="*/ 4202 w 21600"/>
                <a:gd name="T3" fmla="*/ 21161 h 21600"/>
                <a:gd name="T4" fmla="*/ 10400 w 21600"/>
                <a:gd name="T5" fmla="*/ 13909 h 21600"/>
                <a:gd name="T6" fmla="*/ 16821 w 21600"/>
                <a:gd name="T7" fmla="*/ 21190 h 21600"/>
                <a:gd name="T8" fmla="*/ 21600 w 21600"/>
                <a:gd name="T9" fmla="*/ 15083 h 21600"/>
                <a:gd name="T10" fmla="*/ 16889 w 21600"/>
                <a:gd name="T11" fmla="*/ 5739 h 21600"/>
                <a:gd name="T12" fmla="*/ 10800 w 21600"/>
                <a:gd name="T13" fmla="*/ 28 h 21600"/>
                <a:gd name="T14" fmla="*/ 4202 w 21600"/>
                <a:gd name="T15" fmla="*/ 5894 h 21600"/>
                <a:gd name="T16" fmla="*/ 5388 w 21600"/>
                <a:gd name="T17" fmla="*/ 6742 h 21600"/>
                <a:gd name="T18" fmla="*/ 16177 w 21600"/>
                <a:gd name="T19" fmla="*/ 20441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4247" y="12354"/>
                  </a:moveTo>
                  <a:lnTo>
                    <a:pt x="4134" y="12468"/>
                  </a:lnTo>
                  <a:lnTo>
                    <a:pt x="4010" y="12581"/>
                  </a:lnTo>
                  <a:lnTo>
                    <a:pt x="3897" y="12637"/>
                  </a:lnTo>
                  <a:lnTo>
                    <a:pt x="3773" y="12694"/>
                  </a:lnTo>
                  <a:lnTo>
                    <a:pt x="3637" y="12694"/>
                  </a:lnTo>
                  <a:lnTo>
                    <a:pt x="3524" y="12694"/>
                  </a:lnTo>
                  <a:lnTo>
                    <a:pt x="3400" y="12665"/>
                  </a:lnTo>
                  <a:lnTo>
                    <a:pt x="3287" y="12609"/>
                  </a:lnTo>
                  <a:lnTo>
                    <a:pt x="3027" y="12496"/>
                  </a:lnTo>
                  <a:lnTo>
                    <a:pt x="2790" y="12340"/>
                  </a:lnTo>
                  <a:lnTo>
                    <a:pt x="2530" y="12142"/>
                  </a:lnTo>
                  <a:lnTo>
                    <a:pt x="2293" y="11987"/>
                  </a:lnTo>
                  <a:lnTo>
                    <a:pt x="2033" y="11817"/>
                  </a:lnTo>
                  <a:lnTo>
                    <a:pt x="1773" y="11676"/>
                  </a:lnTo>
                  <a:lnTo>
                    <a:pt x="1638" y="11662"/>
                  </a:lnTo>
                  <a:lnTo>
                    <a:pt x="1513" y="11634"/>
                  </a:lnTo>
                  <a:lnTo>
                    <a:pt x="1378" y="11634"/>
                  </a:lnTo>
                  <a:lnTo>
                    <a:pt x="1253" y="11634"/>
                  </a:lnTo>
                  <a:lnTo>
                    <a:pt x="1118" y="11662"/>
                  </a:lnTo>
                  <a:lnTo>
                    <a:pt x="971" y="11732"/>
                  </a:lnTo>
                  <a:lnTo>
                    <a:pt x="835" y="11817"/>
                  </a:lnTo>
                  <a:lnTo>
                    <a:pt x="711" y="11959"/>
                  </a:lnTo>
                  <a:lnTo>
                    <a:pt x="553" y="12086"/>
                  </a:lnTo>
                  <a:lnTo>
                    <a:pt x="429" y="12284"/>
                  </a:lnTo>
                  <a:lnTo>
                    <a:pt x="271" y="12524"/>
                  </a:lnTo>
                  <a:lnTo>
                    <a:pt x="146" y="12793"/>
                  </a:lnTo>
                  <a:lnTo>
                    <a:pt x="79" y="12962"/>
                  </a:lnTo>
                  <a:lnTo>
                    <a:pt x="33" y="13146"/>
                  </a:lnTo>
                  <a:lnTo>
                    <a:pt x="11" y="13386"/>
                  </a:lnTo>
                  <a:lnTo>
                    <a:pt x="11" y="13641"/>
                  </a:lnTo>
                  <a:lnTo>
                    <a:pt x="33" y="13881"/>
                  </a:lnTo>
                  <a:lnTo>
                    <a:pt x="101" y="14150"/>
                  </a:lnTo>
                  <a:lnTo>
                    <a:pt x="192" y="14404"/>
                  </a:lnTo>
                  <a:lnTo>
                    <a:pt x="293" y="14645"/>
                  </a:lnTo>
                  <a:lnTo>
                    <a:pt x="451" y="14857"/>
                  </a:lnTo>
                  <a:lnTo>
                    <a:pt x="621" y="15054"/>
                  </a:lnTo>
                  <a:lnTo>
                    <a:pt x="734" y="15125"/>
                  </a:lnTo>
                  <a:lnTo>
                    <a:pt x="835" y="15210"/>
                  </a:lnTo>
                  <a:lnTo>
                    <a:pt x="948" y="15267"/>
                  </a:lnTo>
                  <a:lnTo>
                    <a:pt x="1084" y="15323"/>
                  </a:lnTo>
                  <a:lnTo>
                    <a:pt x="1208" y="15351"/>
                  </a:lnTo>
                  <a:lnTo>
                    <a:pt x="1355" y="15380"/>
                  </a:lnTo>
                  <a:lnTo>
                    <a:pt x="1513" y="15380"/>
                  </a:lnTo>
                  <a:lnTo>
                    <a:pt x="1683" y="15380"/>
                  </a:lnTo>
                  <a:lnTo>
                    <a:pt x="1864" y="15351"/>
                  </a:lnTo>
                  <a:lnTo>
                    <a:pt x="2033" y="15323"/>
                  </a:lnTo>
                  <a:lnTo>
                    <a:pt x="2225" y="15238"/>
                  </a:lnTo>
                  <a:lnTo>
                    <a:pt x="2428" y="15153"/>
                  </a:lnTo>
                  <a:lnTo>
                    <a:pt x="2745" y="15026"/>
                  </a:lnTo>
                  <a:lnTo>
                    <a:pt x="3005" y="14913"/>
                  </a:lnTo>
                  <a:lnTo>
                    <a:pt x="3264" y="14828"/>
                  </a:lnTo>
                  <a:lnTo>
                    <a:pt x="3513" y="14800"/>
                  </a:lnTo>
                  <a:lnTo>
                    <a:pt x="3615" y="14828"/>
                  </a:lnTo>
                  <a:lnTo>
                    <a:pt x="3728" y="14857"/>
                  </a:lnTo>
                  <a:lnTo>
                    <a:pt x="3807" y="14913"/>
                  </a:lnTo>
                  <a:lnTo>
                    <a:pt x="3920" y="14998"/>
                  </a:lnTo>
                  <a:lnTo>
                    <a:pt x="4010" y="15097"/>
                  </a:lnTo>
                  <a:lnTo>
                    <a:pt x="4089" y="15238"/>
                  </a:lnTo>
                  <a:lnTo>
                    <a:pt x="4179" y="15408"/>
                  </a:lnTo>
                  <a:lnTo>
                    <a:pt x="4247" y="15620"/>
                  </a:lnTo>
                  <a:lnTo>
                    <a:pt x="4326" y="15860"/>
                  </a:lnTo>
                  <a:lnTo>
                    <a:pt x="4394" y="16129"/>
                  </a:lnTo>
                  <a:lnTo>
                    <a:pt x="4439" y="16440"/>
                  </a:lnTo>
                  <a:lnTo>
                    <a:pt x="4507" y="16737"/>
                  </a:lnTo>
                  <a:lnTo>
                    <a:pt x="4552" y="17090"/>
                  </a:lnTo>
                  <a:lnTo>
                    <a:pt x="4575" y="17443"/>
                  </a:lnTo>
                  <a:lnTo>
                    <a:pt x="4586" y="17825"/>
                  </a:lnTo>
                  <a:lnTo>
                    <a:pt x="4586" y="18193"/>
                  </a:lnTo>
                  <a:lnTo>
                    <a:pt x="4586" y="18574"/>
                  </a:lnTo>
                  <a:lnTo>
                    <a:pt x="4586" y="18984"/>
                  </a:lnTo>
                  <a:lnTo>
                    <a:pt x="4552" y="19366"/>
                  </a:lnTo>
                  <a:lnTo>
                    <a:pt x="4507" y="19748"/>
                  </a:lnTo>
                  <a:lnTo>
                    <a:pt x="4462" y="20129"/>
                  </a:lnTo>
                  <a:lnTo>
                    <a:pt x="4371" y="20483"/>
                  </a:lnTo>
                  <a:lnTo>
                    <a:pt x="4292" y="20836"/>
                  </a:lnTo>
                  <a:lnTo>
                    <a:pt x="4202" y="21161"/>
                  </a:lnTo>
                  <a:lnTo>
                    <a:pt x="4744" y="21161"/>
                  </a:lnTo>
                  <a:lnTo>
                    <a:pt x="5264" y="21161"/>
                  </a:lnTo>
                  <a:lnTo>
                    <a:pt x="5784" y="21161"/>
                  </a:lnTo>
                  <a:lnTo>
                    <a:pt x="6235" y="21161"/>
                  </a:lnTo>
                  <a:lnTo>
                    <a:pt x="6676" y="21161"/>
                  </a:lnTo>
                  <a:lnTo>
                    <a:pt x="7060" y="21161"/>
                  </a:lnTo>
                  <a:lnTo>
                    <a:pt x="7410" y="21161"/>
                  </a:lnTo>
                  <a:lnTo>
                    <a:pt x="7670" y="21161"/>
                  </a:lnTo>
                  <a:lnTo>
                    <a:pt x="8020" y="21020"/>
                  </a:lnTo>
                  <a:lnTo>
                    <a:pt x="8303" y="20893"/>
                  </a:lnTo>
                  <a:lnTo>
                    <a:pt x="8563" y="20695"/>
                  </a:lnTo>
                  <a:lnTo>
                    <a:pt x="8800" y="20511"/>
                  </a:lnTo>
                  <a:lnTo>
                    <a:pt x="8969" y="20285"/>
                  </a:lnTo>
                  <a:lnTo>
                    <a:pt x="9150" y="20045"/>
                  </a:lnTo>
                  <a:lnTo>
                    <a:pt x="9252" y="19804"/>
                  </a:lnTo>
                  <a:lnTo>
                    <a:pt x="9342" y="19550"/>
                  </a:lnTo>
                  <a:lnTo>
                    <a:pt x="9410" y="19281"/>
                  </a:lnTo>
                  <a:lnTo>
                    <a:pt x="9433" y="19013"/>
                  </a:lnTo>
                  <a:lnTo>
                    <a:pt x="9433" y="18744"/>
                  </a:lnTo>
                  <a:lnTo>
                    <a:pt x="9387" y="18504"/>
                  </a:lnTo>
                  <a:lnTo>
                    <a:pt x="9320" y="18221"/>
                  </a:lnTo>
                  <a:lnTo>
                    <a:pt x="9207" y="17981"/>
                  </a:lnTo>
                  <a:lnTo>
                    <a:pt x="9105" y="17740"/>
                  </a:lnTo>
                  <a:lnTo>
                    <a:pt x="8924" y="17514"/>
                  </a:lnTo>
                  <a:lnTo>
                    <a:pt x="8777" y="17274"/>
                  </a:lnTo>
                  <a:lnTo>
                    <a:pt x="8642" y="17034"/>
                  </a:lnTo>
                  <a:lnTo>
                    <a:pt x="8563" y="16765"/>
                  </a:lnTo>
                  <a:lnTo>
                    <a:pt x="8472" y="16468"/>
                  </a:lnTo>
                  <a:lnTo>
                    <a:pt x="8450" y="16157"/>
                  </a:lnTo>
                  <a:lnTo>
                    <a:pt x="8450" y="15860"/>
                  </a:lnTo>
                  <a:lnTo>
                    <a:pt x="8472" y="15563"/>
                  </a:lnTo>
                  <a:lnTo>
                    <a:pt x="8540" y="15267"/>
                  </a:lnTo>
                  <a:lnTo>
                    <a:pt x="8642" y="14998"/>
                  </a:lnTo>
                  <a:lnTo>
                    <a:pt x="8777" y="14729"/>
                  </a:lnTo>
                  <a:lnTo>
                    <a:pt x="8868" y="14616"/>
                  </a:lnTo>
                  <a:lnTo>
                    <a:pt x="8969" y="14475"/>
                  </a:lnTo>
                  <a:lnTo>
                    <a:pt x="9060" y="14376"/>
                  </a:lnTo>
                  <a:lnTo>
                    <a:pt x="9184" y="14291"/>
                  </a:lnTo>
                  <a:lnTo>
                    <a:pt x="9297" y="14206"/>
                  </a:lnTo>
                  <a:lnTo>
                    <a:pt x="9433" y="14121"/>
                  </a:lnTo>
                  <a:lnTo>
                    <a:pt x="9579" y="14051"/>
                  </a:lnTo>
                  <a:lnTo>
                    <a:pt x="9726" y="13994"/>
                  </a:lnTo>
                  <a:lnTo>
                    <a:pt x="9884" y="13938"/>
                  </a:lnTo>
                  <a:lnTo>
                    <a:pt x="10054" y="13909"/>
                  </a:lnTo>
                  <a:lnTo>
                    <a:pt x="10257" y="13881"/>
                  </a:lnTo>
                  <a:lnTo>
                    <a:pt x="10449" y="13881"/>
                  </a:lnTo>
                  <a:lnTo>
                    <a:pt x="10664" y="13881"/>
                  </a:lnTo>
                  <a:lnTo>
                    <a:pt x="10856" y="13909"/>
                  </a:lnTo>
                  <a:lnTo>
                    <a:pt x="11037" y="13966"/>
                  </a:lnTo>
                  <a:lnTo>
                    <a:pt x="11206" y="14023"/>
                  </a:lnTo>
                  <a:lnTo>
                    <a:pt x="11353" y="14093"/>
                  </a:lnTo>
                  <a:lnTo>
                    <a:pt x="11511" y="14178"/>
                  </a:lnTo>
                  <a:lnTo>
                    <a:pt x="11635" y="14263"/>
                  </a:lnTo>
                  <a:lnTo>
                    <a:pt x="11748" y="14376"/>
                  </a:lnTo>
                  <a:lnTo>
                    <a:pt x="11861" y="14475"/>
                  </a:lnTo>
                  <a:lnTo>
                    <a:pt x="11941" y="14616"/>
                  </a:lnTo>
                  <a:lnTo>
                    <a:pt x="12031" y="14758"/>
                  </a:lnTo>
                  <a:lnTo>
                    <a:pt x="12099" y="14885"/>
                  </a:lnTo>
                  <a:lnTo>
                    <a:pt x="12200" y="15210"/>
                  </a:lnTo>
                  <a:lnTo>
                    <a:pt x="12268" y="15507"/>
                  </a:lnTo>
                  <a:lnTo>
                    <a:pt x="12291" y="15832"/>
                  </a:lnTo>
                  <a:lnTo>
                    <a:pt x="12291" y="16157"/>
                  </a:lnTo>
                  <a:lnTo>
                    <a:pt x="12246" y="16482"/>
                  </a:lnTo>
                  <a:lnTo>
                    <a:pt x="12178" y="16807"/>
                  </a:lnTo>
                  <a:lnTo>
                    <a:pt x="12099" y="17090"/>
                  </a:lnTo>
                  <a:lnTo>
                    <a:pt x="12008" y="17330"/>
                  </a:lnTo>
                  <a:lnTo>
                    <a:pt x="11884" y="17542"/>
                  </a:lnTo>
                  <a:lnTo>
                    <a:pt x="11748" y="17712"/>
                  </a:lnTo>
                  <a:lnTo>
                    <a:pt x="11613" y="17839"/>
                  </a:lnTo>
                  <a:lnTo>
                    <a:pt x="11489" y="18037"/>
                  </a:lnTo>
                  <a:lnTo>
                    <a:pt x="11398" y="18221"/>
                  </a:lnTo>
                  <a:lnTo>
                    <a:pt x="11319" y="18447"/>
                  </a:lnTo>
                  <a:lnTo>
                    <a:pt x="11251" y="18659"/>
                  </a:lnTo>
                  <a:lnTo>
                    <a:pt x="11206" y="18900"/>
                  </a:lnTo>
                  <a:lnTo>
                    <a:pt x="11184" y="19154"/>
                  </a:lnTo>
                  <a:lnTo>
                    <a:pt x="11184" y="19423"/>
                  </a:lnTo>
                  <a:lnTo>
                    <a:pt x="11229" y="19663"/>
                  </a:lnTo>
                  <a:lnTo>
                    <a:pt x="11297" y="19903"/>
                  </a:lnTo>
                  <a:lnTo>
                    <a:pt x="11376" y="20158"/>
                  </a:lnTo>
                  <a:lnTo>
                    <a:pt x="11511" y="20398"/>
                  </a:lnTo>
                  <a:lnTo>
                    <a:pt x="11681" y="20610"/>
                  </a:lnTo>
                  <a:lnTo>
                    <a:pt x="11884" y="20808"/>
                  </a:lnTo>
                  <a:lnTo>
                    <a:pt x="12121" y="20992"/>
                  </a:lnTo>
                  <a:lnTo>
                    <a:pt x="12404" y="21161"/>
                  </a:lnTo>
                  <a:lnTo>
                    <a:pt x="12528" y="21190"/>
                  </a:lnTo>
                  <a:lnTo>
                    <a:pt x="12856" y="21274"/>
                  </a:lnTo>
                  <a:lnTo>
                    <a:pt x="13330" y="21373"/>
                  </a:lnTo>
                  <a:lnTo>
                    <a:pt x="13963" y="21486"/>
                  </a:lnTo>
                  <a:lnTo>
                    <a:pt x="14313" y="21543"/>
                  </a:lnTo>
                  <a:lnTo>
                    <a:pt x="14652" y="21571"/>
                  </a:lnTo>
                  <a:lnTo>
                    <a:pt x="15025" y="21600"/>
                  </a:lnTo>
                  <a:lnTo>
                    <a:pt x="15409" y="21600"/>
                  </a:lnTo>
                  <a:lnTo>
                    <a:pt x="15782" y="21600"/>
                  </a:lnTo>
                  <a:lnTo>
                    <a:pt x="16177" y="21571"/>
                  </a:lnTo>
                  <a:lnTo>
                    <a:pt x="16516" y="21486"/>
                  </a:lnTo>
                  <a:lnTo>
                    <a:pt x="16889" y="21402"/>
                  </a:lnTo>
                  <a:lnTo>
                    <a:pt x="16821" y="21190"/>
                  </a:lnTo>
                  <a:lnTo>
                    <a:pt x="16776" y="20935"/>
                  </a:lnTo>
                  <a:lnTo>
                    <a:pt x="16742" y="20667"/>
                  </a:lnTo>
                  <a:lnTo>
                    <a:pt x="16719" y="20370"/>
                  </a:lnTo>
                  <a:lnTo>
                    <a:pt x="16697" y="19719"/>
                  </a:lnTo>
                  <a:lnTo>
                    <a:pt x="16697" y="19013"/>
                  </a:lnTo>
                  <a:lnTo>
                    <a:pt x="16719" y="18306"/>
                  </a:lnTo>
                  <a:lnTo>
                    <a:pt x="16753" y="17599"/>
                  </a:lnTo>
                  <a:lnTo>
                    <a:pt x="16821" y="16949"/>
                  </a:lnTo>
                  <a:lnTo>
                    <a:pt x="16889" y="16383"/>
                  </a:lnTo>
                  <a:lnTo>
                    <a:pt x="16934" y="16129"/>
                  </a:lnTo>
                  <a:lnTo>
                    <a:pt x="17002" y="15945"/>
                  </a:lnTo>
                  <a:lnTo>
                    <a:pt x="17081" y="15790"/>
                  </a:lnTo>
                  <a:lnTo>
                    <a:pt x="17194" y="15648"/>
                  </a:lnTo>
                  <a:lnTo>
                    <a:pt x="17318" y="15563"/>
                  </a:lnTo>
                  <a:lnTo>
                    <a:pt x="17453" y="15507"/>
                  </a:lnTo>
                  <a:lnTo>
                    <a:pt x="17600" y="15450"/>
                  </a:lnTo>
                  <a:lnTo>
                    <a:pt x="17758" y="15450"/>
                  </a:lnTo>
                  <a:lnTo>
                    <a:pt x="17905" y="15479"/>
                  </a:lnTo>
                  <a:lnTo>
                    <a:pt x="18064" y="15535"/>
                  </a:lnTo>
                  <a:lnTo>
                    <a:pt x="18233" y="15620"/>
                  </a:lnTo>
                  <a:lnTo>
                    <a:pt x="18380" y="15733"/>
                  </a:lnTo>
                  <a:lnTo>
                    <a:pt x="18561" y="15832"/>
                  </a:lnTo>
                  <a:lnTo>
                    <a:pt x="18707" y="15973"/>
                  </a:lnTo>
                  <a:lnTo>
                    <a:pt x="18866" y="16129"/>
                  </a:lnTo>
                  <a:lnTo>
                    <a:pt x="18990" y="16327"/>
                  </a:lnTo>
                  <a:lnTo>
                    <a:pt x="19125" y="16482"/>
                  </a:lnTo>
                  <a:lnTo>
                    <a:pt x="19295" y="16624"/>
                  </a:lnTo>
                  <a:lnTo>
                    <a:pt x="19464" y="16737"/>
                  </a:lnTo>
                  <a:lnTo>
                    <a:pt x="19668" y="16807"/>
                  </a:lnTo>
                  <a:lnTo>
                    <a:pt x="19860" y="16836"/>
                  </a:lnTo>
                  <a:lnTo>
                    <a:pt x="20052" y="16864"/>
                  </a:lnTo>
                  <a:lnTo>
                    <a:pt x="20266" y="16836"/>
                  </a:lnTo>
                  <a:lnTo>
                    <a:pt x="20470" y="16793"/>
                  </a:lnTo>
                  <a:lnTo>
                    <a:pt x="20662" y="16708"/>
                  </a:lnTo>
                  <a:lnTo>
                    <a:pt x="20854" y="16567"/>
                  </a:lnTo>
                  <a:lnTo>
                    <a:pt x="21035" y="16412"/>
                  </a:lnTo>
                  <a:lnTo>
                    <a:pt x="21182" y="16214"/>
                  </a:lnTo>
                  <a:lnTo>
                    <a:pt x="21340" y="16002"/>
                  </a:lnTo>
                  <a:lnTo>
                    <a:pt x="21441" y="15733"/>
                  </a:lnTo>
                  <a:lnTo>
                    <a:pt x="21532" y="15436"/>
                  </a:lnTo>
                  <a:lnTo>
                    <a:pt x="21600" y="15083"/>
                  </a:lnTo>
                  <a:lnTo>
                    <a:pt x="21600" y="14885"/>
                  </a:lnTo>
                  <a:lnTo>
                    <a:pt x="21600" y="14729"/>
                  </a:lnTo>
                  <a:lnTo>
                    <a:pt x="21600" y="14531"/>
                  </a:lnTo>
                  <a:lnTo>
                    <a:pt x="21577" y="14376"/>
                  </a:lnTo>
                  <a:lnTo>
                    <a:pt x="21532" y="14206"/>
                  </a:lnTo>
                  <a:lnTo>
                    <a:pt x="21487" y="14051"/>
                  </a:lnTo>
                  <a:lnTo>
                    <a:pt x="21419" y="13909"/>
                  </a:lnTo>
                  <a:lnTo>
                    <a:pt x="21351" y="13768"/>
                  </a:lnTo>
                  <a:lnTo>
                    <a:pt x="21204" y="13500"/>
                  </a:lnTo>
                  <a:lnTo>
                    <a:pt x="21035" y="13287"/>
                  </a:lnTo>
                  <a:lnTo>
                    <a:pt x="20809" y="13090"/>
                  </a:lnTo>
                  <a:lnTo>
                    <a:pt x="20594" y="12962"/>
                  </a:lnTo>
                  <a:lnTo>
                    <a:pt x="20357" y="12821"/>
                  </a:lnTo>
                  <a:lnTo>
                    <a:pt x="20120" y="12764"/>
                  </a:lnTo>
                  <a:lnTo>
                    <a:pt x="19882" y="12708"/>
                  </a:lnTo>
                  <a:lnTo>
                    <a:pt x="19645" y="12736"/>
                  </a:lnTo>
                  <a:lnTo>
                    <a:pt x="19430" y="12793"/>
                  </a:lnTo>
                  <a:lnTo>
                    <a:pt x="19227" y="12906"/>
                  </a:lnTo>
                  <a:lnTo>
                    <a:pt x="19148" y="12962"/>
                  </a:lnTo>
                  <a:lnTo>
                    <a:pt x="19058" y="13047"/>
                  </a:lnTo>
                  <a:lnTo>
                    <a:pt x="18990" y="13146"/>
                  </a:lnTo>
                  <a:lnTo>
                    <a:pt x="18911" y="13259"/>
                  </a:lnTo>
                  <a:lnTo>
                    <a:pt x="18775" y="13471"/>
                  </a:lnTo>
                  <a:lnTo>
                    <a:pt x="18628" y="13641"/>
                  </a:lnTo>
                  <a:lnTo>
                    <a:pt x="18470" y="13740"/>
                  </a:lnTo>
                  <a:lnTo>
                    <a:pt x="18301" y="13825"/>
                  </a:lnTo>
                  <a:lnTo>
                    <a:pt x="18143" y="13853"/>
                  </a:lnTo>
                  <a:lnTo>
                    <a:pt x="17973" y="13881"/>
                  </a:lnTo>
                  <a:lnTo>
                    <a:pt x="17804" y="13853"/>
                  </a:lnTo>
                  <a:lnTo>
                    <a:pt x="17646" y="13796"/>
                  </a:lnTo>
                  <a:lnTo>
                    <a:pt x="17499" y="13726"/>
                  </a:lnTo>
                  <a:lnTo>
                    <a:pt x="17341" y="13641"/>
                  </a:lnTo>
                  <a:lnTo>
                    <a:pt x="17216" y="13528"/>
                  </a:lnTo>
                  <a:lnTo>
                    <a:pt x="17103" y="13386"/>
                  </a:lnTo>
                  <a:lnTo>
                    <a:pt x="17024" y="13259"/>
                  </a:lnTo>
                  <a:lnTo>
                    <a:pt x="16934" y="13118"/>
                  </a:lnTo>
                  <a:lnTo>
                    <a:pt x="16889" y="12991"/>
                  </a:lnTo>
                  <a:lnTo>
                    <a:pt x="16889" y="12849"/>
                  </a:lnTo>
                  <a:lnTo>
                    <a:pt x="16889" y="12383"/>
                  </a:lnTo>
                  <a:lnTo>
                    <a:pt x="16889" y="11662"/>
                  </a:lnTo>
                  <a:lnTo>
                    <a:pt x="16889" y="10701"/>
                  </a:lnTo>
                  <a:lnTo>
                    <a:pt x="16889" y="9640"/>
                  </a:lnTo>
                  <a:lnTo>
                    <a:pt x="16889" y="8566"/>
                  </a:lnTo>
                  <a:lnTo>
                    <a:pt x="16889" y="7478"/>
                  </a:lnTo>
                  <a:lnTo>
                    <a:pt x="16889" y="6502"/>
                  </a:lnTo>
                  <a:lnTo>
                    <a:pt x="16889" y="5739"/>
                  </a:lnTo>
                  <a:lnTo>
                    <a:pt x="16674" y="5894"/>
                  </a:lnTo>
                  <a:lnTo>
                    <a:pt x="16414" y="6036"/>
                  </a:lnTo>
                  <a:lnTo>
                    <a:pt x="16154" y="6177"/>
                  </a:lnTo>
                  <a:lnTo>
                    <a:pt x="15849" y="6248"/>
                  </a:lnTo>
                  <a:lnTo>
                    <a:pt x="15544" y="6304"/>
                  </a:lnTo>
                  <a:lnTo>
                    <a:pt x="15217" y="6332"/>
                  </a:lnTo>
                  <a:lnTo>
                    <a:pt x="14866" y="6361"/>
                  </a:lnTo>
                  <a:lnTo>
                    <a:pt x="14550" y="6361"/>
                  </a:lnTo>
                  <a:lnTo>
                    <a:pt x="14200" y="6332"/>
                  </a:lnTo>
                  <a:lnTo>
                    <a:pt x="13850" y="6276"/>
                  </a:lnTo>
                  <a:lnTo>
                    <a:pt x="13522" y="6219"/>
                  </a:lnTo>
                  <a:lnTo>
                    <a:pt x="13206" y="6149"/>
                  </a:lnTo>
                  <a:lnTo>
                    <a:pt x="12901" y="6064"/>
                  </a:lnTo>
                  <a:lnTo>
                    <a:pt x="12618" y="5951"/>
                  </a:lnTo>
                  <a:lnTo>
                    <a:pt x="12358" y="5838"/>
                  </a:lnTo>
                  <a:lnTo>
                    <a:pt x="12121" y="5739"/>
                  </a:lnTo>
                  <a:lnTo>
                    <a:pt x="11941" y="5626"/>
                  </a:lnTo>
                  <a:lnTo>
                    <a:pt x="11794" y="5513"/>
                  </a:lnTo>
                  <a:lnTo>
                    <a:pt x="11658" y="5414"/>
                  </a:lnTo>
                  <a:lnTo>
                    <a:pt x="11556" y="5301"/>
                  </a:lnTo>
                  <a:lnTo>
                    <a:pt x="11466" y="5187"/>
                  </a:lnTo>
                  <a:lnTo>
                    <a:pt x="11398" y="5089"/>
                  </a:lnTo>
                  <a:lnTo>
                    <a:pt x="11376" y="4947"/>
                  </a:lnTo>
                  <a:lnTo>
                    <a:pt x="11353" y="4834"/>
                  </a:lnTo>
                  <a:lnTo>
                    <a:pt x="11353" y="4707"/>
                  </a:lnTo>
                  <a:lnTo>
                    <a:pt x="11376" y="4565"/>
                  </a:lnTo>
                  <a:lnTo>
                    <a:pt x="11443" y="4410"/>
                  </a:lnTo>
                  <a:lnTo>
                    <a:pt x="11511" y="4240"/>
                  </a:lnTo>
                  <a:lnTo>
                    <a:pt x="11703" y="3887"/>
                  </a:lnTo>
                  <a:lnTo>
                    <a:pt x="11986" y="3505"/>
                  </a:lnTo>
                  <a:lnTo>
                    <a:pt x="12144" y="3265"/>
                  </a:lnTo>
                  <a:lnTo>
                    <a:pt x="12246" y="3025"/>
                  </a:lnTo>
                  <a:lnTo>
                    <a:pt x="12336" y="2756"/>
                  </a:lnTo>
                  <a:lnTo>
                    <a:pt x="12404" y="2445"/>
                  </a:lnTo>
                  <a:lnTo>
                    <a:pt x="12438" y="2176"/>
                  </a:lnTo>
                  <a:lnTo>
                    <a:pt x="12438" y="1880"/>
                  </a:lnTo>
                  <a:lnTo>
                    <a:pt x="12404" y="1583"/>
                  </a:lnTo>
                  <a:lnTo>
                    <a:pt x="12336" y="1314"/>
                  </a:lnTo>
                  <a:lnTo>
                    <a:pt x="12246" y="1046"/>
                  </a:lnTo>
                  <a:lnTo>
                    <a:pt x="12099" y="791"/>
                  </a:lnTo>
                  <a:lnTo>
                    <a:pt x="12008" y="692"/>
                  </a:lnTo>
                  <a:lnTo>
                    <a:pt x="11918" y="579"/>
                  </a:lnTo>
                  <a:lnTo>
                    <a:pt x="11816" y="466"/>
                  </a:lnTo>
                  <a:lnTo>
                    <a:pt x="11703" y="381"/>
                  </a:lnTo>
                  <a:lnTo>
                    <a:pt x="11579" y="310"/>
                  </a:lnTo>
                  <a:lnTo>
                    <a:pt x="11443" y="226"/>
                  </a:lnTo>
                  <a:lnTo>
                    <a:pt x="11297" y="169"/>
                  </a:lnTo>
                  <a:lnTo>
                    <a:pt x="11138" y="113"/>
                  </a:lnTo>
                  <a:lnTo>
                    <a:pt x="10969" y="56"/>
                  </a:lnTo>
                  <a:lnTo>
                    <a:pt x="10800" y="28"/>
                  </a:lnTo>
                  <a:lnTo>
                    <a:pt x="10619" y="28"/>
                  </a:lnTo>
                  <a:lnTo>
                    <a:pt x="10404" y="28"/>
                  </a:lnTo>
                  <a:lnTo>
                    <a:pt x="10257" y="28"/>
                  </a:lnTo>
                  <a:lnTo>
                    <a:pt x="10076" y="56"/>
                  </a:lnTo>
                  <a:lnTo>
                    <a:pt x="9952" y="84"/>
                  </a:lnTo>
                  <a:lnTo>
                    <a:pt x="9794" y="141"/>
                  </a:lnTo>
                  <a:lnTo>
                    <a:pt x="9692" y="226"/>
                  </a:lnTo>
                  <a:lnTo>
                    <a:pt x="9557" y="282"/>
                  </a:lnTo>
                  <a:lnTo>
                    <a:pt x="9455" y="381"/>
                  </a:lnTo>
                  <a:lnTo>
                    <a:pt x="9365" y="466"/>
                  </a:lnTo>
                  <a:lnTo>
                    <a:pt x="9274" y="579"/>
                  </a:lnTo>
                  <a:lnTo>
                    <a:pt x="9184" y="692"/>
                  </a:lnTo>
                  <a:lnTo>
                    <a:pt x="9128" y="791"/>
                  </a:lnTo>
                  <a:lnTo>
                    <a:pt x="9060" y="932"/>
                  </a:lnTo>
                  <a:lnTo>
                    <a:pt x="8969" y="1201"/>
                  </a:lnTo>
                  <a:lnTo>
                    <a:pt x="8913" y="1498"/>
                  </a:lnTo>
                  <a:lnTo>
                    <a:pt x="8890" y="1795"/>
                  </a:lnTo>
                  <a:lnTo>
                    <a:pt x="8890" y="2120"/>
                  </a:lnTo>
                  <a:lnTo>
                    <a:pt x="8913" y="2445"/>
                  </a:lnTo>
                  <a:lnTo>
                    <a:pt x="8969" y="2756"/>
                  </a:lnTo>
                  <a:lnTo>
                    <a:pt x="9060" y="3081"/>
                  </a:lnTo>
                  <a:lnTo>
                    <a:pt x="9173" y="3378"/>
                  </a:lnTo>
                  <a:lnTo>
                    <a:pt x="9297" y="3647"/>
                  </a:lnTo>
                  <a:lnTo>
                    <a:pt x="9466" y="3887"/>
                  </a:lnTo>
                  <a:lnTo>
                    <a:pt x="9579" y="4085"/>
                  </a:lnTo>
                  <a:lnTo>
                    <a:pt x="9670" y="4269"/>
                  </a:lnTo>
                  <a:lnTo>
                    <a:pt x="9726" y="4467"/>
                  </a:lnTo>
                  <a:lnTo>
                    <a:pt x="9771" y="4650"/>
                  </a:lnTo>
                  <a:lnTo>
                    <a:pt x="9771" y="4834"/>
                  </a:lnTo>
                  <a:lnTo>
                    <a:pt x="9749" y="5032"/>
                  </a:lnTo>
                  <a:lnTo>
                    <a:pt x="9715" y="5216"/>
                  </a:lnTo>
                  <a:lnTo>
                    <a:pt x="9625" y="5385"/>
                  </a:lnTo>
                  <a:lnTo>
                    <a:pt x="9534" y="5513"/>
                  </a:lnTo>
                  <a:lnTo>
                    <a:pt x="9410" y="5626"/>
                  </a:lnTo>
                  <a:lnTo>
                    <a:pt x="9229" y="5710"/>
                  </a:lnTo>
                  <a:lnTo>
                    <a:pt x="9060" y="5767"/>
                  </a:lnTo>
                  <a:lnTo>
                    <a:pt x="8845" y="5767"/>
                  </a:lnTo>
                  <a:lnTo>
                    <a:pt x="8585" y="5739"/>
                  </a:lnTo>
                  <a:lnTo>
                    <a:pt x="8325" y="5654"/>
                  </a:lnTo>
                  <a:lnTo>
                    <a:pt x="8020" y="5513"/>
                  </a:lnTo>
                  <a:lnTo>
                    <a:pt x="7840" y="5442"/>
                  </a:lnTo>
                  <a:lnTo>
                    <a:pt x="7648" y="5385"/>
                  </a:lnTo>
                  <a:lnTo>
                    <a:pt x="7433" y="5329"/>
                  </a:lnTo>
                  <a:lnTo>
                    <a:pt x="7241" y="5301"/>
                  </a:lnTo>
                  <a:lnTo>
                    <a:pt x="6755" y="5301"/>
                  </a:lnTo>
                  <a:lnTo>
                    <a:pt x="6281" y="5329"/>
                  </a:lnTo>
                  <a:lnTo>
                    <a:pt x="5784" y="5385"/>
                  </a:lnTo>
                  <a:lnTo>
                    <a:pt x="5264" y="5498"/>
                  </a:lnTo>
                  <a:lnTo>
                    <a:pt x="4744" y="5597"/>
                  </a:lnTo>
                  <a:lnTo>
                    <a:pt x="4247" y="5739"/>
                  </a:lnTo>
                  <a:lnTo>
                    <a:pt x="4202" y="5894"/>
                  </a:lnTo>
                  <a:lnTo>
                    <a:pt x="4202" y="6191"/>
                  </a:lnTo>
                  <a:lnTo>
                    <a:pt x="4202" y="6545"/>
                  </a:lnTo>
                  <a:lnTo>
                    <a:pt x="4225" y="6954"/>
                  </a:lnTo>
                  <a:lnTo>
                    <a:pt x="4315" y="7930"/>
                  </a:lnTo>
                  <a:lnTo>
                    <a:pt x="4394" y="9018"/>
                  </a:lnTo>
                  <a:lnTo>
                    <a:pt x="4439" y="9570"/>
                  </a:lnTo>
                  <a:lnTo>
                    <a:pt x="4462" y="10107"/>
                  </a:lnTo>
                  <a:lnTo>
                    <a:pt x="4484" y="10630"/>
                  </a:lnTo>
                  <a:lnTo>
                    <a:pt x="4507" y="11082"/>
                  </a:lnTo>
                  <a:lnTo>
                    <a:pt x="4484" y="11520"/>
                  </a:lnTo>
                  <a:lnTo>
                    <a:pt x="4439" y="11874"/>
                  </a:lnTo>
                  <a:lnTo>
                    <a:pt x="4394" y="12029"/>
                  </a:lnTo>
                  <a:lnTo>
                    <a:pt x="4349" y="12171"/>
                  </a:lnTo>
                  <a:lnTo>
                    <a:pt x="4315" y="12284"/>
                  </a:lnTo>
                  <a:lnTo>
                    <a:pt x="4247" y="12354"/>
                  </a:lnTo>
                  <a:close/>
                </a:path>
              </a:pathLst>
            </a:custGeom>
            <a:solidFill>
              <a:srgbClr val="DDDDDD"/>
            </a:solidFill>
            <a:ln w="19050">
              <a:solidFill>
                <a:schemeClr val="tx1"/>
              </a:solidFill>
              <a:miter lim="800000"/>
              <a:headEnd/>
              <a:tailEnd/>
            </a:ln>
          </p:spPr>
          <p:txBody>
            <a:bodyPr/>
            <a:lstStyle/>
            <a:p>
              <a:endParaRPr lang="it-IT"/>
            </a:p>
          </p:txBody>
        </p:sp>
        <p:sp>
          <p:nvSpPr>
            <p:cNvPr id="59" name="Text Box 50"/>
            <p:cNvSpPr txBox="1">
              <a:spLocks noChangeArrowheads="1"/>
            </p:cNvSpPr>
            <p:nvPr/>
          </p:nvSpPr>
          <p:spPr bwMode="auto">
            <a:xfrm>
              <a:off x="5740469" y="3498982"/>
              <a:ext cx="1033323" cy="422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it-IT" altLang="it-IT" sz="1100" b="1" dirty="0" smtClean="0">
                  <a:solidFill>
                    <a:schemeClr val="tx1"/>
                  </a:solidFill>
                </a:rPr>
                <a:t>Rischi di tasso di interesse, di cambio, …</a:t>
              </a:r>
              <a:endParaRPr lang="it-IT" altLang="it-IT" sz="1100" b="1" dirty="0">
                <a:solidFill>
                  <a:schemeClr val="tx1"/>
                </a:solidFill>
              </a:endParaRPr>
            </a:p>
          </p:txBody>
        </p:sp>
        <p:sp>
          <p:nvSpPr>
            <p:cNvPr id="60" name="Oval 51"/>
            <p:cNvSpPr>
              <a:spLocks noChangeArrowheads="1"/>
            </p:cNvSpPr>
            <p:nvPr/>
          </p:nvSpPr>
          <p:spPr bwMode="auto">
            <a:xfrm>
              <a:off x="919163" y="3244850"/>
              <a:ext cx="533400" cy="2286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it-IT" altLang="it-IT" sz="1100">
                  <a:solidFill>
                    <a:schemeClr val="tx1"/>
                  </a:solidFill>
                </a:rPr>
                <a:t>Step1</a:t>
              </a:r>
            </a:p>
          </p:txBody>
        </p:sp>
        <p:sp>
          <p:nvSpPr>
            <p:cNvPr id="61" name="Oval 52"/>
            <p:cNvSpPr>
              <a:spLocks noChangeArrowheads="1"/>
            </p:cNvSpPr>
            <p:nvPr/>
          </p:nvSpPr>
          <p:spPr bwMode="auto">
            <a:xfrm>
              <a:off x="385763" y="2292350"/>
              <a:ext cx="533400" cy="2286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it-IT" altLang="it-IT" sz="1100">
                  <a:solidFill>
                    <a:schemeClr val="tx1"/>
                  </a:solidFill>
                </a:rPr>
                <a:t>Step2</a:t>
              </a:r>
            </a:p>
          </p:txBody>
        </p:sp>
        <p:sp>
          <p:nvSpPr>
            <p:cNvPr id="62" name="Oval 53"/>
            <p:cNvSpPr>
              <a:spLocks noChangeArrowheads="1"/>
            </p:cNvSpPr>
            <p:nvPr/>
          </p:nvSpPr>
          <p:spPr bwMode="auto">
            <a:xfrm>
              <a:off x="627063" y="3587750"/>
              <a:ext cx="533400" cy="2286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it-IT" altLang="it-IT" sz="1100">
                  <a:solidFill>
                    <a:schemeClr val="tx1"/>
                  </a:solidFill>
                </a:rPr>
                <a:t>Step2</a:t>
              </a:r>
            </a:p>
          </p:txBody>
        </p:sp>
      </p:grpSp>
    </p:spTree>
    <p:extLst>
      <p:ext uri="{BB962C8B-B14F-4D97-AF65-F5344CB8AC3E}">
        <p14:creationId xmlns:p14="http://schemas.microsoft.com/office/powerpoint/2010/main" val="3604721599"/>
      </p:ext>
    </p:extLst>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026"/>
          <p:cNvSpPr txBox="1">
            <a:spLocks noChangeArrowheads="1"/>
          </p:cNvSpPr>
          <p:nvPr/>
        </p:nvSpPr>
        <p:spPr bwMode="auto">
          <a:xfrm>
            <a:off x="439172" y="260648"/>
            <a:ext cx="8278812" cy="463846"/>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lgn="ctr">
                <a:solidFill>
                  <a:srgbClr val="6699FF"/>
                </a:solidFill>
                <a:miter lim="800000"/>
                <a:headEnd/>
                <a:tailEnd/>
              </a14:hiddenLine>
            </a:ext>
          </a:extLst>
        </p:spPr>
        <p:txBody>
          <a:bodyPr lIns="90000" tIns="46800" rIns="90000" bIns="46800">
            <a:spAutoFit/>
          </a:bodyPr>
          <a:lstStyle/>
          <a:p>
            <a:pPr algn="ctr">
              <a:defRPr/>
            </a:pPr>
            <a:r>
              <a:rPr lang="it-IT" sz="2400" b="1" dirty="0">
                <a:solidFill>
                  <a:srgbClr val="F26200"/>
                </a:solidFill>
                <a:latin typeface="Georgia" panose="02040502050405020303" pitchFamily="18" charset="0"/>
              </a:rPr>
              <a:t> La misura del rischio di sistema: il Beta</a:t>
            </a:r>
          </a:p>
        </p:txBody>
      </p:sp>
      <p:sp>
        <p:nvSpPr>
          <p:cNvPr id="2" name="Segnaposto numero diapositiva 1"/>
          <p:cNvSpPr>
            <a:spLocks noGrp="1"/>
          </p:cNvSpPr>
          <p:nvPr>
            <p:ph type="sldNum" sz="quarter" idx="4"/>
          </p:nvPr>
        </p:nvSpPr>
        <p:spPr/>
        <p:txBody>
          <a:bodyPr/>
          <a:lstStyle/>
          <a:p>
            <a:fld id="{CEE20744-6222-4AA3-9D45-8592154090B2}" type="slidenum">
              <a:rPr lang="it-IT" smtClean="0"/>
              <a:pPr/>
              <a:t>159</a:t>
            </a:fld>
            <a:endParaRPr lang="it-IT" dirty="0"/>
          </a:p>
        </p:txBody>
      </p:sp>
      <p:grpSp>
        <p:nvGrpSpPr>
          <p:cNvPr id="3" name="Gruppo 2"/>
          <p:cNvGrpSpPr/>
          <p:nvPr/>
        </p:nvGrpSpPr>
        <p:grpSpPr>
          <a:xfrm>
            <a:off x="806450" y="1523310"/>
            <a:ext cx="7581974" cy="4372978"/>
            <a:chOff x="806450" y="1510908"/>
            <a:chExt cx="5441950" cy="3623209"/>
          </a:xfrm>
        </p:grpSpPr>
        <p:grpSp>
          <p:nvGrpSpPr>
            <p:cNvPr id="21" name="Group 16"/>
            <p:cNvGrpSpPr>
              <a:grpSpLocks/>
            </p:cNvGrpSpPr>
            <p:nvPr/>
          </p:nvGrpSpPr>
          <p:grpSpPr bwMode="auto">
            <a:xfrm>
              <a:off x="1168400" y="2222500"/>
              <a:ext cx="5080000" cy="292100"/>
              <a:chOff x="736" y="1368"/>
              <a:chExt cx="3200" cy="184"/>
            </a:xfrm>
          </p:grpSpPr>
          <p:sp>
            <p:nvSpPr>
              <p:cNvPr id="22" name="Text Box 6"/>
              <p:cNvSpPr txBox="1">
                <a:spLocks noChangeArrowheads="1"/>
              </p:cNvSpPr>
              <p:nvPr/>
            </p:nvSpPr>
            <p:spPr bwMode="auto">
              <a:xfrm>
                <a:off x="807" y="1370"/>
                <a:ext cx="3091" cy="1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lnSpc>
                    <a:spcPct val="125000"/>
                  </a:lnSpc>
                </a:pPr>
                <a:r>
                  <a:rPr lang="it-IT" altLang="it-IT" sz="1200" b="1" dirty="0"/>
                  <a:t>sensibilità di un titolo alle variazioni di mercato</a:t>
                </a:r>
                <a:endParaRPr lang="it-IT" altLang="it-IT" sz="1050" b="1" dirty="0">
                  <a:solidFill>
                    <a:schemeClr val="tx1"/>
                  </a:solidFill>
                </a:endParaRPr>
              </a:p>
            </p:txBody>
          </p:sp>
          <p:sp>
            <p:nvSpPr>
              <p:cNvPr id="23" name="Rectangle 7"/>
              <p:cNvSpPr>
                <a:spLocks noChangeArrowheads="1"/>
              </p:cNvSpPr>
              <p:nvPr/>
            </p:nvSpPr>
            <p:spPr bwMode="auto">
              <a:xfrm>
                <a:off x="736" y="1368"/>
                <a:ext cx="3200" cy="184"/>
              </a:xfrm>
              <a:prstGeom prst="rect">
                <a:avLst/>
              </a:prstGeom>
              <a:noFill/>
              <a:ln w="31750">
                <a:solidFill>
                  <a:srgbClr val="3366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sz="1200"/>
              </a:p>
            </p:txBody>
          </p:sp>
        </p:grpSp>
        <p:sp>
          <p:nvSpPr>
            <p:cNvPr id="24" name="Rectangle 8"/>
            <p:cNvSpPr>
              <a:spLocks noChangeArrowheads="1"/>
            </p:cNvSpPr>
            <p:nvPr/>
          </p:nvSpPr>
          <p:spPr bwMode="auto">
            <a:xfrm>
              <a:off x="3405800" y="1510908"/>
              <a:ext cx="7905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r>
                <a:rPr lang="it-IT" altLang="it-IT" sz="2600" i="1" dirty="0">
                  <a:solidFill>
                    <a:srgbClr val="000000"/>
                  </a:solidFill>
                  <a:latin typeface="Symbol" pitchFamily="18" charset="2"/>
                </a:rPr>
                <a:t>b</a:t>
              </a:r>
              <a:endParaRPr lang="it-IT" altLang="it-IT" dirty="0">
                <a:solidFill>
                  <a:schemeClr val="tx1"/>
                </a:solidFill>
              </a:endParaRPr>
            </a:p>
          </p:txBody>
        </p:sp>
        <p:sp>
          <p:nvSpPr>
            <p:cNvPr id="25" name="Line 10"/>
            <p:cNvSpPr>
              <a:spLocks noChangeShapeType="1"/>
            </p:cNvSpPr>
            <p:nvPr/>
          </p:nvSpPr>
          <p:spPr bwMode="auto">
            <a:xfrm>
              <a:off x="2009775" y="4589463"/>
              <a:ext cx="3517900"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it-IT"/>
            </a:p>
          </p:txBody>
        </p:sp>
        <p:sp>
          <p:nvSpPr>
            <p:cNvPr id="37" name="Line 11"/>
            <p:cNvSpPr>
              <a:spLocks noChangeShapeType="1"/>
            </p:cNvSpPr>
            <p:nvPr/>
          </p:nvSpPr>
          <p:spPr bwMode="auto">
            <a:xfrm>
              <a:off x="2508250" y="2597150"/>
              <a:ext cx="0" cy="2287588"/>
            </a:xfrm>
            <a:prstGeom prst="line">
              <a:avLst/>
            </a:prstGeom>
            <a:noFill/>
            <a:ln w="38100">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it-IT"/>
            </a:p>
          </p:txBody>
        </p:sp>
        <p:graphicFrame>
          <p:nvGraphicFramePr>
            <p:cNvPr id="38" name="Object 12"/>
            <p:cNvGraphicFramePr>
              <a:graphicFrameLocks noChangeAspect="1"/>
            </p:cNvGraphicFramePr>
            <p:nvPr>
              <p:extLst>
                <p:ext uri="{D42A27DB-BD31-4B8C-83A1-F6EECF244321}">
                  <p14:modId xmlns:p14="http://schemas.microsoft.com/office/powerpoint/2010/main" val="2558929209"/>
                </p:ext>
              </p:extLst>
            </p:nvPr>
          </p:nvGraphicFramePr>
          <p:xfrm>
            <a:off x="5163044" y="4700729"/>
            <a:ext cx="285750" cy="433388"/>
          </p:xfrm>
          <a:graphic>
            <a:graphicData uri="http://schemas.openxmlformats.org/presentationml/2006/ole">
              <mc:AlternateContent xmlns:mc="http://schemas.openxmlformats.org/markup-compatibility/2006">
                <mc:Choice xmlns:v="urn:schemas-microsoft-com:vml" Requires="v">
                  <p:oleObj spid="_x0000_s5160" name="Equation" r:id="rId4" imgW="152280" imgH="203040" progId="Equation.3">
                    <p:embed/>
                  </p:oleObj>
                </mc:Choice>
                <mc:Fallback>
                  <p:oleObj name="Equation" r:id="rId4" imgW="152280" imgH="203040" progId="Equation.3">
                    <p:embed/>
                    <p:pic>
                      <p:nvPicPr>
                        <p:cNvPr id="947212" name="Object 1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63044" y="4700729"/>
                          <a:ext cx="285750" cy="433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9" name="Text Box 13"/>
            <p:cNvSpPr txBox="1">
              <a:spLocks noChangeArrowheads="1"/>
            </p:cNvSpPr>
            <p:nvPr/>
          </p:nvSpPr>
          <p:spPr bwMode="auto">
            <a:xfrm>
              <a:off x="1898650" y="2586038"/>
              <a:ext cx="601663"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it-IT" altLang="it-IT" sz="1600" b="1" i="1">
                  <a:solidFill>
                    <a:schemeClr val="tx1"/>
                  </a:solidFill>
                </a:rPr>
                <a:t>E(R)</a:t>
              </a:r>
            </a:p>
          </p:txBody>
        </p:sp>
        <p:sp>
          <p:nvSpPr>
            <p:cNvPr id="40" name="Oval 14"/>
            <p:cNvSpPr>
              <a:spLocks noChangeArrowheads="1"/>
            </p:cNvSpPr>
            <p:nvPr/>
          </p:nvSpPr>
          <p:spPr bwMode="auto">
            <a:xfrm>
              <a:off x="2597150" y="1574800"/>
              <a:ext cx="685800" cy="215900"/>
            </a:xfrm>
            <a:prstGeom prst="ellipse">
              <a:avLst/>
            </a:prstGeom>
            <a:noFill/>
            <a:ln w="190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it-IT" altLang="it-IT" sz="1100" b="1">
                  <a:solidFill>
                    <a:schemeClr val="tx1"/>
                  </a:solidFill>
                </a:rPr>
                <a:t>Step1</a:t>
              </a:r>
            </a:p>
          </p:txBody>
        </p:sp>
        <p:sp>
          <p:nvSpPr>
            <p:cNvPr id="41" name="Oval 15"/>
            <p:cNvSpPr>
              <a:spLocks noChangeArrowheads="1"/>
            </p:cNvSpPr>
            <p:nvPr/>
          </p:nvSpPr>
          <p:spPr bwMode="auto">
            <a:xfrm>
              <a:off x="4324350" y="4318000"/>
              <a:ext cx="685800" cy="215900"/>
            </a:xfrm>
            <a:prstGeom prst="ellipse">
              <a:avLst/>
            </a:prstGeom>
            <a:noFill/>
            <a:ln w="190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it-IT" altLang="it-IT" sz="1100" b="1" dirty="0" smtClean="0">
                  <a:solidFill>
                    <a:schemeClr val="tx1"/>
                  </a:solidFill>
                </a:rPr>
                <a:t>Step3</a:t>
              </a:r>
              <a:endParaRPr lang="it-IT" altLang="it-IT" sz="1100" b="1" dirty="0">
                <a:solidFill>
                  <a:schemeClr val="tx1"/>
                </a:solidFill>
              </a:endParaRPr>
            </a:p>
          </p:txBody>
        </p:sp>
        <p:sp>
          <p:nvSpPr>
            <p:cNvPr id="42" name="Oval 17"/>
            <p:cNvSpPr>
              <a:spLocks noChangeArrowheads="1"/>
            </p:cNvSpPr>
            <p:nvPr/>
          </p:nvSpPr>
          <p:spPr bwMode="auto">
            <a:xfrm>
              <a:off x="806450" y="1943100"/>
              <a:ext cx="685800" cy="215900"/>
            </a:xfrm>
            <a:prstGeom prst="ellipse">
              <a:avLst/>
            </a:prstGeom>
            <a:noFill/>
            <a:ln w="190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it-IT" altLang="it-IT" sz="1100" b="1">
                  <a:solidFill>
                    <a:schemeClr val="tx1"/>
                  </a:solidFill>
                </a:rPr>
                <a:t>Step2</a:t>
              </a:r>
            </a:p>
          </p:txBody>
        </p:sp>
      </p:grpSp>
    </p:spTree>
    <p:extLst>
      <p:ext uri="{BB962C8B-B14F-4D97-AF65-F5344CB8AC3E}">
        <p14:creationId xmlns:p14="http://schemas.microsoft.com/office/powerpoint/2010/main" val="191358908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026"/>
          <p:cNvSpPr txBox="1">
            <a:spLocks noChangeArrowheads="1"/>
          </p:cNvSpPr>
          <p:nvPr/>
        </p:nvSpPr>
        <p:spPr bwMode="auto">
          <a:xfrm>
            <a:off x="439172" y="260648"/>
            <a:ext cx="8278812" cy="463846"/>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lgn="ctr">
                <a:solidFill>
                  <a:srgbClr val="6699FF"/>
                </a:solidFill>
                <a:miter lim="800000"/>
                <a:headEnd/>
                <a:tailEnd/>
              </a14:hiddenLine>
            </a:ext>
          </a:extLst>
        </p:spPr>
        <p:txBody>
          <a:bodyPr lIns="90000" tIns="46800" rIns="90000" bIns="46800">
            <a:spAutoFit/>
          </a:bodyPr>
          <a:lstStyle/>
          <a:p>
            <a:pPr algn="ctr">
              <a:defRPr/>
            </a:pPr>
            <a:r>
              <a:rPr lang="it-IT" sz="2400" b="1" dirty="0" smtClean="0">
                <a:solidFill>
                  <a:srgbClr val="F26200"/>
                </a:solidFill>
                <a:latin typeface="Georgia" panose="02040502050405020303" pitchFamily="18" charset="0"/>
                <a:ea typeface="+mj-ea"/>
                <a:cs typeface="+mj-cs"/>
              </a:rPr>
              <a:t>Il quadro normativo</a:t>
            </a:r>
            <a:endParaRPr lang="it-IT" sz="2400" b="1" dirty="0">
              <a:solidFill>
                <a:srgbClr val="F26200"/>
              </a:solidFill>
              <a:latin typeface="Georgia" panose="02040502050405020303" pitchFamily="18" charset="0"/>
              <a:ea typeface="+mj-ea"/>
              <a:cs typeface="+mj-cs"/>
            </a:endParaRPr>
          </a:p>
        </p:txBody>
      </p:sp>
      <p:sp>
        <p:nvSpPr>
          <p:cNvPr id="11" name="Text Box 6"/>
          <p:cNvSpPr txBox="1">
            <a:spLocks noChangeArrowheads="1"/>
          </p:cNvSpPr>
          <p:nvPr/>
        </p:nvSpPr>
        <p:spPr bwMode="auto">
          <a:xfrm>
            <a:off x="414743" y="1124744"/>
            <a:ext cx="8322696" cy="4524315"/>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pPr algn="just">
              <a:lnSpc>
                <a:spcPct val="120000"/>
              </a:lnSpc>
            </a:pPr>
            <a:r>
              <a:rPr lang="it-IT" sz="2000" dirty="0" smtClean="0"/>
              <a:t>Nel </a:t>
            </a:r>
            <a:r>
              <a:rPr lang="it-IT" sz="2000" b="1" dirty="0"/>
              <a:t>Settore Bancario </a:t>
            </a:r>
            <a:r>
              <a:rPr lang="it-IT" sz="2000" dirty="0"/>
              <a:t>Il pacchetto </a:t>
            </a:r>
            <a:r>
              <a:rPr lang="en-US" sz="2000" dirty="0" smtClean="0"/>
              <a:t>Capital </a:t>
            </a:r>
            <a:r>
              <a:rPr lang="en-US" sz="2000" dirty="0"/>
              <a:t>Requirements </a:t>
            </a:r>
            <a:r>
              <a:rPr lang="en-US" sz="2000" dirty="0" smtClean="0"/>
              <a:t>Directive</a:t>
            </a:r>
            <a:r>
              <a:rPr lang="it-IT" sz="2000" dirty="0" smtClean="0"/>
              <a:t> IV (la direttiva sui requisiti di capitale) rientra </a:t>
            </a:r>
            <a:r>
              <a:rPr lang="it-IT" sz="2000" dirty="0"/>
              <a:t>nel recepimento delle norme di Basilea III adeguate al settore bancario europeo a cui si aggiunge la recente Direttiva sul risanamento e la risoluzione delle Banche (BRRD</a:t>
            </a:r>
            <a:r>
              <a:rPr lang="it-IT" sz="2000" dirty="0" smtClean="0"/>
              <a:t>).</a:t>
            </a:r>
          </a:p>
          <a:p>
            <a:pPr algn="just">
              <a:lnSpc>
                <a:spcPct val="120000"/>
              </a:lnSpc>
            </a:pPr>
            <a:endParaRPr lang="it-IT" sz="2000" dirty="0"/>
          </a:p>
          <a:p>
            <a:pPr algn="just">
              <a:lnSpc>
                <a:spcPct val="120000"/>
              </a:lnSpc>
            </a:pPr>
            <a:r>
              <a:rPr lang="it-IT" sz="2000" dirty="0"/>
              <a:t>Nel </a:t>
            </a:r>
            <a:r>
              <a:rPr lang="it-IT" sz="2000" b="1" dirty="0"/>
              <a:t>Settore Finanziario </a:t>
            </a:r>
            <a:r>
              <a:rPr lang="it-IT" sz="2000" dirty="0"/>
              <a:t>la </a:t>
            </a:r>
            <a:r>
              <a:rPr lang="it-IT" sz="2000" dirty="0" err="1"/>
              <a:t>MiFID</a:t>
            </a:r>
            <a:r>
              <a:rPr lang="it-IT" sz="2000" dirty="0"/>
              <a:t> I stabiliva norme uniformi per la negoziazione di valori mobiliari, che hanno portato a una maggiore concorrenza e a una migliore tutela degli investitori. Ma con l’avvento di </a:t>
            </a:r>
            <a:r>
              <a:rPr lang="it-IT" sz="2000" dirty="0" err="1"/>
              <a:t>MiFID</a:t>
            </a:r>
            <a:r>
              <a:rPr lang="it-IT" sz="2000" dirty="0"/>
              <a:t> II è stato istituito un nuovo quadro giuridico che introduce una serie di disposizioni volte a rafforzare la tutela dei consumatori. Entrambe le norme hanno definito e definiscono processo, soggetti e perimetro della Consulenza finanziaria. </a:t>
            </a:r>
          </a:p>
        </p:txBody>
      </p:sp>
      <p:sp>
        <p:nvSpPr>
          <p:cNvPr id="2" name="Segnaposto numero diapositiva 1"/>
          <p:cNvSpPr>
            <a:spLocks noGrp="1"/>
          </p:cNvSpPr>
          <p:nvPr>
            <p:ph type="sldNum" sz="quarter" idx="4"/>
          </p:nvPr>
        </p:nvSpPr>
        <p:spPr/>
        <p:txBody>
          <a:bodyPr/>
          <a:lstStyle/>
          <a:p>
            <a:fld id="{CEE20744-6222-4AA3-9D45-8592154090B2}" type="slidenum">
              <a:rPr lang="it-IT" smtClean="0"/>
              <a:pPr/>
              <a:t>16</a:t>
            </a:fld>
            <a:endParaRPr lang="it-IT" dirty="0"/>
          </a:p>
        </p:txBody>
      </p:sp>
    </p:spTree>
    <p:extLst>
      <p:ext uri="{BB962C8B-B14F-4D97-AF65-F5344CB8AC3E}">
        <p14:creationId xmlns:p14="http://schemas.microsoft.com/office/powerpoint/2010/main" val="2278686617"/>
      </p:ext>
    </p:extLst>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026"/>
          <p:cNvSpPr txBox="1">
            <a:spLocks noChangeArrowheads="1"/>
          </p:cNvSpPr>
          <p:nvPr/>
        </p:nvSpPr>
        <p:spPr bwMode="auto">
          <a:xfrm>
            <a:off x="439172" y="260648"/>
            <a:ext cx="8278812" cy="463846"/>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lgn="ctr">
                <a:solidFill>
                  <a:srgbClr val="6699FF"/>
                </a:solidFill>
                <a:miter lim="800000"/>
                <a:headEnd/>
                <a:tailEnd/>
              </a14:hiddenLine>
            </a:ext>
          </a:extLst>
        </p:spPr>
        <p:txBody>
          <a:bodyPr lIns="90000" tIns="46800" rIns="90000" bIns="46800">
            <a:spAutoFit/>
          </a:bodyPr>
          <a:lstStyle/>
          <a:p>
            <a:pPr algn="ctr">
              <a:defRPr/>
            </a:pPr>
            <a:r>
              <a:rPr lang="it-IT" sz="2400" b="1" dirty="0">
                <a:solidFill>
                  <a:srgbClr val="F26200"/>
                </a:solidFill>
                <a:latin typeface="Georgia" panose="02040502050405020303" pitchFamily="18" charset="0"/>
              </a:rPr>
              <a:t> La misura del rischio di sistema: il Beta</a:t>
            </a:r>
          </a:p>
        </p:txBody>
      </p:sp>
      <p:sp>
        <p:nvSpPr>
          <p:cNvPr id="2" name="Segnaposto numero diapositiva 1"/>
          <p:cNvSpPr>
            <a:spLocks noGrp="1"/>
          </p:cNvSpPr>
          <p:nvPr>
            <p:ph type="sldNum" sz="quarter" idx="4"/>
          </p:nvPr>
        </p:nvSpPr>
        <p:spPr/>
        <p:txBody>
          <a:bodyPr/>
          <a:lstStyle/>
          <a:p>
            <a:fld id="{CEE20744-6222-4AA3-9D45-8592154090B2}" type="slidenum">
              <a:rPr lang="it-IT" smtClean="0"/>
              <a:pPr/>
              <a:t>160</a:t>
            </a:fld>
            <a:endParaRPr lang="it-IT" dirty="0"/>
          </a:p>
        </p:txBody>
      </p:sp>
      <p:grpSp>
        <p:nvGrpSpPr>
          <p:cNvPr id="7" name="Gruppo 6"/>
          <p:cNvGrpSpPr/>
          <p:nvPr/>
        </p:nvGrpSpPr>
        <p:grpSpPr>
          <a:xfrm>
            <a:off x="916556" y="1556792"/>
            <a:ext cx="7310888" cy="3586466"/>
            <a:chOff x="1475656" y="1340768"/>
            <a:chExt cx="7310888" cy="3586466"/>
          </a:xfrm>
        </p:grpSpPr>
        <p:grpSp>
          <p:nvGrpSpPr>
            <p:cNvPr id="5" name="Gruppo 4"/>
            <p:cNvGrpSpPr/>
            <p:nvPr/>
          </p:nvGrpSpPr>
          <p:grpSpPr>
            <a:xfrm>
              <a:off x="1788067" y="1340768"/>
              <a:ext cx="6998477" cy="3586466"/>
              <a:chOff x="2352532" y="2270373"/>
              <a:chExt cx="6998477" cy="3586466"/>
            </a:xfrm>
          </p:grpSpPr>
          <p:sp>
            <p:nvSpPr>
              <p:cNvPr id="25" name="Line 10"/>
              <p:cNvSpPr>
                <a:spLocks noChangeShapeType="1"/>
              </p:cNvSpPr>
              <p:nvPr/>
            </p:nvSpPr>
            <p:spPr bwMode="auto">
              <a:xfrm>
                <a:off x="2482978" y="5238926"/>
                <a:ext cx="6613927"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it-IT"/>
              </a:p>
            </p:txBody>
          </p:sp>
          <p:sp>
            <p:nvSpPr>
              <p:cNvPr id="37" name="Line 11"/>
              <p:cNvSpPr>
                <a:spLocks noChangeShapeType="1"/>
              </p:cNvSpPr>
              <p:nvPr/>
            </p:nvSpPr>
            <p:spPr bwMode="auto">
              <a:xfrm>
                <a:off x="3177476" y="2270373"/>
                <a:ext cx="0" cy="2968553"/>
              </a:xfrm>
              <a:prstGeom prst="line">
                <a:avLst/>
              </a:prstGeom>
              <a:noFill/>
              <a:ln w="38100">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it-IT"/>
              </a:p>
            </p:txBody>
          </p:sp>
          <p:graphicFrame>
            <p:nvGraphicFramePr>
              <p:cNvPr id="38" name="Object 12"/>
              <p:cNvGraphicFramePr>
                <a:graphicFrameLocks noChangeAspect="1"/>
              </p:cNvGraphicFramePr>
              <p:nvPr>
                <p:extLst>
                  <p:ext uri="{D42A27DB-BD31-4B8C-83A1-F6EECF244321}">
                    <p14:modId xmlns:p14="http://schemas.microsoft.com/office/powerpoint/2010/main" val="3658996982"/>
                  </p:ext>
                </p:extLst>
              </p:nvPr>
            </p:nvGraphicFramePr>
            <p:xfrm>
              <a:off x="8952889" y="5333768"/>
              <a:ext cx="398120" cy="523071"/>
            </p:xfrm>
            <a:graphic>
              <a:graphicData uri="http://schemas.openxmlformats.org/presentationml/2006/ole">
                <mc:AlternateContent xmlns:mc="http://schemas.openxmlformats.org/markup-compatibility/2006">
                  <mc:Choice xmlns:v="urn:schemas-microsoft-com:vml" Requires="v">
                    <p:oleObj spid="_x0000_s6338" name="Equation" r:id="rId4" imgW="152280" imgH="203040" progId="Equation.3">
                      <p:embed/>
                    </p:oleObj>
                  </mc:Choice>
                  <mc:Fallback>
                    <p:oleObj name="Equation" r:id="rId4" imgW="152280" imgH="203040" progId="Equation.3">
                      <p:embed/>
                      <p:pic>
                        <p:nvPicPr>
                          <p:cNvPr id="38" name="Object 1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52889" y="5333768"/>
                            <a:ext cx="398120" cy="5230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9" name="Text Box 13"/>
              <p:cNvSpPr txBox="1">
                <a:spLocks noChangeArrowheads="1"/>
              </p:cNvSpPr>
              <p:nvPr/>
            </p:nvSpPr>
            <p:spPr bwMode="auto">
              <a:xfrm>
                <a:off x="2352532" y="2289882"/>
                <a:ext cx="838264" cy="406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it-IT" altLang="it-IT" sz="1600" b="1" i="1" dirty="0">
                    <a:solidFill>
                      <a:schemeClr val="tx1"/>
                    </a:solidFill>
                  </a:rPr>
                  <a:t>E(R)</a:t>
                </a:r>
              </a:p>
            </p:txBody>
          </p:sp>
        </p:grpSp>
        <p:grpSp>
          <p:nvGrpSpPr>
            <p:cNvPr id="6" name="Gruppo 5"/>
            <p:cNvGrpSpPr/>
            <p:nvPr/>
          </p:nvGrpSpPr>
          <p:grpSpPr>
            <a:xfrm>
              <a:off x="1475656" y="2015202"/>
              <a:ext cx="5040560" cy="2565926"/>
              <a:chOff x="1692275" y="1909763"/>
              <a:chExt cx="3048000" cy="2120900"/>
            </a:xfrm>
          </p:grpSpPr>
          <p:sp>
            <p:nvSpPr>
              <p:cNvPr id="17" name="Line 9"/>
              <p:cNvSpPr>
                <a:spLocks noChangeShapeType="1"/>
              </p:cNvSpPr>
              <p:nvPr/>
            </p:nvSpPr>
            <p:spPr bwMode="auto">
              <a:xfrm flipV="1">
                <a:off x="1692275" y="1909763"/>
                <a:ext cx="3048000" cy="1652587"/>
              </a:xfrm>
              <a:prstGeom prst="line">
                <a:avLst/>
              </a:prstGeom>
              <a:noFill/>
              <a:ln w="5715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it-IT"/>
              </a:p>
            </p:txBody>
          </p:sp>
          <p:sp>
            <p:nvSpPr>
              <p:cNvPr id="18" name="Text Box 13"/>
              <p:cNvSpPr txBox="1">
                <a:spLocks noChangeArrowheads="1"/>
              </p:cNvSpPr>
              <p:nvPr/>
            </p:nvSpPr>
            <p:spPr bwMode="auto">
              <a:xfrm>
                <a:off x="1881188" y="2019654"/>
                <a:ext cx="76517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it-IT" altLang="it-IT" sz="1400" i="1" dirty="0">
                    <a:solidFill>
                      <a:schemeClr val="tx1"/>
                    </a:solidFill>
                  </a:rPr>
                  <a:t>R </a:t>
                </a:r>
                <a:r>
                  <a:rPr lang="en-GB" altLang="it-IT" sz="1400" i="1" baseline="-30000" dirty="0" err="1">
                    <a:solidFill>
                      <a:schemeClr val="tx1"/>
                    </a:solidFill>
                    <a:latin typeface="Times New Roman" pitchFamily="18" charset="0"/>
                    <a:cs typeface="Times New Roman" pitchFamily="18" charset="0"/>
                    <a:sym typeface="Symbol" pitchFamily="18" charset="2"/>
                  </a:rPr>
                  <a:t>mercato</a:t>
                </a:r>
                <a:endParaRPr lang="it-IT" altLang="it-IT" sz="1400" i="1" baseline="-30000" dirty="0">
                  <a:solidFill>
                    <a:schemeClr val="tx1"/>
                  </a:solidFill>
                  <a:latin typeface="Times New Roman" pitchFamily="18" charset="0"/>
                  <a:cs typeface="Times New Roman" pitchFamily="18" charset="0"/>
                  <a:sym typeface="Symbol" pitchFamily="18" charset="2"/>
                </a:endParaRPr>
              </a:p>
            </p:txBody>
          </p:sp>
          <p:graphicFrame>
            <p:nvGraphicFramePr>
              <p:cNvPr id="19" name="Object 14"/>
              <p:cNvGraphicFramePr>
                <a:graphicFrameLocks noChangeAspect="1"/>
              </p:cNvGraphicFramePr>
              <p:nvPr>
                <p:extLst>
                  <p:ext uri="{D42A27DB-BD31-4B8C-83A1-F6EECF244321}">
                    <p14:modId xmlns:p14="http://schemas.microsoft.com/office/powerpoint/2010/main" val="698811623"/>
                  </p:ext>
                </p:extLst>
              </p:nvPr>
            </p:nvGraphicFramePr>
            <p:xfrm>
              <a:off x="4094163" y="3849688"/>
              <a:ext cx="393700" cy="180975"/>
            </p:xfrm>
            <a:graphic>
              <a:graphicData uri="http://schemas.openxmlformats.org/presentationml/2006/ole">
                <mc:AlternateContent xmlns:mc="http://schemas.openxmlformats.org/markup-compatibility/2006">
                  <mc:Choice xmlns:v="urn:schemas-microsoft-com:vml" Requires="v">
                    <p:oleObj spid="_x0000_s6339" name="Equation" r:id="rId6" imgW="355320" imgH="203040" progId="Equation.DSMT4">
                      <p:embed/>
                    </p:oleObj>
                  </mc:Choice>
                  <mc:Fallback>
                    <p:oleObj name="Equation" r:id="rId6" imgW="355320" imgH="203040" progId="Equation.DSMT4">
                      <p:embed/>
                      <p:pic>
                        <p:nvPicPr>
                          <p:cNvPr id="951310" name="Object 14"/>
                          <p:cNvPicPr>
                            <a:picLocks noChangeAspect="1" noChangeArrowheads="1"/>
                          </p:cNvPicPr>
                          <p:nvPr/>
                        </p:nvPicPr>
                        <p:blipFill>
                          <a:blip r:embed="rId7"/>
                          <a:srcRect/>
                          <a:stretch>
                            <a:fillRect/>
                          </a:stretch>
                        </p:blipFill>
                        <p:spPr bwMode="auto">
                          <a:xfrm>
                            <a:off x="4094163" y="3849688"/>
                            <a:ext cx="393700" cy="180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0" name="Line 24"/>
              <p:cNvSpPr>
                <a:spLocks noChangeShapeType="1"/>
              </p:cNvSpPr>
              <p:nvPr/>
            </p:nvSpPr>
            <p:spPr bwMode="auto">
              <a:xfrm flipV="1">
                <a:off x="4292600" y="2146300"/>
                <a:ext cx="0" cy="16510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it-IT"/>
              </a:p>
            </p:txBody>
          </p:sp>
          <p:sp>
            <p:nvSpPr>
              <p:cNvPr id="26" name="Line 26"/>
              <p:cNvSpPr>
                <a:spLocks noChangeShapeType="1"/>
              </p:cNvSpPr>
              <p:nvPr/>
            </p:nvSpPr>
            <p:spPr bwMode="auto">
              <a:xfrm flipH="1">
                <a:off x="2373340" y="2146300"/>
                <a:ext cx="190656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it-IT"/>
              </a:p>
            </p:txBody>
          </p:sp>
        </p:grpSp>
        <p:sp>
          <p:nvSpPr>
            <p:cNvPr id="28" name="Text Box 13"/>
            <p:cNvSpPr txBox="1">
              <a:spLocks noChangeArrowheads="1"/>
            </p:cNvSpPr>
            <p:nvPr/>
          </p:nvSpPr>
          <p:spPr bwMode="auto">
            <a:xfrm>
              <a:off x="1788067" y="3175066"/>
              <a:ext cx="126539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it-IT" altLang="it-IT" sz="1400" i="1" dirty="0">
                  <a:solidFill>
                    <a:schemeClr val="tx1"/>
                  </a:solidFill>
                </a:rPr>
                <a:t>R </a:t>
              </a:r>
              <a:r>
                <a:rPr lang="en-GB" altLang="it-IT" sz="1400" i="1" baseline="-30000" dirty="0" smtClean="0">
                  <a:solidFill>
                    <a:schemeClr val="tx1"/>
                  </a:solidFill>
                  <a:latin typeface="Times New Roman" pitchFamily="18" charset="0"/>
                  <a:cs typeface="Times New Roman" pitchFamily="18" charset="0"/>
                  <a:sym typeface="Symbol" pitchFamily="18" charset="2"/>
                </a:rPr>
                <a:t>risk free</a:t>
              </a:r>
              <a:endParaRPr lang="it-IT" altLang="it-IT" sz="1400" i="1" baseline="-30000" dirty="0">
                <a:solidFill>
                  <a:schemeClr val="tx1"/>
                </a:solidFill>
                <a:latin typeface="Times New Roman" pitchFamily="18" charset="0"/>
                <a:cs typeface="Times New Roman" pitchFamily="18" charset="0"/>
                <a:sym typeface="Symbol" pitchFamily="18" charset="2"/>
              </a:endParaRPr>
            </a:p>
          </p:txBody>
        </p:sp>
        <p:sp>
          <p:nvSpPr>
            <p:cNvPr id="29" name="Text Box 13"/>
            <p:cNvSpPr txBox="1">
              <a:spLocks noChangeArrowheads="1"/>
            </p:cNvSpPr>
            <p:nvPr/>
          </p:nvSpPr>
          <p:spPr bwMode="auto">
            <a:xfrm>
              <a:off x="6708464" y="1707425"/>
              <a:ext cx="182397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it-IT" altLang="it-IT" sz="1400" i="1" dirty="0" err="1" smtClean="0">
                  <a:sym typeface="Symbol" pitchFamily="18" charset="2"/>
                </a:rPr>
                <a:t>Secutity</a:t>
              </a:r>
              <a:r>
                <a:rPr lang="it-IT" altLang="it-IT" sz="1400" i="1" dirty="0" smtClean="0">
                  <a:sym typeface="Symbol" pitchFamily="18" charset="2"/>
                </a:rPr>
                <a:t> Market Line</a:t>
              </a:r>
              <a:endParaRPr lang="it-IT" altLang="it-IT" sz="1400" i="1" baseline="-30000" dirty="0">
                <a:solidFill>
                  <a:schemeClr val="tx1"/>
                </a:solidFill>
                <a:latin typeface="Times New Roman" pitchFamily="18" charset="0"/>
                <a:cs typeface="Times New Roman" pitchFamily="18" charset="0"/>
                <a:sym typeface="Symbol" pitchFamily="18" charset="2"/>
              </a:endParaRPr>
            </a:p>
          </p:txBody>
        </p:sp>
        <p:graphicFrame>
          <p:nvGraphicFramePr>
            <p:cNvPr id="30" name="Object 14"/>
            <p:cNvGraphicFramePr>
              <a:graphicFrameLocks noChangeAspect="1"/>
            </p:cNvGraphicFramePr>
            <p:nvPr>
              <p:extLst>
                <p:ext uri="{D42A27DB-BD31-4B8C-83A1-F6EECF244321}">
                  <p14:modId xmlns:p14="http://schemas.microsoft.com/office/powerpoint/2010/main" val="2204817703"/>
                </p:ext>
              </p:extLst>
            </p:nvPr>
          </p:nvGraphicFramePr>
          <p:xfrm>
            <a:off x="3648348" y="4377973"/>
            <a:ext cx="1092200" cy="219075"/>
          </p:xfrm>
          <a:graphic>
            <a:graphicData uri="http://schemas.openxmlformats.org/presentationml/2006/ole">
              <mc:AlternateContent xmlns:mc="http://schemas.openxmlformats.org/markup-compatibility/2006">
                <mc:Choice xmlns:v="urn:schemas-microsoft-com:vml" Requires="v">
                  <p:oleObj spid="_x0000_s6340" name="Equation" r:id="rId8" imgW="596880" imgH="203040" progId="Equation.DSMT4">
                    <p:embed/>
                  </p:oleObj>
                </mc:Choice>
                <mc:Fallback>
                  <p:oleObj name="Equation" r:id="rId8" imgW="596880" imgH="203040" progId="Equation.DSMT4">
                    <p:embed/>
                    <p:pic>
                      <p:nvPicPr>
                        <p:cNvPr id="19" name="Object 14"/>
                        <p:cNvPicPr>
                          <a:picLocks noChangeAspect="1" noChangeArrowheads="1"/>
                        </p:cNvPicPr>
                        <p:nvPr/>
                      </p:nvPicPr>
                      <p:blipFill>
                        <a:blip r:embed="rId9"/>
                        <a:srcRect/>
                        <a:stretch>
                          <a:fillRect/>
                        </a:stretch>
                      </p:blipFill>
                      <p:spPr bwMode="auto">
                        <a:xfrm>
                          <a:off x="3648348" y="4377973"/>
                          <a:ext cx="1092200" cy="219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1" name="Object 14"/>
            <p:cNvGraphicFramePr>
              <a:graphicFrameLocks noChangeAspect="1"/>
            </p:cNvGraphicFramePr>
            <p:nvPr>
              <p:extLst>
                <p:ext uri="{D42A27DB-BD31-4B8C-83A1-F6EECF244321}">
                  <p14:modId xmlns:p14="http://schemas.microsoft.com/office/powerpoint/2010/main" val="3690517317"/>
                </p:ext>
              </p:extLst>
            </p:nvPr>
          </p:nvGraphicFramePr>
          <p:xfrm>
            <a:off x="6907213" y="4362450"/>
            <a:ext cx="673100" cy="219075"/>
          </p:xfrm>
          <a:graphic>
            <a:graphicData uri="http://schemas.openxmlformats.org/presentationml/2006/ole">
              <mc:AlternateContent xmlns:mc="http://schemas.openxmlformats.org/markup-compatibility/2006">
                <mc:Choice xmlns:v="urn:schemas-microsoft-com:vml" Requires="v">
                  <p:oleObj spid="_x0000_s6341" name="Equation" r:id="rId10" imgW="368280" imgH="203040" progId="Equation.DSMT4">
                    <p:embed/>
                  </p:oleObj>
                </mc:Choice>
                <mc:Fallback>
                  <p:oleObj name="Equation" r:id="rId10" imgW="368280" imgH="203040" progId="Equation.DSMT4">
                    <p:embed/>
                    <p:pic>
                      <p:nvPicPr>
                        <p:cNvPr id="19" name="Object 14"/>
                        <p:cNvPicPr>
                          <a:picLocks noChangeAspect="1" noChangeArrowheads="1"/>
                        </p:cNvPicPr>
                        <p:nvPr/>
                      </p:nvPicPr>
                      <p:blipFill>
                        <a:blip r:embed="rId11"/>
                        <a:srcRect/>
                        <a:stretch>
                          <a:fillRect/>
                        </a:stretch>
                      </p:blipFill>
                      <p:spPr bwMode="auto">
                        <a:xfrm>
                          <a:off x="6907213" y="4362450"/>
                          <a:ext cx="673100" cy="219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2" name="Object 14"/>
            <p:cNvGraphicFramePr>
              <a:graphicFrameLocks noChangeAspect="1"/>
            </p:cNvGraphicFramePr>
            <p:nvPr>
              <p:extLst>
                <p:ext uri="{D42A27DB-BD31-4B8C-83A1-F6EECF244321}">
                  <p14:modId xmlns:p14="http://schemas.microsoft.com/office/powerpoint/2010/main" val="1721656166"/>
                </p:ext>
              </p:extLst>
            </p:nvPr>
          </p:nvGraphicFramePr>
          <p:xfrm>
            <a:off x="2264555" y="4372404"/>
            <a:ext cx="696912" cy="219075"/>
          </p:xfrm>
          <a:graphic>
            <a:graphicData uri="http://schemas.openxmlformats.org/presentationml/2006/ole">
              <mc:AlternateContent xmlns:mc="http://schemas.openxmlformats.org/markup-compatibility/2006">
                <mc:Choice xmlns:v="urn:schemas-microsoft-com:vml" Requires="v">
                  <p:oleObj spid="_x0000_s6342" name="Equation" r:id="rId12" imgW="380880" imgH="203040" progId="Equation.DSMT4">
                    <p:embed/>
                  </p:oleObj>
                </mc:Choice>
                <mc:Fallback>
                  <p:oleObj name="Equation" r:id="rId12" imgW="380880" imgH="203040" progId="Equation.DSMT4">
                    <p:embed/>
                    <p:pic>
                      <p:nvPicPr>
                        <p:cNvPr id="19" name="Object 14"/>
                        <p:cNvPicPr>
                          <a:picLocks noChangeAspect="1" noChangeArrowheads="1"/>
                        </p:cNvPicPr>
                        <p:nvPr/>
                      </p:nvPicPr>
                      <p:blipFill>
                        <a:blip r:embed="rId13"/>
                        <a:srcRect/>
                        <a:stretch>
                          <a:fillRect/>
                        </a:stretch>
                      </p:blipFill>
                      <p:spPr bwMode="auto">
                        <a:xfrm>
                          <a:off x="2264555" y="4372404"/>
                          <a:ext cx="696912" cy="219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33" name="Text Box 13"/>
          <p:cNvSpPr txBox="1">
            <a:spLocks noChangeArrowheads="1"/>
          </p:cNvSpPr>
          <p:nvPr/>
        </p:nvSpPr>
        <p:spPr bwMode="auto">
          <a:xfrm>
            <a:off x="5772675" y="4820118"/>
            <a:ext cx="182397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it-IT" altLang="it-IT" sz="1400" i="1" dirty="0" smtClean="0">
                <a:sym typeface="Symbol" pitchFamily="18" charset="2"/>
              </a:rPr>
              <a:t>Titoli aggressivi</a:t>
            </a:r>
            <a:endParaRPr lang="it-IT" altLang="it-IT" sz="1400" i="1" baseline="-30000" dirty="0">
              <a:solidFill>
                <a:schemeClr val="tx1"/>
              </a:solidFill>
              <a:latin typeface="Times New Roman" pitchFamily="18" charset="0"/>
              <a:cs typeface="Times New Roman" pitchFamily="18" charset="0"/>
              <a:sym typeface="Symbol" pitchFamily="18" charset="2"/>
            </a:endParaRPr>
          </a:p>
        </p:txBody>
      </p:sp>
      <p:sp>
        <p:nvSpPr>
          <p:cNvPr id="34" name="Text Box 13"/>
          <p:cNvSpPr txBox="1">
            <a:spLocks noChangeArrowheads="1"/>
          </p:cNvSpPr>
          <p:nvPr/>
        </p:nvSpPr>
        <p:spPr bwMode="auto">
          <a:xfrm>
            <a:off x="2707329" y="4835481"/>
            <a:ext cx="182397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it-IT" altLang="it-IT" sz="1400" i="1" dirty="0" smtClean="0">
                <a:sym typeface="Symbol" pitchFamily="18" charset="2"/>
              </a:rPr>
              <a:t>Titoli difensivi</a:t>
            </a:r>
            <a:endParaRPr lang="it-IT" altLang="it-IT" sz="1400" i="1" baseline="-30000" dirty="0">
              <a:solidFill>
                <a:schemeClr val="tx1"/>
              </a:solidFill>
              <a:latin typeface="Times New Roman" pitchFamily="18" charset="0"/>
              <a:cs typeface="Times New Roman" pitchFamily="18" charset="0"/>
              <a:sym typeface="Symbol" pitchFamily="18" charset="2"/>
            </a:endParaRPr>
          </a:p>
        </p:txBody>
      </p:sp>
    </p:spTree>
    <p:extLst>
      <p:ext uri="{BB962C8B-B14F-4D97-AF65-F5344CB8AC3E}">
        <p14:creationId xmlns:p14="http://schemas.microsoft.com/office/powerpoint/2010/main" val="1346042917"/>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026"/>
          <p:cNvSpPr txBox="1">
            <a:spLocks noChangeArrowheads="1"/>
          </p:cNvSpPr>
          <p:nvPr/>
        </p:nvSpPr>
        <p:spPr bwMode="auto">
          <a:xfrm>
            <a:off x="439172" y="260648"/>
            <a:ext cx="8278812" cy="463846"/>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lgn="ctr">
                <a:solidFill>
                  <a:srgbClr val="6699FF"/>
                </a:solidFill>
                <a:miter lim="800000"/>
                <a:headEnd/>
                <a:tailEnd/>
              </a14:hiddenLine>
            </a:ext>
          </a:extLst>
        </p:spPr>
        <p:txBody>
          <a:bodyPr lIns="90000" tIns="46800" rIns="90000" bIns="46800">
            <a:spAutoFit/>
          </a:bodyPr>
          <a:lstStyle/>
          <a:p>
            <a:pPr algn="ctr">
              <a:defRPr/>
            </a:pPr>
            <a:r>
              <a:rPr lang="it-IT" sz="2400" b="1" dirty="0" smtClean="0">
                <a:solidFill>
                  <a:srgbClr val="F26200"/>
                </a:solidFill>
                <a:latin typeface="Georgia" panose="02040502050405020303" pitchFamily="18" charset="0"/>
                <a:ea typeface="+mj-ea"/>
                <a:cs typeface="+mj-cs"/>
              </a:rPr>
              <a:t>Blocco </a:t>
            </a:r>
            <a:r>
              <a:rPr lang="it-IT" sz="2400" b="1" dirty="0">
                <a:solidFill>
                  <a:srgbClr val="F26200"/>
                </a:solidFill>
                <a:latin typeface="Georgia" panose="02040502050405020303" pitchFamily="18" charset="0"/>
                <a:ea typeface="+mj-ea"/>
                <a:cs typeface="+mj-cs"/>
              </a:rPr>
              <a:t>5</a:t>
            </a:r>
            <a:r>
              <a:rPr lang="it-IT" sz="2400" b="1" dirty="0" smtClean="0">
                <a:solidFill>
                  <a:srgbClr val="F26200"/>
                </a:solidFill>
                <a:latin typeface="Georgia" panose="02040502050405020303" pitchFamily="18" charset="0"/>
                <a:ea typeface="+mj-ea"/>
                <a:cs typeface="+mj-cs"/>
              </a:rPr>
              <a:t> – Test 1</a:t>
            </a:r>
            <a:endParaRPr lang="it-IT" sz="2400" b="1" dirty="0">
              <a:solidFill>
                <a:srgbClr val="F26200"/>
              </a:solidFill>
              <a:latin typeface="Georgia" panose="02040502050405020303" pitchFamily="18" charset="0"/>
              <a:ea typeface="+mj-ea"/>
              <a:cs typeface="+mj-cs"/>
            </a:endParaRPr>
          </a:p>
        </p:txBody>
      </p:sp>
      <p:sp>
        <p:nvSpPr>
          <p:cNvPr id="11" name="Text Box 6"/>
          <p:cNvSpPr txBox="1">
            <a:spLocks noChangeArrowheads="1"/>
          </p:cNvSpPr>
          <p:nvPr/>
        </p:nvSpPr>
        <p:spPr bwMode="auto">
          <a:xfrm>
            <a:off x="395288" y="1484784"/>
            <a:ext cx="8322696" cy="3046988"/>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pPr algn="just">
              <a:lnSpc>
                <a:spcPct val="120000"/>
              </a:lnSpc>
              <a:defRPr/>
            </a:pPr>
            <a:r>
              <a:rPr lang="it-IT" sz="2000" dirty="0"/>
              <a:t>Domanda 1</a:t>
            </a:r>
            <a:r>
              <a:rPr lang="it-IT" sz="2000" dirty="0" smtClean="0"/>
              <a:t>: Quale delle seguenti alternative è errata parlando del beta di un titolo</a:t>
            </a:r>
            <a:r>
              <a:rPr lang="it-IT" sz="2000" dirty="0" smtClean="0">
                <a:cs typeface="Arial" charset="0"/>
              </a:rPr>
              <a:t>?</a:t>
            </a:r>
            <a:endParaRPr lang="it-IT" sz="2000" dirty="0">
              <a:cs typeface="Arial" charset="0"/>
            </a:endParaRPr>
          </a:p>
          <a:p>
            <a:pPr algn="just">
              <a:lnSpc>
                <a:spcPct val="120000"/>
              </a:lnSpc>
            </a:pPr>
            <a:endParaRPr lang="it-IT" sz="2000" dirty="0"/>
          </a:p>
          <a:p>
            <a:pPr marL="457200" indent="-457200" algn="just">
              <a:lnSpc>
                <a:spcPct val="120000"/>
              </a:lnSpc>
              <a:buFont typeface="+mj-lt"/>
              <a:buAutoNum type="arabicParenR"/>
            </a:pPr>
            <a:r>
              <a:rPr lang="it-IT" sz="2000" b="1" dirty="0" smtClean="0"/>
              <a:t>Può essere inferiore a uno per i titoli obbligazionari</a:t>
            </a:r>
            <a:endParaRPr lang="it-IT" sz="2000" b="1" dirty="0"/>
          </a:p>
          <a:p>
            <a:pPr marL="457200" indent="-457200" algn="just">
              <a:lnSpc>
                <a:spcPct val="120000"/>
              </a:lnSpc>
              <a:buFont typeface="+mj-lt"/>
              <a:buAutoNum type="arabicParenR"/>
            </a:pPr>
            <a:r>
              <a:rPr lang="it-IT" sz="2000" dirty="0" smtClean="0"/>
              <a:t>Esprime la sensibilità dei rendimenti di un titolo a variazioni del mercato</a:t>
            </a:r>
            <a:endParaRPr lang="it-IT" sz="2000" dirty="0">
              <a:cs typeface="Arial" charset="0"/>
            </a:endParaRPr>
          </a:p>
          <a:p>
            <a:pPr marL="457200" indent="-457200" algn="just">
              <a:lnSpc>
                <a:spcPct val="120000"/>
              </a:lnSpc>
              <a:buFont typeface="+mj-lt"/>
              <a:buAutoNum type="arabicParenR"/>
            </a:pPr>
            <a:r>
              <a:rPr lang="it-IT" sz="2000" dirty="0" smtClean="0"/>
              <a:t>Può essere negativa solo in teoria</a:t>
            </a:r>
          </a:p>
          <a:p>
            <a:pPr marL="457200" indent="-457200" algn="just">
              <a:lnSpc>
                <a:spcPct val="120000"/>
              </a:lnSpc>
              <a:buFont typeface="+mj-lt"/>
              <a:buAutoNum type="arabicParenR"/>
            </a:pPr>
            <a:r>
              <a:rPr lang="it-IT" sz="2000" dirty="0" smtClean="0"/>
              <a:t>Il portafoglio di mercato ha un beta pari a uno</a:t>
            </a:r>
            <a:endParaRPr lang="it-IT" sz="2000" dirty="0"/>
          </a:p>
        </p:txBody>
      </p:sp>
      <p:sp>
        <p:nvSpPr>
          <p:cNvPr id="2" name="Segnaposto numero diapositiva 1"/>
          <p:cNvSpPr>
            <a:spLocks noGrp="1"/>
          </p:cNvSpPr>
          <p:nvPr>
            <p:ph type="sldNum" sz="quarter" idx="4"/>
          </p:nvPr>
        </p:nvSpPr>
        <p:spPr/>
        <p:txBody>
          <a:bodyPr/>
          <a:lstStyle/>
          <a:p>
            <a:fld id="{CEE20744-6222-4AA3-9D45-8592154090B2}" type="slidenum">
              <a:rPr lang="it-IT" smtClean="0"/>
              <a:pPr/>
              <a:t>161</a:t>
            </a:fld>
            <a:endParaRPr lang="it-IT"/>
          </a:p>
        </p:txBody>
      </p:sp>
    </p:spTree>
    <p:extLst>
      <p:ext uri="{BB962C8B-B14F-4D97-AF65-F5344CB8AC3E}">
        <p14:creationId xmlns:p14="http://schemas.microsoft.com/office/powerpoint/2010/main" val="1447086767"/>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026"/>
          <p:cNvSpPr txBox="1">
            <a:spLocks noChangeArrowheads="1"/>
          </p:cNvSpPr>
          <p:nvPr/>
        </p:nvSpPr>
        <p:spPr bwMode="auto">
          <a:xfrm>
            <a:off x="439172" y="260648"/>
            <a:ext cx="8278812" cy="463846"/>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lgn="ctr">
                <a:solidFill>
                  <a:srgbClr val="6699FF"/>
                </a:solidFill>
                <a:miter lim="800000"/>
                <a:headEnd/>
                <a:tailEnd/>
              </a14:hiddenLine>
            </a:ext>
          </a:extLst>
        </p:spPr>
        <p:txBody>
          <a:bodyPr lIns="90000" tIns="46800" rIns="90000" bIns="46800">
            <a:spAutoFit/>
          </a:bodyPr>
          <a:lstStyle/>
          <a:p>
            <a:pPr algn="ctr">
              <a:defRPr/>
            </a:pPr>
            <a:r>
              <a:rPr lang="it-IT" sz="2400" b="1" dirty="0" smtClean="0">
                <a:solidFill>
                  <a:srgbClr val="F26200"/>
                </a:solidFill>
                <a:latin typeface="Georgia" panose="02040502050405020303" pitchFamily="18" charset="0"/>
                <a:ea typeface="+mj-ea"/>
                <a:cs typeface="+mj-cs"/>
              </a:rPr>
              <a:t>Blocco </a:t>
            </a:r>
            <a:r>
              <a:rPr lang="it-IT" sz="2400" b="1" dirty="0">
                <a:solidFill>
                  <a:srgbClr val="F26200"/>
                </a:solidFill>
                <a:latin typeface="Georgia" panose="02040502050405020303" pitchFamily="18" charset="0"/>
                <a:ea typeface="+mj-ea"/>
                <a:cs typeface="+mj-cs"/>
              </a:rPr>
              <a:t>5</a:t>
            </a:r>
            <a:r>
              <a:rPr lang="it-IT" sz="2400" b="1" dirty="0" smtClean="0">
                <a:solidFill>
                  <a:srgbClr val="F26200"/>
                </a:solidFill>
                <a:latin typeface="Georgia" panose="02040502050405020303" pitchFamily="18" charset="0"/>
                <a:ea typeface="+mj-ea"/>
                <a:cs typeface="+mj-cs"/>
              </a:rPr>
              <a:t> – Test 2</a:t>
            </a:r>
            <a:endParaRPr lang="it-IT" sz="2400" b="1" dirty="0">
              <a:solidFill>
                <a:srgbClr val="F26200"/>
              </a:solidFill>
              <a:latin typeface="Georgia" panose="02040502050405020303" pitchFamily="18" charset="0"/>
              <a:ea typeface="+mj-ea"/>
              <a:cs typeface="+mj-cs"/>
            </a:endParaRPr>
          </a:p>
        </p:txBody>
      </p:sp>
      <p:sp>
        <p:nvSpPr>
          <p:cNvPr id="11" name="Text Box 6"/>
          <p:cNvSpPr txBox="1">
            <a:spLocks noChangeArrowheads="1"/>
          </p:cNvSpPr>
          <p:nvPr/>
        </p:nvSpPr>
        <p:spPr bwMode="auto">
          <a:xfrm>
            <a:off x="395288" y="1484784"/>
            <a:ext cx="8322696" cy="4154984"/>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pPr algn="just">
              <a:lnSpc>
                <a:spcPct val="120000"/>
              </a:lnSpc>
              <a:defRPr/>
            </a:pPr>
            <a:r>
              <a:rPr lang="it-IT" sz="2000" dirty="0"/>
              <a:t>Domanda </a:t>
            </a:r>
            <a:r>
              <a:rPr lang="it-IT" sz="2000" dirty="0" smtClean="0"/>
              <a:t>2: Quale delle seguenti alternative è corretta in tema di diversificazione del portafoglio?</a:t>
            </a:r>
            <a:endParaRPr lang="it-IT" sz="2000" dirty="0">
              <a:cs typeface="Arial" charset="0"/>
            </a:endParaRPr>
          </a:p>
          <a:p>
            <a:pPr algn="just">
              <a:lnSpc>
                <a:spcPct val="120000"/>
              </a:lnSpc>
            </a:pPr>
            <a:endParaRPr lang="it-IT" sz="2000" dirty="0"/>
          </a:p>
          <a:p>
            <a:pPr marL="457200" indent="-457200" algn="just">
              <a:lnSpc>
                <a:spcPct val="120000"/>
              </a:lnSpc>
              <a:buFont typeface="+mj-lt"/>
              <a:buAutoNum type="arabicParenR"/>
            </a:pPr>
            <a:r>
              <a:rPr lang="it-IT" sz="2000" b="1" dirty="0" smtClean="0"/>
              <a:t>Il portafoglio di mercato ha solo una componente di rischio non diversificabile</a:t>
            </a:r>
            <a:endParaRPr lang="it-IT" sz="2000" b="1" dirty="0"/>
          </a:p>
          <a:p>
            <a:pPr marL="457200" indent="-457200" algn="just">
              <a:lnSpc>
                <a:spcPct val="120000"/>
              </a:lnSpc>
              <a:buFont typeface="+mj-lt"/>
              <a:buAutoNum type="arabicParenR"/>
            </a:pPr>
            <a:r>
              <a:rPr lang="it-IT" sz="2000" dirty="0" smtClean="0"/>
              <a:t>Il rischio sistemico può essere diversificato investendo in una pluralità di titoli maggiore</a:t>
            </a:r>
          </a:p>
          <a:p>
            <a:pPr marL="457200" indent="-457200" algn="just">
              <a:lnSpc>
                <a:spcPct val="120000"/>
              </a:lnSpc>
              <a:buFont typeface="+mj-lt"/>
              <a:buAutoNum type="arabicParenR"/>
            </a:pPr>
            <a:r>
              <a:rPr lang="it-IT" sz="2000" dirty="0" smtClean="0">
                <a:cs typeface="Arial" charset="0"/>
              </a:rPr>
              <a:t>Non si ha beneficio derivante dalla diversificazione se la correlazione lineare fra due titoli è positiva</a:t>
            </a:r>
          </a:p>
          <a:p>
            <a:pPr marL="457200" indent="-457200" algn="just">
              <a:lnSpc>
                <a:spcPct val="120000"/>
              </a:lnSpc>
              <a:buFont typeface="+mj-lt"/>
              <a:buAutoNum type="arabicParenR"/>
            </a:pPr>
            <a:r>
              <a:rPr lang="it-IT" sz="2000" dirty="0">
                <a:cs typeface="Arial" charset="0"/>
              </a:rPr>
              <a:t>Non si ha beneficio derivante dalla diversificazione se la correlazione lineare fra due titoli è </a:t>
            </a:r>
            <a:r>
              <a:rPr lang="it-IT" sz="2000" dirty="0" smtClean="0">
                <a:cs typeface="Arial" charset="0"/>
              </a:rPr>
              <a:t>perfettamente negativa</a:t>
            </a:r>
            <a:endParaRPr lang="it-IT" sz="2000" dirty="0">
              <a:cs typeface="Arial" charset="0"/>
            </a:endParaRPr>
          </a:p>
        </p:txBody>
      </p:sp>
      <p:sp>
        <p:nvSpPr>
          <p:cNvPr id="2" name="Segnaposto numero diapositiva 1"/>
          <p:cNvSpPr>
            <a:spLocks noGrp="1"/>
          </p:cNvSpPr>
          <p:nvPr>
            <p:ph type="sldNum" sz="quarter" idx="4"/>
          </p:nvPr>
        </p:nvSpPr>
        <p:spPr/>
        <p:txBody>
          <a:bodyPr/>
          <a:lstStyle/>
          <a:p>
            <a:fld id="{CEE20744-6222-4AA3-9D45-8592154090B2}" type="slidenum">
              <a:rPr lang="it-IT" smtClean="0"/>
              <a:pPr/>
              <a:t>162</a:t>
            </a:fld>
            <a:endParaRPr lang="it-IT"/>
          </a:p>
        </p:txBody>
      </p:sp>
    </p:spTree>
    <p:extLst>
      <p:ext uri="{BB962C8B-B14F-4D97-AF65-F5344CB8AC3E}">
        <p14:creationId xmlns:p14="http://schemas.microsoft.com/office/powerpoint/2010/main" val="1160817839"/>
      </p:ext>
    </p:extLst>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026"/>
          <p:cNvSpPr txBox="1">
            <a:spLocks noChangeArrowheads="1"/>
          </p:cNvSpPr>
          <p:nvPr/>
        </p:nvSpPr>
        <p:spPr bwMode="auto">
          <a:xfrm>
            <a:off x="439172" y="260648"/>
            <a:ext cx="8278812" cy="463846"/>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lgn="ctr">
                <a:solidFill>
                  <a:srgbClr val="6699FF"/>
                </a:solidFill>
                <a:miter lim="800000"/>
                <a:headEnd/>
                <a:tailEnd/>
              </a14:hiddenLine>
            </a:ext>
          </a:extLst>
        </p:spPr>
        <p:txBody>
          <a:bodyPr lIns="90000" tIns="46800" rIns="90000" bIns="46800">
            <a:spAutoFit/>
          </a:bodyPr>
          <a:lstStyle/>
          <a:p>
            <a:pPr algn="ctr">
              <a:defRPr/>
            </a:pPr>
            <a:r>
              <a:rPr lang="it-IT" sz="2400" b="1" dirty="0" smtClean="0">
                <a:solidFill>
                  <a:srgbClr val="F26200"/>
                </a:solidFill>
                <a:latin typeface="Georgia" panose="02040502050405020303" pitchFamily="18" charset="0"/>
                <a:ea typeface="+mj-ea"/>
                <a:cs typeface="+mj-cs"/>
              </a:rPr>
              <a:t>Blocco </a:t>
            </a:r>
            <a:r>
              <a:rPr lang="it-IT" sz="2400" b="1" dirty="0">
                <a:solidFill>
                  <a:srgbClr val="F26200"/>
                </a:solidFill>
                <a:latin typeface="Georgia" panose="02040502050405020303" pitchFamily="18" charset="0"/>
                <a:ea typeface="+mj-ea"/>
                <a:cs typeface="+mj-cs"/>
              </a:rPr>
              <a:t>5</a:t>
            </a:r>
            <a:r>
              <a:rPr lang="it-IT" sz="2400" b="1" dirty="0" smtClean="0">
                <a:solidFill>
                  <a:srgbClr val="F26200"/>
                </a:solidFill>
                <a:latin typeface="Georgia" panose="02040502050405020303" pitchFamily="18" charset="0"/>
                <a:ea typeface="+mj-ea"/>
                <a:cs typeface="+mj-cs"/>
              </a:rPr>
              <a:t> – Test </a:t>
            </a:r>
            <a:r>
              <a:rPr lang="it-IT" sz="2400" b="1" dirty="0">
                <a:solidFill>
                  <a:srgbClr val="F26200"/>
                </a:solidFill>
                <a:latin typeface="Georgia" panose="02040502050405020303" pitchFamily="18" charset="0"/>
                <a:ea typeface="+mj-ea"/>
                <a:cs typeface="+mj-cs"/>
              </a:rPr>
              <a:t>3</a:t>
            </a:r>
          </a:p>
        </p:txBody>
      </p:sp>
      <p:sp>
        <p:nvSpPr>
          <p:cNvPr id="11" name="Text Box 6"/>
          <p:cNvSpPr txBox="1">
            <a:spLocks noChangeArrowheads="1"/>
          </p:cNvSpPr>
          <p:nvPr/>
        </p:nvSpPr>
        <p:spPr bwMode="auto">
          <a:xfrm>
            <a:off x="395288" y="1484784"/>
            <a:ext cx="8322696" cy="2677656"/>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pPr algn="just">
              <a:lnSpc>
                <a:spcPct val="120000"/>
              </a:lnSpc>
              <a:defRPr/>
            </a:pPr>
            <a:r>
              <a:rPr lang="it-IT" sz="2000" dirty="0"/>
              <a:t>Domanda </a:t>
            </a:r>
            <a:r>
              <a:rPr lang="it-IT" sz="2000" dirty="0" smtClean="0"/>
              <a:t>3: All'aumentare del numero di flussi cedolari e a parità di tutte le altre condizioni, la </a:t>
            </a:r>
            <a:r>
              <a:rPr lang="it-IT" sz="2000" dirty="0" err="1" smtClean="0"/>
              <a:t>duration</a:t>
            </a:r>
            <a:r>
              <a:rPr lang="it-IT" sz="2000" dirty="0" smtClean="0"/>
              <a:t> di un titolo obbligazionario tende a:</a:t>
            </a:r>
            <a:endParaRPr lang="it-IT" sz="2000" dirty="0">
              <a:cs typeface="Arial" charset="0"/>
            </a:endParaRPr>
          </a:p>
          <a:p>
            <a:pPr algn="just">
              <a:lnSpc>
                <a:spcPct val="120000"/>
              </a:lnSpc>
            </a:pPr>
            <a:endParaRPr lang="it-IT" sz="2000" dirty="0"/>
          </a:p>
          <a:p>
            <a:pPr marL="457200" indent="-457200" algn="just">
              <a:lnSpc>
                <a:spcPct val="120000"/>
              </a:lnSpc>
              <a:buFont typeface="+mj-lt"/>
              <a:buAutoNum type="arabicParenR"/>
            </a:pPr>
            <a:r>
              <a:rPr lang="it-IT" sz="2000" b="1" dirty="0" smtClean="0"/>
              <a:t>Ridursi</a:t>
            </a:r>
          </a:p>
          <a:p>
            <a:pPr marL="457200" indent="-457200" algn="just">
              <a:lnSpc>
                <a:spcPct val="120000"/>
              </a:lnSpc>
              <a:buFont typeface="+mj-lt"/>
              <a:buAutoNum type="arabicParenR"/>
            </a:pPr>
            <a:r>
              <a:rPr lang="it-IT" sz="2000" dirty="0" smtClean="0"/>
              <a:t>Aumentare</a:t>
            </a:r>
          </a:p>
          <a:p>
            <a:pPr marL="457200" indent="-457200" algn="just">
              <a:lnSpc>
                <a:spcPct val="120000"/>
              </a:lnSpc>
              <a:buFont typeface="+mj-lt"/>
              <a:buAutoNum type="arabicParenR"/>
            </a:pPr>
            <a:r>
              <a:rPr lang="it-IT" sz="2000" dirty="0" smtClean="0"/>
              <a:t>Restare invariata</a:t>
            </a:r>
          </a:p>
          <a:p>
            <a:pPr marL="457200" indent="-457200" algn="just">
              <a:lnSpc>
                <a:spcPct val="120000"/>
              </a:lnSpc>
              <a:buFont typeface="+mj-lt"/>
              <a:buAutoNum type="arabicParenR"/>
            </a:pPr>
            <a:r>
              <a:rPr lang="it-IT" sz="2000" dirty="0" smtClean="0"/>
              <a:t>L'informazione non è sufficiente per rispondere</a:t>
            </a:r>
          </a:p>
        </p:txBody>
      </p:sp>
      <p:sp>
        <p:nvSpPr>
          <p:cNvPr id="2" name="Segnaposto numero diapositiva 1"/>
          <p:cNvSpPr>
            <a:spLocks noGrp="1"/>
          </p:cNvSpPr>
          <p:nvPr>
            <p:ph type="sldNum" sz="quarter" idx="4"/>
          </p:nvPr>
        </p:nvSpPr>
        <p:spPr/>
        <p:txBody>
          <a:bodyPr/>
          <a:lstStyle/>
          <a:p>
            <a:fld id="{CEE20744-6222-4AA3-9D45-8592154090B2}" type="slidenum">
              <a:rPr lang="it-IT" smtClean="0"/>
              <a:pPr/>
              <a:t>163</a:t>
            </a:fld>
            <a:endParaRPr lang="it-IT"/>
          </a:p>
        </p:txBody>
      </p:sp>
    </p:spTree>
    <p:extLst>
      <p:ext uri="{BB962C8B-B14F-4D97-AF65-F5344CB8AC3E}">
        <p14:creationId xmlns:p14="http://schemas.microsoft.com/office/powerpoint/2010/main" val="601800071"/>
      </p:ext>
    </p:extLst>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026"/>
          <p:cNvSpPr txBox="1">
            <a:spLocks noChangeArrowheads="1"/>
          </p:cNvSpPr>
          <p:nvPr/>
        </p:nvSpPr>
        <p:spPr bwMode="auto">
          <a:xfrm>
            <a:off x="439172" y="260648"/>
            <a:ext cx="8278812" cy="463846"/>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lgn="ctr">
                <a:solidFill>
                  <a:srgbClr val="6699FF"/>
                </a:solidFill>
                <a:miter lim="800000"/>
                <a:headEnd/>
                <a:tailEnd/>
              </a14:hiddenLine>
            </a:ext>
          </a:extLst>
        </p:spPr>
        <p:txBody>
          <a:bodyPr lIns="90000" tIns="46800" rIns="90000" bIns="46800">
            <a:spAutoFit/>
          </a:bodyPr>
          <a:lstStyle/>
          <a:p>
            <a:pPr algn="ctr">
              <a:defRPr/>
            </a:pPr>
            <a:r>
              <a:rPr lang="it-IT" sz="2400" b="1" dirty="0" smtClean="0">
                <a:solidFill>
                  <a:srgbClr val="F26200"/>
                </a:solidFill>
                <a:latin typeface="Georgia" panose="02040502050405020303" pitchFamily="18" charset="0"/>
                <a:ea typeface="+mj-ea"/>
                <a:cs typeface="+mj-cs"/>
              </a:rPr>
              <a:t>INDICE</a:t>
            </a:r>
            <a:endParaRPr lang="it-IT" sz="2400" b="1" dirty="0">
              <a:solidFill>
                <a:srgbClr val="F26200"/>
              </a:solidFill>
              <a:latin typeface="Georgia" panose="02040502050405020303" pitchFamily="18" charset="0"/>
              <a:ea typeface="+mj-ea"/>
              <a:cs typeface="+mj-cs"/>
            </a:endParaRPr>
          </a:p>
        </p:txBody>
      </p:sp>
      <p:sp>
        <p:nvSpPr>
          <p:cNvPr id="5" name="Rectangle 4"/>
          <p:cNvSpPr/>
          <p:nvPr/>
        </p:nvSpPr>
        <p:spPr>
          <a:xfrm>
            <a:off x="921560" y="1345992"/>
            <a:ext cx="7610880" cy="4247317"/>
          </a:xfrm>
          <a:prstGeom prst="rect">
            <a:avLst/>
          </a:prstGeom>
        </p:spPr>
        <p:txBody>
          <a:bodyPr wrap="square">
            <a:spAutoFit/>
          </a:bodyPr>
          <a:lstStyle/>
          <a:p>
            <a:pPr marL="342900" indent="-342900">
              <a:lnSpc>
                <a:spcPct val="150000"/>
              </a:lnSpc>
              <a:buFont typeface="Arial" panose="020B0604020202020204" pitchFamily="34" charset="0"/>
              <a:buChar char="•"/>
            </a:pPr>
            <a:r>
              <a:rPr lang="it-IT" sz="2000" dirty="0"/>
              <a:t>Lo scenario attuale</a:t>
            </a:r>
          </a:p>
          <a:p>
            <a:pPr marL="342900" indent="-342900">
              <a:lnSpc>
                <a:spcPct val="150000"/>
              </a:lnSpc>
              <a:buFont typeface="Arial" panose="020B0604020202020204" pitchFamily="34" charset="0"/>
              <a:buChar char="•"/>
            </a:pPr>
            <a:r>
              <a:rPr lang="it-IT" sz="2000" dirty="0"/>
              <a:t>Il rischio: un'introduzione</a:t>
            </a:r>
          </a:p>
          <a:p>
            <a:pPr marL="342900" indent="-342900">
              <a:lnSpc>
                <a:spcPct val="150000"/>
              </a:lnSpc>
              <a:buFont typeface="Arial" panose="020B0604020202020204" pitchFamily="34" charset="0"/>
              <a:buChar char="•"/>
            </a:pPr>
            <a:r>
              <a:rPr lang="it-IT" sz="2000" dirty="0"/>
              <a:t>Il bisogno di sicurezza</a:t>
            </a:r>
          </a:p>
          <a:p>
            <a:pPr marL="342900" indent="-342900">
              <a:lnSpc>
                <a:spcPct val="150000"/>
              </a:lnSpc>
              <a:buFont typeface="Arial" panose="020B0604020202020204" pitchFamily="34" charset="0"/>
              <a:buChar char="•"/>
            </a:pPr>
            <a:r>
              <a:rPr lang="it-IT" sz="2000" dirty="0"/>
              <a:t>Il rischio al tempo della </a:t>
            </a:r>
            <a:r>
              <a:rPr lang="it-IT" sz="2000" dirty="0" err="1"/>
              <a:t>MiFID</a:t>
            </a:r>
            <a:endParaRPr lang="it-IT" sz="2000" dirty="0"/>
          </a:p>
          <a:p>
            <a:pPr marL="342900" indent="-342900">
              <a:lnSpc>
                <a:spcPct val="150000"/>
              </a:lnSpc>
              <a:buFont typeface="Arial" panose="020B0604020202020204" pitchFamily="34" charset="0"/>
              <a:buChar char="•"/>
            </a:pPr>
            <a:r>
              <a:rPr lang="it-IT" sz="2000" dirty="0"/>
              <a:t>La pianificazione finanziaria ed il rendimento di portafoglio</a:t>
            </a:r>
          </a:p>
          <a:p>
            <a:pPr marL="342900" indent="-342900">
              <a:lnSpc>
                <a:spcPct val="150000"/>
              </a:lnSpc>
              <a:buFont typeface="Arial" panose="020B0604020202020204" pitchFamily="34" charset="0"/>
              <a:buChar char="•"/>
            </a:pPr>
            <a:r>
              <a:rPr lang="it-IT" sz="2000" dirty="0"/>
              <a:t>La mappa dei rischi degli investimenti obbligazionari e azionari</a:t>
            </a:r>
          </a:p>
          <a:p>
            <a:pPr marL="342900" indent="-342900">
              <a:lnSpc>
                <a:spcPct val="150000"/>
              </a:lnSpc>
              <a:buFont typeface="Arial" panose="020B0604020202020204" pitchFamily="34" charset="0"/>
              <a:buChar char="•"/>
            </a:pPr>
            <a:r>
              <a:rPr lang="it-IT" sz="2000" b="1" dirty="0"/>
              <a:t>Gli strumenti alternativi di investimento</a:t>
            </a:r>
          </a:p>
          <a:p>
            <a:pPr marL="342900" indent="-342900">
              <a:lnSpc>
                <a:spcPct val="150000"/>
              </a:lnSpc>
              <a:buFont typeface="Arial" panose="020B0604020202020204" pitchFamily="34" charset="0"/>
              <a:buChar char="•"/>
            </a:pPr>
            <a:r>
              <a:rPr lang="it-IT" sz="2000" dirty="0"/>
              <a:t>I benefici della diversificazione del portafoglio</a:t>
            </a:r>
          </a:p>
          <a:p>
            <a:pPr marL="342900" indent="-342900">
              <a:lnSpc>
                <a:spcPct val="150000"/>
              </a:lnSpc>
              <a:buFont typeface="Arial" panose="020B0604020202020204" pitchFamily="34" charset="0"/>
              <a:buChar char="•"/>
            </a:pPr>
            <a:r>
              <a:rPr lang="it-IT" sz="2000" dirty="0"/>
              <a:t>Le strategie di gestione del portafoglio</a:t>
            </a:r>
          </a:p>
        </p:txBody>
      </p:sp>
      <p:sp>
        <p:nvSpPr>
          <p:cNvPr id="2" name="Segnaposto numero diapositiva 1"/>
          <p:cNvSpPr>
            <a:spLocks noGrp="1"/>
          </p:cNvSpPr>
          <p:nvPr>
            <p:ph type="sldNum" sz="quarter" idx="4"/>
          </p:nvPr>
        </p:nvSpPr>
        <p:spPr/>
        <p:txBody>
          <a:bodyPr/>
          <a:lstStyle/>
          <a:p>
            <a:fld id="{CEE20744-6222-4AA3-9D45-8592154090B2}" type="slidenum">
              <a:rPr lang="it-IT" smtClean="0"/>
              <a:pPr/>
              <a:t>164</a:t>
            </a:fld>
            <a:endParaRPr lang="it-IT" dirty="0"/>
          </a:p>
        </p:txBody>
      </p:sp>
    </p:spTree>
    <p:extLst>
      <p:ext uri="{BB962C8B-B14F-4D97-AF65-F5344CB8AC3E}">
        <p14:creationId xmlns:p14="http://schemas.microsoft.com/office/powerpoint/2010/main" val="1610529966"/>
      </p:ext>
    </p:extLst>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026"/>
          <p:cNvSpPr txBox="1">
            <a:spLocks noChangeArrowheads="1"/>
          </p:cNvSpPr>
          <p:nvPr/>
        </p:nvSpPr>
        <p:spPr bwMode="auto">
          <a:xfrm>
            <a:off x="439172" y="260648"/>
            <a:ext cx="8278812" cy="463846"/>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lgn="ctr">
                <a:solidFill>
                  <a:srgbClr val="6699FF"/>
                </a:solidFill>
                <a:miter lim="800000"/>
                <a:headEnd/>
                <a:tailEnd/>
              </a14:hiddenLine>
            </a:ext>
          </a:extLst>
        </p:spPr>
        <p:txBody>
          <a:bodyPr lIns="90000" tIns="46800" rIns="90000" bIns="46800">
            <a:spAutoFit/>
          </a:bodyPr>
          <a:lstStyle/>
          <a:p>
            <a:pPr algn="ctr">
              <a:defRPr/>
            </a:pPr>
            <a:r>
              <a:rPr lang="it-IT" sz="2400" b="1" dirty="0">
                <a:solidFill>
                  <a:srgbClr val="F26200"/>
                </a:solidFill>
                <a:latin typeface="Georgia" panose="02040502050405020303" pitchFamily="18" charset="0"/>
              </a:rPr>
              <a:t>Gli strumenti alternativi di investimento</a:t>
            </a:r>
          </a:p>
        </p:txBody>
      </p:sp>
      <p:sp>
        <p:nvSpPr>
          <p:cNvPr id="2" name="Segnaposto numero diapositiva 1"/>
          <p:cNvSpPr>
            <a:spLocks noGrp="1"/>
          </p:cNvSpPr>
          <p:nvPr>
            <p:ph type="sldNum" sz="quarter" idx="4"/>
          </p:nvPr>
        </p:nvSpPr>
        <p:spPr/>
        <p:txBody>
          <a:bodyPr/>
          <a:lstStyle/>
          <a:p>
            <a:fld id="{CEE20744-6222-4AA3-9D45-8592154090B2}" type="slidenum">
              <a:rPr lang="it-IT" smtClean="0"/>
              <a:pPr/>
              <a:t>165</a:t>
            </a:fld>
            <a:endParaRPr lang="it-IT" dirty="0"/>
          </a:p>
        </p:txBody>
      </p:sp>
      <p:sp>
        <p:nvSpPr>
          <p:cNvPr id="9" name="Text Box 6"/>
          <p:cNvSpPr txBox="1">
            <a:spLocks noChangeArrowheads="1"/>
          </p:cNvSpPr>
          <p:nvPr/>
        </p:nvSpPr>
        <p:spPr bwMode="auto">
          <a:xfrm>
            <a:off x="414743" y="1052736"/>
            <a:ext cx="8322696" cy="3046988"/>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pPr marL="0" lvl="1" algn="just">
              <a:lnSpc>
                <a:spcPct val="120000"/>
              </a:lnSpc>
            </a:pPr>
            <a:r>
              <a:rPr lang="it-IT" sz="2000" dirty="0" smtClean="0">
                <a:latin typeface="+mj-lt"/>
              </a:rPr>
              <a:t>Questa </a:t>
            </a:r>
            <a:r>
              <a:rPr lang="it-IT" sz="2000" dirty="0">
                <a:latin typeface="+mj-lt"/>
              </a:rPr>
              <a:t>unità intende </a:t>
            </a:r>
            <a:r>
              <a:rPr lang="it-IT" sz="2000" dirty="0" smtClean="0">
                <a:latin typeface="+mj-lt"/>
              </a:rPr>
              <a:t>dare una panoramica dei principali </a:t>
            </a:r>
            <a:r>
              <a:rPr lang="it-IT" sz="2000" dirty="0">
                <a:latin typeface="+mj-lt"/>
              </a:rPr>
              <a:t>strumenti </a:t>
            </a:r>
            <a:r>
              <a:rPr lang="it-IT" sz="2000" dirty="0" smtClean="0">
                <a:latin typeface="+mj-lt"/>
              </a:rPr>
              <a:t>alternativi di investimento, ossia di </a:t>
            </a:r>
            <a:r>
              <a:rPr lang="it-IT" sz="2000" dirty="0">
                <a:latin typeface="+mj-lt"/>
              </a:rPr>
              <a:t>quegli strumenti </a:t>
            </a:r>
            <a:r>
              <a:rPr lang="it-IT" sz="2000" dirty="0" smtClean="0">
                <a:latin typeface="+mj-lt"/>
              </a:rPr>
              <a:t>che </a:t>
            </a:r>
            <a:r>
              <a:rPr lang="it-IT" sz="2000" dirty="0">
                <a:latin typeface="+mj-lt"/>
              </a:rPr>
              <a:t>presentando una bassa correlazione con gli </a:t>
            </a:r>
            <a:r>
              <a:rPr lang="it-IT" sz="2000" dirty="0" err="1" smtClean="0">
                <a:latin typeface="+mj-lt"/>
              </a:rPr>
              <a:t>asset</a:t>
            </a:r>
            <a:r>
              <a:rPr lang="it-IT" sz="2000" dirty="0" smtClean="0">
                <a:latin typeface="+mj-lt"/>
              </a:rPr>
              <a:t> </a:t>
            </a:r>
            <a:r>
              <a:rPr lang="it-IT" sz="2000" dirty="0">
                <a:latin typeface="+mj-lt"/>
              </a:rPr>
              <a:t>tradizionali, possono aiutare l’investitore a costruire un portafoglio caratterizzato da una maggiore diversificazione del rischio.</a:t>
            </a:r>
          </a:p>
          <a:p>
            <a:pPr marL="0" lvl="1" algn="just">
              <a:lnSpc>
                <a:spcPct val="120000"/>
              </a:lnSpc>
            </a:pPr>
            <a:r>
              <a:rPr lang="it-IT" sz="2000" dirty="0" smtClean="0">
                <a:latin typeface="+mj-lt"/>
              </a:rPr>
              <a:t>Saranno presi in </a:t>
            </a:r>
            <a:r>
              <a:rPr lang="it-IT" sz="2000" dirty="0">
                <a:latin typeface="+mj-lt"/>
              </a:rPr>
              <a:t>considerazione gli strumenti </a:t>
            </a:r>
            <a:r>
              <a:rPr lang="it-IT" sz="2000" dirty="0" smtClean="0">
                <a:latin typeface="+mj-lt"/>
              </a:rPr>
              <a:t>principali, oggi più diffusi sul mercato: i fondi speculativi (hedge fund), i fondi immobiliari, le </a:t>
            </a:r>
            <a:r>
              <a:rPr lang="it-IT" sz="2000" dirty="0" err="1" smtClean="0">
                <a:latin typeface="+mj-lt"/>
              </a:rPr>
              <a:t>commodities</a:t>
            </a:r>
            <a:r>
              <a:rPr lang="it-IT" sz="2000" dirty="0" smtClean="0">
                <a:latin typeface="+mj-lt"/>
              </a:rPr>
              <a:t> e i fondi di private </a:t>
            </a:r>
            <a:r>
              <a:rPr lang="it-IT" sz="2000" dirty="0" err="1" smtClean="0">
                <a:latin typeface="+mj-lt"/>
              </a:rPr>
              <a:t>equity</a:t>
            </a:r>
            <a:r>
              <a:rPr lang="it-IT" sz="2000" dirty="0" smtClean="0">
                <a:latin typeface="+mj-lt"/>
              </a:rPr>
              <a:t>. </a:t>
            </a:r>
            <a:endParaRPr lang="it-IT" sz="2000" dirty="0">
              <a:latin typeface="+mj-lt"/>
            </a:endParaRPr>
          </a:p>
        </p:txBody>
      </p:sp>
      <p:grpSp>
        <p:nvGrpSpPr>
          <p:cNvPr id="17" name="Gruppo 16"/>
          <p:cNvGrpSpPr/>
          <p:nvPr/>
        </p:nvGrpSpPr>
        <p:grpSpPr>
          <a:xfrm>
            <a:off x="1187624" y="4653136"/>
            <a:ext cx="6504624" cy="1476375"/>
            <a:chOff x="2123728" y="4427016"/>
            <a:chExt cx="6504624" cy="1476375"/>
          </a:xfrm>
        </p:grpSpPr>
        <p:sp>
          <p:nvSpPr>
            <p:cNvPr id="5" name="Text Box 26"/>
            <p:cNvSpPr txBox="1">
              <a:spLocks noChangeArrowheads="1"/>
            </p:cNvSpPr>
            <p:nvPr/>
          </p:nvSpPr>
          <p:spPr bwMode="auto">
            <a:xfrm>
              <a:off x="5652120" y="4427016"/>
              <a:ext cx="2976232" cy="1476375"/>
            </a:xfrm>
            <a:prstGeom prst="rect">
              <a:avLst/>
            </a:prstGeom>
            <a:noFill/>
            <a:ln>
              <a:noFill/>
            </a:ln>
            <a:effectLst/>
            <a:extLst>
              <a:ext uri="{909E8E84-426E-40DD-AFC4-6F175D3DCCD1}">
                <a14:hiddenFill xmlns:a14="http://schemas.microsoft.com/office/drawing/2010/main">
                  <a:solidFill>
                    <a:srgbClr val="FFFF66"/>
                  </a:solidFill>
                </a14:hiddenFill>
              </a:ext>
              <a:ext uri="{91240B29-F687-4F45-9708-019B960494DF}">
                <a14:hiddenLine xmlns:a14="http://schemas.microsoft.com/office/drawing/2010/main" w="28575" algn="ctr">
                  <a:solidFill>
                    <a:srgbClr val="FF9933"/>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6693" tIns="28346" rIns="56693" bIns="28346" anchor="ctr"/>
            <a:lstStyle/>
            <a:p>
              <a:pPr algn="l"/>
              <a:r>
                <a:rPr lang="it-IT" altLang="it-IT" sz="1600" dirty="0">
                  <a:solidFill>
                    <a:srgbClr val="000000"/>
                  </a:solidFill>
                </a:rPr>
                <a:t>Hedge funds</a:t>
              </a:r>
            </a:p>
            <a:p>
              <a:pPr algn="l"/>
              <a:endParaRPr lang="it-IT" altLang="it-IT" sz="1600" dirty="0">
                <a:solidFill>
                  <a:srgbClr val="000000"/>
                </a:solidFill>
              </a:endParaRPr>
            </a:p>
            <a:p>
              <a:pPr algn="l"/>
              <a:r>
                <a:rPr lang="it-IT" altLang="it-IT" sz="1600" dirty="0">
                  <a:solidFill>
                    <a:srgbClr val="000000"/>
                  </a:solidFill>
                </a:rPr>
                <a:t>Fondi immobiliari</a:t>
              </a:r>
            </a:p>
            <a:p>
              <a:pPr algn="l"/>
              <a:endParaRPr lang="it-IT" altLang="it-IT" sz="1600" dirty="0">
                <a:solidFill>
                  <a:srgbClr val="000000"/>
                </a:solidFill>
              </a:endParaRPr>
            </a:p>
            <a:p>
              <a:pPr algn="l"/>
              <a:r>
                <a:rPr lang="it-IT" altLang="it-IT" sz="1600" dirty="0" err="1">
                  <a:solidFill>
                    <a:srgbClr val="000000"/>
                  </a:solidFill>
                </a:rPr>
                <a:t>Commodities</a:t>
              </a:r>
              <a:endParaRPr lang="it-IT" altLang="it-IT" sz="1600" dirty="0">
                <a:solidFill>
                  <a:srgbClr val="000000"/>
                </a:solidFill>
              </a:endParaRPr>
            </a:p>
            <a:p>
              <a:pPr algn="l"/>
              <a:endParaRPr lang="it-IT" altLang="it-IT" sz="1600" dirty="0">
                <a:solidFill>
                  <a:srgbClr val="000000"/>
                </a:solidFill>
              </a:endParaRPr>
            </a:p>
            <a:p>
              <a:pPr algn="l"/>
              <a:r>
                <a:rPr lang="it-IT" altLang="it-IT" sz="1600" dirty="0">
                  <a:solidFill>
                    <a:srgbClr val="000000"/>
                  </a:solidFill>
                </a:rPr>
                <a:t>Fondi di private </a:t>
              </a:r>
              <a:r>
                <a:rPr lang="it-IT" altLang="it-IT" sz="1600" dirty="0" err="1">
                  <a:solidFill>
                    <a:srgbClr val="000000"/>
                  </a:solidFill>
                </a:rPr>
                <a:t>equity</a:t>
              </a:r>
              <a:endParaRPr lang="it-IT" altLang="it-IT" sz="1600" dirty="0">
                <a:solidFill>
                  <a:srgbClr val="000000"/>
                </a:solidFill>
              </a:endParaRPr>
            </a:p>
            <a:p>
              <a:pPr algn="l"/>
              <a:endParaRPr lang="it-IT" altLang="it-IT" sz="1600" dirty="0">
                <a:solidFill>
                  <a:srgbClr val="000000"/>
                </a:solidFill>
              </a:endParaRPr>
            </a:p>
          </p:txBody>
        </p:sp>
        <p:grpSp>
          <p:nvGrpSpPr>
            <p:cNvPr id="6" name="Group 27"/>
            <p:cNvGrpSpPr>
              <a:grpSpLocks/>
            </p:cNvGrpSpPr>
            <p:nvPr/>
          </p:nvGrpSpPr>
          <p:grpSpPr bwMode="auto">
            <a:xfrm>
              <a:off x="4235217" y="4484167"/>
              <a:ext cx="943211" cy="1017587"/>
              <a:chOff x="1686" y="1545"/>
              <a:chExt cx="365" cy="641"/>
            </a:xfrm>
          </p:grpSpPr>
          <p:sp>
            <p:nvSpPr>
              <p:cNvPr id="7" name="Line 28"/>
              <p:cNvSpPr>
                <a:spLocks noChangeShapeType="1"/>
              </p:cNvSpPr>
              <p:nvPr/>
            </p:nvSpPr>
            <p:spPr bwMode="auto">
              <a:xfrm flipH="1">
                <a:off x="1913" y="1545"/>
                <a:ext cx="7" cy="637"/>
              </a:xfrm>
              <a:prstGeom prst="line">
                <a:avLst/>
              </a:prstGeom>
              <a:noFill/>
              <a:ln w="254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53882" dir="2700000" algn="ctr" rotWithShape="0">
                        <a:srgbClr val="808080"/>
                      </a:outerShdw>
                    </a:effectLst>
                  </a14:hiddenEffects>
                </a:ext>
              </a:extLst>
            </p:spPr>
            <p:txBody>
              <a:bodyPr anchor="ctr"/>
              <a:lstStyle/>
              <a:p>
                <a:endParaRPr lang="it-IT"/>
              </a:p>
            </p:txBody>
          </p:sp>
          <p:sp>
            <p:nvSpPr>
              <p:cNvPr id="8" name="Line 29"/>
              <p:cNvSpPr>
                <a:spLocks noChangeShapeType="1"/>
              </p:cNvSpPr>
              <p:nvPr/>
            </p:nvSpPr>
            <p:spPr bwMode="auto">
              <a:xfrm>
                <a:off x="1929" y="1553"/>
                <a:ext cx="122" cy="1"/>
              </a:xfrm>
              <a:prstGeom prst="line">
                <a:avLst/>
              </a:prstGeom>
              <a:noFill/>
              <a:ln w="254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53882" dir="2700000" algn="ctr" rotWithShape="0">
                        <a:srgbClr val="808080"/>
                      </a:outerShdw>
                    </a:effectLst>
                  </a14:hiddenEffects>
                </a:ext>
              </a:extLst>
            </p:spPr>
            <p:txBody>
              <a:bodyPr anchor="ctr"/>
              <a:lstStyle/>
              <a:p>
                <a:endParaRPr lang="it-IT"/>
              </a:p>
            </p:txBody>
          </p:sp>
          <p:sp>
            <p:nvSpPr>
              <p:cNvPr id="10" name="Line 30"/>
              <p:cNvSpPr>
                <a:spLocks noChangeShapeType="1"/>
              </p:cNvSpPr>
              <p:nvPr/>
            </p:nvSpPr>
            <p:spPr bwMode="auto">
              <a:xfrm>
                <a:off x="1929" y="1974"/>
                <a:ext cx="122" cy="2"/>
              </a:xfrm>
              <a:prstGeom prst="line">
                <a:avLst/>
              </a:prstGeom>
              <a:noFill/>
              <a:ln w="254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53882" dir="2700000" algn="ctr" rotWithShape="0">
                        <a:srgbClr val="808080"/>
                      </a:outerShdw>
                    </a:effectLst>
                  </a14:hiddenEffects>
                </a:ext>
              </a:extLst>
            </p:spPr>
            <p:txBody>
              <a:bodyPr anchor="ctr"/>
              <a:lstStyle/>
              <a:p>
                <a:endParaRPr lang="it-IT"/>
              </a:p>
            </p:txBody>
          </p:sp>
          <p:sp>
            <p:nvSpPr>
              <p:cNvPr id="11" name="Line 31"/>
              <p:cNvSpPr>
                <a:spLocks noChangeShapeType="1"/>
              </p:cNvSpPr>
              <p:nvPr/>
            </p:nvSpPr>
            <p:spPr bwMode="auto">
              <a:xfrm>
                <a:off x="1686" y="1876"/>
                <a:ext cx="234" cy="1"/>
              </a:xfrm>
              <a:prstGeom prst="line">
                <a:avLst/>
              </a:prstGeom>
              <a:noFill/>
              <a:ln w="254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53882" dir="2700000" algn="ctr" rotWithShape="0">
                        <a:srgbClr val="808080"/>
                      </a:outerShdw>
                    </a:effectLst>
                  </a14:hiddenEffects>
                </a:ext>
              </a:extLst>
            </p:spPr>
            <p:txBody>
              <a:bodyPr anchor="ctr"/>
              <a:lstStyle/>
              <a:p>
                <a:endParaRPr lang="it-IT"/>
              </a:p>
            </p:txBody>
          </p:sp>
          <p:sp>
            <p:nvSpPr>
              <p:cNvPr id="12" name="Line 32"/>
              <p:cNvSpPr>
                <a:spLocks noChangeShapeType="1"/>
              </p:cNvSpPr>
              <p:nvPr/>
            </p:nvSpPr>
            <p:spPr bwMode="auto">
              <a:xfrm>
                <a:off x="1921" y="1761"/>
                <a:ext cx="122" cy="1"/>
              </a:xfrm>
              <a:prstGeom prst="line">
                <a:avLst/>
              </a:prstGeom>
              <a:noFill/>
              <a:ln w="254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53882" dir="2700000" algn="ctr" rotWithShape="0">
                        <a:srgbClr val="808080"/>
                      </a:outerShdw>
                    </a:effectLst>
                  </a14:hiddenEffects>
                </a:ext>
              </a:extLst>
            </p:spPr>
            <p:txBody>
              <a:bodyPr anchor="ctr"/>
              <a:lstStyle/>
              <a:p>
                <a:endParaRPr lang="it-IT"/>
              </a:p>
            </p:txBody>
          </p:sp>
          <p:sp>
            <p:nvSpPr>
              <p:cNvPr id="13" name="Line 33"/>
              <p:cNvSpPr>
                <a:spLocks noChangeShapeType="1"/>
              </p:cNvSpPr>
              <p:nvPr/>
            </p:nvSpPr>
            <p:spPr bwMode="auto">
              <a:xfrm>
                <a:off x="1921" y="2185"/>
                <a:ext cx="122" cy="1"/>
              </a:xfrm>
              <a:prstGeom prst="line">
                <a:avLst/>
              </a:prstGeom>
              <a:noFill/>
              <a:ln w="254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53882" dir="2700000" algn="ctr" rotWithShape="0">
                        <a:srgbClr val="808080"/>
                      </a:outerShdw>
                    </a:effectLst>
                  </a14:hiddenEffects>
                </a:ext>
              </a:extLst>
            </p:spPr>
            <p:txBody>
              <a:bodyPr anchor="ctr"/>
              <a:lstStyle/>
              <a:p>
                <a:endParaRPr lang="it-IT"/>
              </a:p>
            </p:txBody>
          </p:sp>
        </p:grpSp>
        <p:sp>
          <p:nvSpPr>
            <p:cNvPr id="14" name="Text Box 34"/>
            <p:cNvSpPr txBox="1">
              <a:spLocks noChangeArrowheads="1"/>
            </p:cNvSpPr>
            <p:nvPr/>
          </p:nvSpPr>
          <p:spPr bwMode="auto">
            <a:xfrm>
              <a:off x="2123728" y="4438922"/>
              <a:ext cx="2088232" cy="1101725"/>
            </a:xfrm>
            <a:prstGeom prst="rect">
              <a:avLst/>
            </a:prstGeom>
            <a:noFill/>
            <a:ln>
              <a:noFill/>
            </a:ln>
            <a:effectLst/>
            <a:extLst>
              <a:ext uri="{909E8E84-426E-40DD-AFC4-6F175D3DCCD1}">
                <a14:hiddenFill xmlns:a14="http://schemas.microsoft.com/office/drawing/2010/main">
                  <a:solidFill>
                    <a:srgbClr val="FFFF66"/>
                  </a:solidFill>
                </a14:hiddenFill>
              </a:ext>
              <a:ext uri="{91240B29-F687-4F45-9708-019B960494DF}">
                <a14:hiddenLine xmlns:a14="http://schemas.microsoft.com/office/drawing/2010/main" w="28575" algn="ctr">
                  <a:solidFill>
                    <a:srgbClr val="FF9933"/>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6693" tIns="28346" rIns="56693" bIns="28346" anchor="ctr"/>
            <a:lstStyle/>
            <a:p>
              <a:pPr algn="l"/>
              <a:r>
                <a:rPr lang="it-IT" altLang="it-IT" sz="1600" b="1" dirty="0">
                  <a:solidFill>
                    <a:srgbClr val="000000"/>
                  </a:solidFill>
                </a:rPr>
                <a:t>GLI INVESTIMENTI ALTERNATIVI</a:t>
              </a:r>
              <a:endParaRPr lang="it-IT" altLang="it-IT" sz="1600" b="1" dirty="0"/>
            </a:p>
          </p:txBody>
        </p:sp>
      </p:grpSp>
    </p:spTree>
    <p:extLst>
      <p:ext uri="{BB962C8B-B14F-4D97-AF65-F5344CB8AC3E}">
        <p14:creationId xmlns:p14="http://schemas.microsoft.com/office/powerpoint/2010/main" val="3261955368"/>
      </p:ext>
    </p:extLst>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026"/>
          <p:cNvSpPr txBox="1">
            <a:spLocks noChangeArrowheads="1"/>
          </p:cNvSpPr>
          <p:nvPr/>
        </p:nvSpPr>
        <p:spPr bwMode="auto">
          <a:xfrm>
            <a:off x="439172" y="260648"/>
            <a:ext cx="8278812" cy="463846"/>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lgn="ctr">
                <a:solidFill>
                  <a:srgbClr val="6699FF"/>
                </a:solidFill>
                <a:miter lim="800000"/>
                <a:headEnd/>
                <a:tailEnd/>
              </a14:hiddenLine>
            </a:ext>
          </a:extLst>
        </p:spPr>
        <p:txBody>
          <a:bodyPr lIns="90000" tIns="46800" rIns="90000" bIns="46800">
            <a:spAutoFit/>
          </a:bodyPr>
          <a:lstStyle/>
          <a:p>
            <a:pPr algn="ctr">
              <a:defRPr/>
            </a:pPr>
            <a:r>
              <a:rPr lang="it-IT" sz="2400" b="1" dirty="0">
                <a:solidFill>
                  <a:srgbClr val="F26200"/>
                </a:solidFill>
                <a:latin typeface="Georgia" panose="02040502050405020303" pitchFamily="18" charset="0"/>
              </a:rPr>
              <a:t>Gli hedge </a:t>
            </a:r>
            <a:r>
              <a:rPr lang="it-IT" sz="2400" b="1" dirty="0" smtClean="0">
                <a:solidFill>
                  <a:srgbClr val="F26200"/>
                </a:solidFill>
                <a:latin typeface="Georgia" panose="02040502050405020303" pitchFamily="18" charset="0"/>
              </a:rPr>
              <a:t>fund</a:t>
            </a:r>
            <a:endParaRPr lang="it-IT" sz="2400" b="1" dirty="0">
              <a:solidFill>
                <a:srgbClr val="F26200"/>
              </a:solidFill>
              <a:latin typeface="Georgia" panose="02040502050405020303" pitchFamily="18" charset="0"/>
            </a:endParaRPr>
          </a:p>
        </p:txBody>
      </p:sp>
      <p:sp>
        <p:nvSpPr>
          <p:cNvPr id="2" name="Segnaposto numero diapositiva 1"/>
          <p:cNvSpPr>
            <a:spLocks noGrp="1"/>
          </p:cNvSpPr>
          <p:nvPr>
            <p:ph type="sldNum" sz="quarter" idx="4"/>
          </p:nvPr>
        </p:nvSpPr>
        <p:spPr/>
        <p:txBody>
          <a:bodyPr/>
          <a:lstStyle/>
          <a:p>
            <a:fld id="{CEE20744-6222-4AA3-9D45-8592154090B2}" type="slidenum">
              <a:rPr lang="it-IT" smtClean="0"/>
              <a:pPr/>
              <a:t>166</a:t>
            </a:fld>
            <a:endParaRPr lang="it-IT" dirty="0"/>
          </a:p>
        </p:txBody>
      </p:sp>
      <p:sp>
        <p:nvSpPr>
          <p:cNvPr id="9" name="Text Box 6"/>
          <p:cNvSpPr txBox="1">
            <a:spLocks noChangeArrowheads="1"/>
          </p:cNvSpPr>
          <p:nvPr/>
        </p:nvSpPr>
        <p:spPr bwMode="auto">
          <a:xfrm>
            <a:off x="414743" y="1052736"/>
            <a:ext cx="8322696" cy="1938992"/>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pPr marL="0" lvl="1" algn="just">
              <a:lnSpc>
                <a:spcPct val="120000"/>
              </a:lnSpc>
            </a:pPr>
            <a:r>
              <a:rPr lang="it-IT" altLang="it-IT" sz="2000" dirty="0"/>
              <a:t>Gli hedge fund (in italiano fondi speculativi) sono patrimoni che investono in titoli, in quote di altri fondi, valute e </a:t>
            </a:r>
            <a:r>
              <a:rPr lang="it-IT" altLang="it-IT" sz="2000" dirty="0" smtClean="0"/>
              <a:t>beni.</a:t>
            </a:r>
          </a:p>
          <a:p>
            <a:pPr marL="0" lvl="1" algn="just">
              <a:lnSpc>
                <a:spcPct val="120000"/>
              </a:lnSpc>
            </a:pPr>
            <a:endParaRPr lang="it-IT" altLang="it-IT" sz="2000" dirty="0"/>
          </a:p>
          <a:p>
            <a:pPr marL="0" lvl="1" algn="just">
              <a:lnSpc>
                <a:spcPct val="120000"/>
              </a:lnSpc>
            </a:pPr>
            <a:r>
              <a:rPr lang="it-IT" altLang="it-IT" sz="2000" dirty="0" smtClean="0"/>
              <a:t>Rispetto </a:t>
            </a:r>
            <a:r>
              <a:rPr lang="it-IT" altLang="it-IT" sz="2000" dirty="0"/>
              <a:t>ai fondi comuni tradizionali gli hedge funds presentano tre sostanziali differenze:</a:t>
            </a:r>
            <a:endParaRPr lang="it-IT" sz="2000" dirty="0">
              <a:latin typeface="+mj-lt"/>
            </a:endParaRPr>
          </a:p>
        </p:txBody>
      </p:sp>
      <p:sp>
        <p:nvSpPr>
          <p:cNvPr id="15" name="AutoShape 59">
            <a:hlinkClick r:id="" action="ppaction://noaction" highlightClick="1"/>
          </p:cNvPr>
          <p:cNvSpPr>
            <a:spLocks noChangeArrowheads="1"/>
          </p:cNvSpPr>
          <p:nvPr/>
        </p:nvSpPr>
        <p:spPr bwMode="auto">
          <a:xfrm>
            <a:off x="7254848" y="5215742"/>
            <a:ext cx="1482591" cy="810834"/>
          </a:xfrm>
          <a:prstGeom prst="actionButtonInformation">
            <a:avLst/>
          </a:prstGeom>
          <a:solidFill>
            <a:srgbClr val="DDDDDD"/>
          </a:solidFill>
          <a:ln>
            <a:noFill/>
          </a:ln>
          <a:effectLst/>
          <a:extLs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it-IT" altLang="it-IT" sz="1000" b="1"/>
              <a:t>Scheda n. 1</a:t>
            </a:r>
          </a:p>
          <a:p>
            <a:r>
              <a:rPr lang="it-IT" altLang="it-IT" sz="1000" b="1"/>
              <a:t>Sintesi</a:t>
            </a:r>
          </a:p>
          <a:p>
            <a:r>
              <a:rPr lang="it-IT" altLang="it-IT" sz="1000" b="1"/>
              <a:t>della normativa</a:t>
            </a:r>
          </a:p>
        </p:txBody>
      </p:sp>
      <p:sp>
        <p:nvSpPr>
          <p:cNvPr id="16" name="Rectangle 41"/>
          <p:cNvSpPr>
            <a:spLocks noChangeArrowheads="1"/>
          </p:cNvSpPr>
          <p:nvPr/>
        </p:nvSpPr>
        <p:spPr bwMode="auto">
          <a:xfrm>
            <a:off x="1012907" y="4187691"/>
            <a:ext cx="2026208" cy="501945"/>
          </a:xfrm>
          <a:prstGeom prst="rect">
            <a:avLst/>
          </a:prstGeom>
          <a:solidFill>
            <a:srgbClr val="DDDDDD"/>
          </a:solidFill>
          <a:ln w="31750">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it-IT" altLang="it-IT" sz="1200" b="1" dirty="0"/>
              <a:t>Rendimenti stabili</a:t>
            </a:r>
          </a:p>
        </p:txBody>
      </p:sp>
      <p:sp>
        <p:nvSpPr>
          <p:cNvPr id="20" name="Rectangle 46"/>
          <p:cNvSpPr>
            <a:spLocks noChangeArrowheads="1"/>
          </p:cNvSpPr>
          <p:nvPr/>
        </p:nvSpPr>
        <p:spPr bwMode="auto">
          <a:xfrm>
            <a:off x="3203848" y="4149080"/>
            <a:ext cx="2042681" cy="752917"/>
          </a:xfrm>
          <a:prstGeom prst="rect">
            <a:avLst/>
          </a:prstGeom>
          <a:solidFill>
            <a:srgbClr val="DDDDDD"/>
          </a:solidFill>
          <a:ln w="31750">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it-IT" altLang="it-IT" sz="1200" b="1"/>
              <a:t>Monitoraggio costante della volatilità</a:t>
            </a:r>
          </a:p>
        </p:txBody>
      </p:sp>
      <p:sp>
        <p:nvSpPr>
          <p:cNvPr id="22" name="Rectangle 49"/>
          <p:cNvSpPr>
            <a:spLocks noChangeArrowheads="1"/>
          </p:cNvSpPr>
          <p:nvPr/>
        </p:nvSpPr>
        <p:spPr bwMode="auto">
          <a:xfrm>
            <a:off x="5444208" y="4149080"/>
            <a:ext cx="2108574" cy="501945"/>
          </a:xfrm>
          <a:prstGeom prst="rect">
            <a:avLst/>
          </a:prstGeom>
          <a:solidFill>
            <a:srgbClr val="DDDDDD"/>
          </a:solidFill>
          <a:ln w="31750">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it-IT" altLang="it-IT" sz="1200" b="1"/>
              <a:t>Strategie aggressive</a:t>
            </a:r>
          </a:p>
        </p:txBody>
      </p:sp>
      <p:sp>
        <p:nvSpPr>
          <p:cNvPr id="26" name="Oval 53"/>
          <p:cNvSpPr>
            <a:spLocks noChangeArrowheads="1"/>
          </p:cNvSpPr>
          <p:nvPr/>
        </p:nvSpPr>
        <p:spPr bwMode="auto">
          <a:xfrm>
            <a:off x="1119983" y="3724357"/>
            <a:ext cx="889555" cy="328195"/>
          </a:xfrm>
          <a:prstGeom prst="ellipse">
            <a:avLst/>
          </a:prstGeom>
          <a:noFill/>
          <a:ln w="190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it-IT" altLang="it-IT" sz="1200" b="1"/>
              <a:t>Step 2</a:t>
            </a:r>
          </a:p>
        </p:txBody>
      </p:sp>
      <p:sp>
        <p:nvSpPr>
          <p:cNvPr id="27" name="Oval 54"/>
          <p:cNvSpPr>
            <a:spLocks noChangeArrowheads="1"/>
          </p:cNvSpPr>
          <p:nvPr/>
        </p:nvSpPr>
        <p:spPr bwMode="auto">
          <a:xfrm>
            <a:off x="3195611" y="3685746"/>
            <a:ext cx="889555" cy="328195"/>
          </a:xfrm>
          <a:prstGeom prst="ellipse">
            <a:avLst/>
          </a:prstGeom>
          <a:noFill/>
          <a:ln w="190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it-IT" altLang="it-IT" sz="1200" b="1"/>
              <a:t>Step 3</a:t>
            </a:r>
          </a:p>
        </p:txBody>
      </p:sp>
      <p:sp>
        <p:nvSpPr>
          <p:cNvPr id="28" name="Oval 55"/>
          <p:cNvSpPr>
            <a:spLocks noChangeArrowheads="1"/>
          </p:cNvSpPr>
          <p:nvPr/>
        </p:nvSpPr>
        <p:spPr bwMode="auto">
          <a:xfrm>
            <a:off x="5419498" y="3743663"/>
            <a:ext cx="889555" cy="328195"/>
          </a:xfrm>
          <a:prstGeom prst="ellipse">
            <a:avLst/>
          </a:prstGeom>
          <a:noFill/>
          <a:ln w="190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it-IT" altLang="it-IT" sz="1200" b="1"/>
              <a:t>Step 4</a:t>
            </a:r>
          </a:p>
        </p:txBody>
      </p:sp>
    </p:spTree>
    <p:extLst>
      <p:ext uri="{BB962C8B-B14F-4D97-AF65-F5344CB8AC3E}">
        <p14:creationId xmlns:p14="http://schemas.microsoft.com/office/powerpoint/2010/main" val="625428645"/>
      </p:ext>
    </p:extLst>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026"/>
          <p:cNvSpPr txBox="1">
            <a:spLocks noChangeArrowheads="1"/>
          </p:cNvSpPr>
          <p:nvPr/>
        </p:nvSpPr>
        <p:spPr bwMode="auto">
          <a:xfrm>
            <a:off x="439172" y="260648"/>
            <a:ext cx="8278812" cy="1202510"/>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lgn="ctr">
                <a:solidFill>
                  <a:srgbClr val="6699FF"/>
                </a:solidFill>
                <a:miter lim="800000"/>
                <a:headEnd/>
                <a:tailEnd/>
              </a14:hiddenLine>
            </a:ext>
          </a:extLst>
        </p:spPr>
        <p:txBody>
          <a:bodyPr lIns="90000" tIns="46800" rIns="90000" bIns="46800">
            <a:spAutoFit/>
          </a:bodyPr>
          <a:lstStyle/>
          <a:p>
            <a:pPr algn="ctr">
              <a:defRPr/>
            </a:pPr>
            <a:r>
              <a:rPr lang="it-IT" sz="2400" b="1" dirty="0" smtClean="0">
                <a:solidFill>
                  <a:srgbClr val="F26200"/>
                </a:solidFill>
                <a:latin typeface="Georgia" panose="02040502050405020303" pitchFamily="18" charset="0"/>
              </a:rPr>
              <a:t>Scheda – Sintesi </a:t>
            </a:r>
            <a:r>
              <a:rPr lang="it-IT" sz="2400" b="1" dirty="0">
                <a:solidFill>
                  <a:srgbClr val="F26200"/>
                </a:solidFill>
                <a:latin typeface="Georgia" panose="02040502050405020303" pitchFamily="18" charset="0"/>
              </a:rPr>
              <a:t>della normativa</a:t>
            </a:r>
          </a:p>
          <a:p>
            <a:pPr algn="ctr">
              <a:defRPr/>
            </a:pPr>
            <a:r>
              <a:rPr lang="it-IT" sz="2400" b="1" dirty="0">
                <a:solidFill>
                  <a:srgbClr val="F26200"/>
                </a:solidFill>
                <a:latin typeface="Georgia" panose="02040502050405020303" pitchFamily="18" charset="0"/>
              </a:rPr>
              <a:t>TUF Testo Unico Finanza- D. </a:t>
            </a:r>
            <a:r>
              <a:rPr lang="it-IT" sz="2400" b="1" dirty="0" err="1">
                <a:solidFill>
                  <a:srgbClr val="F26200"/>
                </a:solidFill>
                <a:latin typeface="Georgia" panose="02040502050405020303" pitchFamily="18" charset="0"/>
              </a:rPr>
              <a:t>Lgs</a:t>
            </a:r>
            <a:r>
              <a:rPr lang="it-IT" sz="2400" b="1" dirty="0">
                <a:solidFill>
                  <a:srgbClr val="F26200"/>
                </a:solidFill>
                <a:latin typeface="Georgia" panose="02040502050405020303" pitchFamily="18" charset="0"/>
              </a:rPr>
              <a:t>. 24/02/1998 n.58 e successive modifiche</a:t>
            </a:r>
          </a:p>
        </p:txBody>
      </p:sp>
      <p:sp>
        <p:nvSpPr>
          <p:cNvPr id="2" name="Segnaposto numero diapositiva 1"/>
          <p:cNvSpPr>
            <a:spLocks noGrp="1"/>
          </p:cNvSpPr>
          <p:nvPr>
            <p:ph type="sldNum" sz="quarter" idx="4"/>
          </p:nvPr>
        </p:nvSpPr>
        <p:spPr/>
        <p:txBody>
          <a:bodyPr/>
          <a:lstStyle/>
          <a:p>
            <a:fld id="{CEE20744-6222-4AA3-9D45-8592154090B2}" type="slidenum">
              <a:rPr lang="it-IT" smtClean="0"/>
              <a:pPr/>
              <a:t>167</a:t>
            </a:fld>
            <a:endParaRPr lang="it-IT" dirty="0"/>
          </a:p>
        </p:txBody>
      </p:sp>
      <p:sp>
        <p:nvSpPr>
          <p:cNvPr id="9" name="Text Box 6"/>
          <p:cNvSpPr txBox="1">
            <a:spLocks noChangeArrowheads="1"/>
          </p:cNvSpPr>
          <p:nvPr/>
        </p:nvSpPr>
        <p:spPr bwMode="auto">
          <a:xfrm>
            <a:off x="414743" y="1556792"/>
            <a:ext cx="8322696" cy="7478970"/>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pPr marL="0" lvl="1" algn="just">
              <a:lnSpc>
                <a:spcPct val="120000"/>
              </a:lnSpc>
            </a:pPr>
            <a:r>
              <a:rPr lang="it-IT" altLang="it-IT" sz="2000" dirty="0"/>
              <a:t>Gli hedge fund:</a:t>
            </a:r>
          </a:p>
          <a:p>
            <a:pPr marL="0" lvl="1" algn="just">
              <a:lnSpc>
                <a:spcPct val="120000"/>
              </a:lnSpc>
            </a:pPr>
            <a:r>
              <a:rPr lang="it-IT" altLang="it-IT" sz="2000" dirty="0" smtClean="0"/>
              <a:t>• non </a:t>
            </a:r>
            <a:r>
              <a:rPr lang="it-IT" altLang="it-IT" sz="2000" dirty="0"/>
              <a:t>possono avere più di 200 partecipanti;</a:t>
            </a:r>
          </a:p>
          <a:p>
            <a:pPr marL="0" lvl="1" algn="just">
              <a:lnSpc>
                <a:spcPct val="120000"/>
              </a:lnSpc>
            </a:pPr>
            <a:r>
              <a:rPr lang="it-IT" altLang="it-IT" sz="2000" dirty="0" smtClean="0"/>
              <a:t>• devono </a:t>
            </a:r>
            <a:r>
              <a:rPr lang="it-IT" altLang="it-IT" sz="2000" dirty="0"/>
              <a:t>prevedere una sottoscrizione minima iniziale di 500.000 Euro;</a:t>
            </a:r>
          </a:p>
          <a:p>
            <a:pPr marL="0" lvl="1" algn="just">
              <a:lnSpc>
                <a:spcPct val="120000"/>
              </a:lnSpc>
            </a:pPr>
            <a:r>
              <a:rPr lang="it-IT" altLang="it-IT" sz="2000" dirty="0" smtClean="0"/>
              <a:t>• devono </a:t>
            </a:r>
            <a:r>
              <a:rPr lang="it-IT" altLang="it-IT" sz="2000" dirty="0"/>
              <a:t>menzionare nel regolamento la rischiosità dell’investimento e la circostanza in </a:t>
            </a:r>
            <a:r>
              <a:rPr lang="it-IT" altLang="it-IT" sz="2000" dirty="0" smtClean="0"/>
              <a:t>cui </a:t>
            </a:r>
            <a:r>
              <a:rPr lang="it-IT" altLang="it-IT" sz="2000" dirty="0"/>
              <a:t>esso avviene, in tutto o in parte, in deroga ai divieti ed alle norme prudenziali di </a:t>
            </a:r>
            <a:r>
              <a:rPr lang="it-IT" altLang="it-IT" sz="2000" dirty="0" smtClean="0"/>
              <a:t>contenimento </a:t>
            </a:r>
            <a:r>
              <a:rPr lang="it-IT" altLang="it-IT" sz="2000" dirty="0"/>
              <a:t>e frazionamento del rischio;</a:t>
            </a:r>
          </a:p>
          <a:p>
            <a:pPr marL="0" lvl="1" algn="just">
              <a:lnSpc>
                <a:spcPct val="120000"/>
              </a:lnSpc>
            </a:pPr>
            <a:r>
              <a:rPr lang="it-IT" altLang="it-IT" sz="2000" dirty="0" smtClean="0"/>
              <a:t>• possono </a:t>
            </a:r>
            <a:r>
              <a:rPr lang="it-IT" altLang="it-IT" sz="2000" dirty="0"/>
              <a:t>essere istituiti e gestiti solo da SGR che abbiano come oggetto </a:t>
            </a:r>
            <a:r>
              <a:rPr lang="it-IT" altLang="it-IT" sz="2000" dirty="0" smtClean="0"/>
              <a:t>esclusivo l’istituzione </a:t>
            </a:r>
            <a:r>
              <a:rPr lang="it-IT" altLang="it-IT" sz="2000" dirty="0"/>
              <a:t>o la gestione di fondi speculativi;</a:t>
            </a:r>
          </a:p>
          <a:p>
            <a:pPr marL="0" lvl="1" algn="just">
              <a:lnSpc>
                <a:spcPct val="120000"/>
              </a:lnSpc>
            </a:pPr>
            <a:r>
              <a:rPr lang="it-IT" altLang="it-IT" sz="2000" dirty="0" smtClean="0"/>
              <a:t>• non </a:t>
            </a:r>
            <a:r>
              <a:rPr lang="it-IT" altLang="it-IT" sz="2000" dirty="0"/>
              <a:t>possono essere oggetto di sollecitazione del pubblico risparmio. </a:t>
            </a:r>
          </a:p>
          <a:p>
            <a:pPr marL="0" lvl="1" algn="just">
              <a:lnSpc>
                <a:spcPct val="120000"/>
              </a:lnSpc>
            </a:pPr>
            <a:endParaRPr lang="it-IT" altLang="it-IT" sz="2000" dirty="0" smtClean="0"/>
          </a:p>
          <a:p>
            <a:pPr marL="0" lvl="1" algn="just">
              <a:lnSpc>
                <a:spcPct val="120000"/>
              </a:lnSpc>
            </a:pPr>
            <a:r>
              <a:rPr lang="it-IT" altLang="it-IT" sz="2000" dirty="0" smtClean="0"/>
              <a:t>La </a:t>
            </a:r>
            <a:r>
              <a:rPr lang="it-IT" altLang="it-IT" sz="2000" dirty="0"/>
              <a:t>legge si è preoccupata di contenere la diffusione degli hedge fund tra i soggetti che, tradizionalmente, sono interessati a questa tipologia di prodotti: investitori istituzionali e i privati, che costituiscono la fascia più facoltosa della clientela. </a:t>
            </a:r>
            <a:r>
              <a:rPr lang="it-IT" altLang="it-IT" sz="2000" dirty="0" smtClean="0"/>
              <a:t>Il </a:t>
            </a:r>
            <a:r>
              <a:rPr lang="it-IT" altLang="it-IT" sz="2000" dirty="0"/>
              <a:t>che prevede vantaggi e svantaggi. </a:t>
            </a:r>
          </a:p>
          <a:p>
            <a:pPr marL="0" lvl="1" algn="just">
              <a:lnSpc>
                <a:spcPct val="120000"/>
              </a:lnSpc>
            </a:pPr>
            <a:r>
              <a:rPr lang="it-IT" altLang="it-IT" sz="2000" b="1" u="sng" dirty="0"/>
              <a:t>Vantaggi</a:t>
            </a:r>
            <a:r>
              <a:rPr lang="it-IT" altLang="it-IT" sz="2000" dirty="0"/>
              <a:t>: perché impedisce al mondo del risparmio gestito di </a:t>
            </a:r>
            <a:r>
              <a:rPr lang="it-IT" altLang="it-IT" sz="2000" dirty="0" smtClean="0"/>
              <a:t>collocare </a:t>
            </a:r>
            <a:r>
              <a:rPr lang="it-IT" altLang="it-IT" sz="2000" dirty="0"/>
              <a:t>alla clientela </a:t>
            </a:r>
            <a:r>
              <a:rPr lang="it-IT" altLang="it-IT" sz="2000" dirty="0" err="1"/>
              <a:t>retail</a:t>
            </a:r>
            <a:r>
              <a:rPr lang="it-IT" altLang="it-IT" sz="2000" dirty="0"/>
              <a:t> prodotti più costosi sotto le mentite spoglie di soluzioni innovative;</a:t>
            </a:r>
          </a:p>
          <a:p>
            <a:pPr marL="0" lvl="1" algn="just">
              <a:lnSpc>
                <a:spcPct val="120000"/>
              </a:lnSpc>
            </a:pPr>
            <a:r>
              <a:rPr lang="it-IT" altLang="it-IT" sz="2000" b="1" u="sng" dirty="0"/>
              <a:t>Svantaggi</a:t>
            </a:r>
            <a:r>
              <a:rPr lang="it-IT" altLang="it-IT" sz="2000" dirty="0"/>
              <a:t>: perché si confinano sempre gli strumenti finanziari più sofisticati al di fuori della portata dei comuni investitori, che si devono accontentare del “succedaneo” dei fondi flessibili.</a:t>
            </a:r>
          </a:p>
        </p:txBody>
      </p:sp>
    </p:spTree>
    <p:extLst>
      <p:ext uri="{BB962C8B-B14F-4D97-AF65-F5344CB8AC3E}">
        <p14:creationId xmlns:p14="http://schemas.microsoft.com/office/powerpoint/2010/main" val="1976219793"/>
      </p:ext>
    </p:extLst>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026"/>
          <p:cNvSpPr txBox="1">
            <a:spLocks noChangeArrowheads="1"/>
          </p:cNvSpPr>
          <p:nvPr/>
        </p:nvSpPr>
        <p:spPr bwMode="auto">
          <a:xfrm>
            <a:off x="439172" y="260648"/>
            <a:ext cx="8278812" cy="463846"/>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lgn="ctr">
                <a:solidFill>
                  <a:srgbClr val="6699FF"/>
                </a:solidFill>
                <a:miter lim="800000"/>
                <a:headEnd/>
                <a:tailEnd/>
              </a14:hiddenLine>
            </a:ext>
          </a:extLst>
        </p:spPr>
        <p:txBody>
          <a:bodyPr lIns="90000" tIns="46800" rIns="90000" bIns="46800">
            <a:spAutoFit/>
          </a:bodyPr>
          <a:lstStyle/>
          <a:p>
            <a:pPr algn="ctr">
              <a:defRPr/>
            </a:pPr>
            <a:r>
              <a:rPr lang="it-IT" sz="2400" b="1" dirty="0">
                <a:solidFill>
                  <a:srgbClr val="F26200"/>
                </a:solidFill>
                <a:latin typeface="Georgia" panose="02040502050405020303" pitchFamily="18" charset="0"/>
              </a:rPr>
              <a:t>Gli hedge </a:t>
            </a:r>
            <a:r>
              <a:rPr lang="it-IT" sz="2400" b="1" dirty="0" smtClean="0">
                <a:solidFill>
                  <a:srgbClr val="F26200"/>
                </a:solidFill>
                <a:latin typeface="Georgia" panose="02040502050405020303" pitchFamily="18" charset="0"/>
              </a:rPr>
              <a:t>fund</a:t>
            </a:r>
            <a:endParaRPr lang="it-IT" sz="2400" b="1" dirty="0">
              <a:solidFill>
                <a:srgbClr val="F26200"/>
              </a:solidFill>
              <a:latin typeface="Georgia" panose="02040502050405020303" pitchFamily="18" charset="0"/>
            </a:endParaRPr>
          </a:p>
        </p:txBody>
      </p:sp>
      <p:sp>
        <p:nvSpPr>
          <p:cNvPr id="2" name="Segnaposto numero diapositiva 1"/>
          <p:cNvSpPr>
            <a:spLocks noGrp="1"/>
          </p:cNvSpPr>
          <p:nvPr>
            <p:ph type="sldNum" sz="quarter" idx="4"/>
          </p:nvPr>
        </p:nvSpPr>
        <p:spPr/>
        <p:txBody>
          <a:bodyPr/>
          <a:lstStyle/>
          <a:p>
            <a:fld id="{CEE20744-6222-4AA3-9D45-8592154090B2}" type="slidenum">
              <a:rPr lang="it-IT" smtClean="0"/>
              <a:pPr/>
              <a:t>168</a:t>
            </a:fld>
            <a:endParaRPr lang="it-IT" dirty="0"/>
          </a:p>
        </p:txBody>
      </p:sp>
      <p:sp>
        <p:nvSpPr>
          <p:cNvPr id="29" name="Text Box 6"/>
          <p:cNvSpPr txBox="1">
            <a:spLocks noChangeArrowheads="1"/>
          </p:cNvSpPr>
          <p:nvPr/>
        </p:nvSpPr>
        <p:spPr bwMode="auto">
          <a:xfrm>
            <a:off x="414743" y="1052736"/>
            <a:ext cx="5021353" cy="6001643"/>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pPr marL="0" lvl="1" algn="just">
              <a:lnSpc>
                <a:spcPct val="120000"/>
              </a:lnSpc>
            </a:pPr>
            <a:r>
              <a:rPr lang="it-IT" altLang="it-IT" sz="2000" dirty="0" smtClean="0">
                <a:latin typeface="+mj-lt"/>
              </a:rPr>
              <a:t>Gli </a:t>
            </a:r>
            <a:r>
              <a:rPr lang="it-IT" altLang="it-IT" sz="2000" dirty="0">
                <a:latin typeface="+mj-lt"/>
              </a:rPr>
              <a:t>hedge fund puntano ad ottenere rendimenti stabili nel tempo e indipendenti dalle performance del </a:t>
            </a:r>
            <a:r>
              <a:rPr lang="it-IT" altLang="it-IT" sz="2000" dirty="0" smtClean="0">
                <a:latin typeface="+mj-lt"/>
              </a:rPr>
              <a:t>mercato.</a:t>
            </a:r>
          </a:p>
          <a:p>
            <a:pPr marL="0" lvl="1" algn="just">
              <a:lnSpc>
                <a:spcPct val="120000"/>
              </a:lnSpc>
            </a:pPr>
            <a:endParaRPr lang="it-IT" altLang="it-IT" sz="2000" dirty="0" smtClean="0">
              <a:latin typeface="+mj-lt"/>
            </a:endParaRPr>
          </a:p>
          <a:p>
            <a:pPr marL="0" lvl="1" algn="just">
              <a:lnSpc>
                <a:spcPct val="120000"/>
              </a:lnSpc>
            </a:pPr>
            <a:r>
              <a:rPr lang="it-IT" altLang="it-IT" sz="2000" dirty="0" smtClean="0">
                <a:latin typeface="+mj-lt"/>
              </a:rPr>
              <a:t>Questo </a:t>
            </a:r>
            <a:r>
              <a:rPr lang="it-IT" altLang="it-IT" sz="2000" dirty="0">
                <a:latin typeface="+mj-lt"/>
              </a:rPr>
              <a:t>avviene attraverso l’implementazione di strategie </a:t>
            </a:r>
            <a:r>
              <a:rPr lang="it-IT" altLang="it-IT" sz="2000" dirty="0" smtClean="0">
                <a:latin typeface="+mj-lt"/>
              </a:rPr>
              <a:t>tese </a:t>
            </a:r>
            <a:r>
              <a:rPr lang="it-IT" altLang="it-IT" sz="2000" dirty="0">
                <a:latin typeface="+mj-lt"/>
              </a:rPr>
              <a:t>ad ottenere rendimenti positivi slegati dall’andamento dei mercati di </a:t>
            </a:r>
            <a:r>
              <a:rPr lang="it-IT" altLang="it-IT" sz="2000" dirty="0" smtClean="0">
                <a:latin typeface="+mj-lt"/>
              </a:rPr>
              <a:t>riferimento (</a:t>
            </a:r>
            <a:r>
              <a:rPr lang="it-IT" altLang="it-IT" sz="2000" i="1" dirty="0" err="1" smtClean="0">
                <a:latin typeface="+mj-lt"/>
              </a:rPr>
              <a:t>absolute</a:t>
            </a:r>
            <a:r>
              <a:rPr lang="it-IT" altLang="it-IT" sz="2000" i="1" dirty="0" smtClean="0">
                <a:latin typeface="+mj-lt"/>
              </a:rPr>
              <a:t> </a:t>
            </a:r>
            <a:r>
              <a:rPr lang="it-IT" altLang="it-IT" sz="2000" i="1" dirty="0" err="1" smtClean="0">
                <a:latin typeface="+mj-lt"/>
              </a:rPr>
              <a:t>return</a:t>
            </a:r>
            <a:r>
              <a:rPr lang="it-IT" altLang="it-IT" sz="2000" dirty="0" smtClean="0">
                <a:latin typeface="+mj-lt"/>
              </a:rPr>
              <a:t>).</a:t>
            </a:r>
          </a:p>
          <a:p>
            <a:pPr marL="0" lvl="1" algn="just">
              <a:lnSpc>
                <a:spcPct val="120000"/>
              </a:lnSpc>
            </a:pPr>
            <a:endParaRPr lang="it-IT" altLang="it-IT" sz="2000" dirty="0">
              <a:latin typeface="+mj-lt"/>
            </a:endParaRPr>
          </a:p>
          <a:p>
            <a:pPr marL="0" lvl="1" algn="just">
              <a:lnSpc>
                <a:spcPct val="120000"/>
              </a:lnSpc>
            </a:pPr>
            <a:r>
              <a:rPr lang="it-IT" altLang="it-IT" sz="2000" dirty="0" smtClean="0">
                <a:latin typeface="+mj-lt"/>
              </a:rPr>
              <a:t>Le </a:t>
            </a:r>
            <a:r>
              <a:rPr lang="it-IT" altLang="it-IT" sz="2000" dirty="0">
                <a:latin typeface="+mj-lt"/>
              </a:rPr>
              <a:t>tecniche degli hedge funds sono tali da assicurare guadagni indipendentemente dagli alti e bassi dei mercati, ma, come tutte le speculazioni sui margini, hanno il difetto che quando si perde si può perdere </a:t>
            </a:r>
            <a:r>
              <a:rPr lang="it-IT" altLang="it-IT" sz="2000" dirty="0" smtClean="0">
                <a:latin typeface="+mj-lt"/>
              </a:rPr>
              <a:t>anche in maniera significativa.</a:t>
            </a:r>
            <a:endParaRPr lang="it-IT" altLang="it-IT" sz="2000" dirty="0">
              <a:latin typeface="+mj-lt"/>
            </a:endParaRPr>
          </a:p>
        </p:txBody>
      </p:sp>
      <p:sp>
        <p:nvSpPr>
          <p:cNvPr id="30" name="Rectangle 7"/>
          <p:cNvSpPr>
            <a:spLocks noChangeArrowheads="1"/>
          </p:cNvSpPr>
          <p:nvPr/>
        </p:nvSpPr>
        <p:spPr bwMode="auto">
          <a:xfrm>
            <a:off x="6274570" y="4453820"/>
            <a:ext cx="1887295" cy="622329"/>
          </a:xfrm>
          <a:prstGeom prst="rect">
            <a:avLst/>
          </a:prstGeom>
          <a:solidFill>
            <a:srgbClr val="DDDDDD"/>
          </a:solidFill>
          <a:ln w="31750">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it-IT" altLang="it-IT" sz="1400"/>
              <a:t>Rendimenti assoluto</a:t>
            </a:r>
          </a:p>
        </p:txBody>
      </p:sp>
      <p:sp>
        <p:nvSpPr>
          <p:cNvPr id="31" name="Line 8"/>
          <p:cNvSpPr>
            <a:spLocks noChangeShapeType="1"/>
          </p:cNvSpPr>
          <p:nvPr/>
        </p:nvSpPr>
        <p:spPr bwMode="auto">
          <a:xfrm>
            <a:off x="7241233" y="3089482"/>
            <a:ext cx="0" cy="1292530"/>
          </a:xfrm>
          <a:prstGeom prst="line">
            <a:avLst/>
          </a:prstGeom>
          <a:noFill/>
          <a:ln w="158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it-IT" sz="1400"/>
          </a:p>
        </p:txBody>
      </p:sp>
      <p:sp>
        <p:nvSpPr>
          <p:cNvPr id="33" name="Rectangle 6"/>
          <p:cNvSpPr>
            <a:spLocks noChangeArrowheads="1"/>
          </p:cNvSpPr>
          <p:nvPr/>
        </p:nvSpPr>
        <p:spPr bwMode="auto">
          <a:xfrm>
            <a:off x="6113459" y="1844824"/>
            <a:ext cx="2627816" cy="1364337"/>
          </a:xfrm>
          <a:prstGeom prst="rect">
            <a:avLst/>
          </a:prstGeom>
          <a:solidFill>
            <a:srgbClr val="DDDDDD"/>
          </a:solidFill>
          <a:ln w="31750">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it-IT" altLang="it-IT" sz="1400" dirty="0"/>
              <a:t>Rendimenti stabili e indipendenti dalle performance del mercato </a:t>
            </a:r>
          </a:p>
        </p:txBody>
      </p:sp>
      <p:sp>
        <p:nvSpPr>
          <p:cNvPr id="36" name="Text Box 18"/>
          <p:cNvSpPr txBox="1">
            <a:spLocks noChangeArrowheads="1"/>
          </p:cNvSpPr>
          <p:nvPr/>
        </p:nvSpPr>
        <p:spPr bwMode="auto">
          <a:xfrm>
            <a:off x="6084168" y="3624512"/>
            <a:ext cx="1182015" cy="5800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Tx/>
              <a:buChar char="•"/>
            </a:pPr>
            <a:r>
              <a:rPr lang="it-IT" altLang="it-IT" sz="1400" dirty="0"/>
              <a:t> Strategie</a:t>
            </a:r>
          </a:p>
        </p:txBody>
      </p:sp>
    </p:spTree>
    <p:extLst>
      <p:ext uri="{BB962C8B-B14F-4D97-AF65-F5344CB8AC3E}">
        <p14:creationId xmlns:p14="http://schemas.microsoft.com/office/powerpoint/2010/main" val="523231580"/>
      </p:ext>
    </p:extLst>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026"/>
          <p:cNvSpPr txBox="1">
            <a:spLocks noChangeArrowheads="1"/>
          </p:cNvSpPr>
          <p:nvPr/>
        </p:nvSpPr>
        <p:spPr bwMode="auto">
          <a:xfrm>
            <a:off x="439172" y="260648"/>
            <a:ext cx="8278812" cy="463846"/>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lgn="ctr">
                <a:solidFill>
                  <a:srgbClr val="6699FF"/>
                </a:solidFill>
                <a:miter lim="800000"/>
                <a:headEnd/>
                <a:tailEnd/>
              </a14:hiddenLine>
            </a:ext>
          </a:extLst>
        </p:spPr>
        <p:txBody>
          <a:bodyPr lIns="90000" tIns="46800" rIns="90000" bIns="46800">
            <a:spAutoFit/>
          </a:bodyPr>
          <a:lstStyle/>
          <a:p>
            <a:pPr algn="ctr">
              <a:defRPr/>
            </a:pPr>
            <a:r>
              <a:rPr lang="it-IT" sz="2400" b="1" dirty="0">
                <a:solidFill>
                  <a:srgbClr val="F26200"/>
                </a:solidFill>
                <a:latin typeface="Georgia" panose="02040502050405020303" pitchFamily="18" charset="0"/>
              </a:rPr>
              <a:t>Gli hedge </a:t>
            </a:r>
            <a:r>
              <a:rPr lang="it-IT" sz="2400" b="1" dirty="0" smtClean="0">
                <a:solidFill>
                  <a:srgbClr val="F26200"/>
                </a:solidFill>
                <a:latin typeface="Georgia" panose="02040502050405020303" pitchFamily="18" charset="0"/>
              </a:rPr>
              <a:t>fund</a:t>
            </a:r>
            <a:endParaRPr lang="it-IT" sz="2400" b="1" dirty="0">
              <a:solidFill>
                <a:srgbClr val="F26200"/>
              </a:solidFill>
              <a:latin typeface="Georgia" panose="02040502050405020303" pitchFamily="18" charset="0"/>
            </a:endParaRPr>
          </a:p>
        </p:txBody>
      </p:sp>
      <p:sp>
        <p:nvSpPr>
          <p:cNvPr id="2" name="Segnaposto numero diapositiva 1"/>
          <p:cNvSpPr>
            <a:spLocks noGrp="1"/>
          </p:cNvSpPr>
          <p:nvPr>
            <p:ph type="sldNum" sz="quarter" idx="4"/>
          </p:nvPr>
        </p:nvSpPr>
        <p:spPr/>
        <p:txBody>
          <a:bodyPr/>
          <a:lstStyle/>
          <a:p>
            <a:fld id="{CEE20744-6222-4AA3-9D45-8592154090B2}" type="slidenum">
              <a:rPr lang="it-IT" smtClean="0"/>
              <a:pPr/>
              <a:t>169</a:t>
            </a:fld>
            <a:endParaRPr lang="it-IT" dirty="0"/>
          </a:p>
        </p:txBody>
      </p:sp>
      <p:sp>
        <p:nvSpPr>
          <p:cNvPr id="29" name="Text Box 6"/>
          <p:cNvSpPr txBox="1">
            <a:spLocks noChangeArrowheads="1"/>
          </p:cNvSpPr>
          <p:nvPr/>
        </p:nvSpPr>
        <p:spPr bwMode="auto">
          <a:xfrm>
            <a:off x="457200" y="1501001"/>
            <a:ext cx="5021353" cy="3416320"/>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pPr marL="0" lvl="1" algn="just">
              <a:lnSpc>
                <a:spcPct val="120000"/>
              </a:lnSpc>
            </a:pPr>
            <a:r>
              <a:rPr lang="it-IT" altLang="it-IT" sz="2000" dirty="0" smtClean="0">
                <a:latin typeface="+mj-lt"/>
              </a:rPr>
              <a:t>Eseguono </a:t>
            </a:r>
            <a:r>
              <a:rPr lang="it-IT" altLang="it-IT" sz="2000" dirty="0">
                <a:latin typeface="+mj-lt"/>
              </a:rPr>
              <a:t>un monitoraggio costante della volatilità </a:t>
            </a:r>
            <a:r>
              <a:rPr lang="it-IT" altLang="it-IT" sz="2000" dirty="0" smtClean="0">
                <a:latin typeface="+mj-lt"/>
              </a:rPr>
              <a:t>finalizzato </a:t>
            </a:r>
            <a:r>
              <a:rPr lang="it-IT" altLang="it-IT" sz="2000" dirty="0">
                <a:latin typeface="+mj-lt"/>
              </a:rPr>
              <a:t>al controllo del rischio.</a:t>
            </a:r>
          </a:p>
          <a:p>
            <a:pPr marL="0" lvl="1" algn="just">
              <a:lnSpc>
                <a:spcPct val="120000"/>
              </a:lnSpc>
            </a:pPr>
            <a:endParaRPr lang="it-IT" altLang="it-IT" sz="2000" dirty="0" smtClean="0">
              <a:latin typeface="+mj-lt"/>
            </a:endParaRPr>
          </a:p>
          <a:p>
            <a:pPr marL="0" lvl="1" algn="just">
              <a:lnSpc>
                <a:spcPct val="120000"/>
              </a:lnSpc>
            </a:pPr>
            <a:r>
              <a:rPr lang="it-IT" altLang="it-IT" sz="2000" dirty="0" smtClean="0">
                <a:latin typeface="+mj-lt"/>
              </a:rPr>
              <a:t>Il </a:t>
            </a:r>
            <a:r>
              <a:rPr lang="it-IT" altLang="it-IT" sz="2000" dirty="0" err="1">
                <a:latin typeface="+mj-lt"/>
              </a:rPr>
              <a:t>risk</a:t>
            </a:r>
            <a:r>
              <a:rPr lang="it-IT" altLang="it-IT" sz="2000" dirty="0">
                <a:latin typeface="+mj-lt"/>
              </a:rPr>
              <a:t> manager ha un ruolo importante nel gestire </a:t>
            </a:r>
            <a:r>
              <a:rPr lang="it-IT" altLang="it-IT" sz="2000" dirty="0" smtClean="0">
                <a:latin typeface="+mj-lt"/>
              </a:rPr>
              <a:t>i </a:t>
            </a:r>
            <a:r>
              <a:rPr lang="it-IT" altLang="it-IT" sz="2000" dirty="0">
                <a:latin typeface="+mj-lt"/>
              </a:rPr>
              <a:t>rischi che questi patrimoni si assumono: se non ben monitorati, i rischi connessi agli hedge fund potrebbero tradursi in perdite </a:t>
            </a:r>
            <a:r>
              <a:rPr lang="it-IT" altLang="it-IT" sz="2000" dirty="0" smtClean="0">
                <a:latin typeface="+mj-lt"/>
              </a:rPr>
              <a:t>molto elevate.</a:t>
            </a:r>
            <a:endParaRPr lang="it-IT" altLang="it-IT" sz="2000" dirty="0">
              <a:latin typeface="+mj-lt"/>
            </a:endParaRPr>
          </a:p>
          <a:p>
            <a:pPr marL="0" lvl="1" algn="just">
              <a:lnSpc>
                <a:spcPct val="120000"/>
              </a:lnSpc>
            </a:pPr>
            <a:endParaRPr lang="it-IT" altLang="it-IT" sz="2000" dirty="0">
              <a:latin typeface="+mj-lt"/>
            </a:endParaRPr>
          </a:p>
        </p:txBody>
      </p:sp>
      <p:sp>
        <p:nvSpPr>
          <p:cNvPr id="9" name="Rectangle 9"/>
          <p:cNvSpPr>
            <a:spLocks noChangeArrowheads="1"/>
          </p:cNvSpPr>
          <p:nvPr/>
        </p:nvSpPr>
        <p:spPr bwMode="auto">
          <a:xfrm>
            <a:off x="6327376" y="2200282"/>
            <a:ext cx="2234615" cy="864753"/>
          </a:xfrm>
          <a:prstGeom prst="rect">
            <a:avLst/>
          </a:prstGeom>
          <a:solidFill>
            <a:srgbClr val="DDDDDD"/>
          </a:solidFill>
          <a:ln w="31750">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it-IT" altLang="it-IT" sz="1200" b="1"/>
              <a:t>Monitoraggio costante della volatilità</a:t>
            </a:r>
          </a:p>
        </p:txBody>
      </p:sp>
      <p:sp>
        <p:nvSpPr>
          <p:cNvPr id="10" name="Rectangle 10"/>
          <p:cNvSpPr>
            <a:spLocks noChangeArrowheads="1"/>
          </p:cNvSpPr>
          <p:nvPr/>
        </p:nvSpPr>
        <p:spPr bwMode="auto">
          <a:xfrm>
            <a:off x="6255292" y="4151519"/>
            <a:ext cx="2216594" cy="576502"/>
          </a:xfrm>
          <a:prstGeom prst="rect">
            <a:avLst/>
          </a:prstGeom>
          <a:solidFill>
            <a:srgbClr val="DDDDDD"/>
          </a:solidFill>
          <a:ln w="31750">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it-IT" altLang="it-IT" sz="1200" b="1"/>
              <a:t>Controllo del rischio</a:t>
            </a:r>
          </a:p>
        </p:txBody>
      </p:sp>
      <p:sp>
        <p:nvSpPr>
          <p:cNvPr id="11" name="Line 14"/>
          <p:cNvSpPr>
            <a:spLocks noChangeShapeType="1"/>
          </p:cNvSpPr>
          <p:nvPr/>
        </p:nvSpPr>
        <p:spPr bwMode="auto">
          <a:xfrm>
            <a:off x="7372599" y="3065035"/>
            <a:ext cx="2253" cy="1064311"/>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it-IT" sz="1600"/>
          </a:p>
        </p:txBody>
      </p:sp>
    </p:spTree>
    <p:extLst>
      <p:ext uri="{BB962C8B-B14F-4D97-AF65-F5344CB8AC3E}">
        <p14:creationId xmlns:p14="http://schemas.microsoft.com/office/powerpoint/2010/main" val="86967792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026"/>
          <p:cNvSpPr txBox="1">
            <a:spLocks noChangeArrowheads="1"/>
          </p:cNvSpPr>
          <p:nvPr/>
        </p:nvSpPr>
        <p:spPr bwMode="auto">
          <a:xfrm>
            <a:off x="439172" y="260648"/>
            <a:ext cx="8278812" cy="463846"/>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lgn="ctr">
                <a:solidFill>
                  <a:srgbClr val="6699FF"/>
                </a:solidFill>
                <a:miter lim="800000"/>
                <a:headEnd/>
                <a:tailEnd/>
              </a14:hiddenLine>
            </a:ext>
          </a:extLst>
        </p:spPr>
        <p:txBody>
          <a:bodyPr lIns="90000" tIns="46800" rIns="90000" bIns="46800">
            <a:spAutoFit/>
          </a:bodyPr>
          <a:lstStyle/>
          <a:p>
            <a:pPr algn="ctr">
              <a:defRPr/>
            </a:pPr>
            <a:r>
              <a:rPr lang="it-IT" sz="2400" b="1" dirty="0" smtClean="0">
                <a:solidFill>
                  <a:srgbClr val="F26200"/>
                </a:solidFill>
                <a:latin typeface="Georgia" panose="02040502050405020303" pitchFamily="18" charset="0"/>
                <a:ea typeface="+mj-ea"/>
                <a:cs typeface="+mj-cs"/>
              </a:rPr>
              <a:t>Il quadro normativo</a:t>
            </a:r>
            <a:endParaRPr lang="it-IT" sz="2400" b="1" dirty="0">
              <a:solidFill>
                <a:srgbClr val="F26200"/>
              </a:solidFill>
              <a:latin typeface="Georgia" panose="02040502050405020303" pitchFamily="18" charset="0"/>
              <a:ea typeface="+mj-ea"/>
              <a:cs typeface="+mj-cs"/>
            </a:endParaRPr>
          </a:p>
        </p:txBody>
      </p:sp>
      <p:sp>
        <p:nvSpPr>
          <p:cNvPr id="11" name="Text Box 6"/>
          <p:cNvSpPr txBox="1">
            <a:spLocks noChangeArrowheads="1"/>
          </p:cNvSpPr>
          <p:nvPr/>
        </p:nvSpPr>
        <p:spPr bwMode="auto">
          <a:xfrm>
            <a:off x="414743" y="1124744"/>
            <a:ext cx="8322696" cy="3785652"/>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pPr algn="just">
              <a:lnSpc>
                <a:spcPct val="120000"/>
              </a:lnSpc>
            </a:pPr>
            <a:r>
              <a:rPr lang="it-IT" sz="2000" dirty="0" smtClean="0"/>
              <a:t>Nel </a:t>
            </a:r>
            <a:r>
              <a:rPr lang="it-IT" sz="2000" b="1" dirty="0"/>
              <a:t>Settore Assicurativo </a:t>
            </a:r>
            <a:r>
              <a:rPr lang="it-IT" sz="2000" dirty="0"/>
              <a:t>la direttiva </a:t>
            </a:r>
            <a:r>
              <a:rPr lang="it-IT" sz="2000" dirty="0" err="1"/>
              <a:t>Solvency</a:t>
            </a:r>
            <a:r>
              <a:rPr lang="it-IT" sz="2000" dirty="0"/>
              <a:t> II ha armonizzato le norme frammentarie esistenti in materia di attività di assicurazione diversa dall'assicurazione sulla vita, assicurazione sulla vita e riassicurazione. La direttiva stabilisce le norme in materia di autorizzazione all'esercizio dell'attività̀, requisiti patrimoniali, gestione del rischio e vigilanza delle società di assicurazione diretta e riassicurazione. La Direttiva Europea in materia di “Distribuzione Assicurativa” (IDD, </a:t>
            </a:r>
            <a:r>
              <a:rPr lang="it-IT" sz="2000" dirty="0" err="1"/>
              <a:t>Insurance</a:t>
            </a:r>
            <a:r>
              <a:rPr lang="it-IT" sz="2000" dirty="0"/>
              <a:t> Distribution Directive) </a:t>
            </a:r>
            <a:r>
              <a:rPr lang="it-IT" sz="2000" dirty="0" smtClean="0"/>
              <a:t>arricchisce </a:t>
            </a:r>
            <a:r>
              <a:rPr lang="it-IT" sz="2000" dirty="0"/>
              <a:t>la nozione d’intermediazione definendo in maniera più specifica il perimetro e il concetto di consulenza assicurativa</a:t>
            </a:r>
            <a:r>
              <a:rPr lang="it-IT" sz="2000" dirty="0" smtClean="0"/>
              <a:t>.</a:t>
            </a:r>
            <a:endParaRPr lang="it-IT" sz="2000" dirty="0"/>
          </a:p>
        </p:txBody>
      </p:sp>
      <p:sp>
        <p:nvSpPr>
          <p:cNvPr id="2" name="Segnaposto numero diapositiva 1"/>
          <p:cNvSpPr>
            <a:spLocks noGrp="1"/>
          </p:cNvSpPr>
          <p:nvPr>
            <p:ph type="sldNum" sz="quarter" idx="4"/>
          </p:nvPr>
        </p:nvSpPr>
        <p:spPr/>
        <p:txBody>
          <a:bodyPr/>
          <a:lstStyle/>
          <a:p>
            <a:fld id="{CEE20744-6222-4AA3-9D45-8592154090B2}" type="slidenum">
              <a:rPr lang="it-IT" smtClean="0"/>
              <a:pPr/>
              <a:t>17</a:t>
            </a:fld>
            <a:endParaRPr lang="it-IT" dirty="0"/>
          </a:p>
        </p:txBody>
      </p:sp>
    </p:spTree>
    <p:extLst>
      <p:ext uri="{BB962C8B-B14F-4D97-AF65-F5344CB8AC3E}">
        <p14:creationId xmlns:p14="http://schemas.microsoft.com/office/powerpoint/2010/main" val="1080689697"/>
      </p:ext>
    </p:extLst>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026"/>
          <p:cNvSpPr txBox="1">
            <a:spLocks noChangeArrowheads="1"/>
          </p:cNvSpPr>
          <p:nvPr/>
        </p:nvSpPr>
        <p:spPr bwMode="auto">
          <a:xfrm>
            <a:off x="439172" y="260648"/>
            <a:ext cx="8278812" cy="463846"/>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lgn="ctr">
                <a:solidFill>
                  <a:srgbClr val="6699FF"/>
                </a:solidFill>
                <a:miter lim="800000"/>
                <a:headEnd/>
                <a:tailEnd/>
              </a14:hiddenLine>
            </a:ext>
          </a:extLst>
        </p:spPr>
        <p:txBody>
          <a:bodyPr lIns="90000" tIns="46800" rIns="90000" bIns="46800">
            <a:spAutoFit/>
          </a:bodyPr>
          <a:lstStyle/>
          <a:p>
            <a:pPr algn="ctr">
              <a:defRPr/>
            </a:pPr>
            <a:r>
              <a:rPr lang="it-IT" sz="2400" b="1" dirty="0">
                <a:solidFill>
                  <a:srgbClr val="F26200"/>
                </a:solidFill>
                <a:latin typeface="Georgia" panose="02040502050405020303" pitchFamily="18" charset="0"/>
              </a:rPr>
              <a:t>Gli hedge </a:t>
            </a:r>
            <a:r>
              <a:rPr lang="it-IT" sz="2400" b="1" dirty="0" smtClean="0">
                <a:solidFill>
                  <a:srgbClr val="F26200"/>
                </a:solidFill>
                <a:latin typeface="Georgia" panose="02040502050405020303" pitchFamily="18" charset="0"/>
              </a:rPr>
              <a:t>fund</a:t>
            </a:r>
            <a:endParaRPr lang="it-IT" sz="2400" b="1" dirty="0">
              <a:solidFill>
                <a:srgbClr val="F26200"/>
              </a:solidFill>
              <a:latin typeface="Georgia" panose="02040502050405020303" pitchFamily="18" charset="0"/>
            </a:endParaRPr>
          </a:p>
        </p:txBody>
      </p:sp>
      <p:sp>
        <p:nvSpPr>
          <p:cNvPr id="2" name="Segnaposto numero diapositiva 1"/>
          <p:cNvSpPr>
            <a:spLocks noGrp="1"/>
          </p:cNvSpPr>
          <p:nvPr>
            <p:ph type="sldNum" sz="quarter" idx="4"/>
          </p:nvPr>
        </p:nvSpPr>
        <p:spPr/>
        <p:txBody>
          <a:bodyPr/>
          <a:lstStyle/>
          <a:p>
            <a:fld id="{CEE20744-6222-4AA3-9D45-8592154090B2}" type="slidenum">
              <a:rPr lang="it-IT" smtClean="0"/>
              <a:pPr/>
              <a:t>170</a:t>
            </a:fld>
            <a:endParaRPr lang="it-IT" dirty="0"/>
          </a:p>
        </p:txBody>
      </p:sp>
      <p:sp>
        <p:nvSpPr>
          <p:cNvPr id="29" name="Text Box 6"/>
          <p:cNvSpPr txBox="1">
            <a:spLocks noChangeArrowheads="1"/>
          </p:cNvSpPr>
          <p:nvPr/>
        </p:nvSpPr>
        <p:spPr bwMode="auto">
          <a:xfrm>
            <a:off x="457200" y="1501001"/>
            <a:ext cx="5021353" cy="3382401"/>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pPr marL="0" lvl="1" algn="just">
              <a:lnSpc>
                <a:spcPct val="120000"/>
              </a:lnSpc>
            </a:pPr>
            <a:r>
              <a:rPr lang="it-IT" altLang="it-IT" sz="2000" dirty="0" smtClean="0">
                <a:latin typeface="+mj-lt"/>
              </a:rPr>
              <a:t>Infine, implementano </a:t>
            </a:r>
            <a:r>
              <a:rPr lang="it-IT" altLang="it-IT" sz="2000" dirty="0">
                <a:latin typeface="+mj-lt"/>
              </a:rPr>
              <a:t>strategie spesso </a:t>
            </a:r>
            <a:r>
              <a:rPr lang="it-IT" altLang="it-IT" sz="2000" dirty="0" smtClean="0">
                <a:latin typeface="+mj-lt"/>
              </a:rPr>
              <a:t>aggressive (come </a:t>
            </a:r>
            <a:r>
              <a:rPr lang="it-IT" altLang="it-IT" sz="2000" dirty="0">
                <a:latin typeface="+mj-lt"/>
              </a:rPr>
              <a:t>ad esempio la vendita allo </a:t>
            </a:r>
            <a:r>
              <a:rPr lang="it-IT" altLang="it-IT" sz="2000" dirty="0" smtClean="0">
                <a:latin typeface="+mj-lt"/>
              </a:rPr>
              <a:t>scoperto oppure </a:t>
            </a:r>
            <a:r>
              <a:rPr lang="it-IT" altLang="it-IT" sz="2000" dirty="0">
                <a:latin typeface="+mj-lt"/>
              </a:rPr>
              <a:t>l’utilizzo di strumenti derivati per generare l’effetto leva attraverso </a:t>
            </a:r>
            <a:r>
              <a:rPr lang="it-IT" altLang="it-IT" sz="2000" dirty="0" smtClean="0">
                <a:latin typeface="+mj-lt"/>
              </a:rPr>
              <a:t>l’indebitamento), </a:t>
            </a:r>
            <a:r>
              <a:rPr lang="it-IT" altLang="it-IT" sz="2000" dirty="0">
                <a:latin typeface="+mj-lt"/>
              </a:rPr>
              <a:t>ma poco correlate </a:t>
            </a:r>
            <a:r>
              <a:rPr lang="it-IT" altLang="it-IT" sz="2000" dirty="0" smtClean="0">
                <a:latin typeface="+mj-lt"/>
              </a:rPr>
              <a:t>con </a:t>
            </a:r>
            <a:r>
              <a:rPr lang="it-IT" altLang="it-IT" sz="2000" dirty="0">
                <a:latin typeface="+mj-lt"/>
              </a:rPr>
              <a:t>le classi di investimento tradizionali, </a:t>
            </a:r>
            <a:r>
              <a:rPr lang="it-IT" altLang="it-IT" sz="2000" dirty="0" smtClean="0">
                <a:latin typeface="+mj-lt"/>
              </a:rPr>
              <a:t>in </a:t>
            </a:r>
            <a:r>
              <a:rPr lang="it-IT" altLang="it-IT" sz="2000" dirty="0">
                <a:latin typeface="+mj-lt"/>
              </a:rPr>
              <a:t>modo da diversificare ulteriormente il portafoglio. </a:t>
            </a:r>
          </a:p>
          <a:p>
            <a:pPr marL="0" lvl="1" algn="just">
              <a:lnSpc>
                <a:spcPct val="120000"/>
              </a:lnSpc>
            </a:pPr>
            <a:endParaRPr lang="it-IT" altLang="it-IT" sz="2000" dirty="0">
              <a:latin typeface="+mj-lt"/>
            </a:endParaRPr>
          </a:p>
        </p:txBody>
      </p:sp>
      <p:grpSp>
        <p:nvGrpSpPr>
          <p:cNvPr id="3" name="Gruppo 2"/>
          <p:cNvGrpSpPr/>
          <p:nvPr/>
        </p:nvGrpSpPr>
        <p:grpSpPr>
          <a:xfrm>
            <a:off x="6213888" y="1916832"/>
            <a:ext cx="2468984" cy="3209900"/>
            <a:chOff x="3759200" y="2019300"/>
            <a:chExt cx="1828800" cy="1549400"/>
          </a:xfrm>
        </p:grpSpPr>
        <p:sp>
          <p:nvSpPr>
            <p:cNvPr id="8" name="Rectangle 11"/>
            <p:cNvSpPr>
              <a:spLocks noChangeArrowheads="1"/>
            </p:cNvSpPr>
            <p:nvPr/>
          </p:nvSpPr>
          <p:spPr bwMode="auto">
            <a:xfrm>
              <a:off x="3759200" y="2019300"/>
              <a:ext cx="1828800" cy="635000"/>
            </a:xfrm>
            <a:prstGeom prst="rect">
              <a:avLst/>
            </a:prstGeom>
            <a:solidFill>
              <a:srgbClr val="DDDDDD"/>
            </a:solidFill>
            <a:ln w="31750">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ltLang="it-IT" sz="1200" b="1"/>
            </a:p>
            <a:p>
              <a:r>
                <a:rPr lang="it-IT" altLang="it-IT" sz="1200" b="1"/>
                <a:t>Strategie aggressive:</a:t>
              </a:r>
            </a:p>
            <a:p>
              <a:r>
                <a:rPr lang="it-IT" altLang="it-IT" sz="1000" u="sng"/>
                <a:t>Vendita allo scoperto</a:t>
              </a:r>
            </a:p>
            <a:p>
              <a:r>
                <a:rPr lang="it-IT" altLang="it-IT" sz="1000" u="sng"/>
                <a:t>Effetto leva</a:t>
              </a:r>
            </a:p>
            <a:p>
              <a:endParaRPr lang="it-IT" altLang="it-IT" sz="1200" b="1" u="sng"/>
            </a:p>
          </p:txBody>
        </p:sp>
        <p:sp>
          <p:nvSpPr>
            <p:cNvPr id="12" name="Rectangle 12"/>
            <p:cNvSpPr>
              <a:spLocks noChangeArrowheads="1"/>
            </p:cNvSpPr>
            <p:nvPr/>
          </p:nvSpPr>
          <p:spPr bwMode="auto">
            <a:xfrm>
              <a:off x="3771900" y="3238500"/>
              <a:ext cx="1562100" cy="330200"/>
            </a:xfrm>
            <a:prstGeom prst="rect">
              <a:avLst/>
            </a:prstGeom>
            <a:solidFill>
              <a:srgbClr val="DDDDDD"/>
            </a:solidFill>
            <a:ln w="31750">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it-IT" altLang="it-IT" sz="1200" b="1"/>
                <a:t>Diversificazione del portafoglio</a:t>
              </a:r>
            </a:p>
          </p:txBody>
        </p:sp>
        <p:sp>
          <p:nvSpPr>
            <p:cNvPr id="13" name="Line 13"/>
            <p:cNvSpPr>
              <a:spLocks noChangeShapeType="1"/>
            </p:cNvSpPr>
            <p:nvPr/>
          </p:nvSpPr>
          <p:spPr bwMode="auto">
            <a:xfrm>
              <a:off x="4572000" y="2514600"/>
              <a:ext cx="0" cy="685800"/>
            </a:xfrm>
            <a:prstGeom prst="line">
              <a:avLst/>
            </a:prstGeom>
            <a:noFill/>
            <a:ln w="158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it-IT" sz="1200"/>
            </a:p>
          </p:txBody>
        </p:sp>
      </p:grpSp>
    </p:spTree>
    <p:extLst>
      <p:ext uri="{BB962C8B-B14F-4D97-AF65-F5344CB8AC3E}">
        <p14:creationId xmlns:p14="http://schemas.microsoft.com/office/powerpoint/2010/main" val="3384585200"/>
      </p:ext>
    </p:extLst>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026"/>
          <p:cNvSpPr txBox="1">
            <a:spLocks noChangeArrowheads="1"/>
          </p:cNvSpPr>
          <p:nvPr/>
        </p:nvSpPr>
        <p:spPr bwMode="auto">
          <a:xfrm>
            <a:off x="439172" y="260648"/>
            <a:ext cx="8278812" cy="833178"/>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lgn="ctr">
                <a:solidFill>
                  <a:srgbClr val="6699FF"/>
                </a:solidFill>
                <a:miter lim="800000"/>
                <a:headEnd/>
                <a:tailEnd/>
              </a14:hiddenLine>
            </a:ext>
          </a:extLst>
        </p:spPr>
        <p:txBody>
          <a:bodyPr lIns="90000" tIns="46800" rIns="90000" bIns="46800">
            <a:spAutoFit/>
          </a:bodyPr>
          <a:lstStyle/>
          <a:p>
            <a:pPr algn="ctr">
              <a:defRPr/>
            </a:pPr>
            <a:r>
              <a:rPr lang="it-IT" sz="2400" b="1" dirty="0">
                <a:solidFill>
                  <a:srgbClr val="F26200"/>
                </a:solidFill>
                <a:latin typeface="Georgia" panose="02040502050405020303" pitchFamily="18" charset="0"/>
              </a:rPr>
              <a:t>Scheda – Possibili strategie di </a:t>
            </a:r>
            <a:r>
              <a:rPr lang="it-IT" sz="2400" b="1" dirty="0" smtClean="0">
                <a:solidFill>
                  <a:srgbClr val="F26200"/>
                </a:solidFill>
                <a:latin typeface="Georgia" panose="02040502050405020303" pitchFamily="18" charset="0"/>
              </a:rPr>
              <a:t>gestione</a:t>
            </a:r>
            <a:br>
              <a:rPr lang="it-IT" sz="2400" b="1" dirty="0" smtClean="0">
                <a:solidFill>
                  <a:srgbClr val="F26200"/>
                </a:solidFill>
                <a:latin typeface="Georgia" panose="02040502050405020303" pitchFamily="18" charset="0"/>
              </a:rPr>
            </a:br>
            <a:r>
              <a:rPr lang="it-IT" sz="2400" b="1" dirty="0" smtClean="0">
                <a:solidFill>
                  <a:srgbClr val="F26200"/>
                </a:solidFill>
                <a:latin typeface="Georgia" panose="02040502050405020303" pitchFamily="18" charset="0"/>
              </a:rPr>
              <a:t>degli </a:t>
            </a:r>
            <a:r>
              <a:rPr lang="it-IT" sz="2400" b="1" dirty="0">
                <a:solidFill>
                  <a:srgbClr val="F26200"/>
                </a:solidFill>
                <a:latin typeface="Georgia" panose="02040502050405020303" pitchFamily="18" charset="0"/>
              </a:rPr>
              <a:t>hedge fund</a:t>
            </a:r>
          </a:p>
        </p:txBody>
      </p:sp>
      <p:sp>
        <p:nvSpPr>
          <p:cNvPr id="2" name="Segnaposto numero diapositiva 1"/>
          <p:cNvSpPr>
            <a:spLocks noGrp="1"/>
          </p:cNvSpPr>
          <p:nvPr>
            <p:ph type="sldNum" sz="quarter" idx="4"/>
          </p:nvPr>
        </p:nvSpPr>
        <p:spPr/>
        <p:txBody>
          <a:bodyPr/>
          <a:lstStyle/>
          <a:p>
            <a:fld id="{CEE20744-6222-4AA3-9D45-8592154090B2}" type="slidenum">
              <a:rPr lang="it-IT" smtClean="0"/>
              <a:pPr/>
              <a:t>171</a:t>
            </a:fld>
            <a:endParaRPr lang="it-IT" dirty="0"/>
          </a:p>
        </p:txBody>
      </p:sp>
      <p:grpSp>
        <p:nvGrpSpPr>
          <p:cNvPr id="5" name="Gruppo 4"/>
          <p:cNvGrpSpPr/>
          <p:nvPr/>
        </p:nvGrpSpPr>
        <p:grpSpPr>
          <a:xfrm>
            <a:off x="1043608" y="1327963"/>
            <a:ext cx="6927552" cy="4683125"/>
            <a:chOff x="812800" y="1562100"/>
            <a:chExt cx="4584700" cy="4437063"/>
          </a:xfrm>
        </p:grpSpPr>
        <p:sp>
          <p:nvSpPr>
            <p:cNvPr id="6" name="Rectangle 55"/>
            <p:cNvSpPr>
              <a:spLocks noChangeArrowheads="1"/>
            </p:cNvSpPr>
            <p:nvPr/>
          </p:nvSpPr>
          <p:spPr bwMode="auto">
            <a:xfrm>
              <a:off x="855663" y="5653088"/>
              <a:ext cx="4529137" cy="346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a:spcBef>
                  <a:spcPct val="20000"/>
                </a:spcBef>
                <a:buChar char="•"/>
                <a:tabLst>
                  <a:tab pos="987425" algn="l"/>
                </a:tabLst>
                <a:defRPr sz="2800">
                  <a:solidFill>
                    <a:schemeClr val="tx1"/>
                  </a:solidFill>
                  <a:latin typeface="Arial" charset="0"/>
                </a:defRPr>
              </a:lvl1pPr>
              <a:lvl2pPr algn="l">
                <a:spcBef>
                  <a:spcPct val="20000"/>
                </a:spcBef>
                <a:buChar char="–"/>
                <a:tabLst>
                  <a:tab pos="987425" algn="l"/>
                </a:tabLst>
                <a:defRPr sz="2400">
                  <a:solidFill>
                    <a:schemeClr val="tx1"/>
                  </a:solidFill>
                  <a:latin typeface="Arial" charset="0"/>
                </a:defRPr>
              </a:lvl2pPr>
              <a:lvl3pPr algn="l">
                <a:spcBef>
                  <a:spcPct val="20000"/>
                </a:spcBef>
                <a:buChar char="•"/>
                <a:tabLst>
                  <a:tab pos="987425" algn="l"/>
                </a:tabLst>
                <a:defRPr sz="2000">
                  <a:solidFill>
                    <a:schemeClr val="tx1"/>
                  </a:solidFill>
                  <a:latin typeface="Arial" charset="0"/>
                </a:defRPr>
              </a:lvl3pPr>
              <a:lvl4pPr algn="l">
                <a:spcBef>
                  <a:spcPct val="20000"/>
                </a:spcBef>
                <a:buChar char="–"/>
                <a:tabLst>
                  <a:tab pos="987425" algn="l"/>
                </a:tabLst>
                <a:defRPr>
                  <a:solidFill>
                    <a:schemeClr val="tx1"/>
                  </a:solidFill>
                  <a:latin typeface="Arial" charset="0"/>
                </a:defRPr>
              </a:lvl4pPr>
              <a:lvl5pPr algn="l">
                <a:spcBef>
                  <a:spcPct val="20000"/>
                </a:spcBef>
                <a:buChar char="»"/>
                <a:tabLst>
                  <a:tab pos="987425" algn="l"/>
                </a:tabLst>
                <a:defRPr>
                  <a:solidFill>
                    <a:schemeClr val="tx1"/>
                  </a:solidFill>
                  <a:latin typeface="Arial" charset="0"/>
                </a:defRPr>
              </a:lvl5pPr>
              <a:lvl6pPr fontAlgn="base">
                <a:spcBef>
                  <a:spcPct val="20000"/>
                </a:spcBef>
                <a:spcAft>
                  <a:spcPct val="0"/>
                </a:spcAft>
                <a:buChar char="»"/>
                <a:tabLst>
                  <a:tab pos="987425" algn="l"/>
                </a:tabLst>
                <a:defRPr>
                  <a:solidFill>
                    <a:schemeClr val="tx1"/>
                  </a:solidFill>
                  <a:latin typeface="Arial" charset="0"/>
                </a:defRPr>
              </a:lvl6pPr>
              <a:lvl7pPr fontAlgn="base">
                <a:spcBef>
                  <a:spcPct val="20000"/>
                </a:spcBef>
                <a:spcAft>
                  <a:spcPct val="0"/>
                </a:spcAft>
                <a:buChar char="»"/>
                <a:tabLst>
                  <a:tab pos="987425" algn="l"/>
                </a:tabLst>
                <a:defRPr>
                  <a:solidFill>
                    <a:schemeClr val="tx1"/>
                  </a:solidFill>
                  <a:latin typeface="Arial" charset="0"/>
                </a:defRPr>
              </a:lvl7pPr>
              <a:lvl8pPr fontAlgn="base">
                <a:spcBef>
                  <a:spcPct val="20000"/>
                </a:spcBef>
                <a:spcAft>
                  <a:spcPct val="0"/>
                </a:spcAft>
                <a:buChar char="»"/>
                <a:tabLst>
                  <a:tab pos="987425" algn="l"/>
                </a:tabLst>
                <a:defRPr>
                  <a:solidFill>
                    <a:schemeClr val="tx1"/>
                  </a:solidFill>
                  <a:latin typeface="Arial" charset="0"/>
                </a:defRPr>
              </a:lvl8pPr>
              <a:lvl9pPr fontAlgn="base">
                <a:spcBef>
                  <a:spcPct val="20000"/>
                </a:spcBef>
                <a:spcAft>
                  <a:spcPct val="0"/>
                </a:spcAft>
                <a:buChar char="»"/>
                <a:tabLst>
                  <a:tab pos="987425" algn="l"/>
                </a:tabLst>
                <a:defRPr>
                  <a:solidFill>
                    <a:schemeClr val="tx1"/>
                  </a:solidFill>
                  <a:latin typeface="Arial" charset="0"/>
                </a:defRPr>
              </a:lvl9pPr>
            </a:lstStyle>
            <a:p>
              <a:pPr>
                <a:spcBef>
                  <a:spcPct val="0"/>
                </a:spcBef>
                <a:buFontTx/>
                <a:buNone/>
              </a:pPr>
              <a:r>
                <a:rPr lang="it-IT" altLang="it-IT" sz="1100">
                  <a:solidFill>
                    <a:srgbClr val="000000"/>
                  </a:solidFill>
                  <a:ea typeface="Times New Roman" pitchFamily="18" charset="0"/>
                  <a:cs typeface="Arial" charset="0"/>
                </a:rPr>
                <a:t>La strategia di investimento si basa sui grandi cambiamenti delle economie globali</a:t>
              </a:r>
              <a:endParaRPr lang="it-IT" altLang="it-IT" sz="2400">
                <a:ea typeface="Times New Roman" pitchFamily="18" charset="0"/>
                <a:cs typeface="Arial" charset="0"/>
              </a:endParaRPr>
            </a:p>
          </p:txBody>
        </p:sp>
        <p:sp>
          <p:nvSpPr>
            <p:cNvPr id="7" name="Rectangle 53"/>
            <p:cNvSpPr>
              <a:spLocks noChangeArrowheads="1"/>
            </p:cNvSpPr>
            <p:nvPr/>
          </p:nvSpPr>
          <p:spPr bwMode="auto">
            <a:xfrm>
              <a:off x="855663" y="5307013"/>
              <a:ext cx="4529137" cy="346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a:spcBef>
                  <a:spcPct val="20000"/>
                </a:spcBef>
                <a:buChar char="•"/>
                <a:tabLst>
                  <a:tab pos="987425" algn="l"/>
                </a:tabLst>
                <a:defRPr sz="2800">
                  <a:solidFill>
                    <a:schemeClr val="tx1"/>
                  </a:solidFill>
                  <a:latin typeface="Arial" charset="0"/>
                </a:defRPr>
              </a:lvl1pPr>
              <a:lvl2pPr algn="l">
                <a:spcBef>
                  <a:spcPct val="20000"/>
                </a:spcBef>
                <a:buChar char="–"/>
                <a:tabLst>
                  <a:tab pos="987425" algn="l"/>
                </a:tabLst>
                <a:defRPr sz="2400">
                  <a:solidFill>
                    <a:schemeClr val="tx1"/>
                  </a:solidFill>
                  <a:latin typeface="Arial" charset="0"/>
                </a:defRPr>
              </a:lvl2pPr>
              <a:lvl3pPr algn="l">
                <a:spcBef>
                  <a:spcPct val="20000"/>
                </a:spcBef>
                <a:buChar char="•"/>
                <a:tabLst>
                  <a:tab pos="987425" algn="l"/>
                </a:tabLst>
                <a:defRPr sz="2000">
                  <a:solidFill>
                    <a:schemeClr val="tx1"/>
                  </a:solidFill>
                  <a:latin typeface="Arial" charset="0"/>
                </a:defRPr>
              </a:lvl3pPr>
              <a:lvl4pPr algn="l">
                <a:spcBef>
                  <a:spcPct val="20000"/>
                </a:spcBef>
                <a:buChar char="–"/>
                <a:tabLst>
                  <a:tab pos="987425" algn="l"/>
                </a:tabLst>
                <a:defRPr>
                  <a:solidFill>
                    <a:schemeClr val="tx1"/>
                  </a:solidFill>
                  <a:latin typeface="Arial" charset="0"/>
                </a:defRPr>
              </a:lvl4pPr>
              <a:lvl5pPr algn="l">
                <a:spcBef>
                  <a:spcPct val="20000"/>
                </a:spcBef>
                <a:buChar char="»"/>
                <a:tabLst>
                  <a:tab pos="987425" algn="l"/>
                </a:tabLst>
                <a:defRPr>
                  <a:solidFill>
                    <a:schemeClr val="tx1"/>
                  </a:solidFill>
                  <a:latin typeface="Arial" charset="0"/>
                </a:defRPr>
              </a:lvl5pPr>
              <a:lvl6pPr fontAlgn="base">
                <a:spcBef>
                  <a:spcPct val="20000"/>
                </a:spcBef>
                <a:spcAft>
                  <a:spcPct val="0"/>
                </a:spcAft>
                <a:buChar char="»"/>
                <a:tabLst>
                  <a:tab pos="987425" algn="l"/>
                </a:tabLst>
                <a:defRPr>
                  <a:solidFill>
                    <a:schemeClr val="tx1"/>
                  </a:solidFill>
                  <a:latin typeface="Arial" charset="0"/>
                </a:defRPr>
              </a:lvl6pPr>
              <a:lvl7pPr fontAlgn="base">
                <a:spcBef>
                  <a:spcPct val="20000"/>
                </a:spcBef>
                <a:spcAft>
                  <a:spcPct val="0"/>
                </a:spcAft>
                <a:buChar char="»"/>
                <a:tabLst>
                  <a:tab pos="987425" algn="l"/>
                </a:tabLst>
                <a:defRPr>
                  <a:solidFill>
                    <a:schemeClr val="tx1"/>
                  </a:solidFill>
                  <a:latin typeface="Arial" charset="0"/>
                </a:defRPr>
              </a:lvl7pPr>
              <a:lvl8pPr fontAlgn="base">
                <a:spcBef>
                  <a:spcPct val="20000"/>
                </a:spcBef>
                <a:spcAft>
                  <a:spcPct val="0"/>
                </a:spcAft>
                <a:buChar char="»"/>
                <a:tabLst>
                  <a:tab pos="987425" algn="l"/>
                </a:tabLst>
                <a:defRPr>
                  <a:solidFill>
                    <a:schemeClr val="tx1"/>
                  </a:solidFill>
                  <a:latin typeface="Arial" charset="0"/>
                </a:defRPr>
              </a:lvl8pPr>
              <a:lvl9pPr fontAlgn="base">
                <a:spcBef>
                  <a:spcPct val="20000"/>
                </a:spcBef>
                <a:spcAft>
                  <a:spcPct val="0"/>
                </a:spcAft>
                <a:buChar char="»"/>
                <a:tabLst>
                  <a:tab pos="987425" algn="l"/>
                </a:tabLst>
                <a:defRPr>
                  <a:solidFill>
                    <a:schemeClr val="tx1"/>
                  </a:solidFill>
                  <a:latin typeface="Arial" charset="0"/>
                </a:defRPr>
              </a:lvl9pPr>
            </a:lstStyle>
            <a:p>
              <a:pPr>
                <a:spcBef>
                  <a:spcPct val="0"/>
                </a:spcBef>
                <a:buFontTx/>
                <a:buNone/>
              </a:pPr>
              <a:r>
                <a:rPr lang="it-IT" altLang="it-IT" sz="1100">
                  <a:solidFill>
                    <a:srgbClr val="000000"/>
                  </a:solidFill>
                  <a:ea typeface="Times New Roman" pitchFamily="18" charset="0"/>
                  <a:cs typeface="Arial" charset="0"/>
                </a:rPr>
                <a:t>I fondi sono specializzati nel vendere allo scoperto titoli che si ritengono sopravvalutati</a:t>
              </a:r>
              <a:endParaRPr lang="it-IT" altLang="it-IT" sz="2400">
                <a:ea typeface="Times New Roman" pitchFamily="18" charset="0"/>
                <a:cs typeface="Arial" charset="0"/>
              </a:endParaRPr>
            </a:p>
          </p:txBody>
        </p:sp>
        <p:sp>
          <p:nvSpPr>
            <p:cNvPr id="8" name="Rectangle 51"/>
            <p:cNvSpPr>
              <a:spLocks noChangeArrowheads="1"/>
            </p:cNvSpPr>
            <p:nvPr/>
          </p:nvSpPr>
          <p:spPr bwMode="auto">
            <a:xfrm>
              <a:off x="855663" y="5092700"/>
              <a:ext cx="4529137"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a:spcBef>
                  <a:spcPct val="20000"/>
                </a:spcBef>
                <a:buChar char="•"/>
                <a:tabLst>
                  <a:tab pos="987425" algn="l"/>
                </a:tabLst>
                <a:defRPr sz="2800">
                  <a:solidFill>
                    <a:schemeClr val="tx1"/>
                  </a:solidFill>
                  <a:latin typeface="Arial" charset="0"/>
                </a:defRPr>
              </a:lvl1pPr>
              <a:lvl2pPr algn="l">
                <a:spcBef>
                  <a:spcPct val="20000"/>
                </a:spcBef>
                <a:buChar char="–"/>
                <a:tabLst>
                  <a:tab pos="987425" algn="l"/>
                </a:tabLst>
                <a:defRPr sz="2400">
                  <a:solidFill>
                    <a:schemeClr val="tx1"/>
                  </a:solidFill>
                  <a:latin typeface="Arial" charset="0"/>
                </a:defRPr>
              </a:lvl2pPr>
              <a:lvl3pPr algn="l">
                <a:spcBef>
                  <a:spcPct val="20000"/>
                </a:spcBef>
                <a:buChar char="•"/>
                <a:tabLst>
                  <a:tab pos="987425" algn="l"/>
                </a:tabLst>
                <a:defRPr sz="2000">
                  <a:solidFill>
                    <a:schemeClr val="tx1"/>
                  </a:solidFill>
                  <a:latin typeface="Arial" charset="0"/>
                </a:defRPr>
              </a:lvl3pPr>
              <a:lvl4pPr algn="l">
                <a:spcBef>
                  <a:spcPct val="20000"/>
                </a:spcBef>
                <a:buChar char="–"/>
                <a:tabLst>
                  <a:tab pos="987425" algn="l"/>
                </a:tabLst>
                <a:defRPr>
                  <a:solidFill>
                    <a:schemeClr val="tx1"/>
                  </a:solidFill>
                  <a:latin typeface="Arial" charset="0"/>
                </a:defRPr>
              </a:lvl4pPr>
              <a:lvl5pPr algn="l">
                <a:spcBef>
                  <a:spcPct val="20000"/>
                </a:spcBef>
                <a:buChar char="»"/>
                <a:tabLst>
                  <a:tab pos="987425" algn="l"/>
                </a:tabLst>
                <a:defRPr>
                  <a:solidFill>
                    <a:schemeClr val="tx1"/>
                  </a:solidFill>
                  <a:latin typeface="Arial" charset="0"/>
                </a:defRPr>
              </a:lvl5pPr>
              <a:lvl6pPr fontAlgn="base">
                <a:spcBef>
                  <a:spcPct val="20000"/>
                </a:spcBef>
                <a:spcAft>
                  <a:spcPct val="0"/>
                </a:spcAft>
                <a:buChar char="»"/>
                <a:tabLst>
                  <a:tab pos="987425" algn="l"/>
                </a:tabLst>
                <a:defRPr>
                  <a:solidFill>
                    <a:schemeClr val="tx1"/>
                  </a:solidFill>
                  <a:latin typeface="Arial" charset="0"/>
                </a:defRPr>
              </a:lvl6pPr>
              <a:lvl7pPr fontAlgn="base">
                <a:spcBef>
                  <a:spcPct val="20000"/>
                </a:spcBef>
                <a:spcAft>
                  <a:spcPct val="0"/>
                </a:spcAft>
                <a:buChar char="»"/>
                <a:tabLst>
                  <a:tab pos="987425" algn="l"/>
                </a:tabLst>
                <a:defRPr>
                  <a:solidFill>
                    <a:schemeClr val="tx1"/>
                  </a:solidFill>
                  <a:latin typeface="Arial" charset="0"/>
                </a:defRPr>
              </a:lvl7pPr>
              <a:lvl8pPr fontAlgn="base">
                <a:spcBef>
                  <a:spcPct val="20000"/>
                </a:spcBef>
                <a:spcAft>
                  <a:spcPct val="0"/>
                </a:spcAft>
                <a:buChar char="»"/>
                <a:tabLst>
                  <a:tab pos="987425" algn="l"/>
                </a:tabLst>
                <a:defRPr>
                  <a:solidFill>
                    <a:schemeClr val="tx1"/>
                  </a:solidFill>
                  <a:latin typeface="Arial" charset="0"/>
                </a:defRPr>
              </a:lvl8pPr>
              <a:lvl9pPr fontAlgn="base">
                <a:spcBef>
                  <a:spcPct val="20000"/>
                </a:spcBef>
                <a:spcAft>
                  <a:spcPct val="0"/>
                </a:spcAft>
                <a:buChar char="»"/>
                <a:tabLst>
                  <a:tab pos="987425" algn="l"/>
                </a:tabLst>
                <a:defRPr>
                  <a:solidFill>
                    <a:schemeClr val="tx1"/>
                  </a:solidFill>
                  <a:latin typeface="Arial" charset="0"/>
                </a:defRPr>
              </a:lvl9pPr>
            </a:lstStyle>
            <a:p>
              <a:pPr>
                <a:spcBef>
                  <a:spcPct val="0"/>
                </a:spcBef>
                <a:buFontTx/>
                <a:buNone/>
              </a:pPr>
              <a:r>
                <a:rPr lang="it-IT" altLang="it-IT" sz="1100">
                  <a:solidFill>
                    <a:srgbClr val="000000"/>
                  </a:solidFill>
                  <a:ea typeface="Times New Roman" pitchFamily="18" charset="0"/>
                  <a:cs typeface="Arial" charset="0"/>
                </a:rPr>
                <a:t>Il fondo investe sulle azioni dei mercati emergenti</a:t>
              </a:r>
              <a:endParaRPr lang="it-IT" altLang="it-IT" sz="2400">
                <a:ea typeface="Times New Roman" pitchFamily="18" charset="0"/>
                <a:cs typeface="Arial" charset="0"/>
              </a:endParaRPr>
            </a:p>
          </p:txBody>
        </p:sp>
        <p:sp>
          <p:nvSpPr>
            <p:cNvPr id="10" name="Rectangle 49"/>
            <p:cNvSpPr>
              <a:spLocks noChangeArrowheads="1"/>
            </p:cNvSpPr>
            <p:nvPr/>
          </p:nvSpPr>
          <p:spPr bwMode="auto">
            <a:xfrm>
              <a:off x="855663" y="4613275"/>
              <a:ext cx="4529137"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a:spcBef>
                  <a:spcPct val="20000"/>
                </a:spcBef>
                <a:buChar char="•"/>
                <a:tabLst>
                  <a:tab pos="987425" algn="l"/>
                </a:tabLst>
                <a:defRPr sz="2800">
                  <a:solidFill>
                    <a:schemeClr val="tx1"/>
                  </a:solidFill>
                  <a:latin typeface="Arial" charset="0"/>
                </a:defRPr>
              </a:lvl1pPr>
              <a:lvl2pPr algn="l">
                <a:spcBef>
                  <a:spcPct val="20000"/>
                </a:spcBef>
                <a:buChar char="–"/>
                <a:tabLst>
                  <a:tab pos="987425" algn="l"/>
                </a:tabLst>
                <a:defRPr sz="2400">
                  <a:solidFill>
                    <a:schemeClr val="tx1"/>
                  </a:solidFill>
                  <a:latin typeface="Arial" charset="0"/>
                </a:defRPr>
              </a:lvl2pPr>
              <a:lvl3pPr algn="l">
                <a:spcBef>
                  <a:spcPct val="20000"/>
                </a:spcBef>
                <a:buChar char="•"/>
                <a:tabLst>
                  <a:tab pos="987425" algn="l"/>
                </a:tabLst>
                <a:defRPr sz="2000">
                  <a:solidFill>
                    <a:schemeClr val="tx1"/>
                  </a:solidFill>
                  <a:latin typeface="Arial" charset="0"/>
                </a:defRPr>
              </a:lvl3pPr>
              <a:lvl4pPr algn="l">
                <a:spcBef>
                  <a:spcPct val="20000"/>
                </a:spcBef>
                <a:buChar char="–"/>
                <a:tabLst>
                  <a:tab pos="987425" algn="l"/>
                </a:tabLst>
                <a:defRPr>
                  <a:solidFill>
                    <a:schemeClr val="tx1"/>
                  </a:solidFill>
                  <a:latin typeface="Arial" charset="0"/>
                </a:defRPr>
              </a:lvl4pPr>
              <a:lvl5pPr algn="l">
                <a:spcBef>
                  <a:spcPct val="20000"/>
                </a:spcBef>
                <a:buChar char="»"/>
                <a:tabLst>
                  <a:tab pos="987425" algn="l"/>
                </a:tabLst>
                <a:defRPr>
                  <a:solidFill>
                    <a:schemeClr val="tx1"/>
                  </a:solidFill>
                  <a:latin typeface="Arial" charset="0"/>
                </a:defRPr>
              </a:lvl5pPr>
              <a:lvl6pPr fontAlgn="base">
                <a:spcBef>
                  <a:spcPct val="20000"/>
                </a:spcBef>
                <a:spcAft>
                  <a:spcPct val="0"/>
                </a:spcAft>
                <a:buChar char="»"/>
                <a:tabLst>
                  <a:tab pos="987425" algn="l"/>
                </a:tabLst>
                <a:defRPr>
                  <a:solidFill>
                    <a:schemeClr val="tx1"/>
                  </a:solidFill>
                  <a:latin typeface="Arial" charset="0"/>
                </a:defRPr>
              </a:lvl6pPr>
              <a:lvl7pPr fontAlgn="base">
                <a:spcBef>
                  <a:spcPct val="20000"/>
                </a:spcBef>
                <a:spcAft>
                  <a:spcPct val="0"/>
                </a:spcAft>
                <a:buChar char="»"/>
                <a:tabLst>
                  <a:tab pos="987425" algn="l"/>
                </a:tabLst>
                <a:defRPr>
                  <a:solidFill>
                    <a:schemeClr val="tx1"/>
                  </a:solidFill>
                  <a:latin typeface="Arial" charset="0"/>
                </a:defRPr>
              </a:lvl7pPr>
              <a:lvl8pPr fontAlgn="base">
                <a:spcBef>
                  <a:spcPct val="20000"/>
                </a:spcBef>
                <a:spcAft>
                  <a:spcPct val="0"/>
                </a:spcAft>
                <a:buChar char="»"/>
                <a:tabLst>
                  <a:tab pos="987425" algn="l"/>
                </a:tabLst>
                <a:defRPr>
                  <a:solidFill>
                    <a:schemeClr val="tx1"/>
                  </a:solidFill>
                  <a:latin typeface="Arial" charset="0"/>
                </a:defRPr>
              </a:lvl8pPr>
              <a:lvl9pPr fontAlgn="base">
                <a:spcBef>
                  <a:spcPct val="20000"/>
                </a:spcBef>
                <a:spcAft>
                  <a:spcPct val="0"/>
                </a:spcAft>
                <a:buChar char="»"/>
                <a:tabLst>
                  <a:tab pos="987425" algn="l"/>
                </a:tabLst>
                <a:defRPr>
                  <a:solidFill>
                    <a:schemeClr val="tx1"/>
                  </a:solidFill>
                  <a:latin typeface="Arial" charset="0"/>
                </a:defRPr>
              </a:lvl9pPr>
            </a:lstStyle>
            <a:p>
              <a:pPr>
                <a:spcBef>
                  <a:spcPct val="0"/>
                </a:spcBef>
                <a:buFontTx/>
                <a:buNone/>
              </a:pPr>
              <a:r>
                <a:rPr lang="it-IT" altLang="it-IT" sz="1100">
                  <a:solidFill>
                    <a:srgbClr val="000000"/>
                  </a:solidFill>
                  <a:ea typeface="Times New Roman" pitchFamily="18" charset="0"/>
                  <a:cs typeface="Arial" charset="0"/>
                </a:rPr>
                <a:t>Il fondo investe in titoli obbligazionari e prodotti derivati con l’obiettivo di realizzare plusvalenze sui mutamenti attesi nei tassi di interesse</a:t>
              </a:r>
              <a:endParaRPr lang="it-IT" altLang="it-IT" sz="2400">
                <a:ea typeface="Times New Roman" pitchFamily="18" charset="0"/>
                <a:cs typeface="Arial" charset="0"/>
              </a:endParaRPr>
            </a:p>
          </p:txBody>
        </p:sp>
        <p:sp>
          <p:nvSpPr>
            <p:cNvPr id="11" name="Rectangle 47"/>
            <p:cNvSpPr>
              <a:spLocks noChangeArrowheads="1"/>
            </p:cNvSpPr>
            <p:nvPr/>
          </p:nvSpPr>
          <p:spPr bwMode="auto">
            <a:xfrm>
              <a:off x="855663" y="4267200"/>
              <a:ext cx="4529137" cy="346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a:spcBef>
                  <a:spcPct val="20000"/>
                </a:spcBef>
                <a:buChar char="•"/>
                <a:tabLst>
                  <a:tab pos="987425" algn="l"/>
                </a:tabLst>
                <a:defRPr sz="2800">
                  <a:solidFill>
                    <a:schemeClr val="tx1"/>
                  </a:solidFill>
                  <a:latin typeface="Arial" charset="0"/>
                </a:defRPr>
              </a:lvl1pPr>
              <a:lvl2pPr algn="l">
                <a:spcBef>
                  <a:spcPct val="20000"/>
                </a:spcBef>
                <a:buChar char="–"/>
                <a:tabLst>
                  <a:tab pos="987425" algn="l"/>
                </a:tabLst>
                <a:defRPr sz="2400">
                  <a:solidFill>
                    <a:schemeClr val="tx1"/>
                  </a:solidFill>
                  <a:latin typeface="Arial" charset="0"/>
                </a:defRPr>
              </a:lvl2pPr>
              <a:lvl3pPr algn="l">
                <a:spcBef>
                  <a:spcPct val="20000"/>
                </a:spcBef>
                <a:buChar char="•"/>
                <a:tabLst>
                  <a:tab pos="987425" algn="l"/>
                </a:tabLst>
                <a:defRPr sz="2000">
                  <a:solidFill>
                    <a:schemeClr val="tx1"/>
                  </a:solidFill>
                  <a:latin typeface="Arial" charset="0"/>
                </a:defRPr>
              </a:lvl3pPr>
              <a:lvl4pPr algn="l">
                <a:spcBef>
                  <a:spcPct val="20000"/>
                </a:spcBef>
                <a:buChar char="–"/>
                <a:tabLst>
                  <a:tab pos="987425" algn="l"/>
                </a:tabLst>
                <a:defRPr>
                  <a:solidFill>
                    <a:schemeClr val="tx1"/>
                  </a:solidFill>
                  <a:latin typeface="Arial" charset="0"/>
                </a:defRPr>
              </a:lvl4pPr>
              <a:lvl5pPr algn="l">
                <a:spcBef>
                  <a:spcPct val="20000"/>
                </a:spcBef>
                <a:buChar char="»"/>
                <a:tabLst>
                  <a:tab pos="987425" algn="l"/>
                </a:tabLst>
                <a:defRPr>
                  <a:solidFill>
                    <a:schemeClr val="tx1"/>
                  </a:solidFill>
                  <a:latin typeface="Arial" charset="0"/>
                </a:defRPr>
              </a:lvl5pPr>
              <a:lvl6pPr fontAlgn="base">
                <a:spcBef>
                  <a:spcPct val="20000"/>
                </a:spcBef>
                <a:spcAft>
                  <a:spcPct val="0"/>
                </a:spcAft>
                <a:buChar char="»"/>
                <a:tabLst>
                  <a:tab pos="987425" algn="l"/>
                </a:tabLst>
                <a:defRPr>
                  <a:solidFill>
                    <a:schemeClr val="tx1"/>
                  </a:solidFill>
                  <a:latin typeface="Arial" charset="0"/>
                </a:defRPr>
              </a:lvl6pPr>
              <a:lvl7pPr fontAlgn="base">
                <a:spcBef>
                  <a:spcPct val="20000"/>
                </a:spcBef>
                <a:spcAft>
                  <a:spcPct val="0"/>
                </a:spcAft>
                <a:buChar char="»"/>
                <a:tabLst>
                  <a:tab pos="987425" algn="l"/>
                </a:tabLst>
                <a:defRPr>
                  <a:solidFill>
                    <a:schemeClr val="tx1"/>
                  </a:solidFill>
                  <a:latin typeface="Arial" charset="0"/>
                </a:defRPr>
              </a:lvl7pPr>
              <a:lvl8pPr fontAlgn="base">
                <a:spcBef>
                  <a:spcPct val="20000"/>
                </a:spcBef>
                <a:spcAft>
                  <a:spcPct val="0"/>
                </a:spcAft>
                <a:buChar char="»"/>
                <a:tabLst>
                  <a:tab pos="987425" algn="l"/>
                </a:tabLst>
                <a:defRPr>
                  <a:solidFill>
                    <a:schemeClr val="tx1"/>
                  </a:solidFill>
                  <a:latin typeface="Arial" charset="0"/>
                </a:defRPr>
              </a:lvl8pPr>
              <a:lvl9pPr fontAlgn="base">
                <a:spcBef>
                  <a:spcPct val="20000"/>
                </a:spcBef>
                <a:spcAft>
                  <a:spcPct val="0"/>
                </a:spcAft>
                <a:buChar char="»"/>
                <a:tabLst>
                  <a:tab pos="987425" algn="l"/>
                </a:tabLst>
                <a:defRPr>
                  <a:solidFill>
                    <a:schemeClr val="tx1"/>
                  </a:solidFill>
                  <a:latin typeface="Arial" charset="0"/>
                </a:defRPr>
              </a:lvl9pPr>
            </a:lstStyle>
            <a:p>
              <a:pPr>
                <a:spcBef>
                  <a:spcPct val="0"/>
                </a:spcBef>
                <a:buFontTx/>
                <a:buNone/>
              </a:pPr>
              <a:r>
                <a:rPr lang="it-IT" altLang="it-IT" sz="1100">
                  <a:solidFill>
                    <a:srgbClr val="000000"/>
                  </a:solidFill>
                  <a:ea typeface="Times New Roman" pitchFamily="18" charset="0"/>
                  <a:cs typeface="Arial" charset="0"/>
                </a:rPr>
                <a:t>Il fondo investe in base alle ipotesi di crescita o di declino dei mercati</a:t>
              </a:r>
              <a:endParaRPr lang="it-IT" altLang="it-IT" sz="2400">
                <a:ea typeface="Times New Roman" pitchFamily="18" charset="0"/>
                <a:cs typeface="Arial" charset="0"/>
              </a:endParaRPr>
            </a:p>
          </p:txBody>
        </p:sp>
        <p:sp>
          <p:nvSpPr>
            <p:cNvPr id="12" name="Rectangle 45"/>
            <p:cNvSpPr>
              <a:spLocks noChangeArrowheads="1"/>
            </p:cNvSpPr>
            <p:nvPr/>
          </p:nvSpPr>
          <p:spPr bwMode="auto">
            <a:xfrm>
              <a:off x="855663" y="4052888"/>
              <a:ext cx="4529137" cy="21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a:spcBef>
                  <a:spcPct val="20000"/>
                </a:spcBef>
                <a:buChar char="•"/>
                <a:tabLst>
                  <a:tab pos="987425" algn="l"/>
                </a:tabLst>
                <a:defRPr sz="2800">
                  <a:solidFill>
                    <a:schemeClr val="tx1"/>
                  </a:solidFill>
                  <a:latin typeface="Arial" charset="0"/>
                </a:defRPr>
              </a:lvl1pPr>
              <a:lvl2pPr algn="l">
                <a:spcBef>
                  <a:spcPct val="20000"/>
                </a:spcBef>
                <a:buChar char="–"/>
                <a:tabLst>
                  <a:tab pos="987425" algn="l"/>
                </a:tabLst>
                <a:defRPr sz="2400">
                  <a:solidFill>
                    <a:schemeClr val="tx1"/>
                  </a:solidFill>
                  <a:latin typeface="Arial" charset="0"/>
                </a:defRPr>
              </a:lvl2pPr>
              <a:lvl3pPr algn="l">
                <a:spcBef>
                  <a:spcPct val="20000"/>
                </a:spcBef>
                <a:buChar char="•"/>
                <a:tabLst>
                  <a:tab pos="987425" algn="l"/>
                </a:tabLst>
                <a:defRPr sz="2000">
                  <a:solidFill>
                    <a:schemeClr val="tx1"/>
                  </a:solidFill>
                  <a:latin typeface="Arial" charset="0"/>
                </a:defRPr>
              </a:lvl3pPr>
              <a:lvl4pPr algn="l">
                <a:spcBef>
                  <a:spcPct val="20000"/>
                </a:spcBef>
                <a:buChar char="–"/>
                <a:tabLst>
                  <a:tab pos="987425" algn="l"/>
                </a:tabLst>
                <a:defRPr>
                  <a:solidFill>
                    <a:schemeClr val="tx1"/>
                  </a:solidFill>
                  <a:latin typeface="Arial" charset="0"/>
                </a:defRPr>
              </a:lvl4pPr>
              <a:lvl5pPr algn="l">
                <a:spcBef>
                  <a:spcPct val="20000"/>
                </a:spcBef>
                <a:buChar char="»"/>
                <a:tabLst>
                  <a:tab pos="987425" algn="l"/>
                </a:tabLst>
                <a:defRPr>
                  <a:solidFill>
                    <a:schemeClr val="tx1"/>
                  </a:solidFill>
                  <a:latin typeface="Arial" charset="0"/>
                </a:defRPr>
              </a:lvl5pPr>
              <a:lvl6pPr fontAlgn="base">
                <a:spcBef>
                  <a:spcPct val="20000"/>
                </a:spcBef>
                <a:spcAft>
                  <a:spcPct val="0"/>
                </a:spcAft>
                <a:buChar char="»"/>
                <a:tabLst>
                  <a:tab pos="987425" algn="l"/>
                </a:tabLst>
                <a:defRPr>
                  <a:solidFill>
                    <a:schemeClr val="tx1"/>
                  </a:solidFill>
                  <a:latin typeface="Arial" charset="0"/>
                </a:defRPr>
              </a:lvl6pPr>
              <a:lvl7pPr fontAlgn="base">
                <a:spcBef>
                  <a:spcPct val="20000"/>
                </a:spcBef>
                <a:spcAft>
                  <a:spcPct val="0"/>
                </a:spcAft>
                <a:buChar char="»"/>
                <a:tabLst>
                  <a:tab pos="987425" algn="l"/>
                </a:tabLst>
                <a:defRPr>
                  <a:solidFill>
                    <a:schemeClr val="tx1"/>
                  </a:solidFill>
                  <a:latin typeface="Arial" charset="0"/>
                </a:defRPr>
              </a:lvl7pPr>
              <a:lvl8pPr fontAlgn="base">
                <a:spcBef>
                  <a:spcPct val="20000"/>
                </a:spcBef>
                <a:spcAft>
                  <a:spcPct val="0"/>
                </a:spcAft>
                <a:buChar char="»"/>
                <a:tabLst>
                  <a:tab pos="987425" algn="l"/>
                </a:tabLst>
                <a:defRPr>
                  <a:solidFill>
                    <a:schemeClr val="tx1"/>
                  </a:solidFill>
                  <a:latin typeface="Arial" charset="0"/>
                </a:defRPr>
              </a:lvl8pPr>
              <a:lvl9pPr fontAlgn="base">
                <a:spcBef>
                  <a:spcPct val="20000"/>
                </a:spcBef>
                <a:spcAft>
                  <a:spcPct val="0"/>
                </a:spcAft>
                <a:buChar char="»"/>
                <a:tabLst>
                  <a:tab pos="987425" algn="l"/>
                </a:tabLst>
                <a:defRPr>
                  <a:solidFill>
                    <a:schemeClr val="tx1"/>
                  </a:solidFill>
                  <a:latin typeface="Arial" charset="0"/>
                </a:defRPr>
              </a:lvl9pPr>
            </a:lstStyle>
            <a:p>
              <a:pPr>
                <a:spcBef>
                  <a:spcPct val="0"/>
                </a:spcBef>
                <a:buFontTx/>
                <a:buNone/>
              </a:pPr>
              <a:r>
                <a:rPr lang="it-IT" altLang="it-IT" sz="1100">
                  <a:solidFill>
                    <a:srgbClr val="000000"/>
                  </a:solidFill>
                  <a:ea typeface="Times New Roman" pitchFamily="18" charset="0"/>
                  <a:cs typeface="Arial" charset="0"/>
                </a:rPr>
                <a:t>Il fondo specula su titoli di aziende in difficoltà</a:t>
              </a:r>
              <a:endParaRPr lang="it-IT" altLang="it-IT" sz="2400">
                <a:ea typeface="Times New Roman" pitchFamily="18" charset="0"/>
                <a:cs typeface="Arial" charset="0"/>
              </a:endParaRPr>
            </a:p>
          </p:txBody>
        </p:sp>
        <p:sp>
          <p:nvSpPr>
            <p:cNvPr id="13" name="Rectangle 43"/>
            <p:cNvSpPr>
              <a:spLocks noChangeArrowheads="1"/>
            </p:cNvSpPr>
            <p:nvPr/>
          </p:nvSpPr>
          <p:spPr bwMode="auto">
            <a:xfrm>
              <a:off x="855663" y="3706813"/>
              <a:ext cx="4529137" cy="346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a:spcBef>
                  <a:spcPct val="20000"/>
                </a:spcBef>
                <a:buChar char="•"/>
                <a:tabLst>
                  <a:tab pos="987425" algn="l"/>
                </a:tabLst>
                <a:defRPr sz="2800">
                  <a:solidFill>
                    <a:schemeClr val="tx1"/>
                  </a:solidFill>
                  <a:latin typeface="Arial" charset="0"/>
                </a:defRPr>
              </a:lvl1pPr>
              <a:lvl2pPr algn="l">
                <a:spcBef>
                  <a:spcPct val="20000"/>
                </a:spcBef>
                <a:buChar char="–"/>
                <a:tabLst>
                  <a:tab pos="987425" algn="l"/>
                </a:tabLst>
                <a:defRPr sz="2400">
                  <a:solidFill>
                    <a:schemeClr val="tx1"/>
                  </a:solidFill>
                  <a:latin typeface="Arial" charset="0"/>
                </a:defRPr>
              </a:lvl2pPr>
              <a:lvl3pPr algn="l">
                <a:spcBef>
                  <a:spcPct val="20000"/>
                </a:spcBef>
                <a:buChar char="•"/>
                <a:tabLst>
                  <a:tab pos="987425" algn="l"/>
                </a:tabLst>
                <a:defRPr sz="2000">
                  <a:solidFill>
                    <a:schemeClr val="tx1"/>
                  </a:solidFill>
                  <a:latin typeface="Arial" charset="0"/>
                </a:defRPr>
              </a:lvl3pPr>
              <a:lvl4pPr algn="l">
                <a:spcBef>
                  <a:spcPct val="20000"/>
                </a:spcBef>
                <a:buChar char="–"/>
                <a:tabLst>
                  <a:tab pos="987425" algn="l"/>
                </a:tabLst>
                <a:defRPr>
                  <a:solidFill>
                    <a:schemeClr val="tx1"/>
                  </a:solidFill>
                  <a:latin typeface="Arial" charset="0"/>
                </a:defRPr>
              </a:lvl4pPr>
              <a:lvl5pPr algn="l">
                <a:spcBef>
                  <a:spcPct val="20000"/>
                </a:spcBef>
                <a:buChar char="»"/>
                <a:tabLst>
                  <a:tab pos="987425" algn="l"/>
                </a:tabLst>
                <a:defRPr>
                  <a:solidFill>
                    <a:schemeClr val="tx1"/>
                  </a:solidFill>
                  <a:latin typeface="Arial" charset="0"/>
                </a:defRPr>
              </a:lvl5pPr>
              <a:lvl6pPr fontAlgn="base">
                <a:spcBef>
                  <a:spcPct val="20000"/>
                </a:spcBef>
                <a:spcAft>
                  <a:spcPct val="0"/>
                </a:spcAft>
                <a:buChar char="»"/>
                <a:tabLst>
                  <a:tab pos="987425" algn="l"/>
                </a:tabLst>
                <a:defRPr>
                  <a:solidFill>
                    <a:schemeClr val="tx1"/>
                  </a:solidFill>
                  <a:latin typeface="Arial" charset="0"/>
                </a:defRPr>
              </a:lvl6pPr>
              <a:lvl7pPr fontAlgn="base">
                <a:spcBef>
                  <a:spcPct val="20000"/>
                </a:spcBef>
                <a:spcAft>
                  <a:spcPct val="0"/>
                </a:spcAft>
                <a:buChar char="»"/>
                <a:tabLst>
                  <a:tab pos="987425" algn="l"/>
                </a:tabLst>
                <a:defRPr>
                  <a:solidFill>
                    <a:schemeClr val="tx1"/>
                  </a:solidFill>
                  <a:latin typeface="Arial" charset="0"/>
                </a:defRPr>
              </a:lvl7pPr>
              <a:lvl8pPr fontAlgn="base">
                <a:spcBef>
                  <a:spcPct val="20000"/>
                </a:spcBef>
                <a:spcAft>
                  <a:spcPct val="0"/>
                </a:spcAft>
                <a:buChar char="»"/>
                <a:tabLst>
                  <a:tab pos="987425" algn="l"/>
                </a:tabLst>
                <a:defRPr>
                  <a:solidFill>
                    <a:schemeClr val="tx1"/>
                  </a:solidFill>
                  <a:latin typeface="Arial" charset="0"/>
                </a:defRPr>
              </a:lvl8pPr>
              <a:lvl9pPr fontAlgn="base">
                <a:spcBef>
                  <a:spcPct val="20000"/>
                </a:spcBef>
                <a:spcAft>
                  <a:spcPct val="0"/>
                </a:spcAft>
                <a:buChar char="»"/>
                <a:tabLst>
                  <a:tab pos="987425" algn="l"/>
                </a:tabLst>
                <a:defRPr>
                  <a:solidFill>
                    <a:schemeClr val="tx1"/>
                  </a:solidFill>
                  <a:latin typeface="Arial" charset="0"/>
                </a:defRPr>
              </a:lvl9pPr>
            </a:lstStyle>
            <a:p>
              <a:pPr>
                <a:spcBef>
                  <a:spcPct val="0"/>
                </a:spcBef>
                <a:buFontTx/>
                <a:buNone/>
              </a:pPr>
              <a:r>
                <a:rPr lang="it-IT" altLang="it-IT" sz="1100">
                  <a:solidFill>
                    <a:srgbClr val="000000"/>
                  </a:solidFill>
                  <a:ea typeface="Times New Roman" pitchFamily="18" charset="0"/>
                  <a:cs typeface="Arial" charset="0"/>
                </a:rPr>
                <a:t>Gli investimenti vengono decisi sulla base di una serie di analisi quantitative</a:t>
              </a:r>
              <a:endParaRPr lang="it-IT" altLang="it-IT" sz="2400">
                <a:ea typeface="Times New Roman" pitchFamily="18" charset="0"/>
                <a:cs typeface="Arial" charset="0"/>
              </a:endParaRPr>
            </a:p>
          </p:txBody>
        </p:sp>
        <p:sp>
          <p:nvSpPr>
            <p:cNvPr id="14" name="Rectangle 41"/>
            <p:cNvSpPr>
              <a:spLocks noChangeArrowheads="1"/>
            </p:cNvSpPr>
            <p:nvPr/>
          </p:nvSpPr>
          <p:spPr bwMode="auto">
            <a:xfrm>
              <a:off x="855663" y="3360738"/>
              <a:ext cx="4529137" cy="346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a:spcBef>
                  <a:spcPct val="20000"/>
                </a:spcBef>
                <a:buChar char="•"/>
                <a:tabLst>
                  <a:tab pos="987425" algn="l"/>
                </a:tabLst>
                <a:defRPr sz="2800">
                  <a:solidFill>
                    <a:schemeClr val="tx1"/>
                  </a:solidFill>
                  <a:latin typeface="Arial" charset="0"/>
                </a:defRPr>
              </a:lvl1pPr>
              <a:lvl2pPr algn="l">
                <a:spcBef>
                  <a:spcPct val="20000"/>
                </a:spcBef>
                <a:buChar char="–"/>
                <a:tabLst>
                  <a:tab pos="987425" algn="l"/>
                </a:tabLst>
                <a:defRPr sz="2400">
                  <a:solidFill>
                    <a:schemeClr val="tx1"/>
                  </a:solidFill>
                  <a:latin typeface="Arial" charset="0"/>
                </a:defRPr>
              </a:lvl2pPr>
              <a:lvl3pPr algn="l">
                <a:spcBef>
                  <a:spcPct val="20000"/>
                </a:spcBef>
                <a:buChar char="•"/>
                <a:tabLst>
                  <a:tab pos="987425" algn="l"/>
                </a:tabLst>
                <a:defRPr sz="2000">
                  <a:solidFill>
                    <a:schemeClr val="tx1"/>
                  </a:solidFill>
                  <a:latin typeface="Arial" charset="0"/>
                </a:defRPr>
              </a:lvl3pPr>
              <a:lvl4pPr algn="l">
                <a:spcBef>
                  <a:spcPct val="20000"/>
                </a:spcBef>
                <a:buChar char="–"/>
                <a:tabLst>
                  <a:tab pos="987425" algn="l"/>
                </a:tabLst>
                <a:defRPr>
                  <a:solidFill>
                    <a:schemeClr val="tx1"/>
                  </a:solidFill>
                  <a:latin typeface="Arial" charset="0"/>
                </a:defRPr>
              </a:lvl4pPr>
              <a:lvl5pPr algn="l">
                <a:spcBef>
                  <a:spcPct val="20000"/>
                </a:spcBef>
                <a:buChar char="»"/>
                <a:tabLst>
                  <a:tab pos="987425" algn="l"/>
                </a:tabLst>
                <a:defRPr>
                  <a:solidFill>
                    <a:schemeClr val="tx1"/>
                  </a:solidFill>
                  <a:latin typeface="Arial" charset="0"/>
                </a:defRPr>
              </a:lvl5pPr>
              <a:lvl6pPr fontAlgn="base">
                <a:spcBef>
                  <a:spcPct val="20000"/>
                </a:spcBef>
                <a:spcAft>
                  <a:spcPct val="0"/>
                </a:spcAft>
                <a:buChar char="»"/>
                <a:tabLst>
                  <a:tab pos="987425" algn="l"/>
                </a:tabLst>
                <a:defRPr>
                  <a:solidFill>
                    <a:schemeClr val="tx1"/>
                  </a:solidFill>
                  <a:latin typeface="Arial" charset="0"/>
                </a:defRPr>
              </a:lvl6pPr>
              <a:lvl7pPr fontAlgn="base">
                <a:spcBef>
                  <a:spcPct val="20000"/>
                </a:spcBef>
                <a:spcAft>
                  <a:spcPct val="0"/>
                </a:spcAft>
                <a:buChar char="»"/>
                <a:tabLst>
                  <a:tab pos="987425" algn="l"/>
                </a:tabLst>
                <a:defRPr>
                  <a:solidFill>
                    <a:schemeClr val="tx1"/>
                  </a:solidFill>
                  <a:latin typeface="Arial" charset="0"/>
                </a:defRPr>
              </a:lvl7pPr>
              <a:lvl8pPr fontAlgn="base">
                <a:spcBef>
                  <a:spcPct val="20000"/>
                </a:spcBef>
                <a:spcAft>
                  <a:spcPct val="0"/>
                </a:spcAft>
                <a:buChar char="»"/>
                <a:tabLst>
                  <a:tab pos="987425" algn="l"/>
                </a:tabLst>
                <a:defRPr>
                  <a:solidFill>
                    <a:schemeClr val="tx1"/>
                  </a:solidFill>
                  <a:latin typeface="Arial" charset="0"/>
                </a:defRPr>
              </a:lvl8pPr>
              <a:lvl9pPr fontAlgn="base">
                <a:spcBef>
                  <a:spcPct val="20000"/>
                </a:spcBef>
                <a:spcAft>
                  <a:spcPct val="0"/>
                </a:spcAft>
                <a:buChar char="»"/>
                <a:tabLst>
                  <a:tab pos="987425" algn="l"/>
                </a:tabLst>
                <a:defRPr>
                  <a:solidFill>
                    <a:schemeClr val="tx1"/>
                  </a:solidFill>
                  <a:latin typeface="Arial" charset="0"/>
                </a:defRPr>
              </a:lvl9pPr>
            </a:lstStyle>
            <a:p>
              <a:pPr>
                <a:spcBef>
                  <a:spcPct val="0"/>
                </a:spcBef>
                <a:buFontTx/>
                <a:buNone/>
              </a:pPr>
              <a:r>
                <a:rPr lang="it-IT" altLang="it-IT" sz="1100">
                  <a:solidFill>
                    <a:srgbClr val="000000"/>
                  </a:solidFill>
                  <a:ea typeface="Times New Roman" pitchFamily="18" charset="0"/>
                  <a:cs typeface="Arial" charset="0"/>
                </a:rPr>
                <a:t>Fondo che acquista titoli con un valore intrinseco superiore a quello di Borsa</a:t>
              </a:r>
              <a:endParaRPr lang="it-IT" altLang="it-IT" sz="2400">
                <a:ea typeface="Times New Roman" pitchFamily="18" charset="0"/>
                <a:cs typeface="Arial" charset="0"/>
              </a:endParaRPr>
            </a:p>
          </p:txBody>
        </p:sp>
        <p:sp>
          <p:nvSpPr>
            <p:cNvPr id="15" name="Rectangle 39"/>
            <p:cNvSpPr>
              <a:spLocks noChangeArrowheads="1"/>
            </p:cNvSpPr>
            <p:nvPr/>
          </p:nvSpPr>
          <p:spPr bwMode="auto">
            <a:xfrm>
              <a:off x="855663" y="3146425"/>
              <a:ext cx="4529137"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a:spcBef>
                  <a:spcPct val="20000"/>
                </a:spcBef>
                <a:buChar char="•"/>
                <a:tabLst>
                  <a:tab pos="987425" algn="l"/>
                </a:tabLst>
                <a:defRPr sz="2800">
                  <a:solidFill>
                    <a:schemeClr val="tx1"/>
                  </a:solidFill>
                  <a:latin typeface="Arial" charset="0"/>
                </a:defRPr>
              </a:lvl1pPr>
              <a:lvl2pPr algn="l">
                <a:spcBef>
                  <a:spcPct val="20000"/>
                </a:spcBef>
                <a:buChar char="–"/>
                <a:tabLst>
                  <a:tab pos="987425" algn="l"/>
                </a:tabLst>
                <a:defRPr sz="2400">
                  <a:solidFill>
                    <a:schemeClr val="tx1"/>
                  </a:solidFill>
                  <a:latin typeface="Arial" charset="0"/>
                </a:defRPr>
              </a:lvl2pPr>
              <a:lvl3pPr algn="l">
                <a:spcBef>
                  <a:spcPct val="20000"/>
                </a:spcBef>
                <a:buChar char="•"/>
                <a:tabLst>
                  <a:tab pos="987425" algn="l"/>
                </a:tabLst>
                <a:defRPr sz="2000">
                  <a:solidFill>
                    <a:schemeClr val="tx1"/>
                  </a:solidFill>
                  <a:latin typeface="Arial" charset="0"/>
                </a:defRPr>
              </a:lvl3pPr>
              <a:lvl4pPr algn="l">
                <a:spcBef>
                  <a:spcPct val="20000"/>
                </a:spcBef>
                <a:buChar char="–"/>
                <a:tabLst>
                  <a:tab pos="987425" algn="l"/>
                </a:tabLst>
                <a:defRPr>
                  <a:solidFill>
                    <a:schemeClr val="tx1"/>
                  </a:solidFill>
                  <a:latin typeface="Arial" charset="0"/>
                </a:defRPr>
              </a:lvl4pPr>
              <a:lvl5pPr algn="l">
                <a:spcBef>
                  <a:spcPct val="20000"/>
                </a:spcBef>
                <a:buChar char="»"/>
                <a:tabLst>
                  <a:tab pos="987425" algn="l"/>
                </a:tabLst>
                <a:defRPr>
                  <a:solidFill>
                    <a:schemeClr val="tx1"/>
                  </a:solidFill>
                  <a:latin typeface="Arial" charset="0"/>
                </a:defRPr>
              </a:lvl5pPr>
              <a:lvl6pPr fontAlgn="base">
                <a:spcBef>
                  <a:spcPct val="20000"/>
                </a:spcBef>
                <a:spcAft>
                  <a:spcPct val="0"/>
                </a:spcAft>
                <a:buChar char="»"/>
                <a:tabLst>
                  <a:tab pos="987425" algn="l"/>
                </a:tabLst>
                <a:defRPr>
                  <a:solidFill>
                    <a:schemeClr val="tx1"/>
                  </a:solidFill>
                  <a:latin typeface="Arial" charset="0"/>
                </a:defRPr>
              </a:lvl6pPr>
              <a:lvl7pPr fontAlgn="base">
                <a:spcBef>
                  <a:spcPct val="20000"/>
                </a:spcBef>
                <a:spcAft>
                  <a:spcPct val="0"/>
                </a:spcAft>
                <a:buChar char="»"/>
                <a:tabLst>
                  <a:tab pos="987425" algn="l"/>
                </a:tabLst>
                <a:defRPr>
                  <a:solidFill>
                    <a:schemeClr val="tx1"/>
                  </a:solidFill>
                  <a:latin typeface="Arial" charset="0"/>
                </a:defRPr>
              </a:lvl7pPr>
              <a:lvl8pPr fontAlgn="base">
                <a:spcBef>
                  <a:spcPct val="20000"/>
                </a:spcBef>
                <a:spcAft>
                  <a:spcPct val="0"/>
                </a:spcAft>
                <a:buChar char="»"/>
                <a:tabLst>
                  <a:tab pos="987425" algn="l"/>
                </a:tabLst>
                <a:defRPr>
                  <a:solidFill>
                    <a:schemeClr val="tx1"/>
                  </a:solidFill>
                  <a:latin typeface="Arial" charset="0"/>
                </a:defRPr>
              </a:lvl8pPr>
              <a:lvl9pPr fontAlgn="base">
                <a:spcBef>
                  <a:spcPct val="20000"/>
                </a:spcBef>
                <a:spcAft>
                  <a:spcPct val="0"/>
                </a:spcAft>
                <a:buChar char="»"/>
                <a:tabLst>
                  <a:tab pos="987425" algn="l"/>
                </a:tabLst>
                <a:defRPr>
                  <a:solidFill>
                    <a:schemeClr val="tx1"/>
                  </a:solidFill>
                  <a:latin typeface="Arial" charset="0"/>
                </a:defRPr>
              </a:lvl9pPr>
            </a:lstStyle>
            <a:p>
              <a:pPr>
                <a:spcBef>
                  <a:spcPct val="0"/>
                </a:spcBef>
                <a:buFontTx/>
                <a:buNone/>
              </a:pPr>
              <a:r>
                <a:rPr lang="it-IT" altLang="it-IT" sz="1100">
                  <a:solidFill>
                    <a:srgbClr val="000000"/>
                  </a:solidFill>
                  <a:ea typeface="Times New Roman" pitchFamily="18" charset="0"/>
                  <a:cs typeface="Arial" charset="0"/>
                </a:rPr>
                <a:t>Azioni con elevate potenzialità di crescita</a:t>
              </a:r>
              <a:endParaRPr lang="it-IT" altLang="it-IT" sz="2400">
                <a:ea typeface="Times New Roman" pitchFamily="18" charset="0"/>
                <a:cs typeface="Arial" charset="0"/>
              </a:endParaRPr>
            </a:p>
          </p:txBody>
        </p:sp>
        <p:sp>
          <p:nvSpPr>
            <p:cNvPr id="16" name="Rectangle 37"/>
            <p:cNvSpPr>
              <a:spLocks noChangeArrowheads="1"/>
            </p:cNvSpPr>
            <p:nvPr/>
          </p:nvSpPr>
          <p:spPr bwMode="auto">
            <a:xfrm>
              <a:off x="855663" y="2800350"/>
              <a:ext cx="4529137" cy="346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a:spcBef>
                  <a:spcPct val="20000"/>
                </a:spcBef>
                <a:buChar char="•"/>
                <a:tabLst>
                  <a:tab pos="987425" algn="l"/>
                </a:tabLst>
                <a:defRPr sz="2800">
                  <a:solidFill>
                    <a:schemeClr val="tx1"/>
                  </a:solidFill>
                  <a:latin typeface="Arial" charset="0"/>
                </a:defRPr>
              </a:lvl1pPr>
              <a:lvl2pPr algn="l">
                <a:spcBef>
                  <a:spcPct val="20000"/>
                </a:spcBef>
                <a:buChar char="–"/>
                <a:tabLst>
                  <a:tab pos="987425" algn="l"/>
                </a:tabLst>
                <a:defRPr sz="2400">
                  <a:solidFill>
                    <a:schemeClr val="tx1"/>
                  </a:solidFill>
                  <a:latin typeface="Arial" charset="0"/>
                </a:defRPr>
              </a:lvl2pPr>
              <a:lvl3pPr algn="l">
                <a:spcBef>
                  <a:spcPct val="20000"/>
                </a:spcBef>
                <a:buChar char="•"/>
                <a:tabLst>
                  <a:tab pos="987425" algn="l"/>
                </a:tabLst>
                <a:defRPr sz="2000">
                  <a:solidFill>
                    <a:schemeClr val="tx1"/>
                  </a:solidFill>
                  <a:latin typeface="Arial" charset="0"/>
                </a:defRPr>
              </a:lvl3pPr>
              <a:lvl4pPr algn="l">
                <a:spcBef>
                  <a:spcPct val="20000"/>
                </a:spcBef>
                <a:buChar char="–"/>
                <a:tabLst>
                  <a:tab pos="987425" algn="l"/>
                </a:tabLst>
                <a:defRPr>
                  <a:solidFill>
                    <a:schemeClr val="tx1"/>
                  </a:solidFill>
                  <a:latin typeface="Arial" charset="0"/>
                </a:defRPr>
              </a:lvl4pPr>
              <a:lvl5pPr algn="l">
                <a:spcBef>
                  <a:spcPct val="20000"/>
                </a:spcBef>
                <a:buChar char="»"/>
                <a:tabLst>
                  <a:tab pos="987425" algn="l"/>
                </a:tabLst>
                <a:defRPr>
                  <a:solidFill>
                    <a:schemeClr val="tx1"/>
                  </a:solidFill>
                  <a:latin typeface="Arial" charset="0"/>
                </a:defRPr>
              </a:lvl5pPr>
              <a:lvl6pPr fontAlgn="base">
                <a:spcBef>
                  <a:spcPct val="20000"/>
                </a:spcBef>
                <a:spcAft>
                  <a:spcPct val="0"/>
                </a:spcAft>
                <a:buChar char="»"/>
                <a:tabLst>
                  <a:tab pos="987425" algn="l"/>
                </a:tabLst>
                <a:defRPr>
                  <a:solidFill>
                    <a:schemeClr val="tx1"/>
                  </a:solidFill>
                  <a:latin typeface="Arial" charset="0"/>
                </a:defRPr>
              </a:lvl6pPr>
              <a:lvl7pPr fontAlgn="base">
                <a:spcBef>
                  <a:spcPct val="20000"/>
                </a:spcBef>
                <a:spcAft>
                  <a:spcPct val="0"/>
                </a:spcAft>
                <a:buChar char="»"/>
                <a:tabLst>
                  <a:tab pos="987425" algn="l"/>
                </a:tabLst>
                <a:defRPr>
                  <a:solidFill>
                    <a:schemeClr val="tx1"/>
                  </a:solidFill>
                  <a:latin typeface="Arial" charset="0"/>
                </a:defRPr>
              </a:lvl7pPr>
              <a:lvl8pPr fontAlgn="base">
                <a:spcBef>
                  <a:spcPct val="20000"/>
                </a:spcBef>
                <a:spcAft>
                  <a:spcPct val="0"/>
                </a:spcAft>
                <a:buChar char="»"/>
                <a:tabLst>
                  <a:tab pos="987425" algn="l"/>
                </a:tabLst>
                <a:defRPr>
                  <a:solidFill>
                    <a:schemeClr val="tx1"/>
                  </a:solidFill>
                  <a:latin typeface="Arial" charset="0"/>
                </a:defRPr>
              </a:lvl8pPr>
              <a:lvl9pPr fontAlgn="base">
                <a:spcBef>
                  <a:spcPct val="20000"/>
                </a:spcBef>
                <a:spcAft>
                  <a:spcPct val="0"/>
                </a:spcAft>
                <a:buChar char="»"/>
                <a:tabLst>
                  <a:tab pos="987425" algn="l"/>
                </a:tabLst>
                <a:defRPr>
                  <a:solidFill>
                    <a:schemeClr val="tx1"/>
                  </a:solidFill>
                  <a:latin typeface="Arial" charset="0"/>
                </a:defRPr>
              </a:lvl9pPr>
            </a:lstStyle>
            <a:p>
              <a:pPr>
                <a:spcBef>
                  <a:spcPct val="0"/>
                </a:spcBef>
                <a:buFontTx/>
                <a:buNone/>
              </a:pPr>
              <a:r>
                <a:rPr lang="it-IT" altLang="it-IT" sz="1100">
                  <a:solidFill>
                    <a:srgbClr val="000000"/>
                  </a:solidFill>
                  <a:ea typeface="Times New Roman" pitchFamily="18" charset="0"/>
                  <a:cs typeface="Arial" charset="0"/>
                </a:rPr>
                <a:t>Il fondo possiede obbligazioni convertibili di una società e vende azioni della stessa società</a:t>
              </a:r>
              <a:endParaRPr lang="it-IT" altLang="it-IT" sz="2400">
                <a:ea typeface="Times New Roman" pitchFamily="18" charset="0"/>
                <a:cs typeface="Arial" charset="0"/>
              </a:endParaRPr>
            </a:p>
          </p:txBody>
        </p:sp>
        <p:sp>
          <p:nvSpPr>
            <p:cNvPr id="17" name="Rectangle 35"/>
            <p:cNvSpPr>
              <a:spLocks noChangeArrowheads="1"/>
            </p:cNvSpPr>
            <p:nvPr/>
          </p:nvSpPr>
          <p:spPr bwMode="auto">
            <a:xfrm>
              <a:off x="855663" y="2454275"/>
              <a:ext cx="4529137" cy="346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a:spcBef>
                  <a:spcPct val="20000"/>
                </a:spcBef>
                <a:buChar char="•"/>
                <a:tabLst>
                  <a:tab pos="987425" algn="l"/>
                </a:tabLst>
                <a:defRPr sz="2800">
                  <a:solidFill>
                    <a:schemeClr val="tx1"/>
                  </a:solidFill>
                  <a:latin typeface="Arial" charset="0"/>
                </a:defRPr>
              </a:lvl1pPr>
              <a:lvl2pPr algn="l">
                <a:spcBef>
                  <a:spcPct val="20000"/>
                </a:spcBef>
                <a:buChar char="–"/>
                <a:tabLst>
                  <a:tab pos="987425" algn="l"/>
                </a:tabLst>
                <a:defRPr sz="2400">
                  <a:solidFill>
                    <a:schemeClr val="tx1"/>
                  </a:solidFill>
                  <a:latin typeface="Arial" charset="0"/>
                </a:defRPr>
              </a:lvl2pPr>
              <a:lvl3pPr algn="l">
                <a:spcBef>
                  <a:spcPct val="20000"/>
                </a:spcBef>
                <a:buChar char="•"/>
                <a:tabLst>
                  <a:tab pos="987425" algn="l"/>
                </a:tabLst>
                <a:defRPr sz="2000">
                  <a:solidFill>
                    <a:schemeClr val="tx1"/>
                  </a:solidFill>
                  <a:latin typeface="Arial" charset="0"/>
                </a:defRPr>
              </a:lvl3pPr>
              <a:lvl4pPr algn="l">
                <a:spcBef>
                  <a:spcPct val="20000"/>
                </a:spcBef>
                <a:buChar char="–"/>
                <a:tabLst>
                  <a:tab pos="987425" algn="l"/>
                </a:tabLst>
                <a:defRPr>
                  <a:solidFill>
                    <a:schemeClr val="tx1"/>
                  </a:solidFill>
                  <a:latin typeface="Arial" charset="0"/>
                </a:defRPr>
              </a:lvl4pPr>
              <a:lvl5pPr algn="l">
                <a:spcBef>
                  <a:spcPct val="20000"/>
                </a:spcBef>
                <a:buChar char="»"/>
                <a:tabLst>
                  <a:tab pos="987425" algn="l"/>
                </a:tabLst>
                <a:defRPr>
                  <a:solidFill>
                    <a:schemeClr val="tx1"/>
                  </a:solidFill>
                  <a:latin typeface="Arial" charset="0"/>
                </a:defRPr>
              </a:lvl5pPr>
              <a:lvl6pPr fontAlgn="base">
                <a:spcBef>
                  <a:spcPct val="20000"/>
                </a:spcBef>
                <a:spcAft>
                  <a:spcPct val="0"/>
                </a:spcAft>
                <a:buChar char="»"/>
                <a:tabLst>
                  <a:tab pos="987425" algn="l"/>
                </a:tabLst>
                <a:defRPr>
                  <a:solidFill>
                    <a:schemeClr val="tx1"/>
                  </a:solidFill>
                  <a:latin typeface="Arial" charset="0"/>
                </a:defRPr>
              </a:lvl6pPr>
              <a:lvl7pPr fontAlgn="base">
                <a:spcBef>
                  <a:spcPct val="20000"/>
                </a:spcBef>
                <a:spcAft>
                  <a:spcPct val="0"/>
                </a:spcAft>
                <a:buChar char="»"/>
                <a:tabLst>
                  <a:tab pos="987425" algn="l"/>
                </a:tabLst>
                <a:defRPr>
                  <a:solidFill>
                    <a:schemeClr val="tx1"/>
                  </a:solidFill>
                  <a:latin typeface="Arial" charset="0"/>
                </a:defRPr>
              </a:lvl7pPr>
              <a:lvl8pPr fontAlgn="base">
                <a:spcBef>
                  <a:spcPct val="20000"/>
                </a:spcBef>
                <a:spcAft>
                  <a:spcPct val="0"/>
                </a:spcAft>
                <a:buChar char="»"/>
                <a:tabLst>
                  <a:tab pos="987425" algn="l"/>
                </a:tabLst>
                <a:defRPr>
                  <a:solidFill>
                    <a:schemeClr val="tx1"/>
                  </a:solidFill>
                  <a:latin typeface="Arial" charset="0"/>
                </a:defRPr>
              </a:lvl8pPr>
              <a:lvl9pPr fontAlgn="base">
                <a:spcBef>
                  <a:spcPct val="20000"/>
                </a:spcBef>
                <a:spcAft>
                  <a:spcPct val="0"/>
                </a:spcAft>
                <a:buChar char="»"/>
                <a:tabLst>
                  <a:tab pos="987425" algn="l"/>
                </a:tabLst>
                <a:defRPr>
                  <a:solidFill>
                    <a:schemeClr val="tx1"/>
                  </a:solidFill>
                  <a:latin typeface="Arial" charset="0"/>
                </a:defRPr>
              </a:lvl9pPr>
            </a:lstStyle>
            <a:p>
              <a:pPr>
                <a:spcBef>
                  <a:spcPct val="0"/>
                </a:spcBef>
                <a:buFontTx/>
                <a:buNone/>
              </a:pPr>
              <a:r>
                <a:rPr lang="it-IT" altLang="it-IT" sz="1100">
                  <a:solidFill>
                    <a:srgbClr val="000000"/>
                  </a:solidFill>
                  <a:ea typeface="Times New Roman" pitchFamily="18" charset="0"/>
                  <a:cs typeface="Arial" charset="0"/>
                </a:rPr>
                <a:t>Fondi specializzati nel vendere e acquistare azioni sfruttando le occasioni del momento</a:t>
              </a:r>
              <a:endParaRPr lang="it-IT" altLang="it-IT" sz="2400">
                <a:ea typeface="Times New Roman" pitchFamily="18" charset="0"/>
                <a:cs typeface="Arial" charset="0"/>
              </a:endParaRPr>
            </a:p>
          </p:txBody>
        </p:sp>
        <p:sp>
          <p:nvSpPr>
            <p:cNvPr id="18" name="Rectangle 33"/>
            <p:cNvSpPr>
              <a:spLocks noChangeArrowheads="1"/>
            </p:cNvSpPr>
            <p:nvPr/>
          </p:nvSpPr>
          <p:spPr bwMode="auto">
            <a:xfrm>
              <a:off x="855663" y="2108200"/>
              <a:ext cx="4529137" cy="346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a:spcBef>
                  <a:spcPct val="20000"/>
                </a:spcBef>
                <a:buChar char="•"/>
                <a:tabLst>
                  <a:tab pos="987425" algn="l"/>
                </a:tabLst>
                <a:defRPr sz="2800">
                  <a:solidFill>
                    <a:schemeClr val="tx1"/>
                  </a:solidFill>
                  <a:latin typeface="Arial" charset="0"/>
                </a:defRPr>
              </a:lvl1pPr>
              <a:lvl2pPr algn="l">
                <a:spcBef>
                  <a:spcPct val="20000"/>
                </a:spcBef>
                <a:buChar char="–"/>
                <a:tabLst>
                  <a:tab pos="987425" algn="l"/>
                </a:tabLst>
                <a:defRPr sz="2400">
                  <a:solidFill>
                    <a:schemeClr val="tx1"/>
                  </a:solidFill>
                  <a:latin typeface="Arial" charset="0"/>
                </a:defRPr>
              </a:lvl2pPr>
              <a:lvl3pPr algn="l">
                <a:spcBef>
                  <a:spcPct val="20000"/>
                </a:spcBef>
                <a:buChar char="•"/>
                <a:tabLst>
                  <a:tab pos="987425" algn="l"/>
                </a:tabLst>
                <a:defRPr sz="2000">
                  <a:solidFill>
                    <a:schemeClr val="tx1"/>
                  </a:solidFill>
                  <a:latin typeface="Arial" charset="0"/>
                </a:defRPr>
              </a:lvl3pPr>
              <a:lvl4pPr algn="l">
                <a:spcBef>
                  <a:spcPct val="20000"/>
                </a:spcBef>
                <a:buChar char="–"/>
                <a:tabLst>
                  <a:tab pos="987425" algn="l"/>
                </a:tabLst>
                <a:defRPr>
                  <a:solidFill>
                    <a:schemeClr val="tx1"/>
                  </a:solidFill>
                  <a:latin typeface="Arial" charset="0"/>
                </a:defRPr>
              </a:lvl4pPr>
              <a:lvl5pPr algn="l">
                <a:spcBef>
                  <a:spcPct val="20000"/>
                </a:spcBef>
                <a:buChar char="»"/>
                <a:tabLst>
                  <a:tab pos="987425" algn="l"/>
                </a:tabLst>
                <a:defRPr>
                  <a:solidFill>
                    <a:schemeClr val="tx1"/>
                  </a:solidFill>
                  <a:latin typeface="Arial" charset="0"/>
                </a:defRPr>
              </a:lvl5pPr>
              <a:lvl6pPr fontAlgn="base">
                <a:spcBef>
                  <a:spcPct val="20000"/>
                </a:spcBef>
                <a:spcAft>
                  <a:spcPct val="0"/>
                </a:spcAft>
                <a:buChar char="»"/>
                <a:tabLst>
                  <a:tab pos="987425" algn="l"/>
                </a:tabLst>
                <a:defRPr>
                  <a:solidFill>
                    <a:schemeClr val="tx1"/>
                  </a:solidFill>
                  <a:latin typeface="Arial" charset="0"/>
                </a:defRPr>
              </a:lvl6pPr>
              <a:lvl7pPr fontAlgn="base">
                <a:spcBef>
                  <a:spcPct val="20000"/>
                </a:spcBef>
                <a:spcAft>
                  <a:spcPct val="0"/>
                </a:spcAft>
                <a:buChar char="»"/>
                <a:tabLst>
                  <a:tab pos="987425" algn="l"/>
                </a:tabLst>
                <a:defRPr>
                  <a:solidFill>
                    <a:schemeClr val="tx1"/>
                  </a:solidFill>
                  <a:latin typeface="Arial" charset="0"/>
                </a:defRPr>
              </a:lvl7pPr>
              <a:lvl8pPr fontAlgn="base">
                <a:spcBef>
                  <a:spcPct val="20000"/>
                </a:spcBef>
                <a:spcAft>
                  <a:spcPct val="0"/>
                </a:spcAft>
                <a:buChar char="»"/>
                <a:tabLst>
                  <a:tab pos="987425" algn="l"/>
                </a:tabLst>
                <a:defRPr>
                  <a:solidFill>
                    <a:schemeClr val="tx1"/>
                  </a:solidFill>
                  <a:latin typeface="Arial" charset="0"/>
                </a:defRPr>
              </a:lvl8pPr>
              <a:lvl9pPr fontAlgn="base">
                <a:spcBef>
                  <a:spcPct val="20000"/>
                </a:spcBef>
                <a:spcAft>
                  <a:spcPct val="0"/>
                </a:spcAft>
                <a:buChar char="»"/>
                <a:tabLst>
                  <a:tab pos="987425" algn="l"/>
                </a:tabLst>
                <a:defRPr>
                  <a:solidFill>
                    <a:schemeClr val="tx1"/>
                  </a:solidFill>
                  <a:latin typeface="Arial" charset="0"/>
                </a:defRPr>
              </a:lvl9pPr>
            </a:lstStyle>
            <a:p>
              <a:pPr>
                <a:spcBef>
                  <a:spcPct val="0"/>
                </a:spcBef>
                <a:buFontTx/>
                <a:buNone/>
              </a:pPr>
              <a:r>
                <a:rPr lang="it-IT" altLang="it-IT" sz="1100" dirty="0">
                  <a:solidFill>
                    <a:srgbClr val="000000"/>
                  </a:solidFill>
                  <a:ea typeface="Times New Roman" pitchFamily="18" charset="0"/>
                  <a:cs typeface="Arial" charset="0"/>
                </a:rPr>
                <a:t>Fondi che investono metà del patrimonio in titoli e l’altra metà allo scoperto</a:t>
              </a:r>
              <a:endParaRPr lang="it-IT" altLang="it-IT" sz="2400" dirty="0">
                <a:ea typeface="Times New Roman" pitchFamily="18" charset="0"/>
                <a:cs typeface="Arial" charset="0"/>
              </a:endParaRPr>
            </a:p>
          </p:txBody>
        </p:sp>
        <p:sp>
          <p:nvSpPr>
            <p:cNvPr id="19" name="Line 56"/>
            <p:cNvSpPr>
              <a:spLocks noChangeShapeType="1"/>
            </p:cNvSpPr>
            <p:nvPr/>
          </p:nvSpPr>
          <p:spPr bwMode="auto">
            <a:xfrm flipV="1">
              <a:off x="838200" y="1574800"/>
              <a:ext cx="4546600" cy="12700"/>
            </a:xfrm>
            <a:prstGeom prst="line">
              <a:avLst/>
            </a:prstGeom>
            <a:noFill/>
            <a:ln w="254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it-IT" sz="2400"/>
            </a:p>
          </p:txBody>
        </p:sp>
        <p:sp>
          <p:nvSpPr>
            <p:cNvPr id="20" name="Line 57"/>
            <p:cNvSpPr>
              <a:spLocks noChangeShapeType="1"/>
            </p:cNvSpPr>
            <p:nvPr/>
          </p:nvSpPr>
          <p:spPr bwMode="auto">
            <a:xfrm>
              <a:off x="850900" y="5999163"/>
              <a:ext cx="4533900" cy="0"/>
            </a:xfrm>
            <a:prstGeom prst="line">
              <a:avLst/>
            </a:prstGeom>
            <a:noFill/>
            <a:ln w="254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it-IT" sz="2400"/>
            </a:p>
          </p:txBody>
        </p:sp>
        <p:sp>
          <p:nvSpPr>
            <p:cNvPr id="21" name="Line 58"/>
            <p:cNvSpPr>
              <a:spLocks noChangeShapeType="1"/>
            </p:cNvSpPr>
            <p:nvPr/>
          </p:nvSpPr>
          <p:spPr bwMode="auto">
            <a:xfrm>
              <a:off x="855663" y="1595438"/>
              <a:ext cx="0" cy="4386262"/>
            </a:xfrm>
            <a:prstGeom prst="line">
              <a:avLst/>
            </a:prstGeom>
            <a:noFill/>
            <a:ln w="254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it-IT" sz="2400"/>
            </a:p>
          </p:txBody>
        </p:sp>
        <p:sp>
          <p:nvSpPr>
            <p:cNvPr id="22" name="Line 59"/>
            <p:cNvSpPr>
              <a:spLocks noChangeShapeType="1"/>
            </p:cNvSpPr>
            <p:nvPr/>
          </p:nvSpPr>
          <p:spPr bwMode="auto">
            <a:xfrm>
              <a:off x="5384800" y="1574800"/>
              <a:ext cx="0" cy="4424363"/>
            </a:xfrm>
            <a:prstGeom prst="line">
              <a:avLst/>
            </a:prstGeom>
            <a:noFill/>
            <a:ln w="254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it-IT" sz="2400"/>
            </a:p>
          </p:txBody>
        </p:sp>
        <p:sp>
          <p:nvSpPr>
            <p:cNvPr id="23" name="Line 66"/>
            <p:cNvSpPr>
              <a:spLocks noChangeShapeType="1"/>
            </p:cNvSpPr>
            <p:nvPr/>
          </p:nvSpPr>
          <p:spPr bwMode="auto">
            <a:xfrm>
              <a:off x="838200" y="2441575"/>
              <a:ext cx="4546600" cy="12700"/>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it-IT" sz="2400"/>
            </a:p>
          </p:txBody>
        </p:sp>
        <p:sp>
          <p:nvSpPr>
            <p:cNvPr id="24" name="Line 68"/>
            <p:cNvSpPr>
              <a:spLocks noChangeShapeType="1"/>
            </p:cNvSpPr>
            <p:nvPr/>
          </p:nvSpPr>
          <p:spPr bwMode="auto">
            <a:xfrm>
              <a:off x="855663" y="2032000"/>
              <a:ext cx="0" cy="3852863"/>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it-IT" sz="2400"/>
            </a:p>
          </p:txBody>
        </p:sp>
        <p:sp>
          <p:nvSpPr>
            <p:cNvPr id="25" name="Line 73"/>
            <p:cNvSpPr>
              <a:spLocks noChangeShapeType="1"/>
            </p:cNvSpPr>
            <p:nvPr/>
          </p:nvSpPr>
          <p:spPr bwMode="auto">
            <a:xfrm>
              <a:off x="825500" y="2800350"/>
              <a:ext cx="4559300" cy="0"/>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it-IT" sz="2400"/>
            </a:p>
          </p:txBody>
        </p:sp>
        <p:sp>
          <p:nvSpPr>
            <p:cNvPr id="26" name="Line 81"/>
            <p:cNvSpPr>
              <a:spLocks noChangeShapeType="1"/>
            </p:cNvSpPr>
            <p:nvPr/>
          </p:nvSpPr>
          <p:spPr bwMode="auto">
            <a:xfrm flipV="1">
              <a:off x="838200" y="3146425"/>
              <a:ext cx="4559300" cy="0"/>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it-IT" sz="2400"/>
            </a:p>
          </p:txBody>
        </p:sp>
        <p:sp>
          <p:nvSpPr>
            <p:cNvPr id="27" name="Line 89"/>
            <p:cNvSpPr>
              <a:spLocks noChangeShapeType="1"/>
            </p:cNvSpPr>
            <p:nvPr/>
          </p:nvSpPr>
          <p:spPr bwMode="auto">
            <a:xfrm flipV="1">
              <a:off x="838200" y="3360738"/>
              <a:ext cx="4546600" cy="12700"/>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it-IT" sz="2400"/>
            </a:p>
          </p:txBody>
        </p:sp>
        <p:sp>
          <p:nvSpPr>
            <p:cNvPr id="28" name="Line 97"/>
            <p:cNvSpPr>
              <a:spLocks noChangeShapeType="1"/>
            </p:cNvSpPr>
            <p:nvPr/>
          </p:nvSpPr>
          <p:spPr bwMode="auto">
            <a:xfrm>
              <a:off x="850900" y="3706813"/>
              <a:ext cx="4533900" cy="0"/>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it-IT" sz="2400"/>
            </a:p>
          </p:txBody>
        </p:sp>
        <p:sp>
          <p:nvSpPr>
            <p:cNvPr id="29" name="Line 105"/>
            <p:cNvSpPr>
              <a:spLocks noChangeShapeType="1"/>
            </p:cNvSpPr>
            <p:nvPr/>
          </p:nvSpPr>
          <p:spPr bwMode="auto">
            <a:xfrm>
              <a:off x="825500" y="4052888"/>
              <a:ext cx="4559300" cy="0"/>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it-IT" sz="2400"/>
            </a:p>
          </p:txBody>
        </p:sp>
        <p:sp>
          <p:nvSpPr>
            <p:cNvPr id="30" name="Line 113"/>
            <p:cNvSpPr>
              <a:spLocks noChangeShapeType="1"/>
            </p:cNvSpPr>
            <p:nvPr/>
          </p:nvSpPr>
          <p:spPr bwMode="auto">
            <a:xfrm>
              <a:off x="850900" y="4267200"/>
              <a:ext cx="4533900" cy="0"/>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it-IT" sz="2400"/>
            </a:p>
          </p:txBody>
        </p:sp>
        <p:sp>
          <p:nvSpPr>
            <p:cNvPr id="31" name="Line 121"/>
            <p:cNvSpPr>
              <a:spLocks noChangeShapeType="1"/>
            </p:cNvSpPr>
            <p:nvPr/>
          </p:nvSpPr>
          <p:spPr bwMode="auto">
            <a:xfrm flipV="1">
              <a:off x="876300" y="4613275"/>
              <a:ext cx="4508500" cy="12700"/>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it-IT" sz="2400"/>
            </a:p>
          </p:txBody>
        </p:sp>
        <p:sp>
          <p:nvSpPr>
            <p:cNvPr id="32" name="Line 129"/>
            <p:cNvSpPr>
              <a:spLocks noChangeShapeType="1"/>
            </p:cNvSpPr>
            <p:nvPr/>
          </p:nvSpPr>
          <p:spPr bwMode="auto">
            <a:xfrm flipV="1">
              <a:off x="863600" y="5092700"/>
              <a:ext cx="4521200" cy="12700"/>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it-IT" sz="2400"/>
            </a:p>
          </p:txBody>
        </p:sp>
        <p:sp>
          <p:nvSpPr>
            <p:cNvPr id="33" name="Line 137"/>
            <p:cNvSpPr>
              <a:spLocks noChangeShapeType="1"/>
            </p:cNvSpPr>
            <p:nvPr/>
          </p:nvSpPr>
          <p:spPr bwMode="auto">
            <a:xfrm>
              <a:off x="850900" y="5307013"/>
              <a:ext cx="4533900" cy="0"/>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it-IT" sz="2400"/>
            </a:p>
          </p:txBody>
        </p:sp>
        <p:sp>
          <p:nvSpPr>
            <p:cNvPr id="34" name="Line 145"/>
            <p:cNvSpPr>
              <a:spLocks noChangeShapeType="1"/>
            </p:cNvSpPr>
            <p:nvPr/>
          </p:nvSpPr>
          <p:spPr bwMode="auto">
            <a:xfrm>
              <a:off x="812800" y="5653088"/>
              <a:ext cx="4572000" cy="0"/>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it-IT" sz="2400"/>
            </a:p>
          </p:txBody>
        </p:sp>
        <p:sp>
          <p:nvSpPr>
            <p:cNvPr id="35" name="Line 160"/>
            <p:cNvSpPr>
              <a:spLocks noChangeShapeType="1"/>
            </p:cNvSpPr>
            <p:nvPr/>
          </p:nvSpPr>
          <p:spPr bwMode="auto">
            <a:xfrm flipV="1">
              <a:off x="855663" y="1562100"/>
              <a:ext cx="0" cy="54451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it-IT" sz="2400"/>
            </a:p>
          </p:txBody>
        </p:sp>
        <p:sp>
          <p:nvSpPr>
            <p:cNvPr id="36" name="Text Box 162"/>
            <p:cNvSpPr txBox="1">
              <a:spLocks noChangeArrowheads="1"/>
            </p:cNvSpPr>
            <p:nvPr/>
          </p:nvSpPr>
          <p:spPr bwMode="auto">
            <a:xfrm>
              <a:off x="1728788" y="1660525"/>
              <a:ext cx="317266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it-IT" altLang="it-IT" b="1"/>
                <a:t>Descrizione della strategia:</a:t>
              </a:r>
            </a:p>
          </p:txBody>
        </p:sp>
      </p:grpSp>
    </p:spTree>
    <p:extLst>
      <p:ext uri="{BB962C8B-B14F-4D97-AF65-F5344CB8AC3E}">
        <p14:creationId xmlns:p14="http://schemas.microsoft.com/office/powerpoint/2010/main" val="931076804"/>
      </p:ext>
    </p:extLst>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026"/>
          <p:cNvSpPr txBox="1">
            <a:spLocks noChangeArrowheads="1"/>
          </p:cNvSpPr>
          <p:nvPr/>
        </p:nvSpPr>
        <p:spPr bwMode="auto">
          <a:xfrm>
            <a:off x="439172" y="260648"/>
            <a:ext cx="8278812" cy="833178"/>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lgn="ctr">
                <a:solidFill>
                  <a:srgbClr val="6699FF"/>
                </a:solidFill>
                <a:miter lim="800000"/>
                <a:headEnd/>
                <a:tailEnd/>
              </a14:hiddenLine>
            </a:ext>
          </a:extLst>
        </p:spPr>
        <p:txBody>
          <a:bodyPr lIns="90000" tIns="46800" rIns="90000" bIns="46800">
            <a:spAutoFit/>
          </a:bodyPr>
          <a:lstStyle/>
          <a:p>
            <a:pPr algn="ctr">
              <a:defRPr/>
            </a:pPr>
            <a:r>
              <a:rPr lang="it-IT" sz="2400" b="1" dirty="0">
                <a:solidFill>
                  <a:srgbClr val="F26200"/>
                </a:solidFill>
                <a:latin typeface="Georgia" panose="02040502050405020303" pitchFamily="18" charset="0"/>
              </a:rPr>
              <a:t>Strategie di gestione degli hedge </a:t>
            </a:r>
            <a:r>
              <a:rPr lang="it-IT" sz="2400" b="1" dirty="0" smtClean="0">
                <a:solidFill>
                  <a:srgbClr val="F26200"/>
                </a:solidFill>
                <a:latin typeface="Georgia" panose="02040502050405020303" pitchFamily="18" charset="0"/>
              </a:rPr>
              <a:t>fund:</a:t>
            </a:r>
          </a:p>
          <a:p>
            <a:pPr algn="ctr">
              <a:defRPr/>
            </a:pPr>
            <a:r>
              <a:rPr lang="it-IT" sz="2400" b="1" dirty="0" smtClean="0">
                <a:solidFill>
                  <a:srgbClr val="F26200"/>
                </a:solidFill>
                <a:latin typeface="Georgia" panose="02040502050405020303" pitchFamily="18" charset="0"/>
              </a:rPr>
              <a:t>il rischio </a:t>
            </a:r>
            <a:r>
              <a:rPr lang="it-IT" sz="2400" b="1" dirty="0" err="1" smtClean="0">
                <a:solidFill>
                  <a:srgbClr val="F26200"/>
                </a:solidFill>
                <a:latin typeface="Georgia" panose="02040502050405020303" pitchFamily="18" charset="0"/>
              </a:rPr>
              <a:t>alpha</a:t>
            </a:r>
            <a:endParaRPr lang="it-IT" sz="2400" b="1" dirty="0">
              <a:solidFill>
                <a:srgbClr val="F26200"/>
              </a:solidFill>
              <a:latin typeface="Georgia" panose="02040502050405020303" pitchFamily="18" charset="0"/>
            </a:endParaRPr>
          </a:p>
        </p:txBody>
      </p:sp>
      <p:sp>
        <p:nvSpPr>
          <p:cNvPr id="2" name="Segnaposto numero diapositiva 1"/>
          <p:cNvSpPr>
            <a:spLocks noGrp="1"/>
          </p:cNvSpPr>
          <p:nvPr>
            <p:ph type="sldNum" sz="quarter" idx="4"/>
          </p:nvPr>
        </p:nvSpPr>
        <p:spPr/>
        <p:txBody>
          <a:bodyPr/>
          <a:lstStyle/>
          <a:p>
            <a:fld id="{CEE20744-6222-4AA3-9D45-8592154090B2}" type="slidenum">
              <a:rPr lang="it-IT" smtClean="0"/>
              <a:pPr/>
              <a:t>172</a:t>
            </a:fld>
            <a:endParaRPr lang="it-IT" dirty="0"/>
          </a:p>
        </p:txBody>
      </p:sp>
      <p:sp>
        <p:nvSpPr>
          <p:cNvPr id="9" name="Text Box 6"/>
          <p:cNvSpPr txBox="1">
            <a:spLocks noChangeArrowheads="1"/>
          </p:cNvSpPr>
          <p:nvPr/>
        </p:nvSpPr>
        <p:spPr bwMode="auto">
          <a:xfrm>
            <a:off x="414743" y="1270735"/>
            <a:ext cx="8322696" cy="2308324"/>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pPr marL="0" lvl="1" algn="just">
              <a:lnSpc>
                <a:spcPct val="120000"/>
              </a:lnSpc>
            </a:pPr>
            <a:r>
              <a:rPr lang="it-IT" altLang="it-IT" sz="2000" dirty="0" smtClean="0"/>
              <a:t>Le </a:t>
            </a:r>
            <a:r>
              <a:rPr lang="it-IT" altLang="it-IT" sz="2000" dirty="0"/>
              <a:t>strategie di gestione rappresentano il vero rischio degli investimenti in hedge fund</a:t>
            </a:r>
            <a:r>
              <a:rPr lang="it-IT" altLang="it-IT" sz="2000" dirty="0" smtClean="0"/>
              <a:t>. </a:t>
            </a:r>
            <a:r>
              <a:rPr lang="it-IT" altLang="it-IT" sz="2000" dirty="0"/>
              <a:t>	Per strategie di gestione degli hedge fund si intendono le scelte delle </a:t>
            </a:r>
            <a:r>
              <a:rPr lang="it-IT" altLang="it-IT" sz="2000" dirty="0" err="1"/>
              <a:t>macrocategorie</a:t>
            </a:r>
            <a:r>
              <a:rPr lang="it-IT" altLang="it-IT" sz="2000" dirty="0"/>
              <a:t> </a:t>
            </a:r>
            <a:r>
              <a:rPr lang="it-IT" altLang="it-IT" sz="2000" dirty="0" smtClean="0"/>
              <a:t>di </a:t>
            </a:r>
            <a:r>
              <a:rPr lang="it-IT" altLang="it-IT" sz="2000" dirty="0" err="1" smtClean="0"/>
              <a:t>asset</a:t>
            </a:r>
            <a:r>
              <a:rPr lang="it-IT" altLang="it-IT" sz="2000" dirty="0" smtClean="0"/>
              <a:t> su </a:t>
            </a:r>
            <a:r>
              <a:rPr lang="it-IT" altLang="it-IT" sz="2000" dirty="0"/>
              <a:t>cui investire. 	</a:t>
            </a:r>
            <a:r>
              <a:rPr lang="it-IT" altLang="it-IT" sz="2000" dirty="0" smtClean="0"/>
              <a:t>Il </a:t>
            </a:r>
            <a:r>
              <a:rPr lang="it-IT" altLang="it-IT" sz="2000" dirty="0"/>
              <a:t>rischio determinato dalla strategia, dallo stile di gestione e dalle scelte di investimento operate dal singolo gestore di hedge fund è definito rischio </a:t>
            </a:r>
            <a:r>
              <a:rPr lang="it-IT" altLang="it-IT" sz="2000" dirty="0" err="1"/>
              <a:t>alpha</a:t>
            </a:r>
            <a:r>
              <a:rPr lang="it-IT" altLang="it-IT" sz="2000" dirty="0" smtClean="0"/>
              <a:t>.</a:t>
            </a:r>
            <a:endParaRPr lang="it-IT" altLang="it-IT" sz="2000" dirty="0"/>
          </a:p>
        </p:txBody>
      </p:sp>
      <p:grpSp>
        <p:nvGrpSpPr>
          <p:cNvPr id="3" name="Gruppo 2"/>
          <p:cNvGrpSpPr/>
          <p:nvPr/>
        </p:nvGrpSpPr>
        <p:grpSpPr>
          <a:xfrm>
            <a:off x="1763687" y="3611353"/>
            <a:ext cx="5616625" cy="2121903"/>
            <a:chOff x="1365807" y="1882775"/>
            <a:chExt cx="4647124" cy="1585913"/>
          </a:xfrm>
        </p:grpSpPr>
        <p:grpSp>
          <p:nvGrpSpPr>
            <p:cNvPr id="12" name="Group 5"/>
            <p:cNvGrpSpPr>
              <a:grpSpLocks/>
            </p:cNvGrpSpPr>
            <p:nvPr/>
          </p:nvGrpSpPr>
          <p:grpSpPr bwMode="auto">
            <a:xfrm>
              <a:off x="3667447" y="1882775"/>
              <a:ext cx="2345484" cy="1585913"/>
              <a:chOff x="1708" y="1138"/>
              <a:chExt cx="983" cy="687"/>
            </a:xfrm>
          </p:grpSpPr>
          <p:sp>
            <p:nvSpPr>
              <p:cNvPr id="13" name="Puzzle3"/>
              <p:cNvSpPr>
                <a:spLocks noEditPoints="1" noChangeArrowheads="1"/>
              </p:cNvSpPr>
              <p:nvPr/>
            </p:nvSpPr>
            <p:spPr bwMode="auto">
              <a:xfrm>
                <a:off x="1708" y="1138"/>
                <a:ext cx="720" cy="687"/>
              </a:xfrm>
              <a:custGeom>
                <a:avLst/>
                <a:gdLst>
                  <a:gd name="T0" fmla="*/ 10391 w 21600"/>
                  <a:gd name="T1" fmla="*/ 15806 h 21600"/>
                  <a:gd name="T2" fmla="*/ 20551 w 21600"/>
                  <a:gd name="T3" fmla="*/ 21088 h 21600"/>
                  <a:gd name="T4" fmla="*/ 13180 w 21600"/>
                  <a:gd name="T5" fmla="*/ 13801 h 21600"/>
                  <a:gd name="T6" fmla="*/ 20551 w 21600"/>
                  <a:gd name="T7" fmla="*/ 7025 h 21600"/>
                  <a:gd name="T8" fmla="*/ 10500 w 21600"/>
                  <a:gd name="T9" fmla="*/ 52 h 21600"/>
                  <a:gd name="T10" fmla="*/ 692 w 21600"/>
                  <a:gd name="T11" fmla="*/ 6802 h 21600"/>
                  <a:gd name="T12" fmla="*/ 8064 w 21600"/>
                  <a:gd name="T13" fmla="*/ 13526 h 21600"/>
                  <a:gd name="T14" fmla="*/ 692 w 21600"/>
                  <a:gd name="T15" fmla="*/ 21088 h 21600"/>
                  <a:gd name="T16" fmla="*/ 2273 w 21600"/>
                  <a:gd name="T17" fmla="*/ 7719 h 21600"/>
                  <a:gd name="T18" fmla="*/ 19149 w 21600"/>
                  <a:gd name="T19" fmla="*/ 202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6625" y="20892"/>
                    </a:moveTo>
                    <a:lnTo>
                      <a:pt x="7105" y="21023"/>
                    </a:lnTo>
                    <a:lnTo>
                      <a:pt x="7513" y="21088"/>
                    </a:lnTo>
                    <a:lnTo>
                      <a:pt x="7922" y="21115"/>
                    </a:lnTo>
                    <a:lnTo>
                      <a:pt x="8242" y="21115"/>
                    </a:lnTo>
                    <a:lnTo>
                      <a:pt x="8544" y="21062"/>
                    </a:lnTo>
                    <a:lnTo>
                      <a:pt x="8810" y="20997"/>
                    </a:lnTo>
                    <a:lnTo>
                      <a:pt x="9023" y="20892"/>
                    </a:lnTo>
                    <a:lnTo>
                      <a:pt x="9148" y="20761"/>
                    </a:lnTo>
                    <a:lnTo>
                      <a:pt x="9290" y="20616"/>
                    </a:lnTo>
                    <a:lnTo>
                      <a:pt x="9361" y="20459"/>
                    </a:lnTo>
                    <a:lnTo>
                      <a:pt x="9396" y="20289"/>
                    </a:lnTo>
                    <a:lnTo>
                      <a:pt x="9396" y="20092"/>
                    </a:lnTo>
                    <a:lnTo>
                      <a:pt x="9325" y="19909"/>
                    </a:lnTo>
                    <a:lnTo>
                      <a:pt x="9219" y="19738"/>
                    </a:lnTo>
                    <a:lnTo>
                      <a:pt x="9094" y="19555"/>
                    </a:lnTo>
                    <a:lnTo>
                      <a:pt x="8917" y="19384"/>
                    </a:lnTo>
                    <a:lnTo>
                      <a:pt x="8650" y="19162"/>
                    </a:lnTo>
                    <a:lnTo>
                      <a:pt x="8437" y="18900"/>
                    </a:lnTo>
                    <a:lnTo>
                      <a:pt x="8277" y="18624"/>
                    </a:lnTo>
                    <a:lnTo>
                      <a:pt x="8135" y="18349"/>
                    </a:lnTo>
                    <a:lnTo>
                      <a:pt x="8028" y="18048"/>
                    </a:lnTo>
                    <a:lnTo>
                      <a:pt x="7993" y="17746"/>
                    </a:lnTo>
                    <a:lnTo>
                      <a:pt x="7993" y="17471"/>
                    </a:lnTo>
                    <a:lnTo>
                      <a:pt x="8028" y="17169"/>
                    </a:lnTo>
                    <a:lnTo>
                      <a:pt x="8135" y="16920"/>
                    </a:lnTo>
                    <a:lnTo>
                      <a:pt x="8277" y="16671"/>
                    </a:lnTo>
                    <a:lnTo>
                      <a:pt x="8366" y="16540"/>
                    </a:lnTo>
                    <a:lnTo>
                      <a:pt x="8473" y="16409"/>
                    </a:lnTo>
                    <a:lnTo>
                      <a:pt x="8615" y="16317"/>
                    </a:lnTo>
                    <a:lnTo>
                      <a:pt x="8739" y="16213"/>
                    </a:lnTo>
                    <a:lnTo>
                      <a:pt x="8881" y="16134"/>
                    </a:lnTo>
                    <a:lnTo>
                      <a:pt x="9059" y="16055"/>
                    </a:lnTo>
                    <a:lnTo>
                      <a:pt x="9254" y="15990"/>
                    </a:lnTo>
                    <a:lnTo>
                      <a:pt x="9432" y="15911"/>
                    </a:lnTo>
                    <a:lnTo>
                      <a:pt x="9663" y="15885"/>
                    </a:lnTo>
                    <a:lnTo>
                      <a:pt x="9876" y="15833"/>
                    </a:lnTo>
                    <a:lnTo>
                      <a:pt x="10142" y="15806"/>
                    </a:lnTo>
                    <a:lnTo>
                      <a:pt x="10391" y="15806"/>
                    </a:lnTo>
                    <a:lnTo>
                      <a:pt x="10728" y="15806"/>
                    </a:lnTo>
                    <a:lnTo>
                      <a:pt x="10995" y="15806"/>
                    </a:lnTo>
                    <a:lnTo>
                      <a:pt x="11279" y="15833"/>
                    </a:lnTo>
                    <a:lnTo>
                      <a:pt x="11546" y="15885"/>
                    </a:lnTo>
                    <a:lnTo>
                      <a:pt x="11776" y="15937"/>
                    </a:lnTo>
                    <a:lnTo>
                      <a:pt x="12025" y="15990"/>
                    </a:lnTo>
                    <a:lnTo>
                      <a:pt x="12221" y="16055"/>
                    </a:lnTo>
                    <a:lnTo>
                      <a:pt x="12434" y="16134"/>
                    </a:lnTo>
                    <a:lnTo>
                      <a:pt x="12611" y="16213"/>
                    </a:lnTo>
                    <a:lnTo>
                      <a:pt x="12771" y="16317"/>
                    </a:lnTo>
                    <a:lnTo>
                      <a:pt x="12913" y="16409"/>
                    </a:lnTo>
                    <a:lnTo>
                      <a:pt x="13038" y="16514"/>
                    </a:lnTo>
                    <a:lnTo>
                      <a:pt x="13251" y="16737"/>
                    </a:lnTo>
                    <a:lnTo>
                      <a:pt x="13428" y="16986"/>
                    </a:lnTo>
                    <a:lnTo>
                      <a:pt x="13517" y="17248"/>
                    </a:lnTo>
                    <a:lnTo>
                      <a:pt x="13588" y="17523"/>
                    </a:lnTo>
                    <a:lnTo>
                      <a:pt x="13588" y="17799"/>
                    </a:lnTo>
                    <a:lnTo>
                      <a:pt x="13517" y="18074"/>
                    </a:lnTo>
                    <a:lnTo>
                      <a:pt x="13428" y="18323"/>
                    </a:lnTo>
                    <a:lnTo>
                      <a:pt x="13286" y="18572"/>
                    </a:lnTo>
                    <a:lnTo>
                      <a:pt x="13109" y="18808"/>
                    </a:lnTo>
                    <a:lnTo>
                      <a:pt x="12878" y="19031"/>
                    </a:lnTo>
                    <a:lnTo>
                      <a:pt x="12434" y="19411"/>
                    </a:lnTo>
                    <a:lnTo>
                      <a:pt x="12132" y="19738"/>
                    </a:lnTo>
                    <a:lnTo>
                      <a:pt x="12025" y="19856"/>
                    </a:lnTo>
                    <a:lnTo>
                      <a:pt x="11919" y="20014"/>
                    </a:lnTo>
                    <a:lnTo>
                      <a:pt x="11883" y="20132"/>
                    </a:lnTo>
                    <a:lnTo>
                      <a:pt x="11883" y="20263"/>
                    </a:lnTo>
                    <a:lnTo>
                      <a:pt x="11883" y="20394"/>
                    </a:lnTo>
                    <a:lnTo>
                      <a:pt x="11954" y="20485"/>
                    </a:lnTo>
                    <a:lnTo>
                      <a:pt x="12061" y="20590"/>
                    </a:lnTo>
                    <a:lnTo>
                      <a:pt x="12185" y="20695"/>
                    </a:lnTo>
                    <a:lnTo>
                      <a:pt x="12327" y="20787"/>
                    </a:lnTo>
                    <a:lnTo>
                      <a:pt x="12540" y="20892"/>
                    </a:lnTo>
                    <a:lnTo>
                      <a:pt x="12771" y="20997"/>
                    </a:lnTo>
                    <a:lnTo>
                      <a:pt x="13073" y="21088"/>
                    </a:lnTo>
                    <a:lnTo>
                      <a:pt x="13428" y="21193"/>
                    </a:lnTo>
                    <a:lnTo>
                      <a:pt x="13873" y="21298"/>
                    </a:lnTo>
                    <a:lnTo>
                      <a:pt x="14317" y="21390"/>
                    </a:lnTo>
                    <a:lnTo>
                      <a:pt x="14778" y="21468"/>
                    </a:lnTo>
                    <a:lnTo>
                      <a:pt x="15294" y="21547"/>
                    </a:lnTo>
                    <a:lnTo>
                      <a:pt x="15809" y="21600"/>
                    </a:lnTo>
                    <a:lnTo>
                      <a:pt x="16359" y="21652"/>
                    </a:lnTo>
                    <a:lnTo>
                      <a:pt x="16875" y="21678"/>
                    </a:lnTo>
                    <a:lnTo>
                      <a:pt x="17407" y="21678"/>
                    </a:lnTo>
                    <a:lnTo>
                      <a:pt x="17958" y="21678"/>
                    </a:lnTo>
                    <a:lnTo>
                      <a:pt x="18473" y="21652"/>
                    </a:lnTo>
                    <a:lnTo>
                      <a:pt x="18953" y="21573"/>
                    </a:lnTo>
                    <a:lnTo>
                      <a:pt x="19397" y="21495"/>
                    </a:lnTo>
                    <a:lnTo>
                      <a:pt x="19841" y="21390"/>
                    </a:lnTo>
                    <a:lnTo>
                      <a:pt x="20214" y="21272"/>
                    </a:lnTo>
                    <a:lnTo>
                      <a:pt x="20551" y="21088"/>
                    </a:lnTo>
                    <a:lnTo>
                      <a:pt x="20480" y="20787"/>
                    </a:lnTo>
                    <a:lnTo>
                      <a:pt x="20409" y="20485"/>
                    </a:lnTo>
                    <a:lnTo>
                      <a:pt x="20356" y="20158"/>
                    </a:lnTo>
                    <a:lnTo>
                      <a:pt x="20356" y="19804"/>
                    </a:lnTo>
                    <a:lnTo>
                      <a:pt x="20321" y="19083"/>
                    </a:lnTo>
                    <a:lnTo>
                      <a:pt x="20356" y="18349"/>
                    </a:lnTo>
                    <a:lnTo>
                      <a:pt x="20409" y="17641"/>
                    </a:lnTo>
                    <a:lnTo>
                      <a:pt x="20480" y="17012"/>
                    </a:lnTo>
                    <a:lnTo>
                      <a:pt x="20551" y="16488"/>
                    </a:lnTo>
                    <a:lnTo>
                      <a:pt x="20551" y="16055"/>
                    </a:lnTo>
                    <a:lnTo>
                      <a:pt x="20551" y="15911"/>
                    </a:lnTo>
                    <a:lnTo>
                      <a:pt x="20445" y="15754"/>
                    </a:lnTo>
                    <a:lnTo>
                      <a:pt x="20356" y="15610"/>
                    </a:lnTo>
                    <a:lnTo>
                      <a:pt x="20178" y="15452"/>
                    </a:lnTo>
                    <a:lnTo>
                      <a:pt x="20001" y="15334"/>
                    </a:lnTo>
                    <a:lnTo>
                      <a:pt x="19770" y="15230"/>
                    </a:lnTo>
                    <a:lnTo>
                      <a:pt x="19521" y="15125"/>
                    </a:lnTo>
                    <a:lnTo>
                      <a:pt x="19290" y="15059"/>
                    </a:lnTo>
                    <a:lnTo>
                      <a:pt x="19024" y="15007"/>
                    </a:lnTo>
                    <a:lnTo>
                      <a:pt x="18740" y="14954"/>
                    </a:lnTo>
                    <a:lnTo>
                      <a:pt x="18509" y="14954"/>
                    </a:lnTo>
                    <a:lnTo>
                      <a:pt x="18225" y="14954"/>
                    </a:lnTo>
                    <a:lnTo>
                      <a:pt x="17994" y="15007"/>
                    </a:lnTo>
                    <a:lnTo>
                      <a:pt x="17763" y="15085"/>
                    </a:lnTo>
                    <a:lnTo>
                      <a:pt x="17550" y="15177"/>
                    </a:lnTo>
                    <a:lnTo>
                      <a:pt x="17372" y="15308"/>
                    </a:lnTo>
                    <a:lnTo>
                      <a:pt x="17176" y="15426"/>
                    </a:lnTo>
                    <a:lnTo>
                      <a:pt x="16928" y="15557"/>
                    </a:lnTo>
                    <a:lnTo>
                      <a:pt x="16661" y="15636"/>
                    </a:lnTo>
                    <a:lnTo>
                      <a:pt x="16359" y="15688"/>
                    </a:lnTo>
                    <a:lnTo>
                      <a:pt x="16022" y="15715"/>
                    </a:lnTo>
                    <a:lnTo>
                      <a:pt x="15667" y="15688"/>
                    </a:lnTo>
                    <a:lnTo>
                      <a:pt x="15294" y="15662"/>
                    </a:lnTo>
                    <a:lnTo>
                      <a:pt x="14956" y="15583"/>
                    </a:lnTo>
                    <a:lnTo>
                      <a:pt x="14619" y="15479"/>
                    </a:lnTo>
                    <a:lnTo>
                      <a:pt x="14281" y="15334"/>
                    </a:lnTo>
                    <a:lnTo>
                      <a:pt x="13961" y="15177"/>
                    </a:lnTo>
                    <a:lnTo>
                      <a:pt x="13695" y="14981"/>
                    </a:lnTo>
                    <a:lnTo>
                      <a:pt x="13588" y="14850"/>
                    </a:lnTo>
                    <a:lnTo>
                      <a:pt x="13482" y="14732"/>
                    </a:lnTo>
                    <a:lnTo>
                      <a:pt x="13393" y="14600"/>
                    </a:lnTo>
                    <a:lnTo>
                      <a:pt x="13322" y="14456"/>
                    </a:lnTo>
                    <a:lnTo>
                      <a:pt x="13251" y="14299"/>
                    </a:lnTo>
                    <a:lnTo>
                      <a:pt x="13215" y="14155"/>
                    </a:lnTo>
                    <a:lnTo>
                      <a:pt x="13180" y="13971"/>
                    </a:lnTo>
                    <a:lnTo>
                      <a:pt x="13180" y="13801"/>
                    </a:lnTo>
                    <a:lnTo>
                      <a:pt x="13180" y="13591"/>
                    </a:lnTo>
                    <a:lnTo>
                      <a:pt x="13215" y="13395"/>
                    </a:lnTo>
                    <a:lnTo>
                      <a:pt x="13251" y="13198"/>
                    </a:lnTo>
                    <a:lnTo>
                      <a:pt x="13322" y="13015"/>
                    </a:lnTo>
                    <a:lnTo>
                      <a:pt x="13393" y="12870"/>
                    </a:lnTo>
                    <a:lnTo>
                      <a:pt x="13482" y="12713"/>
                    </a:lnTo>
                    <a:lnTo>
                      <a:pt x="13588" y="12569"/>
                    </a:lnTo>
                    <a:lnTo>
                      <a:pt x="13730" y="12438"/>
                    </a:lnTo>
                    <a:lnTo>
                      <a:pt x="13997" y="12215"/>
                    </a:lnTo>
                    <a:lnTo>
                      <a:pt x="14334" y="12005"/>
                    </a:lnTo>
                    <a:lnTo>
                      <a:pt x="14690" y="11861"/>
                    </a:lnTo>
                    <a:lnTo>
                      <a:pt x="15063" y="11756"/>
                    </a:lnTo>
                    <a:lnTo>
                      <a:pt x="15436" y="11678"/>
                    </a:lnTo>
                    <a:lnTo>
                      <a:pt x="15809" y="11638"/>
                    </a:lnTo>
                    <a:lnTo>
                      <a:pt x="16182" y="11638"/>
                    </a:lnTo>
                    <a:lnTo>
                      <a:pt x="16555" y="11678"/>
                    </a:lnTo>
                    <a:lnTo>
                      <a:pt x="16910" y="11730"/>
                    </a:lnTo>
                    <a:lnTo>
                      <a:pt x="17248" y="11835"/>
                    </a:lnTo>
                    <a:lnTo>
                      <a:pt x="17514" y="11966"/>
                    </a:lnTo>
                    <a:lnTo>
                      <a:pt x="17763" y="12110"/>
                    </a:lnTo>
                    <a:lnTo>
                      <a:pt x="17887" y="12215"/>
                    </a:lnTo>
                    <a:lnTo>
                      <a:pt x="18065" y="12307"/>
                    </a:lnTo>
                    <a:lnTo>
                      <a:pt x="18260" y="12412"/>
                    </a:lnTo>
                    <a:lnTo>
                      <a:pt x="18438" y="12464"/>
                    </a:lnTo>
                    <a:lnTo>
                      <a:pt x="18669" y="12543"/>
                    </a:lnTo>
                    <a:lnTo>
                      <a:pt x="18882" y="12569"/>
                    </a:lnTo>
                    <a:lnTo>
                      <a:pt x="19113" y="12595"/>
                    </a:lnTo>
                    <a:lnTo>
                      <a:pt x="19361" y="12608"/>
                    </a:lnTo>
                    <a:lnTo>
                      <a:pt x="19592" y="12608"/>
                    </a:lnTo>
                    <a:lnTo>
                      <a:pt x="19841" y="12595"/>
                    </a:lnTo>
                    <a:lnTo>
                      <a:pt x="20072" y="12543"/>
                    </a:lnTo>
                    <a:lnTo>
                      <a:pt x="20321" y="12490"/>
                    </a:lnTo>
                    <a:lnTo>
                      <a:pt x="20551" y="12438"/>
                    </a:lnTo>
                    <a:lnTo>
                      <a:pt x="20800" y="12333"/>
                    </a:lnTo>
                    <a:lnTo>
                      <a:pt x="20996" y="12241"/>
                    </a:lnTo>
                    <a:lnTo>
                      <a:pt x="21244" y="12110"/>
                    </a:lnTo>
                    <a:lnTo>
                      <a:pt x="21298" y="12032"/>
                    </a:lnTo>
                    <a:lnTo>
                      <a:pt x="21404" y="11966"/>
                    </a:lnTo>
                    <a:lnTo>
                      <a:pt x="21475" y="11861"/>
                    </a:lnTo>
                    <a:lnTo>
                      <a:pt x="21511" y="11730"/>
                    </a:lnTo>
                    <a:lnTo>
                      <a:pt x="21617" y="11481"/>
                    </a:lnTo>
                    <a:lnTo>
                      <a:pt x="21653" y="11180"/>
                    </a:lnTo>
                    <a:lnTo>
                      <a:pt x="21653" y="10826"/>
                    </a:lnTo>
                    <a:lnTo>
                      <a:pt x="21653" y="10472"/>
                    </a:lnTo>
                    <a:lnTo>
                      <a:pt x="21582" y="10092"/>
                    </a:lnTo>
                    <a:lnTo>
                      <a:pt x="21511" y="9725"/>
                    </a:lnTo>
                    <a:lnTo>
                      <a:pt x="21298" y="8912"/>
                    </a:lnTo>
                    <a:lnTo>
                      <a:pt x="21067" y="8191"/>
                    </a:lnTo>
                    <a:lnTo>
                      <a:pt x="20800" y="7536"/>
                    </a:lnTo>
                    <a:lnTo>
                      <a:pt x="20551" y="7025"/>
                    </a:lnTo>
                    <a:lnTo>
                      <a:pt x="20001" y="7103"/>
                    </a:lnTo>
                    <a:lnTo>
                      <a:pt x="19432" y="7156"/>
                    </a:lnTo>
                    <a:lnTo>
                      <a:pt x="18846" y="7208"/>
                    </a:lnTo>
                    <a:lnTo>
                      <a:pt x="18225" y="7208"/>
                    </a:lnTo>
                    <a:lnTo>
                      <a:pt x="17656" y="7208"/>
                    </a:lnTo>
                    <a:lnTo>
                      <a:pt x="17070" y="7182"/>
                    </a:lnTo>
                    <a:lnTo>
                      <a:pt x="16484" y="7156"/>
                    </a:lnTo>
                    <a:lnTo>
                      <a:pt x="15986" y="7103"/>
                    </a:lnTo>
                    <a:lnTo>
                      <a:pt x="14992" y="6999"/>
                    </a:lnTo>
                    <a:lnTo>
                      <a:pt x="14210" y="6907"/>
                    </a:lnTo>
                    <a:lnTo>
                      <a:pt x="13695" y="6828"/>
                    </a:lnTo>
                    <a:lnTo>
                      <a:pt x="13517" y="6802"/>
                    </a:lnTo>
                    <a:lnTo>
                      <a:pt x="13073" y="6645"/>
                    </a:lnTo>
                    <a:lnTo>
                      <a:pt x="12700" y="6474"/>
                    </a:lnTo>
                    <a:lnTo>
                      <a:pt x="12363" y="6304"/>
                    </a:lnTo>
                    <a:lnTo>
                      <a:pt x="12132" y="6094"/>
                    </a:lnTo>
                    <a:lnTo>
                      <a:pt x="11919" y="5871"/>
                    </a:lnTo>
                    <a:lnTo>
                      <a:pt x="11776" y="5649"/>
                    </a:lnTo>
                    <a:lnTo>
                      <a:pt x="11688" y="5413"/>
                    </a:lnTo>
                    <a:lnTo>
                      <a:pt x="11617" y="5190"/>
                    </a:lnTo>
                    <a:lnTo>
                      <a:pt x="11617" y="4941"/>
                    </a:lnTo>
                    <a:lnTo>
                      <a:pt x="11652" y="4718"/>
                    </a:lnTo>
                    <a:lnTo>
                      <a:pt x="11723" y="4482"/>
                    </a:lnTo>
                    <a:lnTo>
                      <a:pt x="11812" y="4285"/>
                    </a:lnTo>
                    <a:lnTo>
                      <a:pt x="11919" y="4089"/>
                    </a:lnTo>
                    <a:lnTo>
                      <a:pt x="12096" y="3905"/>
                    </a:lnTo>
                    <a:lnTo>
                      <a:pt x="12292" y="3735"/>
                    </a:lnTo>
                    <a:lnTo>
                      <a:pt x="12505" y="3604"/>
                    </a:lnTo>
                    <a:lnTo>
                      <a:pt x="12700" y="3460"/>
                    </a:lnTo>
                    <a:lnTo>
                      <a:pt x="12878" y="3250"/>
                    </a:lnTo>
                    <a:lnTo>
                      <a:pt x="13038" y="3027"/>
                    </a:lnTo>
                    <a:lnTo>
                      <a:pt x="13180" y="2752"/>
                    </a:lnTo>
                    <a:lnTo>
                      <a:pt x="13286" y="2477"/>
                    </a:lnTo>
                    <a:lnTo>
                      <a:pt x="13322" y="2175"/>
                    </a:lnTo>
                    <a:lnTo>
                      <a:pt x="13357" y="1874"/>
                    </a:lnTo>
                    <a:lnTo>
                      <a:pt x="13286" y="1572"/>
                    </a:lnTo>
                    <a:lnTo>
                      <a:pt x="13180" y="1271"/>
                    </a:lnTo>
                    <a:lnTo>
                      <a:pt x="13038" y="983"/>
                    </a:lnTo>
                    <a:lnTo>
                      <a:pt x="12949" y="865"/>
                    </a:lnTo>
                    <a:lnTo>
                      <a:pt x="12807" y="733"/>
                    </a:lnTo>
                    <a:lnTo>
                      <a:pt x="12665" y="616"/>
                    </a:lnTo>
                    <a:lnTo>
                      <a:pt x="12505" y="511"/>
                    </a:lnTo>
                    <a:lnTo>
                      <a:pt x="12327" y="406"/>
                    </a:lnTo>
                    <a:lnTo>
                      <a:pt x="12132" y="314"/>
                    </a:lnTo>
                    <a:lnTo>
                      <a:pt x="11883" y="235"/>
                    </a:lnTo>
                    <a:lnTo>
                      <a:pt x="11652" y="183"/>
                    </a:lnTo>
                    <a:lnTo>
                      <a:pt x="11368" y="104"/>
                    </a:lnTo>
                    <a:lnTo>
                      <a:pt x="11101" y="78"/>
                    </a:lnTo>
                    <a:lnTo>
                      <a:pt x="10800" y="52"/>
                    </a:lnTo>
                    <a:lnTo>
                      <a:pt x="10444" y="52"/>
                    </a:lnTo>
                    <a:lnTo>
                      <a:pt x="10142" y="52"/>
                    </a:lnTo>
                    <a:lnTo>
                      <a:pt x="9840" y="78"/>
                    </a:lnTo>
                    <a:lnTo>
                      <a:pt x="9574" y="104"/>
                    </a:lnTo>
                    <a:lnTo>
                      <a:pt x="9325" y="157"/>
                    </a:lnTo>
                    <a:lnTo>
                      <a:pt x="9094" y="209"/>
                    </a:lnTo>
                    <a:lnTo>
                      <a:pt x="8846" y="262"/>
                    </a:lnTo>
                    <a:lnTo>
                      <a:pt x="8650" y="340"/>
                    </a:lnTo>
                    <a:lnTo>
                      <a:pt x="8437" y="432"/>
                    </a:lnTo>
                    <a:lnTo>
                      <a:pt x="8277" y="511"/>
                    </a:lnTo>
                    <a:lnTo>
                      <a:pt x="8100" y="616"/>
                    </a:lnTo>
                    <a:lnTo>
                      <a:pt x="7957" y="707"/>
                    </a:lnTo>
                    <a:lnTo>
                      <a:pt x="7833" y="838"/>
                    </a:lnTo>
                    <a:lnTo>
                      <a:pt x="7620" y="1061"/>
                    </a:lnTo>
                    <a:lnTo>
                      <a:pt x="7442" y="1336"/>
                    </a:lnTo>
                    <a:lnTo>
                      <a:pt x="7353" y="1599"/>
                    </a:lnTo>
                    <a:lnTo>
                      <a:pt x="7318" y="1900"/>
                    </a:lnTo>
                    <a:lnTo>
                      <a:pt x="7318" y="2175"/>
                    </a:lnTo>
                    <a:lnTo>
                      <a:pt x="7353" y="2450"/>
                    </a:lnTo>
                    <a:lnTo>
                      <a:pt x="7442" y="2726"/>
                    </a:lnTo>
                    <a:lnTo>
                      <a:pt x="7620" y="2975"/>
                    </a:lnTo>
                    <a:lnTo>
                      <a:pt x="7833" y="3198"/>
                    </a:lnTo>
                    <a:lnTo>
                      <a:pt x="8064" y="3433"/>
                    </a:lnTo>
                    <a:lnTo>
                      <a:pt x="8295" y="3630"/>
                    </a:lnTo>
                    <a:lnTo>
                      <a:pt x="8508" y="3853"/>
                    </a:lnTo>
                    <a:lnTo>
                      <a:pt x="8686" y="4089"/>
                    </a:lnTo>
                    <a:lnTo>
                      <a:pt x="8775" y="4312"/>
                    </a:lnTo>
                    <a:lnTo>
                      <a:pt x="8846" y="4561"/>
                    </a:lnTo>
                    <a:lnTo>
                      <a:pt x="8846" y="4810"/>
                    </a:lnTo>
                    <a:lnTo>
                      <a:pt x="8810" y="5059"/>
                    </a:lnTo>
                    <a:lnTo>
                      <a:pt x="8721" y="5295"/>
                    </a:lnTo>
                    <a:lnTo>
                      <a:pt x="8579" y="5544"/>
                    </a:lnTo>
                    <a:lnTo>
                      <a:pt x="8366" y="5766"/>
                    </a:lnTo>
                    <a:lnTo>
                      <a:pt x="8135" y="5976"/>
                    </a:lnTo>
                    <a:lnTo>
                      <a:pt x="7833" y="6199"/>
                    </a:lnTo>
                    <a:lnTo>
                      <a:pt x="7478" y="6369"/>
                    </a:lnTo>
                    <a:lnTo>
                      <a:pt x="7069" y="6527"/>
                    </a:lnTo>
                    <a:lnTo>
                      <a:pt x="6590" y="6671"/>
                    </a:lnTo>
                    <a:lnTo>
                      <a:pt x="6092" y="6802"/>
                    </a:lnTo>
                    <a:lnTo>
                      <a:pt x="5684" y="6802"/>
                    </a:lnTo>
                    <a:lnTo>
                      <a:pt x="5133" y="6802"/>
                    </a:lnTo>
                    <a:lnTo>
                      <a:pt x="4547" y="6802"/>
                    </a:lnTo>
                    <a:lnTo>
                      <a:pt x="3872" y="6802"/>
                    </a:lnTo>
                    <a:lnTo>
                      <a:pt x="3144" y="6802"/>
                    </a:lnTo>
                    <a:lnTo>
                      <a:pt x="2362" y="6802"/>
                    </a:lnTo>
                    <a:lnTo>
                      <a:pt x="1545" y="6802"/>
                    </a:lnTo>
                    <a:lnTo>
                      <a:pt x="692" y="6802"/>
                    </a:lnTo>
                    <a:lnTo>
                      <a:pt x="586" y="7234"/>
                    </a:lnTo>
                    <a:lnTo>
                      <a:pt x="461" y="7837"/>
                    </a:lnTo>
                    <a:lnTo>
                      <a:pt x="355" y="8493"/>
                    </a:lnTo>
                    <a:lnTo>
                      <a:pt x="248" y="9187"/>
                    </a:lnTo>
                    <a:lnTo>
                      <a:pt x="142" y="9869"/>
                    </a:lnTo>
                    <a:lnTo>
                      <a:pt x="106" y="10498"/>
                    </a:lnTo>
                    <a:lnTo>
                      <a:pt x="106" y="10983"/>
                    </a:lnTo>
                    <a:lnTo>
                      <a:pt x="106" y="11311"/>
                    </a:lnTo>
                    <a:lnTo>
                      <a:pt x="213" y="11481"/>
                    </a:lnTo>
                    <a:lnTo>
                      <a:pt x="319" y="11651"/>
                    </a:lnTo>
                    <a:lnTo>
                      <a:pt x="497" y="11783"/>
                    </a:lnTo>
                    <a:lnTo>
                      <a:pt x="692" y="11914"/>
                    </a:lnTo>
                    <a:lnTo>
                      <a:pt x="941" y="12032"/>
                    </a:lnTo>
                    <a:lnTo>
                      <a:pt x="1207" y="12110"/>
                    </a:lnTo>
                    <a:lnTo>
                      <a:pt x="1509" y="12189"/>
                    </a:lnTo>
                    <a:lnTo>
                      <a:pt x="1794" y="12241"/>
                    </a:lnTo>
                    <a:lnTo>
                      <a:pt x="2131" y="12267"/>
                    </a:lnTo>
                    <a:lnTo>
                      <a:pt x="2433" y="12281"/>
                    </a:lnTo>
                    <a:lnTo>
                      <a:pt x="2735" y="12267"/>
                    </a:lnTo>
                    <a:lnTo>
                      <a:pt x="3055" y="12241"/>
                    </a:lnTo>
                    <a:lnTo>
                      <a:pt x="3357" y="12189"/>
                    </a:lnTo>
                    <a:lnTo>
                      <a:pt x="3623" y="12084"/>
                    </a:lnTo>
                    <a:lnTo>
                      <a:pt x="3872" y="11979"/>
                    </a:lnTo>
                    <a:lnTo>
                      <a:pt x="4103" y="11861"/>
                    </a:lnTo>
                    <a:lnTo>
                      <a:pt x="4316" y="11704"/>
                    </a:lnTo>
                    <a:lnTo>
                      <a:pt x="4582" y="11612"/>
                    </a:lnTo>
                    <a:lnTo>
                      <a:pt x="4849" y="11533"/>
                    </a:lnTo>
                    <a:lnTo>
                      <a:pt x="5169" y="11507"/>
                    </a:lnTo>
                    <a:lnTo>
                      <a:pt x="5506" y="11481"/>
                    </a:lnTo>
                    <a:lnTo>
                      <a:pt x="5808" y="11507"/>
                    </a:lnTo>
                    <a:lnTo>
                      <a:pt x="6146" y="11560"/>
                    </a:lnTo>
                    <a:lnTo>
                      <a:pt x="6501" y="11651"/>
                    </a:lnTo>
                    <a:lnTo>
                      <a:pt x="6803" y="11783"/>
                    </a:lnTo>
                    <a:lnTo>
                      <a:pt x="7105" y="11940"/>
                    </a:lnTo>
                    <a:lnTo>
                      <a:pt x="7353" y="12110"/>
                    </a:lnTo>
                    <a:lnTo>
                      <a:pt x="7584" y="12333"/>
                    </a:lnTo>
                    <a:lnTo>
                      <a:pt x="7798" y="12595"/>
                    </a:lnTo>
                    <a:lnTo>
                      <a:pt x="7922" y="12870"/>
                    </a:lnTo>
                    <a:lnTo>
                      <a:pt x="8028" y="13198"/>
                    </a:lnTo>
                    <a:lnTo>
                      <a:pt x="8064" y="13526"/>
                    </a:lnTo>
                    <a:lnTo>
                      <a:pt x="8028" y="13775"/>
                    </a:lnTo>
                    <a:lnTo>
                      <a:pt x="7922" y="13998"/>
                    </a:lnTo>
                    <a:lnTo>
                      <a:pt x="7798" y="14220"/>
                    </a:lnTo>
                    <a:lnTo>
                      <a:pt x="7584" y="14404"/>
                    </a:lnTo>
                    <a:lnTo>
                      <a:pt x="7353" y="14574"/>
                    </a:lnTo>
                    <a:lnTo>
                      <a:pt x="7105" y="14732"/>
                    </a:lnTo>
                    <a:lnTo>
                      <a:pt x="6803" y="14850"/>
                    </a:lnTo>
                    <a:lnTo>
                      <a:pt x="6501" y="14954"/>
                    </a:lnTo>
                    <a:lnTo>
                      <a:pt x="6146" y="15033"/>
                    </a:lnTo>
                    <a:lnTo>
                      <a:pt x="5808" y="15085"/>
                    </a:lnTo>
                    <a:lnTo>
                      <a:pt x="5506" y="15085"/>
                    </a:lnTo>
                    <a:lnTo>
                      <a:pt x="5169" y="15059"/>
                    </a:lnTo>
                    <a:lnTo>
                      <a:pt x="4849" y="15007"/>
                    </a:lnTo>
                    <a:lnTo>
                      <a:pt x="4582" y="14902"/>
                    </a:lnTo>
                    <a:lnTo>
                      <a:pt x="4316" y="14784"/>
                    </a:lnTo>
                    <a:lnTo>
                      <a:pt x="4103" y="14600"/>
                    </a:lnTo>
                    <a:lnTo>
                      <a:pt x="3907" y="14430"/>
                    </a:lnTo>
                    <a:lnTo>
                      <a:pt x="3659" y="14299"/>
                    </a:lnTo>
                    <a:lnTo>
                      <a:pt x="3428" y="14194"/>
                    </a:lnTo>
                    <a:lnTo>
                      <a:pt x="3179" y="14129"/>
                    </a:lnTo>
                    <a:lnTo>
                      <a:pt x="2913" y="14102"/>
                    </a:lnTo>
                    <a:lnTo>
                      <a:pt x="2646" y="14102"/>
                    </a:lnTo>
                    <a:lnTo>
                      <a:pt x="2362" y="14129"/>
                    </a:lnTo>
                    <a:lnTo>
                      <a:pt x="2096" y="14168"/>
                    </a:lnTo>
                    <a:lnTo>
                      <a:pt x="1811" y="14273"/>
                    </a:lnTo>
                    <a:lnTo>
                      <a:pt x="1545" y="14378"/>
                    </a:lnTo>
                    <a:lnTo>
                      <a:pt x="1314" y="14496"/>
                    </a:lnTo>
                    <a:lnTo>
                      <a:pt x="1065" y="14653"/>
                    </a:lnTo>
                    <a:lnTo>
                      <a:pt x="870" y="14797"/>
                    </a:lnTo>
                    <a:lnTo>
                      <a:pt x="657" y="14981"/>
                    </a:lnTo>
                    <a:lnTo>
                      <a:pt x="497" y="15177"/>
                    </a:lnTo>
                    <a:lnTo>
                      <a:pt x="390" y="15413"/>
                    </a:lnTo>
                    <a:lnTo>
                      <a:pt x="284" y="15636"/>
                    </a:lnTo>
                    <a:lnTo>
                      <a:pt x="248" y="15911"/>
                    </a:lnTo>
                    <a:lnTo>
                      <a:pt x="284" y="16239"/>
                    </a:lnTo>
                    <a:lnTo>
                      <a:pt x="319" y="16566"/>
                    </a:lnTo>
                    <a:lnTo>
                      <a:pt x="497" y="17340"/>
                    </a:lnTo>
                    <a:lnTo>
                      <a:pt x="692" y="18152"/>
                    </a:lnTo>
                    <a:lnTo>
                      <a:pt x="799" y="18559"/>
                    </a:lnTo>
                    <a:lnTo>
                      <a:pt x="905" y="18978"/>
                    </a:lnTo>
                    <a:lnTo>
                      <a:pt x="959" y="19384"/>
                    </a:lnTo>
                    <a:lnTo>
                      <a:pt x="994" y="19791"/>
                    </a:lnTo>
                    <a:lnTo>
                      <a:pt x="994" y="20132"/>
                    </a:lnTo>
                    <a:lnTo>
                      <a:pt x="959" y="20485"/>
                    </a:lnTo>
                    <a:lnTo>
                      <a:pt x="941" y="20669"/>
                    </a:lnTo>
                    <a:lnTo>
                      <a:pt x="870" y="20813"/>
                    </a:lnTo>
                    <a:lnTo>
                      <a:pt x="799" y="20970"/>
                    </a:lnTo>
                    <a:lnTo>
                      <a:pt x="692" y="21088"/>
                    </a:lnTo>
                    <a:lnTo>
                      <a:pt x="1474" y="20997"/>
                    </a:lnTo>
                    <a:lnTo>
                      <a:pt x="2291" y="20866"/>
                    </a:lnTo>
                    <a:lnTo>
                      <a:pt x="3108" y="20787"/>
                    </a:lnTo>
                    <a:lnTo>
                      <a:pt x="3907" y="20721"/>
                    </a:lnTo>
                    <a:lnTo>
                      <a:pt x="4653" y="20695"/>
                    </a:lnTo>
                    <a:lnTo>
                      <a:pt x="5364" y="20695"/>
                    </a:lnTo>
                    <a:lnTo>
                      <a:pt x="5701" y="20721"/>
                    </a:lnTo>
                    <a:lnTo>
                      <a:pt x="6057" y="20761"/>
                    </a:lnTo>
                    <a:lnTo>
                      <a:pt x="6323" y="20813"/>
                    </a:lnTo>
                    <a:lnTo>
                      <a:pt x="6625" y="20892"/>
                    </a:lnTo>
                    <a:close/>
                  </a:path>
                </a:pathLst>
              </a:custGeom>
              <a:solidFill>
                <a:srgbClr val="DDDDDD"/>
              </a:solidFill>
              <a:ln w="19050">
                <a:solidFill>
                  <a:srgbClr val="C0C0C0"/>
                </a:solidFill>
                <a:miter lim="800000"/>
                <a:headEnd/>
                <a:tailEnd/>
              </a:ln>
            </p:spPr>
            <p:txBody>
              <a:bodyPr/>
              <a:lstStyle/>
              <a:p>
                <a:endParaRPr lang="it-IT"/>
              </a:p>
            </p:txBody>
          </p:sp>
          <p:sp>
            <p:nvSpPr>
              <p:cNvPr id="14" name="Text Box 7"/>
              <p:cNvSpPr txBox="1">
                <a:spLocks noChangeArrowheads="1"/>
              </p:cNvSpPr>
              <p:nvPr/>
            </p:nvSpPr>
            <p:spPr bwMode="auto">
              <a:xfrm>
                <a:off x="1864" y="1373"/>
                <a:ext cx="827" cy="1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it-IT" altLang="it-IT" b="1" dirty="0"/>
                  <a:t>Rischio</a:t>
                </a:r>
              </a:p>
              <a:p>
                <a:r>
                  <a:rPr lang="it-IT" altLang="it-IT" b="1" dirty="0" err="1"/>
                  <a:t>alpha</a:t>
                </a:r>
                <a:endParaRPr lang="it-IT" altLang="it-IT" b="1" dirty="0"/>
              </a:p>
            </p:txBody>
          </p:sp>
        </p:grpSp>
        <p:sp>
          <p:nvSpPr>
            <p:cNvPr id="17" name="Text Box 8"/>
            <p:cNvSpPr txBox="1">
              <a:spLocks noChangeArrowheads="1"/>
            </p:cNvSpPr>
            <p:nvPr/>
          </p:nvSpPr>
          <p:spPr bwMode="auto">
            <a:xfrm>
              <a:off x="1365807" y="2499948"/>
              <a:ext cx="2094500" cy="6900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buFontTx/>
                <a:buChar char="-"/>
              </a:pPr>
              <a:r>
                <a:rPr lang="it-IT" altLang="it-IT" dirty="0"/>
                <a:t> strategia</a:t>
              </a:r>
            </a:p>
            <a:p>
              <a:pPr algn="l">
                <a:buFontTx/>
                <a:buChar char="-"/>
              </a:pPr>
              <a:r>
                <a:rPr lang="it-IT" altLang="it-IT" dirty="0"/>
                <a:t> stile di gestione</a:t>
              </a:r>
            </a:p>
            <a:p>
              <a:pPr algn="l">
                <a:buFontTx/>
                <a:buChar char="-"/>
              </a:pPr>
              <a:r>
                <a:rPr lang="it-IT" altLang="it-IT" dirty="0"/>
                <a:t> scelte di investimento</a:t>
              </a:r>
            </a:p>
          </p:txBody>
        </p:sp>
      </p:grpSp>
    </p:spTree>
    <p:extLst>
      <p:ext uri="{BB962C8B-B14F-4D97-AF65-F5344CB8AC3E}">
        <p14:creationId xmlns:p14="http://schemas.microsoft.com/office/powerpoint/2010/main" val="3387639243"/>
      </p:ext>
    </p:extLst>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026"/>
          <p:cNvSpPr txBox="1">
            <a:spLocks noChangeArrowheads="1"/>
          </p:cNvSpPr>
          <p:nvPr/>
        </p:nvSpPr>
        <p:spPr bwMode="auto">
          <a:xfrm>
            <a:off x="439172" y="260648"/>
            <a:ext cx="8278812" cy="463846"/>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lgn="ctr">
                <a:solidFill>
                  <a:srgbClr val="6699FF"/>
                </a:solidFill>
                <a:miter lim="800000"/>
                <a:headEnd/>
                <a:tailEnd/>
              </a14:hiddenLine>
            </a:ext>
          </a:extLst>
        </p:spPr>
        <p:txBody>
          <a:bodyPr lIns="90000" tIns="46800" rIns="90000" bIns="46800">
            <a:spAutoFit/>
          </a:bodyPr>
          <a:lstStyle/>
          <a:p>
            <a:pPr algn="ctr">
              <a:defRPr/>
            </a:pPr>
            <a:r>
              <a:rPr lang="it-IT" sz="2400" b="1" dirty="0" smtClean="0">
                <a:solidFill>
                  <a:srgbClr val="F26200"/>
                </a:solidFill>
                <a:latin typeface="Georgia" panose="02040502050405020303" pitchFamily="18" charset="0"/>
              </a:rPr>
              <a:t>Altri fattori di rischio</a:t>
            </a:r>
            <a:endParaRPr lang="it-IT" sz="2400" b="1" dirty="0">
              <a:solidFill>
                <a:srgbClr val="F26200"/>
              </a:solidFill>
              <a:latin typeface="Georgia" panose="02040502050405020303" pitchFamily="18" charset="0"/>
            </a:endParaRPr>
          </a:p>
        </p:txBody>
      </p:sp>
      <p:sp>
        <p:nvSpPr>
          <p:cNvPr id="2" name="Segnaposto numero diapositiva 1"/>
          <p:cNvSpPr>
            <a:spLocks noGrp="1"/>
          </p:cNvSpPr>
          <p:nvPr>
            <p:ph type="sldNum" sz="quarter" idx="4"/>
          </p:nvPr>
        </p:nvSpPr>
        <p:spPr/>
        <p:txBody>
          <a:bodyPr/>
          <a:lstStyle/>
          <a:p>
            <a:fld id="{CEE20744-6222-4AA3-9D45-8592154090B2}" type="slidenum">
              <a:rPr lang="it-IT" smtClean="0"/>
              <a:pPr/>
              <a:t>173</a:t>
            </a:fld>
            <a:endParaRPr lang="it-IT" dirty="0"/>
          </a:p>
        </p:txBody>
      </p:sp>
      <p:grpSp>
        <p:nvGrpSpPr>
          <p:cNvPr id="5" name="Gruppo 4"/>
          <p:cNvGrpSpPr/>
          <p:nvPr/>
        </p:nvGrpSpPr>
        <p:grpSpPr>
          <a:xfrm>
            <a:off x="323528" y="1556792"/>
            <a:ext cx="8680772" cy="4382293"/>
            <a:chOff x="139700" y="1350963"/>
            <a:chExt cx="6775581" cy="3215194"/>
          </a:xfrm>
        </p:grpSpPr>
        <p:grpSp>
          <p:nvGrpSpPr>
            <p:cNvPr id="10" name="Group 27"/>
            <p:cNvGrpSpPr>
              <a:grpSpLocks/>
            </p:cNvGrpSpPr>
            <p:nvPr/>
          </p:nvGrpSpPr>
          <p:grpSpPr bwMode="auto">
            <a:xfrm>
              <a:off x="139700" y="1350963"/>
              <a:ext cx="1765300" cy="979487"/>
              <a:chOff x="360" y="795"/>
              <a:chExt cx="1112" cy="617"/>
            </a:xfrm>
          </p:grpSpPr>
          <p:sp>
            <p:nvSpPr>
              <p:cNvPr id="11" name="Puzzle1"/>
              <p:cNvSpPr>
                <a:spLocks noEditPoints="1" noChangeArrowheads="1"/>
              </p:cNvSpPr>
              <p:nvPr/>
            </p:nvSpPr>
            <p:spPr bwMode="auto">
              <a:xfrm>
                <a:off x="360" y="795"/>
                <a:ext cx="1046" cy="617"/>
              </a:xfrm>
              <a:custGeom>
                <a:avLst/>
                <a:gdLst>
                  <a:gd name="T0" fmla="*/ 16740 w 21600"/>
                  <a:gd name="T1" fmla="*/ 21078 h 21600"/>
                  <a:gd name="T2" fmla="*/ 16976 w 21600"/>
                  <a:gd name="T3" fmla="*/ 521 h 21600"/>
                  <a:gd name="T4" fmla="*/ 4725 w 21600"/>
                  <a:gd name="T5" fmla="*/ 856 h 21600"/>
                  <a:gd name="T6" fmla="*/ 5040 w 21600"/>
                  <a:gd name="T7" fmla="*/ 21004 h 21600"/>
                  <a:gd name="T8" fmla="*/ 10811 w 21600"/>
                  <a:gd name="T9" fmla="*/ 12885 h 21600"/>
                  <a:gd name="T10" fmla="*/ 10845 w 21600"/>
                  <a:gd name="T11" fmla="*/ 8714 h 21600"/>
                  <a:gd name="T12" fmla="*/ 21600 w 21600"/>
                  <a:gd name="T13" fmla="*/ 10000 h 21600"/>
                  <a:gd name="T14" fmla="*/ 56 w 21600"/>
                  <a:gd name="T15" fmla="*/ 10000 h 21600"/>
                  <a:gd name="T16" fmla="*/ 6086 w 21600"/>
                  <a:gd name="T17" fmla="*/ 2569 h 21600"/>
                  <a:gd name="T18" fmla="*/ 16132 w 21600"/>
                  <a:gd name="T19" fmla="*/ 19552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9360" y="20836"/>
                    </a:moveTo>
                    <a:lnTo>
                      <a:pt x="9528" y="20836"/>
                    </a:lnTo>
                    <a:lnTo>
                      <a:pt x="9686" y="20762"/>
                    </a:lnTo>
                    <a:lnTo>
                      <a:pt x="9810" y="20687"/>
                    </a:lnTo>
                    <a:lnTo>
                      <a:pt x="9922" y="20575"/>
                    </a:lnTo>
                    <a:lnTo>
                      <a:pt x="10012" y="20426"/>
                    </a:lnTo>
                    <a:lnTo>
                      <a:pt x="10068" y="20296"/>
                    </a:lnTo>
                    <a:lnTo>
                      <a:pt x="10113" y="20110"/>
                    </a:lnTo>
                    <a:lnTo>
                      <a:pt x="10136" y="19905"/>
                    </a:lnTo>
                    <a:lnTo>
                      <a:pt x="10136" y="19682"/>
                    </a:lnTo>
                    <a:lnTo>
                      <a:pt x="10113" y="19440"/>
                    </a:lnTo>
                    <a:lnTo>
                      <a:pt x="10068" y="19142"/>
                    </a:lnTo>
                    <a:lnTo>
                      <a:pt x="10012" y="18900"/>
                    </a:lnTo>
                    <a:lnTo>
                      <a:pt x="9900" y="18620"/>
                    </a:lnTo>
                    <a:lnTo>
                      <a:pt x="9787" y="18285"/>
                    </a:lnTo>
                    <a:lnTo>
                      <a:pt x="9641" y="17968"/>
                    </a:lnTo>
                    <a:lnTo>
                      <a:pt x="9472" y="17652"/>
                    </a:lnTo>
                    <a:lnTo>
                      <a:pt x="9382" y="17466"/>
                    </a:lnTo>
                    <a:lnTo>
                      <a:pt x="9315" y="17298"/>
                    </a:lnTo>
                    <a:lnTo>
                      <a:pt x="9258" y="17112"/>
                    </a:lnTo>
                    <a:lnTo>
                      <a:pt x="9191" y="16926"/>
                    </a:lnTo>
                    <a:lnTo>
                      <a:pt x="9123" y="16535"/>
                    </a:lnTo>
                    <a:lnTo>
                      <a:pt x="9101" y="16144"/>
                    </a:lnTo>
                    <a:lnTo>
                      <a:pt x="9101" y="15753"/>
                    </a:lnTo>
                    <a:lnTo>
                      <a:pt x="9168" y="15362"/>
                    </a:lnTo>
                    <a:lnTo>
                      <a:pt x="9236" y="14971"/>
                    </a:lnTo>
                    <a:lnTo>
                      <a:pt x="9360" y="14580"/>
                    </a:lnTo>
                    <a:lnTo>
                      <a:pt x="9495" y="14244"/>
                    </a:lnTo>
                    <a:lnTo>
                      <a:pt x="9663" y="13891"/>
                    </a:lnTo>
                    <a:lnTo>
                      <a:pt x="9855" y="13611"/>
                    </a:lnTo>
                    <a:lnTo>
                      <a:pt x="10068" y="13351"/>
                    </a:lnTo>
                    <a:lnTo>
                      <a:pt x="10293" y="13146"/>
                    </a:lnTo>
                    <a:lnTo>
                      <a:pt x="10552" y="12997"/>
                    </a:lnTo>
                    <a:lnTo>
                      <a:pt x="10811" y="12885"/>
                    </a:lnTo>
                    <a:lnTo>
                      <a:pt x="11069" y="12866"/>
                    </a:lnTo>
                    <a:lnTo>
                      <a:pt x="11351" y="12885"/>
                    </a:lnTo>
                    <a:lnTo>
                      <a:pt x="11610" y="12997"/>
                    </a:lnTo>
                    <a:lnTo>
                      <a:pt x="11846" y="13183"/>
                    </a:lnTo>
                    <a:lnTo>
                      <a:pt x="12060" y="13388"/>
                    </a:lnTo>
                    <a:lnTo>
                      <a:pt x="12251" y="13648"/>
                    </a:lnTo>
                    <a:lnTo>
                      <a:pt x="12419" y="13928"/>
                    </a:lnTo>
                    <a:lnTo>
                      <a:pt x="12555" y="14244"/>
                    </a:lnTo>
                    <a:lnTo>
                      <a:pt x="12690" y="14617"/>
                    </a:lnTo>
                    <a:lnTo>
                      <a:pt x="12768" y="15008"/>
                    </a:lnTo>
                    <a:lnTo>
                      <a:pt x="12836" y="15399"/>
                    </a:lnTo>
                    <a:lnTo>
                      <a:pt x="12858" y="15753"/>
                    </a:lnTo>
                    <a:lnTo>
                      <a:pt x="12858" y="16144"/>
                    </a:lnTo>
                    <a:lnTo>
                      <a:pt x="12813" y="16535"/>
                    </a:lnTo>
                    <a:lnTo>
                      <a:pt x="12746" y="16888"/>
                    </a:lnTo>
                    <a:lnTo>
                      <a:pt x="12667" y="17224"/>
                    </a:lnTo>
                    <a:lnTo>
                      <a:pt x="12510" y="17503"/>
                    </a:lnTo>
                    <a:lnTo>
                      <a:pt x="12228" y="18043"/>
                    </a:lnTo>
                    <a:lnTo>
                      <a:pt x="11970" y="18546"/>
                    </a:lnTo>
                    <a:lnTo>
                      <a:pt x="11868" y="18751"/>
                    </a:lnTo>
                    <a:lnTo>
                      <a:pt x="11778" y="18974"/>
                    </a:lnTo>
                    <a:lnTo>
                      <a:pt x="11711" y="19179"/>
                    </a:lnTo>
                    <a:lnTo>
                      <a:pt x="11666" y="19365"/>
                    </a:lnTo>
                    <a:lnTo>
                      <a:pt x="11632" y="19570"/>
                    </a:lnTo>
                    <a:lnTo>
                      <a:pt x="11632" y="19756"/>
                    </a:lnTo>
                    <a:lnTo>
                      <a:pt x="11632" y="19942"/>
                    </a:lnTo>
                    <a:lnTo>
                      <a:pt x="11643" y="20110"/>
                    </a:lnTo>
                    <a:lnTo>
                      <a:pt x="11711" y="20296"/>
                    </a:lnTo>
                    <a:lnTo>
                      <a:pt x="11801" y="20464"/>
                    </a:lnTo>
                    <a:lnTo>
                      <a:pt x="11891" y="20650"/>
                    </a:lnTo>
                    <a:lnTo>
                      <a:pt x="12037" y="20836"/>
                    </a:lnTo>
                    <a:lnTo>
                      <a:pt x="12206" y="21004"/>
                    </a:lnTo>
                    <a:lnTo>
                      <a:pt x="12419" y="21190"/>
                    </a:lnTo>
                    <a:lnTo>
                      <a:pt x="12667" y="21320"/>
                    </a:lnTo>
                    <a:lnTo>
                      <a:pt x="12960" y="21432"/>
                    </a:lnTo>
                    <a:lnTo>
                      <a:pt x="13286" y="21544"/>
                    </a:lnTo>
                    <a:lnTo>
                      <a:pt x="13612" y="21655"/>
                    </a:lnTo>
                    <a:lnTo>
                      <a:pt x="13983" y="21693"/>
                    </a:lnTo>
                    <a:lnTo>
                      <a:pt x="14343" y="21730"/>
                    </a:lnTo>
                    <a:lnTo>
                      <a:pt x="14715" y="21730"/>
                    </a:lnTo>
                    <a:lnTo>
                      <a:pt x="15075" y="21730"/>
                    </a:lnTo>
                    <a:lnTo>
                      <a:pt x="15446" y="21655"/>
                    </a:lnTo>
                    <a:lnTo>
                      <a:pt x="15794" y="21581"/>
                    </a:lnTo>
                    <a:lnTo>
                      <a:pt x="16132" y="21432"/>
                    </a:lnTo>
                    <a:lnTo>
                      <a:pt x="16458" y="21302"/>
                    </a:lnTo>
                    <a:lnTo>
                      <a:pt x="16740" y="21078"/>
                    </a:lnTo>
                    <a:lnTo>
                      <a:pt x="16976" y="20836"/>
                    </a:lnTo>
                    <a:lnTo>
                      <a:pt x="17043" y="20650"/>
                    </a:lnTo>
                    <a:lnTo>
                      <a:pt x="17088" y="20426"/>
                    </a:lnTo>
                    <a:lnTo>
                      <a:pt x="17133" y="20222"/>
                    </a:lnTo>
                    <a:lnTo>
                      <a:pt x="17156" y="19980"/>
                    </a:lnTo>
                    <a:lnTo>
                      <a:pt x="17167" y="19477"/>
                    </a:lnTo>
                    <a:lnTo>
                      <a:pt x="17167" y="18974"/>
                    </a:lnTo>
                    <a:lnTo>
                      <a:pt x="17156" y="18397"/>
                    </a:lnTo>
                    <a:lnTo>
                      <a:pt x="17111" y="17820"/>
                    </a:lnTo>
                    <a:lnTo>
                      <a:pt x="17066" y="17261"/>
                    </a:lnTo>
                    <a:lnTo>
                      <a:pt x="16998" y="16646"/>
                    </a:lnTo>
                    <a:lnTo>
                      <a:pt x="16852" y="15511"/>
                    </a:lnTo>
                    <a:lnTo>
                      <a:pt x="16740" y="14393"/>
                    </a:lnTo>
                    <a:lnTo>
                      <a:pt x="16717" y="13928"/>
                    </a:lnTo>
                    <a:lnTo>
                      <a:pt x="16695" y="13462"/>
                    </a:lnTo>
                    <a:lnTo>
                      <a:pt x="16717" y="13071"/>
                    </a:lnTo>
                    <a:lnTo>
                      <a:pt x="16785" y="12755"/>
                    </a:lnTo>
                    <a:lnTo>
                      <a:pt x="16852" y="12419"/>
                    </a:lnTo>
                    <a:lnTo>
                      <a:pt x="16953" y="12140"/>
                    </a:lnTo>
                    <a:lnTo>
                      <a:pt x="17088" y="11898"/>
                    </a:lnTo>
                    <a:lnTo>
                      <a:pt x="17212" y="11675"/>
                    </a:lnTo>
                    <a:lnTo>
                      <a:pt x="17370" y="11470"/>
                    </a:lnTo>
                    <a:lnTo>
                      <a:pt x="17516" y="11284"/>
                    </a:lnTo>
                    <a:lnTo>
                      <a:pt x="17696" y="11135"/>
                    </a:lnTo>
                    <a:lnTo>
                      <a:pt x="17865" y="11042"/>
                    </a:lnTo>
                    <a:lnTo>
                      <a:pt x="18033" y="10930"/>
                    </a:lnTo>
                    <a:lnTo>
                      <a:pt x="18213" y="10893"/>
                    </a:lnTo>
                    <a:lnTo>
                      <a:pt x="18382" y="10893"/>
                    </a:lnTo>
                    <a:lnTo>
                      <a:pt x="18551" y="10967"/>
                    </a:lnTo>
                    <a:lnTo>
                      <a:pt x="18708" y="11042"/>
                    </a:lnTo>
                    <a:lnTo>
                      <a:pt x="18855" y="11172"/>
                    </a:lnTo>
                    <a:lnTo>
                      <a:pt x="19012" y="11358"/>
                    </a:lnTo>
                    <a:lnTo>
                      <a:pt x="19136" y="11600"/>
                    </a:lnTo>
                    <a:lnTo>
                      <a:pt x="19271" y="11861"/>
                    </a:lnTo>
                    <a:lnTo>
                      <a:pt x="19440" y="12028"/>
                    </a:lnTo>
                    <a:lnTo>
                      <a:pt x="19608" y="12177"/>
                    </a:lnTo>
                    <a:lnTo>
                      <a:pt x="19822" y="12289"/>
                    </a:lnTo>
                    <a:lnTo>
                      <a:pt x="20025" y="12289"/>
                    </a:lnTo>
                    <a:lnTo>
                      <a:pt x="20238" y="12289"/>
                    </a:lnTo>
                    <a:lnTo>
                      <a:pt x="20452" y="12215"/>
                    </a:lnTo>
                    <a:lnTo>
                      <a:pt x="20643" y="12103"/>
                    </a:lnTo>
                    <a:lnTo>
                      <a:pt x="20846" y="11973"/>
                    </a:lnTo>
                    <a:lnTo>
                      <a:pt x="21037" y="11786"/>
                    </a:lnTo>
                    <a:lnTo>
                      <a:pt x="21206" y="11563"/>
                    </a:lnTo>
                    <a:lnTo>
                      <a:pt x="21363" y="11321"/>
                    </a:lnTo>
                    <a:lnTo>
                      <a:pt x="21465" y="11079"/>
                    </a:lnTo>
                    <a:lnTo>
                      <a:pt x="21577" y="10744"/>
                    </a:lnTo>
                    <a:lnTo>
                      <a:pt x="21622" y="10427"/>
                    </a:lnTo>
                    <a:lnTo>
                      <a:pt x="21645" y="10111"/>
                    </a:lnTo>
                    <a:lnTo>
                      <a:pt x="21622" y="9608"/>
                    </a:lnTo>
                    <a:lnTo>
                      <a:pt x="21577" y="9142"/>
                    </a:lnTo>
                    <a:lnTo>
                      <a:pt x="21465" y="8751"/>
                    </a:lnTo>
                    <a:lnTo>
                      <a:pt x="21363" y="8397"/>
                    </a:lnTo>
                    <a:lnTo>
                      <a:pt x="21206" y="8062"/>
                    </a:lnTo>
                    <a:lnTo>
                      <a:pt x="21037" y="7820"/>
                    </a:lnTo>
                    <a:lnTo>
                      <a:pt x="20846" y="7597"/>
                    </a:lnTo>
                    <a:lnTo>
                      <a:pt x="20643" y="7429"/>
                    </a:lnTo>
                    <a:lnTo>
                      <a:pt x="20452" y="7317"/>
                    </a:lnTo>
                    <a:lnTo>
                      <a:pt x="20238" y="7206"/>
                    </a:lnTo>
                    <a:lnTo>
                      <a:pt x="20025" y="7168"/>
                    </a:lnTo>
                    <a:lnTo>
                      <a:pt x="19822" y="7206"/>
                    </a:lnTo>
                    <a:lnTo>
                      <a:pt x="19608" y="7243"/>
                    </a:lnTo>
                    <a:lnTo>
                      <a:pt x="19440" y="7355"/>
                    </a:lnTo>
                    <a:lnTo>
                      <a:pt x="19271" y="7504"/>
                    </a:lnTo>
                    <a:lnTo>
                      <a:pt x="19136" y="7708"/>
                    </a:lnTo>
                    <a:lnTo>
                      <a:pt x="19012" y="7895"/>
                    </a:lnTo>
                    <a:lnTo>
                      <a:pt x="18832" y="8025"/>
                    </a:lnTo>
                    <a:lnTo>
                      <a:pt x="18663" y="8174"/>
                    </a:lnTo>
                    <a:lnTo>
                      <a:pt x="18472" y="8248"/>
                    </a:lnTo>
                    <a:lnTo>
                      <a:pt x="18270" y="8286"/>
                    </a:lnTo>
                    <a:lnTo>
                      <a:pt x="18078" y="8323"/>
                    </a:lnTo>
                    <a:lnTo>
                      <a:pt x="17887" y="8323"/>
                    </a:lnTo>
                    <a:lnTo>
                      <a:pt x="17696" y="8248"/>
                    </a:lnTo>
                    <a:lnTo>
                      <a:pt x="17493" y="8174"/>
                    </a:lnTo>
                    <a:lnTo>
                      <a:pt x="17302" y="8062"/>
                    </a:lnTo>
                    <a:lnTo>
                      <a:pt x="17133" y="7969"/>
                    </a:lnTo>
                    <a:lnTo>
                      <a:pt x="16976" y="7783"/>
                    </a:lnTo>
                    <a:lnTo>
                      <a:pt x="16852" y="7597"/>
                    </a:lnTo>
                    <a:lnTo>
                      <a:pt x="16740" y="7429"/>
                    </a:lnTo>
                    <a:lnTo>
                      <a:pt x="16672" y="7168"/>
                    </a:lnTo>
                    <a:lnTo>
                      <a:pt x="16638" y="6926"/>
                    </a:lnTo>
                    <a:lnTo>
                      <a:pt x="16616" y="6498"/>
                    </a:lnTo>
                    <a:lnTo>
                      <a:pt x="16616" y="5772"/>
                    </a:lnTo>
                    <a:lnTo>
                      <a:pt x="16650" y="4915"/>
                    </a:lnTo>
                    <a:lnTo>
                      <a:pt x="16695" y="3928"/>
                    </a:lnTo>
                    <a:lnTo>
                      <a:pt x="16762" y="2960"/>
                    </a:lnTo>
                    <a:lnTo>
                      <a:pt x="16830" y="1992"/>
                    </a:lnTo>
                    <a:lnTo>
                      <a:pt x="16908" y="1173"/>
                    </a:lnTo>
                    <a:lnTo>
                      <a:pt x="16976" y="521"/>
                    </a:lnTo>
                    <a:lnTo>
                      <a:pt x="16953" y="521"/>
                    </a:lnTo>
                    <a:lnTo>
                      <a:pt x="16931" y="521"/>
                    </a:lnTo>
                    <a:lnTo>
                      <a:pt x="16267" y="484"/>
                    </a:lnTo>
                    <a:lnTo>
                      <a:pt x="15637" y="428"/>
                    </a:lnTo>
                    <a:lnTo>
                      <a:pt x="15063" y="353"/>
                    </a:lnTo>
                    <a:lnTo>
                      <a:pt x="14523" y="279"/>
                    </a:lnTo>
                    <a:lnTo>
                      <a:pt x="14040" y="167"/>
                    </a:lnTo>
                    <a:lnTo>
                      <a:pt x="13635" y="93"/>
                    </a:lnTo>
                    <a:lnTo>
                      <a:pt x="13331" y="18"/>
                    </a:lnTo>
                    <a:lnTo>
                      <a:pt x="13117" y="18"/>
                    </a:lnTo>
                    <a:lnTo>
                      <a:pt x="12982" y="18"/>
                    </a:lnTo>
                    <a:lnTo>
                      <a:pt x="12858" y="130"/>
                    </a:lnTo>
                    <a:lnTo>
                      <a:pt x="12723" y="279"/>
                    </a:lnTo>
                    <a:lnTo>
                      <a:pt x="12622" y="446"/>
                    </a:lnTo>
                    <a:lnTo>
                      <a:pt x="12510" y="670"/>
                    </a:lnTo>
                    <a:lnTo>
                      <a:pt x="12419" y="912"/>
                    </a:lnTo>
                    <a:lnTo>
                      <a:pt x="12363" y="1210"/>
                    </a:lnTo>
                    <a:lnTo>
                      <a:pt x="12318" y="1526"/>
                    </a:lnTo>
                    <a:lnTo>
                      <a:pt x="12273" y="1843"/>
                    </a:lnTo>
                    <a:lnTo>
                      <a:pt x="12251" y="2215"/>
                    </a:lnTo>
                    <a:lnTo>
                      <a:pt x="12273" y="2532"/>
                    </a:lnTo>
                    <a:lnTo>
                      <a:pt x="12318" y="2886"/>
                    </a:lnTo>
                    <a:lnTo>
                      <a:pt x="12386" y="3240"/>
                    </a:lnTo>
                    <a:lnTo>
                      <a:pt x="12464" y="3556"/>
                    </a:lnTo>
                    <a:lnTo>
                      <a:pt x="12577" y="3891"/>
                    </a:lnTo>
                    <a:lnTo>
                      <a:pt x="12746" y="4171"/>
                    </a:lnTo>
                    <a:lnTo>
                      <a:pt x="12926" y="4487"/>
                    </a:lnTo>
                    <a:lnTo>
                      <a:pt x="13050" y="4860"/>
                    </a:lnTo>
                    <a:lnTo>
                      <a:pt x="13162" y="5251"/>
                    </a:lnTo>
                    <a:lnTo>
                      <a:pt x="13218" y="5604"/>
                    </a:lnTo>
                    <a:lnTo>
                      <a:pt x="13263" y="5995"/>
                    </a:lnTo>
                    <a:lnTo>
                      <a:pt x="13241" y="6386"/>
                    </a:lnTo>
                    <a:lnTo>
                      <a:pt x="13218" y="6740"/>
                    </a:lnTo>
                    <a:lnTo>
                      <a:pt x="13139" y="7094"/>
                    </a:lnTo>
                    <a:lnTo>
                      <a:pt x="13050" y="7429"/>
                    </a:lnTo>
                    <a:lnTo>
                      <a:pt x="12903" y="7746"/>
                    </a:lnTo>
                    <a:lnTo>
                      <a:pt x="12723" y="8025"/>
                    </a:lnTo>
                    <a:lnTo>
                      <a:pt x="12532" y="8286"/>
                    </a:lnTo>
                    <a:lnTo>
                      <a:pt x="12318" y="8491"/>
                    </a:lnTo>
                    <a:lnTo>
                      <a:pt x="12060" y="8677"/>
                    </a:lnTo>
                    <a:lnTo>
                      <a:pt x="11756" y="8788"/>
                    </a:lnTo>
                    <a:lnTo>
                      <a:pt x="11452" y="8826"/>
                    </a:lnTo>
                    <a:lnTo>
                      <a:pt x="11283" y="8826"/>
                    </a:lnTo>
                    <a:lnTo>
                      <a:pt x="11126" y="8826"/>
                    </a:lnTo>
                    <a:lnTo>
                      <a:pt x="11002" y="8788"/>
                    </a:lnTo>
                    <a:lnTo>
                      <a:pt x="10845" y="8714"/>
                    </a:lnTo>
                    <a:lnTo>
                      <a:pt x="10721" y="8640"/>
                    </a:lnTo>
                    <a:lnTo>
                      <a:pt x="10608" y="8565"/>
                    </a:lnTo>
                    <a:lnTo>
                      <a:pt x="10485" y="8453"/>
                    </a:lnTo>
                    <a:lnTo>
                      <a:pt x="10372" y="8323"/>
                    </a:lnTo>
                    <a:lnTo>
                      <a:pt x="10181" y="8062"/>
                    </a:lnTo>
                    <a:lnTo>
                      <a:pt x="10035" y="7746"/>
                    </a:lnTo>
                    <a:lnTo>
                      <a:pt x="9900" y="7392"/>
                    </a:lnTo>
                    <a:lnTo>
                      <a:pt x="9787" y="7001"/>
                    </a:lnTo>
                    <a:lnTo>
                      <a:pt x="9731" y="6610"/>
                    </a:lnTo>
                    <a:lnTo>
                      <a:pt x="9686" y="6219"/>
                    </a:lnTo>
                    <a:lnTo>
                      <a:pt x="9663" y="5772"/>
                    </a:lnTo>
                    <a:lnTo>
                      <a:pt x="9686" y="5381"/>
                    </a:lnTo>
                    <a:lnTo>
                      <a:pt x="9753" y="4990"/>
                    </a:lnTo>
                    <a:lnTo>
                      <a:pt x="9832" y="4636"/>
                    </a:lnTo>
                    <a:lnTo>
                      <a:pt x="9945" y="4320"/>
                    </a:lnTo>
                    <a:lnTo>
                      <a:pt x="10068" y="4022"/>
                    </a:lnTo>
                    <a:lnTo>
                      <a:pt x="10203" y="3817"/>
                    </a:lnTo>
                    <a:lnTo>
                      <a:pt x="10316" y="3593"/>
                    </a:lnTo>
                    <a:lnTo>
                      <a:pt x="10395" y="3351"/>
                    </a:lnTo>
                    <a:lnTo>
                      <a:pt x="10462" y="3109"/>
                    </a:lnTo>
                    <a:lnTo>
                      <a:pt x="10507" y="2848"/>
                    </a:lnTo>
                    <a:lnTo>
                      <a:pt x="10530" y="2606"/>
                    </a:lnTo>
                    <a:lnTo>
                      <a:pt x="10507" y="2346"/>
                    </a:lnTo>
                    <a:lnTo>
                      <a:pt x="10462" y="2141"/>
                    </a:lnTo>
                    <a:lnTo>
                      <a:pt x="10395" y="1880"/>
                    </a:lnTo>
                    <a:lnTo>
                      <a:pt x="10293" y="1638"/>
                    </a:lnTo>
                    <a:lnTo>
                      <a:pt x="10158" y="1415"/>
                    </a:lnTo>
                    <a:lnTo>
                      <a:pt x="9967" y="1210"/>
                    </a:lnTo>
                    <a:lnTo>
                      <a:pt x="9753" y="986"/>
                    </a:lnTo>
                    <a:lnTo>
                      <a:pt x="9495" y="819"/>
                    </a:lnTo>
                    <a:lnTo>
                      <a:pt x="9191" y="670"/>
                    </a:lnTo>
                    <a:lnTo>
                      <a:pt x="8842" y="521"/>
                    </a:lnTo>
                    <a:lnTo>
                      <a:pt x="8471" y="446"/>
                    </a:lnTo>
                    <a:lnTo>
                      <a:pt x="7998" y="428"/>
                    </a:lnTo>
                    <a:lnTo>
                      <a:pt x="7413" y="428"/>
                    </a:lnTo>
                    <a:lnTo>
                      <a:pt x="6817" y="446"/>
                    </a:lnTo>
                    <a:lnTo>
                      <a:pt x="6187" y="521"/>
                    </a:lnTo>
                    <a:lnTo>
                      <a:pt x="5602" y="633"/>
                    </a:lnTo>
                    <a:lnTo>
                      <a:pt x="5107" y="744"/>
                    </a:lnTo>
                    <a:lnTo>
                      <a:pt x="4725" y="856"/>
                    </a:lnTo>
                    <a:lnTo>
                      <a:pt x="4848" y="1564"/>
                    </a:lnTo>
                    <a:lnTo>
                      <a:pt x="5028" y="2495"/>
                    </a:lnTo>
                    <a:lnTo>
                      <a:pt x="5175" y="3556"/>
                    </a:lnTo>
                    <a:lnTo>
                      <a:pt x="5298" y="4673"/>
                    </a:lnTo>
                    <a:lnTo>
                      <a:pt x="5343" y="5213"/>
                    </a:lnTo>
                    <a:lnTo>
                      <a:pt x="5388" y="5753"/>
                    </a:lnTo>
                    <a:lnTo>
                      <a:pt x="5411" y="6275"/>
                    </a:lnTo>
                    <a:lnTo>
                      <a:pt x="5411" y="6740"/>
                    </a:lnTo>
                    <a:lnTo>
                      <a:pt x="5366" y="7168"/>
                    </a:lnTo>
                    <a:lnTo>
                      <a:pt x="5321" y="7541"/>
                    </a:lnTo>
                    <a:lnTo>
                      <a:pt x="5287" y="7708"/>
                    </a:lnTo>
                    <a:lnTo>
                      <a:pt x="5242" y="7857"/>
                    </a:lnTo>
                    <a:lnTo>
                      <a:pt x="5197" y="7969"/>
                    </a:lnTo>
                    <a:lnTo>
                      <a:pt x="5130" y="8062"/>
                    </a:lnTo>
                    <a:lnTo>
                      <a:pt x="5006" y="8248"/>
                    </a:lnTo>
                    <a:lnTo>
                      <a:pt x="4848" y="8397"/>
                    </a:lnTo>
                    <a:lnTo>
                      <a:pt x="4725" y="8528"/>
                    </a:lnTo>
                    <a:lnTo>
                      <a:pt x="4567" y="8640"/>
                    </a:lnTo>
                    <a:lnTo>
                      <a:pt x="4421" y="8714"/>
                    </a:lnTo>
                    <a:lnTo>
                      <a:pt x="4263" y="8751"/>
                    </a:lnTo>
                    <a:lnTo>
                      <a:pt x="4095" y="8788"/>
                    </a:lnTo>
                    <a:lnTo>
                      <a:pt x="3948" y="8788"/>
                    </a:lnTo>
                    <a:lnTo>
                      <a:pt x="3791" y="8751"/>
                    </a:lnTo>
                    <a:lnTo>
                      <a:pt x="3667" y="8714"/>
                    </a:lnTo>
                    <a:lnTo>
                      <a:pt x="3510" y="8677"/>
                    </a:lnTo>
                    <a:lnTo>
                      <a:pt x="3386" y="8602"/>
                    </a:lnTo>
                    <a:lnTo>
                      <a:pt x="3251" y="8491"/>
                    </a:lnTo>
                    <a:lnTo>
                      <a:pt x="3127" y="8360"/>
                    </a:lnTo>
                    <a:lnTo>
                      <a:pt x="3015" y="8248"/>
                    </a:lnTo>
                    <a:lnTo>
                      <a:pt x="2925" y="8062"/>
                    </a:lnTo>
                    <a:lnTo>
                      <a:pt x="2778" y="7857"/>
                    </a:lnTo>
                    <a:lnTo>
                      <a:pt x="2610" y="7671"/>
                    </a:lnTo>
                    <a:lnTo>
                      <a:pt x="2407" y="7541"/>
                    </a:lnTo>
                    <a:lnTo>
                      <a:pt x="2171" y="7466"/>
                    </a:lnTo>
                    <a:lnTo>
                      <a:pt x="1957" y="7429"/>
                    </a:lnTo>
                    <a:lnTo>
                      <a:pt x="1698" y="7429"/>
                    </a:lnTo>
                    <a:lnTo>
                      <a:pt x="1462" y="7466"/>
                    </a:lnTo>
                    <a:lnTo>
                      <a:pt x="1226" y="7559"/>
                    </a:lnTo>
                    <a:lnTo>
                      <a:pt x="989" y="7708"/>
                    </a:lnTo>
                    <a:lnTo>
                      <a:pt x="776" y="7932"/>
                    </a:lnTo>
                    <a:lnTo>
                      <a:pt x="551" y="8211"/>
                    </a:lnTo>
                    <a:lnTo>
                      <a:pt x="382" y="8528"/>
                    </a:lnTo>
                    <a:lnTo>
                      <a:pt x="315" y="8714"/>
                    </a:lnTo>
                    <a:lnTo>
                      <a:pt x="236" y="8919"/>
                    </a:lnTo>
                    <a:lnTo>
                      <a:pt x="191" y="9142"/>
                    </a:lnTo>
                    <a:lnTo>
                      <a:pt x="123" y="9347"/>
                    </a:lnTo>
                    <a:lnTo>
                      <a:pt x="78" y="9608"/>
                    </a:lnTo>
                    <a:lnTo>
                      <a:pt x="56" y="9887"/>
                    </a:lnTo>
                    <a:lnTo>
                      <a:pt x="33" y="10185"/>
                    </a:lnTo>
                    <a:lnTo>
                      <a:pt x="33" y="10464"/>
                    </a:lnTo>
                    <a:lnTo>
                      <a:pt x="33" y="10706"/>
                    </a:lnTo>
                    <a:lnTo>
                      <a:pt x="56" y="10967"/>
                    </a:lnTo>
                    <a:lnTo>
                      <a:pt x="78" y="11172"/>
                    </a:lnTo>
                    <a:lnTo>
                      <a:pt x="123" y="11395"/>
                    </a:lnTo>
                    <a:lnTo>
                      <a:pt x="168" y="11600"/>
                    </a:lnTo>
                    <a:lnTo>
                      <a:pt x="236" y="11786"/>
                    </a:lnTo>
                    <a:lnTo>
                      <a:pt x="292" y="11973"/>
                    </a:lnTo>
                    <a:lnTo>
                      <a:pt x="382" y="12140"/>
                    </a:lnTo>
                    <a:lnTo>
                      <a:pt x="540" y="12419"/>
                    </a:lnTo>
                    <a:lnTo>
                      <a:pt x="731" y="12680"/>
                    </a:lnTo>
                    <a:lnTo>
                      <a:pt x="944" y="12866"/>
                    </a:lnTo>
                    <a:lnTo>
                      <a:pt x="1158" y="12997"/>
                    </a:lnTo>
                    <a:lnTo>
                      <a:pt x="1395" y="13108"/>
                    </a:lnTo>
                    <a:lnTo>
                      <a:pt x="1608" y="13183"/>
                    </a:lnTo>
                    <a:lnTo>
                      <a:pt x="1856" y="13183"/>
                    </a:lnTo>
                    <a:lnTo>
                      <a:pt x="2070" y="13146"/>
                    </a:lnTo>
                    <a:lnTo>
                      <a:pt x="2261" y="13071"/>
                    </a:lnTo>
                    <a:lnTo>
                      <a:pt x="2430" y="12960"/>
                    </a:lnTo>
                    <a:lnTo>
                      <a:pt x="2587" y="12792"/>
                    </a:lnTo>
                    <a:lnTo>
                      <a:pt x="2688" y="12606"/>
                    </a:lnTo>
                    <a:lnTo>
                      <a:pt x="2801" y="12419"/>
                    </a:lnTo>
                    <a:lnTo>
                      <a:pt x="2925" y="12289"/>
                    </a:lnTo>
                    <a:lnTo>
                      <a:pt x="3082" y="12177"/>
                    </a:lnTo>
                    <a:lnTo>
                      <a:pt x="3228" y="12103"/>
                    </a:lnTo>
                    <a:lnTo>
                      <a:pt x="3408" y="12103"/>
                    </a:lnTo>
                    <a:lnTo>
                      <a:pt x="3577" y="12103"/>
                    </a:lnTo>
                    <a:lnTo>
                      <a:pt x="3723" y="12177"/>
                    </a:lnTo>
                    <a:lnTo>
                      <a:pt x="3903" y="12252"/>
                    </a:lnTo>
                    <a:lnTo>
                      <a:pt x="4072" y="12364"/>
                    </a:lnTo>
                    <a:lnTo>
                      <a:pt x="4230" y="12494"/>
                    </a:lnTo>
                    <a:lnTo>
                      <a:pt x="4353" y="12643"/>
                    </a:lnTo>
                    <a:lnTo>
                      <a:pt x="4488" y="12829"/>
                    </a:lnTo>
                    <a:lnTo>
                      <a:pt x="4567" y="13034"/>
                    </a:lnTo>
                    <a:lnTo>
                      <a:pt x="4657" y="13257"/>
                    </a:lnTo>
                    <a:lnTo>
                      <a:pt x="4702" y="13462"/>
                    </a:lnTo>
                    <a:lnTo>
                      <a:pt x="4725" y="13686"/>
                    </a:lnTo>
                    <a:lnTo>
                      <a:pt x="4702" y="14282"/>
                    </a:lnTo>
                    <a:lnTo>
                      <a:pt x="4657" y="15045"/>
                    </a:lnTo>
                    <a:lnTo>
                      <a:pt x="4612" y="15976"/>
                    </a:lnTo>
                    <a:lnTo>
                      <a:pt x="4590" y="16926"/>
                    </a:lnTo>
                    <a:lnTo>
                      <a:pt x="4567" y="17968"/>
                    </a:lnTo>
                    <a:lnTo>
                      <a:pt x="4567" y="19011"/>
                    </a:lnTo>
                    <a:lnTo>
                      <a:pt x="4590" y="19514"/>
                    </a:lnTo>
                    <a:lnTo>
                      <a:pt x="4612" y="19980"/>
                    </a:lnTo>
                    <a:lnTo>
                      <a:pt x="4657" y="20426"/>
                    </a:lnTo>
                    <a:lnTo>
                      <a:pt x="4725" y="20836"/>
                    </a:lnTo>
                    <a:lnTo>
                      <a:pt x="4848" y="20929"/>
                    </a:lnTo>
                    <a:lnTo>
                      <a:pt x="5040" y="21004"/>
                    </a:lnTo>
                    <a:lnTo>
                      <a:pt x="5265" y="21078"/>
                    </a:lnTo>
                    <a:lnTo>
                      <a:pt x="5478" y="21115"/>
                    </a:lnTo>
                    <a:lnTo>
                      <a:pt x="6041" y="21115"/>
                    </a:lnTo>
                    <a:lnTo>
                      <a:pt x="6637" y="21078"/>
                    </a:lnTo>
                    <a:lnTo>
                      <a:pt x="7312" y="21004"/>
                    </a:lnTo>
                    <a:lnTo>
                      <a:pt x="7998" y="20929"/>
                    </a:lnTo>
                    <a:lnTo>
                      <a:pt x="8696" y="20855"/>
                    </a:lnTo>
                    <a:lnTo>
                      <a:pt x="9360" y="20836"/>
                    </a:lnTo>
                    <a:close/>
                  </a:path>
                </a:pathLst>
              </a:custGeom>
              <a:solidFill>
                <a:srgbClr val="DDDDDD"/>
              </a:solidFill>
              <a:ln w="19050">
                <a:solidFill>
                  <a:srgbClr val="C0C0C0"/>
                </a:solidFill>
                <a:miter lim="800000"/>
                <a:headEnd/>
                <a:tailEnd/>
              </a:ln>
            </p:spPr>
            <p:txBody>
              <a:bodyPr/>
              <a:lstStyle/>
              <a:p>
                <a:endParaRPr lang="en-GB" altLang="it-IT" sz="900"/>
              </a:p>
            </p:txBody>
          </p:sp>
          <p:sp>
            <p:nvSpPr>
              <p:cNvPr id="15" name="Text Box 17"/>
              <p:cNvSpPr txBox="1">
                <a:spLocks noChangeArrowheads="1"/>
              </p:cNvSpPr>
              <p:nvPr/>
            </p:nvSpPr>
            <p:spPr bwMode="auto">
              <a:xfrm>
                <a:off x="382" y="990"/>
                <a:ext cx="1090" cy="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it-IT" altLang="it-IT" sz="1100" b="1"/>
                  <a:t>Rischio mercato</a:t>
                </a:r>
              </a:p>
            </p:txBody>
          </p:sp>
        </p:grpSp>
        <p:grpSp>
          <p:nvGrpSpPr>
            <p:cNvPr id="16" name="Group 28"/>
            <p:cNvGrpSpPr>
              <a:grpSpLocks/>
            </p:cNvGrpSpPr>
            <p:nvPr/>
          </p:nvGrpSpPr>
          <p:grpSpPr bwMode="auto">
            <a:xfrm>
              <a:off x="1943100" y="1600200"/>
              <a:ext cx="1204913" cy="1168400"/>
              <a:chOff x="624" y="1576"/>
              <a:chExt cx="759" cy="736"/>
            </a:xfrm>
          </p:grpSpPr>
          <p:sp>
            <p:nvSpPr>
              <p:cNvPr id="18" name="Puzzle4"/>
              <p:cNvSpPr>
                <a:spLocks noEditPoints="1" noChangeArrowheads="1"/>
              </p:cNvSpPr>
              <p:nvPr/>
            </p:nvSpPr>
            <p:spPr bwMode="auto">
              <a:xfrm>
                <a:off x="624" y="1576"/>
                <a:ext cx="759" cy="736"/>
              </a:xfrm>
              <a:custGeom>
                <a:avLst/>
                <a:gdLst>
                  <a:gd name="T0" fmla="*/ 8307 w 21600"/>
                  <a:gd name="T1" fmla="*/ 11593 h 21600"/>
                  <a:gd name="T2" fmla="*/ 453 w 21600"/>
                  <a:gd name="T3" fmla="*/ 16938 h 21600"/>
                  <a:gd name="T4" fmla="*/ 11500 w 21600"/>
                  <a:gd name="T5" fmla="*/ 21600 h 21600"/>
                  <a:gd name="T6" fmla="*/ 20920 w 21600"/>
                  <a:gd name="T7" fmla="*/ 16751 h 21600"/>
                  <a:gd name="T8" fmla="*/ 13972 w 21600"/>
                  <a:gd name="T9" fmla="*/ 10888 h 21600"/>
                  <a:gd name="T10" fmla="*/ 21033 w 21600"/>
                  <a:gd name="T11" fmla="*/ 4716 h 21600"/>
                  <a:gd name="T12" fmla="*/ 11102 w 21600"/>
                  <a:gd name="T13" fmla="*/ 11 h 21600"/>
                  <a:gd name="T14" fmla="*/ 453 w 21600"/>
                  <a:gd name="T15" fmla="*/ 4716 h 21600"/>
                  <a:gd name="T16" fmla="*/ 2076 w 21600"/>
                  <a:gd name="T17" fmla="*/ 5664 h 21600"/>
                  <a:gd name="T18" fmla="*/ 20203 w 21600"/>
                  <a:gd name="T19" fmla="*/ 15980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3813" y="10590"/>
                    </a:moveTo>
                    <a:lnTo>
                      <a:pt x="3927" y="10513"/>
                    </a:lnTo>
                    <a:lnTo>
                      <a:pt x="4078" y="10425"/>
                    </a:lnTo>
                    <a:lnTo>
                      <a:pt x="4210" y="10359"/>
                    </a:lnTo>
                    <a:lnTo>
                      <a:pt x="4361" y="10315"/>
                    </a:lnTo>
                    <a:lnTo>
                      <a:pt x="4682" y="10237"/>
                    </a:lnTo>
                    <a:lnTo>
                      <a:pt x="5041" y="10193"/>
                    </a:lnTo>
                    <a:lnTo>
                      <a:pt x="5456" y="10171"/>
                    </a:lnTo>
                    <a:lnTo>
                      <a:pt x="5853" y="10193"/>
                    </a:lnTo>
                    <a:lnTo>
                      <a:pt x="6249" y="10260"/>
                    </a:lnTo>
                    <a:lnTo>
                      <a:pt x="6646" y="10337"/>
                    </a:lnTo>
                    <a:lnTo>
                      <a:pt x="7004" y="10469"/>
                    </a:lnTo>
                    <a:lnTo>
                      <a:pt x="7363" y="10612"/>
                    </a:lnTo>
                    <a:lnTo>
                      <a:pt x="7665" y="10788"/>
                    </a:lnTo>
                    <a:lnTo>
                      <a:pt x="7911" y="10998"/>
                    </a:lnTo>
                    <a:lnTo>
                      <a:pt x="8024" y="11097"/>
                    </a:lnTo>
                    <a:lnTo>
                      <a:pt x="8137" y="11207"/>
                    </a:lnTo>
                    <a:lnTo>
                      <a:pt x="8194" y="11340"/>
                    </a:lnTo>
                    <a:lnTo>
                      <a:pt x="8269" y="11461"/>
                    </a:lnTo>
                    <a:lnTo>
                      <a:pt x="8307" y="11593"/>
                    </a:lnTo>
                    <a:lnTo>
                      <a:pt x="8307" y="11714"/>
                    </a:lnTo>
                    <a:lnTo>
                      <a:pt x="8307" y="11868"/>
                    </a:lnTo>
                    <a:lnTo>
                      <a:pt x="8307" y="12012"/>
                    </a:lnTo>
                    <a:lnTo>
                      <a:pt x="8194" y="12265"/>
                    </a:lnTo>
                    <a:lnTo>
                      <a:pt x="8062" y="12519"/>
                    </a:lnTo>
                    <a:lnTo>
                      <a:pt x="7873" y="12706"/>
                    </a:lnTo>
                    <a:lnTo>
                      <a:pt x="7627" y="12904"/>
                    </a:lnTo>
                    <a:lnTo>
                      <a:pt x="7363" y="13048"/>
                    </a:lnTo>
                    <a:lnTo>
                      <a:pt x="7080" y="13180"/>
                    </a:lnTo>
                    <a:lnTo>
                      <a:pt x="6759" y="13257"/>
                    </a:lnTo>
                    <a:lnTo>
                      <a:pt x="6419" y="13345"/>
                    </a:lnTo>
                    <a:lnTo>
                      <a:pt x="6098" y="13389"/>
                    </a:lnTo>
                    <a:lnTo>
                      <a:pt x="5739" y="13389"/>
                    </a:lnTo>
                    <a:lnTo>
                      <a:pt x="5418" y="13389"/>
                    </a:lnTo>
                    <a:lnTo>
                      <a:pt x="5079" y="13345"/>
                    </a:lnTo>
                    <a:lnTo>
                      <a:pt x="4758" y="13301"/>
                    </a:lnTo>
                    <a:lnTo>
                      <a:pt x="4474" y="13213"/>
                    </a:lnTo>
                    <a:lnTo>
                      <a:pt x="4172" y="13114"/>
                    </a:lnTo>
                    <a:lnTo>
                      <a:pt x="3965" y="12982"/>
                    </a:lnTo>
                    <a:lnTo>
                      <a:pt x="3738" y="12838"/>
                    </a:lnTo>
                    <a:lnTo>
                      <a:pt x="3493" y="12706"/>
                    </a:lnTo>
                    <a:lnTo>
                      <a:pt x="3228" y="12607"/>
                    </a:lnTo>
                    <a:lnTo>
                      <a:pt x="2945" y="12519"/>
                    </a:lnTo>
                    <a:lnTo>
                      <a:pt x="2700" y="12431"/>
                    </a:lnTo>
                    <a:lnTo>
                      <a:pt x="2397" y="12375"/>
                    </a:lnTo>
                    <a:lnTo>
                      <a:pt x="2152" y="12331"/>
                    </a:lnTo>
                    <a:lnTo>
                      <a:pt x="1888" y="12309"/>
                    </a:lnTo>
                    <a:lnTo>
                      <a:pt x="1642" y="12309"/>
                    </a:lnTo>
                    <a:lnTo>
                      <a:pt x="1397" y="12331"/>
                    </a:lnTo>
                    <a:lnTo>
                      <a:pt x="1170" y="12397"/>
                    </a:lnTo>
                    <a:lnTo>
                      <a:pt x="962" y="12453"/>
                    </a:lnTo>
                    <a:lnTo>
                      <a:pt x="774" y="12563"/>
                    </a:lnTo>
                    <a:lnTo>
                      <a:pt x="623" y="12684"/>
                    </a:lnTo>
                    <a:lnTo>
                      <a:pt x="528" y="12838"/>
                    </a:lnTo>
                    <a:lnTo>
                      <a:pt x="453" y="13026"/>
                    </a:lnTo>
                    <a:lnTo>
                      <a:pt x="339" y="13477"/>
                    </a:lnTo>
                    <a:lnTo>
                      <a:pt x="226" y="13984"/>
                    </a:lnTo>
                    <a:lnTo>
                      <a:pt x="151" y="14535"/>
                    </a:lnTo>
                    <a:lnTo>
                      <a:pt x="113" y="15075"/>
                    </a:lnTo>
                    <a:lnTo>
                      <a:pt x="113" y="15626"/>
                    </a:lnTo>
                    <a:lnTo>
                      <a:pt x="151" y="16133"/>
                    </a:lnTo>
                    <a:lnTo>
                      <a:pt x="188" y="16376"/>
                    </a:lnTo>
                    <a:lnTo>
                      <a:pt x="264" y="16585"/>
                    </a:lnTo>
                    <a:lnTo>
                      <a:pt x="339" y="16773"/>
                    </a:lnTo>
                    <a:lnTo>
                      <a:pt x="453" y="16938"/>
                    </a:lnTo>
                    <a:lnTo>
                      <a:pt x="1095" y="16883"/>
                    </a:lnTo>
                    <a:lnTo>
                      <a:pt x="1963" y="16795"/>
                    </a:lnTo>
                    <a:lnTo>
                      <a:pt x="2945" y="16751"/>
                    </a:lnTo>
                    <a:lnTo>
                      <a:pt x="3965" y="16706"/>
                    </a:lnTo>
                    <a:lnTo>
                      <a:pt x="5022" y="16684"/>
                    </a:lnTo>
                    <a:lnTo>
                      <a:pt x="5947" y="16684"/>
                    </a:lnTo>
                    <a:lnTo>
                      <a:pt x="6759" y="16706"/>
                    </a:lnTo>
                    <a:lnTo>
                      <a:pt x="7363" y="16751"/>
                    </a:lnTo>
                    <a:lnTo>
                      <a:pt x="7948" y="16839"/>
                    </a:lnTo>
                    <a:lnTo>
                      <a:pt x="8458" y="16916"/>
                    </a:lnTo>
                    <a:lnTo>
                      <a:pt x="8893" y="17026"/>
                    </a:lnTo>
                    <a:lnTo>
                      <a:pt x="9289" y="17158"/>
                    </a:lnTo>
                    <a:lnTo>
                      <a:pt x="9572" y="17280"/>
                    </a:lnTo>
                    <a:lnTo>
                      <a:pt x="9799" y="17412"/>
                    </a:lnTo>
                    <a:lnTo>
                      <a:pt x="9969" y="17555"/>
                    </a:lnTo>
                    <a:lnTo>
                      <a:pt x="10120" y="17687"/>
                    </a:lnTo>
                    <a:lnTo>
                      <a:pt x="10158" y="17831"/>
                    </a:lnTo>
                    <a:lnTo>
                      <a:pt x="10195" y="17974"/>
                    </a:lnTo>
                    <a:lnTo>
                      <a:pt x="10158" y="18128"/>
                    </a:lnTo>
                    <a:lnTo>
                      <a:pt x="10082" y="18271"/>
                    </a:lnTo>
                    <a:lnTo>
                      <a:pt x="9969" y="18426"/>
                    </a:lnTo>
                    <a:lnTo>
                      <a:pt x="9837" y="18569"/>
                    </a:lnTo>
                    <a:lnTo>
                      <a:pt x="9648" y="18701"/>
                    </a:lnTo>
                    <a:lnTo>
                      <a:pt x="9440" y="18822"/>
                    </a:lnTo>
                    <a:lnTo>
                      <a:pt x="9213" y="18999"/>
                    </a:lnTo>
                    <a:lnTo>
                      <a:pt x="9044" y="19186"/>
                    </a:lnTo>
                    <a:lnTo>
                      <a:pt x="8893" y="19395"/>
                    </a:lnTo>
                    <a:lnTo>
                      <a:pt x="8817" y="19627"/>
                    </a:lnTo>
                    <a:lnTo>
                      <a:pt x="8779" y="19858"/>
                    </a:lnTo>
                    <a:lnTo>
                      <a:pt x="8779" y="20112"/>
                    </a:lnTo>
                    <a:lnTo>
                      <a:pt x="8855" y="20354"/>
                    </a:lnTo>
                    <a:lnTo>
                      <a:pt x="8968" y="20586"/>
                    </a:lnTo>
                    <a:lnTo>
                      <a:pt x="9138" y="20817"/>
                    </a:lnTo>
                    <a:lnTo>
                      <a:pt x="9365" y="21026"/>
                    </a:lnTo>
                    <a:lnTo>
                      <a:pt x="9610" y="21192"/>
                    </a:lnTo>
                    <a:lnTo>
                      <a:pt x="9950" y="21368"/>
                    </a:lnTo>
                    <a:lnTo>
                      <a:pt x="10120" y="21445"/>
                    </a:lnTo>
                    <a:lnTo>
                      <a:pt x="10346" y="21511"/>
                    </a:lnTo>
                    <a:lnTo>
                      <a:pt x="10516" y="21555"/>
                    </a:lnTo>
                    <a:lnTo>
                      <a:pt x="10743" y="21600"/>
                    </a:lnTo>
                    <a:lnTo>
                      <a:pt x="10988" y="21644"/>
                    </a:lnTo>
                    <a:lnTo>
                      <a:pt x="11215" y="21666"/>
                    </a:lnTo>
                    <a:lnTo>
                      <a:pt x="11498" y="21666"/>
                    </a:lnTo>
                    <a:lnTo>
                      <a:pt x="11762" y="21666"/>
                    </a:lnTo>
                    <a:lnTo>
                      <a:pt x="12253" y="21644"/>
                    </a:lnTo>
                    <a:lnTo>
                      <a:pt x="12763" y="21577"/>
                    </a:lnTo>
                    <a:lnTo>
                      <a:pt x="13197" y="21467"/>
                    </a:lnTo>
                    <a:lnTo>
                      <a:pt x="13556" y="21346"/>
                    </a:lnTo>
                    <a:lnTo>
                      <a:pt x="13896" y="21192"/>
                    </a:lnTo>
                    <a:lnTo>
                      <a:pt x="14179" y="21026"/>
                    </a:lnTo>
                    <a:lnTo>
                      <a:pt x="14444" y="20839"/>
                    </a:lnTo>
                    <a:lnTo>
                      <a:pt x="14576" y="20641"/>
                    </a:lnTo>
                    <a:lnTo>
                      <a:pt x="14727" y="20431"/>
                    </a:lnTo>
                    <a:lnTo>
                      <a:pt x="14765" y="20200"/>
                    </a:lnTo>
                    <a:lnTo>
                      <a:pt x="14802" y="19991"/>
                    </a:lnTo>
                    <a:lnTo>
                      <a:pt x="14727" y="19759"/>
                    </a:lnTo>
                    <a:lnTo>
                      <a:pt x="14613" y="19550"/>
                    </a:lnTo>
                    <a:lnTo>
                      <a:pt x="14444" y="19307"/>
                    </a:lnTo>
                    <a:lnTo>
                      <a:pt x="14217" y="19098"/>
                    </a:lnTo>
                    <a:lnTo>
                      <a:pt x="13934" y="18911"/>
                    </a:lnTo>
                    <a:lnTo>
                      <a:pt x="13669" y="18745"/>
                    </a:lnTo>
                    <a:lnTo>
                      <a:pt x="13462" y="18547"/>
                    </a:lnTo>
                    <a:lnTo>
                      <a:pt x="13311" y="18337"/>
                    </a:lnTo>
                    <a:lnTo>
                      <a:pt x="13197" y="18150"/>
                    </a:lnTo>
                    <a:lnTo>
                      <a:pt x="13122" y="17941"/>
                    </a:lnTo>
                    <a:lnTo>
                      <a:pt x="13122" y="17720"/>
                    </a:lnTo>
                    <a:lnTo>
                      <a:pt x="13122" y="17533"/>
                    </a:lnTo>
                    <a:lnTo>
                      <a:pt x="13197" y="17346"/>
                    </a:lnTo>
                    <a:lnTo>
                      <a:pt x="13273" y="17158"/>
                    </a:lnTo>
                    <a:lnTo>
                      <a:pt x="13386" y="16982"/>
                    </a:lnTo>
                    <a:lnTo>
                      <a:pt x="13537" y="16839"/>
                    </a:lnTo>
                    <a:lnTo>
                      <a:pt x="13707" y="16706"/>
                    </a:lnTo>
                    <a:lnTo>
                      <a:pt x="13896" y="16607"/>
                    </a:lnTo>
                    <a:lnTo>
                      <a:pt x="14104" y="16519"/>
                    </a:lnTo>
                    <a:lnTo>
                      <a:pt x="14330" y="16453"/>
                    </a:lnTo>
                    <a:lnTo>
                      <a:pt x="14538" y="16431"/>
                    </a:lnTo>
                    <a:lnTo>
                      <a:pt x="14897" y="16453"/>
                    </a:lnTo>
                    <a:lnTo>
                      <a:pt x="15406" y="16497"/>
                    </a:lnTo>
                    <a:lnTo>
                      <a:pt x="16105" y="16541"/>
                    </a:lnTo>
                    <a:lnTo>
                      <a:pt x="16898" y="16607"/>
                    </a:lnTo>
                    <a:lnTo>
                      <a:pt x="17804" y="16651"/>
                    </a:lnTo>
                    <a:lnTo>
                      <a:pt x="18786" y="16684"/>
                    </a:lnTo>
                    <a:lnTo>
                      <a:pt x="19844" y="16728"/>
                    </a:lnTo>
                    <a:lnTo>
                      <a:pt x="20920" y="16751"/>
                    </a:lnTo>
                    <a:lnTo>
                      <a:pt x="21109" y="16497"/>
                    </a:lnTo>
                    <a:lnTo>
                      <a:pt x="21241" y="16222"/>
                    </a:lnTo>
                    <a:lnTo>
                      <a:pt x="21392" y="15946"/>
                    </a:lnTo>
                    <a:lnTo>
                      <a:pt x="21467" y="15648"/>
                    </a:lnTo>
                    <a:lnTo>
                      <a:pt x="21543" y="15351"/>
                    </a:lnTo>
                    <a:lnTo>
                      <a:pt x="21618" y="15042"/>
                    </a:lnTo>
                    <a:lnTo>
                      <a:pt x="21618" y="14745"/>
                    </a:lnTo>
                    <a:lnTo>
                      <a:pt x="21618" y="14447"/>
                    </a:lnTo>
                    <a:lnTo>
                      <a:pt x="21618" y="14150"/>
                    </a:lnTo>
                    <a:lnTo>
                      <a:pt x="21581" y="13852"/>
                    </a:lnTo>
                    <a:lnTo>
                      <a:pt x="21505" y="13577"/>
                    </a:lnTo>
                    <a:lnTo>
                      <a:pt x="21430" y="13301"/>
                    </a:lnTo>
                    <a:lnTo>
                      <a:pt x="21354" y="13048"/>
                    </a:lnTo>
                    <a:lnTo>
                      <a:pt x="21241" y="12816"/>
                    </a:lnTo>
                    <a:lnTo>
                      <a:pt x="21146" y="12607"/>
                    </a:lnTo>
                    <a:lnTo>
                      <a:pt x="21033" y="12431"/>
                    </a:lnTo>
                    <a:lnTo>
                      <a:pt x="20920" y="12265"/>
                    </a:lnTo>
                    <a:lnTo>
                      <a:pt x="20769" y="12144"/>
                    </a:lnTo>
                    <a:lnTo>
                      <a:pt x="20637" y="12034"/>
                    </a:lnTo>
                    <a:lnTo>
                      <a:pt x="20486" y="11946"/>
                    </a:lnTo>
                    <a:lnTo>
                      <a:pt x="20297" y="11891"/>
                    </a:lnTo>
                    <a:lnTo>
                      <a:pt x="20165" y="11846"/>
                    </a:lnTo>
                    <a:lnTo>
                      <a:pt x="19976" y="11824"/>
                    </a:lnTo>
                    <a:lnTo>
                      <a:pt x="19806" y="11802"/>
                    </a:lnTo>
                    <a:lnTo>
                      <a:pt x="19390" y="11824"/>
                    </a:lnTo>
                    <a:lnTo>
                      <a:pt x="18956" y="11891"/>
                    </a:lnTo>
                    <a:lnTo>
                      <a:pt x="18503" y="11968"/>
                    </a:lnTo>
                    <a:lnTo>
                      <a:pt x="17993" y="12078"/>
                    </a:lnTo>
                    <a:lnTo>
                      <a:pt x="17653" y="12144"/>
                    </a:lnTo>
                    <a:lnTo>
                      <a:pt x="17332" y="12199"/>
                    </a:lnTo>
                    <a:lnTo>
                      <a:pt x="17049" y="12221"/>
                    </a:lnTo>
                    <a:lnTo>
                      <a:pt x="16747" y="12243"/>
                    </a:lnTo>
                    <a:lnTo>
                      <a:pt x="16464" y="12243"/>
                    </a:lnTo>
                    <a:lnTo>
                      <a:pt x="16218" y="12243"/>
                    </a:lnTo>
                    <a:lnTo>
                      <a:pt x="15992" y="12221"/>
                    </a:lnTo>
                    <a:lnTo>
                      <a:pt x="15746" y="12199"/>
                    </a:lnTo>
                    <a:lnTo>
                      <a:pt x="15520" y="12155"/>
                    </a:lnTo>
                    <a:lnTo>
                      <a:pt x="15350" y="12122"/>
                    </a:lnTo>
                    <a:lnTo>
                      <a:pt x="15161" y="12056"/>
                    </a:lnTo>
                    <a:lnTo>
                      <a:pt x="14972" y="11990"/>
                    </a:lnTo>
                    <a:lnTo>
                      <a:pt x="14689" y="11846"/>
                    </a:lnTo>
                    <a:lnTo>
                      <a:pt x="14444" y="11670"/>
                    </a:lnTo>
                    <a:lnTo>
                      <a:pt x="14255" y="11483"/>
                    </a:lnTo>
                    <a:lnTo>
                      <a:pt x="14104" y="11295"/>
                    </a:lnTo>
                    <a:lnTo>
                      <a:pt x="14028" y="11086"/>
                    </a:lnTo>
                    <a:lnTo>
                      <a:pt x="13972" y="10888"/>
                    </a:lnTo>
                    <a:lnTo>
                      <a:pt x="13972" y="10700"/>
                    </a:lnTo>
                    <a:lnTo>
                      <a:pt x="14009" y="10513"/>
                    </a:lnTo>
                    <a:lnTo>
                      <a:pt x="14066" y="10359"/>
                    </a:lnTo>
                    <a:lnTo>
                      <a:pt x="14179" y="10215"/>
                    </a:lnTo>
                    <a:lnTo>
                      <a:pt x="14406" y="10006"/>
                    </a:lnTo>
                    <a:lnTo>
                      <a:pt x="14651" y="9830"/>
                    </a:lnTo>
                    <a:lnTo>
                      <a:pt x="14878" y="9686"/>
                    </a:lnTo>
                    <a:lnTo>
                      <a:pt x="15123" y="9554"/>
                    </a:lnTo>
                    <a:lnTo>
                      <a:pt x="15350" y="9477"/>
                    </a:lnTo>
                    <a:lnTo>
                      <a:pt x="15558" y="9411"/>
                    </a:lnTo>
                    <a:lnTo>
                      <a:pt x="15803" y="9345"/>
                    </a:lnTo>
                    <a:lnTo>
                      <a:pt x="16030" y="9323"/>
                    </a:lnTo>
                    <a:lnTo>
                      <a:pt x="16256" y="9301"/>
                    </a:lnTo>
                    <a:lnTo>
                      <a:pt x="16464" y="9323"/>
                    </a:lnTo>
                    <a:lnTo>
                      <a:pt x="16690" y="9345"/>
                    </a:lnTo>
                    <a:lnTo>
                      <a:pt x="16898" y="9367"/>
                    </a:lnTo>
                    <a:lnTo>
                      <a:pt x="17332" y="9477"/>
                    </a:lnTo>
                    <a:lnTo>
                      <a:pt x="17767" y="9598"/>
                    </a:lnTo>
                    <a:lnTo>
                      <a:pt x="18163" y="9731"/>
                    </a:lnTo>
                    <a:lnTo>
                      <a:pt x="18597" y="9874"/>
                    </a:lnTo>
                    <a:lnTo>
                      <a:pt x="18994" y="10006"/>
                    </a:lnTo>
                    <a:lnTo>
                      <a:pt x="19428" y="10083"/>
                    </a:lnTo>
                    <a:lnTo>
                      <a:pt x="19617" y="10127"/>
                    </a:lnTo>
                    <a:lnTo>
                      <a:pt x="19844" y="10149"/>
                    </a:lnTo>
                    <a:lnTo>
                      <a:pt x="20013" y="10149"/>
                    </a:lnTo>
                    <a:lnTo>
                      <a:pt x="20240" y="10127"/>
                    </a:lnTo>
                    <a:lnTo>
                      <a:pt x="20410" y="10105"/>
                    </a:lnTo>
                    <a:lnTo>
                      <a:pt x="20637" y="10061"/>
                    </a:lnTo>
                    <a:lnTo>
                      <a:pt x="20844" y="9984"/>
                    </a:lnTo>
                    <a:lnTo>
                      <a:pt x="21033" y="9896"/>
                    </a:lnTo>
                    <a:lnTo>
                      <a:pt x="21146" y="9830"/>
                    </a:lnTo>
                    <a:lnTo>
                      <a:pt x="21203" y="9753"/>
                    </a:lnTo>
                    <a:lnTo>
                      <a:pt x="21279" y="9642"/>
                    </a:lnTo>
                    <a:lnTo>
                      <a:pt x="21354" y="9521"/>
                    </a:lnTo>
                    <a:lnTo>
                      <a:pt x="21430" y="9246"/>
                    </a:lnTo>
                    <a:lnTo>
                      <a:pt x="21430" y="8904"/>
                    </a:lnTo>
                    <a:lnTo>
                      <a:pt x="21430" y="8540"/>
                    </a:lnTo>
                    <a:lnTo>
                      <a:pt x="21392" y="8144"/>
                    </a:lnTo>
                    <a:lnTo>
                      <a:pt x="21354" y="7714"/>
                    </a:lnTo>
                    <a:lnTo>
                      <a:pt x="21279" y="7295"/>
                    </a:lnTo>
                    <a:lnTo>
                      <a:pt x="21146" y="6446"/>
                    </a:lnTo>
                    <a:lnTo>
                      <a:pt x="20995" y="5686"/>
                    </a:lnTo>
                    <a:lnTo>
                      <a:pt x="20958" y="5366"/>
                    </a:lnTo>
                    <a:lnTo>
                      <a:pt x="20958" y="5091"/>
                    </a:lnTo>
                    <a:lnTo>
                      <a:pt x="20958" y="4860"/>
                    </a:lnTo>
                    <a:lnTo>
                      <a:pt x="21033" y="4716"/>
                    </a:lnTo>
                    <a:lnTo>
                      <a:pt x="20637" y="4860"/>
                    </a:lnTo>
                    <a:lnTo>
                      <a:pt x="20127" y="4992"/>
                    </a:lnTo>
                    <a:lnTo>
                      <a:pt x="19617" y="5069"/>
                    </a:lnTo>
                    <a:lnTo>
                      <a:pt x="19032" y="5157"/>
                    </a:lnTo>
                    <a:lnTo>
                      <a:pt x="18465" y="5201"/>
                    </a:lnTo>
                    <a:lnTo>
                      <a:pt x="17842" y="5245"/>
                    </a:lnTo>
                    <a:lnTo>
                      <a:pt x="17219" y="5267"/>
                    </a:lnTo>
                    <a:lnTo>
                      <a:pt x="16615" y="5267"/>
                    </a:lnTo>
                    <a:lnTo>
                      <a:pt x="15992" y="5245"/>
                    </a:lnTo>
                    <a:lnTo>
                      <a:pt x="15369" y="5201"/>
                    </a:lnTo>
                    <a:lnTo>
                      <a:pt x="14840" y="5157"/>
                    </a:lnTo>
                    <a:lnTo>
                      <a:pt x="14293" y="5091"/>
                    </a:lnTo>
                    <a:lnTo>
                      <a:pt x="13783" y="5014"/>
                    </a:lnTo>
                    <a:lnTo>
                      <a:pt x="13386" y="4926"/>
                    </a:lnTo>
                    <a:lnTo>
                      <a:pt x="13027" y="4815"/>
                    </a:lnTo>
                    <a:lnTo>
                      <a:pt x="12725" y="4716"/>
                    </a:lnTo>
                    <a:lnTo>
                      <a:pt x="12480" y="4606"/>
                    </a:lnTo>
                    <a:lnTo>
                      <a:pt x="12291" y="4496"/>
                    </a:lnTo>
                    <a:lnTo>
                      <a:pt x="12197" y="4397"/>
                    </a:lnTo>
                    <a:lnTo>
                      <a:pt x="12083" y="4286"/>
                    </a:lnTo>
                    <a:lnTo>
                      <a:pt x="12046" y="4187"/>
                    </a:lnTo>
                    <a:lnTo>
                      <a:pt x="12008" y="4077"/>
                    </a:lnTo>
                    <a:lnTo>
                      <a:pt x="12046" y="3967"/>
                    </a:lnTo>
                    <a:lnTo>
                      <a:pt x="12121" y="3868"/>
                    </a:lnTo>
                    <a:lnTo>
                      <a:pt x="12197" y="3735"/>
                    </a:lnTo>
                    <a:lnTo>
                      <a:pt x="12291" y="3614"/>
                    </a:lnTo>
                    <a:lnTo>
                      <a:pt x="12442" y="3482"/>
                    </a:lnTo>
                    <a:lnTo>
                      <a:pt x="12631" y="3361"/>
                    </a:lnTo>
                    <a:lnTo>
                      <a:pt x="13065" y="3085"/>
                    </a:lnTo>
                    <a:lnTo>
                      <a:pt x="13537" y="2766"/>
                    </a:lnTo>
                    <a:lnTo>
                      <a:pt x="13783" y="2578"/>
                    </a:lnTo>
                    <a:lnTo>
                      <a:pt x="13934" y="2380"/>
                    </a:lnTo>
                    <a:lnTo>
                      <a:pt x="14028" y="2171"/>
                    </a:lnTo>
                    <a:lnTo>
                      <a:pt x="14104" y="1961"/>
                    </a:lnTo>
                    <a:lnTo>
                      <a:pt x="14104" y="1730"/>
                    </a:lnTo>
                    <a:lnTo>
                      <a:pt x="14066" y="1498"/>
                    </a:lnTo>
                    <a:lnTo>
                      <a:pt x="13972" y="1267"/>
                    </a:lnTo>
                    <a:lnTo>
                      <a:pt x="13820" y="1057"/>
                    </a:lnTo>
                    <a:lnTo>
                      <a:pt x="13594" y="837"/>
                    </a:lnTo>
                    <a:lnTo>
                      <a:pt x="13386" y="628"/>
                    </a:lnTo>
                    <a:lnTo>
                      <a:pt x="13103" y="462"/>
                    </a:lnTo>
                    <a:lnTo>
                      <a:pt x="12763" y="308"/>
                    </a:lnTo>
                    <a:lnTo>
                      <a:pt x="12404" y="187"/>
                    </a:lnTo>
                    <a:lnTo>
                      <a:pt x="12008" y="77"/>
                    </a:lnTo>
                    <a:lnTo>
                      <a:pt x="11574" y="33"/>
                    </a:lnTo>
                    <a:lnTo>
                      <a:pt x="11102" y="11"/>
                    </a:lnTo>
                    <a:lnTo>
                      <a:pt x="10667" y="11"/>
                    </a:lnTo>
                    <a:lnTo>
                      <a:pt x="10233" y="77"/>
                    </a:lnTo>
                    <a:lnTo>
                      <a:pt x="9837" y="187"/>
                    </a:lnTo>
                    <a:lnTo>
                      <a:pt x="9440" y="286"/>
                    </a:lnTo>
                    <a:lnTo>
                      <a:pt x="9062" y="462"/>
                    </a:lnTo>
                    <a:lnTo>
                      <a:pt x="8741" y="628"/>
                    </a:lnTo>
                    <a:lnTo>
                      <a:pt x="8458" y="815"/>
                    </a:lnTo>
                    <a:lnTo>
                      <a:pt x="8232" y="1035"/>
                    </a:lnTo>
                    <a:lnTo>
                      <a:pt x="8062" y="1245"/>
                    </a:lnTo>
                    <a:lnTo>
                      <a:pt x="7911" y="1476"/>
                    </a:lnTo>
                    <a:lnTo>
                      <a:pt x="7835" y="1708"/>
                    </a:lnTo>
                    <a:lnTo>
                      <a:pt x="7797" y="1961"/>
                    </a:lnTo>
                    <a:lnTo>
                      <a:pt x="7835" y="2193"/>
                    </a:lnTo>
                    <a:lnTo>
                      <a:pt x="7948" y="2402"/>
                    </a:lnTo>
                    <a:lnTo>
                      <a:pt x="8062" y="2534"/>
                    </a:lnTo>
                    <a:lnTo>
                      <a:pt x="8175" y="2644"/>
                    </a:lnTo>
                    <a:lnTo>
                      <a:pt x="8269" y="2744"/>
                    </a:lnTo>
                    <a:lnTo>
                      <a:pt x="8420" y="2832"/>
                    </a:lnTo>
                    <a:lnTo>
                      <a:pt x="8704" y="3019"/>
                    </a:lnTo>
                    <a:lnTo>
                      <a:pt x="8968" y="3206"/>
                    </a:lnTo>
                    <a:lnTo>
                      <a:pt x="9138" y="3405"/>
                    </a:lnTo>
                    <a:lnTo>
                      <a:pt x="9327" y="3570"/>
                    </a:lnTo>
                    <a:lnTo>
                      <a:pt x="9440" y="3735"/>
                    </a:lnTo>
                    <a:lnTo>
                      <a:pt x="9516" y="3890"/>
                    </a:lnTo>
                    <a:lnTo>
                      <a:pt x="9534" y="4033"/>
                    </a:lnTo>
                    <a:lnTo>
                      <a:pt x="9534" y="4165"/>
                    </a:lnTo>
                    <a:lnTo>
                      <a:pt x="9516" y="4286"/>
                    </a:lnTo>
                    <a:lnTo>
                      <a:pt x="9440" y="4397"/>
                    </a:lnTo>
                    <a:lnTo>
                      <a:pt x="9327" y="4496"/>
                    </a:lnTo>
                    <a:lnTo>
                      <a:pt x="9176" y="4562"/>
                    </a:lnTo>
                    <a:lnTo>
                      <a:pt x="9006" y="4628"/>
                    </a:lnTo>
                    <a:lnTo>
                      <a:pt x="8779" y="4694"/>
                    </a:lnTo>
                    <a:lnTo>
                      <a:pt x="8534" y="4716"/>
                    </a:lnTo>
                    <a:lnTo>
                      <a:pt x="8232" y="4716"/>
                    </a:lnTo>
                    <a:lnTo>
                      <a:pt x="7118" y="4738"/>
                    </a:lnTo>
                    <a:lnTo>
                      <a:pt x="5947" y="4771"/>
                    </a:lnTo>
                    <a:lnTo>
                      <a:pt x="4795" y="4815"/>
                    </a:lnTo>
                    <a:lnTo>
                      <a:pt x="3681" y="4860"/>
                    </a:lnTo>
                    <a:lnTo>
                      <a:pt x="2662" y="4882"/>
                    </a:lnTo>
                    <a:lnTo>
                      <a:pt x="1755" y="4882"/>
                    </a:lnTo>
                    <a:lnTo>
                      <a:pt x="1359" y="4860"/>
                    </a:lnTo>
                    <a:lnTo>
                      <a:pt x="981" y="4837"/>
                    </a:lnTo>
                    <a:lnTo>
                      <a:pt x="698" y="4771"/>
                    </a:lnTo>
                    <a:lnTo>
                      <a:pt x="453" y="4716"/>
                    </a:lnTo>
                    <a:lnTo>
                      <a:pt x="453" y="5322"/>
                    </a:lnTo>
                    <a:lnTo>
                      <a:pt x="453" y="6083"/>
                    </a:lnTo>
                    <a:lnTo>
                      <a:pt x="453" y="6909"/>
                    </a:lnTo>
                    <a:lnTo>
                      <a:pt x="453" y="7780"/>
                    </a:lnTo>
                    <a:lnTo>
                      <a:pt x="453" y="8606"/>
                    </a:lnTo>
                    <a:lnTo>
                      <a:pt x="453" y="9345"/>
                    </a:lnTo>
                    <a:lnTo>
                      <a:pt x="453" y="9918"/>
                    </a:lnTo>
                    <a:lnTo>
                      <a:pt x="453" y="10282"/>
                    </a:lnTo>
                    <a:lnTo>
                      <a:pt x="490" y="10381"/>
                    </a:lnTo>
                    <a:lnTo>
                      <a:pt x="547" y="10491"/>
                    </a:lnTo>
                    <a:lnTo>
                      <a:pt x="660" y="10590"/>
                    </a:lnTo>
                    <a:lnTo>
                      <a:pt x="811" y="10700"/>
                    </a:lnTo>
                    <a:lnTo>
                      <a:pt x="981" y="10811"/>
                    </a:lnTo>
                    <a:lnTo>
                      <a:pt x="1208" y="10888"/>
                    </a:lnTo>
                    <a:lnTo>
                      <a:pt x="1453" y="10954"/>
                    </a:lnTo>
                    <a:lnTo>
                      <a:pt x="1718" y="11020"/>
                    </a:lnTo>
                    <a:lnTo>
                      <a:pt x="1963" y="11064"/>
                    </a:lnTo>
                    <a:lnTo>
                      <a:pt x="2265" y="11086"/>
                    </a:lnTo>
                    <a:lnTo>
                      <a:pt x="2548" y="11064"/>
                    </a:lnTo>
                    <a:lnTo>
                      <a:pt x="2794" y="11042"/>
                    </a:lnTo>
                    <a:lnTo>
                      <a:pt x="3096" y="10976"/>
                    </a:lnTo>
                    <a:lnTo>
                      <a:pt x="3341" y="10888"/>
                    </a:lnTo>
                    <a:lnTo>
                      <a:pt x="3606" y="10766"/>
                    </a:lnTo>
                    <a:lnTo>
                      <a:pt x="3813" y="10590"/>
                    </a:lnTo>
                    <a:close/>
                  </a:path>
                </a:pathLst>
              </a:custGeom>
              <a:solidFill>
                <a:srgbClr val="DDDDDD"/>
              </a:solidFill>
              <a:ln w="19050">
                <a:solidFill>
                  <a:srgbClr val="C0C0C0"/>
                </a:solidFill>
                <a:miter lim="800000"/>
                <a:headEnd/>
                <a:tailEnd/>
              </a:ln>
            </p:spPr>
            <p:txBody>
              <a:bodyPr/>
              <a:lstStyle/>
              <a:p>
                <a:endParaRPr lang="en-GB" altLang="it-IT" sz="1100" b="1"/>
              </a:p>
            </p:txBody>
          </p:sp>
          <p:sp>
            <p:nvSpPr>
              <p:cNvPr id="19" name="Text Box 20"/>
              <p:cNvSpPr txBox="1">
                <a:spLocks noChangeArrowheads="1"/>
              </p:cNvSpPr>
              <p:nvPr/>
            </p:nvSpPr>
            <p:spPr bwMode="auto">
              <a:xfrm>
                <a:off x="648" y="1770"/>
                <a:ext cx="729" cy="3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it-IT" altLang="it-IT" sz="1100" b="1"/>
                  <a:t>Rischio</a:t>
                </a:r>
              </a:p>
              <a:p>
                <a:endParaRPr lang="it-IT" altLang="it-IT" sz="1100" b="1"/>
              </a:p>
              <a:p>
                <a:r>
                  <a:rPr lang="it-IT" altLang="it-IT" sz="1100" b="1"/>
                  <a:t>liquidità</a:t>
                </a:r>
              </a:p>
            </p:txBody>
          </p:sp>
        </p:grpSp>
        <p:grpSp>
          <p:nvGrpSpPr>
            <p:cNvPr id="20" name="Group 29"/>
            <p:cNvGrpSpPr>
              <a:grpSpLocks/>
            </p:cNvGrpSpPr>
            <p:nvPr/>
          </p:nvGrpSpPr>
          <p:grpSpPr bwMode="auto">
            <a:xfrm>
              <a:off x="3314700" y="2352675"/>
              <a:ext cx="1312863" cy="1090613"/>
              <a:chOff x="1640" y="1138"/>
              <a:chExt cx="827" cy="687"/>
            </a:xfrm>
          </p:grpSpPr>
          <p:sp>
            <p:nvSpPr>
              <p:cNvPr id="21" name="Puzzle3"/>
              <p:cNvSpPr>
                <a:spLocks noEditPoints="1" noChangeArrowheads="1"/>
              </p:cNvSpPr>
              <p:nvPr/>
            </p:nvSpPr>
            <p:spPr bwMode="auto">
              <a:xfrm>
                <a:off x="1708" y="1138"/>
                <a:ext cx="720" cy="687"/>
              </a:xfrm>
              <a:custGeom>
                <a:avLst/>
                <a:gdLst>
                  <a:gd name="T0" fmla="*/ 10391 w 21600"/>
                  <a:gd name="T1" fmla="*/ 15806 h 21600"/>
                  <a:gd name="T2" fmla="*/ 20551 w 21600"/>
                  <a:gd name="T3" fmla="*/ 21088 h 21600"/>
                  <a:gd name="T4" fmla="*/ 13180 w 21600"/>
                  <a:gd name="T5" fmla="*/ 13801 h 21600"/>
                  <a:gd name="T6" fmla="*/ 20551 w 21600"/>
                  <a:gd name="T7" fmla="*/ 7025 h 21600"/>
                  <a:gd name="T8" fmla="*/ 10500 w 21600"/>
                  <a:gd name="T9" fmla="*/ 52 h 21600"/>
                  <a:gd name="T10" fmla="*/ 692 w 21600"/>
                  <a:gd name="T11" fmla="*/ 6802 h 21600"/>
                  <a:gd name="T12" fmla="*/ 8064 w 21600"/>
                  <a:gd name="T13" fmla="*/ 13526 h 21600"/>
                  <a:gd name="T14" fmla="*/ 692 w 21600"/>
                  <a:gd name="T15" fmla="*/ 21088 h 21600"/>
                  <a:gd name="T16" fmla="*/ 2273 w 21600"/>
                  <a:gd name="T17" fmla="*/ 7719 h 21600"/>
                  <a:gd name="T18" fmla="*/ 19149 w 21600"/>
                  <a:gd name="T19" fmla="*/ 202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6625" y="20892"/>
                    </a:moveTo>
                    <a:lnTo>
                      <a:pt x="7105" y="21023"/>
                    </a:lnTo>
                    <a:lnTo>
                      <a:pt x="7513" y="21088"/>
                    </a:lnTo>
                    <a:lnTo>
                      <a:pt x="7922" y="21115"/>
                    </a:lnTo>
                    <a:lnTo>
                      <a:pt x="8242" y="21115"/>
                    </a:lnTo>
                    <a:lnTo>
                      <a:pt x="8544" y="21062"/>
                    </a:lnTo>
                    <a:lnTo>
                      <a:pt x="8810" y="20997"/>
                    </a:lnTo>
                    <a:lnTo>
                      <a:pt x="9023" y="20892"/>
                    </a:lnTo>
                    <a:lnTo>
                      <a:pt x="9148" y="20761"/>
                    </a:lnTo>
                    <a:lnTo>
                      <a:pt x="9290" y="20616"/>
                    </a:lnTo>
                    <a:lnTo>
                      <a:pt x="9361" y="20459"/>
                    </a:lnTo>
                    <a:lnTo>
                      <a:pt x="9396" y="20289"/>
                    </a:lnTo>
                    <a:lnTo>
                      <a:pt x="9396" y="20092"/>
                    </a:lnTo>
                    <a:lnTo>
                      <a:pt x="9325" y="19909"/>
                    </a:lnTo>
                    <a:lnTo>
                      <a:pt x="9219" y="19738"/>
                    </a:lnTo>
                    <a:lnTo>
                      <a:pt x="9094" y="19555"/>
                    </a:lnTo>
                    <a:lnTo>
                      <a:pt x="8917" y="19384"/>
                    </a:lnTo>
                    <a:lnTo>
                      <a:pt x="8650" y="19162"/>
                    </a:lnTo>
                    <a:lnTo>
                      <a:pt x="8437" y="18900"/>
                    </a:lnTo>
                    <a:lnTo>
                      <a:pt x="8277" y="18624"/>
                    </a:lnTo>
                    <a:lnTo>
                      <a:pt x="8135" y="18349"/>
                    </a:lnTo>
                    <a:lnTo>
                      <a:pt x="8028" y="18048"/>
                    </a:lnTo>
                    <a:lnTo>
                      <a:pt x="7993" y="17746"/>
                    </a:lnTo>
                    <a:lnTo>
                      <a:pt x="7993" y="17471"/>
                    </a:lnTo>
                    <a:lnTo>
                      <a:pt x="8028" y="17169"/>
                    </a:lnTo>
                    <a:lnTo>
                      <a:pt x="8135" y="16920"/>
                    </a:lnTo>
                    <a:lnTo>
                      <a:pt x="8277" y="16671"/>
                    </a:lnTo>
                    <a:lnTo>
                      <a:pt x="8366" y="16540"/>
                    </a:lnTo>
                    <a:lnTo>
                      <a:pt x="8473" y="16409"/>
                    </a:lnTo>
                    <a:lnTo>
                      <a:pt x="8615" y="16317"/>
                    </a:lnTo>
                    <a:lnTo>
                      <a:pt x="8739" y="16213"/>
                    </a:lnTo>
                    <a:lnTo>
                      <a:pt x="8881" y="16134"/>
                    </a:lnTo>
                    <a:lnTo>
                      <a:pt x="9059" y="16055"/>
                    </a:lnTo>
                    <a:lnTo>
                      <a:pt x="9254" y="15990"/>
                    </a:lnTo>
                    <a:lnTo>
                      <a:pt x="9432" y="15911"/>
                    </a:lnTo>
                    <a:lnTo>
                      <a:pt x="9663" y="15885"/>
                    </a:lnTo>
                    <a:lnTo>
                      <a:pt x="9876" y="15833"/>
                    </a:lnTo>
                    <a:lnTo>
                      <a:pt x="10142" y="15806"/>
                    </a:lnTo>
                    <a:lnTo>
                      <a:pt x="10391" y="15806"/>
                    </a:lnTo>
                    <a:lnTo>
                      <a:pt x="10728" y="15806"/>
                    </a:lnTo>
                    <a:lnTo>
                      <a:pt x="10995" y="15806"/>
                    </a:lnTo>
                    <a:lnTo>
                      <a:pt x="11279" y="15833"/>
                    </a:lnTo>
                    <a:lnTo>
                      <a:pt x="11546" y="15885"/>
                    </a:lnTo>
                    <a:lnTo>
                      <a:pt x="11776" y="15937"/>
                    </a:lnTo>
                    <a:lnTo>
                      <a:pt x="12025" y="15990"/>
                    </a:lnTo>
                    <a:lnTo>
                      <a:pt x="12221" y="16055"/>
                    </a:lnTo>
                    <a:lnTo>
                      <a:pt x="12434" y="16134"/>
                    </a:lnTo>
                    <a:lnTo>
                      <a:pt x="12611" y="16213"/>
                    </a:lnTo>
                    <a:lnTo>
                      <a:pt x="12771" y="16317"/>
                    </a:lnTo>
                    <a:lnTo>
                      <a:pt x="12913" y="16409"/>
                    </a:lnTo>
                    <a:lnTo>
                      <a:pt x="13038" y="16514"/>
                    </a:lnTo>
                    <a:lnTo>
                      <a:pt x="13251" y="16737"/>
                    </a:lnTo>
                    <a:lnTo>
                      <a:pt x="13428" y="16986"/>
                    </a:lnTo>
                    <a:lnTo>
                      <a:pt x="13517" y="17248"/>
                    </a:lnTo>
                    <a:lnTo>
                      <a:pt x="13588" y="17523"/>
                    </a:lnTo>
                    <a:lnTo>
                      <a:pt x="13588" y="17799"/>
                    </a:lnTo>
                    <a:lnTo>
                      <a:pt x="13517" y="18074"/>
                    </a:lnTo>
                    <a:lnTo>
                      <a:pt x="13428" y="18323"/>
                    </a:lnTo>
                    <a:lnTo>
                      <a:pt x="13286" y="18572"/>
                    </a:lnTo>
                    <a:lnTo>
                      <a:pt x="13109" y="18808"/>
                    </a:lnTo>
                    <a:lnTo>
                      <a:pt x="12878" y="19031"/>
                    </a:lnTo>
                    <a:lnTo>
                      <a:pt x="12434" y="19411"/>
                    </a:lnTo>
                    <a:lnTo>
                      <a:pt x="12132" y="19738"/>
                    </a:lnTo>
                    <a:lnTo>
                      <a:pt x="12025" y="19856"/>
                    </a:lnTo>
                    <a:lnTo>
                      <a:pt x="11919" y="20014"/>
                    </a:lnTo>
                    <a:lnTo>
                      <a:pt x="11883" y="20132"/>
                    </a:lnTo>
                    <a:lnTo>
                      <a:pt x="11883" y="20263"/>
                    </a:lnTo>
                    <a:lnTo>
                      <a:pt x="11883" y="20394"/>
                    </a:lnTo>
                    <a:lnTo>
                      <a:pt x="11954" y="20485"/>
                    </a:lnTo>
                    <a:lnTo>
                      <a:pt x="12061" y="20590"/>
                    </a:lnTo>
                    <a:lnTo>
                      <a:pt x="12185" y="20695"/>
                    </a:lnTo>
                    <a:lnTo>
                      <a:pt x="12327" y="20787"/>
                    </a:lnTo>
                    <a:lnTo>
                      <a:pt x="12540" y="20892"/>
                    </a:lnTo>
                    <a:lnTo>
                      <a:pt x="12771" y="20997"/>
                    </a:lnTo>
                    <a:lnTo>
                      <a:pt x="13073" y="21088"/>
                    </a:lnTo>
                    <a:lnTo>
                      <a:pt x="13428" y="21193"/>
                    </a:lnTo>
                    <a:lnTo>
                      <a:pt x="13873" y="21298"/>
                    </a:lnTo>
                    <a:lnTo>
                      <a:pt x="14317" y="21390"/>
                    </a:lnTo>
                    <a:lnTo>
                      <a:pt x="14778" y="21468"/>
                    </a:lnTo>
                    <a:lnTo>
                      <a:pt x="15294" y="21547"/>
                    </a:lnTo>
                    <a:lnTo>
                      <a:pt x="15809" y="21600"/>
                    </a:lnTo>
                    <a:lnTo>
                      <a:pt x="16359" y="21652"/>
                    </a:lnTo>
                    <a:lnTo>
                      <a:pt x="16875" y="21678"/>
                    </a:lnTo>
                    <a:lnTo>
                      <a:pt x="17407" y="21678"/>
                    </a:lnTo>
                    <a:lnTo>
                      <a:pt x="17958" y="21678"/>
                    </a:lnTo>
                    <a:lnTo>
                      <a:pt x="18473" y="21652"/>
                    </a:lnTo>
                    <a:lnTo>
                      <a:pt x="18953" y="21573"/>
                    </a:lnTo>
                    <a:lnTo>
                      <a:pt x="19397" y="21495"/>
                    </a:lnTo>
                    <a:lnTo>
                      <a:pt x="19841" y="21390"/>
                    </a:lnTo>
                    <a:lnTo>
                      <a:pt x="20214" y="21272"/>
                    </a:lnTo>
                    <a:lnTo>
                      <a:pt x="20551" y="21088"/>
                    </a:lnTo>
                    <a:lnTo>
                      <a:pt x="20480" y="20787"/>
                    </a:lnTo>
                    <a:lnTo>
                      <a:pt x="20409" y="20485"/>
                    </a:lnTo>
                    <a:lnTo>
                      <a:pt x="20356" y="20158"/>
                    </a:lnTo>
                    <a:lnTo>
                      <a:pt x="20356" y="19804"/>
                    </a:lnTo>
                    <a:lnTo>
                      <a:pt x="20321" y="19083"/>
                    </a:lnTo>
                    <a:lnTo>
                      <a:pt x="20356" y="18349"/>
                    </a:lnTo>
                    <a:lnTo>
                      <a:pt x="20409" y="17641"/>
                    </a:lnTo>
                    <a:lnTo>
                      <a:pt x="20480" y="17012"/>
                    </a:lnTo>
                    <a:lnTo>
                      <a:pt x="20551" y="16488"/>
                    </a:lnTo>
                    <a:lnTo>
                      <a:pt x="20551" y="16055"/>
                    </a:lnTo>
                    <a:lnTo>
                      <a:pt x="20551" y="15911"/>
                    </a:lnTo>
                    <a:lnTo>
                      <a:pt x="20445" y="15754"/>
                    </a:lnTo>
                    <a:lnTo>
                      <a:pt x="20356" y="15610"/>
                    </a:lnTo>
                    <a:lnTo>
                      <a:pt x="20178" y="15452"/>
                    </a:lnTo>
                    <a:lnTo>
                      <a:pt x="20001" y="15334"/>
                    </a:lnTo>
                    <a:lnTo>
                      <a:pt x="19770" y="15230"/>
                    </a:lnTo>
                    <a:lnTo>
                      <a:pt x="19521" y="15125"/>
                    </a:lnTo>
                    <a:lnTo>
                      <a:pt x="19290" y="15059"/>
                    </a:lnTo>
                    <a:lnTo>
                      <a:pt x="19024" y="15007"/>
                    </a:lnTo>
                    <a:lnTo>
                      <a:pt x="18740" y="14954"/>
                    </a:lnTo>
                    <a:lnTo>
                      <a:pt x="18509" y="14954"/>
                    </a:lnTo>
                    <a:lnTo>
                      <a:pt x="18225" y="14954"/>
                    </a:lnTo>
                    <a:lnTo>
                      <a:pt x="17994" y="15007"/>
                    </a:lnTo>
                    <a:lnTo>
                      <a:pt x="17763" y="15085"/>
                    </a:lnTo>
                    <a:lnTo>
                      <a:pt x="17550" y="15177"/>
                    </a:lnTo>
                    <a:lnTo>
                      <a:pt x="17372" y="15308"/>
                    </a:lnTo>
                    <a:lnTo>
                      <a:pt x="17176" y="15426"/>
                    </a:lnTo>
                    <a:lnTo>
                      <a:pt x="16928" y="15557"/>
                    </a:lnTo>
                    <a:lnTo>
                      <a:pt x="16661" y="15636"/>
                    </a:lnTo>
                    <a:lnTo>
                      <a:pt x="16359" y="15688"/>
                    </a:lnTo>
                    <a:lnTo>
                      <a:pt x="16022" y="15715"/>
                    </a:lnTo>
                    <a:lnTo>
                      <a:pt x="15667" y="15688"/>
                    </a:lnTo>
                    <a:lnTo>
                      <a:pt x="15294" y="15662"/>
                    </a:lnTo>
                    <a:lnTo>
                      <a:pt x="14956" y="15583"/>
                    </a:lnTo>
                    <a:lnTo>
                      <a:pt x="14619" y="15479"/>
                    </a:lnTo>
                    <a:lnTo>
                      <a:pt x="14281" y="15334"/>
                    </a:lnTo>
                    <a:lnTo>
                      <a:pt x="13961" y="15177"/>
                    </a:lnTo>
                    <a:lnTo>
                      <a:pt x="13695" y="14981"/>
                    </a:lnTo>
                    <a:lnTo>
                      <a:pt x="13588" y="14850"/>
                    </a:lnTo>
                    <a:lnTo>
                      <a:pt x="13482" y="14732"/>
                    </a:lnTo>
                    <a:lnTo>
                      <a:pt x="13393" y="14600"/>
                    </a:lnTo>
                    <a:lnTo>
                      <a:pt x="13322" y="14456"/>
                    </a:lnTo>
                    <a:lnTo>
                      <a:pt x="13251" y="14299"/>
                    </a:lnTo>
                    <a:lnTo>
                      <a:pt x="13215" y="14155"/>
                    </a:lnTo>
                    <a:lnTo>
                      <a:pt x="13180" y="13971"/>
                    </a:lnTo>
                    <a:lnTo>
                      <a:pt x="13180" y="13801"/>
                    </a:lnTo>
                    <a:lnTo>
                      <a:pt x="13180" y="13591"/>
                    </a:lnTo>
                    <a:lnTo>
                      <a:pt x="13215" y="13395"/>
                    </a:lnTo>
                    <a:lnTo>
                      <a:pt x="13251" y="13198"/>
                    </a:lnTo>
                    <a:lnTo>
                      <a:pt x="13322" y="13015"/>
                    </a:lnTo>
                    <a:lnTo>
                      <a:pt x="13393" y="12870"/>
                    </a:lnTo>
                    <a:lnTo>
                      <a:pt x="13482" y="12713"/>
                    </a:lnTo>
                    <a:lnTo>
                      <a:pt x="13588" y="12569"/>
                    </a:lnTo>
                    <a:lnTo>
                      <a:pt x="13730" y="12438"/>
                    </a:lnTo>
                    <a:lnTo>
                      <a:pt x="13997" y="12215"/>
                    </a:lnTo>
                    <a:lnTo>
                      <a:pt x="14334" y="12005"/>
                    </a:lnTo>
                    <a:lnTo>
                      <a:pt x="14690" y="11861"/>
                    </a:lnTo>
                    <a:lnTo>
                      <a:pt x="15063" y="11756"/>
                    </a:lnTo>
                    <a:lnTo>
                      <a:pt x="15436" y="11678"/>
                    </a:lnTo>
                    <a:lnTo>
                      <a:pt x="15809" y="11638"/>
                    </a:lnTo>
                    <a:lnTo>
                      <a:pt x="16182" y="11638"/>
                    </a:lnTo>
                    <a:lnTo>
                      <a:pt x="16555" y="11678"/>
                    </a:lnTo>
                    <a:lnTo>
                      <a:pt x="16910" y="11730"/>
                    </a:lnTo>
                    <a:lnTo>
                      <a:pt x="17248" y="11835"/>
                    </a:lnTo>
                    <a:lnTo>
                      <a:pt x="17514" y="11966"/>
                    </a:lnTo>
                    <a:lnTo>
                      <a:pt x="17763" y="12110"/>
                    </a:lnTo>
                    <a:lnTo>
                      <a:pt x="17887" y="12215"/>
                    </a:lnTo>
                    <a:lnTo>
                      <a:pt x="18065" y="12307"/>
                    </a:lnTo>
                    <a:lnTo>
                      <a:pt x="18260" y="12412"/>
                    </a:lnTo>
                    <a:lnTo>
                      <a:pt x="18438" y="12464"/>
                    </a:lnTo>
                    <a:lnTo>
                      <a:pt x="18669" y="12543"/>
                    </a:lnTo>
                    <a:lnTo>
                      <a:pt x="18882" y="12569"/>
                    </a:lnTo>
                    <a:lnTo>
                      <a:pt x="19113" y="12595"/>
                    </a:lnTo>
                    <a:lnTo>
                      <a:pt x="19361" y="12608"/>
                    </a:lnTo>
                    <a:lnTo>
                      <a:pt x="19592" y="12608"/>
                    </a:lnTo>
                    <a:lnTo>
                      <a:pt x="19841" y="12595"/>
                    </a:lnTo>
                    <a:lnTo>
                      <a:pt x="20072" y="12543"/>
                    </a:lnTo>
                    <a:lnTo>
                      <a:pt x="20321" y="12490"/>
                    </a:lnTo>
                    <a:lnTo>
                      <a:pt x="20551" y="12438"/>
                    </a:lnTo>
                    <a:lnTo>
                      <a:pt x="20800" y="12333"/>
                    </a:lnTo>
                    <a:lnTo>
                      <a:pt x="20996" y="12241"/>
                    </a:lnTo>
                    <a:lnTo>
                      <a:pt x="21244" y="12110"/>
                    </a:lnTo>
                    <a:lnTo>
                      <a:pt x="21298" y="12032"/>
                    </a:lnTo>
                    <a:lnTo>
                      <a:pt x="21404" y="11966"/>
                    </a:lnTo>
                    <a:lnTo>
                      <a:pt x="21475" y="11861"/>
                    </a:lnTo>
                    <a:lnTo>
                      <a:pt x="21511" y="11730"/>
                    </a:lnTo>
                    <a:lnTo>
                      <a:pt x="21617" y="11481"/>
                    </a:lnTo>
                    <a:lnTo>
                      <a:pt x="21653" y="11180"/>
                    </a:lnTo>
                    <a:lnTo>
                      <a:pt x="21653" y="10826"/>
                    </a:lnTo>
                    <a:lnTo>
                      <a:pt x="21653" y="10472"/>
                    </a:lnTo>
                    <a:lnTo>
                      <a:pt x="21582" y="10092"/>
                    </a:lnTo>
                    <a:lnTo>
                      <a:pt x="21511" y="9725"/>
                    </a:lnTo>
                    <a:lnTo>
                      <a:pt x="21298" y="8912"/>
                    </a:lnTo>
                    <a:lnTo>
                      <a:pt x="21067" y="8191"/>
                    </a:lnTo>
                    <a:lnTo>
                      <a:pt x="20800" y="7536"/>
                    </a:lnTo>
                    <a:lnTo>
                      <a:pt x="20551" y="7025"/>
                    </a:lnTo>
                    <a:lnTo>
                      <a:pt x="20001" y="7103"/>
                    </a:lnTo>
                    <a:lnTo>
                      <a:pt x="19432" y="7156"/>
                    </a:lnTo>
                    <a:lnTo>
                      <a:pt x="18846" y="7208"/>
                    </a:lnTo>
                    <a:lnTo>
                      <a:pt x="18225" y="7208"/>
                    </a:lnTo>
                    <a:lnTo>
                      <a:pt x="17656" y="7208"/>
                    </a:lnTo>
                    <a:lnTo>
                      <a:pt x="17070" y="7182"/>
                    </a:lnTo>
                    <a:lnTo>
                      <a:pt x="16484" y="7156"/>
                    </a:lnTo>
                    <a:lnTo>
                      <a:pt x="15986" y="7103"/>
                    </a:lnTo>
                    <a:lnTo>
                      <a:pt x="14992" y="6999"/>
                    </a:lnTo>
                    <a:lnTo>
                      <a:pt x="14210" y="6907"/>
                    </a:lnTo>
                    <a:lnTo>
                      <a:pt x="13695" y="6828"/>
                    </a:lnTo>
                    <a:lnTo>
                      <a:pt x="13517" y="6802"/>
                    </a:lnTo>
                    <a:lnTo>
                      <a:pt x="13073" y="6645"/>
                    </a:lnTo>
                    <a:lnTo>
                      <a:pt x="12700" y="6474"/>
                    </a:lnTo>
                    <a:lnTo>
                      <a:pt x="12363" y="6304"/>
                    </a:lnTo>
                    <a:lnTo>
                      <a:pt x="12132" y="6094"/>
                    </a:lnTo>
                    <a:lnTo>
                      <a:pt x="11919" y="5871"/>
                    </a:lnTo>
                    <a:lnTo>
                      <a:pt x="11776" y="5649"/>
                    </a:lnTo>
                    <a:lnTo>
                      <a:pt x="11688" y="5413"/>
                    </a:lnTo>
                    <a:lnTo>
                      <a:pt x="11617" y="5190"/>
                    </a:lnTo>
                    <a:lnTo>
                      <a:pt x="11617" y="4941"/>
                    </a:lnTo>
                    <a:lnTo>
                      <a:pt x="11652" y="4718"/>
                    </a:lnTo>
                    <a:lnTo>
                      <a:pt x="11723" y="4482"/>
                    </a:lnTo>
                    <a:lnTo>
                      <a:pt x="11812" y="4285"/>
                    </a:lnTo>
                    <a:lnTo>
                      <a:pt x="11919" y="4089"/>
                    </a:lnTo>
                    <a:lnTo>
                      <a:pt x="12096" y="3905"/>
                    </a:lnTo>
                    <a:lnTo>
                      <a:pt x="12292" y="3735"/>
                    </a:lnTo>
                    <a:lnTo>
                      <a:pt x="12505" y="3604"/>
                    </a:lnTo>
                    <a:lnTo>
                      <a:pt x="12700" y="3460"/>
                    </a:lnTo>
                    <a:lnTo>
                      <a:pt x="12878" y="3250"/>
                    </a:lnTo>
                    <a:lnTo>
                      <a:pt x="13038" y="3027"/>
                    </a:lnTo>
                    <a:lnTo>
                      <a:pt x="13180" y="2752"/>
                    </a:lnTo>
                    <a:lnTo>
                      <a:pt x="13286" y="2477"/>
                    </a:lnTo>
                    <a:lnTo>
                      <a:pt x="13322" y="2175"/>
                    </a:lnTo>
                    <a:lnTo>
                      <a:pt x="13357" y="1874"/>
                    </a:lnTo>
                    <a:lnTo>
                      <a:pt x="13286" y="1572"/>
                    </a:lnTo>
                    <a:lnTo>
                      <a:pt x="13180" y="1271"/>
                    </a:lnTo>
                    <a:lnTo>
                      <a:pt x="13038" y="983"/>
                    </a:lnTo>
                    <a:lnTo>
                      <a:pt x="12949" y="865"/>
                    </a:lnTo>
                    <a:lnTo>
                      <a:pt x="12807" y="733"/>
                    </a:lnTo>
                    <a:lnTo>
                      <a:pt x="12665" y="616"/>
                    </a:lnTo>
                    <a:lnTo>
                      <a:pt x="12505" y="511"/>
                    </a:lnTo>
                    <a:lnTo>
                      <a:pt x="12327" y="406"/>
                    </a:lnTo>
                    <a:lnTo>
                      <a:pt x="12132" y="314"/>
                    </a:lnTo>
                    <a:lnTo>
                      <a:pt x="11883" y="235"/>
                    </a:lnTo>
                    <a:lnTo>
                      <a:pt x="11652" y="183"/>
                    </a:lnTo>
                    <a:lnTo>
                      <a:pt x="11368" y="104"/>
                    </a:lnTo>
                    <a:lnTo>
                      <a:pt x="11101" y="78"/>
                    </a:lnTo>
                    <a:lnTo>
                      <a:pt x="10800" y="52"/>
                    </a:lnTo>
                    <a:lnTo>
                      <a:pt x="10444" y="52"/>
                    </a:lnTo>
                    <a:lnTo>
                      <a:pt x="10142" y="52"/>
                    </a:lnTo>
                    <a:lnTo>
                      <a:pt x="9840" y="78"/>
                    </a:lnTo>
                    <a:lnTo>
                      <a:pt x="9574" y="104"/>
                    </a:lnTo>
                    <a:lnTo>
                      <a:pt x="9325" y="157"/>
                    </a:lnTo>
                    <a:lnTo>
                      <a:pt x="9094" y="209"/>
                    </a:lnTo>
                    <a:lnTo>
                      <a:pt x="8846" y="262"/>
                    </a:lnTo>
                    <a:lnTo>
                      <a:pt x="8650" y="340"/>
                    </a:lnTo>
                    <a:lnTo>
                      <a:pt x="8437" y="432"/>
                    </a:lnTo>
                    <a:lnTo>
                      <a:pt x="8277" y="511"/>
                    </a:lnTo>
                    <a:lnTo>
                      <a:pt x="8100" y="616"/>
                    </a:lnTo>
                    <a:lnTo>
                      <a:pt x="7957" y="707"/>
                    </a:lnTo>
                    <a:lnTo>
                      <a:pt x="7833" y="838"/>
                    </a:lnTo>
                    <a:lnTo>
                      <a:pt x="7620" y="1061"/>
                    </a:lnTo>
                    <a:lnTo>
                      <a:pt x="7442" y="1336"/>
                    </a:lnTo>
                    <a:lnTo>
                      <a:pt x="7353" y="1599"/>
                    </a:lnTo>
                    <a:lnTo>
                      <a:pt x="7318" y="1900"/>
                    </a:lnTo>
                    <a:lnTo>
                      <a:pt x="7318" y="2175"/>
                    </a:lnTo>
                    <a:lnTo>
                      <a:pt x="7353" y="2450"/>
                    </a:lnTo>
                    <a:lnTo>
                      <a:pt x="7442" y="2726"/>
                    </a:lnTo>
                    <a:lnTo>
                      <a:pt x="7620" y="2975"/>
                    </a:lnTo>
                    <a:lnTo>
                      <a:pt x="7833" y="3198"/>
                    </a:lnTo>
                    <a:lnTo>
                      <a:pt x="8064" y="3433"/>
                    </a:lnTo>
                    <a:lnTo>
                      <a:pt x="8295" y="3630"/>
                    </a:lnTo>
                    <a:lnTo>
                      <a:pt x="8508" y="3853"/>
                    </a:lnTo>
                    <a:lnTo>
                      <a:pt x="8686" y="4089"/>
                    </a:lnTo>
                    <a:lnTo>
                      <a:pt x="8775" y="4312"/>
                    </a:lnTo>
                    <a:lnTo>
                      <a:pt x="8846" y="4561"/>
                    </a:lnTo>
                    <a:lnTo>
                      <a:pt x="8846" y="4810"/>
                    </a:lnTo>
                    <a:lnTo>
                      <a:pt x="8810" y="5059"/>
                    </a:lnTo>
                    <a:lnTo>
                      <a:pt x="8721" y="5295"/>
                    </a:lnTo>
                    <a:lnTo>
                      <a:pt x="8579" y="5544"/>
                    </a:lnTo>
                    <a:lnTo>
                      <a:pt x="8366" y="5766"/>
                    </a:lnTo>
                    <a:lnTo>
                      <a:pt x="8135" y="5976"/>
                    </a:lnTo>
                    <a:lnTo>
                      <a:pt x="7833" y="6199"/>
                    </a:lnTo>
                    <a:lnTo>
                      <a:pt x="7478" y="6369"/>
                    </a:lnTo>
                    <a:lnTo>
                      <a:pt x="7069" y="6527"/>
                    </a:lnTo>
                    <a:lnTo>
                      <a:pt x="6590" y="6671"/>
                    </a:lnTo>
                    <a:lnTo>
                      <a:pt x="6092" y="6802"/>
                    </a:lnTo>
                    <a:lnTo>
                      <a:pt x="5684" y="6802"/>
                    </a:lnTo>
                    <a:lnTo>
                      <a:pt x="5133" y="6802"/>
                    </a:lnTo>
                    <a:lnTo>
                      <a:pt x="4547" y="6802"/>
                    </a:lnTo>
                    <a:lnTo>
                      <a:pt x="3872" y="6802"/>
                    </a:lnTo>
                    <a:lnTo>
                      <a:pt x="3144" y="6802"/>
                    </a:lnTo>
                    <a:lnTo>
                      <a:pt x="2362" y="6802"/>
                    </a:lnTo>
                    <a:lnTo>
                      <a:pt x="1545" y="6802"/>
                    </a:lnTo>
                    <a:lnTo>
                      <a:pt x="692" y="6802"/>
                    </a:lnTo>
                    <a:lnTo>
                      <a:pt x="586" y="7234"/>
                    </a:lnTo>
                    <a:lnTo>
                      <a:pt x="461" y="7837"/>
                    </a:lnTo>
                    <a:lnTo>
                      <a:pt x="355" y="8493"/>
                    </a:lnTo>
                    <a:lnTo>
                      <a:pt x="248" y="9187"/>
                    </a:lnTo>
                    <a:lnTo>
                      <a:pt x="142" y="9869"/>
                    </a:lnTo>
                    <a:lnTo>
                      <a:pt x="106" y="10498"/>
                    </a:lnTo>
                    <a:lnTo>
                      <a:pt x="106" y="10983"/>
                    </a:lnTo>
                    <a:lnTo>
                      <a:pt x="106" y="11311"/>
                    </a:lnTo>
                    <a:lnTo>
                      <a:pt x="213" y="11481"/>
                    </a:lnTo>
                    <a:lnTo>
                      <a:pt x="319" y="11651"/>
                    </a:lnTo>
                    <a:lnTo>
                      <a:pt x="497" y="11783"/>
                    </a:lnTo>
                    <a:lnTo>
                      <a:pt x="692" y="11914"/>
                    </a:lnTo>
                    <a:lnTo>
                      <a:pt x="941" y="12032"/>
                    </a:lnTo>
                    <a:lnTo>
                      <a:pt x="1207" y="12110"/>
                    </a:lnTo>
                    <a:lnTo>
                      <a:pt x="1509" y="12189"/>
                    </a:lnTo>
                    <a:lnTo>
                      <a:pt x="1794" y="12241"/>
                    </a:lnTo>
                    <a:lnTo>
                      <a:pt x="2131" y="12267"/>
                    </a:lnTo>
                    <a:lnTo>
                      <a:pt x="2433" y="12281"/>
                    </a:lnTo>
                    <a:lnTo>
                      <a:pt x="2735" y="12267"/>
                    </a:lnTo>
                    <a:lnTo>
                      <a:pt x="3055" y="12241"/>
                    </a:lnTo>
                    <a:lnTo>
                      <a:pt x="3357" y="12189"/>
                    </a:lnTo>
                    <a:lnTo>
                      <a:pt x="3623" y="12084"/>
                    </a:lnTo>
                    <a:lnTo>
                      <a:pt x="3872" y="11979"/>
                    </a:lnTo>
                    <a:lnTo>
                      <a:pt x="4103" y="11861"/>
                    </a:lnTo>
                    <a:lnTo>
                      <a:pt x="4316" y="11704"/>
                    </a:lnTo>
                    <a:lnTo>
                      <a:pt x="4582" y="11612"/>
                    </a:lnTo>
                    <a:lnTo>
                      <a:pt x="4849" y="11533"/>
                    </a:lnTo>
                    <a:lnTo>
                      <a:pt x="5169" y="11507"/>
                    </a:lnTo>
                    <a:lnTo>
                      <a:pt x="5506" y="11481"/>
                    </a:lnTo>
                    <a:lnTo>
                      <a:pt x="5808" y="11507"/>
                    </a:lnTo>
                    <a:lnTo>
                      <a:pt x="6146" y="11560"/>
                    </a:lnTo>
                    <a:lnTo>
                      <a:pt x="6501" y="11651"/>
                    </a:lnTo>
                    <a:lnTo>
                      <a:pt x="6803" y="11783"/>
                    </a:lnTo>
                    <a:lnTo>
                      <a:pt x="7105" y="11940"/>
                    </a:lnTo>
                    <a:lnTo>
                      <a:pt x="7353" y="12110"/>
                    </a:lnTo>
                    <a:lnTo>
                      <a:pt x="7584" y="12333"/>
                    </a:lnTo>
                    <a:lnTo>
                      <a:pt x="7798" y="12595"/>
                    </a:lnTo>
                    <a:lnTo>
                      <a:pt x="7922" y="12870"/>
                    </a:lnTo>
                    <a:lnTo>
                      <a:pt x="8028" y="13198"/>
                    </a:lnTo>
                    <a:lnTo>
                      <a:pt x="8064" y="13526"/>
                    </a:lnTo>
                    <a:lnTo>
                      <a:pt x="8028" y="13775"/>
                    </a:lnTo>
                    <a:lnTo>
                      <a:pt x="7922" y="13998"/>
                    </a:lnTo>
                    <a:lnTo>
                      <a:pt x="7798" y="14220"/>
                    </a:lnTo>
                    <a:lnTo>
                      <a:pt x="7584" y="14404"/>
                    </a:lnTo>
                    <a:lnTo>
                      <a:pt x="7353" y="14574"/>
                    </a:lnTo>
                    <a:lnTo>
                      <a:pt x="7105" y="14732"/>
                    </a:lnTo>
                    <a:lnTo>
                      <a:pt x="6803" y="14850"/>
                    </a:lnTo>
                    <a:lnTo>
                      <a:pt x="6501" y="14954"/>
                    </a:lnTo>
                    <a:lnTo>
                      <a:pt x="6146" y="15033"/>
                    </a:lnTo>
                    <a:lnTo>
                      <a:pt x="5808" y="15085"/>
                    </a:lnTo>
                    <a:lnTo>
                      <a:pt x="5506" y="15085"/>
                    </a:lnTo>
                    <a:lnTo>
                      <a:pt x="5169" y="15059"/>
                    </a:lnTo>
                    <a:lnTo>
                      <a:pt x="4849" y="15007"/>
                    </a:lnTo>
                    <a:lnTo>
                      <a:pt x="4582" y="14902"/>
                    </a:lnTo>
                    <a:lnTo>
                      <a:pt x="4316" y="14784"/>
                    </a:lnTo>
                    <a:lnTo>
                      <a:pt x="4103" y="14600"/>
                    </a:lnTo>
                    <a:lnTo>
                      <a:pt x="3907" y="14430"/>
                    </a:lnTo>
                    <a:lnTo>
                      <a:pt x="3659" y="14299"/>
                    </a:lnTo>
                    <a:lnTo>
                      <a:pt x="3428" y="14194"/>
                    </a:lnTo>
                    <a:lnTo>
                      <a:pt x="3179" y="14129"/>
                    </a:lnTo>
                    <a:lnTo>
                      <a:pt x="2913" y="14102"/>
                    </a:lnTo>
                    <a:lnTo>
                      <a:pt x="2646" y="14102"/>
                    </a:lnTo>
                    <a:lnTo>
                      <a:pt x="2362" y="14129"/>
                    </a:lnTo>
                    <a:lnTo>
                      <a:pt x="2096" y="14168"/>
                    </a:lnTo>
                    <a:lnTo>
                      <a:pt x="1811" y="14273"/>
                    </a:lnTo>
                    <a:lnTo>
                      <a:pt x="1545" y="14378"/>
                    </a:lnTo>
                    <a:lnTo>
                      <a:pt x="1314" y="14496"/>
                    </a:lnTo>
                    <a:lnTo>
                      <a:pt x="1065" y="14653"/>
                    </a:lnTo>
                    <a:lnTo>
                      <a:pt x="870" y="14797"/>
                    </a:lnTo>
                    <a:lnTo>
                      <a:pt x="657" y="14981"/>
                    </a:lnTo>
                    <a:lnTo>
                      <a:pt x="497" y="15177"/>
                    </a:lnTo>
                    <a:lnTo>
                      <a:pt x="390" y="15413"/>
                    </a:lnTo>
                    <a:lnTo>
                      <a:pt x="284" y="15636"/>
                    </a:lnTo>
                    <a:lnTo>
                      <a:pt x="248" y="15911"/>
                    </a:lnTo>
                    <a:lnTo>
                      <a:pt x="284" y="16239"/>
                    </a:lnTo>
                    <a:lnTo>
                      <a:pt x="319" y="16566"/>
                    </a:lnTo>
                    <a:lnTo>
                      <a:pt x="497" y="17340"/>
                    </a:lnTo>
                    <a:lnTo>
                      <a:pt x="692" y="18152"/>
                    </a:lnTo>
                    <a:lnTo>
                      <a:pt x="799" y="18559"/>
                    </a:lnTo>
                    <a:lnTo>
                      <a:pt x="905" y="18978"/>
                    </a:lnTo>
                    <a:lnTo>
                      <a:pt x="959" y="19384"/>
                    </a:lnTo>
                    <a:lnTo>
                      <a:pt x="994" y="19791"/>
                    </a:lnTo>
                    <a:lnTo>
                      <a:pt x="994" y="20132"/>
                    </a:lnTo>
                    <a:lnTo>
                      <a:pt x="959" y="20485"/>
                    </a:lnTo>
                    <a:lnTo>
                      <a:pt x="941" y="20669"/>
                    </a:lnTo>
                    <a:lnTo>
                      <a:pt x="870" y="20813"/>
                    </a:lnTo>
                    <a:lnTo>
                      <a:pt x="799" y="20970"/>
                    </a:lnTo>
                    <a:lnTo>
                      <a:pt x="692" y="21088"/>
                    </a:lnTo>
                    <a:lnTo>
                      <a:pt x="1474" y="20997"/>
                    </a:lnTo>
                    <a:lnTo>
                      <a:pt x="2291" y="20866"/>
                    </a:lnTo>
                    <a:lnTo>
                      <a:pt x="3108" y="20787"/>
                    </a:lnTo>
                    <a:lnTo>
                      <a:pt x="3907" y="20721"/>
                    </a:lnTo>
                    <a:lnTo>
                      <a:pt x="4653" y="20695"/>
                    </a:lnTo>
                    <a:lnTo>
                      <a:pt x="5364" y="20695"/>
                    </a:lnTo>
                    <a:lnTo>
                      <a:pt x="5701" y="20721"/>
                    </a:lnTo>
                    <a:lnTo>
                      <a:pt x="6057" y="20761"/>
                    </a:lnTo>
                    <a:lnTo>
                      <a:pt x="6323" y="20813"/>
                    </a:lnTo>
                    <a:lnTo>
                      <a:pt x="6625" y="20892"/>
                    </a:lnTo>
                    <a:close/>
                  </a:path>
                </a:pathLst>
              </a:custGeom>
              <a:solidFill>
                <a:srgbClr val="DDDDDD"/>
              </a:solidFill>
              <a:ln w="19050">
                <a:solidFill>
                  <a:srgbClr val="C0C0C0"/>
                </a:solidFill>
                <a:miter lim="800000"/>
                <a:headEnd/>
                <a:tailEnd/>
              </a:ln>
            </p:spPr>
            <p:txBody>
              <a:bodyPr/>
              <a:lstStyle/>
              <a:p>
                <a:endParaRPr lang="it-IT" sz="1100"/>
              </a:p>
            </p:txBody>
          </p:sp>
          <p:sp>
            <p:nvSpPr>
              <p:cNvPr id="22" name="Text Box 22"/>
              <p:cNvSpPr txBox="1">
                <a:spLocks noChangeArrowheads="1"/>
              </p:cNvSpPr>
              <p:nvPr/>
            </p:nvSpPr>
            <p:spPr bwMode="auto">
              <a:xfrm>
                <a:off x="1640" y="1324"/>
                <a:ext cx="827" cy="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it-IT" altLang="it-IT" sz="1100" b="1"/>
                  <a:t>Rischio</a:t>
                </a:r>
              </a:p>
              <a:p>
                <a:r>
                  <a:rPr lang="it-IT" altLang="it-IT" sz="1100" b="1"/>
                  <a:t>alpha</a:t>
                </a:r>
              </a:p>
            </p:txBody>
          </p:sp>
        </p:grpSp>
        <p:grpSp>
          <p:nvGrpSpPr>
            <p:cNvPr id="23" name="Group 30"/>
            <p:cNvGrpSpPr>
              <a:grpSpLocks/>
            </p:cNvGrpSpPr>
            <p:nvPr/>
          </p:nvGrpSpPr>
          <p:grpSpPr bwMode="auto">
            <a:xfrm>
              <a:off x="239713" y="2424113"/>
              <a:ext cx="1589087" cy="1093787"/>
              <a:chOff x="2415" y="1671"/>
              <a:chExt cx="1001" cy="689"/>
            </a:xfrm>
          </p:grpSpPr>
          <p:sp>
            <p:nvSpPr>
              <p:cNvPr id="24" name="Puzzle2"/>
              <p:cNvSpPr>
                <a:spLocks noEditPoints="1" noChangeArrowheads="1"/>
              </p:cNvSpPr>
              <p:nvPr/>
            </p:nvSpPr>
            <p:spPr bwMode="auto">
              <a:xfrm>
                <a:off x="2415" y="1671"/>
                <a:ext cx="1001" cy="689"/>
              </a:xfrm>
              <a:custGeom>
                <a:avLst/>
                <a:gdLst>
                  <a:gd name="T0" fmla="*/ 11 w 21600"/>
                  <a:gd name="T1" fmla="*/ 13386 h 21600"/>
                  <a:gd name="T2" fmla="*/ 4202 w 21600"/>
                  <a:gd name="T3" fmla="*/ 21161 h 21600"/>
                  <a:gd name="T4" fmla="*/ 10400 w 21600"/>
                  <a:gd name="T5" fmla="*/ 13909 h 21600"/>
                  <a:gd name="T6" fmla="*/ 16821 w 21600"/>
                  <a:gd name="T7" fmla="*/ 21190 h 21600"/>
                  <a:gd name="T8" fmla="*/ 21600 w 21600"/>
                  <a:gd name="T9" fmla="*/ 15083 h 21600"/>
                  <a:gd name="T10" fmla="*/ 16889 w 21600"/>
                  <a:gd name="T11" fmla="*/ 5739 h 21600"/>
                  <a:gd name="T12" fmla="*/ 10800 w 21600"/>
                  <a:gd name="T13" fmla="*/ 28 h 21600"/>
                  <a:gd name="T14" fmla="*/ 4202 w 21600"/>
                  <a:gd name="T15" fmla="*/ 5894 h 21600"/>
                  <a:gd name="T16" fmla="*/ 5388 w 21600"/>
                  <a:gd name="T17" fmla="*/ 6742 h 21600"/>
                  <a:gd name="T18" fmla="*/ 16177 w 21600"/>
                  <a:gd name="T19" fmla="*/ 20441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4247" y="12354"/>
                    </a:moveTo>
                    <a:lnTo>
                      <a:pt x="4134" y="12468"/>
                    </a:lnTo>
                    <a:lnTo>
                      <a:pt x="4010" y="12581"/>
                    </a:lnTo>
                    <a:lnTo>
                      <a:pt x="3897" y="12637"/>
                    </a:lnTo>
                    <a:lnTo>
                      <a:pt x="3773" y="12694"/>
                    </a:lnTo>
                    <a:lnTo>
                      <a:pt x="3637" y="12694"/>
                    </a:lnTo>
                    <a:lnTo>
                      <a:pt x="3524" y="12694"/>
                    </a:lnTo>
                    <a:lnTo>
                      <a:pt x="3400" y="12665"/>
                    </a:lnTo>
                    <a:lnTo>
                      <a:pt x="3287" y="12609"/>
                    </a:lnTo>
                    <a:lnTo>
                      <a:pt x="3027" y="12496"/>
                    </a:lnTo>
                    <a:lnTo>
                      <a:pt x="2790" y="12340"/>
                    </a:lnTo>
                    <a:lnTo>
                      <a:pt x="2530" y="12142"/>
                    </a:lnTo>
                    <a:lnTo>
                      <a:pt x="2293" y="11987"/>
                    </a:lnTo>
                    <a:lnTo>
                      <a:pt x="2033" y="11817"/>
                    </a:lnTo>
                    <a:lnTo>
                      <a:pt x="1773" y="11676"/>
                    </a:lnTo>
                    <a:lnTo>
                      <a:pt x="1638" y="11662"/>
                    </a:lnTo>
                    <a:lnTo>
                      <a:pt x="1513" y="11634"/>
                    </a:lnTo>
                    <a:lnTo>
                      <a:pt x="1378" y="11634"/>
                    </a:lnTo>
                    <a:lnTo>
                      <a:pt x="1253" y="11634"/>
                    </a:lnTo>
                    <a:lnTo>
                      <a:pt x="1118" y="11662"/>
                    </a:lnTo>
                    <a:lnTo>
                      <a:pt x="971" y="11732"/>
                    </a:lnTo>
                    <a:lnTo>
                      <a:pt x="835" y="11817"/>
                    </a:lnTo>
                    <a:lnTo>
                      <a:pt x="711" y="11959"/>
                    </a:lnTo>
                    <a:lnTo>
                      <a:pt x="553" y="12086"/>
                    </a:lnTo>
                    <a:lnTo>
                      <a:pt x="429" y="12284"/>
                    </a:lnTo>
                    <a:lnTo>
                      <a:pt x="271" y="12524"/>
                    </a:lnTo>
                    <a:lnTo>
                      <a:pt x="146" y="12793"/>
                    </a:lnTo>
                    <a:lnTo>
                      <a:pt x="79" y="12962"/>
                    </a:lnTo>
                    <a:lnTo>
                      <a:pt x="33" y="13146"/>
                    </a:lnTo>
                    <a:lnTo>
                      <a:pt x="11" y="13386"/>
                    </a:lnTo>
                    <a:lnTo>
                      <a:pt x="11" y="13641"/>
                    </a:lnTo>
                    <a:lnTo>
                      <a:pt x="33" y="13881"/>
                    </a:lnTo>
                    <a:lnTo>
                      <a:pt x="101" y="14150"/>
                    </a:lnTo>
                    <a:lnTo>
                      <a:pt x="192" y="14404"/>
                    </a:lnTo>
                    <a:lnTo>
                      <a:pt x="293" y="14645"/>
                    </a:lnTo>
                    <a:lnTo>
                      <a:pt x="451" y="14857"/>
                    </a:lnTo>
                    <a:lnTo>
                      <a:pt x="621" y="15054"/>
                    </a:lnTo>
                    <a:lnTo>
                      <a:pt x="734" y="15125"/>
                    </a:lnTo>
                    <a:lnTo>
                      <a:pt x="835" y="15210"/>
                    </a:lnTo>
                    <a:lnTo>
                      <a:pt x="948" y="15267"/>
                    </a:lnTo>
                    <a:lnTo>
                      <a:pt x="1084" y="15323"/>
                    </a:lnTo>
                    <a:lnTo>
                      <a:pt x="1208" y="15351"/>
                    </a:lnTo>
                    <a:lnTo>
                      <a:pt x="1355" y="15380"/>
                    </a:lnTo>
                    <a:lnTo>
                      <a:pt x="1513" y="15380"/>
                    </a:lnTo>
                    <a:lnTo>
                      <a:pt x="1683" y="15380"/>
                    </a:lnTo>
                    <a:lnTo>
                      <a:pt x="1864" y="15351"/>
                    </a:lnTo>
                    <a:lnTo>
                      <a:pt x="2033" y="15323"/>
                    </a:lnTo>
                    <a:lnTo>
                      <a:pt x="2225" y="15238"/>
                    </a:lnTo>
                    <a:lnTo>
                      <a:pt x="2428" y="15153"/>
                    </a:lnTo>
                    <a:lnTo>
                      <a:pt x="2745" y="15026"/>
                    </a:lnTo>
                    <a:lnTo>
                      <a:pt x="3005" y="14913"/>
                    </a:lnTo>
                    <a:lnTo>
                      <a:pt x="3264" y="14828"/>
                    </a:lnTo>
                    <a:lnTo>
                      <a:pt x="3513" y="14800"/>
                    </a:lnTo>
                    <a:lnTo>
                      <a:pt x="3615" y="14828"/>
                    </a:lnTo>
                    <a:lnTo>
                      <a:pt x="3728" y="14857"/>
                    </a:lnTo>
                    <a:lnTo>
                      <a:pt x="3807" y="14913"/>
                    </a:lnTo>
                    <a:lnTo>
                      <a:pt x="3920" y="14998"/>
                    </a:lnTo>
                    <a:lnTo>
                      <a:pt x="4010" y="15097"/>
                    </a:lnTo>
                    <a:lnTo>
                      <a:pt x="4089" y="15238"/>
                    </a:lnTo>
                    <a:lnTo>
                      <a:pt x="4179" y="15408"/>
                    </a:lnTo>
                    <a:lnTo>
                      <a:pt x="4247" y="15620"/>
                    </a:lnTo>
                    <a:lnTo>
                      <a:pt x="4326" y="15860"/>
                    </a:lnTo>
                    <a:lnTo>
                      <a:pt x="4394" y="16129"/>
                    </a:lnTo>
                    <a:lnTo>
                      <a:pt x="4439" y="16440"/>
                    </a:lnTo>
                    <a:lnTo>
                      <a:pt x="4507" y="16737"/>
                    </a:lnTo>
                    <a:lnTo>
                      <a:pt x="4552" y="17090"/>
                    </a:lnTo>
                    <a:lnTo>
                      <a:pt x="4575" y="17443"/>
                    </a:lnTo>
                    <a:lnTo>
                      <a:pt x="4586" y="17825"/>
                    </a:lnTo>
                    <a:lnTo>
                      <a:pt x="4586" y="18193"/>
                    </a:lnTo>
                    <a:lnTo>
                      <a:pt x="4586" y="18574"/>
                    </a:lnTo>
                    <a:lnTo>
                      <a:pt x="4586" y="18984"/>
                    </a:lnTo>
                    <a:lnTo>
                      <a:pt x="4552" y="19366"/>
                    </a:lnTo>
                    <a:lnTo>
                      <a:pt x="4507" y="19748"/>
                    </a:lnTo>
                    <a:lnTo>
                      <a:pt x="4462" y="20129"/>
                    </a:lnTo>
                    <a:lnTo>
                      <a:pt x="4371" y="20483"/>
                    </a:lnTo>
                    <a:lnTo>
                      <a:pt x="4292" y="20836"/>
                    </a:lnTo>
                    <a:lnTo>
                      <a:pt x="4202" y="21161"/>
                    </a:lnTo>
                    <a:lnTo>
                      <a:pt x="4744" y="21161"/>
                    </a:lnTo>
                    <a:lnTo>
                      <a:pt x="5264" y="21161"/>
                    </a:lnTo>
                    <a:lnTo>
                      <a:pt x="5784" y="21161"/>
                    </a:lnTo>
                    <a:lnTo>
                      <a:pt x="6235" y="21161"/>
                    </a:lnTo>
                    <a:lnTo>
                      <a:pt x="6676" y="21161"/>
                    </a:lnTo>
                    <a:lnTo>
                      <a:pt x="7060" y="21161"/>
                    </a:lnTo>
                    <a:lnTo>
                      <a:pt x="7410" y="21161"/>
                    </a:lnTo>
                    <a:lnTo>
                      <a:pt x="7670" y="21161"/>
                    </a:lnTo>
                    <a:lnTo>
                      <a:pt x="8020" y="21020"/>
                    </a:lnTo>
                    <a:lnTo>
                      <a:pt x="8303" y="20893"/>
                    </a:lnTo>
                    <a:lnTo>
                      <a:pt x="8563" y="20695"/>
                    </a:lnTo>
                    <a:lnTo>
                      <a:pt x="8800" y="20511"/>
                    </a:lnTo>
                    <a:lnTo>
                      <a:pt x="8969" y="20285"/>
                    </a:lnTo>
                    <a:lnTo>
                      <a:pt x="9150" y="20045"/>
                    </a:lnTo>
                    <a:lnTo>
                      <a:pt x="9252" y="19804"/>
                    </a:lnTo>
                    <a:lnTo>
                      <a:pt x="9342" y="19550"/>
                    </a:lnTo>
                    <a:lnTo>
                      <a:pt x="9410" y="19281"/>
                    </a:lnTo>
                    <a:lnTo>
                      <a:pt x="9433" y="19013"/>
                    </a:lnTo>
                    <a:lnTo>
                      <a:pt x="9433" y="18744"/>
                    </a:lnTo>
                    <a:lnTo>
                      <a:pt x="9387" y="18504"/>
                    </a:lnTo>
                    <a:lnTo>
                      <a:pt x="9320" y="18221"/>
                    </a:lnTo>
                    <a:lnTo>
                      <a:pt x="9207" y="17981"/>
                    </a:lnTo>
                    <a:lnTo>
                      <a:pt x="9105" y="17740"/>
                    </a:lnTo>
                    <a:lnTo>
                      <a:pt x="8924" y="17514"/>
                    </a:lnTo>
                    <a:lnTo>
                      <a:pt x="8777" y="17274"/>
                    </a:lnTo>
                    <a:lnTo>
                      <a:pt x="8642" y="17034"/>
                    </a:lnTo>
                    <a:lnTo>
                      <a:pt x="8563" y="16765"/>
                    </a:lnTo>
                    <a:lnTo>
                      <a:pt x="8472" y="16468"/>
                    </a:lnTo>
                    <a:lnTo>
                      <a:pt x="8450" y="16157"/>
                    </a:lnTo>
                    <a:lnTo>
                      <a:pt x="8450" y="15860"/>
                    </a:lnTo>
                    <a:lnTo>
                      <a:pt x="8472" y="15563"/>
                    </a:lnTo>
                    <a:lnTo>
                      <a:pt x="8540" y="15267"/>
                    </a:lnTo>
                    <a:lnTo>
                      <a:pt x="8642" y="14998"/>
                    </a:lnTo>
                    <a:lnTo>
                      <a:pt x="8777" y="14729"/>
                    </a:lnTo>
                    <a:lnTo>
                      <a:pt x="8868" y="14616"/>
                    </a:lnTo>
                    <a:lnTo>
                      <a:pt x="8969" y="14475"/>
                    </a:lnTo>
                    <a:lnTo>
                      <a:pt x="9060" y="14376"/>
                    </a:lnTo>
                    <a:lnTo>
                      <a:pt x="9184" y="14291"/>
                    </a:lnTo>
                    <a:lnTo>
                      <a:pt x="9297" y="14206"/>
                    </a:lnTo>
                    <a:lnTo>
                      <a:pt x="9433" y="14121"/>
                    </a:lnTo>
                    <a:lnTo>
                      <a:pt x="9579" y="14051"/>
                    </a:lnTo>
                    <a:lnTo>
                      <a:pt x="9726" y="13994"/>
                    </a:lnTo>
                    <a:lnTo>
                      <a:pt x="9884" y="13938"/>
                    </a:lnTo>
                    <a:lnTo>
                      <a:pt x="10054" y="13909"/>
                    </a:lnTo>
                    <a:lnTo>
                      <a:pt x="10257" y="13881"/>
                    </a:lnTo>
                    <a:lnTo>
                      <a:pt x="10449" y="13881"/>
                    </a:lnTo>
                    <a:lnTo>
                      <a:pt x="10664" y="13881"/>
                    </a:lnTo>
                    <a:lnTo>
                      <a:pt x="10856" y="13909"/>
                    </a:lnTo>
                    <a:lnTo>
                      <a:pt x="11037" y="13966"/>
                    </a:lnTo>
                    <a:lnTo>
                      <a:pt x="11206" y="14023"/>
                    </a:lnTo>
                    <a:lnTo>
                      <a:pt x="11353" y="14093"/>
                    </a:lnTo>
                    <a:lnTo>
                      <a:pt x="11511" y="14178"/>
                    </a:lnTo>
                    <a:lnTo>
                      <a:pt x="11635" y="14263"/>
                    </a:lnTo>
                    <a:lnTo>
                      <a:pt x="11748" y="14376"/>
                    </a:lnTo>
                    <a:lnTo>
                      <a:pt x="11861" y="14475"/>
                    </a:lnTo>
                    <a:lnTo>
                      <a:pt x="11941" y="14616"/>
                    </a:lnTo>
                    <a:lnTo>
                      <a:pt x="12031" y="14758"/>
                    </a:lnTo>
                    <a:lnTo>
                      <a:pt x="12099" y="14885"/>
                    </a:lnTo>
                    <a:lnTo>
                      <a:pt x="12200" y="15210"/>
                    </a:lnTo>
                    <a:lnTo>
                      <a:pt x="12268" y="15507"/>
                    </a:lnTo>
                    <a:lnTo>
                      <a:pt x="12291" y="15832"/>
                    </a:lnTo>
                    <a:lnTo>
                      <a:pt x="12291" y="16157"/>
                    </a:lnTo>
                    <a:lnTo>
                      <a:pt x="12246" y="16482"/>
                    </a:lnTo>
                    <a:lnTo>
                      <a:pt x="12178" y="16807"/>
                    </a:lnTo>
                    <a:lnTo>
                      <a:pt x="12099" y="17090"/>
                    </a:lnTo>
                    <a:lnTo>
                      <a:pt x="12008" y="17330"/>
                    </a:lnTo>
                    <a:lnTo>
                      <a:pt x="11884" y="17542"/>
                    </a:lnTo>
                    <a:lnTo>
                      <a:pt x="11748" y="17712"/>
                    </a:lnTo>
                    <a:lnTo>
                      <a:pt x="11613" y="17839"/>
                    </a:lnTo>
                    <a:lnTo>
                      <a:pt x="11489" y="18037"/>
                    </a:lnTo>
                    <a:lnTo>
                      <a:pt x="11398" y="18221"/>
                    </a:lnTo>
                    <a:lnTo>
                      <a:pt x="11319" y="18447"/>
                    </a:lnTo>
                    <a:lnTo>
                      <a:pt x="11251" y="18659"/>
                    </a:lnTo>
                    <a:lnTo>
                      <a:pt x="11206" y="18900"/>
                    </a:lnTo>
                    <a:lnTo>
                      <a:pt x="11184" y="19154"/>
                    </a:lnTo>
                    <a:lnTo>
                      <a:pt x="11184" y="19423"/>
                    </a:lnTo>
                    <a:lnTo>
                      <a:pt x="11229" y="19663"/>
                    </a:lnTo>
                    <a:lnTo>
                      <a:pt x="11297" y="19903"/>
                    </a:lnTo>
                    <a:lnTo>
                      <a:pt x="11376" y="20158"/>
                    </a:lnTo>
                    <a:lnTo>
                      <a:pt x="11511" y="20398"/>
                    </a:lnTo>
                    <a:lnTo>
                      <a:pt x="11681" y="20610"/>
                    </a:lnTo>
                    <a:lnTo>
                      <a:pt x="11884" y="20808"/>
                    </a:lnTo>
                    <a:lnTo>
                      <a:pt x="12121" y="20992"/>
                    </a:lnTo>
                    <a:lnTo>
                      <a:pt x="12404" y="21161"/>
                    </a:lnTo>
                    <a:lnTo>
                      <a:pt x="12528" y="21190"/>
                    </a:lnTo>
                    <a:lnTo>
                      <a:pt x="12856" y="21274"/>
                    </a:lnTo>
                    <a:lnTo>
                      <a:pt x="13330" y="21373"/>
                    </a:lnTo>
                    <a:lnTo>
                      <a:pt x="13963" y="21486"/>
                    </a:lnTo>
                    <a:lnTo>
                      <a:pt x="14313" y="21543"/>
                    </a:lnTo>
                    <a:lnTo>
                      <a:pt x="14652" y="21571"/>
                    </a:lnTo>
                    <a:lnTo>
                      <a:pt x="15025" y="21600"/>
                    </a:lnTo>
                    <a:lnTo>
                      <a:pt x="15409" y="21600"/>
                    </a:lnTo>
                    <a:lnTo>
                      <a:pt x="15782" y="21600"/>
                    </a:lnTo>
                    <a:lnTo>
                      <a:pt x="16177" y="21571"/>
                    </a:lnTo>
                    <a:lnTo>
                      <a:pt x="16516" y="21486"/>
                    </a:lnTo>
                    <a:lnTo>
                      <a:pt x="16889" y="21402"/>
                    </a:lnTo>
                    <a:lnTo>
                      <a:pt x="16821" y="21190"/>
                    </a:lnTo>
                    <a:lnTo>
                      <a:pt x="16776" y="20935"/>
                    </a:lnTo>
                    <a:lnTo>
                      <a:pt x="16742" y="20667"/>
                    </a:lnTo>
                    <a:lnTo>
                      <a:pt x="16719" y="20370"/>
                    </a:lnTo>
                    <a:lnTo>
                      <a:pt x="16697" y="19719"/>
                    </a:lnTo>
                    <a:lnTo>
                      <a:pt x="16697" y="19013"/>
                    </a:lnTo>
                    <a:lnTo>
                      <a:pt x="16719" y="18306"/>
                    </a:lnTo>
                    <a:lnTo>
                      <a:pt x="16753" y="17599"/>
                    </a:lnTo>
                    <a:lnTo>
                      <a:pt x="16821" y="16949"/>
                    </a:lnTo>
                    <a:lnTo>
                      <a:pt x="16889" y="16383"/>
                    </a:lnTo>
                    <a:lnTo>
                      <a:pt x="16934" y="16129"/>
                    </a:lnTo>
                    <a:lnTo>
                      <a:pt x="17002" y="15945"/>
                    </a:lnTo>
                    <a:lnTo>
                      <a:pt x="17081" y="15790"/>
                    </a:lnTo>
                    <a:lnTo>
                      <a:pt x="17194" y="15648"/>
                    </a:lnTo>
                    <a:lnTo>
                      <a:pt x="17318" y="15563"/>
                    </a:lnTo>
                    <a:lnTo>
                      <a:pt x="17453" y="15507"/>
                    </a:lnTo>
                    <a:lnTo>
                      <a:pt x="17600" y="15450"/>
                    </a:lnTo>
                    <a:lnTo>
                      <a:pt x="17758" y="15450"/>
                    </a:lnTo>
                    <a:lnTo>
                      <a:pt x="17905" y="15479"/>
                    </a:lnTo>
                    <a:lnTo>
                      <a:pt x="18064" y="15535"/>
                    </a:lnTo>
                    <a:lnTo>
                      <a:pt x="18233" y="15620"/>
                    </a:lnTo>
                    <a:lnTo>
                      <a:pt x="18380" y="15733"/>
                    </a:lnTo>
                    <a:lnTo>
                      <a:pt x="18561" y="15832"/>
                    </a:lnTo>
                    <a:lnTo>
                      <a:pt x="18707" y="15973"/>
                    </a:lnTo>
                    <a:lnTo>
                      <a:pt x="18866" y="16129"/>
                    </a:lnTo>
                    <a:lnTo>
                      <a:pt x="18990" y="16327"/>
                    </a:lnTo>
                    <a:lnTo>
                      <a:pt x="19125" y="16482"/>
                    </a:lnTo>
                    <a:lnTo>
                      <a:pt x="19295" y="16624"/>
                    </a:lnTo>
                    <a:lnTo>
                      <a:pt x="19464" y="16737"/>
                    </a:lnTo>
                    <a:lnTo>
                      <a:pt x="19668" y="16807"/>
                    </a:lnTo>
                    <a:lnTo>
                      <a:pt x="19860" y="16836"/>
                    </a:lnTo>
                    <a:lnTo>
                      <a:pt x="20052" y="16864"/>
                    </a:lnTo>
                    <a:lnTo>
                      <a:pt x="20266" y="16836"/>
                    </a:lnTo>
                    <a:lnTo>
                      <a:pt x="20470" y="16793"/>
                    </a:lnTo>
                    <a:lnTo>
                      <a:pt x="20662" y="16708"/>
                    </a:lnTo>
                    <a:lnTo>
                      <a:pt x="20854" y="16567"/>
                    </a:lnTo>
                    <a:lnTo>
                      <a:pt x="21035" y="16412"/>
                    </a:lnTo>
                    <a:lnTo>
                      <a:pt x="21182" y="16214"/>
                    </a:lnTo>
                    <a:lnTo>
                      <a:pt x="21340" y="16002"/>
                    </a:lnTo>
                    <a:lnTo>
                      <a:pt x="21441" y="15733"/>
                    </a:lnTo>
                    <a:lnTo>
                      <a:pt x="21532" y="15436"/>
                    </a:lnTo>
                    <a:lnTo>
                      <a:pt x="21600" y="15083"/>
                    </a:lnTo>
                    <a:lnTo>
                      <a:pt x="21600" y="14885"/>
                    </a:lnTo>
                    <a:lnTo>
                      <a:pt x="21600" y="14729"/>
                    </a:lnTo>
                    <a:lnTo>
                      <a:pt x="21600" y="14531"/>
                    </a:lnTo>
                    <a:lnTo>
                      <a:pt x="21577" y="14376"/>
                    </a:lnTo>
                    <a:lnTo>
                      <a:pt x="21532" y="14206"/>
                    </a:lnTo>
                    <a:lnTo>
                      <a:pt x="21487" y="14051"/>
                    </a:lnTo>
                    <a:lnTo>
                      <a:pt x="21419" y="13909"/>
                    </a:lnTo>
                    <a:lnTo>
                      <a:pt x="21351" y="13768"/>
                    </a:lnTo>
                    <a:lnTo>
                      <a:pt x="21204" y="13500"/>
                    </a:lnTo>
                    <a:lnTo>
                      <a:pt x="21035" y="13287"/>
                    </a:lnTo>
                    <a:lnTo>
                      <a:pt x="20809" y="13090"/>
                    </a:lnTo>
                    <a:lnTo>
                      <a:pt x="20594" y="12962"/>
                    </a:lnTo>
                    <a:lnTo>
                      <a:pt x="20357" y="12821"/>
                    </a:lnTo>
                    <a:lnTo>
                      <a:pt x="20120" y="12764"/>
                    </a:lnTo>
                    <a:lnTo>
                      <a:pt x="19882" y="12708"/>
                    </a:lnTo>
                    <a:lnTo>
                      <a:pt x="19645" y="12736"/>
                    </a:lnTo>
                    <a:lnTo>
                      <a:pt x="19430" y="12793"/>
                    </a:lnTo>
                    <a:lnTo>
                      <a:pt x="19227" y="12906"/>
                    </a:lnTo>
                    <a:lnTo>
                      <a:pt x="19148" y="12962"/>
                    </a:lnTo>
                    <a:lnTo>
                      <a:pt x="19058" y="13047"/>
                    </a:lnTo>
                    <a:lnTo>
                      <a:pt x="18990" y="13146"/>
                    </a:lnTo>
                    <a:lnTo>
                      <a:pt x="18911" y="13259"/>
                    </a:lnTo>
                    <a:lnTo>
                      <a:pt x="18775" y="13471"/>
                    </a:lnTo>
                    <a:lnTo>
                      <a:pt x="18628" y="13641"/>
                    </a:lnTo>
                    <a:lnTo>
                      <a:pt x="18470" y="13740"/>
                    </a:lnTo>
                    <a:lnTo>
                      <a:pt x="18301" y="13825"/>
                    </a:lnTo>
                    <a:lnTo>
                      <a:pt x="18143" y="13853"/>
                    </a:lnTo>
                    <a:lnTo>
                      <a:pt x="17973" y="13881"/>
                    </a:lnTo>
                    <a:lnTo>
                      <a:pt x="17804" y="13853"/>
                    </a:lnTo>
                    <a:lnTo>
                      <a:pt x="17646" y="13796"/>
                    </a:lnTo>
                    <a:lnTo>
                      <a:pt x="17499" y="13726"/>
                    </a:lnTo>
                    <a:lnTo>
                      <a:pt x="17341" y="13641"/>
                    </a:lnTo>
                    <a:lnTo>
                      <a:pt x="17216" y="13528"/>
                    </a:lnTo>
                    <a:lnTo>
                      <a:pt x="17103" y="13386"/>
                    </a:lnTo>
                    <a:lnTo>
                      <a:pt x="17024" y="13259"/>
                    </a:lnTo>
                    <a:lnTo>
                      <a:pt x="16934" y="13118"/>
                    </a:lnTo>
                    <a:lnTo>
                      <a:pt x="16889" y="12991"/>
                    </a:lnTo>
                    <a:lnTo>
                      <a:pt x="16889" y="12849"/>
                    </a:lnTo>
                    <a:lnTo>
                      <a:pt x="16889" y="12383"/>
                    </a:lnTo>
                    <a:lnTo>
                      <a:pt x="16889" y="11662"/>
                    </a:lnTo>
                    <a:lnTo>
                      <a:pt x="16889" y="10701"/>
                    </a:lnTo>
                    <a:lnTo>
                      <a:pt x="16889" y="9640"/>
                    </a:lnTo>
                    <a:lnTo>
                      <a:pt x="16889" y="8566"/>
                    </a:lnTo>
                    <a:lnTo>
                      <a:pt x="16889" y="7478"/>
                    </a:lnTo>
                    <a:lnTo>
                      <a:pt x="16889" y="6502"/>
                    </a:lnTo>
                    <a:lnTo>
                      <a:pt x="16889" y="5739"/>
                    </a:lnTo>
                    <a:lnTo>
                      <a:pt x="16674" y="5894"/>
                    </a:lnTo>
                    <a:lnTo>
                      <a:pt x="16414" y="6036"/>
                    </a:lnTo>
                    <a:lnTo>
                      <a:pt x="16154" y="6177"/>
                    </a:lnTo>
                    <a:lnTo>
                      <a:pt x="15849" y="6248"/>
                    </a:lnTo>
                    <a:lnTo>
                      <a:pt x="15544" y="6304"/>
                    </a:lnTo>
                    <a:lnTo>
                      <a:pt x="15217" y="6332"/>
                    </a:lnTo>
                    <a:lnTo>
                      <a:pt x="14866" y="6361"/>
                    </a:lnTo>
                    <a:lnTo>
                      <a:pt x="14550" y="6361"/>
                    </a:lnTo>
                    <a:lnTo>
                      <a:pt x="14200" y="6332"/>
                    </a:lnTo>
                    <a:lnTo>
                      <a:pt x="13850" y="6276"/>
                    </a:lnTo>
                    <a:lnTo>
                      <a:pt x="13522" y="6219"/>
                    </a:lnTo>
                    <a:lnTo>
                      <a:pt x="13206" y="6149"/>
                    </a:lnTo>
                    <a:lnTo>
                      <a:pt x="12901" y="6064"/>
                    </a:lnTo>
                    <a:lnTo>
                      <a:pt x="12618" y="5951"/>
                    </a:lnTo>
                    <a:lnTo>
                      <a:pt x="12358" y="5838"/>
                    </a:lnTo>
                    <a:lnTo>
                      <a:pt x="12121" y="5739"/>
                    </a:lnTo>
                    <a:lnTo>
                      <a:pt x="11941" y="5626"/>
                    </a:lnTo>
                    <a:lnTo>
                      <a:pt x="11794" y="5513"/>
                    </a:lnTo>
                    <a:lnTo>
                      <a:pt x="11658" y="5414"/>
                    </a:lnTo>
                    <a:lnTo>
                      <a:pt x="11556" y="5301"/>
                    </a:lnTo>
                    <a:lnTo>
                      <a:pt x="11466" y="5187"/>
                    </a:lnTo>
                    <a:lnTo>
                      <a:pt x="11398" y="5089"/>
                    </a:lnTo>
                    <a:lnTo>
                      <a:pt x="11376" y="4947"/>
                    </a:lnTo>
                    <a:lnTo>
                      <a:pt x="11353" y="4834"/>
                    </a:lnTo>
                    <a:lnTo>
                      <a:pt x="11353" y="4707"/>
                    </a:lnTo>
                    <a:lnTo>
                      <a:pt x="11376" y="4565"/>
                    </a:lnTo>
                    <a:lnTo>
                      <a:pt x="11443" y="4410"/>
                    </a:lnTo>
                    <a:lnTo>
                      <a:pt x="11511" y="4240"/>
                    </a:lnTo>
                    <a:lnTo>
                      <a:pt x="11703" y="3887"/>
                    </a:lnTo>
                    <a:lnTo>
                      <a:pt x="11986" y="3505"/>
                    </a:lnTo>
                    <a:lnTo>
                      <a:pt x="12144" y="3265"/>
                    </a:lnTo>
                    <a:lnTo>
                      <a:pt x="12246" y="3025"/>
                    </a:lnTo>
                    <a:lnTo>
                      <a:pt x="12336" y="2756"/>
                    </a:lnTo>
                    <a:lnTo>
                      <a:pt x="12404" y="2445"/>
                    </a:lnTo>
                    <a:lnTo>
                      <a:pt x="12438" y="2176"/>
                    </a:lnTo>
                    <a:lnTo>
                      <a:pt x="12438" y="1880"/>
                    </a:lnTo>
                    <a:lnTo>
                      <a:pt x="12404" y="1583"/>
                    </a:lnTo>
                    <a:lnTo>
                      <a:pt x="12336" y="1314"/>
                    </a:lnTo>
                    <a:lnTo>
                      <a:pt x="12246" y="1046"/>
                    </a:lnTo>
                    <a:lnTo>
                      <a:pt x="12099" y="791"/>
                    </a:lnTo>
                    <a:lnTo>
                      <a:pt x="12008" y="692"/>
                    </a:lnTo>
                    <a:lnTo>
                      <a:pt x="11918" y="579"/>
                    </a:lnTo>
                    <a:lnTo>
                      <a:pt x="11816" y="466"/>
                    </a:lnTo>
                    <a:lnTo>
                      <a:pt x="11703" y="381"/>
                    </a:lnTo>
                    <a:lnTo>
                      <a:pt x="11579" y="310"/>
                    </a:lnTo>
                    <a:lnTo>
                      <a:pt x="11443" y="226"/>
                    </a:lnTo>
                    <a:lnTo>
                      <a:pt x="11297" y="169"/>
                    </a:lnTo>
                    <a:lnTo>
                      <a:pt x="11138" y="113"/>
                    </a:lnTo>
                    <a:lnTo>
                      <a:pt x="10969" y="56"/>
                    </a:lnTo>
                    <a:lnTo>
                      <a:pt x="10800" y="28"/>
                    </a:lnTo>
                    <a:lnTo>
                      <a:pt x="10619" y="28"/>
                    </a:lnTo>
                    <a:lnTo>
                      <a:pt x="10404" y="28"/>
                    </a:lnTo>
                    <a:lnTo>
                      <a:pt x="10257" y="28"/>
                    </a:lnTo>
                    <a:lnTo>
                      <a:pt x="10076" y="56"/>
                    </a:lnTo>
                    <a:lnTo>
                      <a:pt x="9952" y="84"/>
                    </a:lnTo>
                    <a:lnTo>
                      <a:pt x="9794" y="141"/>
                    </a:lnTo>
                    <a:lnTo>
                      <a:pt x="9692" y="226"/>
                    </a:lnTo>
                    <a:lnTo>
                      <a:pt x="9557" y="282"/>
                    </a:lnTo>
                    <a:lnTo>
                      <a:pt x="9455" y="381"/>
                    </a:lnTo>
                    <a:lnTo>
                      <a:pt x="9365" y="466"/>
                    </a:lnTo>
                    <a:lnTo>
                      <a:pt x="9274" y="579"/>
                    </a:lnTo>
                    <a:lnTo>
                      <a:pt x="9184" y="692"/>
                    </a:lnTo>
                    <a:lnTo>
                      <a:pt x="9128" y="791"/>
                    </a:lnTo>
                    <a:lnTo>
                      <a:pt x="9060" y="932"/>
                    </a:lnTo>
                    <a:lnTo>
                      <a:pt x="8969" y="1201"/>
                    </a:lnTo>
                    <a:lnTo>
                      <a:pt x="8913" y="1498"/>
                    </a:lnTo>
                    <a:lnTo>
                      <a:pt x="8890" y="1795"/>
                    </a:lnTo>
                    <a:lnTo>
                      <a:pt x="8890" y="2120"/>
                    </a:lnTo>
                    <a:lnTo>
                      <a:pt x="8913" y="2445"/>
                    </a:lnTo>
                    <a:lnTo>
                      <a:pt x="8969" y="2756"/>
                    </a:lnTo>
                    <a:lnTo>
                      <a:pt x="9060" y="3081"/>
                    </a:lnTo>
                    <a:lnTo>
                      <a:pt x="9173" y="3378"/>
                    </a:lnTo>
                    <a:lnTo>
                      <a:pt x="9297" y="3647"/>
                    </a:lnTo>
                    <a:lnTo>
                      <a:pt x="9466" y="3887"/>
                    </a:lnTo>
                    <a:lnTo>
                      <a:pt x="9579" y="4085"/>
                    </a:lnTo>
                    <a:lnTo>
                      <a:pt x="9670" y="4269"/>
                    </a:lnTo>
                    <a:lnTo>
                      <a:pt x="9726" y="4467"/>
                    </a:lnTo>
                    <a:lnTo>
                      <a:pt x="9771" y="4650"/>
                    </a:lnTo>
                    <a:lnTo>
                      <a:pt x="9771" y="4834"/>
                    </a:lnTo>
                    <a:lnTo>
                      <a:pt x="9749" y="5032"/>
                    </a:lnTo>
                    <a:lnTo>
                      <a:pt x="9715" y="5216"/>
                    </a:lnTo>
                    <a:lnTo>
                      <a:pt x="9625" y="5385"/>
                    </a:lnTo>
                    <a:lnTo>
                      <a:pt x="9534" y="5513"/>
                    </a:lnTo>
                    <a:lnTo>
                      <a:pt x="9410" y="5626"/>
                    </a:lnTo>
                    <a:lnTo>
                      <a:pt x="9229" y="5710"/>
                    </a:lnTo>
                    <a:lnTo>
                      <a:pt x="9060" y="5767"/>
                    </a:lnTo>
                    <a:lnTo>
                      <a:pt x="8845" y="5767"/>
                    </a:lnTo>
                    <a:lnTo>
                      <a:pt x="8585" y="5739"/>
                    </a:lnTo>
                    <a:lnTo>
                      <a:pt x="8325" y="5654"/>
                    </a:lnTo>
                    <a:lnTo>
                      <a:pt x="8020" y="5513"/>
                    </a:lnTo>
                    <a:lnTo>
                      <a:pt x="7840" y="5442"/>
                    </a:lnTo>
                    <a:lnTo>
                      <a:pt x="7648" y="5385"/>
                    </a:lnTo>
                    <a:lnTo>
                      <a:pt x="7433" y="5329"/>
                    </a:lnTo>
                    <a:lnTo>
                      <a:pt x="7241" y="5301"/>
                    </a:lnTo>
                    <a:lnTo>
                      <a:pt x="6755" y="5301"/>
                    </a:lnTo>
                    <a:lnTo>
                      <a:pt x="6281" y="5329"/>
                    </a:lnTo>
                    <a:lnTo>
                      <a:pt x="5784" y="5385"/>
                    </a:lnTo>
                    <a:lnTo>
                      <a:pt x="5264" y="5498"/>
                    </a:lnTo>
                    <a:lnTo>
                      <a:pt x="4744" y="5597"/>
                    </a:lnTo>
                    <a:lnTo>
                      <a:pt x="4247" y="5739"/>
                    </a:lnTo>
                    <a:lnTo>
                      <a:pt x="4202" y="5894"/>
                    </a:lnTo>
                    <a:lnTo>
                      <a:pt x="4202" y="6191"/>
                    </a:lnTo>
                    <a:lnTo>
                      <a:pt x="4202" y="6545"/>
                    </a:lnTo>
                    <a:lnTo>
                      <a:pt x="4225" y="6954"/>
                    </a:lnTo>
                    <a:lnTo>
                      <a:pt x="4315" y="7930"/>
                    </a:lnTo>
                    <a:lnTo>
                      <a:pt x="4394" y="9018"/>
                    </a:lnTo>
                    <a:lnTo>
                      <a:pt x="4439" y="9570"/>
                    </a:lnTo>
                    <a:lnTo>
                      <a:pt x="4462" y="10107"/>
                    </a:lnTo>
                    <a:lnTo>
                      <a:pt x="4484" y="10630"/>
                    </a:lnTo>
                    <a:lnTo>
                      <a:pt x="4507" y="11082"/>
                    </a:lnTo>
                    <a:lnTo>
                      <a:pt x="4484" y="11520"/>
                    </a:lnTo>
                    <a:lnTo>
                      <a:pt x="4439" y="11874"/>
                    </a:lnTo>
                    <a:lnTo>
                      <a:pt x="4394" y="12029"/>
                    </a:lnTo>
                    <a:lnTo>
                      <a:pt x="4349" y="12171"/>
                    </a:lnTo>
                    <a:lnTo>
                      <a:pt x="4315" y="12284"/>
                    </a:lnTo>
                    <a:lnTo>
                      <a:pt x="4247" y="12354"/>
                    </a:lnTo>
                    <a:close/>
                  </a:path>
                </a:pathLst>
              </a:custGeom>
              <a:solidFill>
                <a:srgbClr val="DDDDDD"/>
              </a:solidFill>
              <a:ln w="19050">
                <a:solidFill>
                  <a:srgbClr val="C0C0C0"/>
                </a:solidFill>
                <a:miter lim="800000"/>
                <a:headEnd/>
                <a:tailEnd/>
              </a:ln>
            </p:spPr>
            <p:txBody>
              <a:bodyPr/>
              <a:lstStyle/>
              <a:p>
                <a:endParaRPr lang="it-IT" sz="1100"/>
              </a:p>
            </p:txBody>
          </p:sp>
          <p:sp>
            <p:nvSpPr>
              <p:cNvPr id="25" name="Text Box 24"/>
              <p:cNvSpPr txBox="1">
                <a:spLocks noChangeArrowheads="1"/>
              </p:cNvSpPr>
              <p:nvPr/>
            </p:nvSpPr>
            <p:spPr bwMode="auto">
              <a:xfrm>
                <a:off x="2436" y="1858"/>
                <a:ext cx="953" cy="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it-IT" altLang="it-IT" sz="1100" b="1"/>
                  <a:t>Rischio</a:t>
                </a:r>
              </a:p>
              <a:p>
                <a:r>
                  <a:rPr lang="it-IT" altLang="it-IT" sz="1100" b="1"/>
                  <a:t>credito</a:t>
                </a:r>
              </a:p>
            </p:txBody>
          </p:sp>
        </p:grpSp>
        <p:grpSp>
          <p:nvGrpSpPr>
            <p:cNvPr id="26" name="Group 31"/>
            <p:cNvGrpSpPr>
              <a:grpSpLocks/>
            </p:cNvGrpSpPr>
            <p:nvPr/>
          </p:nvGrpSpPr>
          <p:grpSpPr bwMode="auto">
            <a:xfrm>
              <a:off x="2006600" y="2873375"/>
              <a:ext cx="1312863" cy="1090613"/>
              <a:chOff x="2520" y="1002"/>
              <a:chExt cx="827" cy="687"/>
            </a:xfrm>
          </p:grpSpPr>
          <p:sp>
            <p:nvSpPr>
              <p:cNvPr id="27" name="Puzzle3"/>
              <p:cNvSpPr>
                <a:spLocks noEditPoints="1" noChangeArrowheads="1"/>
              </p:cNvSpPr>
              <p:nvPr/>
            </p:nvSpPr>
            <p:spPr bwMode="auto">
              <a:xfrm>
                <a:off x="2604" y="1002"/>
                <a:ext cx="720" cy="687"/>
              </a:xfrm>
              <a:custGeom>
                <a:avLst/>
                <a:gdLst>
                  <a:gd name="T0" fmla="*/ 10391 w 21600"/>
                  <a:gd name="T1" fmla="*/ 15806 h 21600"/>
                  <a:gd name="T2" fmla="*/ 20551 w 21600"/>
                  <a:gd name="T3" fmla="*/ 21088 h 21600"/>
                  <a:gd name="T4" fmla="*/ 13180 w 21600"/>
                  <a:gd name="T5" fmla="*/ 13801 h 21600"/>
                  <a:gd name="T6" fmla="*/ 20551 w 21600"/>
                  <a:gd name="T7" fmla="*/ 7025 h 21600"/>
                  <a:gd name="T8" fmla="*/ 10500 w 21600"/>
                  <a:gd name="T9" fmla="*/ 52 h 21600"/>
                  <a:gd name="T10" fmla="*/ 692 w 21600"/>
                  <a:gd name="T11" fmla="*/ 6802 h 21600"/>
                  <a:gd name="T12" fmla="*/ 8064 w 21600"/>
                  <a:gd name="T13" fmla="*/ 13526 h 21600"/>
                  <a:gd name="T14" fmla="*/ 692 w 21600"/>
                  <a:gd name="T15" fmla="*/ 21088 h 21600"/>
                  <a:gd name="T16" fmla="*/ 2273 w 21600"/>
                  <a:gd name="T17" fmla="*/ 7719 h 21600"/>
                  <a:gd name="T18" fmla="*/ 19149 w 21600"/>
                  <a:gd name="T19" fmla="*/ 202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6625" y="20892"/>
                    </a:moveTo>
                    <a:lnTo>
                      <a:pt x="7105" y="21023"/>
                    </a:lnTo>
                    <a:lnTo>
                      <a:pt x="7513" y="21088"/>
                    </a:lnTo>
                    <a:lnTo>
                      <a:pt x="7922" y="21115"/>
                    </a:lnTo>
                    <a:lnTo>
                      <a:pt x="8242" y="21115"/>
                    </a:lnTo>
                    <a:lnTo>
                      <a:pt x="8544" y="21062"/>
                    </a:lnTo>
                    <a:lnTo>
                      <a:pt x="8810" y="20997"/>
                    </a:lnTo>
                    <a:lnTo>
                      <a:pt x="9023" y="20892"/>
                    </a:lnTo>
                    <a:lnTo>
                      <a:pt x="9148" y="20761"/>
                    </a:lnTo>
                    <a:lnTo>
                      <a:pt x="9290" y="20616"/>
                    </a:lnTo>
                    <a:lnTo>
                      <a:pt x="9361" y="20459"/>
                    </a:lnTo>
                    <a:lnTo>
                      <a:pt x="9396" y="20289"/>
                    </a:lnTo>
                    <a:lnTo>
                      <a:pt x="9396" y="20092"/>
                    </a:lnTo>
                    <a:lnTo>
                      <a:pt x="9325" y="19909"/>
                    </a:lnTo>
                    <a:lnTo>
                      <a:pt x="9219" y="19738"/>
                    </a:lnTo>
                    <a:lnTo>
                      <a:pt x="9094" y="19555"/>
                    </a:lnTo>
                    <a:lnTo>
                      <a:pt x="8917" y="19384"/>
                    </a:lnTo>
                    <a:lnTo>
                      <a:pt x="8650" y="19162"/>
                    </a:lnTo>
                    <a:lnTo>
                      <a:pt x="8437" y="18900"/>
                    </a:lnTo>
                    <a:lnTo>
                      <a:pt x="8277" y="18624"/>
                    </a:lnTo>
                    <a:lnTo>
                      <a:pt x="8135" y="18349"/>
                    </a:lnTo>
                    <a:lnTo>
                      <a:pt x="8028" y="18048"/>
                    </a:lnTo>
                    <a:lnTo>
                      <a:pt x="7993" y="17746"/>
                    </a:lnTo>
                    <a:lnTo>
                      <a:pt x="7993" y="17471"/>
                    </a:lnTo>
                    <a:lnTo>
                      <a:pt x="8028" y="17169"/>
                    </a:lnTo>
                    <a:lnTo>
                      <a:pt x="8135" y="16920"/>
                    </a:lnTo>
                    <a:lnTo>
                      <a:pt x="8277" y="16671"/>
                    </a:lnTo>
                    <a:lnTo>
                      <a:pt x="8366" y="16540"/>
                    </a:lnTo>
                    <a:lnTo>
                      <a:pt x="8473" y="16409"/>
                    </a:lnTo>
                    <a:lnTo>
                      <a:pt x="8615" y="16317"/>
                    </a:lnTo>
                    <a:lnTo>
                      <a:pt x="8739" y="16213"/>
                    </a:lnTo>
                    <a:lnTo>
                      <a:pt x="8881" y="16134"/>
                    </a:lnTo>
                    <a:lnTo>
                      <a:pt x="9059" y="16055"/>
                    </a:lnTo>
                    <a:lnTo>
                      <a:pt x="9254" y="15990"/>
                    </a:lnTo>
                    <a:lnTo>
                      <a:pt x="9432" y="15911"/>
                    </a:lnTo>
                    <a:lnTo>
                      <a:pt x="9663" y="15885"/>
                    </a:lnTo>
                    <a:lnTo>
                      <a:pt x="9876" y="15833"/>
                    </a:lnTo>
                    <a:lnTo>
                      <a:pt x="10142" y="15806"/>
                    </a:lnTo>
                    <a:lnTo>
                      <a:pt x="10391" y="15806"/>
                    </a:lnTo>
                    <a:lnTo>
                      <a:pt x="10728" y="15806"/>
                    </a:lnTo>
                    <a:lnTo>
                      <a:pt x="10995" y="15806"/>
                    </a:lnTo>
                    <a:lnTo>
                      <a:pt x="11279" y="15833"/>
                    </a:lnTo>
                    <a:lnTo>
                      <a:pt x="11546" y="15885"/>
                    </a:lnTo>
                    <a:lnTo>
                      <a:pt x="11776" y="15937"/>
                    </a:lnTo>
                    <a:lnTo>
                      <a:pt x="12025" y="15990"/>
                    </a:lnTo>
                    <a:lnTo>
                      <a:pt x="12221" y="16055"/>
                    </a:lnTo>
                    <a:lnTo>
                      <a:pt x="12434" y="16134"/>
                    </a:lnTo>
                    <a:lnTo>
                      <a:pt x="12611" y="16213"/>
                    </a:lnTo>
                    <a:lnTo>
                      <a:pt x="12771" y="16317"/>
                    </a:lnTo>
                    <a:lnTo>
                      <a:pt x="12913" y="16409"/>
                    </a:lnTo>
                    <a:lnTo>
                      <a:pt x="13038" y="16514"/>
                    </a:lnTo>
                    <a:lnTo>
                      <a:pt x="13251" y="16737"/>
                    </a:lnTo>
                    <a:lnTo>
                      <a:pt x="13428" y="16986"/>
                    </a:lnTo>
                    <a:lnTo>
                      <a:pt x="13517" y="17248"/>
                    </a:lnTo>
                    <a:lnTo>
                      <a:pt x="13588" y="17523"/>
                    </a:lnTo>
                    <a:lnTo>
                      <a:pt x="13588" y="17799"/>
                    </a:lnTo>
                    <a:lnTo>
                      <a:pt x="13517" y="18074"/>
                    </a:lnTo>
                    <a:lnTo>
                      <a:pt x="13428" y="18323"/>
                    </a:lnTo>
                    <a:lnTo>
                      <a:pt x="13286" y="18572"/>
                    </a:lnTo>
                    <a:lnTo>
                      <a:pt x="13109" y="18808"/>
                    </a:lnTo>
                    <a:lnTo>
                      <a:pt x="12878" y="19031"/>
                    </a:lnTo>
                    <a:lnTo>
                      <a:pt x="12434" y="19411"/>
                    </a:lnTo>
                    <a:lnTo>
                      <a:pt x="12132" y="19738"/>
                    </a:lnTo>
                    <a:lnTo>
                      <a:pt x="12025" y="19856"/>
                    </a:lnTo>
                    <a:lnTo>
                      <a:pt x="11919" y="20014"/>
                    </a:lnTo>
                    <a:lnTo>
                      <a:pt x="11883" y="20132"/>
                    </a:lnTo>
                    <a:lnTo>
                      <a:pt x="11883" y="20263"/>
                    </a:lnTo>
                    <a:lnTo>
                      <a:pt x="11883" y="20394"/>
                    </a:lnTo>
                    <a:lnTo>
                      <a:pt x="11954" y="20485"/>
                    </a:lnTo>
                    <a:lnTo>
                      <a:pt x="12061" y="20590"/>
                    </a:lnTo>
                    <a:lnTo>
                      <a:pt x="12185" y="20695"/>
                    </a:lnTo>
                    <a:lnTo>
                      <a:pt x="12327" y="20787"/>
                    </a:lnTo>
                    <a:lnTo>
                      <a:pt x="12540" y="20892"/>
                    </a:lnTo>
                    <a:lnTo>
                      <a:pt x="12771" y="20997"/>
                    </a:lnTo>
                    <a:lnTo>
                      <a:pt x="13073" y="21088"/>
                    </a:lnTo>
                    <a:lnTo>
                      <a:pt x="13428" y="21193"/>
                    </a:lnTo>
                    <a:lnTo>
                      <a:pt x="13873" y="21298"/>
                    </a:lnTo>
                    <a:lnTo>
                      <a:pt x="14317" y="21390"/>
                    </a:lnTo>
                    <a:lnTo>
                      <a:pt x="14778" y="21468"/>
                    </a:lnTo>
                    <a:lnTo>
                      <a:pt x="15294" y="21547"/>
                    </a:lnTo>
                    <a:lnTo>
                      <a:pt x="15809" y="21600"/>
                    </a:lnTo>
                    <a:lnTo>
                      <a:pt x="16359" y="21652"/>
                    </a:lnTo>
                    <a:lnTo>
                      <a:pt x="16875" y="21678"/>
                    </a:lnTo>
                    <a:lnTo>
                      <a:pt x="17407" y="21678"/>
                    </a:lnTo>
                    <a:lnTo>
                      <a:pt x="17958" y="21678"/>
                    </a:lnTo>
                    <a:lnTo>
                      <a:pt x="18473" y="21652"/>
                    </a:lnTo>
                    <a:lnTo>
                      <a:pt x="18953" y="21573"/>
                    </a:lnTo>
                    <a:lnTo>
                      <a:pt x="19397" y="21495"/>
                    </a:lnTo>
                    <a:lnTo>
                      <a:pt x="19841" y="21390"/>
                    </a:lnTo>
                    <a:lnTo>
                      <a:pt x="20214" y="21272"/>
                    </a:lnTo>
                    <a:lnTo>
                      <a:pt x="20551" y="21088"/>
                    </a:lnTo>
                    <a:lnTo>
                      <a:pt x="20480" y="20787"/>
                    </a:lnTo>
                    <a:lnTo>
                      <a:pt x="20409" y="20485"/>
                    </a:lnTo>
                    <a:lnTo>
                      <a:pt x="20356" y="20158"/>
                    </a:lnTo>
                    <a:lnTo>
                      <a:pt x="20356" y="19804"/>
                    </a:lnTo>
                    <a:lnTo>
                      <a:pt x="20321" y="19083"/>
                    </a:lnTo>
                    <a:lnTo>
                      <a:pt x="20356" y="18349"/>
                    </a:lnTo>
                    <a:lnTo>
                      <a:pt x="20409" y="17641"/>
                    </a:lnTo>
                    <a:lnTo>
                      <a:pt x="20480" y="17012"/>
                    </a:lnTo>
                    <a:lnTo>
                      <a:pt x="20551" y="16488"/>
                    </a:lnTo>
                    <a:lnTo>
                      <a:pt x="20551" y="16055"/>
                    </a:lnTo>
                    <a:lnTo>
                      <a:pt x="20551" y="15911"/>
                    </a:lnTo>
                    <a:lnTo>
                      <a:pt x="20445" y="15754"/>
                    </a:lnTo>
                    <a:lnTo>
                      <a:pt x="20356" y="15610"/>
                    </a:lnTo>
                    <a:lnTo>
                      <a:pt x="20178" y="15452"/>
                    </a:lnTo>
                    <a:lnTo>
                      <a:pt x="20001" y="15334"/>
                    </a:lnTo>
                    <a:lnTo>
                      <a:pt x="19770" y="15230"/>
                    </a:lnTo>
                    <a:lnTo>
                      <a:pt x="19521" y="15125"/>
                    </a:lnTo>
                    <a:lnTo>
                      <a:pt x="19290" y="15059"/>
                    </a:lnTo>
                    <a:lnTo>
                      <a:pt x="19024" y="15007"/>
                    </a:lnTo>
                    <a:lnTo>
                      <a:pt x="18740" y="14954"/>
                    </a:lnTo>
                    <a:lnTo>
                      <a:pt x="18509" y="14954"/>
                    </a:lnTo>
                    <a:lnTo>
                      <a:pt x="18225" y="14954"/>
                    </a:lnTo>
                    <a:lnTo>
                      <a:pt x="17994" y="15007"/>
                    </a:lnTo>
                    <a:lnTo>
                      <a:pt x="17763" y="15085"/>
                    </a:lnTo>
                    <a:lnTo>
                      <a:pt x="17550" y="15177"/>
                    </a:lnTo>
                    <a:lnTo>
                      <a:pt x="17372" y="15308"/>
                    </a:lnTo>
                    <a:lnTo>
                      <a:pt x="17176" y="15426"/>
                    </a:lnTo>
                    <a:lnTo>
                      <a:pt x="16928" y="15557"/>
                    </a:lnTo>
                    <a:lnTo>
                      <a:pt x="16661" y="15636"/>
                    </a:lnTo>
                    <a:lnTo>
                      <a:pt x="16359" y="15688"/>
                    </a:lnTo>
                    <a:lnTo>
                      <a:pt x="16022" y="15715"/>
                    </a:lnTo>
                    <a:lnTo>
                      <a:pt x="15667" y="15688"/>
                    </a:lnTo>
                    <a:lnTo>
                      <a:pt x="15294" y="15662"/>
                    </a:lnTo>
                    <a:lnTo>
                      <a:pt x="14956" y="15583"/>
                    </a:lnTo>
                    <a:lnTo>
                      <a:pt x="14619" y="15479"/>
                    </a:lnTo>
                    <a:lnTo>
                      <a:pt x="14281" y="15334"/>
                    </a:lnTo>
                    <a:lnTo>
                      <a:pt x="13961" y="15177"/>
                    </a:lnTo>
                    <a:lnTo>
                      <a:pt x="13695" y="14981"/>
                    </a:lnTo>
                    <a:lnTo>
                      <a:pt x="13588" y="14850"/>
                    </a:lnTo>
                    <a:lnTo>
                      <a:pt x="13482" y="14732"/>
                    </a:lnTo>
                    <a:lnTo>
                      <a:pt x="13393" y="14600"/>
                    </a:lnTo>
                    <a:lnTo>
                      <a:pt x="13322" y="14456"/>
                    </a:lnTo>
                    <a:lnTo>
                      <a:pt x="13251" y="14299"/>
                    </a:lnTo>
                    <a:lnTo>
                      <a:pt x="13215" y="14155"/>
                    </a:lnTo>
                    <a:lnTo>
                      <a:pt x="13180" y="13971"/>
                    </a:lnTo>
                    <a:lnTo>
                      <a:pt x="13180" y="13801"/>
                    </a:lnTo>
                    <a:lnTo>
                      <a:pt x="13180" y="13591"/>
                    </a:lnTo>
                    <a:lnTo>
                      <a:pt x="13215" y="13395"/>
                    </a:lnTo>
                    <a:lnTo>
                      <a:pt x="13251" y="13198"/>
                    </a:lnTo>
                    <a:lnTo>
                      <a:pt x="13322" y="13015"/>
                    </a:lnTo>
                    <a:lnTo>
                      <a:pt x="13393" y="12870"/>
                    </a:lnTo>
                    <a:lnTo>
                      <a:pt x="13482" y="12713"/>
                    </a:lnTo>
                    <a:lnTo>
                      <a:pt x="13588" y="12569"/>
                    </a:lnTo>
                    <a:lnTo>
                      <a:pt x="13730" y="12438"/>
                    </a:lnTo>
                    <a:lnTo>
                      <a:pt x="13997" y="12215"/>
                    </a:lnTo>
                    <a:lnTo>
                      <a:pt x="14334" y="12005"/>
                    </a:lnTo>
                    <a:lnTo>
                      <a:pt x="14690" y="11861"/>
                    </a:lnTo>
                    <a:lnTo>
                      <a:pt x="15063" y="11756"/>
                    </a:lnTo>
                    <a:lnTo>
                      <a:pt x="15436" y="11678"/>
                    </a:lnTo>
                    <a:lnTo>
                      <a:pt x="15809" y="11638"/>
                    </a:lnTo>
                    <a:lnTo>
                      <a:pt x="16182" y="11638"/>
                    </a:lnTo>
                    <a:lnTo>
                      <a:pt x="16555" y="11678"/>
                    </a:lnTo>
                    <a:lnTo>
                      <a:pt x="16910" y="11730"/>
                    </a:lnTo>
                    <a:lnTo>
                      <a:pt x="17248" y="11835"/>
                    </a:lnTo>
                    <a:lnTo>
                      <a:pt x="17514" y="11966"/>
                    </a:lnTo>
                    <a:lnTo>
                      <a:pt x="17763" y="12110"/>
                    </a:lnTo>
                    <a:lnTo>
                      <a:pt x="17887" y="12215"/>
                    </a:lnTo>
                    <a:lnTo>
                      <a:pt x="18065" y="12307"/>
                    </a:lnTo>
                    <a:lnTo>
                      <a:pt x="18260" y="12412"/>
                    </a:lnTo>
                    <a:lnTo>
                      <a:pt x="18438" y="12464"/>
                    </a:lnTo>
                    <a:lnTo>
                      <a:pt x="18669" y="12543"/>
                    </a:lnTo>
                    <a:lnTo>
                      <a:pt x="18882" y="12569"/>
                    </a:lnTo>
                    <a:lnTo>
                      <a:pt x="19113" y="12595"/>
                    </a:lnTo>
                    <a:lnTo>
                      <a:pt x="19361" y="12608"/>
                    </a:lnTo>
                    <a:lnTo>
                      <a:pt x="19592" y="12608"/>
                    </a:lnTo>
                    <a:lnTo>
                      <a:pt x="19841" y="12595"/>
                    </a:lnTo>
                    <a:lnTo>
                      <a:pt x="20072" y="12543"/>
                    </a:lnTo>
                    <a:lnTo>
                      <a:pt x="20321" y="12490"/>
                    </a:lnTo>
                    <a:lnTo>
                      <a:pt x="20551" y="12438"/>
                    </a:lnTo>
                    <a:lnTo>
                      <a:pt x="20800" y="12333"/>
                    </a:lnTo>
                    <a:lnTo>
                      <a:pt x="20996" y="12241"/>
                    </a:lnTo>
                    <a:lnTo>
                      <a:pt x="21244" y="12110"/>
                    </a:lnTo>
                    <a:lnTo>
                      <a:pt x="21298" y="12032"/>
                    </a:lnTo>
                    <a:lnTo>
                      <a:pt x="21404" y="11966"/>
                    </a:lnTo>
                    <a:lnTo>
                      <a:pt x="21475" y="11861"/>
                    </a:lnTo>
                    <a:lnTo>
                      <a:pt x="21511" y="11730"/>
                    </a:lnTo>
                    <a:lnTo>
                      <a:pt x="21617" y="11481"/>
                    </a:lnTo>
                    <a:lnTo>
                      <a:pt x="21653" y="11180"/>
                    </a:lnTo>
                    <a:lnTo>
                      <a:pt x="21653" y="10826"/>
                    </a:lnTo>
                    <a:lnTo>
                      <a:pt x="21653" y="10472"/>
                    </a:lnTo>
                    <a:lnTo>
                      <a:pt x="21582" y="10092"/>
                    </a:lnTo>
                    <a:lnTo>
                      <a:pt x="21511" y="9725"/>
                    </a:lnTo>
                    <a:lnTo>
                      <a:pt x="21298" y="8912"/>
                    </a:lnTo>
                    <a:lnTo>
                      <a:pt x="21067" y="8191"/>
                    </a:lnTo>
                    <a:lnTo>
                      <a:pt x="20800" y="7536"/>
                    </a:lnTo>
                    <a:lnTo>
                      <a:pt x="20551" y="7025"/>
                    </a:lnTo>
                    <a:lnTo>
                      <a:pt x="20001" y="7103"/>
                    </a:lnTo>
                    <a:lnTo>
                      <a:pt x="19432" y="7156"/>
                    </a:lnTo>
                    <a:lnTo>
                      <a:pt x="18846" y="7208"/>
                    </a:lnTo>
                    <a:lnTo>
                      <a:pt x="18225" y="7208"/>
                    </a:lnTo>
                    <a:lnTo>
                      <a:pt x="17656" y="7208"/>
                    </a:lnTo>
                    <a:lnTo>
                      <a:pt x="17070" y="7182"/>
                    </a:lnTo>
                    <a:lnTo>
                      <a:pt x="16484" y="7156"/>
                    </a:lnTo>
                    <a:lnTo>
                      <a:pt x="15986" y="7103"/>
                    </a:lnTo>
                    <a:lnTo>
                      <a:pt x="14992" y="6999"/>
                    </a:lnTo>
                    <a:lnTo>
                      <a:pt x="14210" y="6907"/>
                    </a:lnTo>
                    <a:lnTo>
                      <a:pt x="13695" y="6828"/>
                    </a:lnTo>
                    <a:lnTo>
                      <a:pt x="13517" y="6802"/>
                    </a:lnTo>
                    <a:lnTo>
                      <a:pt x="13073" y="6645"/>
                    </a:lnTo>
                    <a:lnTo>
                      <a:pt x="12700" y="6474"/>
                    </a:lnTo>
                    <a:lnTo>
                      <a:pt x="12363" y="6304"/>
                    </a:lnTo>
                    <a:lnTo>
                      <a:pt x="12132" y="6094"/>
                    </a:lnTo>
                    <a:lnTo>
                      <a:pt x="11919" y="5871"/>
                    </a:lnTo>
                    <a:lnTo>
                      <a:pt x="11776" y="5649"/>
                    </a:lnTo>
                    <a:lnTo>
                      <a:pt x="11688" y="5413"/>
                    </a:lnTo>
                    <a:lnTo>
                      <a:pt x="11617" y="5190"/>
                    </a:lnTo>
                    <a:lnTo>
                      <a:pt x="11617" y="4941"/>
                    </a:lnTo>
                    <a:lnTo>
                      <a:pt x="11652" y="4718"/>
                    </a:lnTo>
                    <a:lnTo>
                      <a:pt x="11723" y="4482"/>
                    </a:lnTo>
                    <a:lnTo>
                      <a:pt x="11812" y="4285"/>
                    </a:lnTo>
                    <a:lnTo>
                      <a:pt x="11919" y="4089"/>
                    </a:lnTo>
                    <a:lnTo>
                      <a:pt x="12096" y="3905"/>
                    </a:lnTo>
                    <a:lnTo>
                      <a:pt x="12292" y="3735"/>
                    </a:lnTo>
                    <a:lnTo>
                      <a:pt x="12505" y="3604"/>
                    </a:lnTo>
                    <a:lnTo>
                      <a:pt x="12700" y="3460"/>
                    </a:lnTo>
                    <a:lnTo>
                      <a:pt x="12878" y="3250"/>
                    </a:lnTo>
                    <a:lnTo>
                      <a:pt x="13038" y="3027"/>
                    </a:lnTo>
                    <a:lnTo>
                      <a:pt x="13180" y="2752"/>
                    </a:lnTo>
                    <a:lnTo>
                      <a:pt x="13286" y="2477"/>
                    </a:lnTo>
                    <a:lnTo>
                      <a:pt x="13322" y="2175"/>
                    </a:lnTo>
                    <a:lnTo>
                      <a:pt x="13357" y="1874"/>
                    </a:lnTo>
                    <a:lnTo>
                      <a:pt x="13286" y="1572"/>
                    </a:lnTo>
                    <a:lnTo>
                      <a:pt x="13180" y="1271"/>
                    </a:lnTo>
                    <a:lnTo>
                      <a:pt x="13038" y="983"/>
                    </a:lnTo>
                    <a:lnTo>
                      <a:pt x="12949" y="865"/>
                    </a:lnTo>
                    <a:lnTo>
                      <a:pt x="12807" y="733"/>
                    </a:lnTo>
                    <a:lnTo>
                      <a:pt x="12665" y="616"/>
                    </a:lnTo>
                    <a:lnTo>
                      <a:pt x="12505" y="511"/>
                    </a:lnTo>
                    <a:lnTo>
                      <a:pt x="12327" y="406"/>
                    </a:lnTo>
                    <a:lnTo>
                      <a:pt x="12132" y="314"/>
                    </a:lnTo>
                    <a:lnTo>
                      <a:pt x="11883" y="235"/>
                    </a:lnTo>
                    <a:lnTo>
                      <a:pt x="11652" y="183"/>
                    </a:lnTo>
                    <a:lnTo>
                      <a:pt x="11368" y="104"/>
                    </a:lnTo>
                    <a:lnTo>
                      <a:pt x="11101" y="78"/>
                    </a:lnTo>
                    <a:lnTo>
                      <a:pt x="10800" y="52"/>
                    </a:lnTo>
                    <a:lnTo>
                      <a:pt x="10444" y="52"/>
                    </a:lnTo>
                    <a:lnTo>
                      <a:pt x="10142" y="52"/>
                    </a:lnTo>
                    <a:lnTo>
                      <a:pt x="9840" y="78"/>
                    </a:lnTo>
                    <a:lnTo>
                      <a:pt x="9574" y="104"/>
                    </a:lnTo>
                    <a:lnTo>
                      <a:pt x="9325" y="157"/>
                    </a:lnTo>
                    <a:lnTo>
                      <a:pt x="9094" y="209"/>
                    </a:lnTo>
                    <a:lnTo>
                      <a:pt x="8846" y="262"/>
                    </a:lnTo>
                    <a:lnTo>
                      <a:pt x="8650" y="340"/>
                    </a:lnTo>
                    <a:lnTo>
                      <a:pt x="8437" y="432"/>
                    </a:lnTo>
                    <a:lnTo>
                      <a:pt x="8277" y="511"/>
                    </a:lnTo>
                    <a:lnTo>
                      <a:pt x="8100" y="616"/>
                    </a:lnTo>
                    <a:lnTo>
                      <a:pt x="7957" y="707"/>
                    </a:lnTo>
                    <a:lnTo>
                      <a:pt x="7833" y="838"/>
                    </a:lnTo>
                    <a:lnTo>
                      <a:pt x="7620" y="1061"/>
                    </a:lnTo>
                    <a:lnTo>
                      <a:pt x="7442" y="1336"/>
                    </a:lnTo>
                    <a:lnTo>
                      <a:pt x="7353" y="1599"/>
                    </a:lnTo>
                    <a:lnTo>
                      <a:pt x="7318" y="1900"/>
                    </a:lnTo>
                    <a:lnTo>
                      <a:pt x="7318" y="2175"/>
                    </a:lnTo>
                    <a:lnTo>
                      <a:pt x="7353" y="2450"/>
                    </a:lnTo>
                    <a:lnTo>
                      <a:pt x="7442" y="2726"/>
                    </a:lnTo>
                    <a:lnTo>
                      <a:pt x="7620" y="2975"/>
                    </a:lnTo>
                    <a:lnTo>
                      <a:pt x="7833" y="3198"/>
                    </a:lnTo>
                    <a:lnTo>
                      <a:pt x="8064" y="3433"/>
                    </a:lnTo>
                    <a:lnTo>
                      <a:pt x="8295" y="3630"/>
                    </a:lnTo>
                    <a:lnTo>
                      <a:pt x="8508" y="3853"/>
                    </a:lnTo>
                    <a:lnTo>
                      <a:pt x="8686" y="4089"/>
                    </a:lnTo>
                    <a:lnTo>
                      <a:pt x="8775" y="4312"/>
                    </a:lnTo>
                    <a:lnTo>
                      <a:pt x="8846" y="4561"/>
                    </a:lnTo>
                    <a:lnTo>
                      <a:pt x="8846" y="4810"/>
                    </a:lnTo>
                    <a:lnTo>
                      <a:pt x="8810" y="5059"/>
                    </a:lnTo>
                    <a:lnTo>
                      <a:pt x="8721" y="5295"/>
                    </a:lnTo>
                    <a:lnTo>
                      <a:pt x="8579" y="5544"/>
                    </a:lnTo>
                    <a:lnTo>
                      <a:pt x="8366" y="5766"/>
                    </a:lnTo>
                    <a:lnTo>
                      <a:pt x="8135" y="5976"/>
                    </a:lnTo>
                    <a:lnTo>
                      <a:pt x="7833" y="6199"/>
                    </a:lnTo>
                    <a:lnTo>
                      <a:pt x="7478" y="6369"/>
                    </a:lnTo>
                    <a:lnTo>
                      <a:pt x="7069" y="6527"/>
                    </a:lnTo>
                    <a:lnTo>
                      <a:pt x="6590" y="6671"/>
                    </a:lnTo>
                    <a:lnTo>
                      <a:pt x="6092" y="6802"/>
                    </a:lnTo>
                    <a:lnTo>
                      <a:pt x="5684" y="6802"/>
                    </a:lnTo>
                    <a:lnTo>
                      <a:pt x="5133" y="6802"/>
                    </a:lnTo>
                    <a:lnTo>
                      <a:pt x="4547" y="6802"/>
                    </a:lnTo>
                    <a:lnTo>
                      <a:pt x="3872" y="6802"/>
                    </a:lnTo>
                    <a:lnTo>
                      <a:pt x="3144" y="6802"/>
                    </a:lnTo>
                    <a:lnTo>
                      <a:pt x="2362" y="6802"/>
                    </a:lnTo>
                    <a:lnTo>
                      <a:pt x="1545" y="6802"/>
                    </a:lnTo>
                    <a:lnTo>
                      <a:pt x="692" y="6802"/>
                    </a:lnTo>
                    <a:lnTo>
                      <a:pt x="586" y="7234"/>
                    </a:lnTo>
                    <a:lnTo>
                      <a:pt x="461" y="7837"/>
                    </a:lnTo>
                    <a:lnTo>
                      <a:pt x="355" y="8493"/>
                    </a:lnTo>
                    <a:lnTo>
                      <a:pt x="248" y="9187"/>
                    </a:lnTo>
                    <a:lnTo>
                      <a:pt x="142" y="9869"/>
                    </a:lnTo>
                    <a:lnTo>
                      <a:pt x="106" y="10498"/>
                    </a:lnTo>
                    <a:lnTo>
                      <a:pt x="106" y="10983"/>
                    </a:lnTo>
                    <a:lnTo>
                      <a:pt x="106" y="11311"/>
                    </a:lnTo>
                    <a:lnTo>
                      <a:pt x="213" y="11481"/>
                    </a:lnTo>
                    <a:lnTo>
                      <a:pt x="319" y="11651"/>
                    </a:lnTo>
                    <a:lnTo>
                      <a:pt x="497" y="11783"/>
                    </a:lnTo>
                    <a:lnTo>
                      <a:pt x="692" y="11914"/>
                    </a:lnTo>
                    <a:lnTo>
                      <a:pt x="941" y="12032"/>
                    </a:lnTo>
                    <a:lnTo>
                      <a:pt x="1207" y="12110"/>
                    </a:lnTo>
                    <a:lnTo>
                      <a:pt x="1509" y="12189"/>
                    </a:lnTo>
                    <a:lnTo>
                      <a:pt x="1794" y="12241"/>
                    </a:lnTo>
                    <a:lnTo>
                      <a:pt x="2131" y="12267"/>
                    </a:lnTo>
                    <a:lnTo>
                      <a:pt x="2433" y="12281"/>
                    </a:lnTo>
                    <a:lnTo>
                      <a:pt x="2735" y="12267"/>
                    </a:lnTo>
                    <a:lnTo>
                      <a:pt x="3055" y="12241"/>
                    </a:lnTo>
                    <a:lnTo>
                      <a:pt x="3357" y="12189"/>
                    </a:lnTo>
                    <a:lnTo>
                      <a:pt x="3623" y="12084"/>
                    </a:lnTo>
                    <a:lnTo>
                      <a:pt x="3872" y="11979"/>
                    </a:lnTo>
                    <a:lnTo>
                      <a:pt x="4103" y="11861"/>
                    </a:lnTo>
                    <a:lnTo>
                      <a:pt x="4316" y="11704"/>
                    </a:lnTo>
                    <a:lnTo>
                      <a:pt x="4582" y="11612"/>
                    </a:lnTo>
                    <a:lnTo>
                      <a:pt x="4849" y="11533"/>
                    </a:lnTo>
                    <a:lnTo>
                      <a:pt x="5169" y="11507"/>
                    </a:lnTo>
                    <a:lnTo>
                      <a:pt x="5506" y="11481"/>
                    </a:lnTo>
                    <a:lnTo>
                      <a:pt x="5808" y="11507"/>
                    </a:lnTo>
                    <a:lnTo>
                      <a:pt x="6146" y="11560"/>
                    </a:lnTo>
                    <a:lnTo>
                      <a:pt x="6501" y="11651"/>
                    </a:lnTo>
                    <a:lnTo>
                      <a:pt x="6803" y="11783"/>
                    </a:lnTo>
                    <a:lnTo>
                      <a:pt x="7105" y="11940"/>
                    </a:lnTo>
                    <a:lnTo>
                      <a:pt x="7353" y="12110"/>
                    </a:lnTo>
                    <a:lnTo>
                      <a:pt x="7584" y="12333"/>
                    </a:lnTo>
                    <a:lnTo>
                      <a:pt x="7798" y="12595"/>
                    </a:lnTo>
                    <a:lnTo>
                      <a:pt x="7922" y="12870"/>
                    </a:lnTo>
                    <a:lnTo>
                      <a:pt x="8028" y="13198"/>
                    </a:lnTo>
                    <a:lnTo>
                      <a:pt x="8064" y="13526"/>
                    </a:lnTo>
                    <a:lnTo>
                      <a:pt x="8028" y="13775"/>
                    </a:lnTo>
                    <a:lnTo>
                      <a:pt x="7922" y="13998"/>
                    </a:lnTo>
                    <a:lnTo>
                      <a:pt x="7798" y="14220"/>
                    </a:lnTo>
                    <a:lnTo>
                      <a:pt x="7584" y="14404"/>
                    </a:lnTo>
                    <a:lnTo>
                      <a:pt x="7353" y="14574"/>
                    </a:lnTo>
                    <a:lnTo>
                      <a:pt x="7105" y="14732"/>
                    </a:lnTo>
                    <a:lnTo>
                      <a:pt x="6803" y="14850"/>
                    </a:lnTo>
                    <a:lnTo>
                      <a:pt x="6501" y="14954"/>
                    </a:lnTo>
                    <a:lnTo>
                      <a:pt x="6146" y="15033"/>
                    </a:lnTo>
                    <a:lnTo>
                      <a:pt x="5808" y="15085"/>
                    </a:lnTo>
                    <a:lnTo>
                      <a:pt x="5506" y="15085"/>
                    </a:lnTo>
                    <a:lnTo>
                      <a:pt x="5169" y="15059"/>
                    </a:lnTo>
                    <a:lnTo>
                      <a:pt x="4849" y="15007"/>
                    </a:lnTo>
                    <a:lnTo>
                      <a:pt x="4582" y="14902"/>
                    </a:lnTo>
                    <a:lnTo>
                      <a:pt x="4316" y="14784"/>
                    </a:lnTo>
                    <a:lnTo>
                      <a:pt x="4103" y="14600"/>
                    </a:lnTo>
                    <a:lnTo>
                      <a:pt x="3907" y="14430"/>
                    </a:lnTo>
                    <a:lnTo>
                      <a:pt x="3659" y="14299"/>
                    </a:lnTo>
                    <a:lnTo>
                      <a:pt x="3428" y="14194"/>
                    </a:lnTo>
                    <a:lnTo>
                      <a:pt x="3179" y="14129"/>
                    </a:lnTo>
                    <a:lnTo>
                      <a:pt x="2913" y="14102"/>
                    </a:lnTo>
                    <a:lnTo>
                      <a:pt x="2646" y="14102"/>
                    </a:lnTo>
                    <a:lnTo>
                      <a:pt x="2362" y="14129"/>
                    </a:lnTo>
                    <a:lnTo>
                      <a:pt x="2096" y="14168"/>
                    </a:lnTo>
                    <a:lnTo>
                      <a:pt x="1811" y="14273"/>
                    </a:lnTo>
                    <a:lnTo>
                      <a:pt x="1545" y="14378"/>
                    </a:lnTo>
                    <a:lnTo>
                      <a:pt x="1314" y="14496"/>
                    </a:lnTo>
                    <a:lnTo>
                      <a:pt x="1065" y="14653"/>
                    </a:lnTo>
                    <a:lnTo>
                      <a:pt x="870" y="14797"/>
                    </a:lnTo>
                    <a:lnTo>
                      <a:pt x="657" y="14981"/>
                    </a:lnTo>
                    <a:lnTo>
                      <a:pt x="497" y="15177"/>
                    </a:lnTo>
                    <a:lnTo>
                      <a:pt x="390" y="15413"/>
                    </a:lnTo>
                    <a:lnTo>
                      <a:pt x="284" y="15636"/>
                    </a:lnTo>
                    <a:lnTo>
                      <a:pt x="248" y="15911"/>
                    </a:lnTo>
                    <a:lnTo>
                      <a:pt x="284" y="16239"/>
                    </a:lnTo>
                    <a:lnTo>
                      <a:pt x="319" y="16566"/>
                    </a:lnTo>
                    <a:lnTo>
                      <a:pt x="497" y="17340"/>
                    </a:lnTo>
                    <a:lnTo>
                      <a:pt x="692" y="18152"/>
                    </a:lnTo>
                    <a:lnTo>
                      <a:pt x="799" y="18559"/>
                    </a:lnTo>
                    <a:lnTo>
                      <a:pt x="905" y="18978"/>
                    </a:lnTo>
                    <a:lnTo>
                      <a:pt x="959" y="19384"/>
                    </a:lnTo>
                    <a:lnTo>
                      <a:pt x="994" y="19791"/>
                    </a:lnTo>
                    <a:lnTo>
                      <a:pt x="994" y="20132"/>
                    </a:lnTo>
                    <a:lnTo>
                      <a:pt x="959" y="20485"/>
                    </a:lnTo>
                    <a:lnTo>
                      <a:pt x="941" y="20669"/>
                    </a:lnTo>
                    <a:lnTo>
                      <a:pt x="870" y="20813"/>
                    </a:lnTo>
                    <a:lnTo>
                      <a:pt x="799" y="20970"/>
                    </a:lnTo>
                    <a:lnTo>
                      <a:pt x="692" y="21088"/>
                    </a:lnTo>
                    <a:lnTo>
                      <a:pt x="1474" y="20997"/>
                    </a:lnTo>
                    <a:lnTo>
                      <a:pt x="2291" y="20866"/>
                    </a:lnTo>
                    <a:lnTo>
                      <a:pt x="3108" y="20787"/>
                    </a:lnTo>
                    <a:lnTo>
                      <a:pt x="3907" y="20721"/>
                    </a:lnTo>
                    <a:lnTo>
                      <a:pt x="4653" y="20695"/>
                    </a:lnTo>
                    <a:lnTo>
                      <a:pt x="5364" y="20695"/>
                    </a:lnTo>
                    <a:lnTo>
                      <a:pt x="5701" y="20721"/>
                    </a:lnTo>
                    <a:lnTo>
                      <a:pt x="6057" y="20761"/>
                    </a:lnTo>
                    <a:lnTo>
                      <a:pt x="6323" y="20813"/>
                    </a:lnTo>
                    <a:lnTo>
                      <a:pt x="6625" y="20892"/>
                    </a:lnTo>
                    <a:close/>
                  </a:path>
                </a:pathLst>
              </a:custGeom>
              <a:solidFill>
                <a:srgbClr val="DDDDDD"/>
              </a:solidFill>
              <a:ln w="19050">
                <a:solidFill>
                  <a:srgbClr val="C0C0C0"/>
                </a:solidFill>
                <a:miter lim="800000"/>
                <a:headEnd/>
                <a:tailEnd/>
              </a:ln>
            </p:spPr>
            <p:txBody>
              <a:bodyPr/>
              <a:lstStyle/>
              <a:p>
                <a:endParaRPr lang="it-IT" sz="1100"/>
              </a:p>
            </p:txBody>
          </p:sp>
          <p:sp>
            <p:nvSpPr>
              <p:cNvPr id="28" name="Text Box 26"/>
              <p:cNvSpPr txBox="1">
                <a:spLocks noChangeArrowheads="1"/>
              </p:cNvSpPr>
              <p:nvPr/>
            </p:nvSpPr>
            <p:spPr bwMode="auto">
              <a:xfrm>
                <a:off x="2520" y="1244"/>
                <a:ext cx="827" cy="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it-IT" altLang="it-IT" sz="1100" b="1"/>
                  <a:t>Rischio</a:t>
                </a:r>
              </a:p>
              <a:p>
                <a:r>
                  <a:rPr lang="it-IT" altLang="it-IT" sz="1100" b="1"/>
                  <a:t>operativo</a:t>
                </a:r>
              </a:p>
            </p:txBody>
          </p:sp>
        </p:grpSp>
        <p:sp>
          <p:nvSpPr>
            <p:cNvPr id="29" name="Text Box 34"/>
            <p:cNvSpPr txBox="1">
              <a:spLocks noChangeArrowheads="1"/>
            </p:cNvSpPr>
            <p:nvPr/>
          </p:nvSpPr>
          <p:spPr bwMode="auto">
            <a:xfrm>
              <a:off x="4711700" y="1443038"/>
              <a:ext cx="192552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buFontTx/>
                <a:buChar char="-"/>
              </a:pPr>
              <a:r>
                <a:rPr lang="it-IT" altLang="it-IT" sz="1200" dirty="0"/>
                <a:t> scelta strategie di gestione</a:t>
              </a:r>
            </a:p>
          </p:txBody>
        </p:sp>
        <p:sp>
          <p:nvSpPr>
            <p:cNvPr id="30" name="Text Box 35"/>
            <p:cNvSpPr txBox="1">
              <a:spLocks noChangeArrowheads="1"/>
            </p:cNvSpPr>
            <p:nvPr/>
          </p:nvSpPr>
          <p:spPr bwMode="auto">
            <a:xfrm>
              <a:off x="4711700" y="3627438"/>
              <a:ext cx="1513556" cy="938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buFontTx/>
                <a:buChar char="-"/>
              </a:pPr>
              <a:r>
                <a:rPr lang="it-IT" altLang="it-IT" sz="1100"/>
                <a:t> strategia</a:t>
              </a:r>
            </a:p>
            <a:p>
              <a:pPr algn="l">
                <a:buFontTx/>
                <a:buChar char="-"/>
              </a:pPr>
              <a:endParaRPr lang="it-IT" altLang="it-IT" sz="1100"/>
            </a:p>
            <a:p>
              <a:pPr algn="l">
                <a:buFontTx/>
                <a:buChar char="-"/>
              </a:pPr>
              <a:r>
                <a:rPr lang="it-IT" altLang="it-IT" sz="1100"/>
                <a:t> stile di gestione</a:t>
              </a:r>
            </a:p>
            <a:p>
              <a:pPr algn="l">
                <a:buFontTx/>
                <a:buChar char="-"/>
              </a:pPr>
              <a:endParaRPr lang="it-IT" altLang="it-IT" sz="1100"/>
            </a:p>
            <a:p>
              <a:pPr algn="l">
                <a:buFontTx/>
                <a:buChar char="-"/>
              </a:pPr>
              <a:r>
                <a:rPr lang="it-IT" altLang="it-IT" sz="1100"/>
                <a:t> scelte di investimento</a:t>
              </a:r>
            </a:p>
          </p:txBody>
        </p:sp>
        <p:sp>
          <p:nvSpPr>
            <p:cNvPr id="31" name="Text Box 36"/>
            <p:cNvSpPr txBox="1">
              <a:spLocks noChangeArrowheads="1"/>
            </p:cNvSpPr>
            <p:nvPr/>
          </p:nvSpPr>
          <p:spPr bwMode="auto">
            <a:xfrm>
              <a:off x="4800600" y="1684338"/>
              <a:ext cx="2114681" cy="6001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buFontTx/>
                <a:buChar char="-"/>
              </a:pPr>
              <a:r>
                <a:rPr lang="it-IT" altLang="it-IT" sz="1100"/>
                <a:t> liquidità sottostanti</a:t>
              </a:r>
            </a:p>
            <a:p>
              <a:pPr algn="l">
                <a:buFontTx/>
                <a:buChar char="-"/>
              </a:pPr>
              <a:endParaRPr lang="it-IT" altLang="it-IT" sz="1100"/>
            </a:p>
            <a:p>
              <a:pPr algn="l">
                <a:buFontTx/>
                <a:buChar char="-"/>
              </a:pPr>
              <a:r>
                <a:rPr lang="it-IT" altLang="it-IT" sz="1100"/>
                <a:t> rigidità strategie di investimento</a:t>
              </a:r>
            </a:p>
          </p:txBody>
        </p:sp>
        <p:sp>
          <p:nvSpPr>
            <p:cNvPr id="32" name="Text Box 37"/>
            <p:cNvSpPr txBox="1">
              <a:spLocks noChangeArrowheads="1"/>
            </p:cNvSpPr>
            <p:nvPr/>
          </p:nvSpPr>
          <p:spPr bwMode="auto">
            <a:xfrm>
              <a:off x="4711700" y="2217738"/>
              <a:ext cx="1394934" cy="6001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buFontTx/>
                <a:buChar char="-"/>
              </a:pPr>
              <a:r>
                <a:rPr lang="it-IT" altLang="it-IT" sz="1100"/>
                <a:t> solvibilità del fondo</a:t>
              </a:r>
            </a:p>
            <a:p>
              <a:pPr algn="l">
                <a:buFontTx/>
                <a:buChar char="-"/>
              </a:pPr>
              <a:endParaRPr lang="it-IT" altLang="it-IT" sz="1100"/>
            </a:p>
            <a:p>
              <a:pPr algn="l">
                <a:buFontTx/>
                <a:buChar char="-"/>
              </a:pPr>
              <a:r>
                <a:rPr lang="it-IT" altLang="it-IT" sz="1100"/>
                <a:t> solvibilità emittenti </a:t>
              </a:r>
            </a:p>
          </p:txBody>
        </p:sp>
        <p:sp>
          <p:nvSpPr>
            <p:cNvPr id="33" name="Text Box 38"/>
            <p:cNvSpPr txBox="1">
              <a:spLocks noChangeArrowheads="1"/>
            </p:cNvSpPr>
            <p:nvPr/>
          </p:nvSpPr>
          <p:spPr bwMode="auto">
            <a:xfrm>
              <a:off x="4711700" y="2789238"/>
              <a:ext cx="1707519" cy="938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buFontTx/>
                <a:buChar char="-"/>
              </a:pPr>
              <a:r>
                <a:rPr lang="it-IT" altLang="it-IT" sz="1100"/>
                <a:t> inadeguatezza procedure</a:t>
              </a:r>
            </a:p>
            <a:p>
              <a:pPr algn="l">
                <a:buFontTx/>
                <a:buChar char="-"/>
              </a:pPr>
              <a:endParaRPr lang="it-IT" altLang="it-IT" sz="1100"/>
            </a:p>
            <a:p>
              <a:pPr algn="l">
                <a:buFontTx/>
                <a:buChar char="-"/>
              </a:pPr>
              <a:r>
                <a:rPr lang="it-IT" altLang="it-IT" sz="1100"/>
                <a:t> inadeguatezza risorse</a:t>
              </a:r>
            </a:p>
            <a:p>
              <a:pPr algn="l">
                <a:buFontTx/>
                <a:buChar char="-"/>
              </a:pPr>
              <a:endParaRPr lang="it-IT" altLang="it-IT" sz="1100"/>
            </a:p>
            <a:p>
              <a:pPr algn="l">
                <a:buFontTx/>
                <a:buChar char="-"/>
              </a:pPr>
              <a:r>
                <a:rPr lang="it-IT" altLang="it-IT" sz="1100"/>
                <a:t> inadeguatezza sistemi</a:t>
              </a:r>
            </a:p>
          </p:txBody>
        </p:sp>
        <p:sp>
          <p:nvSpPr>
            <p:cNvPr id="34" name="Rectangle 41"/>
            <p:cNvSpPr>
              <a:spLocks noChangeArrowheads="1"/>
            </p:cNvSpPr>
            <p:nvPr/>
          </p:nvSpPr>
          <p:spPr bwMode="auto">
            <a:xfrm>
              <a:off x="3587750" y="4094163"/>
              <a:ext cx="1008063" cy="360362"/>
            </a:xfrm>
            <a:prstGeom prst="rect">
              <a:avLst/>
            </a:prstGeom>
            <a:solidFill>
              <a:srgbClr val="00B8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l">
                <a:lnSpc>
                  <a:spcPct val="93000"/>
                </a:lnSpc>
                <a:buClr>
                  <a:srgbClr val="000000"/>
                </a:buClr>
                <a:buSzPct val="100000"/>
                <a:buFont typeface="Arial" charset="0"/>
                <a:buNone/>
              </a:pPr>
              <a:r>
                <a:rPr lang="it-IT" altLang="it-IT" sz="1200" b="1">
                  <a:solidFill>
                    <a:schemeClr val="bg1"/>
                  </a:solidFill>
                </a:rPr>
                <a:t>Correttore</a:t>
              </a:r>
            </a:p>
          </p:txBody>
        </p:sp>
      </p:grpSp>
    </p:spTree>
    <p:extLst>
      <p:ext uri="{BB962C8B-B14F-4D97-AF65-F5344CB8AC3E}">
        <p14:creationId xmlns:p14="http://schemas.microsoft.com/office/powerpoint/2010/main" val="3631504944"/>
      </p:ext>
    </p:extLst>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026"/>
          <p:cNvSpPr txBox="1">
            <a:spLocks noChangeArrowheads="1"/>
          </p:cNvSpPr>
          <p:nvPr/>
        </p:nvSpPr>
        <p:spPr bwMode="auto">
          <a:xfrm>
            <a:off x="439172" y="260648"/>
            <a:ext cx="8278812" cy="463846"/>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lgn="ctr">
                <a:solidFill>
                  <a:srgbClr val="6699FF"/>
                </a:solidFill>
                <a:miter lim="800000"/>
                <a:headEnd/>
                <a:tailEnd/>
              </a14:hiddenLine>
            </a:ext>
          </a:extLst>
        </p:spPr>
        <p:txBody>
          <a:bodyPr lIns="90000" tIns="46800" rIns="90000" bIns="46800">
            <a:spAutoFit/>
          </a:bodyPr>
          <a:lstStyle/>
          <a:p>
            <a:pPr algn="ctr">
              <a:defRPr/>
            </a:pPr>
            <a:r>
              <a:rPr lang="it-IT" sz="2400" b="1" dirty="0" smtClean="0">
                <a:solidFill>
                  <a:srgbClr val="F26200"/>
                </a:solidFill>
                <a:latin typeface="Georgia" panose="02040502050405020303" pitchFamily="18" charset="0"/>
              </a:rPr>
              <a:t>Altri fattori di rischio: soluzione</a:t>
            </a:r>
            <a:endParaRPr lang="it-IT" sz="2400" b="1" dirty="0">
              <a:solidFill>
                <a:srgbClr val="F26200"/>
              </a:solidFill>
              <a:latin typeface="Georgia" panose="02040502050405020303" pitchFamily="18" charset="0"/>
            </a:endParaRPr>
          </a:p>
        </p:txBody>
      </p:sp>
      <p:sp>
        <p:nvSpPr>
          <p:cNvPr id="2" name="Segnaposto numero diapositiva 1"/>
          <p:cNvSpPr>
            <a:spLocks noGrp="1"/>
          </p:cNvSpPr>
          <p:nvPr>
            <p:ph type="sldNum" sz="quarter" idx="4"/>
          </p:nvPr>
        </p:nvSpPr>
        <p:spPr/>
        <p:txBody>
          <a:bodyPr/>
          <a:lstStyle/>
          <a:p>
            <a:fld id="{CEE20744-6222-4AA3-9D45-8592154090B2}" type="slidenum">
              <a:rPr lang="it-IT" smtClean="0"/>
              <a:pPr/>
              <a:t>174</a:t>
            </a:fld>
            <a:endParaRPr lang="it-IT" dirty="0"/>
          </a:p>
        </p:txBody>
      </p:sp>
      <p:grpSp>
        <p:nvGrpSpPr>
          <p:cNvPr id="3" name="Gruppo 2"/>
          <p:cNvGrpSpPr/>
          <p:nvPr/>
        </p:nvGrpSpPr>
        <p:grpSpPr>
          <a:xfrm>
            <a:off x="698500" y="1485900"/>
            <a:ext cx="7977956" cy="3887316"/>
            <a:chOff x="698500" y="1485900"/>
            <a:chExt cx="5347086" cy="2527300"/>
          </a:xfrm>
        </p:grpSpPr>
        <p:grpSp>
          <p:nvGrpSpPr>
            <p:cNvPr id="35" name="Group 5"/>
            <p:cNvGrpSpPr>
              <a:grpSpLocks/>
            </p:cNvGrpSpPr>
            <p:nvPr/>
          </p:nvGrpSpPr>
          <p:grpSpPr bwMode="auto">
            <a:xfrm>
              <a:off x="2362200" y="2290763"/>
              <a:ext cx="1660525" cy="979487"/>
              <a:chOff x="360" y="795"/>
              <a:chExt cx="1046" cy="617"/>
            </a:xfrm>
          </p:grpSpPr>
          <p:sp>
            <p:nvSpPr>
              <p:cNvPr id="36" name="Puzzle1"/>
              <p:cNvSpPr>
                <a:spLocks noEditPoints="1" noChangeArrowheads="1"/>
              </p:cNvSpPr>
              <p:nvPr/>
            </p:nvSpPr>
            <p:spPr bwMode="auto">
              <a:xfrm>
                <a:off x="360" y="795"/>
                <a:ext cx="1046" cy="617"/>
              </a:xfrm>
              <a:custGeom>
                <a:avLst/>
                <a:gdLst>
                  <a:gd name="T0" fmla="*/ 16740 w 21600"/>
                  <a:gd name="T1" fmla="*/ 21078 h 21600"/>
                  <a:gd name="T2" fmla="*/ 16976 w 21600"/>
                  <a:gd name="T3" fmla="*/ 521 h 21600"/>
                  <a:gd name="T4" fmla="*/ 4725 w 21600"/>
                  <a:gd name="T5" fmla="*/ 856 h 21600"/>
                  <a:gd name="T6" fmla="*/ 5040 w 21600"/>
                  <a:gd name="T7" fmla="*/ 21004 h 21600"/>
                  <a:gd name="T8" fmla="*/ 10811 w 21600"/>
                  <a:gd name="T9" fmla="*/ 12885 h 21600"/>
                  <a:gd name="T10" fmla="*/ 10845 w 21600"/>
                  <a:gd name="T11" fmla="*/ 8714 h 21600"/>
                  <a:gd name="T12" fmla="*/ 21600 w 21600"/>
                  <a:gd name="T13" fmla="*/ 10000 h 21600"/>
                  <a:gd name="T14" fmla="*/ 56 w 21600"/>
                  <a:gd name="T15" fmla="*/ 10000 h 21600"/>
                  <a:gd name="T16" fmla="*/ 6086 w 21600"/>
                  <a:gd name="T17" fmla="*/ 2569 h 21600"/>
                  <a:gd name="T18" fmla="*/ 16132 w 21600"/>
                  <a:gd name="T19" fmla="*/ 19552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9360" y="20836"/>
                    </a:moveTo>
                    <a:lnTo>
                      <a:pt x="9528" y="20836"/>
                    </a:lnTo>
                    <a:lnTo>
                      <a:pt x="9686" y="20762"/>
                    </a:lnTo>
                    <a:lnTo>
                      <a:pt x="9810" y="20687"/>
                    </a:lnTo>
                    <a:lnTo>
                      <a:pt x="9922" y="20575"/>
                    </a:lnTo>
                    <a:lnTo>
                      <a:pt x="10012" y="20426"/>
                    </a:lnTo>
                    <a:lnTo>
                      <a:pt x="10068" y="20296"/>
                    </a:lnTo>
                    <a:lnTo>
                      <a:pt x="10113" y="20110"/>
                    </a:lnTo>
                    <a:lnTo>
                      <a:pt x="10136" y="19905"/>
                    </a:lnTo>
                    <a:lnTo>
                      <a:pt x="10136" y="19682"/>
                    </a:lnTo>
                    <a:lnTo>
                      <a:pt x="10113" y="19440"/>
                    </a:lnTo>
                    <a:lnTo>
                      <a:pt x="10068" y="19142"/>
                    </a:lnTo>
                    <a:lnTo>
                      <a:pt x="10012" y="18900"/>
                    </a:lnTo>
                    <a:lnTo>
                      <a:pt x="9900" y="18620"/>
                    </a:lnTo>
                    <a:lnTo>
                      <a:pt x="9787" y="18285"/>
                    </a:lnTo>
                    <a:lnTo>
                      <a:pt x="9641" y="17968"/>
                    </a:lnTo>
                    <a:lnTo>
                      <a:pt x="9472" y="17652"/>
                    </a:lnTo>
                    <a:lnTo>
                      <a:pt x="9382" y="17466"/>
                    </a:lnTo>
                    <a:lnTo>
                      <a:pt x="9315" y="17298"/>
                    </a:lnTo>
                    <a:lnTo>
                      <a:pt x="9258" y="17112"/>
                    </a:lnTo>
                    <a:lnTo>
                      <a:pt x="9191" y="16926"/>
                    </a:lnTo>
                    <a:lnTo>
                      <a:pt x="9123" y="16535"/>
                    </a:lnTo>
                    <a:lnTo>
                      <a:pt x="9101" y="16144"/>
                    </a:lnTo>
                    <a:lnTo>
                      <a:pt x="9101" y="15753"/>
                    </a:lnTo>
                    <a:lnTo>
                      <a:pt x="9168" y="15362"/>
                    </a:lnTo>
                    <a:lnTo>
                      <a:pt x="9236" y="14971"/>
                    </a:lnTo>
                    <a:lnTo>
                      <a:pt x="9360" y="14580"/>
                    </a:lnTo>
                    <a:lnTo>
                      <a:pt x="9495" y="14244"/>
                    </a:lnTo>
                    <a:lnTo>
                      <a:pt x="9663" y="13891"/>
                    </a:lnTo>
                    <a:lnTo>
                      <a:pt x="9855" y="13611"/>
                    </a:lnTo>
                    <a:lnTo>
                      <a:pt x="10068" y="13351"/>
                    </a:lnTo>
                    <a:lnTo>
                      <a:pt x="10293" y="13146"/>
                    </a:lnTo>
                    <a:lnTo>
                      <a:pt x="10552" y="12997"/>
                    </a:lnTo>
                    <a:lnTo>
                      <a:pt x="10811" y="12885"/>
                    </a:lnTo>
                    <a:lnTo>
                      <a:pt x="11069" y="12866"/>
                    </a:lnTo>
                    <a:lnTo>
                      <a:pt x="11351" y="12885"/>
                    </a:lnTo>
                    <a:lnTo>
                      <a:pt x="11610" y="12997"/>
                    </a:lnTo>
                    <a:lnTo>
                      <a:pt x="11846" y="13183"/>
                    </a:lnTo>
                    <a:lnTo>
                      <a:pt x="12060" y="13388"/>
                    </a:lnTo>
                    <a:lnTo>
                      <a:pt x="12251" y="13648"/>
                    </a:lnTo>
                    <a:lnTo>
                      <a:pt x="12419" y="13928"/>
                    </a:lnTo>
                    <a:lnTo>
                      <a:pt x="12555" y="14244"/>
                    </a:lnTo>
                    <a:lnTo>
                      <a:pt x="12690" y="14617"/>
                    </a:lnTo>
                    <a:lnTo>
                      <a:pt x="12768" y="15008"/>
                    </a:lnTo>
                    <a:lnTo>
                      <a:pt x="12836" y="15399"/>
                    </a:lnTo>
                    <a:lnTo>
                      <a:pt x="12858" y="15753"/>
                    </a:lnTo>
                    <a:lnTo>
                      <a:pt x="12858" y="16144"/>
                    </a:lnTo>
                    <a:lnTo>
                      <a:pt x="12813" y="16535"/>
                    </a:lnTo>
                    <a:lnTo>
                      <a:pt x="12746" y="16888"/>
                    </a:lnTo>
                    <a:lnTo>
                      <a:pt x="12667" y="17224"/>
                    </a:lnTo>
                    <a:lnTo>
                      <a:pt x="12510" y="17503"/>
                    </a:lnTo>
                    <a:lnTo>
                      <a:pt x="12228" y="18043"/>
                    </a:lnTo>
                    <a:lnTo>
                      <a:pt x="11970" y="18546"/>
                    </a:lnTo>
                    <a:lnTo>
                      <a:pt x="11868" y="18751"/>
                    </a:lnTo>
                    <a:lnTo>
                      <a:pt x="11778" y="18974"/>
                    </a:lnTo>
                    <a:lnTo>
                      <a:pt x="11711" y="19179"/>
                    </a:lnTo>
                    <a:lnTo>
                      <a:pt x="11666" y="19365"/>
                    </a:lnTo>
                    <a:lnTo>
                      <a:pt x="11632" y="19570"/>
                    </a:lnTo>
                    <a:lnTo>
                      <a:pt x="11632" y="19756"/>
                    </a:lnTo>
                    <a:lnTo>
                      <a:pt x="11632" y="19942"/>
                    </a:lnTo>
                    <a:lnTo>
                      <a:pt x="11643" y="20110"/>
                    </a:lnTo>
                    <a:lnTo>
                      <a:pt x="11711" y="20296"/>
                    </a:lnTo>
                    <a:lnTo>
                      <a:pt x="11801" y="20464"/>
                    </a:lnTo>
                    <a:lnTo>
                      <a:pt x="11891" y="20650"/>
                    </a:lnTo>
                    <a:lnTo>
                      <a:pt x="12037" y="20836"/>
                    </a:lnTo>
                    <a:lnTo>
                      <a:pt x="12206" y="21004"/>
                    </a:lnTo>
                    <a:lnTo>
                      <a:pt x="12419" y="21190"/>
                    </a:lnTo>
                    <a:lnTo>
                      <a:pt x="12667" y="21320"/>
                    </a:lnTo>
                    <a:lnTo>
                      <a:pt x="12960" y="21432"/>
                    </a:lnTo>
                    <a:lnTo>
                      <a:pt x="13286" y="21544"/>
                    </a:lnTo>
                    <a:lnTo>
                      <a:pt x="13612" y="21655"/>
                    </a:lnTo>
                    <a:lnTo>
                      <a:pt x="13983" y="21693"/>
                    </a:lnTo>
                    <a:lnTo>
                      <a:pt x="14343" y="21730"/>
                    </a:lnTo>
                    <a:lnTo>
                      <a:pt x="14715" y="21730"/>
                    </a:lnTo>
                    <a:lnTo>
                      <a:pt x="15075" y="21730"/>
                    </a:lnTo>
                    <a:lnTo>
                      <a:pt x="15446" y="21655"/>
                    </a:lnTo>
                    <a:lnTo>
                      <a:pt x="15794" y="21581"/>
                    </a:lnTo>
                    <a:lnTo>
                      <a:pt x="16132" y="21432"/>
                    </a:lnTo>
                    <a:lnTo>
                      <a:pt x="16458" y="21302"/>
                    </a:lnTo>
                    <a:lnTo>
                      <a:pt x="16740" y="21078"/>
                    </a:lnTo>
                    <a:lnTo>
                      <a:pt x="16976" y="20836"/>
                    </a:lnTo>
                    <a:lnTo>
                      <a:pt x="17043" y="20650"/>
                    </a:lnTo>
                    <a:lnTo>
                      <a:pt x="17088" y="20426"/>
                    </a:lnTo>
                    <a:lnTo>
                      <a:pt x="17133" y="20222"/>
                    </a:lnTo>
                    <a:lnTo>
                      <a:pt x="17156" y="19980"/>
                    </a:lnTo>
                    <a:lnTo>
                      <a:pt x="17167" y="19477"/>
                    </a:lnTo>
                    <a:lnTo>
                      <a:pt x="17167" y="18974"/>
                    </a:lnTo>
                    <a:lnTo>
                      <a:pt x="17156" y="18397"/>
                    </a:lnTo>
                    <a:lnTo>
                      <a:pt x="17111" y="17820"/>
                    </a:lnTo>
                    <a:lnTo>
                      <a:pt x="17066" y="17261"/>
                    </a:lnTo>
                    <a:lnTo>
                      <a:pt x="16998" y="16646"/>
                    </a:lnTo>
                    <a:lnTo>
                      <a:pt x="16852" y="15511"/>
                    </a:lnTo>
                    <a:lnTo>
                      <a:pt x="16740" y="14393"/>
                    </a:lnTo>
                    <a:lnTo>
                      <a:pt x="16717" y="13928"/>
                    </a:lnTo>
                    <a:lnTo>
                      <a:pt x="16695" y="13462"/>
                    </a:lnTo>
                    <a:lnTo>
                      <a:pt x="16717" y="13071"/>
                    </a:lnTo>
                    <a:lnTo>
                      <a:pt x="16785" y="12755"/>
                    </a:lnTo>
                    <a:lnTo>
                      <a:pt x="16852" y="12419"/>
                    </a:lnTo>
                    <a:lnTo>
                      <a:pt x="16953" y="12140"/>
                    </a:lnTo>
                    <a:lnTo>
                      <a:pt x="17088" y="11898"/>
                    </a:lnTo>
                    <a:lnTo>
                      <a:pt x="17212" y="11675"/>
                    </a:lnTo>
                    <a:lnTo>
                      <a:pt x="17370" y="11470"/>
                    </a:lnTo>
                    <a:lnTo>
                      <a:pt x="17516" y="11284"/>
                    </a:lnTo>
                    <a:lnTo>
                      <a:pt x="17696" y="11135"/>
                    </a:lnTo>
                    <a:lnTo>
                      <a:pt x="17865" y="11042"/>
                    </a:lnTo>
                    <a:lnTo>
                      <a:pt x="18033" y="10930"/>
                    </a:lnTo>
                    <a:lnTo>
                      <a:pt x="18213" y="10893"/>
                    </a:lnTo>
                    <a:lnTo>
                      <a:pt x="18382" y="10893"/>
                    </a:lnTo>
                    <a:lnTo>
                      <a:pt x="18551" y="10967"/>
                    </a:lnTo>
                    <a:lnTo>
                      <a:pt x="18708" y="11042"/>
                    </a:lnTo>
                    <a:lnTo>
                      <a:pt x="18855" y="11172"/>
                    </a:lnTo>
                    <a:lnTo>
                      <a:pt x="19012" y="11358"/>
                    </a:lnTo>
                    <a:lnTo>
                      <a:pt x="19136" y="11600"/>
                    </a:lnTo>
                    <a:lnTo>
                      <a:pt x="19271" y="11861"/>
                    </a:lnTo>
                    <a:lnTo>
                      <a:pt x="19440" y="12028"/>
                    </a:lnTo>
                    <a:lnTo>
                      <a:pt x="19608" y="12177"/>
                    </a:lnTo>
                    <a:lnTo>
                      <a:pt x="19822" y="12289"/>
                    </a:lnTo>
                    <a:lnTo>
                      <a:pt x="20025" y="12289"/>
                    </a:lnTo>
                    <a:lnTo>
                      <a:pt x="20238" y="12289"/>
                    </a:lnTo>
                    <a:lnTo>
                      <a:pt x="20452" y="12215"/>
                    </a:lnTo>
                    <a:lnTo>
                      <a:pt x="20643" y="12103"/>
                    </a:lnTo>
                    <a:lnTo>
                      <a:pt x="20846" y="11973"/>
                    </a:lnTo>
                    <a:lnTo>
                      <a:pt x="21037" y="11786"/>
                    </a:lnTo>
                    <a:lnTo>
                      <a:pt x="21206" y="11563"/>
                    </a:lnTo>
                    <a:lnTo>
                      <a:pt x="21363" y="11321"/>
                    </a:lnTo>
                    <a:lnTo>
                      <a:pt x="21465" y="11079"/>
                    </a:lnTo>
                    <a:lnTo>
                      <a:pt x="21577" y="10744"/>
                    </a:lnTo>
                    <a:lnTo>
                      <a:pt x="21622" y="10427"/>
                    </a:lnTo>
                    <a:lnTo>
                      <a:pt x="21645" y="10111"/>
                    </a:lnTo>
                    <a:lnTo>
                      <a:pt x="21622" y="9608"/>
                    </a:lnTo>
                    <a:lnTo>
                      <a:pt x="21577" y="9142"/>
                    </a:lnTo>
                    <a:lnTo>
                      <a:pt x="21465" y="8751"/>
                    </a:lnTo>
                    <a:lnTo>
                      <a:pt x="21363" y="8397"/>
                    </a:lnTo>
                    <a:lnTo>
                      <a:pt x="21206" y="8062"/>
                    </a:lnTo>
                    <a:lnTo>
                      <a:pt x="21037" y="7820"/>
                    </a:lnTo>
                    <a:lnTo>
                      <a:pt x="20846" y="7597"/>
                    </a:lnTo>
                    <a:lnTo>
                      <a:pt x="20643" y="7429"/>
                    </a:lnTo>
                    <a:lnTo>
                      <a:pt x="20452" y="7317"/>
                    </a:lnTo>
                    <a:lnTo>
                      <a:pt x="20238" y="7206"/>
                    </a:lnTo>
                    <a:lnTo>
                      <a:pt x="20025" y="7168"/>
                    </a:lnTo>
                    <a:lnTo>
                      <a:pt x="19822" y="7206"/>
                    </a:lnTo>
                    <a:lnTo>
                      <a:pt x="19608" y="7243"/>
                    </a:lnTo>
                    <a:lnTo>
                      <a:pt x="19440" y="7355"/>
                    </a:lnTo>
                    <a:lnTo>
                      <a:pt x="19271" y="7504"/>
                    </a:lnTo>
                    <a:lnTo>
                      <a:pt x="19136" y="7708"/>
                    </a:lnTo>
                    <a:lnTo>
                      <a:pt x="19012" y="7895"/>
                    </a:lnTo>
                    <a:lnTo>
                      <a:pt x="18832" y="8025"/>
                    </a:lnTo>
                    <a:lnTo>
                      <a:pt x="18663" y="8174"/>
                    </a:lnTo>
                    <a:lnTo>
                      <a:pt x="18472" y="8248"/>
                    </a:lnTo>
                    <a:lnTo>
                      <a:pt x="18270" y="8286"/>
                    </a:lnTo>
                    <a:lnTo>
                      <a:pt x="18078" y="8323"/>
                    </a:lnTo>
                    <a:lnTo>
                      <a:pt x="17887" y="8323"/>
                    </a:lnTo>
                    <a:lnTo>
                      <a:pt x="17696" y="8248"/>
                    </a:lnTo>
                    <a:lnTo>
                      <a:pt x="17493" y="8174"/>
                    </a:lnTo>
                    <a:lnTo>
                      <a:pt x="17302" y="8062"/>
                    </a:lnTo>
                    <a:lnTo>
                      <a:pt x="17133" y="7969"/>
                    </a:lnTo>
                    <a:lnTo>
                      <a:pt x="16976" y="7783"/>
                    </a:lnTo>
                    <a:lnTo>
                      <a:pt x="16852" y="7597"/>
                    </a:lnTo>
                    <a:lnTo>
                      <a:pt x="16740" y="7429"/>
                    </a:lnTo>
                    <a:lnTo>
                      <a:pt x="16672" y="7168"/>
                    </a:lnTo>
                    <a:lnTo>
                      <a:pt x="16638" y="6926"/>
                    </a:lnTo>
                    <a:lnTo>
                      <a:pt x="16616" y="6498"/>
                    </a:lnTo>
                    <a:lnTo>
                      <a:pt x="16616" y="5772"/>
                    </a:lnTo>
                    <a:lnTo>
                      <a:pt x="16650" y="4915"/>
                    </a:lnTo>
                    <a:lnTo>
                      <a:pt x="16695" y="3928"/>
                    </a:lnTo>
                    <a:lnTo>
                      <a:pt x="16762" y="2960"/>
                    </a:lnTo>
                    <a:lnTo>
                      <a:pt x="16830" y="1992"/>
                    </a:lnTo>
                    <a:lnTo>
                      <a:pt x="16908" y="1173"/>
                    </a:lnTo>
                    <a:lnTo>
                      <a:pt x="16976" y="521"/>
                    </a:lnTo>
                    <a:lnTo>
                      <a:pt x="16953" y="521"/>
                    </a:lnTo>
                    <a:lnTo>
                      <a:pt x="16931" y="521"/>
                    </a:lnTo>
                    <a:lnTo>
                      <a:pt x="16267" y="484"/>
                    </a:lnTo>
                    <a:lnTo>
                      <a:pt x="15637" y="428"/>
                    </a:lnTo>
                    <a:lnTo>
                      <a:pt x="15063" y="353"/>
                    </a:lnTo>
                    <a:lnTo>
                      <a:pt x="14523" y="279"/>
                    </a:lnTo>
                    <a:lnTo>
                      <a:pt x="14040" y="167"/>
                    </a:lnTo>
                    <a:lnTo>
                      <a:pt x="13635" y="93"/>
                    </a:lnTo>
                    <a:lnTo>
                      <a:pt x="13331" y="18"/>
                    </a:lnTo>
                    <a:lnTo>
                      <a:pt x="13117" y="18"/>
                    </a:lnTo>
                    <a:lnTo>
                      <a:pt x="12982" y="18"/>
                    </a:lnTo>
                    <a:lnTo>
                      <a:pt x="12858" y="130"/>
                    </a:lnTo>
                    <a:lnTo>
                      <a:pt x="12723" y="279"/>
                    </a:lnTo>
                    <a:lnTo>
                      <a:pt x="12622" y="446"/>
                    </a:lnTo>
                    <a:lnTo>
                      <a:pt x="12510" y="670"/>
                    </a:lnTo>
                    <a:lnTo>
                      <a:pt x="12419" y="912"/>
                    </a:lnTo>
                    <a:lnTo>
                      <a:pt x="12363" y="1210"/>
                    </a:lnTo>
                    <a:lnTo>
                      <a:pt x="12318" y="1526"/>
                    </a:lnTo>
                    <a:lnTo>
                      <a:pt x="12273" y="1843"/>
                    </a:lnTo>
                    <a:lnTo>
                      <a:pt x="12251" y="2215"/>
                    </a:lnTo>
                    <a:lnTo>
                      <a:pt x="12273" y="2532"/>
                    </a:lnTo>
                    <a:lnTo>
                      <a:pt x="12318" y="2886"/>
                    </a:lnTo>
                    <a:lnTo>
                      <a:pt x="12386" y="3240"/>
                    </a:lnTo>
                    <a:lnTo>
                      <a:pt x="12464" y="3556"/>
                    </a:lnTo>
                    <a:lnTo>
                      <a:pt x="12577" y="3891"/>
                    </a:lnTo>
                    <a:lnTo>
                      <a:pt x="12746" y="4171"/>
                    </a:lnTo>
                    <a:lnTo>
                      <a:pt x="12926" y="4487"/>
                    </a:lnTo>
                    <a:lnTo>
                      <a:pt x="13050" y="4860"/>
                    </a:lnTo>
                    <a:lnTo>
                      <a:pt x="13162" y="5251"/>
                    </a:lnTo>
                    <a:lnTo>
                      <a:pt x="13218" y="5604"/>
                    </a:lnTo>
                    <a:lnTo>
                      <a:pt x="13263" y="5995"/>
                    </a:lnTo>
                    <a:lnTo>
                      <a:pt x="13241" y="6386"/>
                    </a:lnTo>
                    <a:lnTo>
                      <a:pt x="13218" y="6740"/>
                    </a:lnTo>
                    <a:lnTo>
                      <a:pt x="13139" y="7094"/>
                    </a:lnTo>
                    <a:lnTo>
                      <a:pt x="13050" y="7429"/>
                    </a:lnTo>
                    <a:lnTo>
                      <a:pt x="12903" y="7746"/>
                    </a:lnTo>
                    <a:lnTo>
                      <a:pt x="12723" y="8025"/>
                    </a:lnTo>
                    <a:lnTo>
                      <a:pt x="12532" y="8286"/>
                    </a:lnTo>
                    <a:lnTo>
                      <a:pt x="12318" y="8491"/>
                    </a:lnTo>
                    <a:lnTo>
                      <a:pt x="12060" y="8677"/>
                    </a:lnTo>
                    <a:lnTo>
                      <a:pt x="11756" y="8788"/>
                    </a:lnTo>
                    <a:lnTo>
                      <a:pt x="11452" y="8826"/>
                    </a:lnTo>
                    <a:lnTo>
                      <a:pt x="11283" y="8826"/>
                    </a:lnTo>
                    <a:lnTo>
                      <a:pt x="11126" y="8826"/>
                    </a:lnTo>
                    <a:lnTo>
                      <a:pt x="11002" y="8788"/>
                    </a:lnTo>
                    <a:lnTo>
                      <a:pt x="10845" y="8714"/>
                    </a:lnTo>
                    <a:lnTo>
                      <a:pt x="10721" y="8640"/>
                    </a:lnTo>
                    <a:lnTo>
                      <a:pt x="10608" y="8565"/>
                    </a:lnTo>
                    <a:lnTo>
                      <a:pt x="10485" y="8453"/>
                    </a:lnTo>
                    <a:lnTo>
                      <a:pt x="10372" y="8323"/>
                    </a:lnTo>
                    <a:lnTo>
                      <a:pt x="10181" y="8062"/>
                    </a:lnTo>
                    <a:lnTo>
                      <a:pt x="10035" y="7746"/>
                    </a:lnTo>
                    <a:lnTo>
                      <a:pt x="9900" y="7392"/>
                    </a:lnTo>
                    <a:lnTo>
                      <a:pt x="9787" y="7001"/>
                    </a:lnTo>
                    <a:lnTo>
                      <a:pt x="9731" y="6610"/>
                    </a:lnTo>
                    <a:lnTo>
                      <a:pt x="9686" y="6219"/>
                    </a:lnTo>
                    <a:lnTo>
                      <a:pt x="9663" y="5772"/>
                    </a:lnTo>
                    <a:lnTo>
                      <a:pt x="9686" y="5381"/>
                    </a:lnTo>
                    <a:lnTo>
                      <a:pt x="9753" y="4990"/>
                    </a:lnTo>
                    <a:lnTo>
                      <a:pt x="9832" y="4636"/>
                    </a:lnTo>
                    <a:lnTo>
                      <a:pt x="9945" y="4320"/>
                    </a:lnTo>
                    <a:lnTo>
                      <a:pt x="10068" y="4022"/>
                    </a:lnTo>
                    <a:lnTo>
                      <a:pt x="10203" y="3817"/>
                    </a:lnTo>
                    <a:lnTo>
                      <a:pt x="10316" y="3593"/>
                    </a:lnTo>
                    <a:lnTo>
                      <a:pt x="10395" y="3351"/>
                    </a:lnTo>
                    <a:lnTo>
                      <a:pt x="10462" y="3109"/>
                    </a:lnTo>
                    <a:lnTo>
                      <a:pt x="10507" y="2848"/>
                    </a:lnTo>
                    <a:lnTo>
                      <a:pt x="10530" y="2606"/>
                    </a:lnTo>
                    <a:lnTo>
                      <a:pt x="10507" y="2346"/>
                    </a:lnTo>
                    <a:lnTo>
                      <a:pt x="10462" y="2141"/>
                    </a:lnTo>
                    <a:lnTo>
                      <a:pt x="10395" y="1880"/>
                    </a:lnTo>
                    <a:lnTo>
                      <a:pt x="10293" y="1638"/>
                    </a:lnTo>
                    <a:lnTo>
                      <a:pt x="10158" y="1415"/>
                    </a:lnTo>
                    <a:lnTo>
                      <a:pt x="9967" y="1210"/>
                    </a:lnTo>
                    <a:lnTo>
                      <a:pt x="9753" y="986"/>
                    </a:lnTo>
                    <a:lnTo>
                      <a:pt x="9495" y="819"/>
                    </a:lnTo>
                    <a:lnTo>
                      <a:pt x="9191" y="670"/>
                    </a:lnTo>
                    <a:lnTo>
                      <a:pt x="8842" y="521"/>
                    </a:lnTo>
                    <a:lnTo>
                      <a:pt x="8471" y="446"/>
                    </a:lnTo>
                    <a:lnTo>
                      <a:pt x="7998" y="428"/>
                    </a:lnTo>
                    <a:lnTo>
                      <a:pt x="7413" y="428"/>
                    </a:lnTo>
                    <a:lnTo>
                      <a:pt x="6817" y="446"/>
                    </a:lnTo>
                    <a:lnTo>
                      <a:pt x="6187" y="521"/>
                    </a:lnTo>
                    <a:lnTo>
                      <a:pt x="5602" y="633"/>
                    </a:lnTo>
                    <a:lnTo>
                      <a:pt x="5107" y="744"/>
                    </a:lnTo>
                    <a:lnTo>
                      <a:pt x="4725" y="856"/>
                    </a:lnTo>
                    <a:lnTo>
                      <a:pt x="4848" y="1564"/>
                    </a:lnTo>
                    <a:lnTo>
                      <a:pt x="5028" y="2495"/>
                    </a:lnTo>
                    <a:lnTo>
                      <a:pt x="5175" y="3556"/>
                    </a:lnTo>
                    <a:lnTo>
                      <a:pt x="5298" y="4673"/>
                    </a:lnTo>
                    <a:lnTo>
                      <a:pt x="5343" y="5213"/>
                    </a:lnTo>
                    <a:lnTo>
                      <a:pt x="5388" y="5753"/>
                    </a:lnTo>
                    <a:lnTo>
                      <a:pt x="5411" y="6275"/>
                    </a:lnTo>
                    <a:lnTo>
                      <a:pt x="5411" y="6740"/>
                    </a:lnTo>
                    <a:lnTo>
                      <a:pt x="5366" y="7168"/>
                    </a:lnTo>
                    <a:lnTo>
                      <a:pt x="5321" y="7541"/>
                    </a:lnTo>
                    <a:lnTo>
                      <a:pt x="5287" y="7708"/>
                    </a:lnTo>
                    <a:lnTo>
                      <a:pt x="5242" y="7857"/>
                    </a:lnTo>
                    <a:lnTo>
                      <a:pt x="5197" y="7969"/>
                    </a:lnTo>
                    <a:lnTo>
                      <a:pt x="5130" y="8062"/>
                    </a:lnTo>
                    <a:lnTo>
                      <a:pt x="5006" y="8248"/>
                    </a:lnTo>
                    <a:lnTo>
                      <a:pt x="4848" y="8397"/>
                    </a:lnTo>
                    <a:lnTo>
                      <a:pt x="4725" y="8528"/>
                    </a:lnTo>
                    <a:lnTo>
                      <a:pt x="4567" y="8640"/>
                    </a:lnTo>
                    <a:lnTo>
                      <a:pt x="4421" y="8714"/>
                    </a:lnTo>
                    <a:lnTo>
                      <a:pt x="4263" y="8751"/>
                    </a:lnTo>
                    <a:lnTo>
                      <a:pt x="4095" y="8788"/>
                    </a:lnTo>
                    <a:lnTo>
                      <a:pt x="3948" y="8788"/>
                    </a:lnTo>
                    <a:lnTo>
                      <a:pt x="3791" y="8751"/>
                    </a:lnTo>
                    <a:lnTo>
                      <a:pt x="3667" y="8714"/>
                    </a:lnTo>
                    <a:lnTo>
                      <a:pt x="3510" y="8677"/>
                    </a:lnTo>
                    <a:lnTo>
                      <a:pt x="3386" y="8602"/>
                    </a:lnTo>
                    <a:lnTo>
                      <a:pt x="3251" y="8491"/>
                    </a:lnTo>
                    <a:lnTo>
                      <a:pt x="3127" y="8360"/>
                    </a:lnTo>
                    <a:lnTo>
                      <a:pt x="3015" y="8248"/>
                    </a:lnTo>
                    <a:lnTo>
                      <a:pt x="2925" y="8062"/>
                    </a:lnTo>
                    <a:lnTo>
                      <a:pt x="2778" y="7857"/>
                    </a:lnTo>
                    <a:lnTo>
                      <a:pt x="2610" y="7671"/>
                    </a:lnTo>
                    <a:lnTo>
                      <a:pt x="2407" y="7541"/>
                    </a:lnTo>
                    <a:lnTo>
                      <a:pt x="2171" y="7466"/>
                    </a:lnTo>
                    <a:lnTo>
                      <a:pt x="1957" y="7429"/>
                    </a:lnTo>
                    <a:lnTo>
                      <a:pt x="1698" y="7429"/>
                    </a:lnTo>
                    <a:lnTo>
                      <a:pt x="1462" y="7466"/>
                    </a:lnTo>
                    <a:lnTo>
                      <a:pt x="1226" y="7559"/>
                    </a:lnTo>
                    <a:lnTo>
                      <a:pt x="989" y="7708"/>
                    </a:lnTo>
                    <a:lnTo>
                      <a:pt x="776" y="7932"/>
                    </a:lnTo>
                    <a:lnTo>
                      <a:pt x="551" y="8211"/>
                    </a:lnTo>
                    <a:lnTo>
                      <a:pt x="382" y="8528"/>
                    </a:lnTo>
                    <a:lnTo>
                      <a:pt x="315" y="8714"/>
                    </a:lnTo>
                    <a:lnTo>
                      <a:pt x="236" y="8919"/>
                    </a:lnTo>
                    <a:lnTo>
                      <a:pt x="191" y="9142"/>
                    </a:lnTo>
                    <a:lnTo>
                      <a:pt x="123" y="9347"/>
                    </a:lnTo>
                    <a:lnTo>
                      <a:pt x="78" y="9608"/>
                    </a:lnTo>
                    <a:lnTo>
                      <a:pt x="56" y="9887"/>
                    </a:lnTo>
                    <a:lnTo>
                      <a:pt x="33" y="10185"/>
                    </a:lnTo>
                    <a:lnTo>
                      <a:pt x="33" y="10464"/>
                    </a:lnTo>
                    <a:lnTo>
                      <a:pt x="33" y="10706"/>
                    </a:lnTo>
                    <a:lnTo>
                      <a:pt x="56" y="10967"/>
                    </a:lnTo>
                    <a:lnTo>
                      <a:pt x="78" y="11172"/>
                    </a:lnTo>
                    <a:lnTo>
                      <a:pt x="123" y="11395"/>
                    </a:lnTo>
                    <a:lnTo>
                      <a:pt x="168" y="11600"/>
                    </a:lnTo>
                    <a:lnTo>
                      <a:pt x="236" y="11786"/>
                    </a:lnTo>
                    <a:lnTo>
                      <a:pt x="292" y="11973"/>
                    </a:lnTo>
                    <a:lnTo>
                      <a:pt x="382" y="12140"/>
                    </a:lnTo>
                    <a:lnTo>
                      <a:pt x="540" y="12419"/>
                    </a:lnTo>
                    <a:lnTo>
                      <a:pt x="731" y="12680"/>
                    </a:lnTo>
                    <a:lnTo>
                      <a:pt x="944" y="12866"/>
                    </a:lnTo>
                    <a:lnTo>
                      <a:pt x="1158" y="12997"/>
                    </a:lnTo>
                    <a:lnTo>
                      <a:pt x="1395" y="13108"/>
                    </a:lnTo>
                    <a:lnTo>
                      <a:pt x="1608" y="13183"/>
                    </a:lnTo>
                    <a:lnTo>
                      <a:pt x="1856" y="13183"/>
                    </a:lnTo>
                    <a:lnTo>
                      <a:pt x="2070" y="13146"/>
                    </a:lnTo>
                    <a:lnTo>
                      <a:pt x="2261" y="13071"/>
                    </a:lnTo>
                    <a:lnTo>
                      <a:pt x="2430" y="12960"/>
                    </a:lnTo>
                    <a:lnTo>
                      <a:pt x="2587" y="12792"/>
                    </a:lnTo>
                    <a:lnTo>
                      <a:pt x="2688" y="12606"/>
                    </a:lnTo>
                    <a:lnTo>
                      <a:pt x="2801" y="12419"/>
                    </a:lnTo>
                    <a:lnTo>
                      <a:pt x="2925" y="12289"/>
                    </a:lnTo>
                    <a:lnTo>
                      <a:pt x="3082" y="12177"/>
                    </a:lnTo>
                    <a:lnTo>
                      <a:pt x="3228" y="12103"/>
                    </a:lnTo>
                    <a:lnTo>
                      <a:pt x="3408" y="12103"/>
                    </a:lnTo>
                    <a:lnTo>
                      <a:pt x="3577" y="12103"/>
                    </a:lnTo>
                    <a:lnTo>
                      <a:pt x="3723" y="12177"/>
                    </a:lnTo>
                    <a:lnTo>
                      <a:pt x="3903" y="12252"/>
                    </a:lnTo>
                    <a:lnTo>
                      <a:pt x="4072" y="12364"/>
                    </a:lnTo>
                    <a:lnTo>
                      <a:pt x="4230" y="12494"/>
                    </a:lnTo>
                    <a:lnTo>
                      <a:pt x="4353" y="12643"/>
                    </a:lnTo>
                    <a:lnTo>
                      <a:pt x="4488" y="12829"/>
                    </a:lnTo>
                    <a:lnTo>
                      <a:pt x="4567" y="13034"/>
                    </a:lnTo>
                    <a:lnTo>
                      <a:pt x="4657" y="13257"/>
                    </a:lnTo>
                    <a:lnTo>
                      <a:pt x="4702" y="13462"/>
                    </a:lnTo>
                    <a:lnTo>
                      <a:pt x="4725" y="13686"/>
                    </a:lnTo>
                    <a:lnTo>
                      <a:pt x="4702" y="14282"/>
                    </a:lnTo>
                    <a:lnTo>
                      <a:pt x="4657" y="15045"/>
                    </a:lnTo>
                    <a:lnTo>
                      <a:pt x="4612" y="15976"/>
                    </a:lnTo>
                    <a:lnTo>
                      <a:pt x="4590" y="16926"/>
                    </a:lnTo>
                    <a:lnTo>
                      <a:pt x="4567" y="17968"/>
                    </a:lnTo>
                    <a:lnTo>
                      <a:pt x="4567" y="19011"/>
                    </a:lnTo>
                    <a:lnTo>
                      <a:pt x="4590" y="19514"/>
                    </a:lnTo>
                    <a:lnTo>
                      <a:pt x="4612" y="19980"/>
                    </a:lnTo>
                    <a:lnTo>
                      <a:pt x="4657" y="20426"/>
                    </a:lnTo>
                    <a:lnTo>
                      <a:pt x="4725" y="20836"/>
                    </a:lnTo>
                    <a:lnTo>
                      <a:pt x="4848" y="20929"/>
                    </a:lnTo>
                    <a:lnTo>
                      <a:pt x="5040" y="21004"/>
                    </a:lnTo>
                    <a:lnTo>
                      <a:pt x="5265" y="21078"/>
                    </a:lnTo>
                    <a:lnTo>
                      <a:pt x="5478" y="21115"/>
                    </a:lnTo>
                    <a:lnTo>
                      <a:pt x="6041" y="21115"/>
                    </a:lnTo>
                    <a:lnTo>
                      <a:pt x="6637" y="21078"/>
                    </a:lnTo>
                    <a:lnTo>
                      <a:pt x="7312" y="21004"/>
                    </a:lnTo>
                    <a:lnTo>
                      <a:pt x="7998" y="20929"/>
                    </a:lnTo>
                    <a:lnTo>
                      <a:pt x="8696" y="20855"/>
                    </a:lnTo>
                    <a:lnTo>
                      <a:pt x="9360" y="20836"/>
                    </a:lnTo>
                    <a:close/>
                  </a:path>
                </a:pathLst>
              </a:custGeom>
              <a:solidFill>
                <a:srgbClr val="DDDDDD"/>
              </a:solidFill>
              <a:ln w="19050">
                <a:solidFill>
                  <a:srgbClr val="C0C0C0"/>
                </a:solidFill>
                <a:miter lim="800000"/>
                <a:headEnd/>
                <a:tailEnd/>
              </a:ln>
            </p:spPr>
            <p:txBody>
              <a:bodyPr/>
              <a:lstStyle/>
              <a:p>
                <a:endParaRPr lang="en-GB" altLang="it-IT" sz="1000"/>
              </a:p>
            </p:txBody>
          </p:sp>
          <p:sp>
            <p:nvSpPr>
              <p:cNvPr id="37" name="Text Box 7"/>
              <p:cNvSpPr txBox="1">
                <a:spLocks noChangeArrowheads="1"/>
              </p:cNvSpPr>
              <p:nvPr/>
            </p:nvSpPr>
            <p:spPr bwMode="auto">
              <a:xfrm>
                <a:off x="382" y="990"/>
                <a:ext cx="809" cy="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it-IT" altLang="it-IT" sz="1200" b="1" dirty="0"/>
                  <a:t>Rischio mercato</a:t>
                </a:r>
              </a:p>
            </p:txBody>
          </p:sp>
        </p:grpSp>
        <p:grpSp>
          <p:nvGrpSpPr>
            <p:cNvPr id="38" name="Group 8"/>
            <p:cNvGrpSpPr>
              <a:grpSpLocks/>
            </p:cNvGrpSpPr>
            <p:nvPr/>
          </p:nvGrpSpPr>
          <p:grpSpPr bwMode="auto">
            <a:xfrm>
              <a:off x="2616200" y="1485900"/>
              <a:ext cx="1204913" cy="1168400"/>
              <a:chOff x="624" y="1576"/>
              <a:chExt cx="759" cy="736"/>
            </a:xfrm>
          </p:grpSpPr>
          <p:sp>
            <p:nvSpPr>
              <p:cNvPr id="39" name="Puzzle4"/>
              <p:cNvSpPr>
                <a:spLocks noEditPoints="1" noChangeArrowheads="1"/>
              </p:cNvSpPr>
              <p:nvPr/>
            </p:nvSpPr>
            <p:spPr bwMode="auto">
              <a:xfrm>
                <a:off x="624" y="1576"/>
                <a:ext cx="759" cy="736"/>
              </a:xfrm>
              <a:custGeom>
                <a:avLst/>
                <a:gdLst>
                  <a:gd name="T0" fmla="*/ 8307 w 21600"/>
                  <a:gd name="T1" fmla="*/ 11593 h 21600"/>
                  <a:gd name="T2" fmla="*/ 453 w 21600"/>
                  <a:gd name="T3" fmla="*/ 16938 h 21600"/>
                  <a:gd name="T4" fmla="*/ 11500 w 21600"/>
                  <a:gd name="T5" fmla="*/ 21600 h 21600"/>
                  <a:gd name="T6" fmla="*/ 20920 w 21600"/>
                  <a:gd name="T7" fmla="*/ 16751 h 21600"/>
                  <a:gd name="T8" fmla="*/ 13972 w 21600"/>
                  <a:gd name="T9" fmla="*/ 10888 h 21600"/>
                  <a:gd name="T10" fmla="*/ 21033 w 21600"/>
                  <a:gd name="T11" fmla="*/ 4716 h 21600"/>
                  <a:gd name="T12" fmla="*/ 11102 w 21600"/>
                  <a:gd name="T13" fmla="*/ 11 h 21600"/>
                  <a:gd name="T14" fmla="*/ 453 w 21600"/>
                  <a:gd name="T15" fmla="*/ 4716 h 21600"/>
                  <a:gd name="T16" fmla="*/ 2076 w 21600"/>
                  <a:gd name="T17" fmla="*/ 5664 h 21600"/>
                  <a:gd name="T18" fmla="*/ 20203 w 21600"/>
                  <a:gd name="T19" fmla="*/ 15980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3813" y="10590"/>
                    </a:moveTo>
                    <a:lnTo>
                      <a:pt x="3927" y="10513"/>
                    </a:lnTo>
                    <a:lnTo>
                      <a:pt x="4078" y="10425"/>
                    </a:lnTo>
                    <a:lnTo>
                      <a:pt x="4210" y="10359"/>
                    </a:lnTo>
                    <a:lnTo>
                      <a:pt x="4361" y="10315"/>
                    </a:lnTo>
                    <a:lnTo>
                      <a:pt x="4682" y="10237"/>
                    </a:lnTo>
                    <a:lnTo>
                      <a:pt x="5041" y="10193"/>
                    </a:lnTo>
                    <a:lnTo>
                      <a:pt x="5456" y="10171"/>
                    </a:lnTo>
                    <a:lnTo>
                      <a:pt x="5853" y="10193"/>
                    </a:lnTo>
                    <a:lnTo>
                      <a:pt x="6249" y="10260"/>
                    </a:lnTo>
                    <a:lnTo>
                      <a:pt x="6646" y="10337"/>
                    </a:lnTo>
                    <a:lnTo>
                      <a:pt x="7004" y="10469"/>
                    </a:lnTo>
                    <a:lnTo>
                      <a:pt x="7363" y="10612"/>
                    </a:lnTo>
                    <a:lnTo>
                      <a:pt x="7665" y="10788"/>
                    </a:lnTo>
                    <a:lnTo>
                      <a:pt x="7911" y="10998"/>
                    </a:lnTo>
                    <a:lnTo>
                      <a:pt x="8024" y="11097"/>
                    </a:lnTo>
                    <a:lnTo>
                      <a:pt x="8137" y="11207"/>
                    </a:lnTo>
                    <a:lnTo>
                      <a:pt x="8194" y="11340"/>
                    </a:lnTo>
                    <a:lnTo>
                      <a:pt x="8269" y="11461"/>
                    </a:lnTo>
                    <a:lnTo>
                      <a:pt x="8307" y="11593"/>
                    </a:lnTo>
                    <a:lnTo>
                      <a:pt x="8307" y="11714"/>
                    </a:lnTo>
                    <a:lnTo>
                      <a:pt x="8307" y="11868"/>
                    </a:lnTo>
                    <a:lnTo>
                      <a:pt x="8307" y="12012"/>
                    </a:lnTo>
                    <a:lnTo>
                      <a:pt x="8194" y="12265"/>
                    </a:lnTo>
                    <a:lnTo>
                      <a:pt x="8062" y="12519"/>
                    </a:lnTo>
                    <a:lnTo>
                      <a:pt x="7873" y="12706"/>
                    </a:lnTo>
                    <a:lnTo>
                      <a:pt x="7627" y="12904"/>
                    </a:lnTo>
                    <a:lnTo>
                      <a:pt x="7363" y="13048"/>
                    </a:lnTo>
                    <a:lnTo>
                      <a:pt x="7080" y="13180"/>
                    </a:lnTo>
                    <a:lnTo>
                      <a:pt x="6759" y="13257"/>
                    </a:lnTo>
                    <a:lnTo>
                      <a:pt x="6419" y="13345"/>
                    </a:lnTo>
                    <a:lnTo>
                      <a:pt x="6098" y="13389"/>
                    </a:lnTo>
                    <a:lnTo>
                      <a:pt x="5739" y="13389"/>
                    </a:lnTo>
                    <a:lnTo>
                      <a:pt x="5418" y="13389"/>
                    </a:lnTo>
                    <a:lnTo>
                      <a:pt x="5079" y="13345"/>
                    </a:lnTo>
                    <a:lnTo>
                      <a:pt x="4758" y="13301"/>
                    </a:lnTo>
                    <a:lnTo>
                      <a:pt x="4474" y="13213"/>
                    </a:lnTo>
                    <a:lnTo>
                      <a:pt x="4172" y="13114"/>
                    </a:lnTo>
                    <a:lnTo>
                      <a:pt x="3965" y="12982"/>
                    </a:lnTo>
                    <a:lnTo>
                      <a:pt x="3738" y="12838"/>
                    </a:lnTo>
                    <a:lnTo>
                      <a:pt x="3493" y="12706"/>
                    </a:lnTo>
                    <a:lnTo>
                      <a:pt x="3228" y="12607"/>
                    </a:lnTo>
                    <a:lnTo>
                      <a:pt x="2945" y="12519"/>
                    </a:lnTo>
                    <a:lnTo>
                      <a:pt x="2700" y="12431"/>
                    </a:lnTo>
                    <a:lnTo>
                      <a:pt x="2397" y="12375"/>
                    </a:lnTo>
                    <a:lnTo>
                      <a:pt x="2152" y="12331"/>
                    </a:lnTo>
                    <a:lnTo>
                      <a:pt x="1888" y="12309"/>
                    </a:lnTo>
                    <a:lnTo>
                      <a:pt x="1642" y="12309"/>
                    </a:lnTo>
                    <a:lnTo>
                      <a:pt x="1397" y="12331"/>
                    </a:lnTo>
                    <a:lnTo>
                      <a:pt x="1170" y="12397"/>
                    </a:lnTo>
                    <a:lnTo>
                      <a:pt x="962" y="12453"/>
                    </a:lnTo>
                    <a:lnTo>
                      <a:pt x="774" y="12563"/>
                    </a:lnTo>
                    <a:lnTo>
                      <a:pt x="623" y="12684"/>
                    </a:lnTo>
                    <a:lnTo>
                      <a:pt x="528" y="12838"/>
                    </a:lnTo>
                    <a:lnTo>
                      <a:pt x="453" y="13026"/>
                    </a:lnTo>
                    <a:lnTo>
                      <a:pt x="339" y="13477"/>
                    </a:lnTo>
                    <a:lnTo>
                      <a:pt x="226" y="13984"/>
                    </a:lnTo>
                    <a:lnTo>
                      <a:pt x="151" y="14535"/>
                    </a:lnTo>
                    <a:lnTo>
                      <a:pt x="113" y="15075"/>
                    </a:lnTo>
                    <a:lnTo>
                      <a:pt x="113" y="15626"/>
                    </a:lnTo>
                    <a:lnTo>
                      <a:pt x="151" y="16133"/>
                    </a:lnTo>
                    <a:lnTo>
                      <a:pt x="188" y="16376"/>
                    </a:lnTo>
                    <a:lnTo>
                      <a:pt x="264" y="16585"/>
                    </a:lnTo>
                    <a:lnTo>
                      <a:pt x="339" y="16773"/>
                    </a:lnTo>
                    <a:lnTo>
                      <a:pt x="453" y="16938"/>
                    </a:lnTo>
                    <a:lnTo>
                      <a:pt x="1095" y="16883"/>
                    </a:lnTo>
                    <a:lnTo>
                      <a:pt x="1963" y="16795"/>
                    </a:lnTo>
                    <a:lnTo>
                      <a:pt x="2945" y="16751"/>
                    </a:lnTo>
                    <a:lnTo>
                      <a:pt x="3965" y="16706"/>
                    </a:lnTo>
                    <a:lnTo>
                      <a:pt x="5022" y="16684"/>
                    </a:lnTo>
                    <a:lnTo>
                      <a:pt x="5947" y="16684"/>
                    </a:lnTo>
                    <a:lnTo>
                      <a:pt x="6759" y="16706"/>
                    </a:lnTo>
                    <a:lnTo>
                      <a:pt x="7363" y="16751"/>
                    </a:lnTo>
                    <a:lnTo>
                      <a:pt x="7948" y="16839"/>
                    </a:lnTo>
                    <a:lnTo>
                      <a:pt x="8458" y="16916"/>
                    </a:lnTo>
                    <a:lnTo>
                      <a:pt x="8893" y="17026"/>
                    </a:lnTo>
                    <a:lnTo>
                      <a:pt x="9289" y="17158"/>
                    </a:lnTo>
                    <a:lnTo>
                      <a:pt x="9572" y="17280"/>
                    </a:lnTo>
                    <a:lnTo>
                      <a:pt x="9799" y="17412"/>
                    </a:lnTo>
                    <a:lnTo>
                      <a:pt x="9969" y="17555"/>
                    </a:lnTo>
                    <a:lnTo>
                      <a:pt x="10120" y="17687"/>
                    </a:lnTo>
                    <a:lnTo>
                      <a:pt x="10158" y="17831"/>
                    </a:lnTo>
                    <a:lnTo>
                      <a:pt x="10195" y="17974"/>
                    </a:lnTo>
                    <a:lnTo>
                      <a:pt x="10158" y="18128"/>
                    </a:lnTo>
                    <a:lnTo>
                      <a:pt x="10082" y="18271"/>
                    </a:lnTo>
                    <a:lnTo>
                      <a:pt x="9969" y="18426"/>
                    </a:lnTo>
                    <a:lnTo>
                      <a:pt x="9837" y="18569"/>
                    </a:lnTo>
                    <a:lnTo>
                      <a:pt x="9648" y="18701"/>
                    </a:lnTo>
                    <a:lnTo>
                      <a:pt x="9440" y="18822"/>
                    </a:lnTo>
                    <a:lnTo>
                      <a:pt x="9213" y="18999"/>
                    </a:lnTo>
                    <a:lnTo>
                      <a:pt x="9044" y="19186"/>
                    </a:lnTo>
                    <a:lnTo>
                      <a:pt x="8893" y="19395"/>
                    </a:lnTo>
                    <a:lnTo>
                      <a:pt x="8817" y="19627"/>
                    </a:lnTo>
                    <a:lnTo>
                      <a:pt x="8779" y="19858"/>
                    </a:lnTo>
                    <a:lnTo>
                      <a:pt x="8779" y="20112"/>
                    </a:lnTo>
                    <a:lnTo>
                      <a:pt x="8855" y="20354"/>
                    </a:lnTo>
                    <a:lnTo>
                      <a:pt x="8968" y="20586"/>
                    </a:lnTo>
                    <a:lnTo>
                      <a:pt x="9138" y="20817"/>
                    </a:lnTo>
                    <a:lnTo>
                      <a:pt x="9365" y="21026"/>
                    </a:lnTo>
                    <a:lnTo>
                      <a:pt x="9610" y="21192"/>
                    </a:lnTo>
                    <a:lnTo>
                      <a:pt x="9950" y="21368"/>
                    </a:lnTo>
                    <a:lnTo>
                      <a:pt x="10120" y="21445"/>
                    </a:lnTo>
                    <a:lnTo>
                      <a:pt x="10346" y="21511"/>
                    </a:lnTo>
                    <a:lnTo>
                      <a:pt x="10516" y="21555"/>
                    </a:lnTo>
                    <a:lnTo>
                      <a:pt x="10743" y="21600"/>
                    </a:lnTo>
                    <a:lnTo>
                      <a:pt x="10988" y="21644"/>
                    </a:lnTo>
                    <a:lnTo>
                      <a:pt x="11215" y="21666"/>
                    </a:lnTo>
                    <a:lnTo>
                      <a:pt x="11498" y="21666"/>
                    </a:lnTo>
                    <a:lnTo>
                      <a:pt x="11762" y="21666"/>
                    </a:lnTo>
                    <a:lnTo>
                      <a:pt x="12253" y="21644"/>
                    </a:lnTo>
                    <a:lnTo>
                      <a:pt x="12763" y="21577"/>
                    </a:lnTo>
                    <a:lnTo>
                      <a:pt x="13197" y="21467"/>
                    </a:lnTo>
                    <a:lnTo>
                      <a:pt x="13556" y="21346"/>
                    </a:lnTo>
                    <a:lnTo>
                      <a:pt x="13896" y="21192"/>
                    </a:lnTo>
                    <a:lnTo>
                      <a:pt x="14179" y="21026"/>
                    </a:lnTo>
                    <a:lnTo>
                      <a:pt x="14444" y="20839"/>
                    </a:lnTo>
                    <a:lnTo>
                      <a:pt x="14576" y="20641"/>
                    </a:lnTo>
                    <a:lnTo>
                      <a:pt x="14727" y="20431"/>
                    </a:lnTo>
                    <a:lnTo>
                      <a:pt x="14765" y="20200"/>
                    </a:lnTo>
                    <a:lnTo>
                      <a:pt x="14802" y="19991"/>
                    </a:lnTo>
                    <a:lnTo>
                      <a:pt x="14727" y="19759"/>
                    </a:lnTo>
                    <a:lnTo>
                      <a:pt x="14613" y="19550"/>
                    </a:lnTo>
                    <a:lnTo>
                      <a:pt x="14444" y="19307"/>
                    </a:lnTo>
                    <a:lnTo>
                      <a:pt x="14217" y="19098"/>
                    </a:lnTo>
                    <a:lnTo>
                      <a:pt x="13934" y="18911"/>
                    </a:lnTo>
                    <a:lnTo>
                      <a:pt x="13669" y="18745"/>
                    </a:lnTo>
                    <a:lnTo>
                      <a:pt x="13462" y="18547"/>
                    </a:lnTo>
                    <a:lnTo>
                      <a:pt x="13311" y="18337"/>
                    </a:lnTo>
                    <a:lnTo>
                      <a:pt x="13197" y="18150"/>
                    </a:lnTo>
                    <a:lnTo>
                      <a:pt x="13122" y="17941"/>
                    </a:lnTo>
                    <a:lnTo>
                      <a:pt x="13122" y="17720"/>
                    </a:lnTo>
                    <a:lnTo>
                      <a:pt x="13122" y="17533"/>
                    </a:lnTo>
                    <a:lnTo>
                      <a:pt x="13197" y="17346"/>
                    </a:lnTo>
                    <a:lnTo>
                      <a:pt x="13273" y="17158"/>
                    </a:lnTo>
                    <a:lnTo>
                      <a:pt x="13386" y="16982"/>
                    </a:lnTo>
                    <a:lnTo>
                      <a:pt x="13537" y="16839"/>
                    </a:lnTo>
                    <a:lnTo>
                      <a:pt x="13707" y="16706"/>
                    </a:lnTo>
                    <a:lnTo>
                      <a:pt x="13896" y="16607"/>
                    </a:lnTo>
                    <a:lnTo>
                      <a:pt x="14104" y="16519"/>
                    </a:lnTo>
                    <a:lnTo>
                      <a:pt x="14330" y="16453"/>
                    </a:lnTo>
                    <a:lnTo>
                      <a:pt x="14538" y="16431"/>
                    </a:lnTo>
                    <a:lnTo>
                      <a:pt x="14897" y="16453"/>
                    </a:lnTo>
                    <a:lnTo>
                      <a:pt x="15406" y="16497"/>
                    </a:lnTo>
                    <a:lnTo>
                      <a:pt x="16105" y="16541"/>
                    </a:lnTo>
                    <a:lnTo>
                      <a:pt x="16898" y="16607"/>
                    </a:lnTo>
                    <a:lnTo>
                      <a:pt x="17804" y="16651"/>
                    </a:lnTo>
                    <a:lnTo>
                      <a:pt x="18786" y="16684"/>
                    </a:lnTo>
                    <a:lnTo>
                      <a:pt x="19844" y="16728"/>
                    </a:lnTo>
                    <a:lnTo>
                      <a:pt x="20920" y="16751"/>
                    </a:lnTo>
                    <a:lnTo>
                      <a:pt x="21109" y="16497"/>
                    </a:lnTo>
                    <a:lnTo>
                      <a:pt x="21241" y="16222"/>
                    </a:lnTo>
                    <a:lnTo>
                      <a:pt x="21392" y="15946"/>
                    </a:lnTo>
                    <a:lnTo>
                      <a:pt x="21467" y="15648"/>
                    </a:lnTo>
                    <a:lnTo>
                      <a:pt x="21543" y="15351"/>
                    </a:lnTo>
                    <a:lnTo>
                      <a:pt x="21618" y="15042"/>
                    </a:lnTo>
                    <a:lnTo>
                      <a:pt x="21618" y="14745"/>
                    </a:lnTo>
                    <a:lnTo>
                      <a:pt x="21618" y="14447"/>
                    </a:lnTo>
                    <a:lnTo>
                      <a:pt x="21618" y="14150"/>
                    </a:lnTo>
                    <a:lnTo>
                      <a:pt x="21581" y="13852"/>
                    </a:lnTo>
                    <a:lnTo>
                      <a:pt x="21505" y="13577"/>
                    </a:lnTo>
                    <a:lnTo>
                      <a:pt x="21430" y="13301"/>
                    </a:lnTo>
                    <a:lnTo>
                      <a:pt x="21354" y="13048"/>
                    </a:lnTo>
                    <a:lnTo>
                      <a:pt x="21241" y="12816"/>
                    </a:lnTo>
                    <a:lnTo>
                      <a:pt x="21146" y="12607"/>
                    </a:lnTo>
                    <a:lnTo>
                      <a:pt x="21033" y="12431"/>
                    </a:lnTo>
                    <a:lnTo>
                      <a:pt x="20920" y="12265"/>
                    </a:lnTo>
                    <a:lnTo>
                      <a:pt x="20769" y="12144"/>
                    </a:lnTo>
                    <a:lnTo>
                      <a:pt x="20637" y="12034"/>
                    </a:lnTo>
                    <a:lnTo>
                      <a:pt x="20486" y="11946"/>
                    </a:lnTo>
                    <a:lnTo>
                      <a:pt x="20297" y="11891"/>
                    </a:lnTo>
                    <a:lnTo>
                      <a:pt x="20165" y="11846"/>
                    </a:lnTo>
                    <a:lnTo>
                      <a:pt x="19976" y="11824"/>
                    </a:lnTo>
                    <a:lnTo>
                      <a:pt x="19806" y="11802"/>
                    </a:lnTo>
                    <a:lnTo>
                      <a:pt x="19390" y="11824"/>
                    </a:lnTo>
                    <a:lnTo>
                      <a:pt x="18956" y="11891"/>
                    </a:lnTo>
                    <a:lnTo>
                      <a:pt x="18503" y="11968"/>
                    </a:lnTo>
                    <a:lnTo>
                      <a:pt x="17993" y="12078"/>
                    </a:lnTo>
                    <a:lnTo>
                      <a:pt x="17653" y="12144"/>
                    </a:lnTo>
                    <a:lnTo>
                      <a:pt x="17332" y="12199"/>
                    </a:lnTo>
                    <a:lnTo>
                      <a:pt x="17049" y="12221"/>
                    </a:lnTo>
                    <a:lnTo>
                      <a:pt x="16747" y="12243"/>
                    </a:lnTo>
                    <a:lnTo>
                      <a:pt x="16464" y="12243"/>
                    </a:lnTo>
                    <a:lnTo>
                      <a:pt x="16218" y="12243"/>
                    </a:lnTo>
                    <a:lnTo>
                      <a:pt x="15992" y="12221"/>
                    </a:lnTo>
                    <a:lnTo>
                      <a:pt x="15746" y="12199"/>
                    </a:lnTo>
                    <a:lnTo>
                      <a:pt x="15520" y="12155"/>
                    </a:lnTo>
                    <a:lnTo>
                      <a:pt x="15350" y="12122"/>
                    </a:lnTo>
                    <a:lnTo>
                      <a:pt x="15161" y="12056"/>
                    </a:lnTo>
                    <a:lnTo>
                      <a:pt x="14972" y="11990"/>
                    </a:lnTo>
                    <a:lnTo>
                      <a:pt x="14689" y="11846"/>
                    </a:lnTo>
                    <a:lnTo>
                      <a:pt x="14444" y="11670"/>
                    </a:lnTo>
                    <a:lnTo>
                      <a:pt x="14255" y="11483"/>
                    </a:lnTo>
                    <a:lnTo>
                      <a:pt x="14104" y="11295"/>
                    </a:lnTo>
                    <a:lnTo>
                      <a:pt x="14028" y="11086"/>
                    </a:lnTo>
                    <a:lnTo>
                      <a:pt x="13972" y="10888"/>
                    </a:lnTo>
                    <a:lnTo>
                      <a:pt x="13972" y="10700"/>
                    </a:lnTo>
                    <a:lnTo>
                      <a:pt x="14009" y="10513"/>
                    </a:lnTo>
                    <a:lnTo>
                      <a:pt x="14066" y="10359"/>
                    </a:lnTo>
                    <a:lnTo>
                      <a:pt x="14179" y="10215"/>
                    </a:lnTo>
                    <a:lnTo>
                      <a:pt x="14406" y="10006"/>
                    </a:lnTo>
                    <a:lnTo>
                      <a:pt x="14651" y="9830"/>
                    </a:lnTo>
                    <a:lnTo>
                      <a:pt x="14878" y="9686"/>
                    </a:lnTo>
                    <a:lnTo>
                      <a:pt x="15123" y="9554"/>
                    </a:lnTo>
                    <a:lnTo>
                      <a:pt x="15350" y="9477"/>
                    </a:lnTo>
                    <a:lnTo>
                      <a:pt x="15558" y="9411"/>
                    </a:lnTo>
                    <a:lnTo>
                      <a:pt x="15803" y="9345"/>
                    </a:lnTo>
                    <a:lnTo>
                      <a:pt x="16030" y="9323"/>
                    </a:lnTo>
                    <a:lnTo>
                      <a:pt x="16256" y="9301"/>
                    </a:lnTo>
                    <a:lnTo>
                      <a:pt x="16464" y="9323"/>
                    </a:lnTo>
                    <a:lnTo>
                      <a:pt x="16690" y="9345"/>
                    </a:lnTo>
                    <a:lnTo>
                      <a:pt x="16898" y="9367"/>
                    </a:lnTo>
                    <a:lnTo>
                      <a:pt x="17332" y="9477"/>
                    </a:lnTo>
                    <a:lnTo>
                      <a:pt x="17767" y="9598"/>
                    </a:lnTo>
                    <a:lnTo>
                      <a:pt x="18163" y="9731"/>
                    </a:lnTo>
                    <a:lnTo>
                      <a:pt x="18597" y="9874"/>
                    </a:lnTo>
                    <a:lnTo>
                      <a:pt x="18994" y="10006"/>
                    </a:lnTo>
                    <a:lnTo>
                      <a:pt x="19428" y="10083"/>
                    </a:lnTo>
                    <a:lnTo>
                      <a:pt x="19617" y="10127"/>
                    </a:lnTo>
                    <a:lnTo>
                      <a:pt x="19844" y="10149"/>
                    </a:lnTo>
                    <a:lnTo>
                      <a:pt x="20013" y="10149"/>
                    </a:lnTo>
                    <a:lnTo>
                      <a:pt x="20240" y="10127"/>
                    </a:lnTo>
                    <a:lnTo>
                      <a:pt x="20410" y="10105"/>
                    </a:lnTo>
                    <a:lnTo>
                      <a:pt x="20637" y="10061"/>
                    </a:lnTo>
                    <a:lnTo>
                      <a:pt x="20844" y="9984"/>
                    </a:lnTo>
                    <a:lnTo>
                      <a:pt x="21033" y="9896"/>
                    </a:lnTo>
                    <a:lnTo>
                      <a:pt x="21146" y="9830"/>
                    </a:lnTo>
                    <a:lnTo>
                      <a:pt x="21203" y="9753"/>
                    </a:lnTo>
                    <a:lnTo>
                      <a:pt x="21279" y="9642"/>
                    </a:lnTo>
                    <a:lnTo>
                      <a:pt x="21354" y="9521"/>
                    </a:lnTo>
                    <a:lnTo>
                      <a:pt x="21430" y="9246"/>
                    </a:lnTo>
                    <a:lnTo>
                      <a:pt x="21430" y="8904"/>
                    </a:lnTo>
                    <a:lnTo>
                      <a:pt x="21430" y="8540"/>
                    </a:lnTo>
                    <a:lnTo>
                      <a:pt x="21392" y="8144"/>
                    </a:lnTo>
                    <a:lnTo>
                      <a:pt x="21354" y="7714"/>
                    </a:lnTo>
                    <a:lnTo>
                      <a:pt x="21279" y="7295"/>
                    </a:lnTo>
                    <a:lnTo>
                      <a:pt x="21146" y="6446"/>
                    </a:lnTo>
                    <a:lnTo>
                      <a:pt x="20995" y="5686"/>
                    </a:lnTo>
                    <a:lnTo>
                      <a:pt x="20958" y="5366"/>
                    </a:lnTo>
                    <a:lnTo>
                      <a:pt x="20958" y="5091"/>
                    </a:lnTo>
                    <a:lnTo>
                      <a:pt x="20958" y="4860"/>
                    </a:lnTo>
                    <a:lnTo>
                      <a:pt x="21033" y="4716"/>
                    </a:lnTo>
                    <a:lnTo>
                      <a:pt x="20637" y="4860"/>
                    </a:lnTo>
                    <a:lnTo>
                      <a:pt x="20127" y="4992"/>
                    </a:lnTo>
                    <a:lnTo>
                      <a:pt x="19617" y="5069"/>
                    </a:lnTo>
                    <a:lnTo>
                      <a:pt x="19032" y="5157"/>
                    </a:lnTo>
                    <a:lnTo>
                      <a:pt x="18465" y="5201"/>
                    </a:lnTo>
                    <a:lnTo>
                      <a:pt x="17842" y="5245"/>
                    </a:lnTo>
                    <a:lnTo>
                      <a:pt x="17219" y="5267"/>
                    </a:lnTo>
                    <a:lnTo>
                      <a:pt x="16615" y="5267"/>
                    </a:lnTo>
                    <a:lnTo>
                      <a:pt x="15992" y="5245"/>
                    </a:lnTo>
                    <a:lnTo>
                      <a:pt x="15369" y="5201"/>
                    </a:lnTo>
                    <a:lnTo>
                      <a:pt x="14840" y="5157"/>
                    </a:lnTo>
                    <a:lnTo>
                      <a:pt x="14293" y="5091"/>
                    </a:lnTo>
                    <a:lnTo>
                      <a:pt x="13783" y="5014"/>
                    </a:lnTo>
                    <a:lnTo>
                      <a:pt x="13386" y="4926"/>
                    </a:lnTo>
                    <a:lnTo>
                      <a:pt x="13027" y="4815"/>
                    </a:lnTo>
                    <a:lnTo>
                      <a:pt x="12725" y="4716"/>
                    </a:lnTo>
                    <a:lnTo>
                      <a:pt x="12480" y="4606"/>
                    </a:lnTo>
                    <a:lnTo>
                      <a:pt x="12291" y="4496"/>
                    </a:lnTo>
                    <a:lnTo>
                      <a:pt x="12197" y="4397"/>
                    </a:lnTo>
                    <a:lnTo>
                      <a:pt x="12083" y="4286"/>
                    </a:lnTo>
                    <a:lnTo>
                      <a:pt x="12046" y="4187"/>
                    </a:lnTo>
                    <a:lnTo>
                      <a:pt x="12008" y="4077"/>
                    </a:lnTo>
                    <a:lnTo>
                      <a:pt x="12046" y="3967"/>
                    </a:lnTo>
                    <a:lnTo>
                      <a:pt x="12121" y="3868"/>
                    </a:lnTo>
                    <a:lnTo>
                      <a:pt x="12197" y="3735"/>
                    </a:lnTo>
                    <a:lnTo>
                      <a:pt x="12291" y="3614"/>
                    </a:lnTo>
                    <a:lnTo>
                      <a:pt x="12442" y="3482"/>
                    </a:lnTo>
                    <a:lnTo>
                      <a:pt x="12631" y="3361"/>
                    </a:lnTo>
                    <a:lnTo>
                      <a:pt x="13065" y="3085"/>
                    </a:lnTo>
                    <a:lnTo>
                      <a:pt x="13537" y="2766"/>
                    </a:lnTo>
                    <a:lnTo>
                      <a:pt x="13783" y="2578"/>
                    </a:lnTo>
                    <a:lnTo>
                      <a:pt x="13934" y="2380"/>
                    </a:lnTo>
                    <a:lnTo>
                      <a:pt x="14028" y="2171"/>
                    </a:lnTo>
                    <a:lnTo>
                      <a:pt x="14104" y="1961"/>
                    </a:lnTo>
                    <a:lnTo>
                      <a:pt x="14104" y="1730"/>
                    </a:lnTo>
                    <a:lnTo>
                      <a:pt x="14066" y="1498"/>
                    </a:lnTo>
                    <a:lnTo>
                      <a:pt x="13972" y="1267"/>
                    </a:lnTo>
                    <a:lnTo>
                      <a:pt x="13820" y="1057"/>
                    </a:lnTo>
                    <a:lnTo>
                      <a:pt x="13594" y="837"/>
                    </a:lnTo>
                    <a:lnTo>
                      <a:pt x="13386" y="628"/>
                    </a:lnTo>
                    <a:lnTo>
                      <a:pt x="13103" y="462"/>
                    </a:lnTo>
                    <a:lnTo>
                      <a:pt x="12763" y="308"/>
                    </a:lnTo>
                    <a:lnTo>
                      <a:pt x="12404" y="187"/>
                    </a:lnTo>
                    <a:lnTo>
                      <a:pt x="12008" y="77"/>
                    </a:lnTo>
                    <a:lnTo>
                      <a:pt x="11574" y="33"/>
                    </a:lnTo>
                    <a:lnTo>
                      <a:pt x="11102" y="11"/>
                    </a:lnTo>
                    <a:lnTo>
                      <a:pt x="10667" y="11"/>
                    </a:lnTo>
                    <a:lnTo>
                      <a:pt x="10233" y="77"/>
                    </a:lnTo>
                    <a:lnTo>
                      <a:pt x="9837" y="187"/>
                    </a:lnTo>
                    <a:lnTo>
                      <a:pt x="9440" y="286"/>
                    </a:lnTo>
                    <a:lnTo>
                      <a:pt x="9062" y="462"/>
                    </a:lnTo>
                    <a:lnTo>
                      <a:pt x="8741" y="628"/>
                    </a:lnTo>
                    <a:lnTo>
                      <a:pt x="8458" y="815"/>
                    </a:lnTo>
                    <a:lnTo>
                      <a:pt x="8232" y="1035"/>
                    </a:lnTo>
                    <a:lnTo>
                      <a:pt x="8062" y="1245"/>
                    </a:lnTo>
                    <a:lnTo>
                      <a:pt x="7911" y="1476"/>
                    </a:lnTo>
                    <a:lnTo>
                      <a:pt x="7835" y="1708"/>
                    </a:lnTo>
                    <a:lnTo>
                      <a:pt x="7797" y="1961"/>
                    </a:lnTo>
                    <a:lnTo>
                      <a:pt x="7835" y="2193"/>
                    </a:lnTo>
                    <a:lnTo>
                      <a:pt x="7948" y="2402"/>
                    </a:lnTo>
                    <a:lnTo>
                      <a:pt x="8062" y="2534"/>
                    </a:lnTo>
                    <a:lnTo>
                      <a:pt x="8175" y="2644"/>
                    </a:lnTo>
                    <a:lnTo>
                      <a:pt x="8269" y="2744"/>
                    </a:lnTo>
                    <a:lnTo>
                      <a:pt x="8420" y="2832"/>
                    </a:lnTo>
                    <a:lnTo>
                      <a:pt x="8704" y="3019"/>
                    </a:lnTo>
                    <a:lnTo>
                      <a:pt x="8968" y="3206"/>
                    </a:lnTo>
                    <a:lnTo>
                      <a:pt x="9138" y="3405"/>
                    </a:lnTo>
                    <a:lnTo>
                      <a:pt x="9327" y="3570"/>
                    </a:lnTo>
                    <a:lnTo>
                      <a:pt x="9440" y="3735"/>
                    </a:lnTo>
                    <a:lnTo>
                      <a:pt x="9516" y="3890"/>
                    </a:lnTo>
                    <a:lnTo>
                      <a:pt x="9534" y="4033"/>
                    </a:lnTo>
                    <a:lnTo>
                      <a:pt x="9534" y="4165"/>
                    </a:lnTo>
                    <a:lnTo>
                      <a:pt x="9516" y="4286"/>
                    </a:lnTo>
                    <a:lnTo>
                      <a:pt x="9440" y="4397"/>
                    </a:lnTo>
                    <a:lnTo>
                      <a:pt x="9327" y="4496"/>
                    </a:lnTo>
                    <a:lnTo>
                      <a:pt x="9176" y="4562"/>
                    </a:lnTo>
                    <a:lnTo>
                      <a:pt x="9006" y="4628"/>
                    </a:lnTo>
                    <a:lnTo>
                      <a:pt x="8779" y="4694"/>
                    </a:lnTo>
                    <a:lnTo>
                      <a:pt x="8534" y="4716"/>
                    </a:lnTo>
                    <a:lnTo>
                      <a:pt x="8232" y="4716"/>
                    </a:lnTo>
                    <a:lnTo>
                      <a:pt x="7118" y="4738"/>
                    </a:lnTo>
                    <a:lnTo>
                      <a:pt x="5947" y="4771"/>
                    </a:lnTo>
                    <a:lnTo>
                      <a:pt x="4795" y="4815"/>
                    </a:lnTo>
                    <a:lnTo>
                      <a:pt x="3681" y="4860"/>
                    </a:lnTo>
                    <a:lnTo>
                      <a:pt x="2662" y="4882"/>
                    </a:lnTo>
                    <a:lnTo>
                      <a:pt x="1755" y="4882"/>
                    </a:lnTo>
                    <a:lnTo>
                      <a:pt x="1359" y="4860"/>
                    </a:lnTo>
                    <a:lnTo>
                      <a:pt x="981" y="4837"/>
                    </a:lnTo>
                    <a:lnTo>
                      <a:pt x="698" y="4771"/>
                    </a:lnTo>
                    <a:lnTo>
                      <a:pt x="453" y="4716"/>
                    </a:lnTo>
                    <a:lnTo>
                      <a:pt x="453" y="5322"/>
                    </a:lnTo>
                    <a:lnTo>
                      <a:pt x="453" y="6083"/>
                    </a:lnTo>
                    <a:lnTo>
                      <a:pt x="453" y="6909"/>
                    </a:lnTo>
                    <a:lnTo>
                      <a:pt x="453" y="7780"/>
                    </a:lnTo>
                    <a:lnTo>
                      <a:pt x="453" y="8606"/>
                    </a:lnTo>
                    <a:lnTo>
                      <a:pt x="453" y="9345"/>
                    </a:lnTo>
                    <a:lnTo>
                      <a:pt x="453" y="9918"/>
                    </a:lnTo>
                    <a:lnTo>
                      <a:pt x="453" y="10282"/>
                    </a:lnTo>
                    <a:lnTo>
                      <a:pt x="490" y="10381"/>
                    </a:lnTo>
                    <a:lnTo>
                      <a:pt x="547" y="10491"/>
                    </a:lnTo>
                    <a:lnTo>
                      <a:pt x="660" y="10590"/>
                    </a:lnTo>
                    <a:lnTo>
                      <a:pt x="811" y="10700"/>
                    </a:lnTo>
                    <a:lnTo>
                      <a:pt x="981" y="10811"/>
                    </a:lnTo>
                    <a:lnTo>
                      <a:pt x="1208" y="10888"/>
                    </a:lnTo>
                    <a:lnTo>
                      <a:pt x="1453" y="10954"/>
                    </a:lnTo>
                    <a:lnTo>
                      <a:pt x="1718" y="11020"/>
                    </a:lnTo>
                    <a:lnTo>
                      <a:pt x="1963" y="11064"/>
                    </a:lnTo>
                    <a:lnTo>
                      <a:pt x="2265" y="11086"/>
                    </a:lnTo>
                    <a:lnTo>
                      <a:pt x="2548" y="11064"/>
                    </a:lnTo>
                    <a:lnTo>
                      <a:pt x="2794" y="11042"/>
                    </a:lnTo>
                    <a:lnTo>
                      <a:pt x="3096" y="10976"/>
                    </a:lnTo>
                    <a:lnTo>
                      <a:pt x="3341" y="10888"/>
                    </a:lnTo>
                    <a:lnTo>
                      <a:pt x="3606" y="10766"/>
                    </a:lnTo>
                    <a:lnTo>
                      <a:pt x="3813" y="10590"/>
                    </a:lnTo>
                    <a:close/>
                  </a:path>
                </a:pathLst>
              </a:custGeom>
              <a:solidFill>
                <a:srgbClr val="DDDDDD"/>
              </a:solidFill>
              <a:ln w="19050">
                <a:solidFill>
                  <a:srgbClr val="C0C0C0"/>
                </a:solidFill>
                <a:miter lim="800000"/>
                <a:headEnd/>
                <a:tailEnd/>
              </a:ln>
            </p:spPr>
            <p:txBody>
              <a:bodyPr/>
              <a:lstStyle/>
              <a:p>
                <a:endParaRPr lang="en-GB" altLang="it-IT" sz="1200" b="1"/>
              </a:p>
            </p:txBody>
          </p:sp>
          <p:sp>
            <p:nvSpPr>
              <p:cNvPr id="40" name="Text Box 10"/>
              <p:cNvSpPr txBox="1">
                <a:spLocks noChangeArrowheads="1"/>
              </p:cNvSpPr>
              <p:nvPr/>
            </p:nvSpPr>
            <p:spPr bwMode="auto">
              <a:xfrm>
                <a:off x="648" y="1770"/>
                <a:ext cx="729" cy="2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it-IT" altLang="it-IT" sz="1200" b="1" dirty="0"/>
                  <a:t>Rischio</a:t>
                </a:r>
              </a:p>
              <a:p>
                <a:pPr algn="ctr"/>
                <a:endParaRPr lang="it-IT" altLang="it-IT" sz="1200" b="1" dirty="0"/>
              </a:p>
              <a:p>
                <a:pPr algn="ctr"/>
                <a:r>
                  <a:rPr lang="it-IT" altLang="it-IT" sz="1200" b="1" dirty="0"/>
                  <a:t>liquidità</a:t>
                </a:r>
              </a:p>
            </p:txBody>
          </p:sp>
        </p:grpSp>
        <p:grpSp>
          <p:nvGrpSpPr>
            <p:cNvPr id="41" name="Group 11"/>
            <p:cNvGrpSpPr>
              <a:grpSpLocks/>
            </p:cNvGrpSpPr>
            <p:nvPr/>
          </p:nvGrpSpPr>
          <p:grpSpPr bwMode="auto">
            <a:xfrm>
              <a:off x="2565400" y="2911475"/>
              <a:ext cx="1312863" cy="1090613"/>
              <a:chOff x="1640" y="1138"/>
              <a:chExt cx="827" cy="687"/>
            </a:xfrm>
          </p:grpSpPr>
          <p:sp>
            <p:nvSpPr>
              <p:cNvPr id="42" name="Puzzle3"/>
              <p:cNvSpPr>
                <a:spLocks noEditPoints="1" noChangeArrowheads="1"/>
              </p:cNvSpPr>
              <p:nvPr/>
            </p:nvSpPr>
            <p:spPr bwMode="auto">
              <a:xfrm>
                <a:off x="1708" y="1138"/>
                <a:ext cx="720" cy="687"/>
              </a:xfrm>
              <a:custGeom>
                <a:avLst/>
                <a:gdLst>
                  <a:gd name="T0" fmla="*/ 10391 w 21600"/>
                  <a:gd name="T1" fmla="*/ 15806 h 21600"/>
                  <a:gd name="T2" fmla="*/ 20551 w 21600"/>
                  <a:gd name="T3" fmla="*/ 21088 h 21600"/>
                  <a:gd name="T4" fmla="*/ 13180 w 21600"/>
                  <a:gd name="T5" fmla="*/ 13801 h 21600"/>
                  <a:gd name="T6" fmla="*/ 20551 w 21600"/>
                  <a:gd name="T7" fmla="*/ 7025 h 21600"/>
                  <a:gd name="T8" fmla="*/ 10500 w 21600"/>
                  <a:gd name="T9" fmla="*/ 52 h 21600"/>
                  <a:gd name="T10" fmla="*/ 692 w 21600"/>
                  <a:gd name="T11" fmla="*/ 6802 h 21600"/>
                  <a:gd name="T12" fmla="*/ 8064 w 21600"/>
                  <a:gd name="T13" fmla="*/ 13526 h 21600"/>
                  <a:gd name="T14" fmla="*/ 692 w 21600"/>
                  <a:gd name="T15" fmla="*/ 21088 h 21600"/>
                  <a:gd name="T16" fmla="*/ 2273 w 21600"/>
                  <a:gd name="T17" fmla="*/ 7719 h 21600"/>
                  <a:gd name="T18" fmla="*/ 19149 w 21600"/>
                  <a:gd name="T19" fmla="*/ 202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6625" y="20892"/>
                    </a:moveTo>
                    <a:lnTo>
                      <a:pt x="7105" y="21023"/>
                    </a:lnTo>
                    <a:lnTo>
                      <a:pt x="7513" y="21088"/>
                    </a:lnTo>
                    <a:lnTo>
                      <a:pt x="7922" y="21115"/>
                    </a:lnTo>
                    <a:lnTo>
                      <a:pt x="8242" y="21115"/>
                    </a:lnTo>
                    <a:lnTo>
                      <a:pt x="8544" y="21062"/>
                    </a:lnTo>
                    <a:lnTo>
                      <a:pt x="8810" y="20997"/>
                    </a:lnTo>
                    <a:lnTo>
                      <a:pt x="9023" y="20892"/>
                    </a:lnTo>
                    <a:lnTo>
                      <a:pt x="9148" y="20761"/>
                    </a:lnTo>
                    <a:lnTo>
                      <a:pt x="9290" y="20616"/>
                    </a:lnTo>
                    <a:lnTo>
                      <a:pt x="9361" y="20459"/>
                    </a:lnTo>
                    <a:lnTo>
                      <a:pt x="9396" y="20289"/>
                    </a:lnTo>
                    <a:lnTo>
                      <a:pt x="9396" y="20092"/>
                    </a:lnTo>
                    <a:lnTo>
                      <a:pt x="9325" y="19909"/>
                    </a:lnTo>
                    <a:lnTo>
                      <a:pt x="9219" y="19738"/>
                    </a:lnTo>
                    <a:lnTo>
                      <a:pt x="9094" y="19555"/>
                    </a:lnTo>
                    <a:lnTo>
                      <a:pt x="8917" y="19384"/>
                    </a:lnTo>
                    <a:lnTo>
                      <a:pt x="8650" y="19162"/>
                    </a:lnTo>
                    <a:lnTo>
                      <a:pt x="8437" y="18900"/>
                    </a:lnTo>
                    <a:lnTo>
                      <a:pt x="8277" y="18624"/>
                    </a:lnTo>
                    <a:lnTo>
                      <a:pt x="8135" y="18349"/>
                    </a:lnTo>
                    <a:lnTo>
                      <a:pt x="8028" y="18048"/>
                    </a:lnTo>
                    <a:lnTo>
                      <a:pt x="7993" y="17746"/>
                    </a:lnTo>
                    <a:lnTo>
                      <a:pt x="7993" y="17471"/>
                    </a:lnTo>
                    <a:lnTo>
                      <a:pt x="8028" y="17169"/>
                    </a:lnTo>
                    <a:lnTo>
                      <a:pt x="8135" y="16920"/>
                    </a:lnTo>
                    <a:lnTo>
                      <a:pt x="8277" y="16671"/>
                    </a:lnTo>
                    <a:lnTo>
                      <a:pt x="8366" y="16540"/>
                    </a:lnTo>
                    <a:lnTo>
                      <a:pt x="8473" y="16409"/>
                    </a:lnTo>
                    <a:lnTo>
                      <a:pt x="8615" y="16317"/>
                    </a:lnTo>
                    <a:lnTo>
                      <a:pt x="8739" y="16213"/>
                    </a:lnTo>
                    <a:lnTo>
                      <a:pt x="8881" y="16134"/>
                    </a:lnTo>
                    <a:lnTo>
                      <a:pt x="9059" y="16055"/>
                    </a:lnTo>
                    <a:lnTo>
                      <a:pt x="9254" y="15990"/>
                    </a:lnTo>
                    <a:lnTo>
                      <a:pt x="9432" y="15911"/>
                    </a:lnTo>
                    <a:lnTo>
                      <a:pt x="9663" y="15885"/>
                    </a:lnTo>
                    <a:lnTo>
                      <a:pt x="9876" y="15833"/>
                    </a:lnTo>
                    <a:lnTo>
                      <a:pt x="10142" y="15806"/>
                    </a:lnTo>
                    <a:lnTo>
                      <a:pt x="10391" y="15806"/>
                    </a:lnTo>
                    <a:lnTo>
                      <a:pt x="10728" y="15806"/>
                    </a:lnTo>
                    <a:lnTo>
                      <a:pt x="10995" y="15806"/>
                    </a:lnTo>
                    <a:lnTo>
                      <a:pt x="11279" y="15833"/>
                    </a:lnTo>
                    <a:lnTo>
                      <a:pt x="11546" y="15885"/>
                    </a:lnTo>
                    <a:lnTo>
                      <a:pt x="11776" y="15937"/>
                    </a:lnTo>
                    <a:lnTo>
                      <a:pt x="12025" y="15990"/>
                    </a:lnTo>
                    <a:lnTo>
                      <a:pt x="12221" y="16055"/>
                    </a:lnTo>
                    <a:lnTo>
                      <a:pt x="12434" y="16134"/>
                    </a:lnTo>
                    <a:lnTo>
                      <a:pt x="12611" y="16213"/>
                    </a:lnTo>
                    <a:lnTo>
                      <a:pt x="12771" y="16317"/>
                    </a:lnTo>
                    <a:lnTo>
                      <a:pt x="12913" y="16409"/>
                    </a:lnTo>
                    <a:lnTo>
                      <a:pt x="13038" y="16514"/>
                    </a:lnTo>
                    <a:lnTo>
                      <a:pt x="13251" y="16737"/>
                    </a:lnTo>
                    <a:lnTo>
                      <a:pt x="13428" y="16986"/>
                    </a:lnTo>
                    <a:lnTo>
                      <a:pt x="13517" y="17248"/>
                    </a:lnTo>
                    <a:lnTo>
                      <a:pt x="13588" y="17523"/>
                    </a:lnTo>
                    <a:lnTo>
                      <a:pt x="13588" y="17799"/>
                    </a:lnTo>
                    <a:lnTo>
                      <a:pt x="13517" y="18074"/>
                    </a:lnTo>
                    <a:lnTo>
                      <a:pt x="13428" y="18323"/>
                    </a:lnTo>
                    <a:lnTo>
                      <a:pt x="13286" y="18572"/>
                    </a:lnTo>
                    <a:lnTo>
                      <a:pt x="13109" y="18808"/>
                    </a:lnTo>
                    <a:lnTo>
                      <a:pt x="12878" y="19031"/>
                    </a:lnTo>
                    <a:lnTo>
                      <a:pt x="12434" y="19411"/>
                    </a:lnTo>
                    <a:lnTo>
                      <a:pt x="12132" y="19738"/>
                    </a:lnTo>
                    <a:lnTo>
                      <a:pt x="12025" y="19856"/>
                    </a:lnTo>
                    <a:lnTo>
                      <a:pt x="11919" y="20014"/>
                    </a:lnTo>
                    <a:lnTo>
                      <a:pt x="11883" y="20132"/>
                    </a:lnTo>
                    <a:lnTo>
                      <a:pt x="11883" y="20263"/>
                    </a:lnTo>
                    <a:lnTo>
                      <a:pt x="11883" y="20394"/>
                    </a:lnTo>
                    <a:lnTo>
                      <a:pt x="11954" y="20485"/>
                    </a:lnTo>
                    <a:lnTo>
                      <a:pt x="12061" y="20590"/>
                    </a:lnTo>
                    <a:lnTo>
                      <a:pt x="12185" y="20695"/>
                    </a:lnTo>
                    <a:lnTo>
                      <a:pt x="12327" y="20787"/>
                    </a:lnTo>
                    <a:lnTo>
                      <a:pt x="12540" y="20892"/>
                    </a:lnTo>
                    <a:lnTo>
                      <a:pt x="12771" y="20997"/>
                    </a:lnTo>
                    <a:lnTo>
                      <a:pt x="13073" y="21088"/>
                    </a:lnTo>
                    <a:lnTo>
                      <a:pt x="13428" y="21193"/>
                    </a:lnTo>
                    <a:lnTo>
                      <a:pt x="13873" y="21298"/>
                    </a:lnTo>
                    <a:lnTo>
                      <a:pt x="14317" y="21390"/>
                    </a:lnTo>
                    <a:lnTo>
                      <a:pt x="14778" y="21468"/>
                    </a:lnTo>
                    <a:lnTo>
                      <a:pt x="15294" y="21547"/>
                    </a:lnTo>
                    <a:lnTo>
                      <a:pt x="15809" y="21600"/>
                    </a:lnTo>
                    <a:lnTo>
                      <a:pt x="16359" y="21652"/>
                    </a:lnTo>
                    <a:lnTo>
                      <a:pt x="16875" y="21678"/>
                    </a:lnTo>
                    <a:lnTo>
                      <a:pt x="17407" y="21678"/>
                    </a:lnTo>
                    <a:lnTo>
                      <a:pt x="17958" y="21678"/>
                    </a:lnTo>
                    <a:lnTo>
                      <a:pt x="18473" y="21652"/>
                    </a:lnTo>
                    <a:lnTo>
                      <a:pt x="18953" y="21573"/>
                    </a:lnTo>
                    <a:lnTo>
                      <a:pt x="19397" y="21495"/>
                    </a:lnTo>
                    <a:lnTo>
                      <a:pt x="19841" y="21390"/>
                    </a:lnTo>
                    <a:lnTo>
                      <a:pt x="20214" y="21272"/>
                    </a:lnTo>
                    <a:lnTo>
                      <a:pt x="20551" y="21088"/>
                    </a:lnTo>
                    <a:lnTo>
                      <a:pt x="20480" y="20787"/>
                    </a:lnTo>
                    <a:lnTo>
                      <a:pt x="20409" y="20485"/>
                    </a:lnTo>
                    <a:lnTo>
                      <a:pt x="20356" y="20158"/>
                    </a:lnTo>
                    <a:lnTo>
                      <a:pt x="20356" y="19804"/>
                    </a:lnTo>
                    <a:lnTo>
                      <a:pt x="20321" y="19083"/>
                    </a:lnTo>
                    <a:lnTo>
                      <a:pt x="20356" y="18349"/>
                    </a:lnTo>
                    <a:lnTo>
                      <a:pt x="20409" y="17641"/>
                    </a:lnTo>
                    <a:lnTo>
                      <a:pt x="20480" y="17012"/>
                    </a:lnTo>
                    <a:lnTo>
                      <a:pt x="20551" y="16488"/>
                    </a:lnTo>
                    <a:lnTo>
                      <a:pt x="20551" y="16055"/>
                    </a:lnTo>
                    <a:lnTo>
                      <a:pt x="20551" y="15911"/>
                    </a:lnTo>
                    <a:lnTo>
                      <a:pt x="20445" y="15754"/>
                    </a:lnTo>
                    <a:lnTo>
                      <a:pt x="20356" y="15610"/>
                    </a:lnTo>
                    <a:lnTo>
                      <a:pt x="20178" y="15452"/>
                    </a:lnTo>
                    <a:lnTo>
                      <a:pt x="20001" y="15334"/>
                    </a:lnTo>
                    <a:lnTo>
                      <a:pt x="19770" y="15230"/>
                    </a:lnTo>
                    <a:lnTo>
                      <a:pt x="19521" y="15125"/>
                    </a:lnTo>
                    <a:lnTo>
                      <a:pt x="19290" y="15059"/>
                    </a:lnTo>
                    <a:lnTo>
                      <a:pt x="19024" y="15007"/>
                    </a:lnTo>
                    <a:lnTo>
                      <a:pt x="18740" y="14954"/>
                    </a:lnTo>
                    <a:lnTo>
                      <a:pt x="18509" y="14954"/>
                    </a:lnTo>
                    <a:lnTo>
                      <a:pt x="18225" y="14954"/>
                    </a:lnTo>
                    <a:lnTo>
                      <a:pt x="17994" y="15007"/>
                    </a:lnTo>
                    <a:lnTo>
                      <a:pt x="17763" y="15085"/>
                    </a:lnTo>
                    <a:lnTo>
                      <a:pt x="17550" y="15177"/>
                    </a:lnTo>
                    <a:lnTo>
                      <a:pt x="17372" y="15308"/>
                    </a:lnTo>
                    <a:lnTo>
                      <a:pt x="17176" y="15426"/>
                    </a:lnTo>
                    <a:lnTo>
                      <a:pt x="16928" y="15557"/>
                    </a:lnTo>
                    <a:lnTo>
                      <a:pt x="16661" y="15636"/>
                    </a:lnTo>
                    <a:lnTo>
                      <a:pt x="16359" y="15688"/>
                    </a:lnTo>
                    <a:lnTo>
                      <a:pt x="16022" y="15715"/>
                    </a:lnTo>
                    <a:lnTo>
                      <a:pt x="15667" y="15688"/>
                    </a:lnTo>
                    <a:lnTo>
                      <a:pt x="15294" y="15662"/>
                    </a:lnTo>
                    <a:lnTo>
                      <a:pt x="14956" y="15583"/>
                    </a:lnTo>
                    <a:lnTo>
                      <a:pt x="14619" y="15479"/>
                    </a:lnTo>
                    <a:lnTo>
                      <a:pt x="14281" y="15334"/>
                    </a:lnTo>
                    <a:lnTo>
                      <a:pt x="13961" y="15177"/>
                    </a:lnTo>
                    <a:lnTo>
                      <a:pt x="13695" y="14981"/>
                    </a:lnTo>
                    <a:lnTo>
                      <a:pt x="13588" y="14850"/>
                    </a:lnTo>
                    <a:lnTo>
                      <a:pt x="13482" y="14732"/>
                    </a:lnTo>
                    <a:lnTo>
                      <a:pt x="13393" y="14600"/>
                    </a:lnTo>
                    <a:lnTo>
                      <a:pt x="13322" y="14456"/>
                    </a:lnTo>
                    <a:lnTo>
                      <a:pt x="13251" y="14299"/>
                    </a:lnTo>
                    <a:lnTo>
                      <a:pt x="13215" y="14155"/>
                    </a:lnTo>
                    <a:lnTo>
                      <a:pt x="13180" y="13971"/>
                    </a:lnTo>
                    <a:lnTo>
                      <a:pt x="13180" y="13801"/>
                    </a:lnTo>
                    <a:lnTo>
                      <a:pt x="13180" y="13591"/>
                    </a:lnTo>
                    <a:lnTo>
                      <a:pt x="13215" y="13395"/>
                    </a:lnTo>
                    <a:lnTo>
                      <a:pt x="13251" y="13198"/>
                    </a:lnTo>
                    <a:lnTo>
                      <a:pt x="13322" y="13015"/>
                    </a:lnTo>
                    <a:lnTo>
                      <a:pt x="13393" y="12870"/>
                    </a:lnTo>
                    <a:lnTo>
                      <a:pt x="13482" y="12713"/>
                    </a:lnTo>
                    <a:lnTo>
                      <a:pt x="13588" y="12569"/>
                    </a:lnTo>
                    <a:lnTo>
                      <a:pt x="13730" y="12438"/>
                    </a:lnTo>
                    <a:lnTo>
                      <a:pt x="13997" y="12215"/>
                    </a:lnTo>
                    <a:lnTo>
                      <a:pt x="14334" y="12005"/>
                    </a:lnTo>
                    <a:lnTo>
                      <a:pt x="14690" y="11861"/>
                    </a:lnTo>
                    <a:lnTo>
                      <a:pt x="15063" y="11756"/>
                    </a:lnTo>
                    <a:lnTo>
                      <a:pt x="15436" y="11678"/>
                    </a:lnTo>
                    <a:lnTo>
                      <a:pt x="15809" y="11638"/>
                    </a:lnTo>
                    <a:lnTo>
                      <a:pt x="16182" y="11638"/>
                    </a:lnTo>
                    <a:lnTo>
                      <a:pt x="16555" y="11678"/>
                    </a:lnTo>
                    <a:lnTo>
                      <a:pt x="16910" y="11730"/>
                    </a:lnTo>
                    <a:lnTo>
                      <a:pt x="17248" y="11835"/>
                    </a:lnTo>
                    <a:lnTo>
                      <a:pt x="17514" y="11966"/>
                    </a:lnTo>
                    <a:lnTo>
                      <a:pt x="17763" y="12110"/>
                    </a:lnTo>
                    <a:lnTo>
                      <a:pt x="17887" y="12215"/>
                    </a:lnTo>
                    <a:lnTo>
                      <a:pt x="18065" y="12307"/>
                    </a:lnTo>
                    <a:lnTo>
                      <a:pt x="18260" y="12412"/>
                    </a:lnTo>
                    <a:lnTo>
                      <a:pt x="18438" y="12464"/>
                    </a:lnTo>
                    <a:lnTo>
                      <a:pt x="18669" y="12543"/>
                    </a:lnTo>
                    <a:lnTo>
                      <a:pt x="18882" y="12569"/>
                    </a:lnTo>
                    <a:lnTo>
                      <a:pt x="19113" y="12595"/>
                    </a:lnTo>
                    <a:lnTo>
                      <a:pt x="19361" y="12608"/>
                    </a:lnTo>
                    <a:lnTo>
                      <a:pt x="19592" y="12608"/>
                    </a:lnTo>
                    <a:lnTo>
                      <a:pt x="19841" y="12595"/>
                    </a:lnTo>
                    <a:lnTo>
                      <a:pt x="20072" y="12543"/>
                    </a:lnTo>
                    <a:lnTo>
                      <a:pt x="20321" y="12490"/>
                    </a:lnTo>
                    <a:lnTo>
                      <a:pt x="20551" y="12438"/>
                    </a:lnTo>
                    <a:lnTo>
                      <a:pt x="20800" y="12333"/>
                    </a:lnTo>
                    <a:lnTo>
                      <a:pt x="20996" y="12241"/>
                    </a:lnTo>
                    <a:lnTo>
                      <a:pt x="21244" y="12110"/>
                    </a:lnTo>
                    <a:lnTo>
                      <a:pt x="21298" y="12032"/>
                    </a:lnTo>
                    <a:lnTo>
                      <a:pt x="21404" y="11966"/>
                    </a:lnTo>
                    <a:lnTo>
                      <a:pt x="21475" y="11861"/>
                    </a:lnTo>
                    <a:lnTo>
                      <a:pt x="21511" y="11730"/>
                    </a:lnTo>
                    <a:lnTo>
                      <a:pt x="21617" y="11481"/>
                    </a:lnTo>
                    <a:lnTo>
                      <a:pt x="21653" y="11180"/>
                    </a:lnTo>
                    <a:lnTo>
                      <a:pt x="21653" y="10826"/>
                    </a:lnTo>
                    <a:lnTo>
                      <a:pt x="21653" y="10472"/>
                    </a:lnTo>
                    <a:lnTo>
                      <a:pt x="21582" y="10092"/>
                    </a:lnTo>
                    <a:lnTo>
                      <a:pt x="21511" y="9725"/>
                    </a:lnTo>
                    <a:lnTo>
                      <a:pt x="21298" y="8912"/>
                    </a:lnTo>
                    <a:lnTo>
                      <a:pt x="21067" y="8191"/>
                    </a:lnTo>
                    <a:lnTo>
                      <a:pt x="20800" y="7536"/>
                    </a:lnTo>
                    <a:lnTo>
                      <a:pt x="20551" y="7025"/>
                    </a:lnTo>
                    <a:lnTo>
                      <a:pt x="20001" y="7103"/>
                    </a:lnTo>
                    <a:lnTo>
                      <a:pt x="19432" y="7156"/>
                    </a:lnTo>
                    <a:lnTo>
                      <a:pt x="18846" y="7208"/>
                    </a:lnTo>
                    <a:lnTo>
                      <a:pt x="18225" y="7208"/>
                    </a:lnTo>
                    <a:lnTo>
                      <a:pt x="17656" y="7208"/>
                    </a:lnTo>
                    <a:lnTo>
                      <a:pt x="17070" y="7182"/>
                    </a:lnTo>
                    <a:lnTo>
                      <a:pt x="16484" y="7156"/>
                    </a:lnTo>
                    <a:lnTo>
                      <a:pt x="15986" y="7103"/>
                    </a:lnTo>
                    <a:lnTo>
                      <a:pt x="14992" y="6999"/>
                    </a:lnTo>
                    <a:lnTo>
                      <a:pt x="14210" y="6907"/>
                    </a:lnTo>
                    <a:lnTo>
                      <a:pt x="13695" y="6828"/>
                    </a:lnTo>
                    <a:lnTo>
                      <a:pt x="13517" y="6802"/>
                    </a:lnTo>
                    <a:lnTo>
                      <a:pt x="13073" y="6645"/>
                    </a:lnTo>
                    <a:lnTo>
                      <a:pt x="12700" y="6474"/>
                    </a:lnTo>
                    <a:lnTo>
                      <a:pt x="12363" y="6304"/>
                    </a:lnTo>
                    <a:lnTo>
                      <a:pt x="12132" y="6094"/>
                    </a:lnTo>
                    <a:lnTo>
                      <a:pt x="11919" y="5871"/>
                    </a:lnTo>
                    <a:lnTo>
                      <a:pt x="11776" y="5649"/>
                    </a:lnTo>
                    <a:lnTo>
                      <a:pt x="11688" y="5413"/>
                    </a:lnTo>
                    <a:lnTo>
                      <a:pt x="11617" y="5190"/>
                    </a:lnTo>
                    <a:lnTo>
                      <a:pt x="11617" y="4941"/>
                    </a:lnTo>
                    <a:lnTo>
                      <a:pt x="11652" y="4718"/>
                    </a:lnTo>
                    <a:lnTo>
                      <a:pt x="11723" y="4482"/>
                    </a:lnTo>
                    <a:lnTo>
                      <a:pt x="11812" y="4285"/>
                    </a:lnTo>
                    <a:lnTo>
                      <a:pt x="11919" y="4089"/>
                    </a:lnTo>
                    <a:lnTo>
                      <a:pt x="12096" y="3905"/>
                    </a:lnTo>
                    <a:lnTo>
                      <a:pt x="12292" y="3735"/>
                    </a:lnTo>
                    <a:lnTo>
                      <a:pt x="12505" y="3604"/>
                    </a:lnTo>
                    <a:lnTo>
                      <a:pt x="12700" y="3460"/>
                    </a:lnTo>
                    <a:lnTo>
                      <a:pt x="12878" y="3250"/>
                    </a:lnTo>
                    <a:lnTo>
                      <a:pt x="13038" y="3027"/>
                    </a:lnTo>
                    <a:lnTo>
                      <a:pt x="13180" y="2752"/>
                    </a:lnTo>
                    <a:lnTo>
                      <a:pt x="13286" y="2477"/>
                    </a:lnTo>
                    <a:lnTo>
                      <a:pt x="13322" y="2175"/>
                    </a:lnTo>
                    <a:lnTo>
                      <a:pt x="13357" y="1874"/>
                    </a:lnTo>
                    <a:lnTo>
                      <a:pt x="13286" y="1572"/>
                    </a:lnTo>
                    <a:lnTo>
                      <a:pt x="13180" y="1271"/>
                    </a:lnTo>
                    <a:lnTo>
                      <a:pt x="13038" y="983"/>
                    </a:lnTo>
                    <a:lnTo>
                      <a:pt x="12949" y="865"/>
                    </a:lnTo>
                    <a:lnTo>
                      <a:pt x="12807" y="733"/>
                    </a:lnTo>
                    <a:lnTo>
                      <a:pt x="12665" y="616"/>
                    </a:lnTo>
                    <a:lnTo>
                      <a:pt x="12505" y="511"/>
                    </a:lnTo>
                    <a:lnTo>
                      <a:pt x="12327" y="406"/>
                    </a:lnTo>
                    <a:lnTo>
                      <a:pt x="12132" y="314"/>
                    </a:lnTo>
                    <a:lnTo>
                      <a:pt x="11883" y="235"/>
                    </a:lnTo>
                    <a:lnTo>
                      <a:pt x="11652" y="183"/>
                    </a:lnTo>
                    <a:lnTo>
                      <a:pt x="11368" y="104"/>
                    </a:lnTo>
                    <a:lnTo>
                      <a:pt x="11101" y="78"/>
                    </a:lnTo>
                    <a:lnTo>
                      <a:pt x="10800" y="52"/>
                    </a:lnTo>
                    <a:lnTo>
                      <a:pt x="10444" y="52"/>
                    </a:lnTo>
                    <a:lnTo>
                      <a:pt x="10142" y="52"/>
                    </a:lnTo>
                    <a:lnTo>
                      <a:pt x="9840" y="78"/>
                    </a:lnTo>
                    <a:lnTo>
                      <a:pt x="9574" y="104"/>
                    </a:lnTo>
                    <a:lnTo>
                      <a:pt x="9325" y="157"/>
                    </a:lnTo>
                    <a:lnTo>
                      <a:pt x="9094" y="209"/>
                    </a:lnTo>
                    <a:lnTo>
                      <a:pt x="8846" y="262"/>
                    </a:lnTo>
                    <a:lnTo>
                      <a:pt x="8650" y="340"/>
                    </a:lnTo>
                    <a:lnTo>
                      <a:pt x="8437" y="432"/>
                    </a:lnTo>
                    <a:lnTo>
                      <a:pt x="8277" y="511"/>
                    </a:lnTo>
                    <a:lnTo>
                      <a:pt x="8100" y="616"/>
                    </a:lnTo>
                    <a:lnTo>
                      <a:pt x="7957" y="707"/>
                    </a:lnTo>
                    <a:lnTo>
                      <a:pt x="7833" y="838"/>
                    </a:lnTo>
                    <a:lnTo>
                      <a:pt x="7620" y="1061"/>
                    </a:lnTo>
                    <a:lnTo>
                      <a:pt x="7442" y="1336"/>
                    </a:lnTo>
                    <a:lnTo>
                      <a:pt x="7353" y="1599"/>
                    </a:lnTo>
                    <a:lnTo>
                      <a:pt x="7318" y="1900"/>
                    </a:lnTo>
                    <a:lnTo>
                      <a:pt x="7318" y="2175"/>
                    </a:lnTo>
                    <a:lnTo>
                      <a:pt x="7353" y="2450"/>
                    </a:lnTo>
                    <a:lnTo>
                      <a:pt x="7442" y="2726"/>
                    </a:lnTo>
                    <a:lnTo>
                      <a:pt x="7620" y="2975"/>
                    </a:lnTo>
                    <a:lnTo>
                      <a:pt x="7833" y="3198"/>
                    </a:lnTo>
                    <a:lnTo>
                      <a:pt x="8064" y="3433"/>
                    </a:lnTo>
                    <a:lnTo>
                      <a:pt x="8295" y="3630"/>
                    </a:lnTo>
                    <a:lnTo>
                      <a:pt x="8508" y="3853"/>
                    </a:lnTo>
                    <a:lnTo>
                      <a:pt x="8686" y="4089"/>
                    </a:lnTo>
                    <a:lnTo>
                      <a:pt x="8775" y="4312"/>
                    </a:lnTo>
                    <a:lnTo>
                      <a:pt x="8846" y="4561"/>
                    </a:lnTo>
                    <a:lnTo>
                      <a:pt x="8846" y="4810"/>
                    </a:lnTo>
                    <a:lnTo>
                      <a:pt x="8810" y="5059"/>
                    </a:lnTo>
                    <a:lnTo>
                      <a:pt x="8721" y="5295"/>
                    </a:lnTo>
                    <a:lnTo>
                      <a:pt x="8579" y="5544"/>
                    </a:lnTo>
                    <a:lnTo>
                      <a:pt x="8366" y="5766"/>
                    </a:lnTo>
                    <a:lnTo>
                      <a:pt x="8135" y="5976"/>
                    </a:lnTo>
                    <a:lnTo>
                      <a:pt x="7833" y="6199"/>
                    </a:lnTo>
                    <a:lnTo>
                      <a:pt x="7478" y="6369"/>
                    </a:lnTo>
                    <a:lnTo>
                      <a:pt x="7069" y="6527"/>
                    </a:lnTo>
                    <a:lnTo>
                      <a:pt x="6590" y="6671"/>
                    </a:lnTo>
                    <a:lnTo>
                      <a:pt x="6092" y="6802"/>
                    </a:lnTo>
                    <a:lnTo>
                      <a:pt x="5684" y="6802"/>
                    </a:lnTo>
                    <a:lnTo>
                      <a:pt x="5133" y="6802"/>
                    </a:lnTo>
                    <a:lnTo>
                      <a:pt x="4547" y="6802"/>
                    </a:lnTo>
                    <a:lnTo>
                      <a:pt x="3872" y="6802"/>
                    </a:lnTo>
                    <a:lnTo>
                      <a:pt x="3144" y="6802"/>
                    </a:lnTo>
                    <a:lnTo>
                      <a:pt x="2362" y="6802"/>
                    </a:lnTo>
                    <a:lnTo>
                      <a:pt x="1545" y="6802"/>
                    </a:lnTo>
                    <a:lnTo>
                      <a:pt x="692" y="6802"/>
                    </a:lnTo>
                    <a:lnTo>
                      <a:pt x="586" y="7234"/>
                    </a:lnTo>
                    <a:lnTo>
                      <a:pt x="461" y="7837"/>
                    </a:lnTo>
                    <a:lnTo>
                      <a:pt x="355" y="8493"/>
                    </a:lnTo>
                    <a:lnTo>
                      <a:pt x="248" y="9187"/>
                    </a:lnTo>
                    <a:lnTo>
                      <a:pt x="142" y="9869"/>
                    </a:lnTo>
                    <a:lnTo>
                      <a:pt x="106" y="10498"/>
                    </a:lnTo>
                    <a:lnTo>
                      <a:pt x="106" y="10983"/>
                    </a:lnTo>
                    <a:lnTo>
                      <a:pt x="106" y="11311"/>
                    </a:lnTo>
                    <a:lnTo>
                      <a:pt x="213" y="11481"/>
                    </a:lnTo>
                    <a:lnTo>
                      <a:pt x="319" y="11651"/>
                    </a:lnTo>
                    <a:lnTo>
                      <a:pt x="497" y="11783"/>
                    </a:lnTo>
                    <a:lnTo>
                      <a:pt x="692" y="11914"/>
                    </a:lnTo>
                    <a:lnTo>
                      <a:pt x="941" y="12032"/>
                    </a:lnTo>
                    <a:lnTo>
                      <a:pt x="1207" y="12110"/>
                    </a:lnTo>
                    <a:lnTo>
                      <a:pt x="1509" y="12189"/>
                    </a:lnTo>
                    <a:lnTo>
                      <a:pt x="1794" y="12241"/>
                    </a:lnTo>
                    <a:lnTo>
                      <a:pt x="2131" y="12267"/>
                    </a:lnTo>
                    <a:lnTo>
                      <a:pt x="2433" y="12281"/>
                    </a:lnTo>
                    <a:lnTo>
                      <a:pt x="2735" y="12267"/>
                    </a:lnTo>
                    <a:lnTo>
                      <a:pt x="3055" y="12241"/>
                    </a:lnTo>
                    <a:lnTo>
                      <a:pt x="3357" y="12189"/>
                    </a:lnTo>
                    <a:lnTo>
                      <a:pt x="3623" y="12084"/>
                    </a:lnTo>
                    <a:lnTo>
                      <a:pt x="3872" y="11979"/>
                    </a:lnTo>
                    <a:lnTo>
                      <a:pt x="4103" y="11861"/>
                    </a:lnTo>
                    <a:lnTo>
                      <a:pt x="4316" y="11704"/>
                    </a:lnTo>
                    <a:lnTo>
                      <a:pt x="4582" y="11612"/>
                    </a:lnTo>
                    <a:lnTo>
                      <a:pt x="4849" y="11533"/>
                    </a:lnTo>
                    <a:lnTo>
                      <a:pt x="5169" y="11507"/>
                    </a:lnTo>
                    <a:lnTo>
                      <a:pt x="5506" y="11481"/>
                    </a:lnTo>
                    <a:lnTo>
                      <a:pt x="5808" y="11507"/>
                    </a:lnTo>
                    <a:lnTo>
                      <a:pt x="6146" y="11560"/>
                    </a:lnTo>
                    <a:lnTo>
                      <a:pt x="6501" y="11651"/>
                    </a:lnTo>
                    <a:lnTo>
                      <a:pt x="6803" y="11783"/>
                    </a:lnTo>
                    <a:lnTo>
                      <a:pt x="7105" y="11940"/>
                    </a:lnTo>
                    <a:lnTo>
                      <a:pt x="7353" y="12110"/>
                    </a:lnTo>
                    <a:lnTo>
                      <a:pt x="7584" y="12333"/>
                    </a:lnTo>
                    <a:lnTo>
                      <a:pt x="7798" y="12595"/>
                    </a:lnTo>
                    <a:lnTo>
                      <a:pt x="7922" y="12870"/>
                    </a:lnTo>
                    <a:lnTo>
                      <a:pt x="8028" y="13198"/>
                    </a:lnTo>
                    <a:lnTo>
                      <a:pt x="8064" y="13526"/>
                    </a:lnTo>
                    <a:lnTo>
                      <a:pt x="8028" y="13775"/>
                    </a:lnTo>
                    <a:lnTo>
                      <a:pt x="7922" y="13998"/>
                    </a:lnTo>
                    <a:lnTo>
                      <a:pt x="7798" y="14220"/>
                    </a:lnTo>
                    <a:lnTo>
                      <a:pt x="7584" y="14404"/>
                    </a:lnTo>
                    <a:lnTo>
                      <a:pt x="7353" y="14574"/>
                    </a:lnTo>
                    <a:lnTo>
                      <a:pt x="7105" y="14732"/>
                    </a:lnTo>
                    <a:lnTo>
                      <a:pt x="6803" y="14850"/>
                    </a:lnTo>
                    <a:lnTo>
                      <a:pt x="6501" y="14954"/>
                    </a:lnTo>
                    <a:lnTo>
                      <a:pt x="6146" y="15033"/>
                    </a:lnTo>
                    <a:lnTo>
                      <a:pt x="5808" y="15085"/>
                    </a:lnTo>
                    <a:lnTo>
                      <a:pt x="5506" y="15085"/>
                    </a:lnTo>
                    <a:lnTo>
                      <a:pt x="5169" y="15059"/>
                    </a:lnTo>
                    <a:lnTo>
                      <a:pt x="4849" y="15007"/>
                    </a:lnTo>
                    <a:lnTo>
                      <a:pt x="4582" y="14902"/>
                    </a:lnTo>
                    <a:lnTo>
                      <a:pt x="4316" y="14784"/>
                    </a:lnTo>
                    <a:lnTo>
                      <a:pt x="4103" y="14600"/>
                    </a:lnTo>
                    <a:lnTo>
                      <a:pt x="3907" y="14430"/>
                    </a:lnTo>
                    <a:lnTo>
                      <a:pt x="3659" y="14299"/>
                    </a:lnTo>
                    <a:lnTo>
                      <a:pt x="3428" y="14194"/>
                    </a:lnTo>
                    <a:lnTo>
                      <a:pt x="3179" y="14129"/>
                    </a:lnTo>
                    <a:lnTo>
                      <a:pt x="2913" y="14102"/>
                    </a:lnTo>
                    <a:lnTo>
                      <a:pt x="2646" y="14102"/>
                    </a:lnTo>
                    <a:lnTo>
                      <a:pt x="2362" y="14129"/>
                    </a:lnTo>
                    <a:lnTo>
                      <a:pt x="2096" y="14168"/>
                    </a:lnTo>
                    <a:lnTo>
                      <a:pt x="1811" y="14273"/>
                    </a:lnTo>
                    <a:lnTo>
                      <a:pt x="1545" y="14378"/>
                    </a:lnTo>
                    <a:lnTo>
                      <a:pt x="1314" y="14496"/>
                    </a:lnTo>
                    <a:lnTo>
                      <a:pt x="1065" y="14653"/>
                    </a:lnTo>
                    <a:lnTo>
                      <a:pt x="870" y="14797"/>
                    </a:lnTo>
                    <a:lnTo>
                      <a:pt x="657" y="14981"/>
                    </a:lnTo>
                    <a:lnTo>
                      <a:pt x="497" y="15177"/>
                    </a:lnTo>
                    <a:lnTo>
                      <a:pt x="390" y="15413"/>
                    </a:lnTo>
                    <a:lnTo>
                      <a:pt x="284" y="15636"/>
                    </a:lnTo>
                    <a:lnTo>
                      <a:pt x="248" y="15911"/>
                    </a:lnTo>
                    <a:lnTo>
                      <a:pt x="284" y="16239"/>
                    </a:lnTo>
                    <a:lnTo>
                      <a:pt x="319" y="16566"/>
                    </a:lnTo>
                    <a:lnTo>
                      <a:pt x="497" y="17340"/>
                    </a:lnTo>
                    <a:lnTo>
                      <a:pt x="692" y="18152"/>
                    </a:lnTo>
                    <a:lnTo>
                      <a:pt x="799" y="18559"/>
                    </a:lnTo>
                    <a:lnTo>
                      <a:pt x="905" y="18978"/>
                    </a:lnTo>
                    <a:lnTo>
                      <a:pt x="959" y="19384"/>
                    </a:lnTo>
                    <a:lnTo>
                      <a:pt x="994" y="19791"/>
                    </a:lnTo>
                    <a:lnTo>
                      <a:pt x="994" y="20132"/>
                    </a:lnTo>
                    <a:lnTo>
                      <a:pt x="959" y="20485"/>
                    </a:lnTo>
                    <a:lnTo>
                      <a:pt x="941" y="20669"/>
                    </a:lnTo>
                    <a:lnTo>
                      <a:pt x="870" y="20813"/>
                    </a:lnTo>
                    <a:lnTo>
                      <a:pt x="799" y="20970"/>
                    </a:lnTo>
                    <a:lnTo>
                      <a:pt x="692" y="21088"/>
                    </a:lnTo>
                    <a:lnTo>
                      <a:pt x="1474" y="20997"/>
                    </a:lnTo>
                    <a:lnTo>
                      <a:pt x="2291" y="20866"/>
                    </a:lnTo>
                    <a:lnTo>
                      <a:pt x="3108" y="20787"/>
                    </a:lnTo>
                    <a:lnTo>
                      <a:pt x="3907" y="20721"/>
                    </a:lnTo>
                    <a:lnTo>
                      <a:pt x="4653" y="20695"/>
                    </a:lnTo>
                    <a:lnTo>
                      <a:pt x="5364" y="20695"/>
                    </a:lnTo>
                    <a:lnTo>
                      <a:pt x="5701" y="20721"/>
                    </a:lnTo>
                    <a:lnTo>
                      <a:pt x="6057" y="20761"/>
                    </a:lnTo>
                    <a:lnTo>
                      <a:pt x="6323" y="20813"/>
                    </a:lnTo>
                    <a:lnTo>
                      <a:pt x="6625" y="20892"/>
                    </a:lnTo>
                    <a:close/>
                  </a:path>
                </a:pathLst>
              </a:custGeom>
              <a:solidFill>
                <a:srgbClr val="DDDDDD"/>
              </a:solidFill>
              <a:ln w="19050">
                <a:solidFill>
                  <a:srgbClr val="C0C0C0"/>
                </a:solidFill>
                <a:miter lim="800000"/>
                <a:headEnd/>
                <a:tailEnd/>
              </a:ln>
            </p:spPr>
            <p:txBody>
              <a:bodyPr/>
              <a:lstStyle/>
              <a:p>
                <a:endParaRPr lang="it-IT" sz="1200"/>
              </a:p>
            </p:txBody>
          </p:sp>
          <p:sp>
            <p:nvSpPr>
              <p:cNvPr id="43" name="Text Box 13"/>
              <p:cNvSpPr txBox="1">
                <a:spLocks noChangeArrowheads="1"/>
              </p:cNvSpPr>
              <p:nvPr/>
            </p:nvSpPr>
            <p:spPr bwMode="auto">
              <a:xfrm>
                <a:off x="1640" y="1324"/>
                <a:ext cx="827" cy="1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it-IT" altLang="it-IT" sz="1200" b="1" dirty="0"/>
                  <a:t>Rischio</a:t>
                </a:r>
              </a:p>
              <a:p>
                <a:pPr algn="ctr"/>
                <a:r>
                  <a:rPr lang="it-IT" altLang="it-IT" sz="1200" b="1" dirty="0" err="1"/>
                  <a:t>alpha</a:t>
                </a:r>
                <a:endParaRPr lang="it-IT" altLang="it-IT" sz="1200" b="1" dirty="0"/>
              </a:p>
            </p:txBody>
          </p:sp>
        </p:grpSp>
        <p:grpSp>
          <p:nvGrpSpPr>
            <p:cNvPr id="44" name="Group 14"/>
            <p:cNvGrpSpPr>
              <a:grpSpLocks/>
            </p:cNvGrpSpPr>
            <p:nvPr/>
          </p:nvGrpSpPr>
          <p:grpSpPr bwMode="auto">
            <a:xfrm>
              <a:off x="3440113" y="2919413"/>
              <a:ext cx="1589087" cy="1093787"/>
              <a:chOff x="2415" y="1671"/>
              <a:chExt cx="1001" cy="689"/>
            </a:xfrm>
          </p:grpSpPr>
          <p:sp>
            <p:nvSpPr>
              <p:cNvPr id="45" name="Puzzle2"/>
              <p:cNvSpPr>
                <a:spLocks noEditPoints="1" noChangeArrowheads="1"/>
              </p:cNvSpPr>
              <p:nvPr/>
            </p:nvSpPr>
            <p:spPr bwMode="auto">
              <a:xfrm>
                <a:off x="2415" y="1671"/>
                <a:ext cx="1001" cy="689"/>
              </a:xfrm>
              <a:custGeom>
                <a:avLst/>
                <a:gdLst>
                  <a:gd name="T0" fmla="*/ 11 w 21600"/>
                  <a:gd name="T1" fmla="*/ 13386 h 21600"/>
                  <a:gd name="T2" fmla="*/ 4202 w 21600"/>
                  <a:gd name="T3" fmla="*/ 21161 h 21600"/>
                  <a:gd name="T4" fmla="*/ 10400 w 21600"/>
                  <a:gd name="T5" fmla="*/ 13909 h 21600"/>
                  <a:gd name="T6" fmla="*/ 16821 w 21600"/>
                  <a:gd name="T7" fmla="*/ 21190 h 21600"/>
                  <a:gd name="T8" fmla="*/ 21600 w 21600"/>
                  <a:gd name="T9" fmla="*/ 15083 h 21600"/>
                  <a:gd name="T10" fmla="*/ 16889 w 21600"/>
                  <a:gd name="T11" fmla="*/ 5739 h 21600"/>
                  <a:gd name="T12" fmla="*/ 10800 w 21600"/>
                  <a:gd name="T13" fmla="*/ 28 h 21600"/>
                  <a:gd name="T14" fmla="*/ 4202 w 21600"/>
                  <a:gd name="T15" fmla="*/ 5894 h 21600"/>
                  <a:gd name="T16" fmla="*/ 5388 w 21600"/>
                  <a:gd name="T17" fmla="*/ 6742 h 21600"/>
                  <a:gd name="T18" fmla="*/ 16177 w 21600"/>
                  <a:gd name="T19" fmla="*/ 20441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4247" y="12354"/>
                    </a:moveTo>
                    <a:lnTo>
                      <a:pt x="4134" y="12468"/>
                    </a:lnTo>
                    <a:lnTo>
                      <a:pt x="4010" y="12581"/>
                    </a:lnTo>
                    <a:lnTo>
                      <a:pt x="3897" y="12637"/>
                    </a:lnTo>
                    <a:lnTo>
                      <a:pt x="3773" y="12694"/>
                    </a:lnTo>
                    <a:lnTo>
                      <a:pt x="3637" y="12694"/>
                    </a:lnTo>
                    <a:lnTo>
                      <a:pt x="3524" y="12694"/>
                    </a:lnTo>
                    <a:lnTo>
                      <a:pt x="3400" y="12665"/>
                    </a:lnTo>
                    <a:lnTo>
                      <a:pt x="3287" y="12609"/>
                    </a:lnTo>
                    <a:lnTo>
                      <a:pt x="3027" y="12496"/>
                    </a:lnTo>
                    <a:lnTo>
                      <a:pt x="2790" y="12340"/>
                    </a:lnTo>
                    <a:lnTo>
                      <a:pt x="2530" y="12142"/>
                    </a:lnTo>
                    <a:lnTo>
                      <a:pt x="2293" y="11987"/>
                    </a:lnTo>
                    <a:lnTo>
                      <a:pt x="2033" y="11817"/>
                    </a:lnTo>
                    <a:lnTo>
                      <a:pt x="1773" y="11676"/>
                    </a:lnTo>
                    <a:lnTo>
                      <a:pt x="1638" y="11662"/>
                    </a:lnTo>
                    <a:lnTo>
                      <a:pt x="1513" y="11634"/>
                    </a:lnTo>
                    <a:lnTo>
                      <a:pt x="1378" y="11634"/>
                    </a:lnTo>
                    <a:lnTo>
                      <a:pt x="1253" y="11634"/>
                    </a:lnTo>
                    <a:lnTo>
                      <a:pt x="1118" y="11662"/>
                    </a:lnTo>
                    <a:lnTo>
                      <a:pt x="971" y="11732"/>
                    </a:lnTo>
                    <a:lnTo>
                      <a:pt x="835" y="11817"/>
                    </a:lnTo>
                    <a:lnTo>
                      <a:pt x="711" y="11959"/>
                    </a:lnTo>
                    <a:lnTo>
                      <a:pt x="553" y="12086"/>
                    </a:lnTo>
                    <a:lnTo>
                      <a:pt x="429" y="12284"/>
                    </a:lnTo>
                    <a:lnTo>
                      <a:pt x="271" y="12524"/>
                    </a:lnTo>
                    <a:lnTo>
                      <a:pt x="146" y="12793"/>
                    </a:lnTo>
                    <a:lnTo>
                      <a:pt x="79" y="12962"/>
                    </a:lnTo>
                    <a:lnTo>
                      <a:pt x="33" y="13146"/>
                    </a:lnTo>
                    <a:lnTo>
                      <a:pt x="11" y="13386"/>
                    </a:lnTo>
                    <a:lnTo>
                      <a:pt x="11" y="13641"/>
                    </a:lnTo>
                    <a:lnTo>
                      <a:pt x="33" y="13881"/>
                    </a:lnTo>
                    <a:lnTo>
                      <a:pt x="101" y="14150"/>
                    </a:lnTo>
                    <a:lnTo>
                      <a:pt x="192" y="14404"/>
                    </a:lnTo>
                    <a:lnTo>
                      <a:pt x="293" y="14645"/>
                    </a:lnTo>
                    <a:lnTo>
                      <a:pt x="451" y="14857"/>
                    </a:lnTo>
                    <a:lnTo>
                      <a:pt x="621" y="15054"/>
                    </a:lnTo>
                    <a:lnTo>
                      <a:pt x="734" y="15125"/>
                    </a:lnTo>
                    <a:lnTo>
                      <a:pt x="835" y="15210"/>
                    </a:lnTo>
                    <a:lnTo>
                      <a:pt x="948" y="15267"/>
                    </a:lnTo>
                    <a:lnTo>
                      <a:pt x="1084" y="15323"/>
                    </a:lnTo>
                    <a:lnTo>
                      <a:pt x="1208" y="15351"/>
                    </a:lnTo>
                    <a:lnTo>
                      <a:pt x="1355" y="15380"/>
                    </a:lnTo>
                    <a:lnTo>
                      <a:pt x="1513" y="15380"/>
                    </a:lnTo>
                    <a:lnTo>
                      <a:pt x="1683" y="15380"/>
                    </a:lnTo>
                    <a:lnTo>
                      <a:pt x="1864" y="15351"/>
                    </a:lnTo>
                    <a:lnTo>
                      <a:pt x="2033" y="15323"/>
                    </a:lnTo>
                    <a:lnTo>
                      <a:pt x="2225" y="15238"/>
                    </a:lnTo>
                    <a:lnTo>
                      <a:pt x="2428" y="15153"/>
                    </a:lnTo>
                    <a:lnTo>
                      <a:pt x="2745" y="15026"/>
                    </a:lnTo>
                    <a:lnTo>
                      <a:pt x="3005" y="14913"/>
                    </a:lnTo>
                    <a:lnTo>
                      <a:pt x="3264" y="14828"/>
                    </a:lnTo>
                    <a:lnTo>
                      <a:pt x="3513" y="14800"/>
                    </a:lnTo>
                    <a:lnTo>
                      <a:pt x="3615" y="14828"/>
                    </a:lnTo>
                    <a:lnTo>
                      <a:pt x="3728" y="14857"/>
                    </a:lnTo>
                    <a:lnTo>
                      <a:pt x="3807" y="14913"/>
                    </a:lnTo>
                    <a:lnTo>
                      <a:pt x="3920" y="14998"/>
                    </a:lnTo>
                    <a:lnTo>
                      <a:pt x="4010" y="15097"/>
                    </a:lnTo>
                    <a:lnTo>
                      <a:pt x="4089" y="15238"/>
                    </a:lnTo>
                    <a:lnTo>
                      <a:pt x="4179" y="15408"/>
                    </a:lnTo>
                    <a:lnTo>
                      <a:pt x="4247" y="15620"/>
                    </a:lnTo>
                    <a:lnTo>
                      <a:pt x="4326" y="15860"/>
                    </a:lnTo>
                    <a:lnTo>
                      <a:pt x="4394" y="16129"/>
                    </a:lnTo>
                    <a:lnTo>
                      <a:pt x="4439" y="16440"/>
                    </a:lnTo>
                    <a:lnTo>
                      <a:pt x="4507" y="16737"/>
                    </a:lnTo>
                    <a:lnTo>
                      <a:pt x="4552" y="17090"/>
                    </a:lnTo>
                    <a:lnTo>
                      <a:pt x="4575" y="17443"/>
                    </a:lnTo>
                    <a:lnTo>
                      <a:pt x="4586" y="17825"/>
                    </a:lnTo>
                    <a:lnTo>
                      <a:pt x="4586" y="18193"/>
                    </a:lnTo>
                    <a:lnTo>
                      <a:pt x="4586" y="18574"/>
                    </a:lnTo>
                    <a:lnTo>
                      <a:pt x="4586" y="18984"/>
                    </a:lnTo>
                    <a:lnTo>
                      <a:pt x="4552" y="19366"/>
                    </a:lnTo>
                    <a:lnTo>
                      <a:pt x="4507" y="19748"/>
                    </a:lnTo>
                    <a:lnTo>
                      <a:pt x="4462" y="20129"/>
                    </a:lnTo>
                    <a:lnTo>
                      <a:pt x="4371" y="20483"/>
                    </a:lnTo>
                    <a:lnTo>
                      <a:pt x="4292" y="20836"/>
                    </a:lnTo>
                    <a:lnTo>
                      <a:pt x="4202" y="21161"/>
                    </a:lnTo>
                    <a:lnTo>
                      <a:pt x="4744" y="21161"/>
                    </a:lnTo>
                    <a:lnTo>
                      <a:pt x="5264" y="21161"/>
                    </a:lnTo>
                    <a:lnTo>
                      <a:pt x="5784" y="21161"/>
                    </a:lnTo>
                    <a:lnTo>
                      <a:pt x="6235" y="21161"/>
                    </a:lnTo>
                    <a:lnTo>
                      <a:pt x="6676" y="21161"/>
                    </a:lnTo>
                    <a:lnTo>
                      <a:pt x="7060" y="21161"/>
                    </a:lnTo>
                    <a:lnTo>
                      <a:pt x="7410" y="21161"/>
                    </a:lnTo>
                    <a:lnTo>
                      <a:pt x="7670" y="21161"/>
                    </a:lnTo>
                    <a:lnTo>
                      <a:pt x="8020" y="21020"/>
                    </a:lnTo>
                    <a:lnTo>
                      <a:pt x="8303" y="20893"/>
                    </a:lnTo>
                    <a:lnTo>
                      <a:pt x="8563" y="20695"/>
                    </a:lnTo>
                    <a:lnTo>
                      <a:pt x="8800" y="20511"/>
                    </a:lnTo>
                    <a:lnTo>
                      <a:pt x="8969" y="20285"/>
                    </a:lnTo>
                    <a:lnTo>
                      <a:pt x="9150" y="20045"/>
                    </a:lnTo>
                    <a:lnTo>
                      <a:pt x="9252" y="19804"/>
                    </a:lnTo>
                    <a:lnTo>
                      <a:pt x="9342" y="19550"/>
                    </a:lnTo>
                    <a:lnTo>
                      <a:pt x="9410" y="19281"/>
                    </a:lnTo>
                    <a:lnTo>
                      <a:pt x="9433" y="19013"/>
                    </a:lnTo>
                    <a:lnTo>
                      <a:pt x="9433" y="18744"/>
                    </a:lnTo>
                    <a:lnTo>
                      <a:pt x="9387" y="18504"/>
                    </a:lnTo>
                    <a:lnTo>
                      <a:pt x="9320" y="18221"/>
                    </a:lnTo>
                    <a:lnTo>
                      <a:pt x="9207" y="17981"/>
                    </a:lnTo>
                    <a:lnTo>
                      <a:pt x="9105" y="17740"/>
                    </a:lnTo>
                    <a:lnTo>
                      <a:pt x="8924" y="17514"/>
                    </a:lnTo>
                    <a:lnTo>
                      <a:pt x="8777" y="17274"/>
                    </a:lnTo>
                    <a:lnTo>
                      <a:pt x="8642" y="17034"/>
                    </a:lnTo>
                    <a:lnTo>
                      <a:pt x="8563" y="16765"/>
                    </a:lnTo>
                    <a:lnTo>
                      <a:pt x="8472" y="16468"/>
                    </a:lnTo>
                    <a:lnTo>
                      <a:pt x="8450" y="16157"/>
                    </a:lnTo>
                    <a:lnTo>
                      <a:pt x="8450" y="15860"/>
                    </a:lnTo>
                    <a:lnTo>
                      <a:pt x="8472" y="15563"/>
                    </a:lnTo>
                    <a:lnTo>
                      <a:pt x="8540" y="15267"/>
                    </a:lnTo>
                    <a:lnTo>
                      <a:pt x="8642" y="14998"/>
                    </a:lnTo>
                    <a:lnTo>
                      <a:pt x="8777" y="14729"/>
                    </a:lnTo>
                    <a:lnTo>
                      <a:pt x="8868" y="14616"/>
                    </a:lnTo>
                    <a:lnTo>
                      <a:pt x="8969" y="14475"/>
                    </a:lnTo>
                    <a:lnTo>
                      <a:pt x="9060" y="14376"/>
                    </a:lnTo>
                    <a:lnTo>
                      <a:pt x="9184" y="14291"/>
                    </a:lnTo>
                    <a:lnTo>
                      <a:pt x="9297" y="14206"/>
                    </a:lnTo>
                    <a:lnTo>
                      <a:pt x="9433" y="14121"/>
                    </a:lnTo>
                    <a:lnTo>
                      <a:pt x="9579" y="14051"/>
                    </a:lnTo>
                    <a:lnTo>
                      <a:pt x="9726" y="13994"/>
                    </a:lnTo>
                    <a:lnTo>
                      <a:pt x="9884" y="13938"/>
                    </a:lnTo>
                    <a:lnTo>
                      <a:pt x="10054" y="13909"/>
                    </a:lnTo>
                    <a:lnTo>
                      <a:pt x="10257" y="13881"/>
                    </a:lnTo>
                    <a:lnTo>
                      <a:pt x="10449" y="13881"/>
                    </a:lnTo>
                    <a:lnTo>
                      <a:pt x="10664" y="13881"/>
                    </a:lnTo>
                    <a:lnTo>
                      <a:pt x="10856" y="13909"/>
                    </a:lnTo>
                    <a:lnTo>
                      <a:pt x="11037" y="13966"/>
                    </a:lnTo>
                    <a:lnTo>
                      <a:pt x="11206" y="14023"/>
                    </a:lnTo>
                    <a:lnTo>
                      <a:pt x="11353" y="14093"/>
                    </a:lnTo>
                    <a:lnTo>
                      <a:pt x="11511" y="14178"/>
                    </a:lnTo>
                    <a:lnTo>
                      <a:pt x="11635" y="14263"/>
                    </a:lnTo>
                    <a:lnTo>
                      <a:pt x="11748" y="14376"/>
                    </a:lnTo>
                    <a:lnTo>
                      <a:pt x="11861" y="14475"/>
                    </a:lnTo>
                    <a:lnTo>
                      <a:pt x="11941" y="14616"/>
                    </a:lnTo>
                    <a:lnTo>
                      <a:pt x="12031" y="14758"/>
                    </a:lnTo>
                    <a:lnTo>
                      <a:pt x="12099" y="14885"/>
                    </a:lnTo>
                    <a:lnTo>
                      <a:pt x="12200" y="15210"/>
                    </a:lnTo>
                    <a:lnTo>
                      <a:pt x="12268" y="15507"/>
                    </a:lnTo>
                    <a:lnTo>
                      <a:pt x="12291" y="15832"/>
                    </a:lnTo>
                    <a:lnTo>
                      <a:pt x="12291" y="16157"/>
                    </a:lnTo>
                    <a:lnTo>
                      <a:pt x="12246" y="16482"/>
                    </a:lnTo>
                    <a:lnTo>
                      <a:pt x="12178" y="16807"/>
                    </a:lnTo>
                    <a:lnTo>
                      <a:pt x="12099" y="17090"/>
                    </a:lnTo>
                    <a:lnTo>
                      <a:pt x="12008" y="17330"/>
                    </a:lnTo>
                    <a:lnTo>
                      <a:pt x="11884" y="17542"/>
                    </a:lnTo>
                    <a:lnTo>
                      <a:pt x="11748" y="17712"/>
                    </a:lnTo>
                    <a:lnTo>
                      <a:pt x="11613" y="17839"/>
                    </a:lnTo>
                    <a:lnTo>
                      <a:pt x="11489" y="18037"/>
                    </a:lnTo>
                    <a:lnTo>
                      <a:pt x="11398" y="18221"/>
                    </a:lnTo>
                    <a:lnTo>
                      <a:pt x="11319" y="18447"/>
                    </a:lnTo>
                    <a:lnTo>
                      <a:pt x="11251" y="18659"/>
                    </a:lnTo>
                    <a:lnTo>
                      <a:pt x="11206" y="18900"/>
                    </a:lnTo>
                    <a:lnTo>
                      <a:pt x="11184" y="19154"/>
                    </a:lnTo>
                    <a:lnTo>
                      <a:pt x="11184" y="19423"/>
                    </a:lnTo>
                    <a:lnTo>
                      <a:pt x="11229" y="19663"/>
                    </a:lnTo>
                    <a:lnTo>
                      <a:pt x="11297" y="19903"/>
                    </a:lnTo>
                    <a:lnTo>
                      <a:pt x="11376" y="20158"/>
                    </a:lnTo>
                    <a:lnTo>
                      <a:pt x="11511" y="20398"/>
                    </a:lnTo>
                    <a:lnTo>
                      <a:pt x="11681" y="20610"/>
                    </a:lnTo>
                    <a:lnTo>
                      <a:pt x="11884" y="20808"/>
                    </a:lnTo>
                    <a:lnTo>
                      <a:pt x="12121" y="20992"/>
                    </a:lnTo>
                    <a:lnTo>
                      <a:pt x="12404" y="21161"/>
                    </a:lnTo>
                    <a:lnTo>
                      <a:pt x="12528" y="21190"/>
                    </a:lnTo>
                    <a:lnTo>
                      <a:pt x="12856" y="21274"/>
                    </a:lnTo>
                    <a:lnTo>
                      <a:pt x="13330" y="21373"/>
                    </a:lnTo>
                    <a:lnTo>
                      <a:pt x="13963" y="21486"/>
                    </a:lnTo>
                    <a:lnTo>
                      <a:pt x="14313" y="21543"/>
                    </a:lnTo>
                    <a:lnTo>
                      <a:pt x="14652" y="21571"/>
                    </a:lnTo>
                    <a:lnTo>
                      <a:pt x="15025" y="21600"/>
                    </a:lnTo>
                    <a:lnTo>
                      <a:pt x="15409" y="21600"/>
                    </a:lnTo>
                    <a:lnTo>
                      <a:pt x="15782" y="21600"/>
                    </a:lnTo>
                    <a:lnTo>
                      <a:pt x="16177" y="21571"/>
                    </a:lnTo>
                    <a:lnTo>
                      <a:pt x="16516" y="21486"/>
                    </a:lnTo>
                    <a:lnTo>
                      <a:pt x="16889" y="21402"/>
                    </a:lnTo>
                    <a:lnTo>
                      <a:pt x="16821" y="21190"/>
                    </a:lnTo>
                    <a:lnTo>
                      <a:pt x="16776" y="20935"/>
                    </a:lnTo>
                    <a:lnTo>
                      <a:pt x="16742" y="20667"/>
                    </a:lnTo>
                    <a:lnTo>
                      <a:pt x="16719" y="20370"/>
                    </a:lnTo>
                    <a:lnTo>
                      <a:pt x="16697" y="19719"/>
                    </a:lnTo>
                    <a:lnTo>
                      <a:pt x="16697" y="19013"/>
                    </a:lnTo>
                    <a:lnTo>
                      <a:pt x="16719" y="18306"/>
                    </a:lnTo>
                    <a:lnTo>
                      <a:pt x="16753" y="17599"/>
                    </a:lnTo>
                    <a:lnTo>
                      <a:pt x="16821" y="16949"/>
                    </a:lnTo>
                    <a:lnTo>
                      <a:pt x="16889" y="16383"/>
                    </a:lnTo>
                    <a:lnTo>
                      <a:pt x="16934" y="16129"/>
                    </a:lnTo>
                    <a:lnTo>
                      <a:pt x="17002" y="15945"/>
                    </a:lnTo>
                    <a:lnTo>
                      <a:pt x="17081" y="15790"/>
                    </a:lnTo>
                    <a:lnTo>
                      <a:pt x="17194" y="15648"/>
                    </a:lnTo>
                    <a:lnTo>
                      <a:pt x="17318" y="15563"/>
                    </a:lnTo>
                    <a:lnTo>
                      <a:pt x="17453" y="15507"/>
                    </a:lnTo>
                    <a:lnTo>
                      <a:pt x="17600" y="15450"/>
                    </a:lnTo>
                    <a:lnTo>
                      <a:pt x="17758" y="15450"/>
                    </a:lnTo>
                    <a:lnTo>
                      <a:pt x="17905" y="15479"/>
                    </a:lnTo>
                    <a:lnTo>
                      <a:pt x="18064" y="15535"/>
                    </a:lnTo>
                    <a:lnTo>
                      <a:pt x="18233" y="15620"/>
                    </a:lnTo>
                    <a:lnTo>
                      <a:pt x="18380" y="15733"/>
                    </a:lnTo>
                    <a:lnTo>
                      <a:pt x="18561" y="15832"/>
                    </a:lnTo>
                    <a:lnTo>
                      <a:pt x="18707" y="15973"/>
                    </a:lnTo>
                    <a:lnTo>
                      <a:pt x="18866" y="16129"/>
                    </a:lnTo>
                    <a:lnTo>
                      <a:pt x="18990" y="16327"/>
                    </a:lnTo>
                    <a:lnTo>
                      <a:pt x="19125" y="16482"/>
                    </a:lnTo>
                    <a:lnTo>
                      <a:pt x="19295" y="16624"/>
                    </a:lnTo>
                    <a:lnTo>
                      <a:pt x="19464" y="16737"/>
                    </a:lnTo>
                    <a:lnTo>
                      <a:pt x="19668" y="16807"/>
                    </a:lnTo>
                    <a:lnTo>
                      <a:pt x="19860" y="16836"/>
                    </a:lnTo>
                    <a:lnTo>
                      <a:pt x="20052" y="16864"/>
                    </a:lnTo>
                    <a:lnTo>
                      <a:pt x="20266" y="16836"/>
                    </a:lnTo>
                    <a:lnTo>
                      <a:pt x="20470" y="16793"/>
                    </a:lnTo>
                    <a:lnTo>
                      <a:pt x="20662" y="16708"/>
                    </a:lnTo>
                    <a:lnTo>
                      <a:pt x="20854" y="16567"/>
                    </a:lnTo>
                    <a:lnTo>
                      <a:pt x="21035" y="16412"/>
                    </a:lnTo>
                    <a:lnTo>
                      <a:pt x="21182" y="16214"/>
                    </a:lnTo>
                    <a:lnTo>
                      <a:pt x="21340" y="16002"/>
                    </a:lnTo>
                    <a:lnTo>
                      <a:pt x="21441" y="15733"/>
                    </a:lnTo>
                    <a:lnTo>
                      <a:pt x="21532" y="15436"/>
                    </a:lnTo>
                    <a:lnTo>
                      <a:pt x="21600" y="15083"/>
                    </a:lnTo>
                    <a:lnTo>
                      <a:pt x="21600" y="14885"/>
                    </a:lnTo>
                    <a:lnTo>
                      <a:pt x="21600" y="14729"/>
                    </a:lnTo>
                    <a:lnTo>
                      <a:pt x="21600" y="14531"/>
                    </a:lnTo>
                    <a:lnTo>
                      <a:pt x="21577" y="14376"/>
                    </a:lnTo>
                    <a:lnTo>
                      <a:pt x="21532" y="14206"/>
                    </a:lnTo>
                    <a:lnTo>
                      <a:pt x="21487" y="14051"/>
                    </a:lnTo>
                    <a:lnTo>
                      <a:pt x="21419" y="13909"/>
                    </a:lnTo>
                    <a:lnTo>
                      <a:pt x="21351" y="13768"/>
                    </a:lnTo>
                    <a:lnTo>
                      <a:pt x="21204" y="13500"/>
                    </a:lnTo>
                    <a:lnTo>
                      <a:pt x="21035" y="13287"/>
                    </a:lnTo>
                    <a:lnTo>
                      <a:pt x="20809" y="13090"/>
                    </a:lnTo>
                    <a:lnTo>
                      <a:pt x="20594" y="12962"/>
                    </a:lnTo>
                    <a:lnTo>
                      <a:pt x="20357" y="12821"/>
                    </a:lnTo>
                    <a:lnTo>
                      <a:pt x="20120" y="12764"/>
                    </a:lnTo>
                    <a:lnTo>
                      <a:pt x="19882" y="12708"/>
                    </a:lnTo>
                    <a:lnTo>
                      <a:pt x="19645" y="12736"/>
                    </a:lnTo>
                    <a:lnTo>
                      <a:pt x="19430" y="12793"/>
                    </a:lnTo>
                    <a:lnTo>
                      <a:pt x="19227" y="12906"/>
                    </a:lnTo>
                    <a:lnTo>
                      <a:pt x="19148" y="12962"/>
                    </a:lnTo>
                    <a:lnTo>
                      <a:pt x="19058" y="13047"/>
                    </a:lnTo>
                    <a:lnTo>
                      <a:pt x="18990" y="13146"/>
                    </a:lnTo>
                    <a:lnTo>
                      <a:pt x="18911" y="13259"/>
                    </a:lnTo>
                    <a:lnTo>
                      <a:pt x="18775" y="13471"/>
                    </a:lnTo>
                    <a:lnTo>
                      <a:pt x="18628" y="13641"/>
                    </a:lnTo>
                    <a:lnTo>
                      <a:pt x="18470" y="13740"/>
                    </a:lnTo>
                    <a:lnTo>
                      <a:pt x="18301" y="13825"/>
                    </a:lnTo>
                    <a:lnTo>
                      <a:pt x="18143" y="13853"/>
                    </a:lnTo>
                    <a:lnTo>
                      <a:pt x="17973" y="13881"/>
                    </a:lnTo>
                    <a:lnTo>
                      <a:pt x="17804" y="13853"/>
                    </a:lnTo>
                    <a:lnTo>
                      <a:pt x="17646" y="13796"/>
                    </a:lnTo>
                    <a:lnTo>
                      <a:pt x="17499" y="13726"/>
                    </a:lnTo>
                    <a:lnTo>
                      <a:pt x="17341" y="13641"/>
                    </a:lnTo>
                    <a:lnTo>
                      <a:pt x="17216" y="13528"/>
                    </a:lnTo>
                    <a:lnTo>
                      <a:pt x="17103" y="13386"/>
                    </a:lnTo>
                    <a:lnTo>
                      <a:pt x="17024" y="13259"/>
                    </a:lnTo>
                    <a:lnTo>
                      <a:pt x="16934" y="13118"/>
                    </a:lnTo>
                    <a:lnTo>
                      <a:pt x="16889" y="12991"/>
                    </a:lnTo>
                    <a:lnTo>
                      <a:pt x="16889" y="12849"/>
                    </a:lnTo>
                    <a:lnTo>
                      <a:pt x="16889" y="12383"/>
                    </a:lnTo>
                    <a:lnTo>
                      <a:pt x="16889" y="11662"/>
                    </a:lnTo>
                    <a:lnTo>
                      <a:pt x="16889" y="10701"/>
                    </a:lnTo>
                    <a:lnTo>
                      <a:pt x="16889" y="9640"/>
                    </a:lnTo>
                    <a:lnTo>
                      <a:pt x="16889" y="8566"/>
                    </a:lnTo>
                    <a:lnTo>
                      <a:pt x="16889" y="7478"/>
                    </a:lnTo>
                    <a:lnTo>
                      <a:pt x="16889" y="6502"/>
                    </a:lnTo>
                    <a:lnTo>
                      <a:pt x="16889" y="5739"/>
                    </a:lnTo>
                    <a:lnTo>
                      <a:pt x="16674" y="5894"/>
                    </a:lnTo>
                    <a:lnTo>
                      <a:pt x="16414" y="6036"/>
                    </a:lnTo>
                    <a:lnTo>
                      <a:pt x="16154" y="6177"/>
                    </a:lnTo>
                    <a:lnTo>
                      <a:pt x="15849" y="6248"/>
                    </a:lnTo>
                    <a:lnTo>
                      <a:pt x="15544" y="6304"/>
                    </a:lnTo>
                    <a:lnTo>
                      <a:pt x="15217" y="6332"/>
                    </a:lnTo>
                    <a:lnTo>
                      <a:pt x="14866" y="6361"/>
                    </a:lnTo>
                    <a:lnTo>
                      <a:pt x="14550" y="6361"/>
                    </a:lnTo>
                    <a:lnTo>
                      <a:pt x="14200" y="6332"/>
                    </a:lnTo>
                    <a:lnTo>
                      <a:pt x="13850" y="6276"/>
                    </a:lnTo>
                    <a:lnTo>
                      <a:pt x="13522" y="6219"/>
                    </a:lnTo>
                    <a:lnTo>
                      <a:pt x="13206" y="6149"/>
                    </a:lnTo>
                    <a:lnTo>
                      <a:pt x="12901" y="6064"/>
                    </a:lnTo>
                    <a:lnTo>
                      <a:pt x="12618" y="5951"/>
                    </a:lnTo>
                    <a:lnTo>
                      <a:pt x="12358" y="5838"/>
                    </a:lnTo>
                    <a:lnTo>
                      <a:pt x="12121" y="5739"/>
                    </a:lnTo>
                    <a:lnTo>
                      <a:pt x="11941" y="5626"/>
                    </a:lnTo>
                    <a:lnTo>
                      <a:pt x="11794" y="5513"/>
                    </a:lnTo>
                    <a:lnTo>
                      <a:pt x="11658" y="5414"/>
                    </a:lnTo>
                    <a:lnTo>
                      <a:pt x="11556" y="5301"/>
                    </a:lnTo>
                    <a:lnTo>
                      <a:pt x="11466" y="5187"/>
                    </a:lnTo>
                    <a:lnTo>
                      <a:pt x="11398" y="5089"/>
                    </a:lnTo>
                    <a:lnTo>
                      <a:pt x="11376" y="4947"/>
                    </a:lnTo>
                    <a:lnTo>
                      <a:pt x="11353" y="4834"/>
                    </a:lnTo>
                    <a:lnTo>
                      <a:pt x="11353" y="4707"/>
                    </a:lnTo>
                    <a:lnTo>
                      <a:pt x="11376" y="4565"/>
                    </a:lnTo>
                    <a:lnTo>
                      <a:pt x="11443" y="4410"/>
                    </a:lnTo>
                    <a:lnTo>
                      <a:pt x="11511" y="4240"/>
                    </a:lnTo>
                    <a:lnTo>
                      <a:pt x="11703" y="3887"/>
                    </a:lnTo>
                    <a:lnTo>
                      <a:pt x="11986" y="3505"/>
                    </a:lnTo>
                    <a:lnTo>
                      <a:pt x="12144" y="3265"/>
                    </a:lnTo>
                    <a:lnTo>
                      <a:pt x="12246" y="3025"/>
                    </a:lnTo>
                    <a:lnTo>
                      <a:pt x="12336" y="2756"/>
                    </a:lnTo>
                    <a:lnTo>
                      <a:pt x="12404" y="2445"/>
                    </a:lnTo>
                    <a:lnTo>
                      <a:pt x="12438" y="2176"/>
                    </a:lnTo>
                    <a:lnTo>
                      <a:pt x="12438" y="1880"/>
                    </a:lnTo>
                    <a:lnTo>
                      <a:pt x="12404" y="1583"/>
                    </a:lnTo>
                    <a:lnTo>
                      <a:pt x="12336" y="1314"/>
                    </a:lnTo>
                    <a:lnTo>
                      <a:pt x="12246" y="1046"/>
                    </a:lnTo>
                    <a:lnTo>
                      <a:pt x="12099" y="791"/>
                    </a:lnTo>
                    <a:lnTo>
                      <a:pt x="12008" y="692"/>
                    </a:lnTo>
                    <a:lnTo>
                      <a:pt x="11918" y="579"/>
                    </a:lnTo>
                    <a:lnTo>
                      <a:pt x="11816" y="466"/>
                    </a:lnTo>
                    <a:lnTo>
                      <a:pt x="11703" y="381"/>
                    </a:lnTo>
                    <a:lnTo>
                      <a:pt x="11579" y="310"/>
                    </a:lnTo>
                    <a:lnTo>
                      <a:pt x="11443" y="226"/>
                    </a:lnTo>
                    <a:lnTo>
                      <a:pt x="11297" y="169"/>
                    </a:lnTo>
                    <a:lnTo>
                      <a:pt x="11138" y="113"/>
                    </a:lnTo>
                    <a:lnTo>
                      <a:pt x="10969" y="56"/>
                    </a:lnTo>
                    <a:lnTo>
                      <a:pt x="10800" y="28"/>
                    </a:lnTo>
                    <a:lnTo>
                      <a:pt x="10619" y="28"/>
                    </a:lnTo>
                    <a:lnTo>
                      <a:pt x="10404" y="28"/>
                    </a:lnTo>
                    <a:lnTo>
                      <a:pt x="10257" y="28"/>
                    </a:lnTo>
                    <a:lnTo>
                      <a:pt x="10076" y="56"/>
                    </a:lnTo>
                    <a:lnTo>
                      <a:pt x="9952" y="84"/>
                    </a:lnTo>
                    <a:lnTo>
                      <a:pt x="9794" y="141"/>
                    </a:lnTo>
                    <a:lnTo>
                      <a:pt x="9692" y="226"/>
                    </a:lnTo>
                    <a:lnTo>
                      <a:pt x="9557" y="282"/>
                    </a:lnTo>
                    <a:lnTo>
                      <a:pt x="9455" y="381"/>
                    </a:lnTo>
                    <a:lnTo>
                      <a:pt x="9365" y="466"/>
                    </a:lnTo>
                    <a:lnTo>
                      <a:pt x="9274" y="579"/>
                    </a:lnTo>
                    <a:lnTo>
                      <a:pt x="9184" y="692"/>
                    </a:lnTo>
                    <a:lnTo>
                      <a:pt x="9128" y="791"/>
                    </a:lnTo>
                    <a:lnTo>
                      <a:pt x="9060" y="932"/>
                    </a:lnTo>
                    <a:lnTo>
                      <a:pt x="8969" y="1201"/>
                    </a:lnTo>
                    <a:lnTo>
                      <a:pt x="8913" y="1498"/>
                    </a:lnTo>
                    <a:lnTo>
                      <a:pt x="8890" y="1795"/>
                    </a:lnTo>
                    <a:lnTo>
                      <a:pt x="8890" y="2120"/>
                    </a:lnTo>
                    <a:lnTo>
                      <a:pt x="8913" y="2445"/>
                    </a:lnTo>
                    <a:lnTo>
                      <a:pt x="8969" y="2756"/>
                    </a:lnTo>
                    <a:lnTo>
                      <a:pt x="9060" y="3081"/>
                    </a:lnTo>
                    <a:lnTo>
                      <a:pt x="9173" y="3378"/>
                    </a:lnTo>
                    <a:lnTo>
                      <a:pt x="9297" y="3647"/>
                    </a:lnTo>
                    <a:lnTo>
                      <a:pt x="9466" y="3887"/>
                    </a:lnTo>
                    <a:lnTo>
                      <a:pt x="9579" y="4085"/>
                    </a:lnTo>
                    <a:lnTo>
                      <a:pt x="9670" y="4269"/>
                    </a:lnTo>
                    <a:lnTo>
                      <a:pt x="9726" y="4467"/>
                    </a:lnTo>
                    <a:lnTo>
                      <a:pt x="9771" y="4650"/>
                    </a:lnTo>
                    <a:lnTo>
                      <a:pt x="9771" y="4834"/>
                    </a:lnTo>
                    <a:lnTo>
                      <a:pt x="9749" y="5032"/>
                    </a:lnTo>
                    <a:lnTo>
                      <a:pt x="9715" y="5216"/>
                    </a:lnTo>
                    <a:lnTo>
                      <a:pt x="9625" y="5385"/>
                    </a:lnTo>
                    <a:lnTo>
                      <a:pt x="9534" y="5513"/>
                    </a:lnTo>
                    <a:lnTo>
                      <a:pt x="9410" y="5626"/>
                    </a:lnTo>
                    <a:lnTo>
                      <a:pt x="9229" y="5710"/>
                    </a:lnTo>
                    <a:lnTo>
                      <a:pt x="9060" y="5767"/>
                    </a:lnTo>
                    <a:lnTo>
                      <a:pt x="8845" y="5767"/>
                    </a:lnTo>
                    <a:lnTo>
                      <a:pt x="8585" y="5739"/>
                    </a:lnTo>
                    <a:lnTo>
                      <a:pt x="8325" y="5654"/>
                    </a:lnTo>
                    <a:lnTo>
                      <a:pt x="8020" y="5513"/>
                    </a:lnTo>
                    <a:lnTo>
                      <a:pt x="7840" y="5442"/>
                    </a:lnTo>
                    <a:lnTo>
                      <a:pt x="7648" y="5385"/>
                    </a:lnTo>
                    <a:lnTo>
                      <a:pt x="7433" y="5329"/>
                    </a:lnTo>
                    <a:lnTo>
                      <a:pt x="7241" y="5301"/>
                    </a:lnTo>
                    <a:lnTo>
                      <a:pt x="6755" y="5301"/>
                    </a:lnTo>
                    <a:lnTo>
                      <a:pt x="6281" y="5329"/>
                    </a:lnTo>
                    <a:lnTo>
                      <a:pt x="5784" y="5385"/>
                    </a:lnTo>
                    <a:lnTo>
                      <a:pt x="5264" y="5498"/>
                    </a:lnTo>
                    <a:lnTo>
                      <a:pt x="4744" y="5597"/>
                    </a:lnTo>
                    <a:lnTo>
                      <a:pt x="4247" y="5739"/>
                    </a:lnTo>
                    <a:lnTo>
                      <a:pt x="4202" y="5894"/>
                    </a:lnTo>
                    <a:lnTo>
                      <a:pt x="4202" y="6191"/>
                    </a:lnTo>
                    <a:lnTo>
                      <a:pt x="4202" y="6545"/>
                    </a:lnTo>
                    <a:lnTo>
                      <a:pt x="4225" y="6954"/>
                    </a:lnTo>
                    <a:lnTo>
                      <a:pt x="4315" y="7930"/>
                    </a:lnTo>
                    <a:lnTo>
                      <a:pt x="4394" y="9018"/>
                    </a:lnTo>
                    <a:lnTo>
                      <a:pt x="4439" y="9570"/>
                    </a:lnTo>
                    <a:lnTo>
                      <a:pt x="4462" y="10107"/>
                    </a:lnTo>
                    <a:lnTo>
                      <a:pt x="4484" y="10630"/>
                    </a:lnTo>
                    <a:lnTo>
                      <a:pt x="4507" y="11082"/>
                    </a:lnTo>
                    <a:lnTo>
                      <a:pt x="4484" y="11520"/>
                    </a:lnTo>
                    <a:lnTo>
                      <a:pt x="4439" y="11874"/>
                    </a:lnTo>
                    <a:lnTo>
                      <a:pt x="4394" y="12029"/>
                    </a:lnTo>
                    <a:lnTo>
                      <a:pt x="4349" y="12171"/>
                    </a:lnTo>
                    <a:lnTo>
                      <a:pt x="4315" y="12284"/>
                    </a:lnTo>
                    <a:lnTo>
                      <a:pt x="4247" y="12354"/>
                    </a:lnTo>
                    <a:close/>
                  </a:path>
                </a:pathLst>
              </a:custGeom>
              <a:solidFill>
                <a:srgbClr val="DDDDDD"/>
              </a:solidFill>
              <a:ln w="19050">
                <a:solidFill>
                  <a:srgbClr val="C0C0C0"/>
                </a:solidFill>
                <a:miter lim="800000"/>
                <a:headEnd/>
                <a:tailEnd/>
              </a:ln>
            </p:spPr>
            <p:txBody>
              <a:bodyPr/>
              <a:lstStyle/>
              <a:p>
                <a:endParaRPr lang="it-IT" sz="1200"/>
              </a:p>
            </p:txBody>
          </p:sp>
          <p:sp>
            <p:nvSpPr>
              <p:cNvPr id="46" name="Text Box 16"/>
              <p:cNvSpPr txBox="1">
                <a:spLocks noChangeArrowheads="1"/>
              </p:cNvSpPr>
              <p:nvPr/>
            </p:nvSpPr>
            <p:spPr bwMode="auto">
              <a:xfrm>
                <a:off x="2436" y="1858"/>
                <a:ext cx="953" cy="1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it-IT" altLang="it-IT" sz="1200" b="1" dirty="0"/>
                  <a:t>Rischio</a:t>
                </a:r>
              </a:p>
              <a:p>
                <a:pPr algn="ctr"/>
                <a:r>
                  <a:rPr lang="it-IT" altLang="it-IT" sz="1200" b="1" dirty="0"/>
                  <a:t>credito</a:t>
                </a:r>
              </a:p>
            </p:txBody>
          </p:sp>
        </p:grpSp>
        <p:grpSp>
          <p:nvGrpSpPr>
            <p:cNvPr id="47" name="Group 17"/>
            <p:cNvGrpSpPr>
              <a:grpSpLocks/>
            </p:cNvGrpSpPr>
            <p:nvPr/>
          </p:nvGrpSpPr>
          <p:grpSpPr bwMode="auto">
            <a:xfrm>
              <a:off x="3479800" y="2022475"/>
              <a:ext cx="1312863" cy="1192213"/>
              <a:chOff x="2520" y="1002"/>
              <a:chExt cx="827" cy="687"/>
            </a:xfrm>
          </p:grpSpPr>
          <p:sp>
            <p:nvSpPr>
              <p:cNvPr id="48" name="Puzzle3"/>
              <p:cNvSpPr>
                <a:spLocks noEditPoints="1" noChangeArrowheads="1"/>
              </p:cNvSpPr>
              <p:nvPr/>
            </p:nvSpPr>
            <p:spPr bwMode="auto">
              <a:xfrm>
                <a:off x="2604" y="1002"/>
                <a:ext cx="720" cy="687"/>
              </a:xfrm>
              <a:custGeom>
                <a:avLst/>
                <a:gdLst>
                  <a:gd name="T0" fmla="*/ 10391 w 21600"/>
                  <a:gd name="T1" fmla="*/ 15806 h 21600"/>
                  <a:gd name="T2" fmla="*/ 20551 w 21600"/>
                  <a:gd name="T3" fmla="*/ 21088 h 21600"/>
                  <a:gd name="T4" fmla="*/ 13180 w 21600"/>
                  <a:gd name="T5" fmla="*/ 13801 h 21600"/>
                  <a:gd name="T6" fmla="*/ 20551 w 21600"/>
                  <a:gd name="T7" fmla="*/ 7025 h 21600"/>
                  <a:gd name="T8" fmla="*/ 10500 w 21600"/>
                  <a:gd name="T9" fmla="*/ 52 h 21600"/>
                  <a:gd name="T10" fmla="*/ 692 w 21600"/>
                  <a:gd name="T11" fmla="*/ 6802 h 21600"/>
                  <a:gd name="T12" fmla="*/ 8064 w 21600"/>
                  <a:gd name="T13" fmla="*/ 13526 h 21600"/>
                  <a:gd name="T14" fmla="*/ 692 w 21600"/>
                  <a:gd name="T15" fmla="*/ 21088 h 21600"/>
                  <a:gd name="T16" fmla="*/ 2273 w 21600"/>
                  <a:gd name="T17" fmla="*/ 7719 h 21600"/>
                  <a:gd name="T18" fmla="*/ 19149 w 21600"/>
                  <a:gd name="T19" fmla="*/ 202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6625" y="20892"/>
                    </a:moveTo>
                    <a:lnTo>
                      <a:pt x="7105" y="21023"/>
                    </a:lnTo>
                    <a:lnTo>
                      <a:pt x="7513" y="21088"/>
                    </a:lnTo>
                    <a:lnTo>
                      <a:pt x="7922" y="21115"/>
                    </a:lnTo>
                    <a:lnTo>
                      <a:pt x="8242" y="21115"/>
                    </a:lnTo>
                    <a:lnTo>
                      <a:pt x="8544" y="21062"/>
                    </a:lnTo>
                    <a:lnTo>
                      <a:pt x="8810" y="20997"/>
                    </a:lnTo>
                    <a:lnTo>
                      <a:pt x="9023" y="20892"/>
                    </a:lnTo>
                    <a:lnTo>
                      <a:pt x="9148" y="20761"/>
                    </a:lnTo>
                    <a:lnTo>
                      <a:pt x="9290" y="20616"/>
                    </a:lnTo>
                    <a:lnTo>
                      <a:pt x="9361" y="20459"/>
                    </a:lnTo>
                    <a:lnTo>
                      <a:pt x="9396" y="20289"/>
                    </a:lnTo>
                    <a:lnTo>
                      <a:pt x="9396" y="20092"/>
                    </a:lnTo>
                    <a:lnTo>
                      <a:pt x="9325" y="19909"/>
                    </a:lnTo>
                    <a:lnTo>
                      <a:pt x="9219" y="19738"/>
                    </a:lnTo>
                    <a:lnTo>
                      <a:pt x="9094" y="19555"/>
                    </a:lnTo>
                    <a:lnTo>
                      <a:pt x="8917" y="19384"/>
                    </a:lnTo>
                    <a:lnTo>
                      <a:pt x="8650" y="19162"/>
                    </a:lnTo>
                    <a:lnTo>
                      <a:pt x="8437" y="18900"/>
                    </a:lnTo>
                    <a:lnTo>
                      <a:pt x="8277" y="18624"/>
                    </a:lnTo>
                    <a:lnTo>
                      <a:pt x="8135" y="18349"/>
                    </a:lnTo>
                    <a:lnTo>
                      <a:pt x="8028" y="18048"/>
                    </a:lnTo>
                    <a:lnTo>
                      <a:pt x="7993" y="17746"/>
                    </a:lnTo>
                    <a:lnTo>
                      <a:pt x="7993" y="17471"/>
                    </a:lnTo>
                    <a:lnTo>
                      <a:pt x="8028" y="17169"/>
                    </a:lnTo>
                    <a:lnTo>
                      <a:pt x="8135" y="16920"/>
                    </a:lnTo>
                    <a:lnTo>
                      <a:pt x="8277" y="16671"/>
                    </a:lnTo>
                    <a:lnTo>
                      <a:pt x="8366" y="16540"/>
                    </a:lnTo>
                    <a:lnTo>
                      <a:pt x="8473" y="16409"/>
                    </a:lnTo>
                    <a:lnTo>
                      <a:pt x="8615" y="16317"/>
                    </a:lnTo>
                    <a:lnTo>
                      <a:pt x="8739" y="16213"/>
                    </a:lnTo>
                    <a:lnTo>
                      <a:pt x="8881" y="16134"/>
                    </a:lnTo>
                    <a:lnTo>
                      <a:pt x="9059" y="16055"/>
                    </a:lnTo>
                    <a:lnTo>
                      <a:pt x="9254" y="15990"/>
                    </a:lnTo>
                    <a:lnTo>
                      <a:pt x="9432" y="15911"/>
                    </a:lnTo>
                    <a:lnTo>
                      <a:pt x="9663" y="15885"/>
                    </a:lnTo>
                    <a:lnTo>
                      <a:pt x="9876" y="15833"/>
                    </a:lnTo>
                    <a:lnTo>
                      <a:pt x="10142" y="15806"/>
                    </a:lnTo>
                    <a:lnTo>
                      <a:pt x="10391" y="15806"/>
                    </a:lnTo>
                    <a:lnTo>
                      <a:pt x="10728" y="15806"/>
                    </a:lnTo>
                    <a:lnTo>
                      <a:pt x="10995" y="15806"/>
                    </a:lnTo>
                    <a:lnTo>
                      <a:pt x="11279" y="15833"/>
                    </a:lnTo>
                    <a:lnTo>
                      <a:pt x="11546" y="15885"/>
                    </a:lnTo>
                    <a:lnTo>
                      <a:pt x="11776" y="15937"/>
                    </a:lnTo>
                    <a:lnTo>
                      <a:pt x="12025" y="15990"/>
                    </a:lnTo>
                    <a:lnTo>
                      <a:pt x="12221" y="16055"/>
                    </a:lnTo>
                    <a:lnTo>
                      <a:pt x="12434" y="16134"/>
                    </a:lnTo>
                    <a:lnTo>
                      <a:pt x="12611" y="16213"/>
                    </a:lnTo>
                    <a:lnTo>
                      <a:pt x="12771" y="16317"/>
                    </a:lnTo>
                    <a:lnTo>
                      <a:pt x="12913" y="16409"/>
                    </a:lnTo>
                    <a:lnTo>
                      <a:pt x="13038" y="16514"/>
                    </a:lnTo>
                    <a:lnTo>
                      <a:pt x="13251" y="16737"/>
                    </a:lnTo>
                    <a:lnTo>
                      <a:pt x="13428" y="16986"/>
                    </a:lnTo>
                    <a:lnTo>
                      <a:pt x="13517" y="17248"/>
                    </a:lnTo>
                    <a:lnTo>
                      <a:pt x="13588" y="17523"/>
                    </a:lnTo>
                    <a:lnTo>
                      <a:pt x="13588" y="17799"/>
                    </a:lnTo>
                    <a:lnTo>
                      <a:pt x="13517" y="18074"/>
                    </a:lnTo>
                    <a:lnTo>
                      <a:pt x="13428" y="18323"/>
                    </a:lnTo>
                    <a:lnTo>
                      <a:pt x="13286" y="18572"/>
                    </a:lnTo>
                    <a:lnTo>
                      <a:pt x="13109" y="18808"/>
                    </a:lnTo>
                    <a:lnTo>
                      <a:pt x="12878" y="19031"/>
                    </a:lnTo>
                    <a:lnTo>
                      <a:pt x="12434" y="19411"/>
                    </a:lnTo>
                    <a:lnTo>
                      <a:pt x="12132" y="19738"/>
                    </a:lnTo>
                    <a:lnTo>
                      <a:pt x="12025" y="19856"/>
                    </a:lnTo>
                    <a:lnTo>
                      <a:pt x="11919" y="20014"/>
                    </a:lnTo>
                    <a:lnTo>
                      <a:pt x="11883" y="20132"/>
                    </a:lnTo>
                    <a:lnTo>
                      <a:pt x="11883" y="20263"/>
                    </a:lnTo>
                    <a:lnTo>
                      <a:pt x="11883" y="20394"/>
                    </a:lnTo>
                    <a:lnTo>
                      <a:pt x="11954" y="20485"/>
                    </a:lnTo>
                    <a:lnTo>
                      <a:pt x="12061" y="20590"/>
                    </a:lnTo>
                    <a:lnTo>
                      <a:pt x="12185" y="20695"/>
                    </a:lnTo>
                    <a:lnTo>
                      <a:pt x="12327" y="20787"/>
                    </a:lnTo>
                    <a:lnTo>
                      <a:pt x="12540" y="20892"/>
                    </a:lnTo>
                    <a:lnTo>
                      <a:pt x="12771" y="20997"/>
                    </a:lnTo>
                    <a:lnTo>
                      <a:pt x="13073" y="21088"/>
                    </a:lnTo>
                    <a:lnTo>
                      <a:pt x="13428" y="21193"/>
                    </a:lnTo>
                    <a:lnTo>
                      <a:pt x="13873" y="21298"/>
                    </a:lnTo>
                    <a:lnTo>
                      <a:pt x="14317" y="21390"/>
                    </a:lnTo>
                    <a:lnTo>
                      <a:pt x="14778" y="21468"/>
                    </a:lnTo>
                    <a:lnTo>
                      <a:pt x="15294" y="21547"/>
                    </a:lnTo>
                    <a:lnTo>
                      <a:pt x="15809" y="21600"/>
                    </a:lnTo>
                    <a:lnTo>
                      <a:pt x="16359" y="21652"/>
                    </a:lnTo>
                    <a:lnTo>
                      <a:pt x="16875" y="21678"/>
                    </a:lnTo>
                    <a:lnTo>
                      <a:pt x="17407" y="21678"/>
                    </a:lnTo>
                    <a:lnTo>
                      <a:pt x="17958" y="21678"/>
                    </a:lnTo>
                    <a:lnTo>
                      <a:pt x="18473" y="21652"/>
                    </a:lnTo>
                    <a:lnTo>
                      <a:pt x="18953" y="21573"/>
                    </a:lnTo>
                    <a:lnTo>
                      <a:pt x="19397" y="21495"/>
                    </a:lnTo>
                    <a:lnTo>
                      <a:pt x="19841" y="21390"/>
                    </a:lnTo>
                    <a:lnTo>
                      <a:pt x="20214" y="21272"/>
                    </a:lnTo>
                    <a:lnTo>
                      <a:pt x="20551" y="21088"/>
                    </a:lnTo>
                    <a:lnTo>
                      <a:pt x="20480" y="20787"/>
                    </a:lnTo>
                    <a:lnTo>
                      <a:pt x="20409" y="20485"/>
                    </a:lnTo>
                    <a:lnTo>
                      <a:pt x="20356" y="20158"/>
                    </a:lnTo>
                    <a:lnTo>
                      <a:pt x="20356" y="19804"/>
                    </a:lnTo>
                    <a:lnTo>
                      <a:pt x="20321" y="19083"/>
                    </a:lnTo>
                    <a:lnTo>
                      <a:pt x="20356" y="18349"/>
                    </a:lnTo>
                    <a:lnTo>
                      <a:pt x="20409" y="17641"/>
                    </a:lnTo>
                    <a:lnTo>
                      <a:pt x="20480" y="17012"/>
                    </a:lnTo>
                    <a:lnTo>
                      <a:pt x="20551" y="16488"/>
                    </a:lnTo>
                    <a:lnTo>
                      <a:pt x="20551" y="16055"/>
                    </a:lnTo>
                    <a:lnTo>
                      <a:pt x="20551" y="15911"/>
                    </a:lnTo>
                    <a:lnTo>
                      <a:pt x="20445" y="15754"/>
                    </a:lnTo>
                    <a:lnTo>
                      <a:pt x="20356" y="15610"/>
                    </a:lnTo>
                    <a:lnTo>
                      <a:pt x="20178" y="15452"/>
                    </a:lnTo>
                    <a:lnTo>
                      <a:pt x="20001" y="15334"/>
                    </a:lnTo>
                    <a:lnTo>
                      <a:pt x="19770" y="15230"/>
                    </a:lnTo>
                    <a:lnTo>
                      <a:pt x="19521" y="15125"/>
                    </a:lnTo>
                    <a:lnTo>
                      <a:pt x="19290" y="15059"/>
                    </a:lnTo>
                    <a:lnTo>
                      <a:pt x="19024" y="15007"/>
                    </a:lnTo>
                    <a:lnTo>
                      <a:pt x="18740" y="14954"/>
                    </a:lnTo>
                    <a:lnTo>
                      <a:pt x="18509" y="14954"/>
                    </a:lnTo>
                    <a:lnTo>
                      <a:pt x="18225" y="14954"/>
                    </a:lnTo>
                    <a:lnTo>
                      <a:pt x="17994" y="15007"/>
                    </a:lnTo>
                    <a:lnTo>
                      <a:pt x="17763" y="15085"/>
                    </a:lnTo>
                    <a:lnTo>
                      <a:pt x="17550" y="15177"/>
                    </a:lnTo>
                    <a:lnTo>
                      <a:pt x="17372" y="15308"/>
                    </a:lnTo>
                    <a:lnTo>
                      <a:pt x="17176" y="15426"/>
                    </a:lnTo>
                    <a:lnTo>
                      <a:pt x="16928" y="15557"/>
                    </a:lnTo>
                    <a:lnTo>
                      <a:pt x="16661" y="15636"/>
                    </a:lnTo>
                    <a:lnTo>
                      <a:pt x="16359" y="15688"/>
                    </a:lnTo>
                    <a:lnTo>
                      <a:pt x="16022" y="15715"/>
                    </a:lnTo>
                    <a:lnTo>
                      <a:pt x="15667" y="15688"/>
                    </a:lnTo>
                    <a:lnTo>
                      <a:pt x="15294" y="15662"/>
                    </a:lnTo>
                    <a:lnTo>
                      <a:pt x="14956" y="15583"/>
                    </a:lnTo>
                    <a:lnTo>
                      <a:pt x="14619" y="15479"/>
                    </a:lnTo>
                    <a:lnTo>
                      <a:pt x="14281" y="15334"/>
                    </a:lnTo>
                    <a:lnTo>
                      <a:pt x="13961" y="15177"/>
                    </a:lnTo>
                    <a:lnTo>
                      <a:pt x="13695" y="14981"/>
                    </a:lnTo>
                    <a:lnTo>
                      <a:pt x="13588" y="14850"/>
                    </a:lnTo>
                    <a:lnTo>
                      <a:pt x="13482" y="14732"/>
                    </a:lnTo>
                    <a:lnTo>
                      <a:pt x="13393" y="14600"/>
                    </a:lnTo>
                    <a:lnTo>
                      <a:pt x="13322" y="14456"/>
                    </a:lnTo>
                    <a:lnTo>
                      <a:pt x="13251" y="14299"/>
                    </a:lnTo>
                    <a:lnTo>
                      <a:pt x="13215" y="14155"/>
                    </a:lnTo>
                    <a:lnTo>
                      <a:pt x="13180" y="13971"/>
                    </a:lnTo>
                    <a:lnTo>
                      <a:pt x="13180" y="13801"/>
                    </a:lnTo>
                    <a:lnTo>
                      <a:pt x="13180" y="13591"/>
                    </a:lnTo>
                    <a:lnTo>
                      <a:pt x="13215" y="13395"/>
                    </a:lnTo>
                    <a:lnTo>
                      <a:pt x="13251" y="13198"/>
                    </a:lnTo>
                    <a:lnTo>
                      <a:pt x="13322" y="13015"/>
                    </a:lnTo>
                    <a:lnTo>
                      <a:pt x="13393" y="12870"/>
                    </a:lnTo>
                    <a:lnTo>
                      <a:pt x="13482" y="12713"/>
                    </a:lnTo>
                    <a:lnTo>
                      <a:pt x="13588" y="12569"/>
                    </a:lnTo>
                    <a:lnTo>
                      <a:pt x="13730" y="12438"/>
                    </a:lnTo>
                    <a:lnTo>
                      <a:pt x="13997" y="12215"/>
                    </a:lnTo>
                    <a:lnTo>
                      <a:pt x="14334" y="12005"/>
                    </a:lnTo>
                    <a:lnTo>
                      <a:pt x="14690" y="11861"/>
                    </a:lnTo>
                    <a:lnTo>
                      <a:pt x="15063" y="11756"/>
                    </a:lnTo>
                    <a:lnTo>
                      <a:pt x="15436" y="11678"/>
                    </a:lnTo>
                    <a:lnTo>
                      <a:pt x="15809" y="11638"/>
                    </a:lnTo>
                    <a:lnTo>
                      <a:pt x="16182" y="11638"/>
                    </a:lnTo>
                    <a:lnTo>
                      <a:pt x="16555" y="11678"/>
                    </a:lnTo>
                    <a:lnTo>
                      <a:pt x="16910" y="11730"/>
                    </a:lnTo>
                    <a:lnTo>
                      <a:pt x="17248" y="11835"/>
                    </a:lnTo>
                    <a:lnTo>
                      <a:pt x="17514" y="11966"/>
                    </a:lnTo>
                    <a:lnTo>
                      <a:pt x="17763" y="12110"/>
                    </a:lnTo>
                    <a:lnTo>
                      <a:pt x="17887" y="12215"/>
                    </a:lnTo>
                    <a:lnTo>
                      <a:pt x="18065" y="12307"/>
                    </a:lnTo>
                    <a:lnTo>
                      <a:pt x="18260" y="12412"/>
                    </a:lnTo>
                    <a:lnTo>
                      <a:pt x="18438" y="12464"/>
                    </a:lnTo>
                    <a:lnTo>
                      <a:pt x="18669" y="12543"/>
                    </a:lnTo>
                    <a:lnTo>
                      <a:pt x="18882" y="12569"/>
                    </a:lnTo>
                    <a:lnTo>
                      <a:pt x="19113" y="12595"/>
                    </a:lnTo>
                    <a:lnTo>
                      <a:pt x="19361" y="12608"/>
                    </a:lnTo>
                    <a:lnTo>
                      <a:pt x="19592" y="12608"/>
                    </a:lnTo>
                    <a:lnTo>
                      <a:pt x="19841" y="12595"/>
                    </a:lnTo>
                    <a:lnTo>
                      <a:pt x="20072" y="12543"/>
                    </a:lnTo>
                    <a:lnTo>
                      <a:pt x="20321" y="12490"/>
                    </a:lnTo>
                    <a:lnTo>
                      <a:pt x="20551" y="12438"/>
                    </a:lnTo>
                    <a:lnTo>
                      <a:pt x="20800" y="12333"/>
                    </a:lnTo>
                    <a:lnTo>
                      <a:pt x="20996" y="12241"/>
                    </a:lnTo>
                    <a:lnTo>
                      <a:pt x="21244" y="12110"/>
                    </a:lnTo>
                    <a:lnTo>
                      <a:pt x="21298" y="12032"/>
                    </a:lnTo>
                    <a:lnTo>
                      <a:pt x="21404" y="11966"/>
                    </a:lnTo>
                    <a:lnTo>
                      <a:pt x="21475" y="11861"/>
                    </a:lnTo>
                    <a:lnTo>
                      <a:pt x="21511" y="11730"/>
                    </a:lnTo>
                    <a:lnTo>
                      <a:pt x="21617" y="11481"/>
                    </a:lnTo>
                    <a:lnTo>
                      <a:pt x="21653" y="11180"/>
                    </a:lnTo>
                    <a:lnTo>
                      <a:pt x="21653" y="10826"/>
                    </a:lnTo>
                    <a:lnTo>
                      <a:pt x="21653" y="10472"/>
                    </a:lnTo>
                    <a:lnTo>
                      <a:pt x="21582" y="10092"/>
                    </a:lnTo>
                    <a:lnTo>
                      <a:pt x="21511" y="9725"/>
                    </a:lnTo>
                    <a:lnTo>
                      <a:pt x="21298" y="8912"/>
                    </a:lnTo>
                    <a:lnTo>
                      <a:pt x="21067" y="8191"/>
                    </a:lnTo>
                    <a:lnTo>
                      <a:pt x="20800" y="7536"/>
                    </a:lnTo>
                    <a:lnTo>
                      <a:pt x="20551" y="7025"/>
                    </a:lnTo>
                    <a:lnTo>
                      <a:pt x="20001" y="7103"/>
                    </a:lnTo>
                    <a:lnTo>
                      <a:pt x="19432" y="7156"/>
                    </a:lnTo>
                    <a:lnTo>
                      <a:pt x="18846" y="7208"/>
                    </a:lnTo>
                    <a:lnTo>
                      <a:pt x="18225" y="7208"/>
                    </a:lnTo>
                    <a:lnTo>
                      <a:pt x="17656" y="7208"/>
                    </a:lnTo>
                    <a:lnTo>
                      <a:pt x="17070" y="7182"/>
                    </a:lnTo>
                    <a:lnTo>
                      <a:pt x="16484" y="7156"/>
                    </a:lnTo>
                    <a:lnTo>
                      <a:pt x="15986" y="7103"/>
                    </a:lnTo>
                    <a:lnTo>
                      <a:pt x="14992" y="6999"/>
                    </a:lnTo>
                    <a:lnTo>
                      <a:pt x="14210" y="6907"/>
                    </a:lnTo>
                    <a:lnTo>
                      <a:pt x="13695" y="6828"/>
                    </a:lnTo>
                    <a:lnTo>
                      <a:pt x="13517" y="6802"/>
                    </a:lnTo>
                    <a:lnTo>
                      <a:pt x="13073" y="6645"/>
                    </a:lnTo>
                    <a:lnTo>
                      <a:pt x="12700" y="6474"/>
                    </a:lnTo>
                    <a:lnTo>
                      <a:pt x="12363" y="6304"/>
                    </a:lnTo>
                    <a:lnTo>
                      <a:pt x="12132" y="6094"/>
                    </a:lnTo>
                    <a:lnTo>
                      <a:pt x="11919" y="5871"/>
                    </a:lnTo>
                    <a:lnTo>
                      <a:pt x="11776" y="5649"/>
                    </a:lnTo>
                    <a:lnTo>
                      <a:pt x="11688" y="5413"/>
                    </a:lnTo>
                    <a:lnTo>
                      <a:pt x="11617" y="5190"/>
                    </a:lnTo>
                    <a:lnTo>
                      <a:pt x="11617" y="4941"/>
                    </a:lnTo>
                    <a:lnTo>
                      <a:pt x="11652" y="4718"/>
                    </a:lnTo>
                    <a:lnTo>
                      <a:pt x="11723" y="4482"/>
                    </a:lnTo>
                    <a:lnTo>
                      <a:pt x="11812" y="4285"/>
                    </a:lnTo>
                    <a:lnTo>
                      <a:pt x="11919" y="4089"/>
                    </a:lnTo>
                    <a:lnTo>
                      <a:pt x="12096" y="3905"/>
                    </a:lnTo>
                    <a:lnTo>
                      <a:pt x="12292" y="3735"/>
                    </a:lnTo>
                    <a:lnTo>
                      <a:pt x="12505" y="3604"/>
                    </a:lnTo>
                    <a:lnTo>
                      <a:pt x="12700" y="3460"/>
                    </a:lnTo>
                    <a:lnTo>
                      <a:pt x="12878" y="3250"/>
                    </a:lnTo>
                    <a:lnTo>
                      <a:pt x="13038" y="3027"/>
                    </a:lnTo>
                    <a:lnTo>
                      <a:pt x="13180" y="2752"/>
                    </a:lnTo>
                    <a:lnTo>
                      <a:pt x="13286" y="2477"/>
                    </a:lnTo>
                    <a:lnTo>
                      <a:pt x="13322" y="2175"/>
                    </a:lnTo>
                    <a:lnTo>
                      <a:pt x="13357" y="1874"/>
                    </a:lnTo>
                    <a:lnTo>
                      <a:pt x="13286" y="1572"/>
                    </a:lnTo>
                    <a:lnTo>
                      <a:pt x="13180" y="1271"/>
                    </a:lnTo>
                    <a:lnTo>
                      <a:pt x="13038" y="983"/>
                    </a:lnTo>
                    <a:lnTo>
                      <a:pt x="12949" y="865"/>
                    </a:lnTo>
                    <a:lnTo>
                      <a:pt x="12807" y="733"/>
                    </a:lnTo>
                    <a:lnTo>
                      <a:pt x="12665" y="616"/>
                    </a:lnTo>
                    <a:lnTo>
                      <a:pt x="12505" y="511"/>
                    </a:lnTo>
                    <a:lnTo>
                      <a:pt x="12327" y="406"/>
                    </a:lnTo>
                    <a:lnTo>
                      <a:pt x="12132" y="314"/>
                    </a:lnTo>
                    <a:lnTo>
                      <a:pt x="11883" y="235"/>
                    </a:lnTo>
                    <a:lnTo>
                      <a:pt x="11652" y="183"/>
                    </a:lnTo>
                    <a:lnTo>
                      <a:pt x="11368" y="104"/>
                    </a:lnTo>
                    <a:lnTo>
                      <a:pt x="11101" y="78"/>
                    </a:lnTo>
                    <a:lnTo>
                      <a:pt x="10800" y="52"/>
                    </a:lnTo>
                    <a:lnTo>
                      <a:pt x="10444" y="52"/>
                    </a:lnTo>
                    <a:lnTo>
                      <a:pt x="10142" y="52"/>
                    </a:lnTo>
                    <a:lnTo>
                      <a:pt x="9840" y="78"/>
                    </a:lnTo>
                    <a:lnTo>
                      <a:pt x="9574" y="104"/>
                    </a:lnTo>
                    <a:lnTo>
                      <a:pt x="9325" y="157"/>
                    </a:lnTo>
                    <a:lnTo>
                      <a:pt x="9094" y="209"/>
                    </a:lnTo>
                    <a:lnTo>
                      <a:pt x="8846" y="262"/>
                    </a:lnTo>
                    <a:lnTo>
                      <a:pt x="8650" y="340"/>
                    </a:lnTo>
                    <a:lnTo>
                      <a:pt x="8437" y="432"/>
                    </a:lnTo>
                    <a:lnTo>
                      <a:pt x="8277" y="511"/>
                    </a:lnTo>
                    <a:lnTo>
                      <a:pt x="8100" y="616"/>
                    </a:lnTo>
                    <a:lnTo>
                      <a:pt x="7957" y="707"/>
                    </a:lnTo>
                    <a:lnTo>
                      <a:pt x="7833" y="838"/>
                    </a:lnTo>
                    <a:lnTo>
                      <a:pt x="7620" y="1061"/>
                    </a:lnTo>
                    <a:lnTo>
                      <a:pt x="7442" y="1336"/>
                    </a:lnTo>
                    <a:lnTo>
                      <a:pt x="7353" y="1599"/>
                    </a:lnTo>
                    <a:lnTo>
                      <a:pt x="7318" y="1900"/>
                    </a:lnTo>
                    <a:lnTo>
                      <a:pt x="7318" y="2175"/>
                    </a:lnTo>
                    <a:lnTo>
                      <a:pt x="7353" y="2450"/>
                    </a:lnTo>
                    <a:lnTo>
                      <a:pt x="7442" y="2726"/>
                    </a:lnTo>
                    <a:lnTo>
                      <a:pt x="7620" y="2975"/>
                    </a:lnTo>
                    <a:lnTo>
                      <a:pt x="7833" y="3198"/>
                    </a:lnTo>
                    <a:lnTo>
                      <a:pt x="8064" y="3433"/>
                    </a:lnTo>
                    <a:lnTo>
                      <a:pt x="8295" y="3630"/>
                    </a:lnTo>
                    <a:lnTo>
                      <a:pt x="8508" y="3853"/>
                    </a:lnTo>
                    <a:lnTo>
                      <a:pt x="8686" y="4089"/>
                    </a:lnTo>
                    <a:lnTo>
                      <a:pt x="8775" y="4312"/>
                    </a:lnTo>
                    <a:lnTo>
                      <a:pt x="8846" y="4561"/>
                    </a:lnTo>
                    <a:lnTo>
                      <a:pt x="8846" y="4810"/>
                    </a:lnTo>
                    <a:lnTo>
                      <a:pt x="8810" y="5059"/>
                    </a:lnTo>
                    <a:lnTo>
                      <a:pt x="8721" y="5295"/>
                    </a:lnTo>
                    <a:lnTo>
                      <a:pt x="8579" y="5544"/>
                    </a:lnTo>
                    <a:lnTo>
                      <a:pt x="8366" y="5766"/>
                    </a:lnTo>
                    <a:lnTo>
                      <a:pt x="8135" y="5976"/>
                    </a:lnTo>
                    <a:lnTo>
                      <a:pt x="7833" y="6199"/>
                    </a:lnTo>
                    <a:lnTo>
                      <a:pt x="7478" y="6369"/>
                    </a:lnTo>
                    <a:lnTo>
                      <a:pt x="7069" y="6527"/>
                    </a:lnTo>
                    <a:lnTo>
                      <a:pt x="6590" y="6671"/>
                    </a:lnTo>
                    <a:lnTo>
                      <a:pt x="6092" y="6802"/>
                    </a:lnTo>
                    <a:lnTo>
                      <a:pt x="5684" y="6802"/>
                    </a:lnTo>
                    <a:lnTo>
                      <a:pt x="5133" y="6802"/>
                    </a:lnTo>
                    <a:lnTo>
                      <a:pt x="4547" y="6802"/>
                    </a:lnTo>
                    <a:lnTo>
                      <a:pt x="3872" y="6802"/>
                    </a:lnTo>
                    <a:lnTo>
                      <a:pt x="3144" y="6802"/>
                    </a:lnTo>
                    <a:lnTo>
                      <a:pt x="2362" y="6802"/>
                    </a:lnTo>
                    <a:lnTo>
                      <a:pt x="1545" y="6802"/>
                    </a:lnTo>
                    <a:lnTo>
                      <a:pt x="692" y="6802"/>
                    </a:lnTo>
                    <a:lnTo>
                      <a:pt x="586" y="7234"/>
                    </a:lnTo>
                    <a:lnTo>
                      <a:pt x="461" y="7837"/>
                    </a:lnTo>
                    <a:lnTo>
                      <a:pt x="355" y="8493"/>
                    </a:lnTo>
                    <a:lnTo>
                      <a:pt x="248" y="9187"/>
                    </a:lnTo>
                    <a:lnTo>
                      <a:pt x="142" y="9869"/>
                    </a:lnTo>
                    <a:lnTo>
                      <a:pt x="106" y="10498"/>
                    </a:lnTo>
                    <a:lnTo>
                      <a:pt x="106" y="10983"/>
                    </a:lnTo>
                    <a:lnTo>
                      <a:pt x="106" y="11311"/>
                    </a:lnTo>
                    <a:lnTo>
                      <a:pt x="213" y="11481"/>
                    </a:lnTo>
                    <a:lnTo>
                      <a:pt x="319" y="11651"/>
                    </a:lnTo>
                    <a:lnTo>
                      <a:pt x="497" y="11783"/>
                    </a:lnTo>
                    <a:lnTo>
                      <a:pt x="692" y="11914"/>
                    </a:lnTo>
                    <a:lnTo>
                      <a:pt x="941" y="12032"/>
                    </a:lnTo>
                    <a:lnTo>
                      <a:pt x="1207" y="12110"/>
                    </a:lnTo>
                    <a:lnTo>
                      <a:pt x="1509" y="12189"/>
                    </a:lnTo>
                    <a:lnTo>
                      <a:pt x="1794" y="12241"/>
                    </a:lnTo>
                    <a:lnTo>
                      <a:pt x="2131" y="12267"/>
                    </a:lnTo>
                    <a:lnTo>
                      <a:pt x="2433" y="12281"/>
                    </a:lnTo>
                    <a:lnTo>
                      <a:pt x="2735" y="12267"/>
                    </a:lnTo>
                    <a:lnTo>
                      <a:pt x="3055" y="12241"/>
                    </a:lnTo>
                    <a:lnTo>
                      <a:pt x="3357" y="12189"/>
                    </a:lnTo>
                    <a:lnTo>
                      <a:pt x="3623" y="12084"/>
                    </a:lnTo>
                    <a:lnTo>
                      <a:pt x="3872" y="11979"/>
                    </a:lnTo>
                    <a:lnTo>
                      <a:pt x="4103" y="11861"/>
                    </a:lnTo>
                    <a:lnTo>
                      <a:pt x="4316" y="11704"/>
                    </a:lnTo>
                    <a:lnTo>
                      <a:pt x="4582" y="11612"/>
                    </a:lnTo>
                    <a:lnTo>
                      <a:pt x="4849" y="11533"/>
                    </a:lnTo>
                    <a:lnTo>
                      <a:pt x="5169" y="11507"/>
                    </a:lnTo>
                    <a:lnTo>
                      <a:pt x="5506" y="11481"/>
                    </a:lnTo>
                    <a:lnTo>
                      <a:pt x="5808" y="11507"/>
                    </a:lnTo>
                    <a:lnTo>
                      <a:pt x="6146" y="11560"/>
                    </a:lnTo>
                    <a:lnTo>
                      <a:pt x="6501" y="11651"/>
                    </a:lnTo>
                    <a:lnTo>
                      <a:pt x="6803" y="11783"/>
                    </a:lnTo>
                    <a:lnTo>
                      <a:pt x="7105" y="11940"/>
                    </a:lnTo>
                    <a:lnTo>
                      <a:pt x="7353" y="12110"/>
                    </a:lnTo>
                    <a:lnTo>
                      <a:pt x="7584" y="12333"/>
                    </a:lnTo>
                    <a:lnTo>
                      <a:pt x="7798" y="12595"/>
                    </a:lnTo>
                    <a:lnTo>
                      <a:pt x="7922" y="12870"/>
                    </a:lnTo>
                    <a:lnTo>
                      <a:pt x="8028" y="13198"/>
                    </a:lnTo>
                    <a:lnTo>
                      <a:pt x="8064" y="13526"/>
                    </a:lnTo>
                    <a:lnTo>
                      <a:pt x="8028" y="13775"/>
                    </a:lnTo>
                    <a:lnTo>
                      <a:pt x="7922" y="13998"/>
                    </a:lnTo>
                    <a:lnTo>
                      <a:pt x="7798" y="14220"/>
                    </a:lnTo>
                    <a:lnTo>
                      <a:pt x="7584" y="14404"/>
                    </a:lnTo>
                    <a:lnTo>
                      <a:pt x="7353" y="14574"/>
                    </a:lnTo>
                    <a:lnTo>
                      <a:pt x="7105" y="14732"/>
                    </a:lnTo>
                    <a:lnTo>
                      <a:pt x="6803" y="14850"/>
                    </a:lnTo>
                    <a:lnTo>
                      <a:pt x="6501" y="14954"/>
                    </a:lnTo>
                    <a:lnTo>
                      <a:pt x="6146" y="15033"/>
                    </a:lnTo>
                    <a:lnTo>
                      <a:pt x="5808" y="15085"/>
                    </a:lnTo>
                    <a:lnTo>
                      <a:pt x="5506" y="15085"/>
                    </a:lnTo>
                    <a:lnTo>
                      <a:pt x="5169" y="15059"/>
                    </a:lnTo>
                    <a:lnTo>
                      <a:pt x="4849" y="15007"/>
                    </a:lnTo>
                    <a:lnTo>
                      <a:pt x="4582" y="14902"/>
                    </a:lnTo>
                    <a:lnTo>
                      <a:pt x="4316" y="14784"/>
                    </a:lnTo>
                    <a:lnTo>
                      <a:pt x="4103" y="14600"/>
                    </a:lnTo>
                    <a:lnTo>
                      <a:pt x="3907" y="14430"/>
                    </a:lnTo>
                    <a:lnTo>
                      <a:pt x="3659" y="14299"/>
                    </a:lnTo>
                    <a:lnTo>
                      <a:pt x="3428" y="14194"/>
                    </a:lnTo>
                    <a:lnTo>
                      <a:pt x="3179" y="14129"/>
                    </a:lnTo>
                    <a:lnTo>
                      <a:pt x="2913" y="14102"/>
                    </a:lnTo>
                    <a:lnTo>
                      <a:pt x="2646" y="14102"/>
                    </a:lnTo>
                    <a:lnTo>
                      <a:pt x="2362" y="14129"/>
                    </a:lnTo>
                    <a:lnTo>
                      <a:pt x="2096" y="14168"/>
                    </a:lnTo>
                    <a:lnTo>
                      <a:pt x="1811" y="14273"/>
                    </a:lnTo>
                    <a:lnTo>
                      <a:pt x="1545" y="14378"/>
                    </a:lnTo>
                    <a:lnTo>
                      <a:pt x="1314" y="14496"/>
                    </a:lnTo>
                    <a:lnTo>
                      <a:pt x="1065" y="14653"/>
                    </a:lnTo>
                    <a:lnTo>
                      <a:pt x="870" y="14797"/>
                    </a:lnTo>
                    <a:lnTo>
                      <a:pt x="657" y="14981"/>
                    </a:lnTo>
                    <a:lnTo>
                      <a:pt x="497" y="15177"/>
                    </a:lnTo>
                    <a:lnTo>
                      <a:pt x="390" y="15413"/>
                    </a:lnTo>
                    <a:lnTo>
                      <a:pt x="284" y="15636"/>
                    </a:lnTo>
                    <a:lnTo>
                      <a:pt x="248" y="15911"/>
                    </a:lnTo>
                    <a:lnTo>
                      <a:pt x="284" y="16239"/>
                    </a:lnTo>
                    <a:lnTo>
                      <a:pt x="319" y="16566"/>
                    </a:lnTo>
                    <a:lnTo>
                      <a:pt x="497" y="17340"/>
                    </a:lnTo>
                    <a:lnTo>
                      <a:pt x="692" y="18152"/>
                    </a:lnTo>
                    <a:lnTo>
                      <a:pt x="799" y="18559"/>
                    </a:lnTo>
                    <a:lnTo>
                      <a:pt x="905" y="18978"/>
                    </a:lnTo>
                    <a:lnTo>
                      <a:pt x="959" y="19384"/>
                    </a:lnTo>
                    <a:lnTo>
                      <a:pt x="994" y="19791"/>
                    </a:lnTo>
                    <a:lnTo>
                      <a:pt x="994" y="20132"/>
                    </a:lnTo>
                    <a:lnTo>
                      <a:pt x="959" y="20485"/>
                    </a:lnTo>
                    <a:lnTo>
                      <a:pt x="941" y="20669"/>
                    </a:lnTo>
                    <a:lnTo>
                      <a:pt x="870" y="20813"/>
                    </a:lnTo>
                    <a:lnTo>
                      <a:pt x="799" y="20970"/>
                    </a:lnTo>
                    <a:lnTo>
                      <a:pt x="692" y="21088"/>
                    </a:lnTo>
                    <a:lnTo>
                      <a:pt x="1474" y="20997"/>
                    </a:lnTo>
                    <a:lnTo>
                      <a:pt x="2291" y="20866"/>
                    </a:lnTo>
                    <a:lnTo>
                      <a:pt x="3108" y="20787"/>
                    </a:lnTo>
                    <a:lnTo>
                      <a:pt x="3907" y="20721"/>
                    </a:lnTo>
                    <a:lnTo>
                      <a:pt x="4653" y="20695"/>
                    </a:lnTo>
                    <a:lnTo>
                      <a:pt x="5364" y="20695"/>
                    </a:lnTo>
                    <a:lnTo>
                      <a:pt x="5701" y="20721"/>
                    </a:lnTo>
                    <a:lnTo>
                      <a:pt x="6057" y="20761"/>
                    </a:lnTo>
                    <a:lnTo>
                      <a:pt x="6323" y="20813"/>
                    </a:lnTo>
                    <a:lnTo>
                      <a:pt x="6625" y="20892"/>
                    </a:lnTo>
                    <a:close/>
                  </a:path>
                </a:pathLst>
              </a:custGeom>
              <a:solidFill>
                <a:srgbClr val="DDDDDD"/>
              </a:solidFill>
              <a:ln w="19050">
                <a:solidFill>
                  <a:srgbClr val="C0C0C0"/>
                </a:solidFill>
                <a:miter lim="800000"/>
                <a:headEnd/>
                <a:tailEnd/>
              </a:ln>
            </p:spPr>
            <p:txBody>
              <a:bodyPr/>
              <a:lstStyle/>
              <a:p>
                <a:endParaRPr lang="it-IT" sz="1200"/>
              </a:p>
            </p:txBody>
          </p:sp>
          <p:sp>
            <p:nvSpPr>
              <p:cNvPr id="49" name="Text Box 19"/>
              <p:cNvSpPr txBox="1">
                <a:spLocks noChangeArrowheads="1"/>
              </p:cNvSpPr>
              <p:nvPr/>
            </p:nvSpPr>
            <p:spPr bwMode="auto">
              <a:xfrm>
                <a:off x="2520" y="1244"/>
                <a:ext cx="827"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it-IT" altLang="it-IT" sz="1200" b="1" dirty="0"/>
                  <a:t>Rischio</a:t>
                </a:r>
              </a:p>
              <a:p>
                <a:pPr algn="ctr"/>
                <a:r>
                  <a:rPr lang="it-IT" altLang="it-IT" sz="1200" b="1" dirty="0"/>
                  <a:t>operativo</a:t>
                </a:r>
              </a:p>
            </p:txBody>
          </p:sp>
        </p:grpSp>
        <p:sp>
          <p:nvSpPr>
            <p:cNvPr id="50" name="Text Box 20"/>
            <p:cNvSpPr txBox="1">
              <a:spLocks noChangeArrowheads="1"/>
            </p:cNvSpPr>
            <p:nvPr/>
          </p:nvSpPr>
          <p:spPr bwMode="auto">
            <a:xfrm>
              <a:off x="698500" y="2624138"/>
              <a:ext cx="1212191" cy="2000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buFontTx/>
                <a:buChar char="-"/>
              </a:pPr>
              <a:r>
                <a:rPr lang="it-IT" altLang="it-IT" sz="700"/>
                <a:t> scelta strategie di gestione</a:t>
              </a:r>
            </a:p>
          </p:txBody>
        </p:sp>
        <p:sp>
          <p:nvSpPr>
            <p:cNvPr id="51" name="Text Box 21"/>
            <p:cNvSpPr txBox="1">
              <a:spLocks noChangeArrowheads="1"/>
            </p:cNvSpPr>
            <p:nvPr/>
          </p:nvSpPr>
          <p:spPr bwMode="auto">
            <a:xfrm>
              <a:off x="1104900" y="3246438"/>
              <a:ext cx="1037463"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buFontTx/>
                <a:buChar char="-"/>
              </a:pPr>
              <a:r>
                <a:rPr lang="it-IT" altLang="it-IT" sz="700"/>
                <a:t> strategia</a:t>
              </a:r>
            </a:p>
            <a:p>
              <a:pPr algn="l">
                <a:buFontTx/>
                <a:buChar char="-"/>
              </a:pPr>
              <a:r>
                <a:rPr lang="it-IT" altLang="it-IT" sz="700"/>
                <a:t> stile di gestione</a:t>
              </a:r>
            </a:p>
            <a:p>
              <a:pPr algn="l">
                <a:buFontTx/>
                <a:buChar char="-"/>
              </a:pPr>
              <a:r>
                <a:rPr lang="it-IT" altLang="it-IT" sz="700"/>
                <a:t> scelte di investimento</a:t>
              </a:r>
            </a:p>
          </p:txBody>
        </p:sp>
        <p:sp>
          <p:nvSpPr>
            <p:cNvPr id="52" name="Text Box 22"/>
            <p:cNvSpPr txBox="1">
              <a:spLocks noChangeArrowheads="1"/>
            </p:cNvSpPr>
            <p:nvPr/>
          </p:nvSpPr>
          <p:spPr bwMode="auto">
            <a:xfrm>
              <a:off x="698500" y="1722438"/>
              <a:ext cx="142378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buFontTx/>
                <a:buChar char="-"/>
              </a:pPr>
              <a:r>
                <a:rPr lang="it-IT" altLang="it-IT" sz="700"/>
                <a:t> liquidità sottostanti</a:t>
              </a:r>
            </a:p>
            <a:p>
              <a:pPr algn="l">
                <a:buFontTx/>
                <a:buChar char="-"/>
              </a:pPr>
              <a:r>
                <a:rPr lang="it-IT" altLang="it-IT" sz="700"/>
                <a:t> rigidità strategie di investimento</a:t>
              </a:r>
            </a:p>
          </p:txBody>
        </p:sp>
        <p:sp>
          <p:nvSpPr>
            <p:cNvPr id="53" name="Text Box 23"/>
            <p:cNvSpPr txBox="1">
              <a:spLocks noChangeArrowheads="1"/>
            </p:cNvSpPr>
            <p:nvPr/>
          </p:nvSpPr>
          <p:spPr bwMode="auto">
            <a:xfrm>
              <a:off x="4991100" y="3322638"/>
              <a:ext cx="96372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buFontTx/>
                <a:buChar char="-"/>
              </a:pPr>
              <a:r>
                <a:rPr lang="it-IT" altLang="it-IT" sz="700"/>
                <a:t> solvibilità del fondo</a:t>
              </a:r>
            </a:p>
            <a:p>
              <a:pPr algn="l">
                <a:buFontTx/>
                <a:buChar char="-"/>
              </a:pPr>
              <a:r>
                <a:rPr lang="it-IT" altLang="it-IT" sz="700"/>
                <a:t> solvibilità emittenti </a:t>
              </a:r>
            </a:p>
          </p:txBody>
        </p:sp>
        <p:sp>
          <p:nvSpPr>
            <p:cNvPr id="54" name="Text Box 24"/>
            <p:cNvSpPr txBox="1">
              <a:spLocks noChangeArrowheads="1"/>
            </p:cNvSpPr>
            <p:nvPr/>
          </p:nvSpPr>
          <p:spPr bwMode="auto">
            <a:xfrm>
              <a:off x="4889500" y="2319338"/>
              <a:ext cx="1156086"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buFontTx/>
                <a:buChar char="-"/>
              </a:pPr>
              <a:r>
                <a:rPr lang="it-IT" altLang="it-IT" sz="700"/>
                <a:t> inadeguatezza procedure</a:t>
              </a:r>
            </a:p>
            <a:p>
              <a:pPr algn="l">
                <a:buFontTx/>
                <a:buChar char="-"/>
              </a:pPr>
              <a:r>
                <a:rPr lang="it-IT" altLang="it-IT" sz="700"/>
                <a:t> inadeguatezza risorse</a:t>
              </a:r>
            </a:p>
            <a:p>
              <a:pPr algn="l">
                <a:buFontTx/>
                <a:buChar char="-"/>
              </a:pPr>
              <a:r>
                <a:rPr lang="it-IT" altLang="it-IT" sz="700"/>
                <a:t> inadeguatezza sistemi</a:t>
              </a:r>
            </a:p>
          </p:txBody>
        </p:sp>
      </p:grpSp>
    </p:spTree>
    <p:extLst>
      <p:ext uri="{BB962C8B-B14F-4D97-AF65-F5344CB8AC3E}">
        <p14:creationId xmlns:p14="http://schemas.microsoft.com/office/powerpoint/2010/main" val="2115220096"/>
      </p:ext>
    </p:extLst>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026"/>
          <p:cNvSpPr txBox="1">
            <a:spLocks noChangeArrowheads="1"/>
          </p:cNvSpPr>
          <p:nvPr/>
        </p:nvSpPr>
        <p:spPr bwMode="auto">
          <a:xfrm>
            <a:off x="439172" y="260648"/>
            <a:ext cx="8278812" cy="463846"/>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lgn="ctr">
                <a:solidFill>
                  <a:srgbClr val="6699FF"/>
                </a:solidFill>
                <a:miter lim="800000"/>
                <a:headEnd/>
                <a:tailEnd/>
              </a14:hiddenLine>
            </a:ext>
          </a:extLst>
        </p:spPr>
        <p:txBody>
          <a:bodyPr lIns="90000" tIns="46800" rIns="90000" bIns="46800">
            <a:spAutoFit/>
          </a:bodyPr>
          <a:lstStyle/>
          <a:p>
            <a:pPr algn="ctr">
              <a:defRPr/>
            </a:pPr>
            <a:r>
              <a:rPr lang="it-IT" sz="2400" b="1" dirty="0" smtClean="0">
                <a:solidFill>
                  <a:srgbClr val="F26200"/>
                </a:solidFill>
                <a:latin typeface="Georgia" panose="02040502050405020303" pitchFamily="18" charset="0"/>
              </a:rPr>
              <a:t>I fondi immobiliari</a:t>
            </a:r>
            <a:endParaRPr lang="it-IT" sz="2400" b="1" dirty="0">
              <a:solidFill>
                <a:srgbClr val="F26200"/>
              </a:solidFill>
              <a:latin typeface="Georgia" panose="02040502050405020303" pitchFamily="18" charset="0"/>
            </a:endParaRPr>
          </a:p>
        </p:txBody>
      </p:sp>
      <p:sp>
        <p:nvSpPr>
          <p:cNvPr id="2" name="Segnaposto numero diapositiva 1"/>
          <p:cNvSpPr>
            <a:spLocks noGrp="1"/>
          </p:cNvSpPr>
          <p:nvPr>
            <p:ph type="sldNum" sz="quarter" idx="4"/>
          </p:nvPr>
        </p:nvSpPr>
        <p:spPr/>
        <p:txBody>
          <a:bodyPr/>
          <a:lstStyle/>
          <a:p>
            <a:fld id="{CEE20744-6222-4AA3-9D45-8592154090B2}" type="slidenum">
              <a:rPr lang="it-IT" smtClean="0"/>
              <a:pPr/>
              <a:t>175</a:t>
            </a:fld>
            <a:endParaRPr lang="it-IT" dirty="0"/>
          </a:p>
        </p:txBody>
      </p:sp>
      <p:sp>
        <p:nvSpPr>
          <p:cNvPr id="9" name="Text Box 6"/>
          <p:cNvSpPr txBox="1">
            <a:spLocks noChangeArrowheads="1"/>
          </p:cNvSpPr>
          <p:nvPr/>
        </p:nvSpPr>
        <p:spPr bwMode="auto">
          <a:xfrm>
            <a:off x="414743" y="1270735"/>
            <a:ext cx="4733321" cy="5262979"/>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pPr marL="0" lvl="1" algn="just">
              <a:lnSpc>
                <a:spcPct val="120000"/>
              </a:lnSpc>
            </a:pPr>
            <a:r>
              <a:rPr lang="it-IT" altLang="it-IT" sz="2000" dirty="0" smtClean="0"/>
              <a:t>I </a:t>
            </a:r>
            <a:r>
              <a:rPr lang="it-IT" altLang="it-IT" sz="2000" dirty="0"/>
              <a:t>fondi immobiliari sono patrimoni suddivisi in quote di partecipazione di eguale valore </a:t>
            </a:r>
            <a:r>
              <a:rPr lang="it-IT" altLang="it-IT" sz="2000" dirty="0" smtClean="0"/>
              <a:t>unitario. Le </a:t>
            </a:r>
            <a:r>
              <a:rPr lang="it-IT" altLang="it-IT" sz="2000" dirty="0"/>
              <a:t>quote di partecipazione vengono investite interamente o prevalentemente in beni immobiliari. Non si è </a:t>
            </a:r>
            <a:r>
              <a:rPr lang="it-IT" altLang="it-IT" sz="2000" dirty="0" smtClean="0"/>
              <a:t>proprietari </a:t>
            </a:r>
            <a:r>
              <a:rPr lang="it-IT" altLang="it-IT" sz="2000" dirty="0"/>
              <a:t>di immobili ma di quote di un fondo che detiene immobili in proprietà e, a complemento, anche di società </a:t>
            </a:r>
            <a:r>
              <a:rPr lang="it-IT" altLang="it-IT" sz="2000" dirty="0" smtClean="0"/>
              <a:t>immobiliari</a:t>
            </a:r>
            <a:r>
              <a:rPr lang="it-IT" altLang="it-IT" sz="2000" dirty="0"/>
              <a:t>. </a:t>
            </a:r>
            <a:r>
              <a:rPr lang="it-IT" altLang="it-IT" sz="2000" dirty="0" smtClean="0"/>
              <a:t> Il </a:t>
            </a:r>
            <a:r>
              <a:rPr lang="it-IT" altLang="it-IT" sz="2000" dirty="0"/>
              <a:t>fondo è legato alla redditività degli immobili e quindi, per la natura degli stessi, generalmente l’investimento non </a:t>
            </a:r>
            <a:r>
              <a:rPr lang="it-IT" altLang="it-IT" sz="2000" dirty="0" smtClean="0"/>
              <a:t>consente </a:t>
            </a:r>
            <a:r>
              <a:rPr lang="it-IT" altLang="it-IT" sz="2000" dirty="0"/>
              <a:t>proventi di rilievo nel breve periodo. </a:t>
            </a:r>
          </a:p>
        </p:txBody>
      </p:sp>
      <p:grpSp>
        <p:nvGrpSpPr>
          <p:cNvPr id="6" name="Gruppo 5"/>
          <p:cNvGrpSpPr/>
          <p:nvPr/>
        </p:nvGrpSpPr>
        <p:grpSpPr>
          <a:xfrm>
            <a:off x="5580112" y="2492896"/>
            <a:ext cx="2957861" cy="2425899"/>
            <a:chOff x="3441155" y="4152279"/>
            <a:chExt cx="2957861" cy="2425899"/>
          </a:xfrm>
        </p:grpSpPr>
        <p:sp>
          <p:nvSpPr>
            <p:cNvPr id="10" name="Text Box 11"/>
            <p:cNvSpPr txBox="1">
              <a:spLocks noChangeArrowheads="1"/>
            </p:cNvSpPr>
            <p:nvPr/>
          </p:nvSpPr>
          <p:spPr bwMode="auto">
            <a:xfrm>
              <a:off x="3441155" y="4595787"/>
              <a:ext cx="295786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it-IT" altLang="it-IT" sz="1400" b="1" dirty="0" smtClean="0"/>
                <a:t>2. Il </a:t>
              </a:r>
              <a:r>
                <a:rPr lang="it-IT" altLang="it-IT" sz="1400" b="1" dirty="0"/>
                <a:t>fondo immobiliare investe in</a:t>
              </a:r>
            </a:p>
          </p:txBody>
        </p:sp>
        <p:sp>
          <p:nvSpPr>
            <p:cNvPr id="11" name="Text Box 18"/>
            <p:cNvSpPr txBox="1">
              <a:spLocks noChangeArrowheads="1"/>
            </p:cNvSpPr>
            <p:nvPr/>
          </p:nvSpPr>
          <p:spPr bwMode="auto">
            <a:xfrm>
              <a:off x="3900537" y="5039295"/>
              <a:ext cx="1468438"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buFontTx/>
                <a:buChar char="•"/>
              </a:pPr>
              <a:r>
                <a:rPr lang="it-IT" altLang="it-IT" sz="1200" b="1" dirty="0"/>
                <a:t> Beni immobiliari</a:t>
              </a:r>
            </a:p>
          </p:txBody>
        </p:sp>
        <p:sp>
          <p:nvSpPr>
            <p:cNvPr id="15" name="Text Box 19"/>
            <p:cNvSpPr txBox="1">
              <a:spLocks noChangeArrowheads="1"/>
            </p:cNvSpPr>
            <p:nvPr/>
          </p:nvSpPr>
          <p:spPr bwMode="auto">
            <a:xfrm>
              <a:off x="3900537" y="5449663"/>
              <a:ext cx="1679575"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Tx/>
                <a:buChar char="•"/>
              </a:pPr>
              <a:r>
                <a:rPr lang="it-IT" altLang="it-IT" sz="1200" b="1" dirty="0"/>
                <a:t> Società immobiliari</a:t>
              </a:r>
            </a:p>
          </p:txBody>
        </p:sp>
        <p:sp>
          <p:nvSpPr>
            <p:cNvPr id="16" name="Text Box 20"/>
            <p:cNvSpPr txBox="1">
              <a:spLocks noChangeArrowheads="1"/>
            </p:cNvSpPr>
            <p:nvPr/>
          </p:nvSpPr>
          <p:spPr bwMode="auto">
            <a:xfrm>
              <a:off x="3441155" y="5860031"/>
              <a:ext cx="280878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it-IT" altLang="it-IT" sz="1400" b="1" dirty="0" smtClean="0"/>
                <a:t>3. Investimenti </a:t>
              </a:r>
              <a:r>
                <a:rPr lang="it-IT" altLang="it-IT" sz="1400" b="1" dirty="0"/>
                <a:t>a lungo termine</a:t>
              </a:r>
            </a:p>
          </p:txBody>
        </p:sp>
        <p:sp>
          <p:nvSpPr>
            <p:cNvPr id="18" name="Text Box 22"/>
            <p:cNvSpPr txBox="1">
              <a:spLocks noChangeArrowheads="1"/>
            </p:cNvSpPr>
            <p:nvPr/>
          </p:nvSpPr>
          <p:spPr bwMode="auto">
            <a:xfrm>
              <a:off x="3900537" y="6303541"/>
              <a:ext cx="919163"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Tx/>
                <a:buChar char="•"/>
              </a:pPr>
              <a:r>
                <a:rPr lang="it-IT" altLang="it-IT" sz="1200" b="1" dirty="0"/>
                <a:t> Liquidità</a:t>
              </a:r>
            </a:p>
          </p:txBody>
        </p:sp>
        <p:sp>
          <p:nvSpPr>
            <p:cNvPr id="19" name="Text Box 23"/>
            <p:cNvSpPr txBox="1">
              <a:spLocks noChangeArrowheads="1"/>
            </p:cNvSpPr>
            <p:nvPr/>
          </p:nvSpPr>
          <p:spPr bwMode="auto">
            <a:xfrm>
              <a:off x="3441155" y="4152279"/>
              <a:ext cx="240963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it-IT" altLang="it-IT" sz="1400" b="1" dirty="0" smtClean="0"/>
                <a:t>1. Quote </a:t>
              </a:r>
              <a:r>
                <a:rPr lang="it-IT" altLang="it-IT" sz="1400" b="1" dirty="0"/>
                <a:t>di partecipazione</a:t>
              </a:r>
            </a:p>
          </p:txBody>
        </p:sp>
      </p:grpSp>
    </p:spTree>
    <p:extLst>
      <p:ext uri="{BB962C8B-B14F-4D97-AF65-F5344CB8AC3E}">
        <p14:creationId xmlns:p14="http://schemas.microsoft.com/office/powerpoint/2010/main" val="1972248986"/>
      </p:ext>
    </p:extLst>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026"/>
          <p:cNvSpPr txBox="1">
            <a:spLocks noChangeArrowheads="1"/>
          </p:cNvSpPr>
          <p:nvPr/>
        </p:nvSpPr>
        <p:spPr bwMode="auto">
          <a:xfrm>
            <a:off x="439172" y="260648"/>
            <a:ext cx="8278812" cy="463846"/>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lgn="ctr">
                <a:solidFill>
                  <a:srgbClr val="6699FF"/>
                </a:solidFill>
                <a:miter lim="800000"/>
                <a:headEnd/>
                <a:tailEnd/>
              </a14:hiddenLine>
            </a:ext>
          </a:extLst>
        </p:spPr>
        <p:txBody>
          <a:bodyPr lIns="90000" tIns="46800" rIns="90000" bIns="46800">
            <a:spAutoFit/>
          </a:bodyPr>
          <a:lstStyle/>
          <a:p>
            <a:pPr algn="ctr">
              <a:defRPr/>
            </a:pPr>
            <a:r>
              <a:rPr lang="it-IT" sz="2400" b="1" dirty="0" smtClean="0">
                <a:solidFill>
                  <a:srgbClr val="F26200"/>
                </a:solidFill>
                <a:latin typeface="Georgia" panose="02040502050405020303" pitchFamily="18" charset="0"/>
              </a:rPr>
              <a:t>I fattori di rischio dei fondi immobiliari</a:t>
            </a:r>
            <a:endParaRPr lang="it-IT" sz="2400" b="1" dirty="0">
              <a:solidFill>
                <a:srgbClr val="F26200"/>
              </a:solidFill>
              <a:latin typeface="Georgia" panose="02040502050405020303" pitchFamily="18" charset="0"/>
            </a:endParaRPr>
          </a:p>
        </p:txBody>
      </p:sp>
      <p:sp>
        <p:nvSpPr>
          <p:cNvPr id="2" name="Segnaposto numero diapositiva 1"/>
          <p:cNvSpPr>
            <a:spLocks noGrp="1"/>
          </p:cNvSpPr>
          <p:nvPr>
            <p:ph type="sldNum" sz="quarter" idx="4"/>
          </p:nvPr>
        </p:nvSpPr>
        <p:spPr/>
        <p:txBody>
          <a:bodyPr/>
          <a:lstStyle/>
          <a:p>
            <a:fld id="{CEE20744-6222-4AA3-9D45-8592154090B2}" type="slidenum">
              <a:rPr lang="it-IT" smtClean="0"/>
              <a:pPr/>
              <a:t>176</a:t>
            </a:fld>
            <a:endParaRPr lang="it-IT" dirty="0"/>
          </a:p>
        </p:txBody>
      </p:sp>
      <p:grpSp>
        <p:nvGrpSpPr>
          <p:cNvPr id="3" name="Gruppo 2"/>
          <p:cNvGrpSpPr/>
          <p:nvPr/>
        </p:nvGrpSpPr>
        <p:grpSpPr>
          <a:xfrm>
            <a:off x="879500" y="1412776"/>
            <a:ext cx="7385000" cy="2990701"/>
            <a:chOff x="787400" y="2022475"/>
            <a:chExt cx="6086475" cy="1979613"/>
          </a:xfrm>
        </p:grpSpPr>
        <p:grpSp>
          <p:nvGrpSpPr>
            <p:cNvPr id="12" name="Group 4"/>
            <p:cNvGrpSpPr>
              <a:grpSpLocks/>
            </p:cNvGrpSpPr>
            <p:nvPr/>
          </p:nvGrpSpPr>
          <p:grpSpPr bwMode="auto">
            <a:xfrm>
              <a:off x="2362200" y="2290763"/>
              <a:ext cx="1765300" cy="979487"/>
              <a:chOff x="360" y="795"/>
              <a:chExt cx="1112" cy="617"/>
            </a:xfrm>
          </p:grpSpPr>
          <p:sp>
            <p:nvSpPr>
              <p:cNvPr id="13" name="Puzzle1"/>
              <p:cNvSpPr>
                <a:spLocks noEditPoints="1" noChangeArrowheads="1"/>
              </p:cNvSpPr>
              <p:nvPr/>
            </p:nvSpPr>
            <p:spPr bwMode="auto">
              <a:xfrm>
                <a:off x="360" y="795"/>
                <a:ext cx="1046" cy="617"/>
              </a:xfrm>
              <a:custGeom>
                <a:avLst/>
                <a:gdLst>
                  <a:gd name="T0" fmla="*/ 16740 w 21600"/>
                  <a:gd name="T1" fmla="*/ 21078 h 21600"/>
                  <a:gd name="T2" fmla="*/ 16976 w 21600"/>
                  <a:gd name="T3" fmla="*/ 521 h 21600"/>
                  <a:gd name="T4" fmla="*/ 4725 w 21600"/>
                  <a:gd name="T5" fmla="*/ 856 h 21600"/>
                  <a:gd name="T6" fmla="*/ 5040 w 21600"/>
                  <a:gd name="T7" fmla="*/ 21004 h 21600"/>
                  <a:gd name="T8" fmla="*/ 10811 w 21600"/>
                  <a:gd name="T9" fmla="*/ 12885 h 21600"/>
                  <a:gd name="T10" fmla="*/ 10845 w 21600"/>
                  <a:gd name="T11" fmla="*/ 8714 h 21600"/>
                  <a:gd name="T12" fmla="*/ 21600 w 21600"/>
                  <a:gd name="T13" fmla="*/ 10000 h 21600"/>
                  <a:gd name="T14" fmla="*/ 56 w 21600"/>
                  <a:gd name="T15" fmla="*/ 10000 h 21600"/>
                  <a:gd name="T16" fmla="*/ 6086 w 21600"/>
                  <a:gd name="T17" fmla="*/ 2569 h 21600"/>
                  <a:gd name="T18" fmla="*/ 16132 w 21600"/>
                  <a:gd name="T19" fmla="*/ 19552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9360" y="20836"/>
                    </a:moveTo>
                    <a:lnTo>
                      <a:pt x="9528" y="20836"/>
                    </a:lnTo>
                    <a:lnTo>
                      <a:pt x="9686" y="20762"/>
                    </a:lnTo>
                    <a:lnTo>
                      <a:pt x="9810" y="20687"/>
                    </a:lnTo>
                    <a:lnTo>
                      <a:pt x="9922" y="20575"/>
                    </a:lnTo>
                    <a:lnTo>
                      <a:pt x="10012" y="20426"/>
                    </a:lnTo>
                    <a:lnTo>
                      <a:pt x="10068" y="20296"/>
                    </a:lnTo>
                    <a:lnTo>
                      <a:pt x="10113" y="20110"/>
                    </a:lnTo>
                    <a:lnTo>
                      <a:pt x="10136" y="19905"/>
                    </a:lnTo>
                    <a:lnTo>
                      <a:pt x="10136" y="19682"/>
                    </a:lnTo>
                    <a:lnTo>
                      <a:pt x="10113" y="19440"/>
                    </a:lnTo>
                    <a:lnTo>
                      <a:pt x="10068" y="19142"/>
                    </a:lnTo>
                    <a:lnTo>
                      <a:pt x="10012" y="18900"/>
                    </a:lnTo>
                    <a:lnTo>
                      <a:pt x="9900" y="18620"/>
                    </a:lnTo>
                    <a:lnTo>
                      <a:pt x="9787" y="18285"/>
                    </a:lnTo>
                    <a:lnTo>
                      <a:pt x="9641" y="17968"/>
                    </a:lnTo>
                    <a:lnTo>
                      <a:pt x="9472" y="17652"/>
                    </a:lnTo>
                    <a:lnTo>
                      <a:pt x="9382" y="17466"/>
                    </a:lnTo>
                    <a:lnTo>
                      <a:pt x="9315" y="17298"/>
                    </a:lnTo>
                    <a:lnTo>
                      <a:pt x="9258" y="17112"/>
                    </a:lnTo>
                    <a:lnTo>
                      <a:pt x="9191" y="16926"/>
                    </a:lnTo>
                    <a:lnTo>
                      <a:pt x="9123" y="16535"/>
                    </a:lnTo>
                    <a:lnTo>
                      <a:pt x="9101" y="16144"/>
                    </a:lnTo>
                    <a:lnTo>
                      <a:pt x="9101" y="15753"/>
                    </a:lnTo>
                    <a:lnTo>
                      <a:pt x="9168" y="15362"/>
                    </a:lnTo>
                    <a:lnTo>
                      <a:pt x="9236" y="14971"/>
                    </a:lnTo>
                    <a:lnTo>
                      <a:pt x="9360" y="14580"/>
                    </a:lnTo>
                    <a:lnTo>
                      <a:pt x="9495" y="14244"/>
                    </a:lnTo>
                    <a:lnTo>
                      <a:pt x="9663" y="13891"/>
                    </a:lnTo>
                    <a:lnTo>
                      <a:pt x="9855" y="13611"/>
                    </a:lnTo>
                    <a:lnTo>
                      <a:pt x="10068" y="13351"/>
                    </a:lnTo>
                    <a:lnTo>
                      <a:pt x="10293" y="13146"/>
                    </a:lnTo>
                    <a:lnTo>
                      <a:pt x="10552" y="12997"/>
                    </a:lnTo>
                    <a:lnTo>
                      <a:pt x="10811" y="12885"/>
                    </a:lnTo>
                    <a:lnTo>
                      <a:pt x="11069" y="12866"/>
                    </a:lnTo>
                    <a:lnTo>
                      <a:pt x="11351" y="12885"/>
                    </a:lnTo>
                    <a:lnTo>
                      <a:pt x="11610" y="12997"/>
                    </a:lnTo>
                    <a:lnTo>
                      <a:pt x="11846" y="13183"/>
                    </a:lnTo>
                    <a:lnTo>
                      <a:pt x="12060" y="13388"/>
                    </a:lnTo>
                    <a:lnTo>
                      <a:pt x="12251" y="13648"/>
                    </a:lnTo>
                    <a:lnTo>
                      <a:pt x="12419" y="13928"/>
                    </a:lnTo>
                    <a:lnTo>
                      <a:pt x="12555" y="14244"/>
                    </a:lnTo>
                    <a:lnTo>
                      <a:pt x="12690" y="14617"/>
                    </a:lnTo>
                    <a:lnTo>
                      <a:pt x="12768" y="15008"/>
                    </a:lnTo>
                    <a:lnTo>
                      <a:pt x="12836" y="15399"/>
                    </a:lnTo>
                    <a:lnTo>
                      <a:pt x="12858" y="15753"/>
                    </a:lnTo>
                    <a:lnTo>
                      <a:pt x="12858" y="16144"/>
                    </a:lnTo>
                    <a:lnTo>
                      <a:pt x="12813" y="16535"/>
                    </a:lnTo>
                    <a:lnTo>
                      <a:pt x="12746" y="16888"/>
                    </a:lnTo>
                    <a:lnTo>
                      <a:pt x="12667" y="17224"/>
                    </a:lnTo>
                    <a:lnTo>
                      <a:pt x="12510" y="17503"/>
                    </a:lnTo>
                    <a:lnTo>
                      <a:pt x="12228" y="18043"/>
                    </a:lnTo>
                    <a:lnTo>
                      <a:pt x="11970" y="18546"/>
                    </a:lnTo>
                    <a:lnTo>
                      <a:pt x="11868" y="18751"/>
                    </a:lnTo>
                    <a:lnTo>
                      <a:pt x="11778" y="18974"/>
                    </a:lnTo>
                    <a:lnTo>
                      <a:pt x="11711" y="19179"/>
                    </a:lnTo>
                    <a:lnTo>
                      <a:pt x="11666" y="19365"/>
                    </a:lnTo>
                    <a:lnTo>
                      <a:pt x="11632" y="19570"/>
                    </a:lnTo>
                    <a:lnTo>
                      <a:pt x="11632" y="19756"/>
                    </a:lnTo>
                    <a:lnTo>
                      <a:pt x="11632" y="19942"/>
                    </a:lnTo>
                    <a:lnTo>
                      <a:pt x="11643" y="20110"/>
                    </a:lnTo>
                    <a:lnTo>
                      <a:pt x="11711" y="20296"/>
                    </a:lnTo>
                    <a:lnTo>
                      <a:pt x="11801" y="20464"/>
                    </a:lnTo>
                    <a:lnTo>
                      <a:pt x="11891" y="20650"/>
                    </a:lnTo>
                    <a:lnTo>
                      <a:pt x="12037" y="20836"/>
                    </a:lnTo>
                    <a:lnTo>
                      <a:pt x="12206" y="21004"/>
                    </a:lnTo>
                    <a:lnTo>
                      <a:pt x="12419" y="21190"/>
                    </a:lnTo>
                    <a:lnTo>
                      <a:pt x="12667" y="21320"/>
                    </a:lnTo>
                    <a:lnTo>
                      <a:pt x="12960" y="21432"/>
                    </a:lnTo>
                    <a:lnTo>
                      <a:pt x="13286" y="21544"/>
                    </a:lnTo>
                    <a:lnTo>
                      <a:pt x="13612" y="21655"/>
                    </a:lnTo>
                    <a:lnTo>
                      <a:pt x="13983" y="21693"/>
                    </a:lnTo>
                    <a:lnTo>
                      <a:pt x="14343" y="21730"/>
                    </a:lnTo>
                    <a:lnTo>
                      <a:pt x="14715" y="21730"/>
                    </a:lnTo>
                    <a:lnTo>
                      <a:pt x="15075" y="21730"/>
                    </a:lnTo>
                    <a:lnTo>
                      <a:pt x="15446" y="21655"/>
                    </a:lnTo>
                    <a:lnTo>
                      <a:pt x="15794" y="21581"/>
                    </a:lnTo>
                    <a:lnTo>
                      <a:pt x="16132" y="21432"/>
                    </a:lnTo>
                    <a:lnTo>
                      <a:pt x="16458" y="21302"/>
                    </a:lnTo>
                    <a:lnTo>
                      <a:pt x="16740" y="21078"/>
                    </a:lnTo>
                    <a:lnTo>
                      <a:pt x="16976" y="20836"/>
                    </a:lnTo>
                    <a:lnTo>
                      <a:pt x="17043" y="20650"/>
                    </a:lnTo>
                    <a:lnTo>
                      <a:pt x="17088" y="20426"/>
                    </a:lnTo>
                    <a:lnTo>
                      <a:pt x="17133" y="20222"/>
                    </a:lnTo>
                    <a:lnTo>
                      <a:pt x="17156" y="19980"/>
                    </a:lnTo>
                    <a:lnTo>
                      <a:pt x="17167" y="19477"/>
                    </a:lnTo>
                    <a:lnTo>
                      <a:pt x="17167" y="18974"/>
                    </a:lnTo>
                    <a:lnTo>
                      <a:pt x="17156" y="18397"/>
                    </a:lnTo>
                    <a:lnTo>
                      <a:pt x="17111" y="17820"/>
                    </a:lnTo>
                    <a:lnTo>
                      <a:pt x="17066" y="17261"/>
                    </a:lnTo>
                    <a:lnTo>
                      <a:pt x="16998" y="16646"/>
                    </a:lnTo>
                    <a:lnTo>
                      <a:pt x="16852" y="15511"/>
                    </a:lnTo>
                    <a:lnTo>
                      <a:pt x="16740" y="14393"/>
                    </a:lnTo>
                    <a:lnTo>
                      <a:pt x="16717" y="13928"/>
                    </a:lnTo>
                    <a:lnTo>
                      <a:pt x="16695" y="13462"/>
                    </a:lnTo>
                    <a:lnTo>
                      <a:pt x="16717" y="13071"/>
                    </a:lnTo>
                    <a:lnTo>
                      <a:pt x="16785" y="12755"/>
                    </a:lnTo>
                    <a:lnTo>
                      <a:pt x="16852" y="12419"/>
                    </a:lnTo>
                    <a:lnTo>
                      <a:pt x="16953" y="12140"/>
                    </a:lnTo>
                    <a:lnTo>
                      <a:pt x="17088" y="11898"/>
                    </a:lnTo>
                    <a:lnTo>
                      <a:pt x="17212" y="11675"/>
                    </a:lnTo>
                    <a:lnTo>
                      <a:pt x="17370" y="11470"/>
                    </a:lnTo>
                    <a:lnTo>
                      <a:pt x="17516" y="11284"/>
                    </a:lnTo>
                    <a:lnTo>
                      <a:pt x="17696" y="11135"/>
                    </a:lnTo>
                    <a:lnTo>
                      <a:pt x="17865" y="11042"/>
                    </a:lnTo>
                    <a:lnTo>
                      <a:pt x="18033" y="10930"/>
                    </a:lnTo>
                    <a:lnTo>
                      <a:pt x="18213" y="10893"/>
                    </a:lnTo>
                    <a:lnTo>
                      <a:pt x="18382" y="10893"/>
                    </a:lnTo>
                    <a:lnTo>
                      <a:pt x="18551" y="10967"/>
                    </a:lnTo>
                    <a:lnTo>
                      <a:pt x="18708" y="11042"/>
                    </a:lnTo>
                    <a:lnTo>
                      <a:pt x="18855" y="11172"/>
                    </a:lnTo>
                    <a:lnTo>
                      <a:pt x="19012" y="11358"/>
                    </a:lnTo>
                    <a:lnTo>
                      <a:pt x="19136" y="11600"/>
                    </a:lnTo>
                    <a:lnTo>
                      <a:pt x="19271" y="11861"/>
                    </a:lnTo>
                    <a:lnTo>
                      <a:pt x="19440" y="12028"/>
                    </a:lnTo>
                    <a:lnTo>
                      <a:pt x="19608" y="12177"/>
                    </a:lnTo>
                    <a:lnTo>
                      <a:pt x="19822" y="12289"/>
                    </a:lnTo>
                    <a:lnTo>
                      <a:pt x="20025" y="12289"/>
                    </a:lnTo>
                    <a:lnTo>
                      <a:pt x="20238" y="12289"/>
                    </a:lnTo>
                    <a:lnTo>
                      <a:pt x="20452" y="12215"/>
                    </a:lnTo>
                    <a:lnTo>
                      <a:pt x="20643" y="12103"/>
                    </a:lnTo>
                    <a:lnTo>
                      <a:pt x="20846" y="11973"/>
                    </a:lnTo>
                    <a:lnTo>
                      <a:pt x="21037" y="11786"/>
                    </a:lnTo>
                    <a:lnTo>
                      <a:pt x="21206" y="11563"/>
                    </a:lnTo>
                    <a:lnTo>
                      <a:pt x="21363" y="11321"/>
                    </a:lnTo>
                    <a:lnTo>
                      <a:pt x="21465" y="11079"/>
                    </a:lnTo>
                    <a:lnTo>
                      <a:pt x="21577" y="10744"/>
                    </a:lnTo>
                    <a:lnTo>
                      <a:pt x="21622" y="10427"/>
                    </a:lnTo>
                    <a:lnTo>
                      <a:pt x="21645" y="10111"/>
                    </a:lnTo>
                    <a:lnTo>
                      <a:pt x="21622" y="9608"/>
                    </a:lnTo>
                    <a:lnTo>
                      <a:pt x="21577" y="9142"/>
                    </a:lnTo>
                    <a:lnTo>
                      <a:pt x="21465" y="8751"/>
                    </a:lnTo>
                    <a:lnTo>
                      <a:pt x="21363" y="8397"/>
                    </a:lnTo>
                    <a:lnTo>
                      <a:pt x="21206" y="8062"/>
                    </a:lnTo>
                    <a:lnTo>
                      <a:pt x="21037" y="7820"/>
                    </a:lnTo>
                    <a:lnTo>
                      <a:pt x="20846" y="7597"/>
                    </a:lnTo>
                    <a:lnTo>
                      <a:pt x="20643" y="7429"/>
                    </a:lnTo>
                    <a:lnTo>
                      <a:pt x="20452" y="7317"/>
                    </a:lnTo>
                    <a:lnTo>
                      <a:pt x="20238" y="7206"/>
                    </a:lnTo>
                    <a:lnTo>
                      <a:pt x="20025" y="7168"/>
                    </a:lnTo>
                    <a:lnTo>
                      <a:pt x="19822" y="7206"/>
                    </a:lnTo>
                    <a:lnTo>
                      <a:pt x="19608" y="7243"/>
                    </a:lnTo>
                    <a:lnTo>
                      <a:pt x="19440" y="7355"/>
                    </a:lnTo>
                    <a:lnTo>
                      <a:pt x="19271" y="7504"/>
                    </a:lnTo>
                    <a:lnTo>
                      <a:pt x="19136" y="7708"/>
                    </a:lnTo>
                    <a:lnTo>
                      <a:pt x="19012" y="7895"/>
                    </a:lnTo>
                    <a:lnTo>
                      <a:pt x="18832" y="8025"/>
                    </a:lnTo>
                    <a:lnTo>
                      <a:pt x="18663" y="8174"/>
                    </a:lnTo>
                    <a:lnTo>
                      <a:pt x="18472" y="8248"/>
                    </a:lnTo>
                    <a:lnTo>
                      <a:pt x="18270" y="8286"/>
                    </a:lnTo>
                    <a:lnTo>
                      <a:pt x="18078" y="8323"/>
                    </a:lnTo>
                    <a:lnTo>
                      <a:pt x="17887" y="8323"/>
                    </a:lnTo>
                    <a:lnTo>
                      <a:pt x="17696" y="8248"/>
                    </a:lnTo>
                    <a:lnTo>
                      <a:pt x="17493" y="8174"/>
                    </a:lnTo>
                    <a:lnTo>
                      <a:pt x="17302" y="8062"/>
                    </a:lnTo>
                    <a:lnTo>
                      <a:pt x="17133" y="7969"/>
                    </a:lnTo>
                    <a:lnTo>
                      <a:pt x="16976" y="7783"/>
                    </a:lnTo>
                    <a:lnTo>
                      <a:pt x="16852" y="7597"/>
                    </a:lnTo>
                    <a:lnTo>
                      <a:pt x="16740" y="7429"/>
                    </a:lnTo>
                    <a:lnTo>
                      <a:pt x="16672" y="7168"/>
                    </a:lnTo>
                    <a:lnTo>
                      <a:pt x="16638" y="6926"/>
                    </a:lnTo>
                    <a:lnTo>
                      <a:pt x="16616" y="6498"/>
                    </a:lnTo>
                    <a:lnTo>
                      <a:pt x="16616" y="5772"/>
                    </a:lnTo>
                    <a:lnTo>
                      <a:pt x="16650" y="4915"/>
                    </a:lnTo>
                    <a:lnTo>
                      <a:pt x="16695" y="3928"/>
                    </a:lnTo>
                    <a:lnTo>
                      <a:pt x="16762" y="2960"/>
                    </a:lnTo>
                    <a:lnTo>
                      <a:pt x="16830" y="1992"/>
                    </a:lnTo>
                    <a:lnTo>
                      <a:pt x="16908" y="1173"/>
                    </a:lnTo>
                    <a:lnTo>
                      <a:pt x="16976" y="521"/>
                    </a:lnTo>
                    <a:lnTo>
                      <a:pt x="16953" y="521"/>
                    </a:lnTo>
                    <a:lnTo>
                      <a:pt x="16931" y="521"/>
                    </a:lnTo>
                    <a:lnTo>
                      <a:pt x="16267" y="484"/>
                    </a:lnTo>
                    <a:lnTo>
                      <a:pt x="15637" y="428"/>
                    </a:lnTo>
                    <a:lnTo>
                      <a:pt x="15063" y="353"/>
                    </a:lnTo>
                    <a:lnTo>
                      <a:pt x="14523" y="279"/>
                    </a:lnTo>
                    <a:lnTo>
                      <a:pt x="14040" y="167"/>
                    </a:lnTo>
                    <a:lnTo>
                      <a:pt x="13635" y="93"/>
                    </a:lnTo>
                    <a:lnTo>
                      <a:pt x="13331" y="18"/>
                    </a:lnTo>
                    <a:lnTo>
                      <a:pt x="13117" y="18"/>
                    </a:lnTo>
                    <a:lnTo>
                      <a:pt x="12982" y="18"/>
                    </a:lnTo>
                    <a:lnTo>
                      <a:pt x="12858" y="130"/>
                    </a:lnTo>
                    <a:lnTo>
                      <a:pt x="12723" y="279"/>
                    </a:lnTo>
                    <a:lnTo>
                      <a:pt x="12622" y="446"/>
                    </a:lnTo>
                    <a:lnTo>
                      <a:pt x="12510" y="670"/>
                    </a:lnTo>
                    <a:lnTo>
                      <a:pt x="12419" y="912"/>
                    </a:lnTo>
                    <a:lnTo>
                      <a:pt x="12363" y="1210"/>
                    </a:lnTo>
                    <a:lnTo>
                      <a:pt x="12318" y="1526"/>
                    </a:lnTo>
                    <a:lnTo>
                      <a:pt x="12273" y="1843"/>
                    </a:lnTo>
                    <a:lnTo>
                      <a:pt x="12251" y="2215"/>
                    </a:lnTo>
                    <a:lnTo>
                      <a:pt x="12273" y="2532"/>
                    </a:lnTo>
                    <a:lnTo>
                      <a:pt x="12318" y="2886"/>
                    </a:lnTo>
                    <a:lnTo>
                      <a:pt x="12386" y="3240"/>
                    </a:lnTo>
                    <a:lnTo>
                      <a:pt x="12464" y="3556"/>
                    </a:lnTo>
                    <a:lnTo>
                      <a:pt x="12577" y="3891"/>
                    </a:lnTo>
                    <a:lnTo>
                      <a:pt x="12746" y="4171"/>
                    </a:lnTo>
                    <a:lnTo>
                      <a:pt x="12926" y="4487"/>
                    </a:lnTo>
                    <a:lnTo>
                      <a:pt x="13050" y="4860"/>
                    </a:lnTo>
                    <a:lnTo>
                      <a:pt x="13162" y="5251"/>
                    </a:lnTo>
                    <a:lnTo>
                      <a:pt x="13218" y="5604"/>
                    </a:lnTo>
                    <a:lnTo>
                      <a:pt x="13263" y="5995"/>
                    </a:lnTo>
                    <a:lnTo>
                      <a:pt x="13241" y="6386"/>
                    </a:lnTo>
                    <a:lnTo>
                      <a:pt x="13218" y="6740"/>
                    </a:lnTo>
                    <a:lnTo>
                      <a:pt x="13139" y="7094"/>
                    </a:lnTo>
                    <a:lnTo>
                      <a:pt x="13050" y="7429"/>
                    </a:lnTo>
                    <a:lnTo>
                      <a:pt x="12903" y="7746"/>
                    </a:lnTo>
                    <a:lnTo>
                      <a:pt x="12723" y="8025"/>
                    </a:lnTo>
                    <a:lnTo>
                      <a:pt x="12532" y="8286"/>
                    </a:lnTo>
                    <a:lnTo>
                      <a:pt x="12318" y="8491"/>
                    </a:lnTo>
                    <a:lnTo>
                      <a:pt x="12060" y="8677"/>
                    </a:lnTo>
                    <a:lnTo>
                      <a:pt x="11756" y="8788"/>
                    </a:lnTo>
                    <a:lnTo>
                      <a:pt x="11452" y="8826"/>
                    </a:lnTo>
                    <a:lnTo>
                      <a:pt x="11283" y="8826"/>
                    </a:lnTo>
                    <a:lnTo>
                      <a:pt x="11126" y="8826"/>
                    </a:lnTo>
                    <a:lnTo>
                      <a:pt x="11002" y="8788"/>
                    </a:lnTo>
                    <a:lnTo>
                      <a:pt x="10845" y="8714"/>
                    </a:lnTo>
                    <a:lnTo>
                      <a:pt x="10721" y="8640"/>
                    </a:lnTo>
                    <a:lnTo>
                      <a:pt x="10608" y="8565"/>
                    </a:lnTo>
                    <a:lnTo>
                      <a:pt x="10485" y="8453"/>
                    </a:lnTo>
                    <a:lnTo>
                      <a:pt x="10372" y="8323"/>
                    </a:lnTo>
                    <a:lnTo>
                      <a:pt x="10181" y="8062"/>
                    </a:lnTo>
                    <a:lnTo>
                      <a:pt x="10035" y="7746"/>
                    </a:lnTo>
                    <a:lnTo>
                      <a:pt x="9900" y="7392"/>
                    </a:lnTo>
                    <a:lnTo>
                      <a:pt x="9787" y="7001"/>
                    </a:lnTo>
                    <a:lnTo>
                      <a:pt x="9731" y="6610"/>
                    </a:lnTo>
                    <a:lnTo>
                      <a:pt x="9686" y="6219"/>
                    </a:lnTo>
                    <a:lnTo>
                      <a:pt x="9663" y="5772"/>
                    </a:lnTo>
                    <a:lnTo>
                      <a:pt x="9686" y="5381"/>
                    </a:lnTo>
                    <a:lnTo>
                      <a:pt x="9753" y="4990"/>
                    </a:lnTo>
                    <a:lnTo>
                      <a:pt x="9832" y="4636"/>
                    </a:lnTo>
                    <a:lnTo>
                      <a:pt x="9945" y="4320"/>
                    </a:lnTo>
                    <a:lnTo>
                      <a:pt x="10068" y="4022"/>
                    </a:lnTo>
                    <a:lnTo>
                      <a:pt x="10203" y="3817"/>
                    </a:lnTo>
                    <a:lnTo>
                      <a:pt x="10316" y="3593"/>
                    </a:lnTo>
                    <a:lnTo>
                      <a:pt x="10395" y="3351"/>
                    </a:lnTo>
                    <a:lnTo>
                      <a:pt x="10462" y="3109"/>
                    </a:lnTo>
                    <a:lnTo>
                      <a:pt x="10507" y="2848"/>
                    </a:lnTo>
                    <a:lnTo>
                      <a:pt x="10530" y="2606"/>
                    </a:lnTo>
                    <a:lnTo>
                      <a:pt x="10507" y="2346"/>
                    </a:lnTo>
                    <a:lnTo>
                      <a:pt x="10462" y="2141"/>
                    </a:lnTo>
                    <a:lnTo>
                      <a:pt x="10395" y="1880"/>
                    </a:lnTo>
                    <a:lnTo>
                      <a:pt x="10293" y="1638"/>
                    </a:lnTo>
                    <a:lnTo>
                      <a:pt x="10158" y="1415"/>
                    </a:lnTo>
                    <a:lnTo>
                      <a:pt x="9967" y="1210"/>
                    </a:lnTo>
                    <a:lnTo>
                      <a:pt x="9753" y="986"/>
                    </a:lnTo>
                    <a:lnTo>
                      <a:pt x="9495" y="819"/>
                    </a:lnTo>
                    <a:lnTo>
                      <a:pt x="9191" y="670"/>
                    </a:lnTo>
                    <a:lnTo>
                      <a:pt x="8842" y="521"/>
                    </a:lnTo>
                    <a:lnTo>
                      <a:pt x="8471" y="446"/>
                    </a:lnTo>
                    <a:lnTo>
                      <a:pt x="7998" y="428"/>
                    </a:lnTo>
                    <a:lnTo>
                      <a:pt x="7413" y="428"/>
                    </a:lnTo>
                    <a:lnTo>
                      <a:pt x="6817" y="446"/>
                    </a:lnTo>
                    <a:lnTo>
                      <a:pt x="6187" y="521"/>
                    </a:lnTo>
                    <a:lnTo>
                      <a:pt x="5602" y="633"/>
                    </a:lnTo>
                    <a:lnTo>
                      <a:pt x="5107" y="744"/>
                    </a:lnTo>
                    <a:lnTo>
                      <a:pt x="4725" y="856"/>
                    </a:lnTo>
                    <a:lnTo>
                      <a:pt x="4848" y="1564"/>
                    </a:lnTo>
                    <a:lnTo>
                      <a:pt x="5028" y="2495"/>
                    </a:lnTo>
                    <a:lnTo>
                      <a:pt x="5175" y="3556"/>
                    </a:lnTo>
                    <a:lnTo>
                      <a:pt x="5298" y="4673"/>
                    </a:lnTo>
                    <a:lnTo>
                      <a:pt x="5343" y="5213"/>
                    </a:lnTo>
                    <a:lnTo>
                      <a:pt x="5388" y="5753"/>
                    </a:lnTo>
                    <a:lnTo>
                      <a:pt x="5411" y="6275"/>
                    </a:lnTo>
                    <a:lnTo>
                      <a:pt x="5411" y="6740"/>
                    </a:lnTo>
                    <a:lnTo>
                      <a:pt x="5366" y="7168"/>
                    </a:lnTo>
                    <a:lnTo>
                      <a:pt x="5321" y="7541"/>
                    </a:lnTo>
                    <a:lnTo>
                      <a:pt x="5287" y="7708"/>
                    </a:lnTo>
                    <a:lnTo>
                      <a:pt x="5242" y="7857"/>
                    </a:lnTo>
                    <a:lnTo>
                      <a:pt x="5197" y="7969"/>
                    </a:lnTo>
                    <a:lnTo>
                      <a:pt x="5130" y="8062"/>
                    </a:lnTo>
                    <a:lnTo>
                      <a:pt x="5006" y="8248"/>
                    </a:lnTo>
                    <a:lnTo>
                      <a:pt x="4848" y="8397"/>
                    </a:lnTo>
                    <a:lnTo>
                      <a:pt x="4725" y="8528"/>
                    </a:lnTo>
                    <a:lnTo>
                      <a:pt x="4567" y="8640"/>
                    </a:lnTo>
                    <a:lnTo>
                      <a:pt x="4421" y="8714"/>
                    </a:lnTo>
                    <a:lnTo>
                      <a:pt x="4263" y="8751"/>
                    </a:lnTo>
                    <a:lnTo>
                      <a:pt x="4095" y="8788"/>
                    </a:lnTo>
                    <a:lnTo>
                      <a:pt x="3948" y="8788"/>
                    </a:lnTo>
                    <a:lnTo>
                      <a:pt x="3791" y="8751"/>
                    </a:lnTo>
                    <a:lnTo>
                      <a:pt x="3667" y="8714"/>
                    </a:lnTo>
                    <a:lnTo>
                      <a:pt x="3510" y="8677"/>
                    </a:lnTo>
                    <a:lnTo>
                      <a:pt x="3386" y="8602"/>
                    </a:lnTo>
                    <a:lnTo>
                      <a:pt x="3251" y="8491"/>
                    </a:lnTo>
                    <a:lnTo>
                      <a:pt x="3127" y="8360"/>
                    </a:lnTo>
                    <a:lnTo>
                      <a:pt x="3015" y="8248"/>
                    </a:lnTo>
                    <a:lnTo>
                      <a:pt x="2925" y="8062"/>
                    </a:lnTo>
                    <a:lnTo>
                      <a:pt x="2778" y="7857"/>
                    </a:lnTo>
                    <a:lnTo>
                      <a:pt x="2610" y="7671"/>
                    </a:lnTo>
                    <a:lnTo>
                      <a:pt x="2407" y="7541"/>
                    </a:lnTo>
                    <a:lnTo>
                      <a:pt x="2171" y="7466"/>
                    </a:lnTo>
                    <a:lnTo>
                      <a:pt x="1957" y="7429"/>
                    </a:lnTo>
                    <a:lnTo>
                      <a:pt x="1698" y="7429"/>
                    </a:lnTo>
                    <a:lnTo>
                      <a:pt x="1462" y="7466"/>
                    </a:lnTo>
                    <a:lnTo>
                      <a:pt x="1226" y="7559"/>
                    </a:lnTo>
                    <a:lnTo>
                      <a:pt x="989" y="7708"/>
                    </a:lnTo>
                    <a:lnTo>
                      <a:pt x="776" y="7932"/>
                    </a:lnTo>
                    <a:lnTo>
                      <a:pt x="551" y="8211"/>
                    </a:lnTo>
                    <a:lnTo>
                      <a:pt x="382" y="8528"/>
                    </a:lnTo>
                    <a:lnTo>
                      <a:pt x="315" y="8714"/>
                    </a:lnTo>
                    <a:lnTo>
                      <a:pt x="236" y="8919"/>
                    </a:lnTo>
                    <a:lnTo>
                      <a:pt x="191" y="9142"/>
                    </a:lnTo>
                    <a:lnTo>
                      <a:pt x="123" y="9347"/>
                    </a:lnTo>
                    <a:lnTo>
                      <a:pt x="78" y="9608"/>
                    </a:lnTo>
                    <a:lnTo>
                      <a:pt x="56" y="9887"/>
                    </a:lnTo>
                    <a:lnTo>
                      <a:pt x="33" y="10185"/>
                    </a:lnTo>
                    <a:lnTo>
                      <a:pt x="33" y="10464"/>
                    </a:lnTo>
                    <a:lnTo>
                      <a:pt x="33" y="10706"/>
                    </a:lnTo>
                    <a:lnTo>
                      <a:pt x="56" y="10967"/>
                    </a:lnTo>
                    <a:lnTo>
                      <a:pt x="78" y="11172"/>
                    </a:lnTo>
                    <a:lnTo>
                      <a:pt x="123" y="11395"/>
                    </a:lnTo>
                    <a:lnTo>
                      <a:pt x="168" y="11600"/>
                    </a:lnTo>
                    <a:lnTo>
                      <a:pt x="236" y="11786"/>
                    </a:lnTo>
                    <a:lnTo>
                      <a:pt x="292" y="11973"/>
                    </a:lnTo>
                    <a:lnTo>
                      <a:pt x="382" y="12140"/>
                    </a:lnTo>
                    <a:lnTo>
                      <a:pt x="540" y="12419"/>
                    </a:lnTo>
                    <a:lnTo>
                      <a:pt x="731" y="12680"/>
                    </a:lnTo>
                    <a:lnTo>
                      <a:pt x="944" y="12866"/>
                    </a:lnTo>
                    <a:lnTo>
                      <a:pt x="1158" y="12997"/>
                    </a:lnTo>
                    <a:lnTo>
                      <a:pt x="1395" y="13108"/>
                    </a:lnTo>
                    <a:lnTo>
                      <a:pt x="1608" y="13183"/>
                    </a:lnTo>
                    <a:lnTo>
                      <a:pt x="1856" y="13183"/>
                    </a:lnTo>
                    <a:lnTo>
                      <a:pt x="2070" y="13146"/>
                    </a:lnTo>
                    <a:lnTo>
                      <a:pt x="2261" y="13071"/>
                    </a:lnTo>
                    <a:lnTo>
                      <a:pt x="2430" y="12960"/>
                    </a:lnTo>
                    <a:lnTo>
                      <a:pt x="2587" y="12792"/>
                    </a:lnTo>
                    <a:lnTo>
                      <a:pt x="2688" y="12606"/>
                    </a:lnTo>
                    <a:lnTo>
                      <a:pt x="2801" y="12419"/>
                    </a:lnTo>
                    <a:lnTo>
                      <a:pt x="2925" y="12289"/>
                    </a:lnTo>
                    <a:lnTo>
                      <a:pt x="3082" y="12177"/>
                    </a:lnTo>
                    <a:lnTo>
                      <a:pt x="3228" y="12103"/>
                    </a:lnTo>
                    <a:lnTo>
                      <a:pt x="3408" y="12103"/>
                    </a:lnTo>
                    <a:lnTo>
                      <a:pt x="3577" y="12103"/>
                    </a:lnTo>
                    <a:lnTo>
                      <a:pt x="3723" y="12177"/>
                    </a:lnTo>
                    <a:lnTo>
                      <a:pt x="3903" y="12252"/>
                    </a:lnTo>
                    <a:lnTo>
                      <a:pt x="4072" y="12364"/>
                    </a:lnTo>
                    <a:lnTo>
                      <a:pt x="4230" y="12494"/>
                    </a:lnTo>
                    <a:lnTo>
                      <a:pt x="4353" y="12643"/>
                    </a:lnTo>
                    <a:lnTo>
                      <a:pt x="4488" y="12829"/>
                    </a:lnTo>
                    <a:lnTo>
                      <a:pt x="4567" y="13034"/>
                    </a:lnTo>
                    <a:lnTo>
                      <a:pt x="4657" y="13257"/>
                    </a:lnTo>
                    <a:lnTo>
                      <a:pt x="4702" y="13462"/>
                    </a:lnTo>
                    <a:lnTo>
                      <a:pt x="4725" y="13686"/>
                    </a:lnTo>
                    <a:lnTo>
                      <a:pt x="4702" y="14282"/>
                    </a:lnTo>
                    <a:lnTo>
                      <a:pt x="4657" y="15045"/>
                    </a:lnTo>
                    <a:lnTo>
                      <a:pt x="4612" y="15976"/>
                    </a:lnTo>
                    <a:lnTo>
                      <a:pt x="4590" y="16926"/>
                    </a:lnTo>
                    <a:lnTo>
                      <a:pt x="4567" y="17968"/>
                    </a:lnTo>
                    <a:lnTo>
                      <a:pt x="4567" y="19011"/>
                    </a:lnTo>
                    <a:lnTo>
                      <a:pt x="4590" y="19514"/>
                    </a:lnTo>
                    <a:lnTo>
                      <a:pt x="4612" y="19980"/>
                    </a:lnTo>
                    <a:lnTo>
                      <a:pt x="4657" y="20426"/>
                    </a:lnTo>
                    <a:lnTo>
                      <a:pt x="4725" y="20836"/>
                    </a:lnTo>
                    <a:lnTo>
                      <a:pt x="4848" y="20929"/>
                    </a:lnTo>
                    <a:lnTo>
                      <a:pt x="5040" y="21004"/>
                    </a:lnTo>
                    <a:lnTo>
                      <a:pt x="5265" y="21078"/>
                    </a:lnTo>
                    <a:lnTo>
                      <a:pt x="5478" y="21115"/>
                    </a:lnTo>
                    <a:lnTo>
                      <a:pt x="6041" y="21115"/>
                    </a:lnTo>
                    <a:lnTo>
                      <a:pt x="6637" y="21078"/>
                    </a:lnTo>
                    <a:lnTo>
                      <a:pt x="7312" y="21004"/>
                    </a:lnTo>
                    <a:lnTo>
                      <a:pt x="7998" y="20929"/>
                    </a:lnTo>
                    <a:lnTo>
                      <a:pt x="8696" y="20855"/>
                    </a:lnTo>
                    <a:lnTo>
                      <a:pt x="9360" y="20836"/>
                    </a:lnTo>
                    <a:close/>
                  </a:path>
                </a:pathLst>
              </a:custGeom>
              <a:solidFill>
                <a:srgbClr val="DDDDDD"/>
              </a:solidFill>
              <a:ln w="19050">
                <a:solidFill>
                  <a:srgbClr val="C0C0C0"/>
                </a:solidFill>
                <a:miter lim="800000"/>
                <a:headEnd/>
                <a:tailEnd/>
              </a:ln>
            </p:spPr>
            <p:txBody>
              <a:bodyPr/>
              <a:lstStyle/>
              <a:p>
                <a:endParaRPr lang="en-GB" altLang="it-IT" sz="1000"/>
              </a:p>
            </p:txBody>
          </p:sp>
          <p:sp>
            <p:nvSpPr>
              <p:cNvPr id="14" name="Text Box 6"/>
              <p:cNvSpPr txBox="1">
                <a:spLocks noChangeArrowheads="1"/>
              </p:cNvSpPr>
              <p:nvPr/>
            </p:nvSpPr>
            <p:spPr bwMode="auto">
              <a:xfrm>
                <a:off x="382" y="990"/>
                <a:ext cx="1090"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it-IT" altLang="it-IT" sz="1200" b="1" dirty="0"/>
                  <a:t>Rischio</a:t>
                </a:r>
              </a:p>
              <a:p>
                <a:r>
                  <a:rPr lang="it-IT" altLang="it-IT" sz="1200" b="1" dirty="0"/>
                  <a:t>liquidità</a:t>
                </a:r>
              </a:p>
            </p:txBody>
          </p:sp>
        </p:grpSp>
        <p:grpSp>
          <p:nvGrpSpPr>
            <p:cNvPr id="17" name="Group 10"/>
            <p:cNvGrpSpPr>
              <a:grpSpLocks/>
            </p:cNvGrpSpPr>
            <p:nvPr/>
          </p:nvGrpSpPr>
          <p:grpSpPr bwMode="auto">
            <a:xfrm>
              <a:off x="2565400" y="2911475"/>
              <a:ext cx="1312863" cy="1090613"/>
              <a:chOff x="1640" y="1138"/>
              <a:chExt cx="827" cy="687"/>
            </a:xfrm>
          </p:grpSpPr>
          <p:sp>
            <p:nvSpPr>
              <p:cNvPr id="20" name="Puzzle3"/>
              <p:cNvSpPr>
                <a:spLocks noEditPoints="1" noChangeArrowheads="1"/>
              </p:cNvSpPr>
              <p:nvPr/>
            </p:nvSpPr>
            <p:spPr bwMode="auto">
              <a:xfrm>
                <a:off x="1708" y="1138"/>
                <a:ext cx="720" cy="687"/>
              </a:xfrm>
              <a:custGeom>
                <a:avLst/>
                <a:gdLst>
                  <a:gd name="T0" fmla="*/ 10391 w 21600"/>
                  <a:gd name="T1" fmla="*/ 15806 h 21600"/>
                  <a:gd name="T2" fmla="*/ 20551 w 21600"/>
                  <a:gd name="T3" fmla="*/ 21088 h 21600"/>
                  <a:gd name="T4" fmla="*/ 13180 w 21600"/>
                  <a:gd name="T5" fmla="*/ 13801 h 21600"/>
                  <a:gd name="T6" fmla="*/ 20551 w 21600"/>
                  <a:gd name="T7" fmla="*/ 7025 h 21600"/>
                  <a:gd name="T8" fmla="*/ 10500 w 21600"/>
                  <a:gd name="T9" fmla="*/ 52 h 21600"/>
                  <a:gd name="T10" fmla="*/ 692 w 21600"/>
                  <a:gd name="T11" fmla="*/ 6802 h 21600"/>
                  <a:gd name="T12" fmla="*/ 8064 w 21600"/>
                  <a:gd name="T13" fmla="*/ 13526 h 21600"/>
                  <a:gd name="T14" fmla="*/ 692 w 21600"/>
                  <a:gd name="T15" fmla="*/ 21088 h 21600"/>
                  <a:gd name="T16" fmla="*/ 2273 w 21600"/>
                  <a:gd name="T17" fmla="*/ 7719 h 21600"/>
                  <a:gd name="T18" fmla="*/ 19149 w 21600"/>
                  <a:gd name="T19" fmla="*/ 202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6625" y="20892"/>
                    </a:moveTo>
                    <a:lnTo>
                      <a:pt x="7105" y="21023"/>
                    </a:lnTo>
                    <a:lnTo>
                      <a:pt x="7513" y="21088"/>
                    </a:lnTo>
                    <a:lnTo>
                      <a:pt x="7922" y="21115"/>
                    </a:lnTo>
                    <a:lnTo>
                      <a:pt x="8242" y="21115"/>
                    </a:lnTo>
                    <a:lnTo>
                      <a:pt x="8544" y="21062"/>
                    </a:lnTo>
                    <a:lnTo>
                      <a:pt x="8810" y="20997"/>
                    </a:lnTo>
                    <a:lnTo>
                      <a:pt x="9023" y="20892"/>
                    </a:lnTo>
                    <a:lnTo>
                      <a:pt x="9148" y="20761"/>
                    </a:lnTo>
                    <a:lnTo>
                      <a:pt x="9290" y="20616"/>
                    </a:lnTo>
                    <a:lnTo>
                      <a:pt x="9361" y="20459"/>
                    </a:lnTo>
                    <a:lnTo>
                      <a:pt x="9396" y="20289"/>
                    </a:lnTo>
                    <a:lnTo>
                      <a:pt x="9396" y="20092"/>
                    </a:lnTo>
                    <a:lnTo>
                      <a:pt x="9325" y="19909"/>
                    </a:lnTo>
                    <a:lnTo>
                      <a:pt x="9219" y="19738"/>
                    </a:lnTo>
                    <a:lnTo>
                      <a:pt x="9094" y="19555"/>
                    </a:lnTo>
                    <a:lnTo>
                      <a:pt x="8917" y="19384"/>
                    </a:lnTo>
                    <a:lnTo>
                      <a:pt x="8650" y="19162"/>
                    </a:lnTo>
                    <a:lnTo>
                      <a:pt x="8437" y="18900"/>
                    </a:lnTo>
                    <a:lnTo>
                      <a:pt x="8277" y="18624"/>
                    </a:lnTo>
                    <a:lnTo>
                      <a:pt x="8135" y="18349"/>
                    </a:lnTo>
                    <a:lnTo>
                      <a:pt x="8028" y="18048"/>
                    </a:lnTo>
                    <a:lnTo>
                      <a:pt x="7993" y="17746"/>
                    </a:lnTo>
                    <a:lnTo>
                      <a:pt x="7993" y="17471"/>
                    </a:lnTo>
                    <a:lnTo>
                      <a:pt x="8028" y="17169"/>
                    </a:lnTo>
                    <a:lnTo>
                      <a:pt x="8135" y="16920"/>
                    </a:lnTo>
                    <a:lnTo>
                      <a:pt x="8277" y="16671"/>
                    </a:lnTo>
                    <a:lnTo>
                      <a:pt x="8366" y="16540"/>
                    </a:lnTo>
                    <a:lnTo>
                      <a:pt x="8473" y="16409"/>
                    </a:lnTo>
                    <a:lnTo>
                      <a:pt x="8615" y="16317"/>
                    </a:lnTo>
                    <a:lnTo>
                      <a:pt x="8739" y="16213"/>
                    </a:lnTo>
                    <a:lnTo>
                      <a:pt x="8881" y="16134"/>
                    </a:lnTo>
                    <a:lnTo>
                      <a:pt x="9059" y="16055"/>
                    </a:lnTo>
                    <a:lnTo>
                      <a:pt x="9254" y="15990"/>
                    </a:lnTo>
                    <a:lnTo>
                      <a:pt x="9432" y="15911"/>
                    </a:lnTo>
                    <a:lnTo>
                      <a:pt x="9663" y="15885"/>
                    </a:lnTo>
                    <a:lnTo>
                      <a:pt x="9876" y="15833"/>
                    </a:lnTo>
                    <a:lnTo>
                      <a:pt x="10142" y="15806"/>
                    </a:lnTo>
                    <a:lnTo>
                      <a:pt x="10391" y="15806"/>
                    </a:lnTo>
                    <a:lnTo>
                      <a:pt x="10728" y="15806"/>
                    </a:lnTo>
                    <a:lnTo>
                      <a:pt x="10995" y="15806"/>
                    </a:lnTo>
                    <a:lnTo>
                      <a:pt x="11279" y="15833"/>
                    </a:lnTo>
                    <a:lnTo>
                      <a:pt x="11546" y="15885"/>
                    </a:lnTo>
                    <a:lnTo>
                      <a:pt x="11776" y="15937"/>
                    </a:lnTo>
                    <a:lnTo>
                      <a:pt x="12025" y="15990"/>
                    </a:lnTo>
                    <a:lnTo>
                      <a:pt x="12221" y="16055"/>
                    </a:lnTo>
                    <a:lnTo>
                      <a:pt x="12434" y="16134"/>
                    </a:lnTo>
                    <a:lnTo>
                      <a:pt x="12611" y="16213"/>
                    </a:lnTo>
                    <a:lnTo>
                      <a:pt x="12771" y="16317"/>
                    </a:lnTo>
                    <a:lnTo>
                      <a:pt x="12913" y="16409"/>
                    </a:lnTo>
                    <a:lnTo>
                      <a:pt x="13038" y="16514"/>
                    </a:lnTo>
                    <a:lnTo>
                      <a:pt x="13251" y="16737"/>
                    </a:lnTo>
                    <a:lnTo>
                      <a:pt x="13428" y="16986"/>
                    </a:lnTo>
                    <a:lnTo>
                      <a:pt x="13517" y="17248"/>
                    </a:lnTo>
                    <a:lnTo>
                      <a:pt x="13588" y="17523"/>
                    </a:lnTo>
                    <a:lnTo>
                      <a:pt x="13588" y="17799"/>
                    </a:lnTo>
                    <a:lnTo>
                      <a:pt x="13517" y="18074"/>
                    </a:lnTo>
                    <a:lnTo>
                      <a:pt x="13428" y="18323"/>
                    </a:lnTo>
                    <a:lnTo>
                      <a:pt x="13286" y="18572"/>
                    </a:lnTo>
                    <a:lnTo>
                      <a:pt x="13109" y="18808"/>
                    </a:lnTo>
                    <a:lnTo>
                      <a:pt x="12878" y="19031"/>
                    </a:lnTo>
                    <a:lnTo>
                      <a:pt x="12434" y="19411"/>
                    </a:lnTo>
                    <a:lnTo>
                      <a:pt x="12132" y="19738"/>
                    </a:lnTo>
                    <a:lnTo>
                      <a:pt x="12025" y="19856"/>
                    </a:lnTo>
                    <a:lnTo>
                      <a:pt x="11919" y="20014"/>
                    </a:lnTo>
                    <a:lnTo>
                      <a:pt x="11883" y="20132"/>
                    </a:lnTo>
                    <a:lnTo>
                      <a:pt x="11883" y="20263"/>
                    </a:lnTo>
                    <a:lnTo>
                      <a:pt x="11883" y="20394"/>
                    </a:lnTo>
                    <a:lnTo>
                      <a:pt x="11954" y="20485"/>
                    </a:lnTo>
                    <a:lnTo>
                      <a:pt x="12061" y="20590"/>
                    </a:lnTo>
                    <a:lnTo>
                      <a:pt x="12185" y="20695"/>
                    </a:lnTo>
                    <a:lnTo>
                      <a:pt x="12327" y="20787"/>
                    </a:lnTo>
                    <a:lnTo>
                      <a:pt x="12540" y="20892"/>
                    </a:lnTo>
                    <a:lnTo>
                      <a:pt x="12771" y="20997"/>
                    </a:lnTo>
                    <a:lnTo>
                      <a:pt x="13073" y="21088"/>
                    </a:lnTo>
                    <a:lnTo>
                      <a:pt x="13428" y="21193"/>
                    </a:lnTo>
                    <a:lnTo>
                      <a:pt x="13873" y="21298"/>
                    </a:lnTo>
                    <a:lnTo>
                      <a:pt x="14317" y="21390"/>
                    </a:lnTo>
                    <a:lnTo>
                      <a:pt x="14778" y="21468"/>
                    </a:lnTo>
                    <a:lnTo>
                      <a:pt x="15294" y="21547"/>
                    </a:lnTo>
                    <a:lnTo>
                      <a:pt x="15809" y="21600"/>
                    </a:lnTo>
                    <a:lnTo>
                      <a:pt x="16359" y="21652"/>
                    </a:lnTo>
                    <a:lnTo>
                      <a:pt x="16875" y="21678"/>
                    </a:lnTo>
                    <a:lnTo>
                      <a:pt x="17407" y="21678"/>
                    </a:lnTo>
                    <a:lnTo>
                      <a:pt x="17958" y="21678"/>
                    </a:lnTo>
                    <a:lnTo>
                      <a:pt x="18473" y="21652"/>
                    </a:lnTo>
                    <a:lnTo>
                      <a:pt x="18953" y="21573"/>
                    </a:lnTo>
                    <a:lnTo>
                      <a:pt x="19397" y="21495"/>
                    </a:lnTo>
                    <a:lnTo>
                      <a:pt x="19841" y="21390"/>
                    </a:lnTo>
                    <a:lnTo>
                      <a:pt x="20214" y="21272"/>
                    </a:lnTo>
                    <a:lnTo>
                      <a:pt x="20551" y="21088"/>
                    </a:lnTo>
                    <a:lnTo>
                      <a:pt x="20480" y="20787"/>
                    </a:lnTo>
                    <a:lnTo>
                      <a:pt x="20409" y="20485"/>
                    </a:lnTo>
                    <a:lnTo>
                      <a:pt x="20356" y="20158"/>
                    </a:lnTo>
                    <a:lnTo>
                      <a:pt x="20356" y="19804"/>
                    </a:lnTo>
                    <a:lnTo>
                      <a:pt x="20321" y="19083"/>
                    </a:lnTo>
                    <a:lnTo>
                      <a:pt x="20356" y="18349"/>
                    </a:lnTo>
                    <a:lnTo>
                      <a:pt x="20409" y="17641"/>
                    </a:lnTo>
                    <a:lnTo>
                      <a:pt x="20480" y="17012"/>
                    </a:lnTo>
                    <a:lnTo>
                      <a:pt x="20551" y="16488"/>
                    </a:lnTo>
                    <a:lnTo>
                      <a:pt x="20551" y="16055"/>
                    </a:lnTo>
                    <a:lnTo>
                      <a:pt x="20551" y="15911"/>
                    </a:lnTo>
                    <a:lnTo>
                      <a:pt x="20445" y="15754"/>
                    </a:lnTo>
                    <a:lnTo>
                      <a:pt x="20356" y="15610"/>
                    </a:lnTo>
                    <a:lnTo>
                      <a:pt x="20178" y="15452"/>
                    </a:lnTo>
                    <a:lnTo>
                      <a:pt x="20001" y="15334"/>
                    </a:lnTo>
                    <a:lnTo>
                      <a:pt x="19770" y="15230"/>
                    </a:lnTo>
                    <a:lnTo>
                      <a:pt x="19521" y="15125"/>
                    </a:lnTo>
                    <a:lnTo>
                      <a:pt x="19290" y="15059"/>
                    </a:lnTo>
                    <a:lnTo>
                      <a:pt x="19024" y="15007"/>
                    </a:lnTo>
                    <a:lnTo>
                      <a:pt x="18740" y="14954"/>
                    </a:lnTo>
                    <a:lnTo>
                      <a:pt x="18509" y="14954"/>
                    </a:lnTo>
                    <a:lnTo>
                      <a:pt x="18225" y="14954"/>
                    </a:lnTo>
                    <a:lnTo>
                      <a:pt x="17994" y="15007"/>
                    </a:lnTo>
                    <a:lnTo>
                      <a:pt x="17763" y="15085"/>
                    </a:lnTo>
                    <a:lnTo>
                      <a:pt x="17550" y="15177"/>
                    </a:lnTo>
                    <a:lnTo>
                      <a:pt x="17372" y="15308"/>
                    </a:lnTo>
                    <a:lnTo>
                      <a:pt x="17176" y="15426"/>
                    </a:lnTo>
                    <a:lnTo>
                      <a:pt x="16928" y="15557"/>
                    </a:lnTo>
                    <a:lnTo>
                      <a:pt x="16661" y="15636"/>
                    </a:lnTo>
                    <a:lnTo>
                      <a:pt x="16359" y="15688"/>
                    </a:lnTo>
                    <a:lnTo>
                      <a:pt x="16022" y="15715"/>
                    </a:lnTo>
                    <a:lnTo>
                      <a:pt x="15667" y="15688"/>
                    </a:lnTo>
                    <a:lnTo>
                      <a:pt x="15294" y="15662"/>
                    </a:lnTo>
                    <a:lnTo>
                      <a:pt x="14956" y="15583"/>
                    </a:lnTo>
                    <a:lnTo>
                      <a:pt x="14619" y="15479"/>
                    </a:lnTo>
                    <a:lnTo>
                      <a:pt x="14281" y="15334"/>
                    </a:lnTo>
                    <a:lnTo>
                      <a:pt x="13961" y="15177"/>
                    </a:lnTo>
                    <a:lnTo>
                      <a:pt x="13695" y="14981"/>
                    </a:lnTo>
                    <a:lnTo>
                      <a:pt x="13588" y="14850"/>
                    </a:lnTo>
                    <a:lnTo>
                      <a:pt x="13482" y="14732"/>
                    </a:lnTo>
                    <a:lnTo>
                      <a:pt x="13393" y="14600"/>
                    </a:lnTo>
                    <a:lnTo>
                      <a:pt x="13322" y="14456"/>
                    </a:lnTo>
                    <a:lnTo>
                      <a:pt x="13251" y="14299"/>
                    </a:lnTo>
                    <a:lnTo>
                      <a:pt x="13215" y="14155"/>
                    </a:lnTo>
                    <a:lnTo>
                      <a:pt x="13180" y="13971"/>
                    </a:lnTo>
                    <a:lnTo>
                      <a:pt x="13180" y="13801"/>
                    </a:lnTo>
                    <a:lnTo>
                      <a:pt x="13180" y="13591"/>
                    </a:lnTo>
                    <a:lnTo>
                      <a:pt x="13215" y="13395"/>
                    </a:lnTo>
                    <a:lnTo>
                      <a:pt x="13251" y="13198"/>
                    </a:lnTo>
                    <a:lnTo>
                      <a:pt x="13322" y="13015"/>
                    </a:lnTo>
                    <a:lnTo>
                      <a:pt x="13393" y="12870"/>
                    </a:lnTo>
                    <a:lnTo>
                      <a:pt x="13482" y="12713"/>
                    </a:lnTo>
                    <a:lnTo>
                      <a:pt x="13588" y="12569"/>
                    </a:lnTo>
                    <a:lnTo>
                      <a:pt x="13730" y="12438"/>
                    </a:lnTo>
                    <a:lnTo>
                      <a:pt x="13997" y="12215"/>
                    </a:lnTo>
                    <a:lnTo>
                      <a:pt x="14334" y="12005"/>
                    </a:lnTo>
                    <a:lnTo>
                      <a:pt x="14690" y="11861"/>
                    </a:lnTo>
                    <a:lnTo>
                      <a:pt x="15063" y="11756"/>
                    </a:lnTo>
                    <a:lnTo>
                      <a:pt x="15436" y="11678"/>
                    </a:lnTo>
                    <a:lnTo>
                      <a:pt x="15809" y="11638"/>
                    </a:lnTo>
                    <a:lnTo>
                      <a:pt x="16182" y="11638"/>
                    </a:lnTo>
                    <a:lnTo>
                      <a:pt x="16555" y="11678"/>
                    </a:lnTo>
                    <a:lnTo>
                      <a:pt x="16910" y="11730"/>
                    </a:lnTo>
                    <a:lnTo>
                      <a:pt x="17248" y="11835"/>
                    </a:lnTo>
                    <a:lnTo>
                      <a:pt x="17514" y="11966"/>
                    </a:lnTo>
                    <a:lnTo>
                      <a:pt x="17763" y="12110"/>
                    </a:lnTo>
                    <a:lnTo>
                      <a:pt x="17887" y="12215"/>
                    </a:lnTo>
                    <a:lnTo>
                      <a:pt x="18065" y="12307"/>
                    </a:lnTo>
                    <a:lnTo>
                      <a:pt x="18260" y="12412"/>
                    </a:lnTo>
                    <a:lnTo>
                      <a:pt x="18438" y="12464"/>
                    </a:lnTo>
                    <a:lnTo>
                      <a:pt x="18669" y="12543"/>
                    </a:lnTo>
                    <a:lnTo>
                      <a:pt x="18882" y="12569"/>
                    </a:lnTo>
                    <a:lnTo>
                      <a:pt x="19113" y="12595"/>
                    </a:lnTo>
                    <a:lnTo>
                      <a:pt x="19361" y="12608"/>
                    </a:lnTo>
                    <a:lnTo>
                      <a:pt x="19592" y="12608"/>
                    </a:lnTo>
                    <a:lnTo>
                      <a:pt x="19841" y="12595"/>
                    </a:lnTo>
                    <a:lnTo>
                      <a:pt x="20072" y="12543"/>
                    </a:lnTo>
                    <a:lnTo>
                      <a:pt x="20321" y="12490"/>
                    </a:lnTo>
                    <a:lnTo>
                      <a:pt x="20551" y="12438"/>
                    </a:lnTo>
                    <a:lnTo>
                      <a:pt x="20800" y="12333"/>
                    </a:lnTo>
                    <a:lnTo>
                      <a:pt x="20996" y="12241"/>
                    </a:lnTo>
                    <a:lnTo>
                      <a:pt x="21244" y="12110"/>
                    </a:lnTo>
                    <a:lnTo>
                      <a:pt x="21298" y="12032"/>
                    </a:lnTo>
                    <a:lnTo>
                      <a:pt x="21404" y="11966"/>
                    </a:lnTo>
                    <a:lnTo>
                      <a:pt x="21475" y="11861"/>
                    </a:lnTo>
                    <a:lnTo>
                      <a:pt x="21511" y="11730"/>
                    </a:lnTo>
                    <a:lnTo>
                      <a:pt x="21617" y="11481"/>
                    </a:lnTo>
                    <a:lnTo>
                      <a:pt x="21653" y="11180"/>
                    </a:lnTo>
                    <a:lnTo>
                      <a:pt x="21653" y="10826"/>
                    </a:lnTo>
                    <a:lnTo>
                      <a:pt x="21653" y="10472"/>
                    </a:lnTo>
                    <a:lnTo>
                      <a:pt x="21582" y="10092"/>
                    </a:lnTo>
                    <a:lnTo>
                      <a:pt x="21511" y="9725"/>
                    </a:lnTo>
                    <a:lnTo>
                      <a:pt x="21298" y="8912"/>
                    </a:lnTo>
                    <a:lnTo>
                      <a:pt x="21067" y="8191"/>
                    </a:lnTo>
                    <a:lnTo>
                      <a:pt x="20800" y="7536"/>
                    </a:lnTo>
                    <a:lnTo>
                      <a:pt x="20551" y="7025"/>
                    </a:lnTo>
                    <a:lnTo>
                      <a:pt x="20001" y="7103"/>
                    </a:lnTo>
                    <a:lnTo>
                      <a:pt x="19432" y="7156"/>
                    </a:lnTo>
                    <a:lnTo>
                      <a:pt x="18846" y="7208"/>
                    </a:lnTo>
                    <a:lnTo>
                      <a:pt x="18225" y="7208"/>
                    </a:lnTo>
                    <a:lnTo>
                      <a:pt x="17656" y="7208"/>
                    </a:lnTo>
                    <a:lnTo>
                      <a:pt x="17070" y="7182"/>
                    </a:lnTo>
                    <a:lnTo>
                      <a:pt x="16484" y="7156"/>
                    </a:lnTo>
                    <a:lnTo>
                      <a:pt x="15986" y="7103"/>
                    </a:lnTo>
                    <a:lnTo>
                      <a:pt x="14992" y="6999"/>
                    </a:lnTo>
                    <a:lnTo>
                      <a:pt x="14210" y="6907"/>
                    </a:lnTo>
                    <a:lnTo>
                      <a:pt x="13695" y="6828"/>
                    </a:lnTo>
                    <a:lnTo>
                      <a:pt x="13517" y="6802"/>
                    </a:lnTo>
                    <a:lnTo>
                      <a:pt x="13073" y="6645"/>
                    </a:lnTo>
                    <a:lnTo>
                      <a:pt x="12700" y="6474"/>
                    </a:lnTo>
                    <a:lnTo>
                      <a:pt x="12363" y="6304"/>
                    </a:lnTo>
                    <a:lnTo>
                      <a:pt x="12132" y="6094"/>
                    </a:lnTo>
                    <a:lnTo>
                      <a:pt x="11919" y="5871"/>
                    </a:lnTo>
                    <a:lnTo>
                      <a:pt x="11776" y="5649"/>
                    </a:lnTo>
                    <a:lnTo>
                      <a:pt x="11688" y="5413"/>
                    </a:lnTo>
                    <a:lnTo>
                      <a:pt x="11617" y="5190"/>
                    </a:lnTo>
                    <a:lnTo>
                      <a:pt x="11617" y="4941"/>
                    </a:lnTo>
                    <a:lnTo>
                      <a:pt x="11652" y="4718"/>
                    </a:lnTo>
                    <a:lnTo>
                      <a:pt x="11723" y="4482"/>
                    </a:lnTo>
                    <a:lnTo>
                      <a:pt x="11812" y="4285"/>
                    </a:lnTo>
                    <a:lnTo>
                      <a:pt x="11919" y="4089"/>
                    </a:lnTo>
                    <a:lnTo>
                      <a:pt x="12096" y="3905"/>
                    </a:lnTo>
                    <a:lnTo>
                      <a:pt x="12292" y="3735"/>
                    </a:lnTo>
                    <a:lnTo>
                      <a:pt x="12505" y="3604"/>
                    </a:lnTo>
                    <a:lnTo>
                      <a:pt x="12700" y="3460"/>
                    </a:lnTo>
                    <a:lnTo>
                      <a:pt x="12878" y="3250"/>
                    </a:lnTo>
                    <a:lnTo>
                      <a:pt x="13038" y="3027"/>
                    </a:lnTo>
                    <a:lnTo>
                      <a:pt x="13180" y="2752"/>
                    </a:lnTo>
                    <a:lnTo>
                      <a:pt x="13286" y="2477"/>
                    </a:lnTo>
                    <a:lnTo>
                      <a:pt x="13322" y="2175"/>
                    </a:lnTo>
                    <a:lnTo>
                      <a:pt x="13357" y="1874"/>
                    </a:lnTo>
                    <a:lnTo>
                      <a:pt x="13286" y="1572"/>
                    </a:lnTo>
                    <a:lnTo>
                      <a:pt x="13180" y="1271"/>
                    </a:lnTo>
                    <a:lnTo>
                      <a:pt x="13038" y="983"/>
                    </a:lnTo>
                    <a:lnTo>
                      <a:pt x="12949" y="865"/>
                    </a:lnTo>
                    <a:lnTo>
                      <a:pt x="12807" y="733"/>
                    </a:lnTo>
                    <a:lnTo>
                      <a:pt x="12665" y="616"/>
                    </a:lnTo>
                    <a:lnTo>
                      <a:pt x="12505" y="511"/>
                    </a:lnTo>
                    <a:lnTo>
                      <a:pt x="12327" y="406"/>
                    </a:lnTo>
                    <a:lnTo>
                      <a:pt x="12132" y="314"/>
                    </a:lnTo>
                    <a:lnTo>
                      <a:pt x="11883" y="235"/>
                    </a:lnTo>
                    <a:lnTo>
                      <a:pt x="11652" y="183"/>
                    </a:lnTo>
                    <a:lnTo>
                      <a:pt x="11368" y="104"/>
                    </a:lnTo>
                    <a:lnTo>
                      <a:pt x="11101" y="78"/>
                    </a:lnTo>
                    <a:lnTo>
                      <a:pt x="10800" y="52"/>
                    </a:lnTo>
                    <a:lnTo>
                      <a:pt x="10444" y="52"/>
                    </a:lnTo>
                    <a:lnTo>
                      <a:pt x="10142" y="52"/>
                    </a:lnTo>
                    <a:lnTo>
                      <a:pt x="9840" y="78"/>
                    </a:lnTo>
                    <a:lnTo>
                      <a:pt x="9574" y="104"/>
                    </a:lnTo>
                    <a:lnTo>
                      <a:pt x="9325" y="157"/>
                    </a:lnTo>
                    <a:lnTo>
                      <a:pt x="9094" y="209"/>
                    </a:lnTo>
                    <a:lnTo>
                      <a:pt x="8846" y="262"/>
                    </a:lnTo>
                    <a:lnTo>
                      <a:pt x="8650" y="340"/>
                    </a:lnTo>
                    <a:lnTo>
                      <a:pt x="8437" y="432"/>
                    </a:lnTo>
                    <a:lnTo>
                      <a:pt x="8277" y="511"/>
                    </a:lnTo>
                    <a:lnTo>
                      <a:pt x="8100" y="616"/>
                    </a:lnTo>
                    <a:lnTo>
                      <a:pt x="7957" y="707"/>
                    </a:lnTo>
                    <a:lnTo>
                      <a:pt x="7833" y="838"/>
                    </a:lnTo>
                    <a:lnTo>
                      <a:pt x="7620" y="1061"/>
                    </a:lnTo>
                    <a:lnTo>
                      <a:pt x="7442" y="1336"/>
                    </a:lnTo>
                    <a:lnTo>
                      <a:pt x="7353" y="1599"/>
                    </a:lnTo>
                    <a:lnTo>
                      <a:pt x="7318" y="1900"/>
                    </a:lnTo>
                    <a:lnTo>
                      <a:pt x="7318" y="2175"/>
                    </a:lnTo>
                    <a:lnTo>
                      <a:pt x="7353" y="2450"/>
                    </a:lnTo>
                    <a:lnTo>
                      <a:pt x="7442" y="2726"/>
                    </a:lnTo>
                    <a:lnTo>
                      <a:pt x="7620" y="2975"/>
                    </a:lnTo>
                    <a:lnTo>
                      <a:pt x="7833" y="3198"/>
                    </a:lnTo>
                    <a:lnTo>
                      <a:pt x="8064" y="3433"/>
                    </a:lnTo>
                    <a:lnTo>
                      <a:pt x="8295" y="3630"/>
                    </a:lnTo>
                    <a:lnTo>
                      <a:pt x="8508" y="3853"/>
                    </a:lnTo>
                    <a:lnTo>
                      <a:pt x="8686" y="4089"/>
                    </a:lnTo>
                    <a:lnTo>
                      <a:pt x="8775" y="4312"/>
                    </a:lnTo>
                    <a:lnTo>
                      <a:pt x="8846" y="4561"/>
                    </a:lnTo>
                    <a:lnTo>
                      <a:pt x="8846" y="4810"/>
                    </a:lnTo>
                    <a:lnTo>
                      <a:pt x="8810" y="5059"/>
                    </a:lnTo>
                    <a:lnTo>
                      <a:pt x="8721" y="5295"/>
                    </a:lnTo>
                    <a:lnTo>
                      <a:pt x="8579" y="5544"/>
                    </a:lnTo>
                    <a:lnTo>
                      <a:pt x="8366" y="5766"/>
                    </a:lnTo>
                    <a:lnTo>
                      <a:pt x="8135" y="5976"/>
                    </a:lnTo>
                    <a:lnTo>
                      <a:pt x="7833" y="6199"/>
                    </a:lnTo>
                    <a:lnTo>
                      <a:pt x="7478" y="6369"/>
                    </a:lnTo>
                    <a:lnTo>
                      <a:pt x="7069" y="6527"/>
                    </a:lnTo>
                    <a:lnTo>
                      <a:pt x="6590" y="6671"/>
                    </a:lnTo>
                    <a:lnTo>
                      <a:pt x="6092" y="6802"/>
                    </a:lnTo>
                    <a:lnTo>
                      <a:pt x="5684" y="6802"/>
                    </a:lnTo>
                    <a:lnTo>
                      <a:pt x="5133" y="6802"/>
                    </a:lnTo>
                    <a:lnTo>
                      <a:pt x="4547" y="6802"/>
                    </a:lnTo>
                    <a:lnTo>
                      <a:pt x="3872" y="6802"/>
                    </a:lnTo>
                    <a:lnTo>
                      <a:pt x="3144" y="6802"/>
                    </a:lnTo>
                    <a:lnTo>
                      <a:pt x="2362" y="6802"/>
                    </a:lnTo>
                    <a:lnTo>
                      <a:pt x="1545" y="6802"/>
                    </a:lnTo>
                    <a:lnTo>
                      <a:pt x="692" y="6802"/>
                    </a:lnTo>
                    <a:lnTo>
                      <a:pt x="586" y="7234"/>
                    </a:lnTo>
                    <a:lnTo>
                      <a:pt x="461" y="7837"/>
                    </a:lnTo>
                    <a:lnTo>
                      <a:pt x="355" y="8493"/>
                    </a:lnTo>
                    <a:lnTo>
                      <a:pt x="248" y="9187"/>
                    </a:lnTo>
                    <a:lnTo>
                      <a:pt x="142" y="9869"/>
                    </a:lnTo>
                    <a:lnTo>
                      <a:pt x="106" y="10498"/>
                    </a:lnTo>
                    <a:lnTo>
                      <a:pt x="106" y="10983"/>
                    </a:lnTo>
                    <a:lnTo>
                      <a:pt x="106" y="11311"/>
                    </a:lnTo>
                    <a:lnTo>
                      <a:pt x="213" y="11481"/>
                    </a:lnTo>
                    <a:lnTo>
                      <a:pt x="319" y="11651"/>
                    </a:lnTo>
                    <a:lnTo>
                      <a:pt x="497" y="11783"/>
                    </a:lnTo>
                    <a:lnTo>
                      <a:pt x="692" y="11914"/>
                    </a:lnTo>
                    <a:lnTo>
                      <a:pt x="941" y="12032"/>
                    </a:lnTo>
                    <a:lnTo>
                      <a:pt x="1207" y="12110"/>
                    </a:lnTo>
                    <a:lnTo>
                      <a:pt x="1509" y="12189"/>
                    </a:lnTo>
                    <a:lnTo>
                      <a:pt x="1794" y="12241"/>
                    </a:lnTo>
                    <a:lnTo>
                      <a:pt x="2131" y="12267"/>
                    </a:lnTo>
                    <a:lnTo>
                      <a:pt x="2433" y="12281"/>
                    </a:lnTo>
                    <a:lnTo>
                      <a:pt x="2735" y="12267"/>
                    </a:lnTo>
                    <a:lnTo>
                      <a:pt x="3055" y="12241"/>
                    </a:lnTo>
                    <a:lnTo>
                      <a:pt x="3357" y="12189"/>
                    </a:lnTo>
                    <a:lnTo>
                      <a:pt x="3623" y="12084"/>
                    </a:lnTo>
                    <a:lnTo>
                      <a:pt x="3872" y="11979"/>
                    </a:lnTo>
                    <a:lnTo>
                      <a:pt x="4103" y="11861"/>
                    </a:lnTo>
                    <a:lnTo>
                      <a:pt x="4316" y="11704"/>
                    </a:lnTo>
                    <a:lnTo>
                      <a:pt x="4582" y="11612"/>
                    </a:lnTo>
                    <a:lnTo>
                      <a:pt x="4849" y="11533"/>
                    </a:lnTo>
                    <a:lnTo>
                      <a:pt x="5169" y="11507"/>
                    </a:lnTo>
                    <a:lnTo>
                      <a:pt x="5506" y="11481"/>
                    </a:lnTo>
                    <a:lnTo>
                      <a:pt x="5808" y="11507"/>
                    </a:lnTo>
                    <a:lnTo>
                      <a:pt x="6146" y="11560"/>
                    </a:lnTo>
                    <a:lnTo>
                      <a:pt x="6501" y="11651"/>
                    </a:lnTo>
                    <a:lnTo>
                      <a:pt x="6803" y="11783"/>
                    </a:lnTo>
                    <a:lnTo>
                      <a:pt x="7105" y="11940"/>
                    </a:lnTo>
                    <a:lnTo>
                      <a:pt x="7353" y="12110"/>
                    </a:lnTo>
                    <a:lnTo>
                      <a:pt x="7584" y="12333"/>
                    </a:lnTo>
                    <a:lnTo>
                      <a:pt x="7798" y="12595"/>
                    </a:lnTo>
                    <a:lnTo>
                      <a:pt x="7922" y="12870"/>
                    </a:lnTo>
                    <a:lnTo>
                      <a:pt x="8028" y="13198"/>
                    </a:lnTo>
                    <a:lnTo>
                      <a:pt x="8064" y="13526"/>
                    </a:lnTo>
                    <a:lnTo>
                      <a:pt x="8028" y="13775"/>
                    </a:lnTo>
                    <a:lnTo>
                      <a:pt x="7922" y="13998"/>
                    </a:lnTo>
                    <a:lnTo>
                      <a:pt x="7798" y="14220"/>
                    </a:lnTo>
                    <a:lnTo>
                      <a:pt x="7584" y="14404"/>
                    </a:lnTo>
                    <a:lnTo>
                      <a:pt x="7353" y="14574"/>
                    </a:lnTo>
                    <a:lnTo>
                      <a:pt x="7105" y="14732"/>
                    </a:lnTo>
                    <a:lnTo>
                      <a:pt x="6803" y="14850"/>
                    </a:lnTo>
                    <a:lnTo>
                      <a:pt x="6501" y="14954"/>
                    </a:lnTo>
                    <a:lnTo>
                      <a:pt x="6146" y="15033"/>
                    </a:lnTo>
                    <a:lnTo>
                      <a:pt x="5808" y="15085"/>
                    </a:lnTo>
                    <a:lnTo>
                      <a:pt x="5506" y="15085"/>
                    </a:lnTo>
                    <a:lnTo>
                      <a:pt x="5169" y="15059"/>
                    </a:lnTo>
                    <a:lnTo>
                      <a:pt x="4849" y="15007"/>
                    </a:lnTo>
                    <a:lnTo>
                      <a:pt x="4582" y="14902"/>
                    </a:lnTo>
                    <a:lnTo>
                      <a:pt x="4316" y="14784"/>
                    </a:lnTo>
                    <a:lnTo>
                      <a:pt x="4103" y="14600"/>
                    </a:lnTo>
                    <a:lnTo>
                      <a:pt x="3907" y="14430"/>
                    </a:lnTo>
                    <a:lnTo>
                      <a:pt x="3659" y="14299"/>
                    </a:lnTo>
                    <a:lnTo>
                      <a:pt x="3428" y="14194"/>
                    </a:lnTo>
                    <a:lnTo>
                      <a:pt x="3179" y="14129"/>
                    </a:lnTo>
                    <a:lnTo>
                      <a:pt x="2913" y="14102"/>
                    </a:lnTo>
                    <a:lnTo>
                      <a:pt x="2646" y="14102"/>
                    </a:lnTo>
                    <a:lnTo>
                      <a:pt x="2362" y="14129"/>
                    </a:lnTo>
                    <a:lnTo>
                      <a:pt x="2096" y="14168"/>
                    </a:lnTo>
                    <a:lnTo>
                      <a:pt x="1811" y="14273"/>
                    </a:lnTo>
                    <a:lnTo>
                      <a:pt x="1545" y="14378"/>
                    </a:lnTo>
                    <a:lnTo>
                      <a:pt x="1314" y="14496"/>
                    </a:lnTo>
                    <a:lnTo>
                      <a:pt x="1065" y="14653"/>
                    </a:lnTo>
                    <a:lnTo>
                      <a:pt x="870" y="14797"/>
                    </a:lnTo>
                    <a:lnTo>
                      <a:pt x="657" y="14981"/>
                    </a:lnTo>
                    <a:lnTo>
                      <a:pt x="497" y="15177"/>
                    </a:lnTo>
                    <a:lnTo>
                      <a:pt x="390" y="15413"/>
                    </a:lnTo>
                    <a:lnTo>
                      <a:pt x="284" y="15636"/>
                    </a:lnTo>
                    <a:lnTo>
                      <a:pt x="248" y="15911"/>
                    </a:lnTo>
                    <a:lnTo>
                      <a:pt x="284" y="16239"/>
                    </a:lnTo>
                    <a:lnTo>
                      <a:pt x="319" y="16566"/>
                    </a:lnTo>
                    <a:lnTo>
                      <a:pt x="497" y="17340"/>
                    </a:lnTo>
                    <a:lnTo>
                      <a:pt x="692" y="18152"/>
                    </a:lnTo>
                    <a:lnTo>
                      <a:pt x="799" y="18559"/>
                    </a:lnTo>
                    <a:lnTo>
                      <a:pt x="905" y="18978"/>
                    </a:lnTo>
                    <a:lnTo>
                      <a:pt x="959" y="19384"/>
                    </a:lnTo>
                    <a:lnTo>
                      <a:pt x="994" y="19791"/>
                    </a:lnTo>
                    <a:lnTo>
                      <a:pt x="994" y="20132"/>
                    </a:lnTo>
                    <a:lnTo>
                      <a:pt x="959" y="20485"/>
                    </a:lnTo>
                    <a:lnTo>
                      <a:pt x="941" y="20669"/>
                    </a:lnTo>
                    <a:lnTo>
                      <a:pt x="870" y="20813"/>
                    </a:lnTo>
                    <a:lnTo>
                      <a:pt x="799" y="20970"/>
                    </a:lnTo>
                    <a:lnTo>
                      <a:pt x="692" y="21088"/>
                    </a:lnTo>
                    <a:lnTo>
                      <a:pt x="1474" y="20997"/>
                    </a:lnTo>
                    <a:lnTo>
                      <a:pt x="2291" y="20866"/>
                    </a:lnTo>
                    <a:lnTo>
                      <a:pt x="3108" y="20787"/>
                    </a:lnTo>
                    <a:lnTo>
                      <a:pt x="3907" y="20721"/>
                    </a:lnTo>
                    <a:lnTo>
                      <a:pt x="4653" y="20695"/>
                    </a:lnTo>
                    <a:lnTo>
                      <a:pt x="5364" y="20695"/>
                    </a:lnTo>
                    <a:lnTo>
                      <a:pt x="5701" y="20721"/>
                    </a:lnTo>
                    <a:lnTo>
                      <a:pt x="6057" y="20761"/>
                    </a:lnTo>
                    <a:lnTo>
                      <a:pt x="6323" y="20813"/>
                    </a:lnTo>
                    <a:lnTo>
                      <a:pt x="6625" y="20892"/>
                    </a:lnTo>
                    <a:close/>
                  </a:path>
                </a:pathLst>
              </a:custGeom>
              <a:solidFill>
                <a:srgbClr val="DDDDDD"/>
              </a:solidFill>
              <a:ln w="19050">
                <a:solidFill>
                  <a:srgbClr val="C0C0C0"/>
                </a:solidFill>
                <a:miter lim="800000"/>
                <a:headEnd/>
                <a:tailEnd/>
              </a:ln>
            </p:spPr>
            <p:txBody>
              <a:bodyPr/>
              <a:lstStyle/>
              <a:p>
                <a:endParaRPr lang="it-IT" sz="1200"/>
              </a:p>
            </p:txBody>
          </p:sp>
          <p:sp>
            <p:nvSpPr>
              <p:cNvPr id="21" name="Text Box 12"/>
              <p:cNvSpPr txBox="1">
                <a:spLocks noChangeArrowheads="1"/>
              </p:cNvSpPr>
              <p:nvPr/>
            </p:nvSpPr>
            <p:spPr bwMode="auto">
              <a:xfrm>
                <a:off x="1640" y="1324"/>
                <a:ext cx="827" cy="4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it-IT" altLang="it-IT" sz="1200" b="1" dirty="0"/>
                  <a:t>Rischio</a:t>
                </a:r>
              </a:p>
              <a:p>
                <a:r>
                  <a:rPr lang="it-IT" altLang="it-IT" sz="1200" b="1" dirty="0"/>
                  <a:t>tasso</a:t>
                </a:r>
              </a:p>
              <a:p>
                <a:r>
                  <a:rPr lang="it-IT" altLang="it-IT" sz="1200" b="1" dirty="0"/>
                  <a:t>d’interesse</a:t>
                </a:r>
              </a:p>
            </p:txBody>
          </p:sp>
        </p:grpSp>
        <p:grpSp>
          <p:nvGrpSpPr>
            <p:cNvPr id="22" name="Group 16"/>
            <p:cNvGrpSpPr>
              <a:grpSpLocks/>
            </p:cNvGrpSpPr>
            <p:nvPr/>
          </p:nvGrpSpPr>
          <p:grpSpPr bwMode="auto">
            <a:xfrm>
              <a:off x="3479800" y="2022475"/>
              <a:ext cx="1312863" cy="1192213"/>
              <a:chOff x="2520" y="1002"/>
              <a:chExt cx="827" cy="687"/>
            </a:xfrm>
          </p:grpSpPr>
          <p:sp>
            <p:nvSpPr>
              <p:cNvPr id="23" name="Puzzle3"/>
              <p:cNvSpPr>
                <a:spLocks noEditPoints="1" noChangeArrowheads="1"/>
              </p:cNvSpPr>
              <p:nvPr/>
            </p:nvSpPr>
            <p:spPr bwMode="auto">
              <a:xfrm>
                <a:off x="2604" y="1002"/>
                <a:ext cx="720" cy="687"/>
              </a:xfrm>
              <a:custGeom>
                <a:avLst/>
                <a:gdLst>
                  <a:gd name="T0" fmla="*/ 10391 w 21600"/>
                  <a:gd name="T1" fmla="*/ 15806 h 21600"/>
                  <a:gd name="T2" fmla="*/ 20551 w 21600"/>
                  <a:gd name="T3" fmla="*/ 21088 h 21600"/>
                  <a:gd name="T4" fmla="*/ 13180 w 21600"/>
                  <a:gd name="T5" fmla="*/ 13801 h 21600"/>
                  <a:gd name="T6" fmla="*/ 20551 w 21600"/>
                  <a:gd name="T7" fmla="*/ 7025 h 21600"/>
                  <a:gd name="T8" fmla="*/ 10500 w 21600"/>
                  <a:gd name="T9" fmla="*/ 52 h 21600"/>
                  <a:gd name="T10" fmla="*/ 692 w 21600"/>
                  <a:gd name="T11" fmla="*/ 6802 h 21600"/>
                  <a:gd name="T12" fmla="*/ 8064 w 21600"/>
                  <a:gd name="T13" fmla="*/ 13526 h 21600"/>
                  <a:gd name="T14" fmla="*/ 692 w 21600"/>
                  <a:gd name="T15" fmla="*/ 21088 h 21600"/>
                  <a:gd name="T16" fmla="*/ 2273 w 21600"/>
                  <a:gd name="T17" fmla="*/ 7719 h 21600"/>
                  <a:gd name="T18" fmla="*/ 19149 w 21600"/>
                  <a:gd name="T19" fmla="*/ 202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6625" y="20892"/>
                    </a:moveTo>
                    <a:lnTo>
                      <a:pt x="7105" y="21023"/>
                    </a:lnTo>
                    <a:lnTo>
                      <a:pt x="7513" y="21088"/>
                    </a:lnTo>
                    <a:lnTo>
                      <a:pt x="7922" y="21115"/>
                    </a:lnTo>
                    <a:lnTo>
                      <a:pt x="8242" y="21115"/>
                    </a:lnTo>
                    <a:lnTo>
                      <a:pt x="8544" y="21062"/>
                    </a:lnTo>
                    <a:lnTo>
                      <a:pt x="8810" y="20997"/>
                    </a:lnTo>
                    <a:lnTo>
                      <a:pt x="9023" y="20892"/>
                    </a:lnTo>
                    <a:lnTo>
                      <a:pt x="9148" y="20761"/>
                    </a:lnTo>
                    <a:lnTo>
                      <a:pt x="9290" y="20616"/>
                    </a:lnTo>
                    <a:lnTo>
                      <a:pt x="9361" y="20459"/>
                    </a:lnTo>
                    <a:lnTo>
                      <a:pt x="9396" y="20289"/>
                    </a:lnTo>
                    <a:lnTo>
                      <a:pt x="9396" y="20092"/>
                    </a:lnTo>
                    <a:lnTo>
                      <a:pt x="9325" y="19909"/>
                    </a:lnTo>
                    <a:lnTo>
                      <a:pt x="9219" y="19738"/>
                    </a:lnTo>
                    <a:lnTo>
                      <a:pt x="9094" y="19555"/>
                    </a:lnTo>
                    <a:lnTo>
                      <a:pt x="8917" y="19384"/>
                    </a:lnTo>
                    <a:lnTo>
                      <a:pt x="8650" y="19162"/>
                    </a:lnTo>
                    <a:lnTo>
                      <a:pt x="8437" y="18900"/>
                    </a:lnTo>
                    <a:lnTo>
                      <a:pt x="8277" y="18624"/>
                    </a:lnTo>
                    <a:lnTo>
                      <a:pt x="8135" y="18349"/>
                    </a:lnTo>
                    <a:lnTo>
                      <a:pt x="8028" y="18048"/>
                    </a:lnTo>
                    <a:lnTo>
                      <a:pt x="7993" y="17746"/>
                    </a:lnTo>
                    <a:lnTo>
                      <a:pt x="7993" y="17471"/>
                    </a:lnTo>
                    <a:lnTo>
                      <a:pt x="8028" y="17169"/>
                    </a:lnTo>
                    <a:lnTo>
                      <a:pt x="8135" y="16920"/>
                    </a:lnTo>
                    <a:lnTo>
                      <a:pt x="8277" y="16671"/>
                    </a:lnTo>
                    <a:lnTo>
                      <a:pt x="8366" y="16540"/>
                    </a:lnTo>
                    <a:lnTo>
                      <a:pt x="8473" y="16409"/>
                    </a:lnTo>
                    <a:lnTo>
                      <a:pt x="8615" y="16317"/>
                    </a:lnTo>
                    <a:lnTo>
                      <a:pt x="8739" y="16213"/>
                    </a:lnTo>
                    <a:lnTo>
                      <a:pt x="8881" y="16134"/>
                    </a:lnTo>
                    <a:lnTo>
                      <a:pt x="9059" y="16055"/>
                    </a:lnTo>
                    <a:lnTo>
                      <a:pt x="9254" y="15990"/>
                    </a:lnTo>
                    <a:lnTo>
                      <a:pt x="9432" y="15911"/>
                    </a:lnTo>
                    <a:lnTo>
                      <a:pt x="9663" y="15885"/>
                    </a:lnTo>
                    <a:lnTo>
                      <a:pt x="9876" y="15833"/>
                    </a:lnTo>
                    <a:lnTo>
                      <a:pt x="10142" y="15806"/>
                    </a:lnTo>
                    <a:lnTo>
                      <a:pt x="10391" y="15806"/>
                    </a:lnTo>
                    <a:lnTo>
                      <a:pt x="10728" y="15806"/>
                    </a:lnTo>
                    <a:lnTo>
                      <a:pt x="10995" y="15806"/>
                    </a:lnTo>
                    <a:lnTo>
                      <a:pt x="11279" y="15833"/>
                    </a:lnTo>
                    <a:lnTo>
                      <a:pt x="11546" y="15885"/>
                    </a:lnTo>
                    <a:lnTo>
                      <a:pt x="11776" y="15937"/>
                    </a:lnTo>
                    <a:lnTo>
                      <a:pt x="12025" y="15990"/>
                    </a:lnTo>
                    <a:lnTo>
                      <a:pt x="12221" y="16055"/>
                    </a:lnTo>
                    <a:lnTo>
                      <a:pt x="12434" y="16134"/>
                    </a:lnTo>
                    <a:lnTo>
                      <a:pt x="12611" y="16213"/>
                    </a:lnTo>
                    <a:lnTo>
                      <a:pt x="12771" y="16317"/>
                    </a:lnTo>
                    <a:lnTo>
                      <a:pt x="12913" y="16409"/>
                    </a:lnTo>
                    <a:lnTo>
                      <a:pt x="13038" y="16514"/>
                    </a:lnTo>
                    <a:lnTo>
                      <a:pt x="13251" y="16737"/>
                    </a:lnTo>
                    <a:lnTo>
                      <a:pt x="13428" y="16986"/>
                    </a:lnTo>
                    <a:lnTo>
                      <a:pt x="13517" y="17248"/>
                    </a:lnTo>
                    <a:lnTo>
                      <a:pt x="13588" y="17523"/>
                    </a:lnTo>
                    <a:lnTo>
                      <a:pt x="13588" y="17799"/>
                    </a:lnTo>
                    <a:lnTo>
                      <a:pt x="13517" y="18074"/>
                    </a:lnTo>
                    <a:lnTo>
                      <a:pt x="13428" y="18323"/>
                    </a:lnTo>
                    <a:lnTo>
                      <a:pt x="13286" y="18572"/>
                    </a:lnTo>
                    <a:lnTo>
                      <a:pt x="13109" y="18808"/>
                    </a:lnTo>
                    <a:lnTo>
                      <a:pt x="12878" y="19031"/>
                    </a:lnTo>
                    <a:lnTo>
                      <a:pt x="12434" y="19411"/>
                    </a:lnTo>
                    <a:lnTo>
                      <a:pt x="12132" y="19738"/>
                    </a:lnTo>
                    <a:lnTo>
                      <a:pt x="12025" y="19856"/>
                    </a:lnTo>
                    <a:lnTo>
                      <a:pt x="11919" y="20014"/>
                    </a:lnTo>
                    <a:lnTo>
                      <a:pt x="11883" y="20132"/>
                    </a:lnTo>
                    <a:lnTo>
                      <a:pt x="11883" y="20263"/>
                    </a:lnTo>
                    <a:lnTo>
                      <a:pt x="11883" y="20394"/>
                    </a:lnTo>
                    <a:lnTo>
                      <a:pt x="11954" y="20485"/>
                    </a:lnTo>
                    <a:lnTo>
                      <a:pt x="12061" y="20590"/>
                    </a:lnTo>
                    <a:lnTo>
                      <a:pt x="12185" y="20695"/>
                    </a:lnTo>
                    <a:lnTo>
                      <a:pt x="12327" y="20787"/>
                    </a:lnTo>
                    <a:lnTo>
                      <a:pt x="12540" y="20892"/>
                    </a:lnTo>
                    <a:lnTo>
                      <a:pt x="12771" y="20997"/>
                    </a:lnTo>
                    <a:lnTo>
                      <a:pt x="13073" y="21088"/>
                    </a:lnTo>
                    <a:lnTo>
                      <a:pt x="13428" y="21193"/>
                    </a:lnTo>
                    <a:lnTo>
                      <a:pt x="13873" y="21298"/>
                    </a:lnTo>
                    <a:lnTo>
                      <a:pt x="14317" y="21390"/>
                    </a:lnTo>
                    <a:lnTo>
                      <a:pt x="14778" y="21468"/>
                    </a:lnTo>
                    <a:lnTo>
                      <a:pt x="15294" y="21547"/>
                    </a:lnTo>
                    <a:lnTo>
                      <a:pt x="15809" y="21600"/>
                    </a:lnTo>
                    <a:lnTo>
                      <a:pt x="16359" y="21652"/>
                    </a:lnTo>
                    <a:lnTo>
                      <a:pt x="16875" y="21678"/>
                    </a:lnTo>
                    <a:lnTo>
                      <a:pt x="17407" y="21678"/>
                    </a:lnTo>
                    <a:lnTo>
                      <a:pt x="17958" y="21678"/>
                    </a:lnTo>
                    <a:lnTo>
                      <a:pt x="18473" y="21652"/>
                    </a:lnTo>
                    <a:lnTo>
                      <a:pt x="18953" y="21573"/>
                    </a:lnTo>
                    <a:lnTo>
                      <a:pt x="19397" y="21495"/>
                    </a:lnTo>
                    <a:lnTo>
                      <a:pt x="19841" y="21390"/>
                    </a:lnTo>
                    <a:lnTo>
                      <a:pt x="20214" y="21272"/>
                    </a:lnTo>
                    <a:lnTo>
                      <a:pt x="20551" y="21088"/>
                    </a:lnTo>
                    <a:lnTo>
                      <a:pt x="20480" y="20787"/>
                    </a:lnTo>
                    <a:lnTo>
                      <a:pt x="20409" y="20485"/>
                    </a:lnTo>
                    <a:lnTo>
                      <a:pt x="20356" y="20158"/>
                    </a:lnTo>
                    <a:lnTo>
                      <a:pt x="20356" y="19804"/>
                    </a:lnTo>
                    <a:lnTo>
                      <a:pt x="20321" y="19083"/>
                    </a:lnTo>
                    <a:lnTo>
                      <a:pt x="20356" y="18349"/>
                    </a:lnTo>
                    <a:lnTo>
                      <a:pt x="20409" y="17641"/>
                    </a:lnTo>
                    <a:lnTo>
                      <a:pt x="20480" y="17012"/>
                    </a:lnTo>
                    <a:lnTo>
                      <a:pt x="20551" y="16488"/>
                    </a:lnTo>
                    <a:lnTo>
                      <a:pt x="20551" y="16055"/>
                    </a:lnTo>
                    <a:lnTo>
                      <a:pt x="20551" y="15911"/>
                    </a:lnTo>
                    <a:lnTo>
                      <a:pt x="20445" y="15754"/>
                    </a:lnTo>
                    <a:lnTo>
                      <a:pt x="20356" y="15610"/>
                    </a:lnTo>
                    <a:lnTo>
                      <a:pt x="20178" y="15452"/>
                    </a:lnTo>
                    <a:lnTo>
                      <a:pt x="20001" y="15334"/>
                    </a:lnTo>
                    <a:lnTo>
                      <a:pt x="19770" y="15230"/>
                    </a:lnTo>
                    <a:lnTo>
                      <a:pt x="19521" y="15125"/>
                    </a:lnTo>
                    <a:lnTo>
                      <a:pt x="19290" y="15059"/>
                    </a:lnTo>
                    <a:lnTo>
                      <a:pt x="19024" y="15007"/>
                    </a:lnTo>
                    <a:lnTo>
                      <a:pt x="18740" y="14954"/>
                    </a:lnTo>
                    <a:lnTo>
                      <a:pt x="18509" y="14954"/>
                    </a:lnTo>
                    <a:lnTo>
                      <a:pt x="18225" y="14954"/>
                    </a:lnTo>
                    <a:lnTo>
                      <a:pt x="17994" y="15007"/>
                    </a:lnTo>
                    <a:lnTo>
                      <a:pt x="17763" y="15085"/>
                    </a:lnTo>
                    <a:lnTo>
                      <a:pt x="17550" y="15177"/>
                    </a:lnTo>
                    <a:lnTo>
                      <a:pt x="17372" y="15308"/>
                    </a:lnTo>
                    <a:lnTo>
                      <a:pt x="17176" y="15426"/>
                    </a:lnTo>
                    <a:lnTo>
                      <a:pt x="16928" y="15557"/>
                    </a:lnTo>
                    <a:lnTo>
                      <a:pt x="16661" y="15636"/>
                    </a:lnTo>
                    <a:lnTo>
                      <a:pt x="16359" y="15688"/>
                    </a:lnTo>
                    <a:lnTo>
                      <a:pt x="16022" y="15715"/>
                    </a:lnTo>
                    <a:lnTo>
                      <a:pt x="15667" y="15688"/>
                    </a:lnTo>
                    <a:lnTo>
                      <a:pt x="15294" y="15662"/>
                    </a:lnTo>
                    <a:lnTo>
                      <a:pt x="14956" y="15583"/>
                    </a:lnTo>
                    <a:lnTo>
                      <a:pt x="14619" y="15479"/>
                    </a:lnTo>
                    <a:lnTo>
                      <a:pt x="14281" y="15334"/>
                    </a:lnTo>
                    <a:lnTo>
                      <a:pt x="13961" y="15177"/>
                    </a:lnTo>
                    <a:lnTo>
                      <a:pt x="13695" y="14981"/>
                    </a:lnTo>
                    <a:lnTo>
                      <a:pt x="13588" y="14850"/>
                    </a:lnTo>
                    <a:lnTo>
                      <a:pt x="13482" y="14732"/>
                    </a:lnTo>
                    <a:lnTo>
                      <a:pt x="13393" y="14600"/>
                    </a:lnTo>
                    <a:lnTo>
                      <a:pt x="13322" y="14456"/>
                    </a:lnTo>
                    <a:lnTo>
                      <a:pt x="13251" y="14299"/>
                    </a:lnTo>
                    <a:lnTo>
                      <a:pt x="13215" y="14155"/>
                    </a:lnTo>
                    <a:lnTo>
                      <a:pt x="13180" y="13971"/>
                    </a:lnTo>
                    <a:lnTo>
                      <a:pt x="13180" y="13801"/>
                    </a:lnTo>
                    <a:lnTo>
                      <a:pt x="13180" y="13591"/>
                    </a:lnTo>
                    <a:lnTo>
                      <a:pt x="13215" y="13395"/>
                    </a:lnTo>
                    <a:lnTo>
                      <a:pt x="13251" y="13198"/>
                    </a:lnTo>
                    <a:lnTo>
                      <a:pt x="13322" y="13015"/>
                    </a:lnTo>
                    <a:lnTo>
                      <a:pt x="13393" y="12870"/>
                    </a:lnTo>
                    <a:lnTo>
                      <a:pt x="13482" y="12713"/>
                    </a:lnTo>
                    <a:lnTo>
                      <a:pt x="13588" y="12569"/>
                    </a:lnTo>
                    <a:lnTo>
                      <a:pt x="13730" y="12438"/>
                    </a:lnTo>
                    <a:lnTo>
                      <a:pt x="13997" y="12215"/>
                    </a:lnTo>
                    <a:lnTo>
                      <a:pt x="14334" y="12005"/>
                    </a:lnTo>
                    <a:lnTo>
                      <a:pt x="14690" y="11861"/>
                    </a:lnTo>
                    <a:lnTo>
                      <a:pt x="15063" y="11756"/>
                    </a:lnTo>
                    <a:lnTo>
                      <a:pt x="15436" y="11678"/>
                    </a:lnTo>
                    <a:lnTo>
                      <a:pt x="15809" y="11638"/>
                    </a:lnTo>
                    <a:lnTo>
                      <a:pt x="16182" y="11638"/>
                    </a:lnTo>
                    <a:lnTo>
                      <a:pt x="16555" y="11678"/>
                    </a:lnTo>
                    <a:lnTo>
                      <a:pt x="16910" y="11730"/>
                    </a:lnTo>
                    <a:lnTo>
                      <a:pt x="17248" y="11835"/>
                    </a:lnTo>
                    <a:lnTo>
                      <a:pt x="17514" y="11966"/>
                    </a:lnTo>
                    <a:lnTo>
                      <a:pt x="17763" y="12110"/>
                    </a:lnTo>
                    <a:lnTo>
                      <a:pt x="17887" y="12215"/>
                    </a:lnTo>
                    <a:lnTo>
                      <a:pt x="18065" y="12307"/>
                    </a:lnTo>
                    <a:lnTo>
                      <a:pt x="18260" y="12412"/>
                    </a:lnTo>
                    <a:lnTo>
                      <a:pt x="18438" y="12464"/>
                    </a:lnTo>
                    <a:lnTo>
                      <a:pt x="18669" y="12543"/>
                    </a:lnTo>
                    <a:lnTo>
                      <a:pt x="18882" y="12569"/>
                    </a:lnTo>
                    <a:lnTo>
                      <a:pt x="19113" y="12595"/>
                    </a:lnTo>
                    <a:lnTo>
                      <a:pt x="19361" y="12608"/>
                    </a:lnTo>
                    <a:lnTo>
                      <a:pt x="19592" y="12608"/>
                    </a:lnTo>
                    <a:lnTo>
                      <a:pt x="19841" y="12595"/>
                    </a:lnTo>
                    <a:lnTo>
                      <a:pt x="20072" y="12543"/>
                    </a:lnTo>
                    <a:lnTo>
                      <a:pt x="20321" y="12490"/>
                    </a:lnTo>
                    <a:lnTo>
                      <a:pt x="20551" y="12438"/>
                    </a:lnTo>
                    <a:lnTo>
                      <a:pt x="20800" y="12333"/>
                    </a:lnTo>
                    <a:lnTo>
                      <a:pt x="20996" y="12241"/>
                    </a:lnTo>
                    <a:lnTo>
                      <a:pt x="21244" y="12110"/>
                    </a:lnTo>
                    <a:lnTo>
                      <a:pt x="21298" y="12032"/>
                    </a:lnTo>
                    <a:lnTo>
                      <a:pt x="21404" y="11966"/>
                    </a:lnTo>
                    <a:lnTo>
                      <a:pt x="21475" y="11861"/>
                    </a:lnTo>
                    <a:lnTo>
                      <a:pt x="21511" y="11730"/>
                    </a:lnTo>
                    <a:lnTo>
                      <a:pt x="21617" y="11481"/>
                    </a:lnTo>
                    <a:lnTo>
                      <a:pt x="21653" y="11180"/>
                    </a:lnTo>
                    <a:lnTo>
                      <a:pt x="21653" y="10826"/>
                    </a:lnTo>
                    <a:lnTo>
                      <a:pt x="21653" y="10472"/>
                    </a:lnTo>
                    <a:lnTo>
                      <a:pt x="21582" y="10092"/>
                    </a:lnTo>
                    <a:lnTo>
                      <a:pt x="21511" y="9725"/>
                    </a:lnTo>
                    <a:lnTo>
                      <a:pt x="21298" y="8912"/>
                    </a:lnTo>
                    <a:lnTo>
                      <a:pt x="21067" y="8191"/>
                    </a:lnTo>
                    <a:lnTo>
                      <a:pt x="20800" y="7536"/>
                    </a:lnTo>
                    <a:lnTo>
                      <a:pt x="20551" y="7025"/>
                    </a:lnTo>
                    <a:lnTo>
                      <a:pt x="20001" y="7103"/>
                    </a:lnTo>
                    <a:lnTo>
                      <a:pt x="19432" y="7156"/>
                    </a:lnTo>
                    <a:lnTo>
                      <a:pt x="18846" y="7208"/>
                    </a:lnTo>
                    <a:lnTo>
                      <a:pt x="18225" y="7208"/>
                    </a:lnTo>
                    <a:lnTo>
                      <a:pt x="17656" y="7208"/>
                    </a:lnTo>
                    <a:lnTo>
                      <a:pt x="17070" y="7182"/>
                    </a:lnTo>
                    <a:lnTo>
                      <a:pt x="16484" y="7156"/>
                    </a:lnTo>
                    <a:lnTo>
                      <a:pt x="15986" y="7103"/>
                    </a:lnTo>
                    <a:lnTo>
                      <a:pt x="14992" y="6999"/>
                    </a:lnTo>
                    <a:lnTo>
                      <a:pt x="14210" y="6907"/>
                    </a:lnTo>
                    <a:lnTo>
                      <a:pt x="13695" y="6828"/>
                    </a:lnTo>
                    <a:lnTo>
                      <a:pt x="13517" y="6802"/>
                    </a:lnTo>
                    <a:lnTo>
                      <a:pt x="13073" y="6645"/>
                    </a:lnTo>
                    <a:lnTo>
                      <a:pt x="12700" y="6474"/>
                    </a:lnTo>
                    <a:lnTo>
                      <a:pt x="12363" y="6304"/>
                    </a:lnTo>
                    <a:lnTo>
                      <a:pt x="12132" y="6094"/>
                    </a:lnTo>
                    <a:lnTo>
                      <a:pt x="11919" y="5871"/>
                    </a:lnTo>
                    <a:lnTo>
                      <a:pt x="11776" y="5649"/>
                    </a:lnTo>
                    <a:lnTo>
                      <a:pt x="11688" y="5413"/>
                    </a:lnTo>
                    <a:lnTo>
                      <a:pt x="11617" y="5190"/>
                    </a:lnTo>
                    <a:lnTo>
                      <a:pt x="11617" y="4941"/>
                    </a:lnTo>
                    <a:lnTo>
                      <a:pt x="11652" y="4718"/>
                    </a:lnTo>
                    <a:lnTo>
                      <a:pt x="11723" y="4482"/>
                    </a:lnTo>
                    <a:lnTo>
                      <a:pt x="11812" y="4285"/>
                    </a:lnTo>
                    <a:lnTo>
                      <a:pt x="11919" y="4089"/>
                    </a:lnTo>
                    <a:lnTo>
                      <a:pt x="12096" y="3905"/>
                    </a:lnTo>
                    <a:lnTo>
                      <a:pt x="12292" y="3735"/>
                    </a:lnTo>
                    <a:lnTo>
                      <a:pt x="12505" y="3604"/>
                    </a:lnTo>
                    <a:lnTo>
                      <a:pt x="12700" y="3460"/>
                    </a:lnTo>
                    <a:lnTo>
                      <a:pt x="12878" y="3250"/>
                    </a:lnTo>
                    <a:lnTo>
                      <a:pt x="13038" y="3027"/>
                    </a:lnTo>
                    <a:lnTo>
                      <a:pt x="13180" y="2752"/>
                    </a:lnTo>
                    <a:lnTo>
                      <a:pt x="13286" y="2477"/>
                    </a:lnTo>
                    <a:lnTo>
                      <a:pt x="13322" y="2175"/>
                    </a:lnTo>
                    <a:lnTo>
                      <a:pt x="13357" y="1874"/>
                    </a:lnTo>
                    <a:lnTo>
                      <a:pt x="13286" y="1572"/>
                    </a:lnTo>
                    <a:lnTo>
                      <a:pt x="13180" y="1271"/>
                    </a:lnTo>
                    <a:lnTo>
                      <a:pt x="13038" y="983"/>
                    </a:lnTo>
                    <a:lnTo>
                      <a:pt x="12949" y="865"/>
                    </a:lnTo>
                    <a:lnTo>
                      <a:pt x="12807" y="733"/>
                    </a:lnTo>
                    <a:lnTo>
                      <a:pt x="12665" y="616"/>
                    </a:lnTo>
                    <a:lnTo>
                      <a:pt x="12505" y="511"/>
                    </a:lnTo>
                    <a:lnTo>
                      <a:pt x="12327" y="406"/>
                    </a:lnTo>
                    <a:lnTo>
                      <a:pt x="12132" y="314"/>
                    </a:lnTo>
                    <a:lnTo>
                      <a:pt x="11883" y="235"/>
                    </a:lnTo>
                    <a:lnTo>
                      <a:pt x="11652" y="183"/>
                    </a:lnTo>
                    <a:lnTo>
                      <a:pt x="11368" y="104"/>
                    </a:lnTo>
                    <a:lnTo>
                      <a:pt x="11101" y="78"/>
                    </a:lnTo>
                    <a:lnTo>
                      <a:pt x="10800" y="52"/>
                    </a:lnTo>
                    <a:lnTo>
                      <a:pt x="10444" y="52"/>
                    </a:lnTo>
                    <a:lnTo>
                      <a:pt x="10142" y="52"/>
                    </a:lnTo>
                    <a:lnTo>
                      <a:pt x="9840" y="78"/>
                    </a:lnTo>
                    <a:lnTo>
                      <a:pt x="9574" y="104"/>
                    </a:lnTo>
                    <a:lnTo>
                      <a:pt x="9325" y="157"/>
                    </a:lnTo>
                    <a:lnTo>
                      <a:pt x="9094" y="209"/>
                    </a:lnTo>
                    <a:lnTo>
                      <a:pt x="8846" y="262"/>
                    </a:lnTo>
                    <a:lnTo>
                      <a:pt x="8650" y="340"/>
                    </a:lnTo>
                    <a:lnTo>
                      <a:pt x="8437" y="432"/>
                    </a:lnTo>
                    <a:lnTo>
                      <a:pt x="8277" y="511"/>
                    </a:lnTo>
                    <a:lnTo>
                      <a:pt x="8100" y="616"/>
                    </a:lnTo>
                    <a:lnTo>
                      <a:pt x="7957" y="707"/>
                    </a:lnTo>
                    <a:lnTo>
                      <a:pt x="7833" y="838"/>
                    </a:lnTo>
                    <a:lnTo>
                      <a:pt x="7620" y="1061"/>
                    </a:lnTo>
                    <a:lnTo>
                      <a:pt x="7442" y="1336"/>
                    </a:lnTo>
                    <a:lnTo>
                      <a:pt x="7353" y="1599"/>
                    </a:lnTo>
                    <a:lnTo>
                      <a:pt x="7318" y="1900"/>
                    </a:lnTo>
                    <a:lnTo>
                      <a:pt x="7318" y="2175"/>
                    </a:lnTo>
                    <a:lnTo>
                      <a:pt x="7353" y="2450"/>
                    </a:lnTo>
                    <a:lnTo>
                      <a:pt x="7442" y="2726"/>
                    </a:lnTo>
                    <a:lnTo>
                      <a:pt x="7620" y="2975"/>
                    </a:lnTo>
                    <a:lnTo>
                      <a:pt x="7833" y="3198"/>
                    </a:lnTo>
                    <a:lnTo>
                      <a:pt x="8064" y="3433"/>
                    </a:lnTo>
                    <a:lnTo>
                      <a:pt x="8295" y="3630"/>
                    </a:lnTo>
                    <a:lnTo>
                      <a:pt x="8508" y="3853"/>
                    </a:lnTo>
                    <a:lnTo>
                      <a:pt x="8686" y="4089"/>
                    </a:lnTo>
                    <a:lnTo>
                      <a:pt x="8775" y="4312"/>
                    </a:lnTo>
                    <a:lnTo>
                      <a:pt x="8846" y="4561"/>
                    </a:lnTo>
                    <a:lnTo>
                      <a:pt x="8846" y="4810"/>
                    </a:lnTo>
                    <a:lnTo>
                      <a:pt x="8810" y="5059"/>
                    </a:lnTo>
                    <a:lnTo>
                      <a:pt x="8721" y="5295"/>
                    </a:lnTo>
                    <a:lnTo>
                      <a:pt x="8579" y="5544"/>
                    </a:lnTo>
                    <a:lnTo>
                      <a:pt x="8366" y="5766"/>
                    </a:lnTo>
                    <a:lnTo>
                      <a:pt x="8135" y="5976"/>
                    </a:lnTo>
                    <a:lnTo>
                      <a:pt x="7833" y="6199"/>
                    </a:lnTo>
                    <a:lnTo>
                      <a:pt x="7478" y="6369"/>
                    </a:lnTo>
                    <a:lnTo>
                      <a:pt x="7069" y="6527"/>
                    </a:lnTo>
                    <a:lnTo>
                      <a:pt x="6590" y="6671"/>
                    </a:lnTo>
                    <a:lnTo>
                      <a:pt x="6092" y="6802"/>
                    </a:lnTo>
                    <a:lnTo>
                      <a:pt x="5684" y="6802"/>
                    </a:lnTo>
                    <a:lnTo>
                      <a:pt x="5133" y="6802"/>
                    </a:lnTo>
                    <a:lnTo>
                      <a:pt x="4547" y="6802"/>
                    </a:lnTo>
                    <a:lnTo>
                      <a:pt x="3872" y="6802"/>
                    </a:lnTo>
                    <a:lnTo>
                      <a:pt x="3144" y="6802"/>
                    </a:lnTo>
                    <a:lnTo>
                      <a:pt x="2362" y="6802"/>
                    </a:lnTo>
                    <a:lnTo>
                      <a:pt x="1545" y="6802"/>
                    </a:lnTo>
                    <a:lnTo>
                      <a:pt x="692" y="6802"/>
                    </a:lnTo>
                    <a:lnTo>
                      <a:pt x="586" y="7234"/>
                    </a:lnTo>
                    <a:lnTo>
                      <a:pt x="461" y="7837"/>
                    </a:lnTo>
                    <a:lnTo>
                      <a:pt x="355" y="8493"/>
                    </a:lnTo>
                    <a:lnTo>
                      <a:pt x="248" y="9187"/>
                    </a:lnTo>
                    <a:lnTo>
                      <a:pt x="142" y="9869"/>
                    </a:lnTo>
                    <a:lnTo>
                      <a:pt x="106" y="10498"/>
                    </a:lnTo>
                    <a:lnTo>
                      <a:pt x="106" y="10983"/>
                    </a:lnTo>
                    <a:lnTo>
                      <a:pt x="106" y="11311"/>
                    </a:lnTo>
                    <a:lnTo>
                      <a:pt x="213" y="11481"/>
                    </a:lnTo>
                    <a:lnTo>
                      <a:pt x="319" y="11651"/>
                    </a:lnTo>
                    <a:lnTo>
                      <a:pt x="497" y="11783"/>
                    </a:lnTo>
                    <a:lnTo>
                      <a:pt x="692" y="11914"/>
                    </a:lnTo>
                    <a:lnTo>
                      <a:pt x="941" y="12032"/>
                    </a:lnTo>
                    <a:lnTo>
                      <a:pt x="1207" y="12110"/>
                    </a:lnTo>
                    <a:lnTo>
                      <a:pt x="1509" y="12189"/>
                    </a:lnTo>
                    <a:lnTo>
                      <a:pt x="1794" y="12241"/>
                    </a:lnTo>
                    <a:lnTo>
                      <a:pt x="2131" y="12267"/>
                    </a:lnTo>
                    <a:lnTo>
                      <a:pt x="2433" y="12281"/>
                    </a:lnTo>
                    <a:lnTo>
                      <a:pt x="2735" y="12267"/>
                    </a:lnTo>
                    <a:lnTo>
                      <a:pt x="3055" y="12241"/>
                    </a:lnTo>
                    <a:lnTo>
                      <a:pt x="3357" y="12189"/>
                    </a:lnTo>
                    <a:lnTo>
                      <a:pt x="3623" y="12084"/>
                    </a:lnTo>
                    <a:lnTo>
                      <a:pt x="3872" y="11979"/>
                    </a:lnTo>
                    <a:lnTo>
                      <a:pt x="4103" y="11861"/>
                    </a:lnTo>
                    <a:lnTo>
                      <a:pt x="4316" y="11704"/>
                    </a:lnTo>
                    <a:lnTo>
                      <a:pt x="4582" y="11612"/>
                    </a:lnTo>
                    <a:lnTo>
                      <a:pt x="4849" y="11533"/>
                    </a:lnTo>
                    <a:lnTo>
                      <a:pt x="5169" y="11507"/>
                    </a:lnTo>
                    <a:lnTo>
                      <a:pt x="5506" y="11481"/>
                    </a:lnTo>
                    <a:lnTo>
                      <a:pt x="5808" y="11507"/>
                    </a:lnTo>
                    <a:lnTo>
                      <a:pt x="6146" y="11560"/>
                    </a:lnTo>
                    <a:lnTo>
                      <a:pt x="6501" y="11651"/>
                    </a:lnTo>
                    <a:lnTo>
                      <a:pt x="6803" y="11783"/>
                    </a:lnTo>
                    <a:lnTo>
                      <a:pt x="7105" y="11940"/>
                    </a:lnTo>
                    <a:lnTo>
                      <a:pt x="7353" y="12110"/>
                    </a:lnTo>
                    <a:lnTo>
                      <a:pt x="7584" y="12333"/>
                    </a:lnTo>
                    <a:lnTo>
                      <a:pt x="7798" y="12595"/>
                    </a:lnTo>
                    <a:lnTo>
                      <a:pt x="7922" y="12870"/>
                    </a:lnTo>
                    <a:lnTo>
                      <a:pt x="8028" y="13198"/>
                    </a:lnTo>
                    <a:lnTo>
                      <a:pt x="8064" y="13526"/>
                    </a:lnTo>
                    <a:lnTo>
                      <a:pt x="8028" y="13775"/>
                    </a:lnTo>
                    <a:lnTo>
                      <a:pt x="7922" y="13998"/>
                    </a:lnTo>
                    <a:lnTo>
                      <a:pt x="7798" y="14220"/>
                    </a:lnTo>
                    <a:lnTo>
                      <a:pt x="7584" y="14404"/>
                    </a:lnTo>
                    <a:lnTo>
                      <a:pt x="7353" y="14574"/>
                    </a:lnTo>
                    <a:lnTo>
                      <a:pt x="7105" y="14732"/>
                    </a:lnTo>
                    <a:lnTo>
                      <a:pt x="6803" y="14850"/>
                    </a:lnTo>
                    <a:lnTo>
                      <a:pt x="6501" y="14954"/>
                    </a:lnTo>
                    <a:lnTo>
                      <a:pt x="6146" y="15033"/>
                    </a:lnTo>
                    <a:lnTo>
                      <a:pt x="5808" y="15085"/>
                    </a:lnTo>
                    <a:lnTo>
                      <a:pt x="5506" y="15085"/>
                    </a:lnTo>
                    <a:lnTo>
                      <a:pt x="5169" y="15059"/>
                    </a:lnTo>
                    <a:lnTo>
                      <a:pt x="4849" y="15007"/>
                    </a:lnTo>
                    <a:lnTo>
                      <a:pt x="4582" y="14902"/>
                    </a:lnTo>
                    <a:lnTo>
                      <a:pt x="4316" y="14784"/>
                    </a:lnTo>
                    <a:lnTo>
                      <a:pt x="4103" y="14600"/>
                    </a:lnTo>
                    <a:lnTo>
                      <a:pt x="3907" y="14430"/>
                    </a:lnTo>
                    <a:lnTo>
                      <a:pt x="3659" y="14299"/>
                    </a:lnTo>
                    <a:lnTo>
                      <a:pt x="3428" y="14194"/>
                    </a:lnTo>
                    <a:lnTo>
                      <a:pt x="3179" y="14129"/>
                    </a:lnTo>
                    <a:lnTo>
                      <a:pt x="2913" y="14102"/>
                    </a:lnTo>
                    <a:lnTo>
                      <a:pt x="2646" y="14102"/>
                    </a:lnTo>
                    <a:lnTo>
                      <a:pt x="2362" y="14129"/>
                    </a:lnTo>
                    <a:lnTo>
                      <a:pt x="2096" y="14168"/>
                    </a:lnTo>
                    <a:lnTo>
                      <a:pt x="1811" y="14273"/>
                    </a:lnTo>
                    <a:lnTo>
                      <a:pt x="1545" y="14378"/>
                    </a:lnTo>
                    <a:lnTo>
                      <a:pt x="1314" y="14496"/>
                    </a:lnTo>
                    <a:lnTo>
                      <a:pt x="1065" y="14653"/>
                    </a:lnTo>
                    <a:lnTo>
                      <a:pt x="870" y="14797"/>
                    </a:lnTo>
                    <a:lnTo>
                      <a:pt x="657" y="14981"/>
                    </a:lnTo>
                    <a:lnTo>
                      <a:pt x="497" y="15177"/>
                    </a:lnTo>
                    <a:lnTo>
                      <a:pt x="390" y="15413"/>
                    </a:lnTo>
                    <a:lnTo>
                      <a:pt x="284" y="15636"/>
                    </a:lnTo>
                    <a:lnTo>
                      <a:pt x="248" y="15911"/>
                    </a:lnTo>
                    <a:lnTo>
                      <a:pt x="284" y="16239"/>
                    </a:lnTo>
                    <a:lnTo>
                      <a:pt x="319" y="16566"/>
                    </a:lnTo>
                    <a:lnTo>
                      <a:pt x="497" y="17340"/>
                    </a:lnTo>
                    <a:lnTo>
                      <a:pt x="692" y="18152"/>
                    </a:lnTo>
                    <a:lnTo>
                      <a:pt x="799" y="18559"/>
                    </a:lnTo>
                    <a:lnTo>
                      <a:pt x="905" y="18978"/>
                    </a:lnTo>
                    <a:lnTo>
                      <a:pt x="959" y="19384"/>
                    </a:lnTo>
                    <a:lnTo>
                      <a:pt x="994" y="19791"/>
                    </a:lnTo>
                    <a:lnTo>
                      <a:pt x="994" y="20132"/>
                    </a:lnTo>
                    <a:lnTo>
                      <a:pt x="959" y="20485"/>
                    </a:lnTo>
                    <a:lnTo>
                      <a:pt x="941" y="20669"/>
                    </a:lnTo>
                    <a:lnTo>
                      <a:pt x="870" y="20813"/>
                    </a:lnTo>
                    <a:lnTo>
                      <a:pt x="799" y="20970"/>
                    </a:lnTo>
                    <a:lnTo>
                      <a:pt x="692" y="21088"/>
                    </a:lnTo>
                    <a:lnTo>
                      <a:pt x="1474" y="20997"/>
                    </a:lnTo>
                    <a:lnTo>
                      <a:pt x="2291" y="20866"/>
                    </a:lnTo>
                    <a:lnTo>
                      <a:pt x="3108" y="20787"/>
                    </a:lnTo>
                    <a:lnTo>
                      <a:pt x="3907" y="20721"/>
                    </a:lnTo>
                    <a:lnTo>
                      <a:pt x="4653" y="20695"/>
                    </a:lnTo>
                    <a:lnTo>
                      <a:pt x="5364" y="20695"/>
                    </a:lnTo>
                    <a:lnTo>
                      <a:pt x="5701" y="20721"/>
                    </a:lnTo>
                    <a:lnTo>
                      <a:pt x="6057" y="20761"/>
                    </a:lnTo>
                    <a:lnTo>
                      <a:pt x="6323" y="20813"/>
                    </a:lnTo>
                    <a:lnTo>
                      <a:pt x="6625" y="20892"/>
                    </a:lnTo>
                    <a:close/>
                  </a:path>
                </a:pathLst>
              </a:custGeom>
              <a:solidFill>
                <a:srgbClr val="DDDDDD"/>
              </a:solidFill>
              <a:ln w="19050">
                <a:solidFill>
                  <a:srgbClr val="C0C0C0"/>
                </a:solidFill>
                <a:miter lim="800000"/>
                <a:headEnd/>
                <a:tailEnd/>
              </a:ln>
            </p:spPr>
            <p:txBody>
              <a:bodyPr/>
              <a:lstStyle/>
              <a:p>
                <a:endParaRPr lang="it-IT" sz="1200"/>
              </a:p>
            </p:txBody>
          </p:sp>
          <p:sp>
            <p:nvSpPr>
              <p:cNvPr id="24" name="Text Box 18"/>
              <p:cNvSpPr txBox="1">
                <a:spLocks noChangeArrowheads="1"/>
              </p:cNvSpPr>
              <p:nvPr/>
            </p:nvSpPr>
            <p:spPr bwMode="auto">
              <a:xfrm>
                <a:off x="2520" y="1244"/>
                <a:ext cx="827" cy="3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it-IT" altLang="it-IT" sz="1200" b="1" dirty="0"/>
                  <a:t>Rischio</a:t>
                </a:r>
              </a:p>
              <a:p>
                <a:r>
                  <a:rPr lang="it-IT" altLang="it-IT" sz="1200" b="1" dirty="0"/>
                  <a:t>legato al</a:t>
                </a:r>
              </a:p>
              <a:p>
                <a:r>
                  <a:rPr lang="it-IT" altLang="it-IT" sz="1200" b="1" dirty="0"/>
                  <a:t>settore</a:t>
                </a:r>
              </a:p>
            </p:txBody>
          </p:sp>
        </p:grpSp>
        <p:sp>
          <p:nvSpPr>
            <p:cNvPr id="25" name="Text Box 24"/>
            <p:cNvSpPr txBox="1">
              <a:spLocks noChangeArrowheads="1"/>
            </p:cNvSpPr>
            <p:nvPr/>
          </p:nvSpPr>
          <p:spPr bwMode="auto">
            <a:xfrm>
              <a:off x="4711700" y="2344738"/>
              <a:ext cx="2162175"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it-IT" altLang="it-IT" sz="1000"/>
                <a:t>Rispetto ad un investimento diretto:</a:t>
              </a:r>
            </a:p>
            <a:p>
              <a:pPr algn="l">
                <a:buFontTx/>
                <a:buChar char="-"/>
              </a:pPr>
              <a:r>
                <a:rPr lang="it-IT" altLang="it-IT" sz="1000"/>
                <a:t> maggiore diversificazione </a:t>
              </a:r>
            </a:p>
            <a:p>
              <a:pPr algn="l">
                <a:buFontTx/>
                <a:buChar char="-"/>
              </a:pPr>
              <a:r>
                <a:rPr lang="it-IT" altLang="it-IT" sz="1000"/>
                <a:t> maggiore trasparenza</a:t>
              </a:r>
            </a:p>
          </p:txBody>
        </p:sp>
        <p:sp>
          <p:nvSpPr>
            <p:cNvPr id="26" name="Text Box 25"/>
            <p:cNvSpPr txBox="1">
              <a:spLocks noChangeArrowheads="1"/>
            </p:cNvSpPr>
            <p:nvPr/>
          </p:nvSpPr>
          <p:spPr bwMode="auto">
            <a:xfrm>
              <a:off x="787400" y="2547938"/>
              <a:ext cx="1633538"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it-IT" altLang="it-IT" sz="1000"/>
                <a:t>- esigui volumi di scambio</a:t>
              </a:r>
            </a:p>
          </p:txBody>
        </p:sp>
        <p:sp>
          <p:nvSpPr>
            <p:cNvPr id="27" name="Text Box 26"/>
            <p:cNvSpPr txBox="1">
              <a:spLocks noChangeArrowheads="1"/>
            </p:cNvSpPr>
            <p:nvPr/>
          </p:nvSpPr>
          <p:spPr bwMode="auto">
            <a:xfrm>
              <a:off x="1054100" y="3309938"/>
              <a:ext cx="1438275"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it-IT" altLang="it-IT" sz="1000"/>
                <a:t>Rialzo tassi:</a:t>
              </a:r>
            </a:p>
            <a:p>
              <a:pPr algn="l"/>
              <a:r>
                <a:rPr lang="it-IT" altLang="it-IT" sz="1000"/>
                <a:t>mutui</a:t>
              </a:r>
            </a:p>
            <a:p>
              <a:pPr algn="l"/>
              <a:r>
                <a:rPr lang="it-IT" altLang="it-IT" sz="1000"/>
                <a:t>valori fondi immobiliari</a:t>
              </a:r>
            </a:p>
          </p:txBody>
        </p:sp>
      </p:grpSp>
    </p:spTree>
    <p:extLst>
      <p:ext uri="{BB962C8B-B14F-4D97-AF65-F5344CB8AC3E}">
        <p14:creationId xmlns:p14="http://schemas.microsoft.com/office/powerpoint/2010/main" val="3018637194"/>
      </p:ext>
    </p:extLst>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026"/>
          <p:cNvSpPr txBox="1">
            <a:spLocks noChangeArrowheads="1"/>
          </p:cNvSpPr>
          <p:nvPr/>
        </p:nvSpPr>
        <p:spPr bwMode="auto">
          <a:xfrm>
            <a:off x="439172" y="260648"/>
            <a:ext cx="8278812" cy="463846"/>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lgn="ctr">
                <a:solidFill>
                  <a:srgbClr val="6699FF"/>
                </a:solidFill>
                <a:miter lim="800000"/>
                <a:headEnd/>
                <a:tailEnd/>
              </a14:hiddenLine>
            </a:ext>
          </a:extLst>
        </p:spPr>
        <p:txBody>
          <a:bodyPr lIns="90000" tIns="46800" rIns="90000" bIns="46800">
            <a:spAutoFit/>
          </a:bodyPr>
          <a:lstStyle/>
          <a:p>
            <a:pPr algn="ctr">
              <a:defRPr/>
            </a:pPr>
            <a:r>
              <a:rPr lang="it-IT" sz="2400" b="1" dirty="0" smtClean="0">
                <a:solidFill>
                  <a:srgbClr val="F26200"/>
                </a:solidFill>
                <a:latin typeface="Georgia" panose="02040502050405020303" pitchFamily="18" charset="0"/>
              </a:rPr>
              <a:t>Le </a:t>
            </a:r>
            <a:r>
              <a:rPr lang="it-IT" sz="2400" b="1" dirty="0" err="1" smtClean="0">
                <a:solidFill>
                  <a:srgbClr val="F26200"/>
                </a:solidFill>
                <a:latin typeface="Georgia" panose="02040502050405020303" pitchFamily="18" charset="0"/>
              </a:rPr>
              <a:t>commodities</a:t>
            </a:r>
            <a:endParaRPr lang="it-IT" sz="2400" b="1" dirty="0">
              <a:solidFill>
                <a:srgbClr val="F26200"/>
              </a:solidFill>
              <a:latin typeface="Georgia" panose="02040502050405020303" pitchFamily="18" charset="0"/>
            </a:endParaRPr>
          </a:p>
        </p:txBody>
      </p:sp>
      <p:sp>
        <p:nvSpPr>
          <p:cNvPr id="2" name="Segnaposto numero diapositiva 1"/>
          <p:cNvSpPr>
            <a:spLocks noGrp="1"/>
          </p:cNvSpPr>
          <p:nvPr>
            <p:ph type="sldNum" sz="quarter" idx="4"/>
          </p:nvPr>
        </p:nvSpPr>
        <p:spPr/>
        <p:txBody>
          <a:bodyPr/>
          <a:lstStyle/>
          <a:p>
            <a:fld id="{CEE20744-6222-4AA3-9D45-8592154090B2}" type="slidenum">
              <a:rPr lang="it-IT" smtClean="0"/>
              <a:pPr/>
              <a:t>177</a:t>
            </a:fld>
            <a:endParaRPr lang="it-IT" dirty="0"/>
          </a:p>
        </p:txBody>
      </p:sp>
      <p:sp>
        <p:nvSpPr>
          <p:cNvPr id="18" name="Text Box 9"/>
          <p:cNvSpPr txBox="1">
            <a:spLocks noChangeArrowheads="1"/>
          </p:cNvSpPr>
          <p:nvPr/>
        </p:nvSpPr>
        <p:spPr bwMode="auto">
          <a:xfrm>
            <a:off x="2055385" y="1944923"/>
            <a:ext cx="1276867" cy="4386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it-IT" altLang="it-IT" sz="1400" b="1"/>
              <a:t>Petrolio</a:t>
            </a:r>
          </a:p>
        </p:txBody>
      </p:sp>
      <p:sp>
        <p:nvSpPr>
          <p:cNvPr id="19" name="Text Box 29"/>
          <p:cNvSpPr txBox="1">
            <a:spLocks noChangeArrowheads="1"/>
          </p:cNvSpPr>
          <p:nvPr/>
        </p:nvSpPr>
        <p:spPr bwMode="auto">
          <a:xfrm>
            <a:off x="1928178" y="2474954"/>
            <a:ext cx="1500080" cy="4386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it-IT" altLang="it-IT" sz="1400" b="1"/>
              <a:t>Alluminio</a:t>
            </a:r>
          </a:p>
        </p:txBody>
      </p:sp>
      <p:sp>
        <p:nvSpPr>
          <p:cNvPr id="28" name="Text Box 30"/>
          <p:cNvSpPr txBox="1">
            <a:spLocks noChangeArrowheads="1"/>
          </p:cNvSpPr>
          <p:nvPr/>
        </p:nvSpPr>
        <p:spPr bwMode="auto">
          <a:xfrm>
            <a:off x="2422606" y="3381132"/>
            <a:ext cx="991251" cy="4386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it-IT" altLang="it-IT" sz="1400" b="1" dirty="0"/>
              <a:t>Zinco</a:t>
            </a:r>
          </a:p>
        </p:txBody>
      </p:sp>
      <p:sp>
        <p:nvSpPr>
          <p:cNvPr id="29" name="Text Box 31"/>
          <p:cNvSpPr txBox="1">
            <a:spLocks noChangeArrowheads="1"/>
          </p:cNvSpPr>
          <p:nvPr/>
        </p:nvSpPr>
        <p:spPr bwMode="auto">
          <a:xfrm>
            <a:off x="1479355" y="3315693"/>
            <a:ext cx="1084857" cy="4386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it-IT" altLang="it-IT" sz="1400" b="1"/>
              <a:t>Rame </a:t>
            </a:r>
          </a:p>
        </p:txBody>
      </p:sp>
      <p:sp>
        <p:nvSpPr>
          <p:cNvPr id="30" name="Text Box 32"/>
          <p:cNvSpPr txBox="1">
            <a:spLocks noChangeArrowheads="1"/>
          </p:cNvSpPr>
          <p:nvPr/>
        </p:nvSpPr>
        <p:spPr bwMode="auto">
          <a:xfrm>
            <a:off x="5614772" y="3717785"/>
            <a:ext cx="1068057" cy="4386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it-IT" altLang="it-IT" sz="1400" b="1"/>
              <a:t>Grano</a:t>
            </a:r>
          </a:p>
        </p:txBody>
      </p:sp>
      <p:sp>
        <p:nvSpPr>
          <p:cNvPr id="31" name="Text Box 33"/>
          <p:cNvSpPr txBox="1">
            <a:spLocks noChangeArrowheads="1"/>
          </p:cNvSpPr>
          <p:nvPr/>
        </p:nvSpPr>
        <p:spPr bwMode="auto">
          <a:xfrm>
            <a:off x="6308409" y="2127692"/>
            <a:ext cx="873646" cy="4386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it-IT" altLang="it-IT" sz="1400" b="1"/>
              <a:t>Mais</a:t>
            </a:r>
          </a:p>
        </p:txBody>
      </p:sp>
      <p:sp>
        <p:nvSpPr>
          <p:cNvPr id="32" name="Text Box 35"/>
          <p:cNvSpPr txBox="1">
            <a:spLocks noChangeArrowheads="1"/>
          </p:cNvSpPr>
          <p:nvPr/>
        </p:nvSpPr>
        <p:spPr bwMode="auto">
          <a:xfrm>
            <a:off x="2232995" y="2667729"/>
            <a:ext cx="756039" cy="7447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it-IT" altLang="it-IT" sz="1400" b="1"/>
          </a:p>
          <a:p>
            <a:r>
              <a:rPr lang="it-IT" altLang="it-IT" sz="1400" b="1"/>
              <a:t>Oro</a:t>
            </a:r>
          </a:p>
        </p:txBody>
      </p:sp>
      <p:sp>
        <p:nvSpPr>
          <p:cNvPr id="33" name="Text Box 36"/>
          <p:cNvSpPr txBox="1">
            <a:spLocks noChangeArrowheads="1"/>
          </p:cNvSpPr>
          <p:nvPr/>
        </p:nvSpPr>
        <p:spPr bwMode="auto">
          <a:xfrm>
            <a:off x="1216542" y="2221244"/>
            <a:ext cx="784840" cy="7447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it-IT" altLang="it-IT" sz="1400" b="1" dirty="0"/>
          </a:p>
          <a:p>
            <a:r>
              <a:rPr lang="it-IT" altLang="it-IT" sz="1400" b="1" dirty="0"/>
              <a:t>Gas</a:t>
            </a:r>
          </a:p>
        </p:txBody>
      </p:sp>
      <p:sp>
        <p:nvSpPr>
          <p:cNvPr id="34" name="Text Box 37"/>
          <p:cNvSpPr txBox="1">
            <a:spLocks noChangeArrowheads="1"/>
          </p:cNvSpPr>
          <p:nvPr/>
        </p:nvSpPr>
        <p:spPr bwMode="auto">
          <a:xfrm>
            <a:off x="5667574" y="2639446"/>
            <a:ext cx="1082458" cy="4386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it-IT" altLang="it-IT" sz="1400" b="1"/>
              <a:t>Cacao</a:t>
            </a:r>
          </a:p>
        </p:txBody>
      </p:sp>
      <p:sp>
        <p:nvSpPr>
          <p:cNvPr id="35" name="Text Box 38"/>
          <p:cNvSpPr txBox="1">
            <a:spLocks noChangeArrowheads="1"/>
          </p:cNvSpPr>
          <p:nvPr/>
        </p:nvSpPr>
        <p:spPr bwMode="auto">
          <a:xfrm>
            <a:off x="6101998" y="3224308"/>
            <a:ext cx="1514479" cy="4386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it-IT" altLang="it-IT" sz="1400" b="1"/>
              <a:t>Frumento</a:t>
            </a:r>
          </a:p>
        </p:txBody>
      </p:sp>
      <p:sp>
        <p:nvSpPr>
          <p:cNvPr id="36" name="Text Box 39"/>
          <p:cNvSpPr txBox="1">
            <a:spLocks noChangeArrowheads="1"/>
          </p:cNvSpPr>
          <p:nvPr/>
        </p:nvSpPr>
        <p:spPr bwMode="auto">
          <a:xfrm>
            <a:off x="7093249" y="2602892"/>
            <a:ext cx="844844" cy="4386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it-IT" altLang="it-IT" sz="1400" b="1"/>
              <a:t>Soia</a:t>
            </a:r>
          </a:p>
        </p:txBody>
      </p:sp>
      <p:sp>
        <p:nvSpPr>
          <p:cNvPr id="37" name="Text Box 45"/>
          <p:cNvSpPr txBox="1">
            <a:spLocks noChangeArrowheads="1"/>
          </p:cNvSpPr>
          <p:nvPr/>
        </p:nvSpPr>
        <p:spPr bwMode="auto">
          <a:xfrm>
            <a:off x="732915" y="1323507"/>
            <a:ext cx="3989010" cy="4386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it-IT" altLang="it-IT" sz="1400" b="1"/>
              <a:t>Investimenti in materie prime</a:t>
            </a:r>
          </a:p>
        </p:txBody>
      </p:sp>
      <p:sp>
        <p:nvSpPr>
          <p:cNvPr id="38" name="Text Box 46"/>
          <p:cNvSpPr txBox="1">
            <a:spLocks noChangeArrowheads="1"/>
          </p:cNvSpPr>
          <p:nvPr/>
        </p:nvSpPr>
        <p:spPr bwMode="auto">
          <a:xfrm>
            <a:off x="4393108" y="1743876"/>
            <a:ext cx="4353829" cy="4386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it-IT" altLang="it-IT" sz="1400" b="1"/>
              <a:t>Investimenti in beni di consumo</a:t>
            </a:r>
          </a:p>
        </p:txBody>
      </p:sp>
      <p:sp>
        <p:nvSpPr>
          <p:cNvPr id="39" name="Oval 47"/>
          <p:cNvSpPr>
            <a:spLocks noChangeArrowheads="1"/>
          </p:cNvSpPr>
          <p:nvPr/>
        </p:nvSpPr>
        <p:spPr bwMode="auto">
          <a:xfrm>
            <a:off x="915325" y="1764437"/>
            <a:ext cx="2841749" cy="2503940"/>
          </a:xfrm>
          <a:prstGeom prst="ellipse">
            <a:avLst/>
          </a:prstGeom>
          <a:noFill/>
          <a:ln w="25400">
            <a:solidFill>
              <a:srgbClr val="C0C0C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sp>
        <p:nvSpPr>
          <p:cNvPr id="40" name="Oval 48"/>
          <p:cNvSpPr>
            <a:spLocks noChangeArrowheads="1"/>
          </p:cNvSpPr>
          <p:nvPr/>
        </p:nvSpPr>
        <p:spPr bwMode="auto">
          <a:xfrm>
            <a:off x="5197150" y="2111699"/>
            <a:ext cx="2841749" cy="2412555"/>
          </a:xfrm>
          <a:prstGeom prst="ellipse">
            <a:avLst/>
          </a:prstGeom>
          <a:noFill/>
          <a:ln w="25400">
            <a:solidFill>
              <a:srgbClr val="C0C0C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sp>
        <p:nvSpPr>
          <p:cNvPr id="43" name="Text Box 52"/>
          <p:cNvSpPr txBox="1">
            <a:spLocks noChangeArrowheads="1"/>
          </p:cNvSpPr>
          <p:nvPr/>
        </p:nvSpPr>
        <p:spPr bwMode="auto">
          <a:xfrm>
            <a:off x="2064985" y="4900400"/>
            <a:ext cx="2164914" cy="6579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it-IT" altLang="it-IT" sz="1200"/>
              <a:t>Standardizzazione</a:t>
            </a:r>
          </a:p>
          <a:p>
            <a:r>
              <a:rPr lang="it-IT" altLang="it-IT" sz="1200"/>
              <a:t>delle commodities</a:t>
            </a:r>
          </a:p>
        </p:txBody>
      </p:sp>
      <p:sp>
        <p:nvSpPr>
          <p:cNvPr id="44" name="Text Box 53"/>
          <p:cNvSpPr txBox="1">
            <a:spLocks noChangeArrowheads="1"/>
          </p:cNvSpPr>
          <p:nvPr/>
        </p:nvSpPr>
        <p:spPr bwMode="auto">
          <a:xfrm>
            <a:off x="5170749" y="4918677"/>
            <a:ext cx="2868150" cy="6579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it-IT" altLang="it-IT" sz="1200"/>
              <a:t>Permette la negoziazione</a:t>
            </a:r>
          </a:p>
          <a:p>
            <a:r>
              <a:rPr lang="it-IT" altLang="it-IT" sz="1200"/>
              <a:t>sui mercati internazionali</a:t>
            </a:r>
          </a:p>
        </p:txBody>
      </p:sp>
      <p:sp>
        <p:nvSpPr>
          <p:cNvPr id="45" name="AutoShape 54"/>
          <p:cNvSpPr>
            <a:spLocks noChangeArrowheads="1"/>
          </p:cNvSpPr>
          <p:nvPr/>
        </p:nvSpPr>
        <p:spPr bwMode="auto">
          <a:xfrm>
            <a:off x="3995936" y="5023171"/>
            <a:ext cx="921648" cy="274154"/>
          </a:xfrm>
          <a:prstGeom prst="rightArrow">
            <a:avLst>
              <a:gd name="adj1" fmla="val 50000"/>
              <a:gd name="adj2" fmla="val 80000"/>
            </a:avLst>
          </a:prstGeom>
          <a:solidFill>
            <a:srgbClr val="DDDDDD"/>
          </a:solidFill>
          <a:ln w="19050">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spTree>
    <p:extLst>
      <p:ext uri="{BB962C8B-B14F-4D97-AF65-F5344CB8AC3E}">
        <p14:creationId xmlns:p14="http://schemas.microsoft.com/office/powerpoint/2010/main" val="2184095445"/>
      </p:ext>
    </p:extLst>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026"/>
          <p:cNvSpPr txBox="1">
            <a:spLocks noChangeArrowheads="1"/>
          </p:cNvSpPr>
          <p:nvPr/>
        </p:nvSpPr>
        <p:spPr bwMode="auto">
          <a:xfrm>
            <a:off x="439172" y="260648"/>
            <a:ext cx="8278812" cy="2310505"/>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lgn="ctr">
                <a:solidFill>
                  <a:srgbClr val="6699FF"/>
                </a:solidFill>
                <a:miter lim="800000"/>
                <a:headEnd/>
                <a:tailEnd/>
              </a14:hiddenLine>
            </a:ext>
          </a:extLst>
        </p:spPr>
        <p:txBody>
          <a:bodyPr lIns="90000" tIns="46800" rIns="90000" bIns="46800">
            <a:spAutoFit/>
          </a:bodyPr>
          <a:lstStyle/>
          <a:p>
            <a:pPr algn="ctr">
              <a:defRPr/>
            </a:pPr>
            <a:r>
              <a:rPr lang="it-IT" sz="2400" b="1" dirty="0" smtClean="0">
                <a:solidFill>
                  <a:srgbClr val="F26200"/>
                </a:solidFill>
                <a:latin typeface="Georgia" panose="02040502050405020303" pitchFamily="18" charset="0"/>
              </a:rPr>
              <a:t>Le </a:t>
            </a:r>
            <a:r>
              <a:rPr lang="it-IT" sz="2400" b="1" dirty="0" err="1" smtClean="0">
                <a:solidFill>
                  <a:srgbClr val="F26200"/>
                </a:solidFill>
                <a:latin typeface="Georgia" panose="02040502050405020303" pitchFamily="18" charset="0"/>
              </a:rPr>
              <a:t>commodities</a:t>
            </a:r>
            <a:r>
              <a:rPr lang="it-IT" sz="2400" b="1" dirty="0" smtClean="0">
                <a:solidFill>
                  <a:srgbClr val="F26200"/>
                </a:solidFill>
                <a:latin typeface="Georgia" panose="02040502050405020303" pitchFamily="18" charset="0"/>
              </a:rPr>
              <a:t>: la legge</a:t>
            </a:r>
            <a:br>
              <a:rPr lang="it-IT" sz="2400" b="1" dirty="0" smtClean="0">
                <a:solidFill>
                  <a:srgbClr val="F26200"/>
                </a:solidFill>
                <a:latin typeface="Georgia" panose="02040502050405020303" pitchFamily="18" charset="0"/>
              </a:rPr>
            </a:br>
            <a:r>
              <a:rPr lang="it-IT" sz="2400" b="1" dirty="0" smtClean="0">
                <a:solidFill>
                  <a:srgbClr val="F26200"/>
                </a:solidFill>
                <a:latin typeface="Georgia" panose="02040502050405020303" pitchFamily="18" charset="0"/>
              </a:rPr>
              <a:t>della </a:t>
            </a:r>
            <a:r>
              <a:rPr lang="it-IT" sz="2400" b="1" dirty="0">
                <a:solidFill>
                  <a:srgbClr val="F26200"/>
                </a:solidFill>
                <a:latin typeface="Georgia" panose="02040502050405020303" pitchFamily="18" charset="0"/>
              </a:rPr>
              <a:t>domanda e </a:t>
            </a:r>
            <a:r>
              <a:rPr lang="it-IT" sz="2400" b="1" dirty="0" smtClean="0">
                <a:solidFill>
                  <a:srgbClr val="F26200"/>
                </a:solidFill>
                <a:latin typeface="Georgia" panose="02040502050405020303" pitchFamily="18" charset="0"/>
              </a:rPr>
              <a:t>dell’offerta</a:t>
            </a:r>
            <a:endParaRPr lang="it-IT" sz="2400" b="1" dirty="0">
              <a:solidFill>
                <a:srgbClr val="F26200"/>
              </a:solidFill>
              <a:latin typeface="Georgia" panose="02040502050405020303" pitchFamily="18" charset="0"/>
            </a:endParaRPr>
          </a:p>
          <a:p>
            <a:pPr algn="ctr">
              <a:defRPr/>
            </a:pPr>
            <a:endParaRPr lang="it-IT" sz="2400" b="1" dirty="0">
              <a:solidFill>
                <a:srgbClr val="F26200"/>
              </a:solidFill>
              <a:latin typeface="Georgia" panose="02040502050405020303" pitchFamily="18" charset="0"/>
            </a:endParaRPr>
          </a:p>
          <a:p>
            <a:pPr algn="ctr">
              <a:defRPr/>
            </a:pPr>
            <a:endParaRPr lang="it-IT" sz="2400" b="1" dirty="0">
              <a:solidFill>
                <a:srgbClr val="F26200"/>
              </a:solidFill>
              <a:latin typeface="Georgia" panose="02040502050405020303" pitchFamily="18" charset="0"/>
            </a:endParaRPr>
          </a:p>
          <a:p>
            <a:pPr algn="ctr">
              <a:defRPr/>
            </a:pPr>
            <a:endParaRPr lang="it-IT" sz="2400" b="1" dirty="0">
              <a:solidFill>
                <a:srgbClr val="F26200"/>
              </a:solidFill>
              <a:latin typeface="Georgia" panose="02040502050405020303" pitchFamily="18" charset="0"/>
            </a:endParaRPr>
          </a:p>
          <a:p>
            <a:pPr algn="ctr">
              <a:defRPr/>
            </a:pPr>
            <a:endParaRPr lang="it-IT" sz="2400" b="1" dirty="0">
              <a:solidFill>
                <a:srgbClr val="F26200"/>
              </a:solidFill>
              <a:latin typeface="Georgia" panose="02040502050405020303" pitchFamily="18" charset="0"/>
            </a:endParaRPr>
          </a:p>
        </p:txBody>
      </p:sp>
      <p:sp>
        <p:nvSpPr>
          <p:cNvPr id="2" name="Segnaposto numero diapositiva 1"/>
          <p:cNvSpPr>
            <a:spLocks noGrp="1"/>
          </p:cNvSpPr>
          <p:nvPr>
            <p:ph type="sldNum" sz="quarter" idx="4"/>
          </p:nvPr>
        </p:nvSpPr>
        <p:spPr/>
        <p:txBody>
          <a:bodyPr/>
          <a:lstStyle/>
          <a:p>
            <a:fld id="{CEE20744-6222-4AA3-9D45-8592154090B2}" type="slidenum">
              <a:rPr lang="it-IT" smtClean="0"/>
              <a:pPr/>
              <a:t>178</a:t>
            </a:fld>
            <a:endParaRPr lang="it-IT" dirty="0"/>
          </a:p>
        </p:txBody>
      </p:sp>
      <p:grpSp>
        <p:nvGrpSpPr>
          <p:cNvPr id="3" name="Gruppo 2"/>
          <p:cNvGrpSpPr/>
          <p:nvPr/>
        </p:nvGrpSpPr>
        <p:grpSpPr>
          <a:xfrm>
            <a:off x="425450" y="1712913"/>
            <a:ext cx="8292534" cy="3444279"/>
            <a:chOff x="425450" y="1712913"/>
            <a:chExt cx="5676900" cy="2452687"/>
          </a:xfrm>
        </p:grpSpPr>
        <p:grpSp>
          <p:nvGrpSpPr>
            <p:cNvPr id="22" name="Group 14"/>
            <p:cNvGrpSpPr>
              <a:grpSpLocks/>
            </p:cNvGrpSpPr>
            <p:nvPr/>
          </p:nvGrpSpPr>
          <p:grpSpPr bwMode="auto">
            <a:xfrm>
              <a:off x="609600" y="2443165"/>
              <a:ext cx="1765300" cy="979488"/>
              <a:chOff x="360" y="795"/>
              <a:chExt cx="1112" cy="617"/>
            </a:xfrm>
          </p:grpSpPr>
          <p:sp>
            <p:nvSpPr>
              <p:cNvPr id="23" name="Puzzle1"/>
              <p:cNvSpPr>
                <a:spLocks noEditPoints="1" noChangeArrowheads="1"/>
              </p:cNvSpPr>
              <p:nvPr/>
            </p:nvSpPr>
            <p:spPr bwMode="auto">
              <a:xfrm>
                <a:off x="360" y="795"/>
                <a:ext cx="1046" cy="617"/>
              </a:xfrm>
              <a:custGeom>
                <a:avLst/>
                <a:gdLst>
                  <a:gd name="T0" fmla="*/ 16740 w 21600"/>
                  <a:gd name="T1" fmla="*/ 21078 h 21600"/>
                  <a:gd name="T2" fmla="*/ 16976 w 21600"/>
                  <a:gd name="T3" fmla="*/ 521 h 21600"/>
                  <a:gd name="T4" fmla="*/ 4725 w 21600"/>
                  <a:gd name="T5" fmla="*/ 856 h 21600"/>
                  <a:gd name="T6" fmla="*/ 5040 w 21600"/>
                  <a:gd name="T7" fmla="*/ 21004 h 21600"/>
                  <a:gd name="T8" fmla="*/ 10811 w 21600"/>
                  <a:gd name="T9" fmla="*/ 12885 h 21600"/>
                  <a:gd name="T10" fmla="*/ 10845 w 21600"/>
                  <a:gd name="T11" fmla="*/ 8714 h 21600"/>
                  <a:gd name="T12" fmla="*/ 21600 w 21600"/>
                  <a:gd name="T13" fmla="*/ 10000 h 21600"/>
                  <a:gd name="T14" fmla="*/ 56 w 21600"/>
                  <a:gd name="T15" fmla="*/ 10000 h 21600"/>
                  <a:gd name="T16" fmla="*/ 6086 w 21600"/>
                  <a:gd name="T17" fmla="*/ 2569 h 21600"/>
                  <a:gd name="T18" fmla="*/ 16132 w 21600"/>
                  <a:gd name="T19" fmla="*/ 19552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9360" y="20836"/>
                    </a:moveTo>
                    <a:lnTo>
                      <a:pt x="9528" y="20836"/>
                    </a:lnTo>
                    <a:lnTo>
                      <a:pt x="9686" y="20762"/>
                    </a:lnTo>
                    <a:lnTo>
                      <a:pt x="9810" y="20687"/>
                    </a:lnTo>
                    <a:lnTo>
                      <a:pt x="9922" y="20575"/>
                    </a:lnTo>
                    <a:lnTo>
                      <a:pt x="10012" y="20426"/>
                    </a:lnTo>
                    <a:lnTo>
                      <a:pt x="10068" y="20296"/>
                    </a:lnTo>
                    <a:lnTo>
                      <a:pt x="10113" y="20110"/>
                    </a:lnTo>
                    <a:lnTo>
                      <a:pt x="10136" y="19905"/>
                    </a:lnTo>
                    <a:lnTo>
                      <a:pt x="10136" y="19682"/>
                    </a:lnTo>
                    <a:lnTo>
                      <a:pt x="10113" y="19440"/>
                    </a:lnTo>
                    <a:lnTo>
                      <a:pt x="10068" y="19142"/>
                    </a:lnTo>
                    <a:lnTo>
                      <a:pt x="10012" y="18900"/>
                    </a:lnTo>
                    <a:lnTo>
                      <a:pt x="9900" y="18620"/>
                    </a:lnTo>
                    <a:lnTo>
                      <a:pt x="9787" y="18285"/>
                    </a:lnTo>
                    <a:lnTo>
                      <a:pt x="9641" y="17968"/>
                    </a:lnTo>
                    <a:lnTo>
                      <a:pt x="9472" y="17652"/>
                    </a:lnTo>
                    <a:lnTo>
                      <a:pt x="9382" y="17466"/>
                    </a:lnTo>
                    <a:lnTo>
                      <a:pt x="9315" y="17298"/>
                    </a:lnTo>
                    <a:lnTo>
                      <a:pt x="9258" y="17112"/>
                    </a:lnTo>
                    <a:lnTo>
                      <a:pt x="9191" y="16926"/>
                    </a:lnTo>
                    <a:lnTo>
                      <a:pt x="9123" y="16535"/>
                    </a:lnTo>
                    <a:lnTo>
                      <a:pt x="9101" y="16144"/>
                    </a:lnTo>
                    <a:lnTo>
                      <a:pt x="9101" y="15753"/>
                    </a:lnTo>
                    <a:lnTo>
                      <a:pt x="9168" y="15362"/>
                    </a:lnTo>
                    <a:lnTo>
                      <a:pt x="9236" y="14971"/>
                    </a:lnTo>
                    <a:lnTo>
                      <a:pt x="9360" y="14580"/>
                    </a:lnTo>
                    <a:lnTo>
                      <a:pt x="9495" y="14244"/>
                    </a:lnTo>
                    <a:lnTo>
                      <a:pt x="9663" y="13891"/>
                    </a:lnTo>
                    <a:lnTo>
                      <a:pt x="9855" y="13611"/>
                    </a:lnTo>
                    <a:lnTo>
                      <a:pt x="10068" y="13351"/>
                    </a:lnTo>
                    <a:lnTo>
                      <a:pt x="10293" y="13146"/>
                    </a:lnTo>
                    <a:lnTo>
                      <a:pt x="10552" y="12997"/>
                    </a:lnTo>
                    <a:lnTo>
                      <a:pt x="10811" y="12885"/>
                    </a:lnTo>
                    <a:lnTo>
                      <a:pt x="11069" y="12866"/>
                    </a:lnTo>
                    <a:lnTo>
                      <a:pt x="11351" y="12885"/>
                    </a:lnTo>
                    <a:lnTo>
                      <a:pt x="11610" y="12997"/>
                    </a:lnTo>
                    <a:lnTo>
                      <a:pt x="11846" y="13183"/>
                    </a:lnTo>
                    <a:lnTo>
                      <a:pt x="12060" y="13388"/>
                    </a:lnTo>
                    <a:lnTo>
                      <a:pt x="12251" y="13648"/>
                    </a:lnTo>
                    <a:lnTo>
                      <a:pt x="12419" y="13928"/>
                    </a:lnTo>
                    <a:lnTo>
                      <a:pt x="12555" y="14244"/>
                    </a:lnTo>
                    <a:lnTo>
                      <a:pt x="12690" y="14617"/>
                    </a:lnTo>
                    <a:lnTo>
                      <a:pt x="12768" y="15008"/>
                    </a:lnTo>
                    <a:lnTo>
                      <a:pt x="12836" y="15399"/>
                    </a:lnTo>
                    <a:lnTo>
                      <a:pt x="12858" y="15753"/>
                    </a:lnTo>
                    <a:lnTo>
                      <a:pt x="12858" y="16144"/>
                    </a:lnTo>
                    <a:lnTo>
                      <a:pt x="12813" y="16535"/>
                    </a:lnTo>
                    <a:lnTo>
                      <a:pt x="12746" y="16888"/>
                    </a:lnTo>
                    <a:lnTo>
                      <a:pt x="12667" y="17224"/>
                    </a:lnTo>
                    <a:lnTo>
                      <a:pt x="12510" y="17503"/>
                    </a:lnTo>
                    <a:lnTo>
                      <a:pt x="12228" y="18043"/>
                    </a:lnTo>
                    <a:lnTo>
                      <a:pt x="11970" y="18546"/>
                    </a:lnTo>
                    <a:lnTo>
                      <a:pt x="11868" y="18751"/>
                    </a:lnTo>
                    <a:lnTo>
                      <a:pt x="11778" y="18974"/>
                    </a:lnTo>
                    <a:lnTo>
                      <a:pt x="11711" y="19179"/>
                    </a:lnTo>
                    <a:lnTo>
                      <a:pt x="11666" y="19365"/>
                    </a:lnTo>
                    <a:lnTo>
                      <a:pt x="11632" y="19570"/>
                    </a:lnTo>
                    <a:lnTo>
                      <a:pt x="11632" y="19756"/>
                    </a:lnTo>
                    <a:lnTo>
                      <a:pt x="11632" y="19942"/>
                    </a:lnTo>
                    <a:lnTo>
                      <a:pt x="11643" y="20110"/>
                    </a:lnTo>
                    <a:lnTo>
                      <a:pt x="11711" y="20296"/>
                    </a:lnTo>
                    <a:lnTo>
                      <a:pt x="11801" y="20464"/>
                    </a:lnTo>
                    <a:lnTo>
                      <a:pt x="11891" y="20650"/>
                    </a:lnTo>
                    <a:lnTo>
                      <a:pt x="12037" y="20836"/>
                    </a:lnTo>
                    <a:lnTo>
                      <a:pt x="12206" y="21004"/>
                    </a:lnTo>
                    <a:lnTo>
                      <a:pt x="12419" y="21190"/>
                    </a:lnTo>
                    <a:lnTo>
                      <a:pt x="12667" y="21320"/>
                    </a:lnTo>
                    <a:lnTo>
                      <a:pt x="12960" y="21432"/>
                    </a:lnTo>
                    <a:lnTo>
                      <a:pt x="13286" y="21544"/>
                    </a:lnTo>
                    <a:lnTo>
                      <a:pt x="13612" y="21655"/>
                    </a:lnTo>
                    <a:lnTo>
                      <a:pt x="13983" y="21693"/>
                    </a:lnTo>
                    <a:lnTo>
                      <a:pt x="14343" y="21730"/>
                    </a:lnTo>
                    <a:lnTo>
                      <a:pt x="14715" y="21730"/>
                    </a:lnTo>
                    <a:lnTo>
                      <a:pt x="15075" y="21730"/>
                    </a:lnTo>
                    <a:lnTo>
                      <a:pt x="15446" y="21655"/>
                    </a:lnTo>
                    <a:lnTo>
                      <a:pt x="15794" y="21581"/>
                    </a:lnTo>
                    <a:lnTo>
                      <a:pt x="16132" y="21432"/>
                    </a:lnTo>
                    <a:lnTo>
                      <a:pt x="16458" y="21302"/>
                    </a:lnTo>
                    <a:lnTo>
                      <a:pt x="16740" y="21078"/>
                    </a:lnTo>
                    <a:lnTo>
                      <a:pt x="16976" y="20836"/>
                    </a:lnTo>
                    <a:lnTo>
                      <a:pt x="17043" y="20650"/>
                    </a:lnTo>
                    <a:lnTo>
                      <a:pt x="17088" y="20426"/>
                    </a:lnTo>
                    <a:lnTo>
                      <a:pt x="17133" y="20222"/>
                    </a:lnTo>
                    <a:lnTo>
                      <a:pt x="17156" y="19980"/>
                    </a:lnTo>
                    <a:lnTo>
                      <a:pt x="17167" y="19477"/>
                    </a:lnTo>
                    <a:lnTo>
                      <a:pt x="17167" y="18974"/>
                    </a:lnTo>
                    <a:lnTo>
                      <a:pt x="17156" y="18397"/>
                    </a:lnTo>
                    <a:lnTo>
                      <a:pt x="17111" y="17820"/>
                    </a:lnTo>
                    <a:lnTo>
                      <a:pt x="17066" y="17261"/>
                    </a:lnTo>
                    <a:lnTo>
                      <a:pt x="16998" y="16646"/>
                    </a:lnTo>
                    <a:lnTo>
                      <a:pt x="16852" y="15511"/>
                    </a:lnTo>
                    <a:lnTo>
                      <a:pt x="16740" y="14393"/>
                    </a:lnTo>
                    <a:lnTo>
                      <a:pt x="16717" y="13928"/>
                    </a:lnTo>
                    <a:lnTo>
                      <a:pt x="16695" y="13462"/>
                    </a:lnTo>
                    <a:lnTo>
                      <a:pt x="16717" y="13071"/>
                    </a:lnTo>
                    <a:lnTo>
                      <a:pt x="16785" y="12755"/>
                    </a:lnTo>
                    <a:lnTo>
                      <a:pt x="16852" y="12419"/>
                    </a:lnTo>
                    <a:lnTo>
                      <a:pt x="16953" y="12140"/>
                    </a:lnTo>
                    <a:lnTo>
                      <a:pt x="17088" y="11898"/>
                    </a:lnTo>
                    <a:lnTo>
                      <a:pt x="17212" y="11675"/>
                    </a:lnTo>
                    <a:lnTo>
                      <a:pt x="17370" y="11470"/>
                    </a:lnTo>
                    <a:lnTo>
                      <a:pt x="17516" y="11284"/>
                    </a:lnTo>
                    <a:lnTo>
                      <a:pt x="17696" y="11135"/>
                    </a:lnTo>
                    <a:lnTo>
                      <a:pt x="17865" y="11042"/>
                    </a:lnTo>
                    <a:lnTo>
                      <a:pt x="18033" y="10930"/>
                    </a:lnTo>
                    <a:lnTo>
                      <a:pt x="18213" y="10893"/>
                    </a:lnTo>
                    <a:lnTo>
                      <a:pt x="18382" y="10893"/>
                    </a:lnTo>
                    <a:lnTo>
                      <a:pt x="18551" y="10967"/>
                    </a:lnTo>
                    <a:lnTo>
                      <a:pt x="18708" y="11042"/>
                    </a:lnTo>
                    <a:lnTo>
                      <a:pt x="18855" y="11172"/>
                    </a:lnTo>
                    <a:lnTo>
                      <a:pt x="19012" y="11358"/>
                    </a:lnTo>
                    <a:lnTo>
                      <a:pt x="19136" y="11600"/>
                    </a:lnTo>
                    <a:lnTo>
                      <a:pt x="19271" y="11861"/>
                    </a:lnTo>
                    <a:lnTo>
                      <a:pt x="19440" y="12028"/>
                    </a:lnTo>
                    <a:lnTo>
                      <a:pt x="19608" y="12177"/>
                    </a:lnTo>
                    <a:lnTo>
                      <a:pt x="19822" y="12289"/>
                    </a:lnTo>
                    <a:lnTo>
                      <a:pt x="20025" y="12289"/>
                    </a:lnTo>
                    <a:lnTo>
                      <a:pt x="20238" y="12289"/>
                    </a:lnTo>
                    <a:lnTo>
                      <a:pt x="20452" y="12215"/>
                    </a:lnTo>
                    <a:lnTo>
                      <a:pt x="20643" y="12103"/>
                    </a:lnTo>
                    <a:lnTo>
                      <a:pt x="20846" y="11973"/>
                    </a:lnTo>
                    <a:lnTo>
                      <a:pt x="21037" y="11786"/>
                    </a:lnTo>
                    <a:lnTo>
                      <a:pt x="21206" y="11563"/>
                    </a:lnTo>
                    <a:lnTo>
                      <a:pt x="21363" y="11321"/>
                    </a:lnTo>
                    <a:lnTo>
                      <a:pt x="21465" y="11079"/>
                    </a:lnTo>
                    <a:lnTo>
                      <a:pt x="21577" y="10744"/>
                    </a:lnTo>
                    <a:lnTo>
                      <a:pt x="21622" y="10427"/>
                    </a:lnTo>
                    <a:lnTo>
                      <a:pt x="21645" y="10111"/>
                    </a:lnTo>
                    <a:lnTo>
                      <a:pt x="21622" y="9608"/>
                    </a:lnTo>
                    <a:lnTo>
                      <a:pt x="21577" y="9142"/>
                    </a:lnTo>
                    <a:lnTo>
                      <a:pt x="21465" y="8751"/>
                    </a:lnTo>
                    <a:lnTo>
                      <a:pt x="21363" y="8397"/>
                    </a:lnTo>
                    <a:lnTo>
                      <a:pt x="21206" y="8062"/>
                    </a:lnTo>
                    <a:lnTo>
                      <a:pt x="21037" y="7820"/>
                    </a:lnTo>
                    <a:lnTo>
                      <a:pt x="20846" y="7597"/>
                    </a:lnTo>
                    <a:lnTo>
                      <a:pt x="20643" y="7429"/>
                    </a:lnTo>
                    <a:lnTo>
                      <a:pt x="20452" y="7317"/>
                    </a:lnTo>
                    <a:lnTo>
                      <a:pt x="20238" y="7206"/>
                    </a:lnTo>
                    <a:lnTo>
                      <a:pt x="20025" y="7168"/>
                    </a:lnTo>
                    <a:lnTo>
                      <a:pt x="19822" y="7206"/>
                    </a:lnTo>
                    <a:lnTo>
                      <a:pt x="19608" y="7243"/>
                    </a:lnTo>
                    <a:lnTo>
                      <a:pt x="19440" y="7355"/>
                    </a:lnTo>
                    <a:lnTo>
                      <a:pt x="19271" y="7504"/>
                    </a:lnTo>
                    <a:lnTo>
                      <a:pt x="19136" y="7708"/>
                    </a:lnTo>
                    <a:lnTo>
                      <a:pt x="19012" y="7895"/>
                    </a:lnTo>
                    <a:lnTo>
                      <a:pt x="18832" y="8025"/>
                    </a:lnTo>
                    <a:lnTo>
                      <a:pt x="18663" y="8174"/>
                    </a:lnTo>
                    <a:lnTo>
                      <a:pt x="18472" y="8248"/>
                    </a:lnTo>
                    <a:lnTo>
                      <a:pt x="18270" y="8286"/>
                    </a:lnTo>
                    <a:lnTo>
                      <a:pt x="18078" y="8323"/>
                    </a:lnTo>
                    <a:lnTo>
                      <a:pt x="17887" y="8323"/>
                    </a:lnTo>
                    <a:lnTo>
                      <a:pt x="17696" y="8248"/>
                    </a:lnTo>
                    <a:lnTo>
                      <a:pt x="17493" y="8174"/>
                    </a:lnTo>
                    <a:lnTo>
                      <a:pt x="17302" y="8062"/>
                    </a:lnTo>
                    <a:lnTo>
                      <a:pt x="17133" y="7969"/>
                    </a:lnTo>
                    <a:lnTo>
                      <a:pt x="16976" y="7783"/>
                    </a:lnTo>
                    <a:lnTo>
                      <a:pt x="16852" y="7597"/>
                    </a:lnTo>
                    <a:lnTo>
                      <a:pt x="16740" y="7429"/>
                    </a:lnTo>
                    <a:lnTo>
                      <a:pt x="16672" y="7168"/>
                    </a:lnTo>
                    <a:lnTo>
                      <a:pt x="16638" y="6926"/>
                    </a:lnTo>
                    <a:lnTo>
                      <a:pt x="16616" y="6498"/>
                    </a:lnTo>
                    <a:lnTo>
                      <a:pt x="16616" y="5772"/>
                    </a:lnTo>
                    <a:lnTo>
                      <a:pt x="16650" y="4915"/>
                    </a:lnTo>
                    <a:lnTo>
                      <a:pt x="16695" y="3928"/>
                    </a:lnTo>
                    <a:lnTo>
                      <a:pt x="16762" y="2960"/>
                    </a:lnTo>
                    <a:lnTo>
                      <a:pt x="16830" y="1992"/>
                    </a:lnTo>
                    <a:lnTo>
                      <a:pt x="16908" y="1173"/>
                    </a:lnTo>
                    <a:lnTo>
                      <a:pt x="16976" y="521"/>
                    </a:lnTo>
                    <a:lnTo>
                      <a:pt x="16953" y="521"/>
                    </a:lnTo>
                    <a:lnTo>
                      <a:pt x="16931" y="521"/>
                    </a:lnTo>
                    <a:lnTo>
                      <a:pt x="16267" y="484"/>
                    </a:lnTo>
                    <a:lnTo>
                      <a:pt x="15637" y="428"/>
                    </a:lnTo>
                    <a:lnTo>
                      <a:pt x="15063" y="353"/>
                    </a:lnTo>
                    <a:lnTo>
                      <a:pt x="14523" y="279"/>
                    </a:lnTo>
                    <a:lnTo>
                      <a:pt x="14040" y="167"/>
                    </a:lnTo>
                    <a:lnTo>
                      <a:pt x="13635" y="93"/>
                    </a:lnTo>
                    <a:lnTo>
                      <a:pt x="13331" y="18"/>
                    </a:lnTo>
                    <a:lnTo>
                      <a:pt x="13117" y="18"/>
                    </a:lnTo>
                    <a:lnTo>
                      <a:pt x="12982" y="18"/>
                    </a:lnTo>
                    <a:lnTo>
                      <a:pt x="12858" y="130"/>
                    </a:lnTo>
                    <a:lnTo>
                      <a:pt x="12723" y="279"/>
                    </a:lnTo>
                    <a:lnTo>
                      <a:pt x="12622" y="446"/>
                    </a:lnTo>
                    <a:lnTo>
                      <a:pt x="12510" y="670"/>
                    </a:lnTo>
                    <a:lnTo>
                      <a:pt x="12419" y="912"/>
                    </a:lnTo>
                    <a:lnTo>
                      <a:pt x="12363" y="1210"/>
                    </a:lnTo>
                    <a:lnTo>
                      <a:pt x="12318" y="1526"/>
                    </a:lnTo>
                    <a:lnTo>
                      <a:pt x="12273" y="1843"/>
                    </a:lnTo>
                    <a:lnTo>
                      <a:pt x="12251" y="2215"/>
                    </a:lnTo>
                    <a:lnTo>
                      <a:pt x="12273" y="2532"/>
                    </a:lnTo>
                    <a:lnTo>
                      <a:pt x="12318" y="2886"/>
                    </a:lnTo>
                    <a:lnTo>
                      <a:pt x="12386" y="3240"/>
                    </a:lnTo>
                    <a:lnTo>
                      <a:pt x="12464" y="3556"/>
                    </a:lnTo>
                    <a:lnTo>
                      <a:pt x="12577" y="3891"/>
                    </a:lnTo>
                    <a:lnTo>
                      <a:pt x="12746" y="4171"/>
                    </a:lnTo>
                    <a:lnTo>
                      <a:pt x="12926" y="4487"/>
                    </a:lnTo>
                    <a:lnTo>
                      <a:pt x="13050" y="4860"/>
                    </a:lnTo>
                    <a:lnTo>
                      <a:pt x="13162" y="5251"/>
                    </a:lnTo>
                    <a:lnTo>
                      <a:pt x="13218" y="5604"/>
                    </a:lnTo>
                    <a:lnTo>
                      <a:pt x="13263" y="5995"/>
                    </a:lnTo>
                    <a:lnTo>
                      <a:pt x="13241" y="6386"/>
                    </a:lnTo>
                    <a:lnTo>
                      <a:pt x="13218" y="6740"/>
                    </a:lnTo>
                    <a:lnTo>
                      <a:pt x="13139" y="7094"/>
                    </a:lnTo>
                    <a:lnTo>
                      <a:pt x="13050" y="7429"/>
                    </a:lnTo>
                    <a:lnTo>
                      <a:pt x="12903" y="7746"/>
                    </a:lnTo>
                    <a:lnTo>
                      <a:pt x="12723" y="8025"/>
                    </a:lnTo>
                    <a:lnTo>
                      <a:pt x="12532" y="8286"/>
                    </a:lnTo>
                    <a:lnTo>
                      <a:pt x="12318" y="8491"/>
                    </a:lnTo>
                    <a:lnTo>
                      <a:pt x="12060" y="8677"/>
                    </a:lnTo>
                    <a:lnTo>
                      <a:pt x="11756" y="8788"/>
                    </a:lnTo>
                    <a:lnTo>
                      <a:pt x="11452" y="8826"/>
                    </a:lnTo>
                    <a:lnTo>
                      <a:pt x="11283" y="8826"/>
                    </a:lnTo>
                    <a:lnTo>
                      <a:pt x="11126" y="8826"/>
                    </a:lnTo>
                    <a:lnTo>
                      <a:pt x="11002" y="8788"/>
                    </a:lnTo>
                    <a:lnTo>
                      <a:pt x="10845" y="8714"/>
                    </a:lnTo>
                    <a:lnTo>
                      <a:pt x="10721" y="8640"/>
                    </a:lnTo>
                    <a:lnTo>
                      <a:pt x="10608" y="8565"/>
                    </a:lnTo>
                    <a:lnTo>
                      <a:pt x="10485" y="8453"/>
                    </a:lnTo>
                    <a:lnTo>
                      <a:pt x="10372" y="8323"/>
                    </a:lnTo>
                    <a:lnTo>
                      <a:pt x="10181" y="8062"/>
                    </a:lnTo>
                    <a:lnTo>
                      <a:pt x="10035" y="7746"/>
                    </a:lnTo>
                    <a:lnTo>
                      <a:pt x="9900" y="7392"/>
                    </a:lnTo>
                    <a:lnTo>
                      <a:pt x="9787" y="7001"/>
                    </a:lnTo>
                    <a:lnTo>
                      <a:pt x="9731" y="6610"/>
                    </a:lnTo>
                    <a:lnTo>
                      <a:pt x="9686" y="6219"/>
                    </a:lnTo>
                    <a:lnTo>
                      <a:pt x="9663" y="5772"/>
                    </a:lnTo>
                    <a:lnTo>
                      <a:pt x="9686" y="5381"/>
                    </a:lnTo>
                    <a:lnTo>
                      <a:pt x="9753" y="4990"/>
                    </a:lnTo>
                    <a:lnTo>
                      <a:pt x="9832" y="4636"/>
                    </a:lnTo>
                    <a:lnTo>
                      <a:pt x="9945" y="4320"/>
                    </a:lnTo>
                    <a:lnTo>
                      <a:pt x="10068" y="4022"/>
                    </a:lnTo>
                    <a:lnTo>
                      <a:pt x="10203" y="3817"/>
                    </a:lnTo>
                    <a:lnTo>
                      <a:pt x="10316" y="3593"/>
                    </a:lnTo>
                    <a:lnTo>
                      <a:pt x="10395" y="3351"/>
                    </a:lnTo>
                    <a:lnTo>
                      <a:pt x="10462" y="3109"/>
                    </a:lnTo>
                    <a:lnTo>
                      <a:pt x="10507" y="2848"/>
                    </a:lnTo>
                    <a:lnTo>
                      <a:pt x="10530" y="2606"/>
                    </a:lnTo>
                    <a:lnTo>
                      <a:pt x="10507" y="2346"/>
                    </a:lnTo>
                    <a:lnTo>
                      <a:pt x="10462" y="2141"/>
                    </a:lnTo>
                    <a:lnTo>
                      <a:pt x="10395" y="1880"/>
                    </a:lnTo>
                    <a:lnTo>
                      <a:pt x="10293" y="1638"/>
                    </a:lnTo>
                    <a:lnTo>
                      <a:pt x="10158" y="1415"/>
                    </a:lnTo>
                    <a:lnTo>
                      <a:pt x="9967" y="1210"/>
                    </a:lnTo>
                    <a:lnTo>
                      <a:pt x="9753" y="986"/>
                    </a:lnTo>
                    <a:lnTo>
                      <a:pt x="9495" y="819"/>
                    </a:lnTo>
                    <a:lnTo>
                      <a:pt x="9191" y="670"/>
                    </a:lnTo>
                    <a:lnTo>
                      <a:pt x="8842" y="521"/>
                    </a:lnTo>
                    <a:lnTo>
                      <a:pt x="8471" y="446"/>
                    </a:lnTo>
                    <a:lnTo>
                      <a:pt x="7998" y="428"/>
                    </a:lnTo>
                    <a:lnTo>
                      <a:pt x="7413" y="428"/>
                    </a:lnTo>
                    <a:lnTo>
                      <a:pt x="6817" y="446"/>
                    </a:lnTo>
                    <a:lnTo>
                      <a:pt x="6187" y="521"/>
                    </a:lnTo>
                    <a:lnTo>
                      <a:pt x="5602" y="633"/>
                    </a:lnTo>
                    <a:lnTo>
                      <a:pt x="5107" y="744"/>
                    </a:lnTo>
                    <a:lnTo>
                      <a:pt x="4725" y="856"/>
                    </a:lnTo>
                    <a:lnTo>
                      <a:pt x="4848" y="1564"/>
                    </a:lnTo>
                    <a:lnTo>
                      <a:pt x="5028" y="2495"/>
                    </a:lnTo>
                    <a:lnTo>
                      <a:pt x="5175" y="3556"/>
                    </a:lnTo>
                    <a:lnTo>
                      <a:pt x="5298" y="4673"/>
                    </a:lnTo>
                    <a:lnTo>
                      <a:pt x="5343" y="5213"/>
                    </a:lnTo>
                    <a:lnTo>
                      <a:pt x="5388" y="5753"/>
                    </a:lnTo>
                    <a:lnTo>
                      <a:pt x="5411" y="6275"/>
                    </a:lnTo>
                    <a:lnTo>
                      <a:pt x="5411" y="6740"/>
                    </a:lnTo>
                    <a:lnTo>
                      <a:pt x="5366" y="7168"/>
                    </a:lnTo>
                    <a:lnTo>
                      <a:pt x="5321" y="7541"/>
                    </a:lnTo>
                    <a:lnTo>
                      <a:pt x="5287" y="7708"/>
                    </a:lnTo>
                    <a:lnTo>
                      <a:pt x="5242" y="7857"/>
                    </a:lnTo>
                    <a:lnTo>
                      <a:pt x="5197" y="7969"/>
                    </a:lnTo>
                    <a:lnTo>
                      <a:pt x="5130" y="8062"/>
                    </a:lnTo>
                    <a:lnTo>
                      <a:pt x="5006" y="8248"/>
                    </a:lnTo>
                    <a:lnTo>
                      <a:pt x="4848" y="8397"/>
                    </a:lnTo>
                    <a:lnTo>
                      <a:pt x="4725" y="8528"/>
                    </a:lnTo>
                    <a:lnTo>
                      <a:pt x="4567" y="8640"/>
                    </a:lnTo>
                    <a:lnTo>
                      <a:pt x="4421" y="8714"/>
                    </a:lnTo>
                    <a:lnTo>
                      <a:pt x="4263" y="8751"/>
                    </a:lnTo>
                    <a:lnTo>
                      <a:pt x="4095" y="8788"/>
                    </a:lnTo>
                    <a:lnTo>
                      <a:pt x="3948" y="8788"/>
                    </a:lnTo>
                    <a:lnTo>
                      <a:pt x="3791" y="8751"/>
                    </a:lnTo>
                    <a:lnTo>
                      <a:pt x="3667" y="8714"/>
                    </a:lnTo>
                    <a:lnTo>
                      <a:pt x="3510" y="8677"/>
                    </a:lnTo>
                    <a:lnTo>
                      <a:pt x="3386" y="8602"/>
                    </a:lnTo>
                    <a:lnTo>
                      <a:pt x="3251" y="8491"/>
                    </a:lnTo>
                    <a:lnTo>
                      <a:pt x="3127" y="8360"/>
                    </a:lnTo>
                    <a:lnTo>
                      <a:pt x="3015" y="8248"/>
                    </a:lnTo>
                    <a:lnTo>
                      <a:pt x="2925" y="8062"/>
                    </a:lnTo>
                    <a:lnTo>
                      <a:pt x="2778" y="7857"/>
                    </a:lnTo>
                    <a:lnTo>
                      <a:pt x="2610" y="7671"/>
                    </a:lnTo>
                    <a:lnTo>
                      <a:pt x="2407" y="7541"/>
                    </a:lnTo>
                    <a:lnTo>
                      <a:pt x="2171" y="7466"/>
                    </a:lnTo>
                    <a:lnTo>
                      <a:pt x="1957" y="7429"/>
                    </a:lnTo>
                    <a:lnTo>
                      <a:pt x="1698" y="7429"/>
                    </a:lnTo>
                    <a:lnTo>
                      <a:pt x="1462" y="7466"/>
                    </a:lnTo>
                    <a:lnTo>
                      <a:pt x="1226" y="7559"/>
                    </a:lnTo>
                    <a:lnTo>
                      <a:pt x="989" y="7708"/>
                    </a:lnTo>
                    <a:lnTo>
                      <a:pt x="776" y="7932"/>
                    </a:lnTo>
                    <a:lnTo>
                      <a:pt x="551" y="8211"/>
                    </a:lnTo>
                    <a:lnTo>
                      <a:pt x="382" y="8528"/>
                    </a:lnTo>
                    <a:lnTo>
                      <a:pt x="315" y="8714"/>
                    </a:lnTo>
                    <a:lnTo>
                      <a:pt x="236" y="8919"/>
                    </a:lnTo>
                    <a:lnTo>
                      <a:pt x="191" y="9142"/>
                    </a:lnTo>
                    <a:lnTo>
                      <a:pt x="123" y="9347"/>
                    </a:lnTo>
                    <a:lnTo>
                      <a:pt x="78" y="9608"/>
                    </a:lnTo>
                    <a:lnTo>
                      <a:pt x="56" y="9887"/>
                    </a:lnTo>
                    <a:lnTo>
                      <a:pt x="33" y="10185"/>
                    </a:lnTo>
                    <a:lnTo>
                      <a:pt x="33" y="10464"/>
                    </a:lnTo>
                    <a:lnTo>
                      <a:pt x="33" y="10706"/>
                    </a:lnTo>
                    <a:lnTo>
                      <a:pt x="56" y="10967"/>
                    </a:lnTo>
                    <a:lnTo>
                      <a:pt x="78" y="11172"/>
                    </a:lnTo>
                    <a:lnTo>
                      <a:pt x="123" y="11395"/>
                    </a:lnTo>
                    <a:lnTo>
                      <a:pt x="168" y="11600"/>
                    </a:lnTo>
                    <a:lnTo>
                      <a:pt x="236" y="11786"/>
                    </a:lnTo>
                    <a:lnTo>
                      <a:pt x="292" y="11973"/>
                    </a:lnTo>
                    <a:lnTo>
                      <a:pt x="382" y="12140"/>
                    </a:lnTo>
                    <a:lnTo>
                      <a:pt x="540" y="12419"/>
                    </a:lnTo>
                    <a:lnTo>
                      <a:pt x="731" y="12680"/>
                    </a:lnTo>
                    <a:lnTo>
                      <a:pt x="944" y="12866"/>
                    </a:lnTo>
                    <a:lnTo>
                      <a:pt x="1158" y="12997"/>
                    </a:lnTo>
                    <a:lnTo>
                      <a:pt x="1395" y="13108"/>
                    </a:lnTo>
                    <a:lnTo>
                      <a:pt x="1608" y="13183"/>
                    </a:lnTo>
                    <a:lnTo>
                      <a:pt x="1856" y="13183"/>
                    </a:lnTo>
                    <a:lnTo>
                      <a:pt x="2070" y="13146"/>
                    </a:lnTo>
                    <a:lnTo>
                      <a:pt x="2261" y="13071"/>
                    </a:lnTo>
                    <a:lnTo>
                      <a:pt x="2430" y="12960"/>
                    </a:lnTo>
                    <a:lnTo>
                      <a:pt x="2587" y="12792"/>
                    </a:lnTo>
                    <a:lnTo>
                      <a:pt x="2688" y="12606"/>
                    </a:lnTo>
                    <a:lnTo>
                      <a:pt x="2801" y="12419"/>
                    </a:lnTo>
                    <a:lnTo>
                      <a:pt x="2925" y="12289"/>
                    </a:lnTo>
                    <a:lnTo>
                      <a:pt x="3082" y="12177"/>
                    </a:lnTo>
                    <a:lnTo>
                      <a:pt x="3228" y="12103"/>
                    </a:lnTo>
                    <a:lnTo>
                      <a:pt x="3408" y="12103"/>
                    </a:lnTo>
                    <a:lnTo>
                      <a:pt x="3577" y="12103"/>
                    </a:lnTo>
                    <a:lnTo>
                      <a:pt x="3723" y="12177"/>
                    </a:lnTo>
                    <a:lnTo>
                      <a:pt x="3903" y="12252"/>
                    </a:lnTo>
                    <a:lnTo>
                      <a:pt x="4072" y="12364"/>
                    </a:lnTo>
                    <a:lnTo>
                      <a:pt x="4230" y="12494"/>
                    </a:lnTo>
                    <a:lnTo>
                      <a:pt x="4353" y="12643"/>
                    </a:lnTo>
                    <a:lnTo>
                      <a:pt x="4488" y="12829"/>
                    </a:lnTo>
                    <a:lnTo>
                      <a:pt x="4567" y="13034"/>
                    </a:lnTo>
                    <a:lnTo>
                      <a:pt x="4657" y="13257"/>
                    </a:lnTo>
                    <a:lnTo>
                      <a:pt x="4702" y="13462"/>
                    </a:lnTo>
                    <a:lnTo>
                      <a:pt x="4725" y="13686"/>
                    </a:lnTo>
                    <a:lnTo>
                      <a:pt x="4702" y="14282"/>
                    </a:lnTo>
                    <a:lnTo>
                      <a:pt x="4657" y="15045"/>
                    </a:lnTo>
                    <a:lnTo>
                      <a:pt x="4612" y="15976"/>
                    </a:lnTo>
                    <a:lnTo>
                      <a:pt x="4590" y="16926"/>
                    </a:lnTo>
                    <a:lnTo>
                      <a:pt x="4567" y="17968"/>
                    </a:lnTo>
                    <a:lnTo>
                      <a:pt x="4567" y="19011"/>
                    </a:lnTo>
                    <a:lnTo>
                      <a:pt x="4590" y="19514"/>
                    </a:lnTo>
                    <a:lnTo>
                      <a:pt x="4612" y="19980"/>
                    </a:lnTo>
                    <a:lnTo>
                      <a:pt x="4657" y="20426"/>
                    </a:lnTo>
                    <a:lnTo>
                      <a:pt x="4725" y="20836"/>
                    </a:lnTo>
                    <a:lnTo>
                      <a:pt x="4848" y="20929"/>
                    </a:lnTo>
                    <a:lnTo>
                      <a:pt x="5040" y="21004"/>
                    </a:lnTo>
                    <a:lnTo>
                      <a:pt x="5265" y="21078"/>
                    </a:lnTo>
                    <a:lnTo>
                      <a:pt x="5478" y="21115"/>
                    </a:lnTo>
                    <a:lnTo>
                      <a:pt x="6041" y="21115"/>
                    </a:lnTo>
                    <a:lnTo>
                      <a:pt x="6637" y="21078"/>
                    </a:lnTo>
                    <a:lnTo>
                      <a:pt x="7312" y="21004"/>
                    </a:lnTo>
                    <a:lnTo>
                      <a:pt x="7998" y="20929"/>
                    </a:lnTo>
                    <a:lnTo>
                      <a:pt x="8696" y="20855"/>
                    </a:lnTo>
                    <a:lnTo>
                      <a:pt x="9360" y="20836"/>
                    </a:lnTo>
                    <a:close/>
                  </a:path>
                </a:pathLst>
              </a:custGeom>
              <a:solidFill>
                <a:srgbClr val="DDDDDD"/>
              </a:solidFill>
              <a:ln w="19050">
                <a:solidFill>
                  <a:srgbClr val="C0C0C0"/>
                </a:solidFill>
                <a:miter lim="800000"/>
                <a:headEnd/>
                <a:tailEnd/>
              </a:ln>
            </p:spPr>
            <p:txBody>
              <a:bodyPr/>
              <a:lstStyle/>
              <a:p>
                <a:endParaRPr lang="en-GB" altLang="it-IT" sz="1000"/>
              </a:p>
            </p:txBody>
          </p:sp>
          <p:sp>
            <p:nvSpPr>
              <p:cNvPr id="24" name="Text Box 16"/>
              <p:cNvSpPr txBox="1">
                <a:spLocks noChangeArrowheads="1"/>
              </p:cNvSpPr>
              <p:nvPr/>
            </p:nvSpPr>
            <p:spPr bwMode="auto">
              <a:xfrm>
                <a:off x="382" y="990"/>
                <a:ext cx="1090" cy="4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it-IT" altLang="it-IT" sz="1200" b="1"/>
                  <a:t>Shock</a:t>
                </a:r>
              </a:p>
              <a:p>
                <a:r>
                  <a:rPr lang="it-IT" altLang="it-IT" sz="1200" b="1"/>
                  <a:t>Energetici</a:t>
                </a:r>
              </a:p>
              <a:p>
                <a:r>
                  <a:rPr lang="it-IT" altLang="it-IT" sz="1200" i="1"/>
                  <a:t>Gas</a:t>
                </a:r>
              </a:p>
            </p:txBody>
          </p:sp>
        </p:grpSp>
        <p:grpSp>
          <p:nvGrpSpPr>
            <p:cNvPr id="25" name="Group 17"/>
            <p:cNvGrpSpPr>
              <a:grpSpLocks/>
            </p:cNvGrpSpPr>
            <p:nvPr/>
          </p:nvGrpSpPr>
          <p:grpSpPr bwMode="auto">
            <a:xfrm>
              <a:off x="2552700" y="1841500"/>
              <a:ext cx="1204913" cy="1168400"/>
              <a:chOff x="624" y="1576"/>
              <a:chExt cx="759" cy="736"/>
            </a:xfrm>
          </p:grpSpPr>
          <p:sp>
            <p:nvSpPr>
              <p:cNvPr id="26" name="Puzzle4"/>
              <p:cNvSpPr>
                <a:spLocks noEditPoints="1" noChangeArrowheads="1"/>
              </p:cNvSpPr>
              <p:nvPr/>
            </p:nvSpPr>
            <p:spPr bwMode="auto">
              <a:xfrm>
                <a:off x="624" y="1576"/>
                <a:ext cx="759" cy="736"/>
              </a:xfrm>
              <a:custGeom>
                <a:avLst/>
                <a:gdLst>
                  <a:gd name="T0" fmla="*/ 8307 w 21600"/>
                  <a:gd name="T1" fmla="*/ 11593 h 21600"/>
                  <a:gd name="T2" fmla="*/ 453 w 21600"/>
                  <a:gd name="T3" fmla="*/ 16938 h 21600"/>
                  <a:gd name="T4" fmla="*/ 11500 w 21600"/>
                  <a:gd name="T5" fmla="*/ 21600 h 21600"/>
                  <a:gd name="T6" fmla="*/ 20920 w 21600"/>
                  <a:gd name="T7" fmla="*/ 16751 h 21600"/>
                  <a:gd name="T8" fmla="*/ 13972 w 21600"/>
                  <a:gd name="T9" fmla="*/ 10888 h 21600"/>
                  <a:gd name="T10" fmla="*/ 21033 w 21600"/>
                  <a:gd name="T11" fmla="*/ 4716 h 21600"/>
                  <a:gd name="T12" fmla="*/ 11102 w 21600"/>
                  <a:gd name="T13" fmla="*/ 11 h 21600"/>
                  <a:gd name="T14" fmla="*/ 453 w 21600"/>
                  <a:gd name="T15" fmla="*/ 4716 h 21600"/>
                  <a:gd name="T16" fmla="*/ 2076 w 21600"/>
                  <a:gd name="T17" fmla="*/ 5664 h 21600"/>
                  <a:gd name="T18" fmla="*/ 20203 w 21600"/>
                  <a:gd name="T19" fmla="*/ 15980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3813" y="10590"/>
                    </a:moveTo>
                    <a:lnTo>
                      <a:pt x="3927" y="10513"/>
                    </a:lnTo>
                    <a:lnTo>
                      <a:pt x="4078" y="10425"/>
                    </a:lnTo>
                    <a:lnTo>
                      <a:pt x="4210" y="10359"/>
                    </a:lnTo>
                    <a:lnTo>
                      <a:pt x="4361" y="10315"/>
                    </a:lnTo>
                    <a:lnTo>
                      <a:pt x="4682" y="10237"/>
                    </a:lnTo>
                    <a:lnTo>
                      <a:pt x="5041" y="10193"/>
                    </a:lnTo>
                    <a:lnTo>
                      <a:pt x="5456" y="10171"/>
                    </a:lnTo>
                    <a:lnTo>
                      <a:pt x="5853" y="10193"/>
                    </a:lnTo>
                    <a:lnTo>
                      <a:pt x="6249" y="10260"/>
                    </a:lnTo>
                    <a:lnTo>
                      <a:pt x="6646" y="10337"/>
                    </a:lnTo>
                    <a:lnTo>
                      <a:pt x="7004" y="10469"/>
                    </a:lnTo>
                    <a:lnTo>
                      <a:pt x="7363" y="10612"/>
                    </a:lnTo>
                    <a:lnTo>
                      <a:pt x="7665" y="10788"/>
                    </a:lnTo>
                    <a:lnTo>
                      <a:pt x="7911" y="10998"/>
                    </a:lnTo>
                    <a:lnTo>
                      <a:pt x="8024" y="11097"/>
                    </a:lnTo>
                    <a:lnTo>
                      <a:pt x="8137" y="11207"/>
                    </a:lnTo>
                    <a:lnTo>
                      <a:pt x="8194" y="11340"/>
                    </a:lnTo>
                    <a:lnTo>
                      <a:pt x="8269" y="11461"/>
                    </a:lnTo>
                    <a:lnTo>
                      <a:pt x="8307" y="11593"/>
                    </a:lnTo>
                    <a:lnTo>
                      <a:pt x="8307" y="11714"/>
                    </a:lnTo>
                    <a:lnTo>
                      <a:pt x="8307" y="11868"/>
                    </a:lnTo>
                    <a:lnTo>
                      <a:pt x="8307" y="12012"/>
                    </a:lnTo>
                    <a:lnTo>
                      <a:pt x="8194" y="12265"/>
                    </a:lnTo>
                    <a:lnTo>
                      <a:pt x="8062" y="12519"/>
                    </a:lnTo>
                    <a:lnTo>
                      <a:pt x="7873" y="12706"/>
                    </a:lnTo>
                    <a:lnTo>
                      <a:pt x="7627" y="12904"/>
                    </a:lnTo>
                    <a:lnTo>
                      <a:pt x="7363" y="13048"/>
                    </a:lnTo>
                    <a:lnTo>
                      <a:pt x="7080" y="13180"/>
                    </a:lnTo>
                    <a:lnTo>
                      <a:pt x="6759" y="13257"/>
                    </a:lnTo>
                    <a:lnTo>
                      <a:pt x="6419" y="13345"/>
                    </a:lnTo>
                    <a:lnTo>
                      <a:pt x="6098" y="13389"/>
                    </a:lnTo>
                    <a:lnTo>
                      <a:pt x="5739" y="13389"/>
                    </a:lnTo>
                    <a:lnTo>
                      <a:pt x="5418" y="13389"/>
                    </a:lnTo>
                    <a:lnTo>
                      <a:pt x="5079" y="13345"/>
                    </a:lnTo>
                    <a:lnTo>
                      <a:pt x="4758" y="13301"/>
                    </a:lnTo>
                    <a:lnTo>
                      <a:pt x="4474" y="13213"/>
                    </a:lnTo>
                    <a:lnTo>
                      <a:pt x="4172" y="13114"/>
                    </a:lnTo>
                    <a:lnTo>
                      <a:pt x="3965" y="12982"/>
                    </a:lnTo>
                    <a:lnTo>
                      <a:pt x="3738" y="12838"/>
                    </a:lnTo>
                    <a:lnTo>
                      <a:pt x="3493" y="12706"/>
                    </a:lnTo>
                    <a:lnTo>
                      <a:pt x="3228" y="12607"/>
                    </a:lnTo>
                    <a:lnTo>
                      <a:pt x="2945" y="12519"/>
                    </a:lnTo>
                    <a:lnTo>
                      <a:pt x="2700" y="12431"/>
                    </a:lnTo>
                    <a:lnTo>
                      <a:pt x="2397" y="12375"/>
                    </a:lnTo>
                    <a:lnTo>
                      <a:pt x="2152" y="12331"/>
                    </a:lnTo>
                    <a:lnTo>
                      <a:pt x="1888" y="12309"/>
                    </a:lnTo>
                    <a:lnTo>
                      <a:pt x="1642" y="12309"/>
                    </a:lnTo>
                    <a:lnTo>
                      <a:pt x="1397" y="12331"/>
                    </a:lnTo>
                    <a:lnTo>
                      <a:pt x="1170" y="12397"/>
                    </a:lnTo>
                    <a:lnTo>
                      <a:pt x="962" y="12453"/>
                    </a:lnTo>
                    <a:lnTo>
                      <a:pt x="774" y="12563"/>
                    </a:lnTo>
                    <a:lnTo>
                      <a:pt x="623" y="12684"/>
                    </a:lnTo>
                    <a:lnTo>
                      <a:pt x="528" y="12838"/>
                    </a:lnTo>
                    <a:lnTo>
                      <a:pt x="453" y="13026"/>
                    </a:lnTo>
                    <a:lnTo>
                      <a:pt x="339" y="13477"/>
                    </a:lnTo>
                    <a:lnTo>
                      <a:pt x="226" y="13984"/>
                    </a:lnTo>
                    <a:lnTo>
                      <a:pt x="151" y="14535"/>
                    </a:lnTo>
                    <a:lnTo>
                      <a:pt x="113" y="15075"/>
                    </a:lnTo>
                    <a:lnTo>
                      <a:pt x="113" y="15626"/>
                    </a:lnTo>
                    <a:lnTo>
                      <a:pt x="151" y="16133"/>
                    </a:lnTo>
                    <a:lnTo>
                      <a:pt x="188" y="16376"/>
                    </a:lnTo>
                    <a:lnTo>
                      <a:pt x="264" y="16585"/>
                    </a:lnTo>
                    <a:lnTo>
                      <a:pt x="339" y="16773"/>
                    </a:lnTo>
                    <a:lnTo>
                      <a:pt x="453" y="16938"/>
                    </a:lnTo>
                    <a:lnTo>
                      <a:pt x="1095" y="16883"/>
                    </a:lnTo>
                    <a:lnTo>
                      <a:pt x="1963" y="16795"/>
                    </a:lnTo>
                    <a:lnTo>
                      <a:pt x="2945" y="16751"/>
                    </a:lnTo>
                    <a:lnTo>
                      <a:pt x="3965" y="16706"/>
                    </a:lnTo>
                    <a:lnTo>
                      <a:pt x="5022" y="16684"/>
                    </a:lnTo>
                    <a:lnTo>
                      <a:pt x="5947" y="16684"/>
                    </a:lnTo>
                    <a:lnTo>
                      <a:pt x="6759" y="16706"/>
                    </a:lnTo>
                    <a:lnTo>
                      <a:pt x="7363" y="16751"/>
                    </a:lnTo>
                    <a:lnTo>
                      <a:pt x="7948" y="16839"/>
                    </a:lnTo>
                    <a:lnTo>
                      <a:pt x="8458" y="16916"/>
                    </a:lnTo>
                    <a:lnTo>
                      <a:pt x="8893" y="17026"/>
                    </a:lnTo>
                    <a:lnTo>
                      <a:pt x="9289" y="17158"/>
                    </a:lnTo>
                    <a:lnTo>
                      <a:pt x="9572" y="17280"/>
                    </a:lnTo>
                    <a:lnTo>
                      <a:pt x="9799" y="17412"/>
                    </a:lnTo>
                    <a:lnTo>
                      <a:pt x="9969" y="17555"/>
                    </a:lnTo>
                    <a:lnTo>
                      <a:pt x="10120" y="17687"/>
                    </a:lnTo>
                    <a:lnTo>
                      <a:pt x="10158" y="17831"/>
                    </a:lnTo>
                    <a:lnTo>
                      <a:pt x="10195" y="17974"/>
                    </a:lnTo>
                    <a:lnTo>
                      <a:pt x="10158" y="18128"/>
                    </a:lnTo>
                    <a:lnTo>
                      <a:pt x="10082" y="18271"/>
                    </a:lnTo>
                    <a:lnTo>
                      <a:pt x="9969" y="18426"/>
                    </a:lnTo>
                    <a:lnTo>
                      <a:pt x="9837" y="18569"/>
                    </a:lnTo>
                    <a:lnTo>
                      <a:pt x="9648" y="18701"/>
                    </a:lnTo>
                    <a:lnTo>
                      <a:pt x="9440" y="18822"/>
                    </a:lnTo>
                    <a:lnTo>
                      <a:pt x="9213" y="18999"/>
                    </a:lnTo>
                    <a:lnTo>
                      <a:pt x="9044" y="19186"/>
                    </a:lnTo>
                    <a:lnTo>
                      <a:pt x="8893" y="19395"/>
                    </a:lnTo>
                    <a:lnTo>
                      <a:pt x="8817" y="19627"/>
                    </a:lnTo>
                    <a:lnTo>
                      <a:pt x="8779" y="19858"/>
                    </a:lnTo>
                    <a:lnTo>
                      <a:pt x="8779" y="20112"/>
                    </a:lnTo>
                    <a:lnTo>
                      <a:pt x="8855" y="20354"/>
                    </a:lnTo>
                    <a:lnTo>
                      <a:pt x="8968" y="20586"/>
                    </a:lnTo>
                    <a:lnTo>
                      <a:pt x="9138" y="20817"/>
                    </a:lnTo>
                    <a:lnTo>
                      <a:pt x="9365" y="21026"/>
                    </a:lnTo>
                    <a:lnTo>
                      <a:pt x="9610" y="21192"/>
                    </a:lnTo>
                    <a:lnTo>
                      <a:pt x="9950" y="21368"/>
                    </a:lnTo>
                    <a:lnTo>
                      <a:pt x="10120" y="21445"/>
                    </a:lnTo>
                    <a:lnTo>
                      <a:pt x="10346" y="21511"/>
                    </a:lnTo>
                    <a:lnTo>
                      <a:pt x="10516" y="21555"/>
                    </a:lnTo>
                    <a:lnTo>
                      <a:pt x="10743" y="21600"/>
                    </a:lnTo>
                    <a:lnTo>
                      <a:pt x="10988" y="21644"/>
                    </a:lnTo>
                    <a:lnTo>
                      <a:pt x="11215" y="21666"/>
                    </a:lnTo>
                    <a:lnTo>
                      <a:pt x="11498" y="21666"/>
                    </a:lnTo>
                    <a:lnTo>
                      <a:pt x="11762" y="21666"/>
                    </a:lnTo>
                    <a:lnTo>
                      <a:pt x="12253" y="21644"/>
                    </a:lnTo>
                    <a:lnTo>
                      <a:pt x="12763" y="21577"/>
                    </a:lnTo>
                    <a:lnTo>
                      <a:pt x="13197" y="21467"/>
                    </a:lnTo>
                    <a:lnTo>
                      <a:pt x="13556" y="21346"/>
                    </a:lnTo>
                    <a:lnTo>
                      <a:pt x="13896" y="21192"/>
                    </a:lnTo>
                    <a:lnTo>
                      <a:pt x="14179" y="21026"/>
                    </a:lnTo>
                    <a:lnTo>
                      <a:pt x="14444" y="20839"/>
                    </a:lnTo>
                    <a:lnTo>
                      <a:pt x="14576" y="20641"/>
                    </a:lnTo>
                    <a:lnTo>
                      <a:pt x="14727" y="20431"/>
                    </a:lnTo>
                    <a:lnTo>
                      <a:pt x="14765" y="20200"/>
                    </a:lnTo>
                    <a:lnTo>
                      <a:pt x="14802" y="19991"/>
                    </a:lnTo>
                    <a:lnTo>
                      <a:pt x="14727" y="19759"/>
                    </a:lnTo>
                    <a:lnTo>
                      <a:pt x="14613" y="19550"/>
                    </a:lnTo>
                    <a:lnTo>
                      <a:pt x="14444" y="19307"/>
                    </a:lnTo>
                    <a:lnTo>
                      <a:pt x="14217" y="19098"/>
                    </a:lnTo>
                    <a:lnTo>
                      <a:pt x="13934" y="18911"/>
                    </a:lnTo>
                    <a:lnTo>
                      <a:pt x="13669" y="18745"/>
                    </a:lnTo>
                    <a:lnTo>
                      <a:pt x="13462" y="18547"/>
                    </a:lnTo>
                    <a:lnTo>
                      <a:pt x="13311" y="18337"/>
                    </a:lnTo>
                    <a:lnTo>
                      <a:pt x="13197" y="18150"/>
                    </a:lnTo>
                    <a:lnTo>
                      <a:pt x="13122" y="17941"/>
                    </a:lnTo>
                    <a:lnTo>
                      <a:pt x="13122" y="17720"/>
                    </a:lnTo>
                    <a:lnTo>
                      <a:pt x="13122" y="17533"/>
                    </a:lnTo>
                    <a:lnTo>
                      <a:pt x="13197" y="17346"/>
                    </a:lnTo>
                    <a:lnTo>
                      <a:pt x="13273" y="17158"/>
                    </a:lnTo>
                    <a:lnTo>
                      <a:pt x="13386" y="16982"/>
                    </a:lnTo>
                    <a:lnTo>
                      <a:pt x="13537" y="16839"/>
                    </a:lnTo>
                    <a:lnTo>
                      <a:pt x="13707" y="16706"/>
                    </a:lnTo>
                    <a:lnTo>
                      <a:pt x="13896" y="16607"/>
                    </a:lnTo>
                    <a:lnTo>
                      <a:pt x="14104" y="16519"/>
                    </a:lnTo>
                    <a:lnTo>
                      <a:pt x="14330" y="16453"/>
                    </a:lnTo>
                    <a:lnTo>
                      <a:pt x="14538" y="16431"/>
                    </a:lnTo>
                    <a:lnTo>
                      <a:pt x="14897" y="16453"/>
                    </a:lnTo>
                    <a:lnTo>
                      <a:pt x="15406" y="16497"/>
                    </a:lnTo>
                    <a:lnTo>
                      <a:pt x="16105" y="16541"/>
                    </a:lnTo>
                    <a:lnTo>
                      <a:pt x="16898" y="16607"/>
                    </a:lnTo>
                    <a:lnTo>
                      <a:pt x="17804" y="16651"/>
                    </a:lnTo>
                    <a:lnTo>
                      <a:pt x="18786" y="16684"/>
                    </a:lnTo>
                    <a:lnTo>
                      <a:pt x="19844" y="16728"/>
                    </a:lnTo>
                    <a:lnTo>
                      <a:pt x="20920" y="16751"/>
                    </a:lnTo>
                    <a:lnTo>
                      <a:pt x="21109" y="16497"/>
                    </a:lnTo>
                    <a:lnTo>
                      <a:pt x="21241" y="16222"/>
                    </a:lnTo>
                    <a:lnTo>
                      <a:pt x="21392" y="15946"/>
                    </a:lnTo>
                    <a:lnTo>
                      <a:pt x="21467" y="15648"/>
                    </a:lnTo>
                    <a:lnTo>
                      <a:pt x="21543" y="15351"/>
                    </a:lnTo>
                    <a:lnTo>
                      <a:pt x="21618" y="15042"/>
                    </a:lnTo>
                    <a:lnTo>
                      <a:pt x="21618" y="14745"/>
                    </a:lnTo>
                    <a:lnTo>
                      <a:pt x="21618" y="14447"/>
                    </a:lnTo>
                    <a:lnTo>
                      <a:pt x="21618" y="14150"/>
                    </a:lnTo>
                    <a:lnTo>
                      <a:pt x="21581" y="13852"/>
                    </a:lnTo>
                    <a:lnTo>
                      <a:pt x="21505" y="13577"/>
                    </a:lnTo>
                    <a:lnTo>
                      <a:pt x="21430" y="13301"/>
                    </a:lnTo>
                    <a:lnTo>
                      <a:pt x="21354" y="13048"/>
                    </a:lnTo>
                    <a:lnTo>
                      <a:pt x="21241" y="12816"/>
                    </a:lnTo>
                    <a:lnTo>
                      <a:pt x="21146" y="12607"/>
                    </a:lnTo>
                    <a:lnTo>
                      <a:pt x="21033" y="12431"/>
                    </a:lnTo>
                    <a:lnTo>
                      <a:pt x="20920" y="12265"/>
                    </a:lnTo>
                    <a:lnTo>
                      <a:pt x="20769" y="12144"/>
                    </a:lnTo>
                    <a:lnTo>
                      <a:pt x="20637" y="12034"/>
                    </a:lnTo>
                    <a:lnTo>
                      <a:pt x="20486" y="11946"/>
                    </a:lnTo>
                    <a:lnTo>
                      <a:pt x="20297" y="11891"/>
                    </a:lnTo>
                    <a:lnTo>
                      <a:pt x="20165" y="11846"/>
                    </a:lnTo>
                    <a:lnTo>
                      <a:pt x="19976" y="11824"/>
                    </a:lnTo>
                    <a:lnTo>
                      <a:pt x="19806" y="11802"/>
                    </a:lnTo>
                    <a:lnTo>
                      <a:pt x="19390" y="11824"/>
                    </a:lnTo>
                    <a:lnTo>
                      <a:pt x="18956" y="11891"/>
                    </a:lnTo>
                    <a:lnTo>
                      <a:pt x="18503" y="11968"/>
                    </a:lnTo>
                    <a:lnTo>
                      <a:pt x="17993" y="12078"/>
                    </a:lnTo>
                    <a:lnTo>
                      <a:pt x="17653" y="12144"/>
                    </a:lnTo>
                    <a:lnTo>
                      <a:pt x="17332" y="12199"/>
                    </a:lnTo>
                    <a:lnTo>
                      <a:pt x="17049" y="12221"/>
                    </a:lnTo>
                    <a:lnTo>
                      <a:pt x="16747" y="12243"/>
                    </a:lnTo>
                    <a:lnTo>
                      <a:pt x="16464" y="12243"/>
                    </a:lnTo>
                    <a:lnTo>
                      <a:pt x="16218" y="12243"/>
                    </a:lnTo>
                    <a:lnTo>
                      <a:pt x="15992" y="12221"/>
                    </a:lnTo>
                    <a:lnTo>
                      <a:pt x="15746" y="12199"/>
                    </a:lnTo>
                    <a:lnTo>
                      <a:pt x="15520" y="12155"/>
                    </a:lnTo>
                    <a:lnTo>
                      <a:pt x="15350" y="12122"/>
                    </a:lnTo>
                    <a:lnTo>
                      <a:pt x="15161" y="12056"/>
                    </a:lnTo>
                    <a:lnTo>
                      <a:pt x="14972" y="11990"/>
                    </a:lnTo>
                    <a:lnTo>
                      <a:pt x="14689" y="11846"/>
                    </a:lnTo>
                    <a:lnTo>
                      <a:pt x="14444" y="11670"/>
                    </a:lnTo>
                    <a:lnTo>
                      <a:pt x="14255" y="11483"/>
                    </a:lnTo>
                    <a:lnTo>
                      <a:pt x="14104" y="11295"/>
                    </a:lnTo>
                    <a:lnTo>
                      <a:pt x="14028" y="11086"/>
                    </a:lnTo>
                    <a:lnTo>
                      <a:pt x="13972" y="10888"/>
                    </a:lnTo>
                    <a:lnTo>
                      <a:pt x="13972" y="10700"/>
                    </a:lnTo>
                    <a:lnTo>
                      <a:pt x="14009" y="10513"/>
                    </a:lnTo>
                    <a:lnTo>
                      <a:pt x="14066" y="10359"/>
                    </a:lnTo>
                    <a:lnTo>
                      <a:pt x="14179" y="10215"/>
                    </a:lnTo>
                    <a:lnTo>
                      <a:pt x="14406" y="10006"/>
                    </a:lnTo>
                    <a:lnTo>
                      <a:pt x="14651" y="9830"/>
                    </a:lnTo>
                    <a:lnTo>
                      <a:pt x="14878" y="9686"/>
                    </a:lnTo>
                    <a:lnTo>
                      <a:pt x="15123" y="9554"/>
                    </a:lnTo>
                    <a:lnTo>
                      <a:pt x="15350" y="9477"/>
                    </a:lnTo>
                    <a:lnTo>
                      <a:pt x="15558" y="9411"/>
                    </a:lnTo>
                    <a:lnTo>
                      <a:pt x="15803" y="9345"/>
                    </a:lnTo>
                    <a:lnTo>
                      <a:pt x="16030" y="9323"/>
                    </a:lnTo>
                    <a:lnTo>
                      <a:pt x="16256" y="9301"/>
                    </a:lnTo>
                    <a:lnTo>
                      <a:pt x="16464" y="9323"/>
                    </a:lnTo>
                    <a:lnTo>
                      <a:pt x="16690" y="9345"/>
                    </a:lnTo>
                    <a:lnTo>
                      <a:pt x="16898" y="9367"/>
                    </a:lnTo>
                    <a:lnTo>
                      <a:pt x="17332" y="9477"/>
                    </a:lnTo>
                    <a:lnTo>
                      <a:pt x="17767" y="9598"/>
                    </a:lnTo>
                    <a:lnTo>
                      <a:pt x="18163" y="9731"/>
                    </a:lnTo>
                    <a:lnTo>
                      <a:pt x="18597" y="9874"/>
                    </a:lnTo>
                    <a:lnTo>
                      <a:pt x="18994" y="10006"/>
                    </a:lnTo>
                    <a:lnTo>
                      <a:pt x="19428" y="10083"/>
                    </a:lnTo>
                    <a:lnTo>
                      <a:pt x="19617" y="10127"/>
                    </a:lnTo>
                    <a:lnTo>
                      <a:pt x="19844" y="10149"/>
                    </a:lnTo>
                    <a:lnTo>
                      <a:pt x="20013" y="10149"/>
                    </a:lnTo>
                    <a:lnTo>
                      <a:pt x="20240" y="10127"/>
                    </a:lnTo>
                    <a:lnTo>
                      <a:pt x="20410" y="10105"/>
                    </a:lnTo>
                    <a:lnTo>
                      <a:pt x="20637" y="10061"/>
                    </a:lnTo>
                    <a:lnTo>
                      <a:pt x="20844" y="9984"/>
                    </a:lnTo>
                    <a:lnTo>
                      <a:pt x="21033" y="9896"/>
                    </a:lnTo>
                    <a:lnTo>
                      <a:pt x="21146" y="9830"/>
                    </a:lnTo>
                    <a:lnTo>
                      <a:pt x="21203" y="9753"/>
                    </a:lnTo>
                    <a:lnTo>
                      <a:pt x="21279" y="9642"/>
                    </a:lnTo>
                    <a:lnTo>
                      <a:pt x="21354" y="9521"/>
                    </a:lnTo>
                    <a:lnTo>
                      <a:pt x="21430" y="9246"/>
                    </a:lnTo>
                    <a:lnTo>
                      <a:pt x="21430" y="8904"/>
                    </a:lnTo>
                    <a:lnTo>
                      <a:pt x="21430" y="8540"/>
                    </a:lnTo>
                    <a:lnTo>
                      <a:pt x="21392" y="8144"/>
                    </a:lnTo>
                    <a:lnTo>
                      <a:pt x="21354" y="7714"/>
                    </a:lnTo>
                    <a:lnTo>
                      <a:pt x="21279" y="7295"/>
                    </a:lnTo>
                    <a:lnTo>
                      <a:pt x="21146" y="6446"/>
                    </a:lnTo>
                    <a:lnTo>
                      <a:pt x="20995" y="5686"/>
                    </a:lnTo>
                    <a:lnTo>
                      <a:pt x="20958" y="5366"/>
                    </a:lnTo>
                    <a:lnTo>
                      <a:pt x="20958" y="5091"/>
                    </a:lnTo>
                    <a:lnTo>
                      <a:pt x="20958" y="4860"/>
                    </a:lnTo>
                    <a:lnTo>
                      <a:pt x="21033" y="4716"/>
                    </a:lnTo>
                    <a:lnTo>
                      <a:pt x="20637" y="4860"/>
                    </a:lnTo>
                    <a:lnTo>
                      <a:pt x="20127" y="4992"/>
                    </a:lnTo>
                    <a:lnTo>
                      <a:pt x="19617" y="5069"/>
                    </a:lnTo>
                    <a:lnTo>
                      <a:pt x="19032" y="5157"/>
                    </a:lnTo>
                    <a:lnTo>
                      <a:pt x="18465" y="5201"/>
                    </a:lnTo>
                    <a:lnTo>
                      <a:pt x="17842" y="5245"/>
                    </a:lnTo>
                    <a:lnTo>
                      <a:pt x="17219" y="5267"/>
                    </a:lnTo>
                    <a:lnTo>
                      <a:pt x="16615" y="5267"/>
                    </a:lnTo>
                    <a:lnTo>
                      <a:pt x="15992" y="5245"/>
                    </a:lnTo>
                    <a:lnTo>
                      <a:pt x="15369" y="5201"/>
                    </a:lnTo>
                    <a:lnTo>
                      <a:pt x="14840" y="5157"/>
                    </a:lnTo>
                    <a:lnTo>
                      <a:pt x="14293" y="5091"/>
                    </a:lnTo>
                    <a:lnTo>
                      <a:pt x="13783" y="5014"/>
                    </a:lnTo>
                    <a:lnTo>
                      <a:pt x="13386" y="4926"/>
                    </a:lnTo>
                    <a:lnTo>
                      <a:pt x="13027" y="4815"/>
                    </a:lnTo>
                    <a:lnTo>
                      <a:pt x="12725" y="4716"/>
                    </a:lnTo>
                    <a:lnTo>
                      <a:pt x="12480" y="4606"/>
                    </a:lnTo>
                    <a:lnTo>
                      <a:pt x="12291" y="4496"/>
                    </a:lnTo>
                    <a:lnTo>
                      <a:pt x="12197" y="4397"/>
                    </a:lnTo>
                    <a:lnTo>
                      <a:pt x="12083" y="4286"/>
                    </a:lnTo>
                    <a:lnTo>
                      <a:pt x="12046" y="4187"/>
                    </a:lnTo>
                    <a:lnTo>
                      <a:pt x="12008" y="4077"/>
                    </a:lnTo>
                    <a:lnTo>
                      <a:pt x="12046" y="3967"/>
                    </a:lnTo>
                    <a:lnTo>
                      <a:pt x="12121" y="3868"/>
                    </a:lnTo>
                    <a:lnTo>
                      <a:pt x="12197" y="3735"/>
                    </a:lnTo>
                    <a:lnTo>
                      <a:pt x="12291" y="3614"/>
                    </a:lnTo>
                    <a:lnTo>
                      <a:pt x="12442" y="3482"/>
                    </a:lnTo>
                    <a:lnTo>
                      <a:pt x="12631" y="3361"/>
                    </a:lnTo>
                    <a:lnTo>
                      <a:pt x="13065" y="3085"/>
                    </a:lnTo>
                    <a:lnTo>
                      <a:pt x="13537" y="2766"/>
                    </a:lnTo>
                    <a:lnTo>
                      <a:pt x="13783" y="2578"/>
                    </a:lnTo>
                    <a:lnTo>
                      <a:pt x="13934" y="2380"/>
                    </a:lnTo>
                    <a:lnTo>
                      <a:pt x="14028" y="2171"/>
                    </a:lnTo>
                    <a:lnTo>
                      <a:pt x="14104" y="1961"/>
                    </a:lnTo>
                    <a:lnTo>
                      <a:pt x="14104" y="1730"/>
                    </a:lnTo>
                    <a:lnTo>
                      <a:pt x="14066" y="1498"/>
                    </a:lnTo>
                    <a:lnTo>
                      <a:pt x="13972" y="1267"/>
                    </a:lnTo>
                    <a:lnTo>
                      <a:pt x="13820" y="1057"/>
                    </a:lnTo>
                    <a:lnTo>
                      <a:pt x="13594" y="837"/>
                    </a:lnTo>
                    <a:lnTo>
                      <a:pt x="13386" y="628"/>
                    </a:lnTo>
                    <a:lnTo>
                      <a:pt x="13103" y="462"/>
                    </a:lnTo>
                    <a:lnTo>
                      <a:pt x="12763" y="308"/>
                    </a:lnTo>
                    <a:lnTo>
                      <a:pt x="12404" y="187"/>
                    </a:lnTo>
                    <a:lnTo>
                      <a:pt x="12008" y="77"/>
                    </a:lnTo>
                    <a:lnTo>
                      <a:pt x="11574" y="33"/>
                    </a:lnTo>
                    <a:lnTo>
                      <a:pt x="11102" y="11"/>
                    </a:lnTo>
                    <a:lnTo>
                      <a:pt x="10667" y="11"/>
                    </a:lnTo>
                    <a:lnTo>
                      <a:pt x="10233" y="77"/>
                    </a:lnTo>
                    <a:lnTo>
                      <a:pt x="9837" y="187"/>
                    </a:lnTo>
                    <a:lnTo>
                      <a:pt x="9440" y="286"/>
                    </a:lnTo>
                    <a:lnTo>
                      <a:pt x="9062" y="462"/>
                    </a:lnTo>
                    <a:lnTo>
                      <a:pt x="8741" y="628"/>
                    </a:lnTo>
                    <a:lnTo>
                      <a:pt x="8458" y="815"/>
                    </a:lnTo>
                    <a:lnTo>
                      <a:pt x="8232" y="1035"/>
                    </a:lnTo>
                    <a:lnTo>
                      <a:pt x="8062" y="1245"/>
                    </a:lnTo>
                    <a:lnTo>
                      <a:pt x="7911" y="1476"/>
                    </a:lnTo>
                    <a:lnTo>
                      <a:pt x="7835" y="1708"/>
                    </a:lnTo>
                    <a:lnTo>
                      <a:pt x="7797" y="1961"/>
                    </a:lnTo>
                    <a:lnTo>
                      <a:pt x="7835" y="2193"/>
                    </a:lnTo>
                    <a:lnTo>
                      <a:pt x="7948" y="2402"/>
                    </a:lnTo>
                    <a:lnTo>
                      <a:pt x="8062" y="2534"/>
                    </a:lnTo>
                    <a:lnTo>
                      <a:pt x="8175" y="2644"/>
                    </a:lnTo>
                    <a:lnTo>
                      <a:pt x="8269" y="2744"/>
                    </a:lnTo>
                    <a:lnTo>
                      <a:pt x="8420" y="2832"/>
                    </a:lnTo>
                    <a:lnTo>
                      <a:pt x="8704" y="3019"/>
                    </a:lnTo>
                    <a:lnTo>
                      <a:pt x="8968" y="3206"/>
                    </a:lnTo>
                    <a:lnTo>
                      <a:pt x="9138" y="3405"/>
                    </a:lnTo>
                    <a:lnTo>
                      <a:pt x="9327" y="3570"/>
                    </a:lnTo>
                    <a:lnTo>
                      <a:pt x="9440" y="3735"/>
                    </a:lnTo>
                    <a:lnTo>
                      <a:pt x="9516" y="3890"/>
                    </a:lnTo>
                    <a:lnTo>
                      <a:pt x="9534" y="4033"/>
                    </a:lnTo>
                    <a:lnTo>
                      <a:pt x="9534" y="4165"/>
                    </a:lnTo>
                    <a:lnTo>
                      <a:pt x="9516" y="4286"/>
                    </a:lnTo>
                    <a:lnTo>
                      <a:pt x="9440" y="4397"/>
                    </a:lnTo>
                    <a:lnTo>
                      <a:pt x="9327" y="4496"/>
                    </a:lnTo>
                    <a:lnTo>
                      <a:pt x="9176" y="4562"/>
                    </a:lnTo>
                    <a:lnTo>
                      <a:pt x="9006" y="4628"/>
                    </a:lnTo>
                    <a:lnTo>
                      <a:pt x="8779" y="4694"/>
                    </a:lnTo>
                    <a:lnTo>
                      <a:pt x="8534" y="4716"/>
                    </a:lnTo>
                    <a:lnTo>
                      <a:pt x="8232" y="4716"/>
                    </a:lnTo>
                    <a:lnTo>
                      <a:pt x="7118" y="4738"/>
                    </a:lnTo>
                    <a:lnTo>
                      <a:pt x="5947" y="4771"/>
                    </a:lnTo>
                    <a:lnTo>
                      <a:pt x="4795" y="4815"/>
                    </a:lnTo>
                    <a:lnTo>
                      <a:pt x="3681" y="4860"/>
                    </a:lnTo>
                    <a:lnTo>
                      <a:pt x="2662" y="4882"/>
                    </a:lnTo>
                    <a:lnTo>
                      <a:pt x="1755" y="4882"/>
                    </a:lnTo>
                    <a:lnTo>
                      <a:pt x="1359" y="4860"/>
                    </a:lnTo>
                    <a:lnTo>
                      <a:pt x="981" y="4837"/>
                    </a:lnTo>
                    <a:lnTo>
                      <a:pt x="698" y="4771"/>
                    </a:lnTo>
                    <a:lnTo>
                      <a:pt x="453" y="4716"/>
                    </a:lnTo>
                    <a:lnTo>
                      <a:pt x="453" y="5322"/>
                    </a:lnTo>
                    <a:lnTo>
                      <a:pt x="453" y="6083"/>
                    </a:lnTo>
                    <a:lnTo>
                      <a:pt x="453" y="6909"/>
                    </a:lnTo>
                    <a:lnTo>
                      <a:pt x="453" y="7780"/>
                    </a:lnTo>
                    <a:lnTo>
                      <a:pt x="453" y="8606"/>
                    </a:lnTo>
                    <a:lnTo>
                      <a:pt x="453" y="9345"/>
                    </a:lnTo>
                    <a:lnTo>
                      <a:pt x="453" y="9918"/>
                    </a:lnTo>
                    <a:lnTo>
                      <a:pt x="453" y="10282"/>
                    </a:lnTo>
                    <a:lnTo>
                      <a:pt x="490" y="10381"/>
                    </a:lnTo>
                    <a:lnTo>
                      <a:pt x="547" y="10491"/>
                    </a:lnTo>
                    <a:lnTo>
                      <a:pt x="660" y="10590"/>
                    </a:lnTo>
                    <a:lnTo>
                      <a:pt x="811" y="10700"/>
                    </a:lnTo>
                    <a:lnTo>
                      <a:pt x="981" y="10811"/>
                    </a:lnTo>
                    <a:lnTo>
                      <a:pt x="1208" y="10888"/>
                    </a:lnTo>
                    <a:lnTo>
                      <a:pt x="1453" y="10954"/>
                    </a:lnTo>
                    <a:lnTo>
                      <a:pt x="1718" y="11020"/>
                    </a:lnTo>
                    <a:lnTo>
                      <a:pt x="1963" y="11064"/>
                    </a:lnTo>
                    <a:lnTo>
                      <a:pt x="2265" y="11086"/>
                    </a:lnTo>
                    <a:lnTo>
                      <a:pt x="2548" y="11064"/>
                    </a:lnTo>
                    <a:lnTo>
                      <a:pt x="2794" y="11042"/>
                    </a:lnTo>
                    <a:lnTo>
                      <a:pt x="3096" y="10976"/>
                    </a:lnTo>
                    <a:lnTo>
                      <a:pt x="3341" y="10888"/>
                    </a:lnTo>
                    <a:lnTo>
                      <a:pt x="3606" y="10766"/>
                    </a:lnTo>
                    <a:lnTo>
                      <a:pt x="3813" y="10590"/>
                    </a:lnTo>
                    <a:close/>
                  </a:path>
                </a:pathLst>
              </a:custGeom>
              <a:solidFill>
                <a:srgbClr val="DDDDDD"/>
              </a:solidFill>
              <a:ln w="19050">
                <a:solidFill>
                  <a:srgbClr val="C0C0C0"/>
                </a:solidFill>
                <a:miter lim="800000"/>
                <a:headEnd/>
                <a:tailEnd/>
              </a:ln>
            </p:spPr>
            <p:txBody>
              <a:bodyPr/>
              <a:lstStyle/>
              <a:p>
                <a:endParaRPr lang="en-GB" altLang="it-IT" sz="1200" b="1"/>
              </a:p>
            </p:txBody>
          </p:sp>
          <p:sp>
            <p:nvSpPr>
              <p:cNvPr id="27" name="Text Box 19"/>
              <p:cNvSpPr txBox="1">
                <a:spLocks noChangeArrowheads="1"/>
              </p:cNvSpPr>
              <p:nvPr/>
            </p:nvSpPr>
            <p:spPr bwMode="auto">
              <a:xfrm>
                <a:off x="648" y="1770"/>
                <a:ext cx="729" cy="4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it-IT" altLang="it-IT" sz="1200" b="1"/>
                  <a:t>Shock</a:t>
                </a:r>
              </a:p>
              <a:p>
                <a:r>
                  <a:rPr lang="it-IT" altLang="it-IT" sz="1200" b="1"/>
                  <a:t>Petroliferi</a:t>
                </a:r>
              </a:p>
              <a:p>
                <a:r>
                  <a:rPr lang="it-IT" altLang="it-IT" sz="1200" i="1"/>
                  <a:t>Petrolio</a:t>
                </a:r>
              </a:p>
            </p:txBody>
          </p:sp>
        </p:grpSp>
        <p:grpSp>
          <p:nvGrpSpPr>
            <p:cNvPr id="41" name="Group 20"/>
            <p:cNvGrpSpPr>
              <a:grpSpLocks/>
            </p:cNvGrpSpPr>
            <p:nvPr/>
          </p:nvGrpSpPr>
          <p:grpSpPr bwMode="auto">
            <a:xfrm>
              <a:off x="4392613" y="2906715"/>
              <a:ext cx="1589087" cy="1093788"/>
              <a:chOff x="2415" y="1671"/>
              <a:chExt cx="1001" cy="689"/>
            </a:xfrm>
          </p:grpSpPr>
          <p:sp>
            <p:nvSpPr>
              <p:cNvPr id="42" name="Puzzle2"/>
              <p:cNvSpPr>
                <a:spLocks noEditPoints="1" noChangeArrowheads="1"/>
              </p:cNvSpPr>
              <p:nvPr/>
            </p:nvSpPr>
            <p:spPr bwMode="auto">
              <a:xfrm>
                <a:off x="2415" y="1671"/>
                <a:ext cx="1001" cy="689"/>
              </a:xfrm>
              <a:custGeom>
                <a:avLst/>
                <a:gdLst>
                  <a:gd name="T0" fmla="*/ 11 w 21600"/>
                  <a:gd name="T1" fmla="*/ 13386 h 21600"/>
                  <a:gd name="T2" fmla="*/ 4202 w 21600"/>
                  <a:gd name="T3" fmla="*/ 21161 h 21600"/>
                  <a:gd name="T4" fmla="*/ 10400 w 21600"/>
                  <a:gd name="T5" fmla="*/ 13909 h 21600"/>
                  <a:gd name="T6" fmla="*/ 16821 w 21600"/>
                  <a:gd name="T7" fmla="*/ 21190 h 21600"/>
                  <a:gd name="T8" fmla="*/ 21600 w 21600"/>
                  <a:gd name="T9" fmla="*/ 15083 h 21600"/>
                  <a:gd name="T10" fmla="*/ 16889 w 21600"/>
                  <a:gd name="T11" fmla="*/ 5739 h 21600"/>
                  <a:gd name="T12" fmla="*/ 10800 w 21600"/>
                  <a:gd name="T13" fmla="*/ 28 h 21600"/>
                  <a:gd name="T14" fmla="*/ 4202 w 21600"/>
                  <a:gd name="T15" fmla="*/ 5894 h 21600"/>
                  <a:gd name="T16" fmla="*/ 5388 w 21600"/>
                  <a:gd name="T17" fmla="*/ 6742 h 21600"/>
                  <a:gd name="T18" fmla="*/ 16177 w 21600"/>
                  <a:gd name="T19" fmla="*/ 20441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4247" y="12354"/>
                    </a:moveTo>
                    <a:lnTo>
                      <a:pt x="4134" y="12468"/>
                    </a:lnTo>
                    <a:lnTo>
                      <a:pt x="4010" y="12581"/>
                    </a:lnTo>
                    <a:lnTo>
                      <a:pt x="3897" y="12637"/>
                    </a:lnTo>
                    <a:lnTo>
                      <a:pt x="3773" y="12694"/>
                    </a:lnTo>
                    <a:lnTo>
                      <a:pt x="3637" y="12694"/>
                    </a:lnTo>
                    <a:lnTo>
                      <a:pt x="3524" y="12694"/>
                    </a:lnTo>
                    <a:lnTo>
                      <a:pt x="3400" y="12665"/>
                    </a:lnTo>
                    <a:lnTo>
                      <a:pt x="3287" y="12609"/>
                    </a:lnTo>
                    <a:lnTo>
                      <a:pt x="3027" y="12496"/>
                    </a:lnTo>
                    <a:lnTo>
                      <a:pt x="2790" y="12340"/>
                    </a:lnTo>
                    <a:lnTo>
                      <a:pt x="2530" y="12142"/>
                    </a:lnTo>
                    <a:lnTo>
                      <a:pt x="2293" y="11987"/>
                    </a:lnTo>
                    <a:lnTo>
                      <a:pt x="2033" y="11817"/>
                    </a:lnTo>
                    <a:lnTo>
                      <a:pt x="1773" y="11676"/>
                    </a:lnTo>
                    <a:lnTo>
                      <a:pt x="1638" y="11662"/>
                    </a:lnTo>
                    <a:lnTo>
                      <a:pt x="1513" y="11634"/>
                    </a:lnTo>
                    <a:lnTo>
                      <a:pt x="1378" y="11634"/>
                    </a:lnTo>
                    <a:lnTo>
                      <a:pt x="1253" y="11634"/>
                    </a:lnTo>
                    <a:lnTo>
                      <a:pt x="1118" y="11662"/>
                    </a:lnTo>
                    <a:lnTo>
                      <a:pt x="971" y="11732"/>
                    </a:lnTo>
                    <a:lnTo>
                      <a:pt x="835" y="11817"/>
                    </a:lnTo>
                    <a:lnTo>
                      <a:pt x="711" y="11959"/>
                    </a:lnTo>
                    <a:lnTo>
                      <a:pt x="553" y="12086"/>
                    </a:lnTo>
                    <a:lnTo>
                      <a:pt x="429" y="12284"/>
                    </a:lnTo>
                    <a:lnTo>
                      <a:pt x="271" y="12524"/>
                    </a:lnTo>
                    <a:lnTo>
                      <a:pt x="146" y="12793"/>
                    </a:lnTo>
                    <a:lnTo>
                      <a:pt x="79" y="12962"/>
                    </a:lnTo>
                    <a:lnTo>
                      <a:pt x="33" y="13146"/>
                    </a:lnTo>
                    <a:lnTo>
                      <a:pt x="11" y="13386"/>
                    </a:lnTo>
                    <a:lnTo>
                      <a:pt x="11" y="13641"/>
                    </a:lnTo>
                    <a:lnTo>
                      <a:pt x="33" y="13881"/>
                    </a:lnTo>
                    <a:lnTo>
                      <a:pt x="101" y="14150"/>
                    </a:lnTo>
                    <a:lnTo>
                      <a:pt x="192" y="14404"/>
                    </a:lnTo>
                    <a:lnTo>
                      <a:pt x="293" y="14645"/>
                    </a:lnTo>
                    <a:lnTo>
                      <a:pt x="451" y="14857"/>
                    </a:lnTo>
                    <a:lnTo>
                      <a:pt x="621" y="15054"/>
                    </a:lnTo>
                    <a:lnTo>
                      <a:pt x="734" y="15125"/>
                    </a:lnTo>
                    <a:lnTo>
                      <a:pt x="835" y="15210"/>
                    </a:lnTo>
                    <a:lnTo>
                      <a:pt x="948" y="15267"/>
                    </a:lnTo>
                    <a:lnTo>
                      <a:pt x="1084" y="15323"/>
                    </a:lnTo>
                    <a:lnTo>
                      <a:pt x="1208" y="15351"/>
                    </a:lnTo>
                    <a:lnTo>
                      <a:pt x="1355" y="15380"/>
                    </a:lnTo>
                    <a:lnTo>
                      <a:pt x="1513" y="15380"/>
                    </a:lnTo>
                    <a:lnTo>
                      <a:pt x="1683" y="15380"/>
                    </a:lnTo>
                    <a:lnTo>
                      <a:pt x="1864" y="15351"/>
                    </a:lnTo>
                    <a:lnTo>
                      <a:pt x="2033" y="15323"/>
                    </a:lnTo>
                    <a:lnTo>
                      <a:pt x="2225" y="15238"/>
                    </a:lnTo>
                    <a:lnTo>
                      <a:pt x="2428" y="15153"/>
                    </a:lnTo>
                    <a:lnTo>
                      <a:pt x="2745" y="15026"/>
                    </a:lnTo>
                    <a:lnTo>
                      <a:pt x="3005" y="14913"/>
                    </a:lnTo>
                    <a:lnTo>
                      <a:pt x="3264" y="14828"/>
                    </a:lnTo>
                    <a:lnTo>
                      <a:pt x="3513" y="14800"/>
                    </a:lnTo>
                    <a:lnTo>
                      <a:pt x="3615" y="14828"/>
                    </a:lnTo>
                    <a:lnTo>
                      <a:pt x="3728" y="14857"/>
                    </a:lnTo>
                    <a:lnTo>
                      <a:pt x="3807" y="14913"/>
                    </a:lnTo>
                    <a:lnTo>
                      <a:pt x="3920" y="14998"/>
                    </a:lnTo>
                    <a:lnTo>
                      <a:pt x="4010" y="15097"/>
                    </a:lnTo>
                    <a:lnTo>
                      <a:pt x="4089" y="15238"/>
                    </a:lnTo>
                    <a:lnTo>
                      <a:pt x="4179" y="15408"/>
                    </a:lnTo>
                    <a:lnTo>
                      <a:pt x="4247" y="15620"/>
                    </a:lnTo>
                    <a:lnTo>
                      <a:pt x="4326" y="15860"/>
                    </a:lnTo>
                    <a:lnTo>
                      <a:pt x="4394" y="16129"/>
                    </a:lnTo>
                    <a:lnTo>
                      <a:pt x="4439" y="16440"/>
                    </a:lnTo>
                    <a:lnTo>
                      <a:pt x="4507" y="16737"/>
                    </a:lnTo>
                    <a:lnTo>
                      <a:pt x="4552" y="17090"/>
                    </a:lnTo>
                    <a:lnTo>
                      <a:pt x="4575" y="17443"/>
                    </a:lnTo>
                    <a:lnTo>
                      <a:pt x="4586" y="17825"/>
                    </a:lnTo>
                    <a:lnTo>
                      <a:pt x="4586" y="18193"/>
                    </a:lnTo>
                    <a:lnTo>
                      <a:pt x="4586" y="18574"/>
                    </a:lnTo>
                    <a:lnTo>
                      <a:pt x="4586" y="18984"/>
                    </a:lnTo>
                    <a:lnTo>
                      <a:pt x="4552" y="19366"/>
                    </a:lnTo>
                    <a:lnTo>
                      <a:pt x="4507" y="19748"/>
                    </a:lnTo>
                    <a:lnTo>
                      <a:pt x="4462" y="20129"/>
                    </a:lnTo>
                    <a:lnTo>
                      <a:pt x="4371" y="20483"/>
                    </a:lnTo>
                    <a:lnTo>
                      <a:pt x="4292" y="20836"/>
                    </a:lnTo>
                    <a:lnTo>
                      <a:pt x="4202" y="21161"/>
                    </a:lnTo>
                    <a:lnTo>
                      <a:pt x="4744" y="21161"/>
                    </a:lnTo>
                    <a:lnTo>
                      <a:pt x="5264" y="21161"/>
                    </a:lnTo>
                    <a:lnTo>
                      <a:pt x="5784" y="21161"/>
                    </a:lnTo>
                    <a:lnTo>
                      <a:pt x="6235" y="21161"/>
                    </a:lnTo>
                    <a:lnTo>
                      <a:pt x="6676" y="21161"/>
                    </a:lnTo>
                    <a:lnTo>
                      <a:pt x="7060" y="21161"/>
                    </a:lnTo>
                    <a:lnTo>
                      <a:pt x="7410" y="21161"/>
                    </a:lnTo>
                    <a:lnTo>
                      <a:pt x="7670" y="21161"/>
                    </a:lnTo>
                    <a:lnTo>
                      <a:pt x="8020" y="21020"/>
                    </a:lnTo>
                    <a:lnTo>
                      <a:pt x="8303" y="20893"/>
                    </a:lnTo>
                    <a:lnTo>
                      <a:pt x="8563" y="20695"/>
                    </a:lnTo>
                    <a:lnTo>
                      <a:pt x="8800" y="20511"/>
                    </a:lnTo>
                    <a:lnTo>
                      <a:pt x="8969" y="20285"/>
                    </a:lnTo>
                    <a:lnTo>
                      <a:pt x="9150" y="20045"/>
                    </a:lnTo>
                    <a:lnTo>
                      <a:pt x="9252" y="19804"/>
                    </a:lnTo>
                    <a:lnTo>
                      <a:pt x="9342" y="19550"/>
                    </a:lnTo>
                    <a:lnTo>
                      <a:pt x="9410" y="19281"/>
                    </a:lnTo>
                    <a:lnTo>
                      <a:pt x="9433" y="19013"/>
                    </a:lnTo>
                    <a:lnTo>
                      <a:pt x="9433" y="18744"/>
                    </a:lnTo>
                    <a:lnTo>
                      <a:pt x="9387" y="18504"/>
                    </a:lnTo>
                    <a:lnTo>
                      <a:pt x="9320" y="18221"/>
                    </a:lnTo>
                    <a:lnTo>
                      <a:pt x="9207" y="17981"/>
                    </a:lnTo>
                    <a:lnTo>
                      <a:pt x="9105" y="17740"/>
                    </a:lnTo>
                    <a:lnTo>
                      <a:pt x="8924" y="17514"/>
                    </a:lnTo>
                    <a:lnTo>
                      <a:pt x="8777" y="17274"/>
                    </a:lnTo>
                    <a:lnTo>
                      <a:pt x="8642" y="17034"/>
                    </a:lnTo>
                    <a:lnTo>
                      <a:pt x="8563" y="16765"/>
                    </a:lnTo>
                    <a:lnTo>
                      <a:pt x="8472" y="16468"/>
                    </a:lnTo>
                    <a:lnTo>
                      <a:pt x="8450" y="16157"/>
                    </a:lnTo>
                    <a:lnTo>
                      <a:pt x="8450" y="15860"/>
                    </a:lnTo>
                    <a:lnTo>
                      <a:pt x="8472" y="15563"/>
                    </a:lnTo>
                    <a:lnTo>
                      <a:pt x="8540" y="15267"/>
                    </a:lnTo>
                    <a:lnTo>
                      <a:pt x="8642" y="14998"/>
                    </a:lnTo>
                    <a:lnTo>
                      <a:pt x="8777" y="14729"/>
                    </a:lnTo>
                    <a:lnTo>
                      <a:pt x="8868" y="14616"/>
                    </a:lnTo>
                    <a:lnTo>
                      <a:pt x="8969" y="14475"/>
                    </a:lnTo>
                    <a:lnTo>
                      <a:pt x="9060" y="14376"/>
                    </a:lnTo>
                    <a:lnTo>
                      <a:pt x="9184" y="14291"/>
                    </a:lnTo>
                    <a:lnTo>
                      <a:pt x="9297" y="14206"/>
                    </a:lnTo>
                    <a:lnTo>
                      <a:pt x="9433" y="14121"/>
                    </a:lnTo>
                    <a:lnTo>
                      <a:pt x="9579" y="14051"/>
                    </a:lnTo>
                    <a:lnTo>
                      <a:pt x="9726" y="13994"/>
                    </a:lnTo>
                    <a:lnTo>
                      <a:pt x="9884" y="13938"/>
                    </a:lnTo>
                    <a:lnTo>
                      <a:pt x="10054" y="13909"/>
                    </a:lnTo>
                    <a:lnTo>
                      <a:pt x="10257" y="13881"/>
                    </a:lnTo>
                    <a:lnTo>
                      <a:pt x="10449" y="13881"/>
                    </a:lnTo>
                    <a:lnTo>
                      <a:pt x="10664" y="13881"/>
                    </a:lnTo>
                    <a:lnTo>
                      <a:pt x="10856" y="13909"/>
                    </a:lnTo>
                    <a:lnTo>
                      <a:pt x="11037" y="13966"/>
                    </a:lnTo>
                    <a:lnTo>
                      <a:pt x="11206" y="14023"/>
                    </a:lnTo>
                    <a:lnTo>
                      <a:pt x="11353" y="14093"/>
                    </a:lnTo>
                    <a:lnTo>
                      <a:pt x="11511" y="14178"/>
                    </a:lnTo>
                    <a:lnTo>
                      <a:pt x="11635" y="14263"/>
                    </a:lnTo>
                    <a:lnTo>
                      <a:pt x="11748" y="14376"/>
                    </a:lnTo>
                    <a:lnTo>
                      <a:pt x="11861" y="14475"/>
                    </a:lnTo>
                    <a:lnTo>
                      <a:pt x="11941" y="14616"/>
                    </a:lnTo>
                    <a:lnTo>
                      <a:pt x="12031" y="14758"/>
                    </a:lnTo>
                    <a:lnTo>
                      <a:pt x="12099" y="14885"/>
                    </a:lnTo>
                    <a:lnTo>
                      <a:pt x="12200" y="15210"/>
                    </a:lnTo>
                    <a:lnTo>
                      <a:pt x="12268" y="15507"/>
                    </a:lnTo>
                    <a:lnTo>
                      <a:pt x="12291" y="15832"/>
                    </a:lnTo>
                    <a:lnTo>
                      <a:pt x="12291" y="16157"/>
                    </a:lnTo>
                    <a:lnTo>
                      <a:pt x="12246" y="16482"/>
                    </a:lnTo>
                    <a:lnTo>
                      <a:pt x="12178" y="16807"/>
                    </a:lnTo>
                    <a:lnTo>
                      <a:pt x="12099" y="17090"/>
                    </a:lnTo>
                    <a:lnTo>
                      <a:pt x="12008" y="17330"/>
                    </a:lnTo>
                    <a:lnTo>
                      <a:pt x="11884" y="17542"/>
                    </a:lnTo>
                    <a:lnTo>
                      <a:pt x="11748" y="17712"/>
                    </a:lnTo>
                    <a:lnTo>
                      <a:pt x="11613" y="17839"/>
                    </a:lnTo>
                    <a:lnTo>
                      <a:pt x="11489" y="18037"/>
                    </a:lnTo>
                    <a:lnTo>
                      <a:pt x="11398" y="18221"/>
                    </a:lnTo>
                    <a:lnTo>
                      <a:pt x="11319" y="18447"/>
                    </a:lnTo>
                    <a:lnTo>
                      <a:pt x="11251" y="18659"/>
                    </a:lnTo>
                    <a:lnTo>
                      <a:pt x="11206" y="18900"/>
                    </a:lnTo>
                    <a:lnTo>
                      <a:pt x="11184" y="19154"/>
                    </a:lnTo>
                    <a:lnTo>
                      <a:pt x="11184" y="19423"/>
                    </a:lnTo>
                    <a:lnTo>
                      <a:pt x="11229" y="19663"/>
                    </a:lnTo>
                    <a:lnTo>
                      <a:pt x="11297" y="19903"/>
                    </a:lnTo>
                    <a:lnTo>
                      <a:pt x="11376" y="20158"/>
                    </a:lnTo>
                    <a:lnTo>
                      <a:pt x="11511" y="20398"/>
                    </a:lnTo>
                    <a:lnTo>
                      <a:pt x="11681" y="20610"/>
                    </a:lnTo>
                    <a:lnTo>
                      <a:pt x="11884" y="20808"/>
                    </a:lnTo>
                    <a:lnTo>
                      <a:pt x="12121" y="20992"/>
                    </a:lnTo>
                    <a:lnTo>
                      <a:pt x="12404" y="21161"/>
                    </a:lnTo>
                    <a:lnTo>
                      <a:pt x="12528" y="21190"/>
                    </a:lnTo>
                    <a:lnTo>
                      <a:pt x="12856" y="21274"/>
                    </a:lnTo>
                    <a:lnTo>
                      <a:pt x="13330" y="21373"/>
                    </a:lnTo>
                    <a:lnTo>
                      <a:pt x="13963" y="21486"/>
                    </a:lnTo>
                    <a:lnTo>
                      <a:pt x="14313" y="21543"/>
                    </a:lnTo>
                    <a:lnTo>
                      <a:pt x="14652" y="21571"/>
                    </a:lnTo>
                    <a:lnTo>
                      <a:pt x="15025" y="21600"/>
                    </a:lnTo>
                    <a:lnTo>
                      <a:pt x="15409" y="21600"/>
                    </a:lnTo>
                    <a:lnTo>
                      <a:pt x="15782" y="21600"/>
                    </a:lnTo>
                    <a:lnTo>
                      <a:pt x="16177" y="21571"/>
                    </a:lnTo>
                    <a:lnTo>
                      <a:pt x="16516" y="21486"/>
                    </a:lnTo>
                    <a:lnTo>
                      <a:pt x="16889" y="21402"/>
                    </a:lnTo>
                    <a:lnTo>
                      <a:pt x="16821" y="21190"/>
                    </a:lnTo>
                    <a:lnTo>
                      <a:pt x="16776" y="20935"/>
                    </a:lnTo>
                    <a:lnTo>
                      <a:pt x="16742" y="20667"/>
                    </a:lnTo>
                    <a:lnTo>
                      <a:pt x="16719" y="20370"/>
                    </a:lnTo>
                    <a:lnTo>
                      <a:pt x="16697" y="19719"/>
                    </a:lnTo>
                    <a:lnTo>
                      <a:pt x="16697" y="19013"/>
                    </a:lnTo>
                    <a:lnTo>
                      <a:pt x="16719" y="18306"/>
                    </a:lnTo>
                    <a:lnTo>
                      <a:pt x="16753" y="17599"/>
                    </a:lnTo>
                    <a:lnTo>
                      <a:pt x="16821" y="16949"/>
                    </a:lnTo>
                    <a:lnTo>
                      <a:pt x="16889" y="16383"/>
                    </a:lnTo>
                    <a:lnTo>
                      <a:pt x="16934" y="16129"/>
                    </a:lnTo>
                    <a:lnTo>
                      <a:pt x="17002" y="15945"/>
                    </a:lnTo>
                    <a:lnTo>
                      <a:pt x="17081" y="15790"/>
                    </a:lnTo>
                    <a:lnTo>
                      <a:pt x="17194" y="15648"/>
                    </a:lnTo>
                    <a:lnTo>
                      <a:pt x="17318" y="15563"/>
                    </a:lnTo>
                    <a:lnTo>
                      <a:pt x="17453" y="15507"/>
                    </a:lnTo>
                    <a:lnTo>
                      <a:pt x="17600" y="15450"/>
                    </a:lnTo>
                    <a:lnTo>
                      <a:pt x="17758" y="15450"/>
                    </a:lnTo>
                    <a:lnTo>
                      <a:pt x="17905" y="15479"/>
                    </a:lnTo>
                    <a:lnTo>
                      <a:pt x="18064" y="15535"/>
                    </a:lnTo>
                    <a:lnTo>
                      <a:pt x="18233" y="15620"/>
                    </a:lnTo>
                    <a:lnTo>
                      <a:pt x="18380" y="15733"/>
                    </a:lnTo>
                    <a:lnTo>
                      <a:pt x="18561" y="15832"/>
                    </a:lnTo>
                    <a:lnTo>
                      <a:pt x="18707" y="15973"/>
                    </a:lnTo>
                    <a:lnTo>
                      <a:pt x="18866" y="16129"/>
                    </a:lnTo>
                    <a:lnTo>
                      <a:pt x="18990" y="16327"/>
                    </a:lnTo>
                    <a:lnTo>
                      <a:pt x="19125" y="16482"/>
                    </a:lnTo>
                    <a:lnTo>
                      <a:pt x="19295" y="16624"/>
                    </a:lnTo>
                    <a:lnTo>
                      <a:pt x="19464" y="16737"/>
                    </a:lnTo>
                    <a:lnTo>
                      <a:pt x="19668" y="16807"/>
                    </a:lnTo>
                    <a:lnTo>
                      <a:pt x="19860" y="16836"/>
                    </a:lnTo>
                    <a:lnTo>
                      <a:pt x="20052" y="16864"/>
                    </a:lnTo>
                    <a:lnTo>
                      <a:pt x="20266" y="16836"/>
                    </a:lnTo>
                    <a:lnTo>
                      <a:pt x="20470" y="16793"/>
                    </a:lnTo>
                    <a:lnTo>
                      <a:pt x="20662" y="16708"/>
                    </a:lnTo>
                    <a:lnTo>
                      <a:pt x="20854" y="16567"/>
                    </a:lnTo>
                    <a:lnTo>
                      <a:pt x="21035" y="16412"/>
                    </a:lnTo>
                    <a:lnTo>
                      <a:pt x="21182" y="16214"/>
                    </a:lnTo>
                    <a:lnTo>
                      <a:pt x="21340" y="16002"/>
                    </a:lnTo>
                    <a:lnTo>
                      <a:pt x="21441" y="15733"/>
                    </a:lnTo>
                    <a:lnTo>
                      <a:pt x="21532" y="15436"/>
                    </a:lnTo>
                    <a:lnTo>
                      <a:pt x="21600" y="15083"/>
                    </a:lnTo>
                    <a:lnTo>
                      <a:pt x="21600" y="14885"/>
                    </a:lnTo>
                    <a:lnTo>
                      <a:pt x="21600" y="14729"/>
                    </a:lnTo>
                    <a:lnTo>
                      <a:pt x="21600" y="14531"/>
                    </a:lnTo>
                    <a:lnTo>
                      <a:pt x="21577" y="14376"/>
                    </a:lnTo>
                    <a:lnTo>
                      <a:pt x="21532" y="14206"/>
                    </a:lnTo>
                    <a:lnTo>
                      <a:pt x="21487" y="14051"/>
                    </a:lnTo>
                    <a:lnTo>
                      <a:pt x="21419" y="13909"/>
                    </a:lnTo>
                    <a:lnTo>
                      <a:pt x="21351" y="13768"/>
                    </a:lnTo>
                    <a:lnTo>
                      <a:pt x="21204" y="13500"/>
                    </a:lnTo>
                    <a:lnTo>
                      <a:pt x="21035" y="13287"/>
                    </a:lnTo>
                    <a:lnTo>
                      <a:pt x="20809" y="13090"/>
                    </a:lnTo>
                    <a:lnTo>
                      <a:pt x="20594" y="12962"/>
                    </a:lnTo>
                    <a:lnTo>
                      <a:pt x="20357" y="12821"/>
                    </a:lnTo>
                    <a:lnTo>
                      <a:pt x="20120" y="12764"/>
                    </a:lnTo>
                    <a:lnTo>
                      <a:pt x="19882" y="12708"/>
                    </a:lnTo>
                    <a:lnTo>
                      <a:pt x="19645" y="12736"/>
                    </a:lnTo>
                    <a:lnTo>
                      <a:pt x="19430" y="12793"/>
                    </a:lnTo>
                    <a:lnTo>
                      <a:pt x="19227" y="12906"/>
                    </a:lnTo>
                    <a:lnTo>
                      <a:pt x="19148" y="12962"/>
                    </a:lnTo>
                    <a:lnTo>
                      <a:pt x="19058" y="13047"/>
                    </a:lnTo>
                    <a:lnTo>
                      <a:pt x="18990" y="13146"/>
                    </a:lnTo>
                    <a:lnTo>
                      <a:pt x="18911" y="13259"/>
                    </a:lnTo>
                    <a:lnTo>
                      <a:pt x="18775" y="13471"/>
                    </a:lnTo>
                    <a:lnTo>
                      <a:pt x="18628" y="13641"/>
                    </a:lnTo>
                    <a:lnTo>
                      <a:pt x="18470" y="13740"/>
                    </a:lnTo>
                    <a:lnTo>
                      <a:pt x="18301" y="13825"/>
                    </a:lnTo>
                    <a:lnTo>
                      <a:pt x="18143" y="13853"/>
                    </a:lnTo>
                    <a:lnTo>
                      <a:pt x="17973" y="13881"/>
                    </a:lnTo>
                    <a:lnTo>
                      <a:pt x="17804" y="13853"/>
                    </a:lnTo>
                    <a:lnTo>
                      <a:pt x="17646" y="13796"/>
                    </a:lnTo>
                    <a:lnTo>
                      <a:pt x="17499" y="13726"/>
                    </a:lnTo>
                    <a:lnTo>
                      <a:pt x="17341" y="13641"/>
                    </a:lnTo>
                    <a:lnTo>
                      <a:pt x="17216" y="13528"/>
                    </a:lnTo>
                    <a:lnTo>
                      <a:pt x="17103" y="13386"/>
                    </a:lnTo>
                    <a:lnTo>
                      <a:pt x="17024" y="13259"/>
                    </a:lnTo>
                    <a:lnTo>
                      <a:pt x="16934" y="13118"/>
                    </a:lnTo>
                    <a:lnTo>
                      <a:pt x="16889" y="12991"/>
                    </a:lnTo>
                    <a:lnTo>
                      <a:pt x="16889" y="12849"/>
                    </a:lnTo>
                    <a:lnTo>
                      <a:pt x="16889" y="12383"/>
                    </a:lnTo>
                    <a:lnTo>
                      <a:pt x="16889" y="11662"/>
                    </a:lnTo>
                    <a:lnTo>
                      <a:pt x="16889" y="10701"/>
                    </a:lnTo>
                    <a:lnTo>
                      <a:pt x="16889" y="9640"/>
                    </a:lnTo>
                    <a:lnTo>
                      <a:pt x="16889" y="8566"/>
                    </a:lnTo>
                    <a:lnTo>
                      <a:pt x="16889" y="7478"/>
                    </a:lnTo>
                    <a:lnTo>
                      <a:pt x="16889" y="6502"/>
                    </a:lnTo>
                    <a:lnTo>
                      <a:pt x="16889" y="5739"/>
                    </a:lnTo>
                    <a:lnTo>
                      <a:pt x="16674" y="5894"/>
                    </a:lnTo>
                    <a:lnTo>
                      <a:pt x="16414" y="6036"/>
                    </a:lnTo>
                    <a:lnTo>
                      <a:pt x="16154" y="6177"/>
                    </a:lnTo>
                    <a:lnTo>
                      <a:pt x="15849" y="6248"/>
                    </a:lnTo>
                    <a:lnTo>
                      <a:pt x="15544" y="6304"/>
                    </a:lnTo>
                    <a:lnTo>
                      <a:pt x="15217" y="6332"/>
                    </a:lnTo>
                    <a:lnTo>
                      <a:pt x="14866" y="6361"/>
                    </a:lnTo>
                    <a:lnTo>
                      <a:pt x="14550" y="6361"/>
                    </a:lnTo>
                    <a:lnTo>
                      <a:pt x="14200" y="6332"/>
                    </a:lnTo>
                    <a:lnTo>
                      <a:pt x="13850" y="6276"/>
                    </a:lnTo>
                    <a:lnTo>
                      <a:pt x="13522" y="6219"/>
                    </a:lnTo>
                    <a:lnTo>
                      <a:pt x="13206" y="6149"/>
                    </a:lnTo>
                    <a:lnTo>
                      <a:pt x="12901" y="6064"/>
                    </a:lnTo>
                    <a:lnTo>
                      <a:pt x="12618" y="5951"/>
                    </a:lnTo>
                    <a:lnTo>
                      <a:pt x="12358" y="5838"/>
                    </a:lnTo>
                    <a:lnTo>
                      <a:pt x="12121" y="5739"/>
                    </a:lnTo>
                    <a:lnTo>
                      <a:pt x="11941" y="5626"/>
                    </a:lnTo>
                    <a:lnTo>
                      <a:pt x="11794" y="5513"/>
                    </a:lnTo>
                    <a:lnTo>
                      <a:pt x="11658" y="5414"/>
                    </a:lnTo>
                    <a:lnTo>
                      <a:pt x="11556" y="5301"/>
                    </a:lnTo>
                    <a:lnTo>
                      <a:pt x="11466" y="5187"/>
                    </a:lnTo>
                    <a:lnTo>
                      <a:pt x="11398" y="5089"/>
                    </a:lnTo>
                    <a:lnTo>
                      <a:pt x="11376" y="4947"/>
                    </a:lnTo>
                    <a:lnTo>
                      <a:pt x="11353" y="4834"/>
                    </a:lnTo>
                    <a:lnTo>
                      <a:pt x="11353" y="4707"/>
                    </a:lnTo>
                    <a:lnTo>
                      <a:pt x="11376" y="4565"/>
                    </a:lnTo>
                    <a:lnTo>
                      <a:pt x="11443" y="4410"/>
                    </a:lnTo>
                    <a:lnTo>
                      <a:pt x="11511" y="4240"/>
                    </a:lnTo>
                    <a:lnTo>
                      <a:pt x="11703" y="3887"/>
                    </a:lnTo>
                    <a:lnTo>
                      <a:pt x="11986" y="3505"/>
                    </a:lnTo>
                    <a:lnTo>
                      <a:pt x="12144" y="3265"/>
                    </a:lnTo>
                    <a:lnTo>
                      <a:pt x="12246" y="3025"/>
                    </a:lnTo>
                    <a:lnTo>
                      <a:pt x="12336" y="2756"/>
                    </a:lnTo>
                    <a:lnTo>
                      <a:pt x="12404" y="2445"/>
                    </a:lnTo>
                    <a:lnTo>
                      <a:pt x="12438" y="2176"/>
                    </a:lnTo>
                    <a:lnTo>
                      <a:pt x="12438" y="1880"/>
                    </a:lnTo>
                    <a:lnTo>
                      <a:pt x="12404" y="1583"/>
                    </a:lnTo>
                    <a:lnTo>
                      <a:pt x="12336" y="1314"/>
                    </a:lnTo>
                    <a:lnTo>
                      <a:pt x="12246" y="1046"/>
                    </a:lnTo>
                    <a:lnTo>
                      <a:pt x="12099" y="791"/>
                    </a:lnTo>
                    <a:lnTo>
                      <a:pt x="12008" y="692"/>
                    </a:lnTo>
                    <a:lnTo>
                      <a:pt x="11918" y="579"/>
                    </a:lnTo>
                    <a:lnTo>
                      <a:pt x="11816" y="466"/>
                    </a:lnTo>
                    <a:lnTo>
                      <a:pt x="11703" y="381"/>
                    </a:lnTo>
                    <a:lnTo>
                      <a:pt x="11579" y="310"/>
                    </a:lnTo>
                    <a:lnTo>
                      <a:pt x="11443" y="226"/>
                    </a:lnTo>
                    <a:lnTo>
                      <a:pt x="11297" y="169"/>
                    </a:lnTo>
                    <a:lnTo>
                      <a:pt x="11138" y="113"/>
                    </a:lnTo>
                    <a:lnTo>
                      <a:pt x="10969" y="56"/>
                    </a:lnTo>
                    <a:lnTo>
                      <a:pt x="10800" y="28"/>
                    </a:lnTo>
                    <a:lnTo>
                      <a:pt x="10619" y="28"/>
                    </a:lnTo>
                    <a:lnTo>
                      <a:pt x="10404" y="28"/>
                    </a:lnTo>
                    <a:lnTo>
                      <a:pt x="10257" y="28"/>
                    </a:lnTo>
                    <a:lnTo>
                      <a:pt x="10076" y="56"/>
                    </a:lnTo>
                    <a:lnTo>
                      <a:pt x="9952" y="84"/>
                    </a:lnTo>
                    <a:lnTo>
                      <a:pt x="9794" y="141"/>
                    </a:lnTo>
                    <a:lnTo>
                      <a:pt x="9692" y="226"/>
                    </a:lnTo>
                    <a:lnTo>
                      <a:pt x="9557" y="282"/>
                    </a:lnTo>
                    <a:lnTo>
                      <a:pt x="9455" y="381"/>
                    </a:lnTo>
                    <a:lnTo>
                      <a:pt x="9365" y="466"/>
                    </a:lnTo>
                    <a:lnTo>
                      <a:pt x="9274" y="579"/>
                    </a:lnTo>
                    <a:lnTo>
                      <a:pt x="9184" y="692"/>
                    </a:lnTo>
                    <a:lnTo>
                      <a:pt x="9128" y="791"/>
                    </a:lnTo>
                    <a:lnTo>
                      <a:pt x="9060" y="932"/>
                    </a:lnTo>
                    <a:lnTo>
                      <a:pt x="8969" y="1201"/>
                    </a:lnTo>
                    <a:lnTo>
                      <a:pt x="8913" y="1498"/>
                    </a:lnTo>
                    <a:lnTo>
                      <a:pt x="8890" y="1795"/>
                    </a:lnTo>
                    <a:lnTo>
                      <a:pt x="8890" y="2120"/>
                    </a:lnTo>
                    <a:lnTo>
                      <a:pt x="8913" y="2445"/>
                    </a:lnTo>
                    <a:lnTo>
                      <a:pt x="8969" y="2756"/>
                    </a:lnTo>
                    <a:lnTo>
                      <a:pt x="9060" y="3081"/>
                    </a:lnTo>
                    <a:lnTo>
                      <a:pt x="9173" y="3378"/>
                    </a:lnTo>
                    <a:lnTo>
                      <a:pt x="9297" y="3647"/>
                    </a:lnTo>
                    <a:lnTo>
                      <a:pt x="9466" y="3887"/>
                    </a:lnTo>
                    <a:lnTo>
                      <a:pt x="9579" y="4085"/>
                    </a:lnTo>
                    <a:lnTo>
                      <a:pt x="9670" y="4269"/>
                    </a:lnTo>
                    <a:lnTo>
                      <a:pt x="9726" y="4467"/>
                    </a:lnTo>
                    <a:lnTo>
                      <a:pt x="9771" y="4650"/>
                    </a:lnTo>
                    <a:lnTo>
                      <a:pt x="9771" y="4834"/>
                    </a:lnTo>
                    <a:lnTo>
                      <a:pt x="9749" y="5032"/>
                    </a:lnTo>
                    <a:lnTo>
                      <a:pt x="9715" y="5216"/>
                    </a:lnTo>
                    <a:lnTo>
                      <a:pt x="9625" y="5385"/>
                    </a:lnTo>
                    <a:lnTo>
                      <a:pt x="9534" y="5513"/>
                    </a:lnTo>
                    <a:lnTo>
                      <a:pt x="9410" y="5626"/>
                    </a:lnTo>
                    <a:lnTo>
                      <a:pt x="9229" y="5710"/>
                    </a:lnTo>
                    <a:lnTo>
                      <a:pt x="9060" y="5767"/>
                    </a:lnTo>
                    <a:lnTo>
                      <a:pt x="8845" y="5767"/>
                    </a:lnTo>
                    <a:lnTo>
                      <a:pt x="8585" y="5739"/>
                    </a:lnTo>
                    <a:lnTo>
                      <a:pt x="8325" y="5654"/>
                    </a:lnTo>
                    <a:lnTo>
                      <a:pt x="8020" y="5513"/>
                    </a:lnTo>
                    <a:lnTo>
                      <a:pt x="7840" y="5442"/>
                    </a:lnTo>
                    <a:lnTo>
                      <a:pt x="7648" y="5385"/>
                    </a:lnTo>
                    <a:lnTo>
                      <a:pt x="7433" y="5329"/>
                    </a:lnTo>
                    <a:lnTo>
                      <a:pt x="7241" y="5301"/>
                    </a:lnTo>
                    <a:lnTo>
                      <a:pt x="6755" y="5301"/>
                    </a:lnTo>
                    <a:lnTo>
                      <a:pt x="6281" y="5329"/>
                    </a:lnTo>
                    <a:lnTo>
                      <a:pt x="5784" y="5385"/>
                    </a:lnTo>
                    <a:lnTo>
                      <a:pt x="5264" y="5498"/>
                    </a:lnTo>
                    <a:lnTo>
                      <a:pt x="4744" y="5597"/>
                    </a:lnTo>
                    <a:lnTo>
                      <a:pt x="4247" y="5739"/>
                    </a:lnTo>
                    <a:lnTo>
                      <a:pt x="4202" y="5894"/>
                    </a:lnTo>
                    <a:lnTo>
                      <a:pt x="4202" y="6191"/>
                    </a:lnTo>
                    <a:lnTo>
                      <a:pt x="4202" y="6545"/>
                    </a:lnTo>
                    <a:lnTo>
                      <a:pt x="4225" y="6954"/>
                    </a:lnTo>
                    <a:lnTo>
                      <a:pt x="4315" y="7930"/>
                    </a:lnTo>
                    <a:lnTo>
                      <a:pt x="4394" y="9018"/>
                    </a:lnTo>
                    <a:lnTo>
                      <a:pt x="4439" y="9570"/>
                    </a:lnTo>
                    <a:lnTo>
                      <a:pt x="4462" y="10107"/>
                    </a:lnTo>
                    <a:lnTo>
                      <a:pt x="4484" y="10630"/>
                    </a:lnTo>
                    <a:lnTo>
                      <a:pt x="4507" y="11082"/>
                    </a:lnTo>
                    <a:lnTo>
                      <a:pt x="4484" y="11520"/>
                    </a:lnTo>
                    <a:lnTo>
                      <a:pt x="4439" y="11874"/>
                    </a:lnTo>
                    <a:lnTo>
                      <a:pt x="4394" y="12029"/>
                    </a:lnTo>
                    <a:lnTo>
                      <a:pt x="4349" y="12171"/>
                    </a:lnTo>
                    <a:lnTo>
                      <a:pt x="4315" y="12284"/>
                    </a:lnTo>
                    <a:lnTo>
                      <a:pt x="4247" y="12354"/>
                    </a:lnTo>
                    <a:close/>
                  </a:path>
                </a:pathLst>
              </a:custGeom>
              <a:solidFill>
                <a:srgbClr val="DDDDDD"/>
              </a:solidFill>
              <a:ln w="19050">
                <a:solidFill>
                  <a:srgbClr val="C0C0C0"/>
                </a:solidFill>
                <a:miter lim="800000"/>
                <a:headEnd/>
                <a:tailEnd/>
              </a:ln>
            </p:spPr>
            <p:txBody>
              <a:bodyPr/>
              <a:lstStyle/>
              <a:p>
                <a:endParaRPr lang="it-IT" sz="1200"/>
              </a:p>
            </p:txBody>
          </p:sp>
          <p:sp>
            <p:nvSpPr>
              <p:cNvPr id="46" name="Text Box 22"/>
              <p:cNvSpPr txBox="1">
                <a:spLocks noChangeArrowheads="1"/>
              </p:cNvSpPr>
              <p:nvPr/>
            </p:nvSpPr>
            <p:spPr bwMode="auto">
              <a:xfrm>
                <a:off x="2436" y="1858"/>
                <a:ext cx="953" cy="4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it-IT" altLang="it-IT" sz="1200" b="1" dirty="0"/>
                  <a:t>Conflitti</a:t>
                </a:r>
              </a:p>
              <a:p>
                <a:r>
                  <a:rPr lang="it-IT" altLang="it-IT" sz="1200" b="1" dirty="0"/>
                  <a:t>Bellici</a:t>
                </a:r>
              </a:p>
              <a:p>
                <a:r>
                  <a:rPr lang="it-IT" altLang="it-IT" sz="1200" i="1" dirty="0"/>
                  <a:t>Guerra</a:t>
                </a:r>
              </a:p>
            </p:txBody>
          </p:sp>
        </p:grpSp>
        <p:grpSp>
          <p:nvGrpSpPr>
            <p:cNvPr id="47" name="Group 23"/>
            <p:cNvGrpSpPr>
              <a:grpSpLocks/>
            </p:cNvGrpSpPr>
            <p:nvPr/>
          </p:nvGrpSpPr>
          <p:grpSpPr bwMode="auto">
            <a:xfrm>
              <a:off x="2500313" y="3071813"/>
              <a:ext cx="1589087" cy="1093787"/>
              <a:chOff x="2415" y="1671"/>
              <a:chExt cx="1001" cy="689"/>
            </a:xfrm>
          </p:grpSpPr>
          <p:sp>
            <p:nvSpPr>
              <p:cNvPr id="48" name="Puzzle2"/>
              <p:cNvSpPr>
                <a:spLocks noEditPoints="1" noChangeArrowheads="1"/>
              </p:cNvSpPr>
              <p:nvPr/>
            </p:nvSpPr>
            <p:spPr bwMode="auto">
              <a:xfrm>
                <a:off x="2415" y="1671"/>
                <a:ext cx="1001" cy="689"/>
              </a:xfrm>
              <a:custGeom>
                <a:avLst/>
                <a:gdLst>
                  <a:gd name="T0" fmla="*/ 11 w 21600"/>
                  <a:gd name="T1" fmla="*/ 13386 h 21600"/>
                  <a:gd name="T2" fmla="*/ 4202 w 21600"/>
                  <a:gd name="T3" fmla="*/ 21161 h 21600"/>
                  <a:gd name="T4" fmla="*/ 10400 w 21600"/>
                  <a:gd name="T5" fmla="*/ 13909 h 21600"/>
                  <a:gd name="T6" fmla="*/ 16821 w 21600"/>
                  <a:gd name="T7" fmla="*/ 21190 h 21600"/>
                  <a:gd name="T8" fmla="*/ 21600 w 21600"/>
                  <a:gd name="T9" fmla="*/ 15083 h 21600"/>
                  <a:gd name="T10" fmla="*/ 16889 w 21600"/>
                  <a:gd name="T11" fmla="*/ 5739 h 21600"/>
                  <a:gd name="T12" fmla="*/ 10800 w 21600"/>
                  <a:gd name="T13" fmla="*/ 28 h 21600"/>
                  <a:gd name="T14" fmla="*/ 4202 w 21600"/>
                  <a:gd name="T15" fmla="*/ 5894 h 21600"/>
                  <a:gd name="T16" fmla="*/ 5388 w 21600"/>
                  <a:gd name="T17" fmla="*/ 6742 h 21600"/>
                  <a:gd name="T18" fmla="*/ 16177 w 21600"/>
                  <a:gd name="T19" fmla="*/ 20441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4247" y="12354"/>
                    </a:moveTo>
                    <a:lnTo>
                      <a:pt x="4134" y="12468"/>
                    </a:lnTo>
                    <a:lnTo>
                      <a:pt x="4010" y="12581"/>
                    </a:lnTo>
                    <a:lnTo>
                      <a:pt x="3897" y="12637"/>
                    </a:lnTo>
                    <a:lnTo>
                      <a:pt x="3773" y="12694"/>
                    </a:lnTo>
                    <a:lnTo>
                      <a:pt x="3637" y="12694"/>
                    </a:lnTo>
                    <a:lnTo>
                      <a:pt x="3524" y="12694"/>
                    </a:lnTo>
                    <a:lnTo>
                      <a:pt x="3400" y="12665"/>
                    </a:lnTo>
                    <a:lnTo>
                      <a:pt x="3287" y="12609"/>
                    </a:lnTo>
                    <a:lnTo>
                      <a:pt x="3027" y="12496"/>
                    </a:lnTo>
                    <a:lnTo>
                      <a:pt x="2790" y="12340"/>
                    </a:lnTo>
                    <a:lnTo>
                      <a:pt x="2530" y="12142"/>
                    </a:lnTo>
                    <a:lnTo>
                      <a:pt x="2293" y="11987"/>
                    </a:lnTo>
                    <a:lnTo>
                      <a:pt x="2033" y="11817"/>
                    </a:lnTo>
                    <a:lnTo>
                      <a:pt x="1773" y="11676"/>
                    </a:lnTo>
                    <a:lnTo>
                      <a:pt x="1638" y="11662"/>
                    </a:lnTo>
                    <a:lnTo>
                      <a:pt x="1513" y="11634"/>
                    </a:lnTo>
                    <a:lnTo>
                      <a:pt x="1378" y="11634"/>
                    </a:lnTo>
                    <a:lnTo>
                      <a:pt x="1253" y="11634"/>
                    </a:lnTo>
                    <a:lnTo>
                      <a:pt x="1118" y="11662"/>
                    </a:lnTo>
                    <a:lnTo>
                      <a:pt x="971" y="11732"/>
                    </a:lnTo>
                    <a:lnTo>
                      <a:pt x="835" y="11817"/>
                    </a:lnTo>
                    <a:lnTo>
                      <a:pt x="711" y="11959"/>
                    </a:lnTo>
                    <a:lnTo>
                      <a:pt x="553" y="12086"/>
                    </a:lnTo>
                    <a:lnTo>
                      <a:pt x="429" y="12284"/>
                    </a:lnTo>
                    <a:lnTo>
                      <a:pt x="271" y="12524"/>
                    </a:lnTo>
                    <a:lnTo>
                      <a:pt x="146" y="12793"/>
                    </a:lnTo>
                    <a:lnTo>
                      <a:pt x="79" y="12962"/>
                    </a:lnTo>
                    <a:lnTo>
                      <a:pt x="33" y="13146"/>
                    </a:lnTo>
                    <a:lnTo>
                      <a:pt x="11" y="13386"/>
                    </a:lnTo>
                    <a:lnTo>
                      <a:pt x="11" y="13641"/>
                    </a:lnTo>
                    <a:lnTo>
                      <a:pt x="33" y="13881"/>
                    </a:lnTo>
                    <a:lnTo>
                      <a:pt x="101" y="14150"/>
                    </a:lnTo>
                    <a:lnTo>
                      <a:pt x="192" y="14404"/>
                    </a:lnTo>
                    <a:lnTo>
                      <a:pt x="293" y="14645"/>
                    </a:lnTo>
                    <a:lnTo>
                      <a:pt x="451" y="14857"/>
                    </a:lnTo>
                    <a:lnTo>
                      <a:pt x="621" y="15054"/>
                    </a:lnTo>
                    <a:lnTo>
                      <a:pt x="734" y="15125"/>
                    </a:lnTo>
                    <a:lnTo>
                      <a:pt x="835" y="15210"/>
                    </a:lnTo>
                    <a:lnTo>
                      <a:pt x="948" y="15267"/>
                    </a:lnTo>
                    <a:lnTo>
                      <a:pt x="1084" y="15323"/>
                    </a:lnTo>
                    <a:lnTo>
                      <a:pt x="1208" y="15351"/>
                    </a:lnTo>
                    <a:lnTo>
                      <a:pt x="1355" y="15380"/>
                    </a:lnTo>
                    <a:lnTo>
                      <a:pt x="1513" y="15380"/>
                    </a:lnTo>
                    <a:lnTo>
                      <a:pt x="1683" y="15380"/>
                    </a:lnTo>
                    <a:lnTo>
                      <a:pt x="1864" y="15351"/>
                    </a:lnTo>
                    <a:lnTo>
                      <a:pt x="2033" y="15323"/>
                    </a:lnTo>
                    <a:lnTo>
                      <a:pt x="2225" y="15238"/>
                    </a:lnTo>
                    <a:lnTo>
                      <a:pt x="2428" y="15153"/>
                    </a:lnTo>
                    <a:lnTo>
                      <a:pt x="2745" y="15026"/>
                    </a:lnTo>
                    <a:lnTo>
                      <a:pt x="3005" y="14913"/>
                    </a:lnTo>
                    <a:lnTo>
                      <a:pt x="3264" y="14828"/>
                    </a:lnTo>
                    <a:lnTo>
                      <a:pt x="3513" y="14800"/>
                    </a:lnTo>
                    <a:lnTo>
                      <a:pt x="3615" y="14828"/>
                    </a:lnTo>
                    <a:lnTo>
                      <a:pt x="3728" y="14857"/>
                    </a:lnTo>
                    <a:lnTo>
                      <a:pt x="3807" y="14913"/>
                    </a:lnTo>
                    <a:lnTo>
                      <a:pt x="3920" y="14998"/>
                    </a:lnTo>
                    <a:lnTo>
                      <a:pt x="4010" y="15097"/>
                    </a:lnTo>
                    <a:lnTo>
                      <a:pt x="4089" y="15238"/>
                    </a:lnTo>
                    <a:lnTo>
                      <a:pt x="4179" y="15408"/>
                    </a:lnTo>
                    <a:lnTo>
                      <a:pt x="4247" y="15620"/>
                    </a:lnTo>
                    <a:lnTo>
                      <a:pt x="4326" y="15860"/>
                    </a:lnTo>
                    <a:lnTo>
                      <a:pt x="4394" y="16129"/>
                    </a:lnTo>
                    <a:lnTo>
                      <a:pt x="4439" y="16440"/>
                    </a:lnTo>
                    <a:lnTo>
                      <a:pt x="4507" y="16737"/>
                    </a:lnTo>
                    <a:lnTo>
                      <a:pt x="4552" y="17090"/>
                    </a:lnTo>
                    <a:lnTo>
                      <a:pt x="4575" y="17443"/>
                    </a:lnTo>
                    <a:lnTo>
                      <a:pt x="4586" y="17825"/>
                    </a:lnTo>
                    <a:lnTo>
                      <a:pt x="4586" y="18193"/>
                    </a:lnTo>
                    <a:lnTo>
                      <a:pt x="4586" y="18574"/>
                    </a:lnTo>
                    <a:lnTo>
                      <a:pt x="4586" y="18984"/>
                    </a:lnTo>
                    <a:lnTo>
                      <a:pt x="4552" y="19366"/>
                    </a:lnTo>
                    <a:lnTo>
                      <a:pt x="4507" y="19748"/>
                    </a:lnTo>
                    <a:lnTo>
                      <a:pt x="4462" y="20129"/>
                    </a:lnTo>
                    <a:lnTo>
                      <a:pt x="4371" y="20483"/>
                    </a:lnTo>
                    <a:lnTo>
                      <a:pt x="4292" y="20836"/>
                    </a:lnTo>
                    <a:lnTo>
                      <a:pt x="4202" y="21161"/>
                    </a:lnTo>
                    <a:lnTo>
                      <a:pt x="4744" y="21161"/>
                    </a:lnTo>
                    <a:lnTo>
                      <a:pt x="5264" y="21161"/>
                    </a:lnTo>
                    <a:lnTo>
                      <a:pt x="5784" y="21161"/>
                    </a:lnTo>
                    <a:lnTo>
                      <a:pt x="6235" y="21161"/>
                    </a:lnTo>
                    <a:lnTo>
                      <a:pt x="6676" y="21161"/>
                    </a:lnTo>
                    <a:lnTo>
                      <a:pt x="7060" y="21161"/>
                    </a:lnTo>
                    <a:lnTo>
                      <a:pt x="7410" y="21161"/>
                    </a:lnTo>
                    <a:lnTo>
                      <a:pt x="7670" y="21161"/>
                    </a:lnTo>
                    <a:lnTo>
                      <a:pt x="8020" y="21020"/>
                    </a:lnTo>
                    <a:lnTo>
                      <a:pt x="8303" y="20893"/>
                    </a:lnTo>
                    <a:lnTo>
                      <a:pt x="8563" y="20695"/>
                    </a:lnTo>
                    <a:lnTo>
                      <a:pt x="8800" y="20511"/>
                    </a:lnTo>
                    <a:lnTo>
                      <a:pt x="8969" y="20285"/>
                    </a:lnTo>
                    <a:lnTo>
                      <a:pt x="9150" y="20045"/>
                    </a:lnTo>
                    <a:lnTo>
                      <a:pt x="9252" y="19804"/>
                    </a:lnTo>
                    <a:lnTo>
                      <a:pt x="9342" y="19550"/>
                    </a:lnTo>
                    <a:lnTo>
                      <a:pt x="9410" y="19281"/>
                    </a:lnTo>
                    <a:lnTo>
                      <a:pt x="9433" y="19013"/>
                    </a:lnTo>
                    <a:lnTo>
                      <a:pt x="9433" y="18744"/>
                    </a:lnTo>
                    <a:lnTo>
                      <a:pt x="9387" y="18504"/>
                    </a:lnTo>
                    <a:lnTo>
                      <a:pt x="9320" y="18221"/>
                    </a:lnTo>
                    <a:lnTo>
                      <a:pt x="9207" y="17981"/>
                    </a:lnTo>
                    <a:lnTo>
                      <a:pt x="9105" y="17740"/>
                    </a:lnTo>
                    <a:lnTo>
                      <a:pt x="8924" y="17514"/>
                    </a:lnTo>
                    <a:lnTo>
                      <a:pt x="8777" y="17274"/>
                    </a:lnTo>
                    <a:lnTo>
                      <a:pt x="8642" y="17034"/>
                    </a:lnTo>
                    <a:lnTo>
                      <a:pt x="8563" y="16765"/>
                    </a:lnTo>
                    <a:lnTo>
                      <a:pt x="8472" y="16468"/>
                    </a:lnTo>
                    <a:lnTo>
                      <a:pt x="8450" y="16157"/>
                    </a:lnTo>
                    <a:lnTo>
                      <a:pt x="8450" y="15860"/>
                    </a:lnTo>
                    <a:lnTo>
                      <a:pt x="8472" y="15563"/>
                    </a:lnTo>
                    <a:lnTo>
                      <a:pt x="8540" y="15267"/>
                    </a:lnTo>
                    <a:lnTo>
                      <a:pt x="8642" y="14998"/>
                    </a:lnTo>
                    <a:lnTo>
                      <a:pt x="8777" y="14729"/>
                    </a:lnTo>
                    <a:lnTo>
                      <a:pt x="8868" y="14616"/>
                    </a:lnTo>
                    <a:lnTo>
                      <a:pt x="8969" y="14475"/>
                    </a:lnTo>
                    <a:lnTo>
                      <a:pt x="9060" y="14376"/>
                    </a:lnTo>
                    <a:lnTo>
                      <a:pt x="9184" y="14291"/>
                    </a:lnTo>
                    <a:lnTo>
                      <a:pt x="9297" y="14206"/>
                    </a:lnTo>
                    <a:lnTo>
                      <a:pt x="9433" y="14121"/>
                    </a:lnTo>
                    <a:lnTo>
                      <a:pt x="9579" y="14051"/>
                    </a:lnTo>
                    <a:lnTo>
                      <a:pt x="9726" y="13994"/>
                    </a:lnTo>
                    <a:lnTo>
                      <a:pt x="9884" y="13938"/>
                    </a:lnTo>
                    <a:lnTo>
                      <a:pt x="10054" y="13909"/>
                    </a:lnTo>
                    <a:lnTo>
                      <a:pt x="10257" y="13881"/>
                    </a:lnTo>
                    <a:lnTo>
                      <a:pt x="10449" y="13881"/>
                    </a:lnTo>
                    <a:lnTo>
                      <a:pt x="10664" y="13881"/>
                    </a:lnTo>
                    <a:lnTo>
                      <a:pt x="10856" y="13909"/>
                    </a:lnTo>
                    <a:lnTo>
                      <a:pt x="11037" y="13966"/>
                    </a:lnTo>
                    <a:lnTo>
                      <a:pt x="11206" y="14023"/>
                    </a:lnTo>
                    <a:lnTo>
                      <a:pt x="11353" y="14093"/>
                    </a:lnTo>
                    <a:lnTo>
                      <a:pt x="11511" y="14178"/>
                    </a:lnTo>
                    <a:lnTo>
                      <a:pt x="11635" y="14263"/>
                    </a:lnTo>
                    <a:lnTo>
                      <a:pt x="11748" y="14376"/>
                    </a:lnTo>
                    <a:lnTo>
                      <a:pt x="11861" y="14475"/>
                    </a:lnTo>
                    <a:lnTo>
                      <a:pt x="11941" y="14616"/>
                    </a:lnTo>
                    <a:lnTo>
                      <a:pt x="12031" y="14758"/>
                    </a:lnTo>
                    <a:lnTo>
                      <a:pt x="12099" y="14885"/>
                    </a:lnTo>
                    <a:lnTo>
                      <a:pt x="12200" y="15210"/>
                    </a:lnTo>
                    <a:lnTo>
                      <a:pt x="12268" y="15507"/>
                    </a:lnTo>
                    <a:lnTo>
                      <a:pt x="12291" y="15832"/>
                    </a:lnTo>
                    <a:lnTo>
                      <a:pt x="12291" y="16157"/>
                    </a:lnTo>
                    <a:lnTo>
                      <a:pt x="12246" y="16482"/>
                    </a:lnTo>
                    <a:lnTo>
                      <a:pt x="12178" y="16807"/>
                    </a:lnTo>
                    <a:lnTo>
                      <a:pt x="12099" y="17090"/>
                    </a:lnTo>
                    <a:lnTo>
                      <a:pt x="12008" y="17330"/>
                    </a:lnTo>
                    <a:lnTo>
                      <a:pt x="11884" y="17542"/>
                    </a:lnTo>
                    <a:lnTo>
                      <a:pt x="11748" y="17712"/>
                    </a:lnTo>
                    <a:lnTo>
                      <a:pt x="11613" y="17839"/>
                    </a:lnTo>
                    <a:lnTo>
                      <a:pt x="11489" y="18037"/>
                    </a:lnTo>
                    <a:lnTo>
                      <a:pt x="11398" y="18221"/>
                    </a:lnTo>
                    <a:lnTo>
                      <a:pt x="11319" y="18447"/>
                    </a:lnTo>
                    <a:lnTo>
                      <a:pt x="11251" y="18659"/>
                    </a:lnTo>
                    <a:lnTo>
                      <a:pt x="11206" y="18900"/>
                    </a:lnTo>
                    <a:lnTo>
                      <a:pt x="11184" y="19154"/>
                    </a:lnTo>
                    <a:lnTo>
                      <a:pt x="11184" y="19423"/>
                    </a:lnTo>
                    <a:lnTo>
                      <a:pt x="11229" y="19663"/>
                    </a:lnTo>
                    <a:lnTo>
                      <a:pt x="11297" y="19903"/>
                    </a:lnTo>
                    <a:lnTo>
                      <a:pt x="11376" y="20158"/>
                    </a:lnTo>
                    <a:lnTo>
                      <a:pt x="11511" y="20398"/>
                    </a:lnTo>
                    <a:lnTo>
                      <a:pt x="11681" y="20610"/>
                    </a:lnTo>
                    <a:lnTo>
                      <a:pt x="11884" y="20808"/>
                    </a:lnTo>
                    <a:lnTo>
                      <a:pt x="12121" y="20992"/>
                    </a:lnTo>
                    <a:lnTo>
                      <a:pt x="12404" y="21161"/>
                    </a:lnTo>
                    <a:lnTo>
                      <a:pt x="12528" y="21190"/>
                    </a:lnTo>
                    <a:lnTo>
                      <a:pt x="12856" y="21274"/>
                    </a:lnTo>
                    <a:lnTo>
                      <a:pt x="13330" y="21373"/>
                    </a:lnTo>
                    <a:lnTo>
                      <a:pt x="13963" y="21486"/>
                    </a:lnTo>
                    <a:lnTo>
                      <a:pt x="14313" y="21543"/>
                    </a:lnTo>
                    <a:lnTo>
                      <a:pt x="14652" y="21571"/>
                    </a:lnTo>
                    <a:lnTo>
                      <a:pt x="15025" y="21600"/>
                    </a:lnTo>
                    <a:lnTo>
                      <a:pt x="15409" y="21600"/>
                    </a:lnTo>
                    <a:lnTo>
                      <a:pt x="15782" y="21600"/>
                    </a:lnTo>
                    <a:lnTo>
                      <a:pt x="16177" y="21571"/>
                    </a:lnTo>
                    <a:lnTo>
                      <a:pt x="16516" y="21486"/>
                    </a:lnTo>
                    <a:lnTo>
                      <a:pt x="16889" y="21402"/>
                    </a:lnTo>
                    <a:lnTo>
                      <a:pt x="16821" y="21190"/>
                    </a:lnTo>
                    <a:lnTo>
                      <a:pt x="16776" y="20935"/>
                    </a:lnTo>
                    <a:lnTo>
                      <a:pt x="16742" y="20667"/>
                    </a:lnTo>
                    <a:lnTo>
                      <a:pt x="16719" y="20370"/>
                    </a:lnTo>
                    <a:lnTo>
                      <a:pt x="16697" y="19719"/>
                    </a:lnTo>
                    <a:lnTo>
                      <a:pt x="16697" y="19013"/>
                    </a:lnTo>
                    <a:lnTo>
                      <a:pt x="16719" y="18306"/>
                    </a:lnTo>
                    <a:lnTo>
                      <a:pt x="16753" y="17599"/>
                    </a:lnTo>
                    <a:lnTo>
                      <a:pt x="16821" y="16949"/>
                    </a:lnTo>
                    <a:lnTo>
                      <a:pt x="16889" y="16383"/>
                    </a:lnTo>
                    <a:lnTo>
                      <a:pt x="16934" y="16129"/>
                    </a:lnTo>
                    <a:lnTo>
                      <a:pt x="17002" y="15945"/>
                    </a:lnTo>
                    <a:lnTo>
                      <a:pt x="17081" y="15790"/>
                    </a:lnTo>
                    <a:lnTo>
                      <a:pt x="17194" y="15648"/>
                    </a:lnTo>
                    <a:lnTo>
                      <a:pt x="17318" y="15563"/>
                    </a:lnTo>
                    <a:lnTo>
                      <a:pt x="17453" y="15507"/>
                    </a:lnTo>
                    <a:lnTo>
                      <a:pt x="17600" y="15450"/>
                    </a:lnTo>
                    <a:lnTo>
                      <a:pt x="17758" y="15450"/>
                    </a:lnTo>
                    <a:lnTo>
                      <a:pt x="17905" y="15479"/>
                    </a:lnTo>
                    <a:lnTo>
                      <a:pt x="18064" y="15535"/>
                    </a:lnTo>
                    <a:lnTo>
                      <a:pt x="18233" y="15620"/>
                    </a:lnTo>
                    <a:lnTo>
                      <a:pt x="18380" y="15733"/>
                    </a:lnTo>
                    <a:lnTo>
                      <a:pt x="18561" y="15832"/>
                    </a:lnTo>
                    <a:lnTo>
                      <a:pt x="18707" y="15973"/>
                    </a:lnTo>
                    <a:lnTo>
                      <a:pt x="18866" y="16129"/>
                    </a:lnTo>
                    <a:lnTo>
                      <a:pt x="18990" y="16327"/>
                    </a:lnTo>
                    <a:lnTo>
                      <a:pt x="19125" y="16482"/>
                    </a:lnTo>
                    <a:lnTo>
                      <a:pt x="19295" y="16624"/>
                    </a:lnTo>
                    <a:lnTo>
                      <a:pt x="19464" y="16737"/>
                    </a:lnTo>
                    <a:lnTo>
                      <a:pt x="19668" y="16807"/>
                    </a:lnTo>
                    <a:lnTo>
                      <a:pt x="19860" y="16836"/>
                    </a:lnTo>
                    <a:lnTo>
                      <a:pt x="20052" y="16864"/>
                    </a:lnTo>
                    <a:lnTo>
                      <a:pt x="20266" y="16836"/>
                    </a:lnTo>
                    <a:lnTo>
                      <a:pt x="20470" y="16793"/>
                    </a:lnTo>
                    <a:lnTo>
                      <a:pt x="20662" y="16708"/>
                    </a:lnTo>
                    <a:lnTo>
                      <a:pt x="20854" y="16567"/>
                    </a:lnTo>
                    <a:lnTo>
                      <a:pt x="21035" y="16412"/>
                    </a:lnTo>
                    <a:lnTo>
                      <a:pt x="21182" y="16214"/>
                    </a:lnTo>
                    <a:lnTo>
                      <a:pt x="21340" y="16002"/>
                    </a:lnTo>
                    <a:lnTo>
                      <a:pt x="21441" y="15733"/>
                    </a:lnTo>
                    <a:lnTo>
                      <a:pt x="21532" y="15436"/>
                    </a:lnTo>
                    <a:lnTo>
                      <a:pt x="21600" y="15083"/>
                    </a:lnTo>
                    <a:lnTo>
                      <a:pt x="21600" y="14885"/>
                    </a:lnTo>
                    <a:lnTo>
                      <a:pt x="21600" y="14729"/>
                    </a:lnTo>
                    <a:lnTo>
                      <a:pt x="21600" y="14531"/>
                    </a:lnTo>
                    <a:lnTo>
                      <a:pt x="21577" y="14376"/>
                    </a:lnTo>
                    <a:lnTo>
                      <a:pt x="21532" y="14206"/>
                    </a:lnTo>
                    <a:lnTo>
                      <a:pt x="21487" y="14051"/>
                    </a:lnTo>
                    <a:lnTo>
                      <a:pt x="21419" y="13909"/>
                    </a:lnTo>
                    <a:lnTo>
                      <a:pt x="21351" y="13768"/>
                    </a:lnTo>
                    <a:lnTo>
                      <a:pt x="21204" y="13500"/>
                    </a:lnTo>
                    <a:lnTo>
                      <a:pt x="21035" y="13287"/>
                    </a:lnTo>
                    <a:lnTo>
                      <a:pt x="20809" y="13090"/>
                    </a:lnTo>
                    <a:lnTo>
                      <a:pt x="20594" y="12962"/>
                    </a:lnTo>
                    <a:lnTo>
                      <a:pt x="20357" y="12821"/>
                    </a:lnTo>
                    <a:lnTo>
                      <a:pt x="20120" y="12764"/>
                    </a:lnTo>
                    <a:lnTo>
                      <a:pt x="19882" y="12708"/>
                    </a:lnTo>
                    <a:lnTo>
                      <a:pt x="19645" y="12736"/>
                    </a:lnTo>
                    <a:lnTo>
                      <a:pt x="19430" y="12793"/>
                    </a:lnTo>
                    <a:lnTo>
                      <a:pt x="19227" y="12906"/>
                    </a:lnTo>
                    <a:lnTo>
                      <a:pt x="19148" y="12962"/>
                    </a:lnTo>
                    <a:lnTo>
                      <a:pt x="19058" y="13047"/>
                    </a:lnTo>
                    <a:lnTo>
                      <a:pt x="18990" y="13146"/>
                    </a:lnTo>
                    <a:lnTo>
                      <a:pt x="18911" y="13259"/>
                    </a:lnTo>
                    <a:lnTo>
                      <a:pt x="18775" y="13471"/>
                    </a:lnTo>
                    <a:lnTo>
                      <a:pt x="18628" y="13641"/>
                    </a:lnTo>
                    <a:lnTo>
                      <a:pt x="18470" y="13740"/>
                    </a:lnTo>
                    <a:lnTo>
                      <a:pt x="18301" y="13825"/>
                    </a:lnTo>
                    <a:lnTo>
                      <a:pt x="18143" y="13853"/>
                    </a:lnTo>
                    <a:lnTo>
                      <a:pt x="17973" y="13881"/>
                    </a:lnTo>
                    <a:lnTo>
                      <a:pt x="17804" y="13853"/>
                    </a:lnTo>
                    <a:lnTo>
                      <a:pt x="17646" y="13796"/>
                    </a:lnTo>
                    <a:lnTo>
                      <a:pt x="17499" y="13726"/>
                    </a:lnTo>
                    <a:lnTo>
                      <a:pt x="17341" y="13641"/>
                    </a:lnTo>
                    <a:lnTo>
                      <a:pt x="17216" y="13528"/>
                    </a:lnTo>
                    <a:lnTo>
                      <a:pt x="17103" y="13386"/>
                    </a:lnTo>
                    <a:lnTo>
                      <a:pt x="17024" y="13259"/>
                    </a:lnTo>
                    <a:lnTo>
                      <a:pt x="16934" y="13118"/>
                    </a:lnTo>
                    <a:lnTo>
                      <a:pt x="16889" y="12991"/>
                    </a:lnTo>
                    <a:lnTo>
                      <a:pt x="16889" y="12849"/>
                    </a:lnTo>
                    <a:lnTo>
                      <a:pt x="16889" y="12383"/>
                    </a:lnTo>
                    <a:lnTo>
                      <a:pt x="16889" y="11662"/>
                    </a:lnTo>
                    <a:lnTo>
                      <a:pt x="16889" y="10701"/>
                    </a:lnTo>
                    <a:lnTo>
                      <a:pt x="16889" y="9640"/>
                    </a:lnTo>
                    <a:lnTo>
                      <a:pt x="16889" y="8566"/>
                    </a:lnTo>
                    <a:lnTo>
                      <a:pt x="16889" y="7478"/>
                    </a:lnTo>
                    <a:lnTo>
                      <a:pt x="16889" y="6502"/>
                    </a:lnTo>
                    <a:lnTo>
                      <a:pt x="16889" y="5739"/>
                    </a:lnTo>
                    <a:lnTo>
                      <a:pt x="16674" y="5894"/>
                    </a:lnTo>
                    <a:lnTo>
                      <a:pt x="16414" y="6036"/>
                    </a:lnTo>
                    <a:lnTo>
                      <a:pt x="16154" y="6177"/>
                    </a:lnTo>
                    <a:lnTo>
                      <a:pt x="15849" y="6248"/>
                    </a:lnTo>
                    <a:lnTo>
                      <a:pt x="15544" y="6304"/>
                    </a:lnTo>
                    <a:lnTo>
                      <a:pt x="15217" y="6332"/>
                    </a:lnTo>
                    <a:lnTo>
                      <a:pt x="14866" y="6361"/>
                    </a:lnTo>
                    <a:lnTo>
                      <a:pt x="14550" y="6361"/>
                    </a:lnTo>
                    <a:lnTo>
                      <a:pt x="14200" y="6332"/>
                    </a:lnTo>
                    <a:lnTo>
                      <a:pt x="13850" y="6276"/>
                    </a:lnTo>
                    <a:lnTo>
                      <a:pt x="13522" y="6219"/>
                    </a:lnTo>
                    <a:lnTo>
                      <a:pt x="13206" y="6149"/>
                    </a:lnTo>
                    <a:lnTo>
                      <a:pt x="12901" y="6064"/>
                    </a:lnTo>
                    <a:lnTo>
                      <a:pt x="12618" y="5951"/>
                    </a:lnTo>
                    <a:lnTo>
                      <a:pt x="12358" y="5838"/>
                    </a:lnTo>
                    <a:lnTo>
                      <a:pt x="12121" y="5739"/>
                    </a:lnTo>
                    <a:lnTo>
                      <a:pt x="11941" y="5626"/>
                    </a:lnTo>
                    <a:lnTo>
                      <a:pt x="11794" y="5513"/>
                    </a:lnTo>
                    <a:lnTo>
                      <a:pt x="11658" y="5414"/>
                    </a:lnTo>
                    <a:lnTo>
                      <a:pt x="11556" y="5301"/>
                    </a:lnTo>
                    <a:lnTo>
                      <a:pt x="11466" y="5187"/>
                    </a:lnTo>
                    <a:lnTo>
                      <a:pt x="11398" y="5089"/>
                    </a:lnTo>
                    <a:lnTo>
                      <a:pt x="11376" y="4947"/>
                    </a:lnTo>
                    <a:lnTo>
                      <a:pt x="11353" y="4834"/>
                    </a:lnTo>
                    <a:lnTo>
                      <a:pt x="11353" y="4707"/>
                    </a:lnTo>
                    <a:lnTo>
                      <a:pt x="11376" y="4565"/>
                    </a:lnTo>
                    <a:lnTo>
                      <a:pt x="11443" y="4410"/>
                    </a:lnTo>
                    <a:lnTo>
                      <a:pt x="11511" y="4240"/>
                    </a:lnTo>
                    <a:lnTo>
                      <a:pt x="11703" y="3887"/>
                    </a:lnTo>
                    <a:lnTo>
                      <a:pt x="11986" y="3505"/>
                    </a:lnTo>
                    <a:lnTo>
                      <a:pt x="12144" y="3265"/>
                    </a:lnTo>
                    <a:lnTo>
                      <a:pt x="12246" y="3025"/>
                    </a:lnTo>
                    <a:lnTo>
                      <a:pt x="12336" y="2756"/>
                    </a:lnTo>
                    <a:lnTo>
                      <a:pt x="12404" y="2445"/>
                    </a:lnTo>
                    <a:lnTo>
                      <a:pt x="12438" y="2176"/>
                    </a:lnTo>
                    <a:lnTo>
                      <a:pt x="12438" y="1880"/>
                    </a:lnTo>
                    <a:lnTo>
                      <a:pt x="12404" y="1583"/>
                    </a:lnTo>
                    <a:lnTo>
                      <a:pt x="12336" y="1314"/>
                    </a:lnTo>
                    <a:lnTo>
                      <a:pt x="12246" y="1046"/>
                    </a:lnTo>
                    <a:lnTo>
                      <a:pt x="12099" y="791"/>
                    </a:lnTo>
                    <a:lnTo>
                      <a:pt x="12008" y="692"/>
                    </a:lnTo>
                    <a:lnTo>
                      <a:pt x="11918" y="579"/>
                    </a:lnTo>
                    <a:lnTo>
                      <a:pt x="11816" y="466"/>
                    </a:lnTo>
                    <a:lnTo>
                      <a:pt x="11703" y="381"/>
                    </a:lnTo>
                    <a:lnTo>
                      <a:pt x="11579" y="310"/>
                    </a:lnTo>
                    <a:lnTo>
                      <a:pt x="11443" y="226"/>
                    </a:lnTo>
                    <a:lnTo>
                      <a:pt x="11297" y="169"/>
                    </a:lnTo>
                    <a:lnTo>
                      <a:pt x="11138" y="113"/>
                    </a:lnTo>
                    <a:lnTo>
                      <a:pt x="10969" y="56"/>
                    </a:lnTo>
                    <a:lnTo>
                      <a:pt x="10800" y="28"/>
                    </a:lnTo>
                    <a:lnTo>
                      <a:pt x="10619" y="28"/>
                    </a:lnTo>
                    <a:lnTo>
                      <a:pt x="10404" y="28"/>
                    </a:lnTo>
                    <a:lnTo>
                      <a:pt x="10257" y="28"/>
                    </a:lnTo>
                    <a:lnTo>
                      <a:pt x="10076" y="56"/>
                    </a:lnTo>
                    <a:lnTo>
                      <a:pt x="9952" y="84"/>
                    </a:lnTo>
                    <a:lnTo>
                      <a:pt x="9794" y="141"/>
                    </a:lnTo>
                    <a:lnTo>
                      <a:pt x="9692" y="226"/>
                    </a:lnTo>
                    <a:lnTo>
                      <a:pt x="9557" y="282"/>
                    </a:lnTo>
                    <a:lnTo>
                      <a:pt x="9455" y="381"/>
                    </a:lnTo>
                    <a:lnTo>
                      <a:pt x="9365" y="466"/>
                    </a:lnTo>
                    <a:lnTo>
                      <a:pt x="9274" y="579"/>
                    </a:lnTo>
                    <a:lnTo>
                      <a:pt x="9184" y="692"/>
                    </a:lnTo>
                    <a:lnTo>
                      <a:pt x="9128" y="791"/>
                    </a:lnTo>
                    <a:lnTo>
                      <a:pt x="9060" y="932"/>
                    </a:lnTo>
                    <a:lnTo>
                      <a:pt x="8969" y="1201"/>
                    </a:lnTo>
                    <a:lnTo>
                      <a:pt x="8913" y="1498"/>
                    </a:lnTo>
                    <a:lnTo>
                      <a:pt x="8890" y="1795"/>
                    </a:lnTo>
                    <a:lnTo>
                      <a:pt x="8890" y="2120"/>
                    </a:lnTo>
                    <a:lnTo>
                      <a:pt x="8913" y="2445"/>
                    </a:lnTo>
                    <a:lnTo>
                      <a:pt x="8969" y="2756"/>
                    </a:lnTo>
                    <a:lnTo>
                      <a:pt x="9060" y="3081"/>
                    </a:lnTo>
                    <a:lnTo>
                      <a:pt x="9173" y="3378"/>
                    </a:lnTo>
                    <a:lnTo>
                      <a:pt x="9297" y="3647"/>
                    </a:lnTo>
                    <a:lnTo>
                      <a:pt x="9466" y="3887"/>
                    </a:lnTo>
                    <a:lnTo>
                      <a:pt x="9579" y="4085"/>
                    </a:lnTo>
                    <a:lnTo>
                      <a:pt x="9670" y="4269"/>
                    </a:lnTo>
                    <a:lnTo>
                      <a:pt x="9726" y="4467"/>
                    </a:lnTo>
                    <a:lnTo>
                      <a:pt x="9771" y="4650"/>
                    </a:lnTo>
                    <a:lnTo>
                      <a:pt x="9771" y="4834"/>
                    </a:lnTo>
                    <a:lnTo>
                      <a:pt x="9749" y="5032"/>
                    </a:lnTo>
                    <a:lnTo>
                      <a:pt x="9715" y="5216"/>
                    </a:lnTo>
                    <a:lnTo>
                      <a:pt x="9625" y="5385"/>
                    </a:lnTo>
                    <a:lnTo>
                      <a:pt x="9534" y="5513"/>
                    </a:lnTo>
                    <a:lnTo>
                      <a:pt x="9410" y="5626"/>
                    </a:lnTo>
                    <a:lnTo>
                      <a:pt x="9229" y="5710"/>
                    </a:lnTo>
                    <a:lnTo>
                      <a:pt x="9060" y="5767"/>
                    </a:lnTo>
                    <a:lnTo>
                      <a:pt x="8845" y="5767"/>
                    </a:lnTo>
                    <a:lnTo>
                      <a:pt x="8585" y="5739"/>
                    </a:lnTo>
                    <a:lnTo>
                      <a:pt x="8325" y="5654"/>
                    </a:lnTo>
                    <a:lnTo>
                      <a:pt x="8020" y="5513"/>
                    </a:lnTo>
                    <a:lnTo>
                      <a:pt x="7840" y="5442"/>
                    </a:lnTo>
                    <a:lnTo>
                      <a:pt x="7648" y="5385"/>
                    </a:lnTo>
                    <a:lnTo>
                      <a:pt x="7433" y="5329"/>
                    </a:lnTo>
                    <a:lnTo>
                      <a:pt x="7241" y="5301"/>
                    </a:lnTo>
                    <a:lnTo>
                      <a:pt x="6755" y="5301"/>
                    </a:lnTo>
                    <a:lnTo>
                      <a:pt x="6281" y="5329"/>
                    </a:lnTo>
                    <a:lnTo>
                      <a:pt x="5784" y="5385"/>
                    </a:lnTo>
                    <a:lnTo>
                      <a:pt x="5264" y="5498"/>
                    </a:lnTo>
                    <a:lnTo>
                      <a:pt x="4744" y="5597"/>
                    </a:lnTo>
                    <a:lnTo>
                      <a:pt x="4247" y="5739"/>
                    </a:lnTo>
                    <a:lnTo>
                      <a:pt x="4202" y="5894"/>
                    </a:lnTo>
                    <a:lnTo>
                      <a:pt x="4202" y="6191"/>
                    </a:lnTo>
                    <a:lnTo>
                      <a:pt x="4202" y="6545"/>
                    </a:lnTo>
                    <a:lnTo>
                      <a:pt x="4225" y="6954"/>
                    </a:lnTo>
                    <a:lnTo>
                      <a:pt x="4315" y="7930"/>
                    </a:lnTo>
                    <a:lnTo>
                      <a:pt x="4394" y="9018"/>
                    </a:lnTo>
                    <a:lnTo>
                      <a:pt x="4439" y="9570"/>
                    </a:lnTo>
                    <a:lnTo>
                      <a:pt x="4462" y="10107"/>
                    </a:lnTo>
                    <a:lnTo>
                      <a:pt x="4484" y="10630"/>
                    </a:lnTo>
                    <a:lnTo>
                      <a:pt x="4507" y="11082"/>
                    </a:lnTo>
                    <a:lnTo>
                      <a:pt x="4484" y="11520"/>
                    </a:lnTo>
                    <a:lnTo>
                      <a:pt x="4439" y="11874"/>
                    </a:lnTo>
                    <a:lnTo>
                      <a:pt x="4394" y="12029"/>
                    </a:lnTo>
                    <a:lnTo>
                      <a:pt x="4349" y="12171"/>
                    </a:lnTo>
                    <a:lnTo>
                      <a:pt x="4315" y="12284"/>
                    </a:lnTo>
                    <a:lnTo>
                      <a:pt x="4247" y="12354"/>
                    </a:lnTo>
                    <a:close/>
                  </a:path>
                </a:pathLst>
              </a:custGeom>
              <a:solidFill>
                <a:srgbClr val="DDDDDD"/>
              </a:solidFill>
              <a:ln w="19050">
                <a:solidFill>
                  <a:srgbClr val="C0C0C0"/>
                </a:solidFill>
                <a:miter lim="800000"/>
                <a:headEnd/>
                <a:tailEnd/>
              </a:ln>
            </p:spPr>
            <p:txBody>
              <a:bodyPr/>
              <a:lstStyle/>
              <a:p>
                <a:endParaRPr lang="it-IT" sz="1200"/>
              </a:p>
            </p:txBody>
          </p:sp>
          <p:sp>
            <p:nvSpPr>
              <p:cNvPr id="49" name="Text Box 25"/>
              <p:cNvSpPr txBox="1">
                <a:spLocks noChangeArrowheads="1"/>
              </p:cNvSpPr>
              <p:nvPr/>
            </p:nvSpPr>
            <p:spPr bwMode="auto">
              <a:xfrm>
                <a:off x="2436" y="1858"/>
                <a:ext cx="953" cy="4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it-IT" altLang="it-IT" sz="1200" b="1"/>
                  <a:t>Crescita</a:t>
                </a:r>
              </a:p>
              <a:p>
                <a:r>
                  <a:rPr lang="it-IT" altLang="it-IT" sz="1200" b="1"/>
                  <a:t>della domanda</a:t>
                </a:r>
              </a:p>
              <a:p>
                <a:r>
                  <a:rPr lang="it-IT" altLang="it-IT" sz="1200" i="1"/>
                  <a:t>Cina</a:t>
                </a:r>
              </a:p>
            </p:txBody>
          </p:sp>
        </p:grpSp>
        <p:sp>
          <p:nvSpPr>
            <p:cNvPr id="50" name="Puzzle2"/>
            <p:cNvSpPr>
              <a:spLocks noEditPoints="1" noChangeArrowheads="1"/>
            </p:cNvSpPr>
            <p:nvPr/>
          </p:nvSpPr>
          <p:spPr bwMode="auto">
            <a:xfrm>
              <a:off x="4443413" y="1712913"/>
              <a:ext cx="1589087" cy="1093787"/>
            </a:xfrm>
            <a:custGeom>
              <a:avLst/>
              <a:gdLst>
                <a:gd name="T0" fmla="*/ 11 w 21600"/>
                <a:gd name="T1" fmla="*/ 13386 h 21600"/>
                <a:gd name="T2" fmla="*/ 4202 w 21600"/>
                <a:gd name="T3" fmla="*/ 21161 h 21600"/>
                <a:gd name="T4" fmla="*/ 10400 w 21600"/>
                <a:gd name="T5" fmla="*/ 13909 h 21600"/>
                <a:gd name="T6" fmla="*/ 16821 w 21600"/>
                <a:gd name="T7" fmla="*/ 21190 h 21600"/>
                <a:gd name="T8" fmla="*/ 21600 w 21600"/>
                <a:gd name="T9" fmla="*/ 15083 h 21600"/>
                <a:gd name="T10" fmla="*/ 16889 w 21600"/>
                <a:gd name="T11" fmla="*/ 5739 h 21600"/>
                <a:gd name="T12" fmla="*/ 10800 w 21600"/>
                <a:gd name="T13" fmla="*/ 28 h 21600"/>
                <a:gd name="T14" fmla="*/ 4202 w 21600"/>
                <a:gd name="T15" fmla="*/ 5894 h 21600"/>
                <a:gd name="T16" fmla="*/ 5388 w 21600"/>
                <a:gd name="T17" fmla="*/ 6742 h 21600"/>
                <a:gd name="T18" fmla="*/ 16177 w 21600"/>
                <a:gd name="T19" fmla="*/ 20441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4247" y="12354"/>
                  </a:moveTo>
                  <a:lnTo>
                    <a:pt x="4134" y="12468"/>
                  </a:lnTo>
                  <a:lnTo>
                    <a:pt x="4010" y="12581"/>
                  </a:lnTo>
                  <a:lnTo>
                    <a:pt x="3897" y="12637"/>
                  </a:lnTo>
                  <a:lnTo>
                    <a:pt x="3773" y="12694"/>
                  </a:lnTo>
                  <a:lnTo>
                    <a:pt x="3637" y="12694"/>
                  </a:lnTo>
                  <a:lnTo>
                    <a:pt x="3524" y="12694"/>
                  </a:lnTo>
                  <a:lnTo>
                    <a:pt x="3400" y="12665"/>
                  </a:lnTo>
                  <a:lnTo>
                    <a:pt x="3287" y="12609"/>
                  </a:lnTo>
                  <a:lnTo>
                    <a:pt x="3027" y="12496"/>
                  </a:lnTo>
                  <a:lnTo>
                    <a:pt x="2790" y="12340"/>
                  </a:lnTo>
                  <a:lnTo>
                    <a:pt x="2530" y="12142"/>
                  </a:lnTo>
                  <a:lnTo>
                    <a:pt x="2293" y="11987"/>
                  </a:lnTo>
                  <a:lnTo>
                    <a:pt x="2033" y="11817"/>
                  </a:lnTo>
                  <a:lnTo>
                    <a:pt x="1773" y="11676"/>
                  </a:lnTo>
                  <a:lnTo>
                    <a:pt x="1638" y="11662"/>
                  </a:lnTo>
                  <a:lnTo>
                    <a:pt x="1513" y="11634"/>
                  </a:lnTo>
                  <a:lnTo>
                    <a:pt x="1378" y="11634"/>
                  </a:lnTo>
                  <a:lnTo>
                    <a:pt x="1253" y="11634"/>
                  </a:lnTo>
                  <a:lnTo>
                    <a:pt x="1118" y="11662"/>
                  </a:lnTo>
                  <a:lnTo>
                    <a:pt x="971" y="11732"/>
                  </a:lnTo>
                  <a:lnTo>
                    <a:pt x="835" y="11817"/>
                  </a:lnTo>
                  <a:lnTo>
                    <a:pt x="711" y="11959"/>
                  </a:lnTo>
                  <a:lnTo>
                    <a:pt x="553" y="12086"/>
                  </a:lnTo>
                  <a:lnTo>
                    <a:pt x="429" y="12284"/>
                  </a:lnTo>
                  <a:lnTo>
                    <a:pt x="271" y="12524"/>
                  </a:lnTo>
                  <a:lnTo>
                    <a:pt x="146" y="12793"/>
                  </a:lnTo>
                  <a:lnTo>
                    <a:pt x="79" y="12962"/>
                  </a:lnTo>
                  <a:lnTo>
                    <a:pt x="33" y="13146"/>
                  </a:lnTo>
                  <a:lnTo>
                    <a:pt x="11" y="13386"/>
                  </a:lnTo>
                  <a:lnTo>
                    <a:pt x="11" y="13641"/>
                  </a:lnTo>
                  <a:lnTo>
                    <a:pt x="33" y="13881"/>
                  </a:lnTo>
                  <a:lnTo>
                    <a:pt x="101" y="14150"/>
                  </a:lnTo>
                  <a:lnTo>
                    <a:pt x="192" y="14404"/>
                  </a:lnTo>
                  <a:lnTo>
                    <a:pt x="293" y="14645"/>
                  </a:lnTo>
                  <a:lnTo>
                    <a:pt x="451" y="14857"/>
                  </a:lnTo>
                  <a:lnTo>
                    <a:pt x="621" y="15054"/>
                  </a:lnTo>
                  <a:lnTo>
                    <a:pt x="734" y="15125"/>
                  </a:lnTo>
                  <a:lnTo>
                    <a:pt x="835" y="15210"/>
                  </a:lnTo>
                  <a:lnTo>
                    <a:pt x="948" y="15267"/>
                  </a:lnTo>
                  <a:lnTo>
                    <a:pt x="1084" y="15323"/>
                  </a:lnTo>
                  <a:lnTo>
                    <a:pt x="1208" y="15351"/>
                  </a:lnTo>
                  <a:lnTo>
                    <a:pt x="1355" y="15380"/>
                  </a:lnTo>
                  <a:lnTo>
                    <a:pt x="1513" y="15380"/>
                  </a:lnTo>
                  <a:lnTo>
                    <a:pt x="1683" y="15380"/>
                  </a:lnTo>
                  <a:lnTo>
                    <a:pt x="1864" y="15351"/>
                  </a:lnTo>
                  <a:lnTo>
                    <a:pt x="2033" y="15323"/>
                  </a:lnTo>
                  <a:lnTo>
                    <a:pt x="2225" y="15238"/>
                  </a:lnTo>
                  <a:lnTo>
                    <a:pt x="2428" y="15153"/>
                  </a:lnTo>
                  <a:lnTo>
                    <a:pt x="2745" y="15026"/>
                  </a:lnTo>
                  <a:lnTo>
                    <a:pt x="3005" y="14913"/>
                  </a:lnTo>
                  <a:lnTo>
                    <a:pt x="3264" y="14828"/>
                  </a:lnTo>
                  <a:lnTo>
                    <a:pt x="3513" y="14800"/>
                  </a:lnTo>
                  <a:lnTo>
                    <a:pt x="3615" y="14828"/>
                  </a:lnTo>
                  <a:lnTo>
                    <a:pt x="3728" y="14857"/>
                  </a:lnTo>
                  <a:lnTo>
                    <a:pt x="3807" y="14913"/>
                  </a:lnTo>
                  <a:lnTo>
                    <a:pt x="3920" y="14998"/>
                  </a:lnTo>
                  <a:lnTo>
                    <a:pt x="4010" y="15097"/>
                  </a:lnTo>
                  <a:lnTo>
                    <a:pt x="4089" y="15238"/>
                  </a:lnTo>
                  <a:lnTo>
                    <a:pt x="4179" y="15408"/>
                  </a:lnTo>
                  <a:lnTo>
                    <a:pt x="4247" y="15620"/>
                  </a:lnTo>
                  <a:lnTo>
                    <a:pt x="4326" y="15860"/>
                  </a:lnTo>
                  <a:lnTo>
                    <a:pt x="4394" y="16129"/>
                  </a:lnTo>
                  <a:lnTo>
                    <a:pt x="4439" y="16440"/>
                  </a:lnTo>
                  <a:lnTo>
                    <a:pt x="4507" y="16737"/>
                  </a:lnTo>
                  <a:lnTo>
                    <a:pt x="4552" y="17090"/>
                  </a:lnTo>
                  <a:lnTo>
                    <a:pt x="4575" y="17443"/>
                  </a:lnTo>
                  <a:lnTo>
                    <a:pt x="4586" y="17825"/>
                  </a:lnTo>
                  <a:lnTo>
                    <a:pt x="4586" y="18193"/>
                  </a:lnTo>
                  <a:lnTo>
                    <a:pt x="4586" y="18574"/>
                  </a:lnTo>
                  <a:lnTo>
                    <a:pt x="4586" y="18984"/>
                  </a:lnTo>
                  <a:lnTo>
                    <a:pt x="4552" y="19366"/>
                  </a:lnTo>
                  <a:lnTo>
                    <a:pt x="4507" y="19748"/>
                  </a:lnTo>
                  <a:lnTo>
                    <a:pt x="4462" y="20129"/>
                  </a:lnTo>
                  <a:lnTo>
                    <a:pt x="4371" y="20483"/>
                  </a:lnTo>
                  <a:lnTo>
                    <a:pt x="4292" y="20836"/>
                  </a:lnTo>
                  <a:lnTo>
                    <a:pt x="4202" y="21161"/>
                  </a:lnTo>
                  <a:lnTo>
                    <a:pt x="4744" y="21161"/>
                  </a:lnTo>
                  <a:lnTo>
                    <a:pt x="5264" y="21161"/>
                  </a:lnTo>
                  <a:lnTo>
                    <a:pt x="5784" y="21161"/>
                  </a:lnTo>
                  <a:lnTo>
                    <a:pt x="6235" y="21161"/>
                  </a:lnTo>
                  <a:lnTo>
                    <a:pt x="6676" y="21161"/>
                  </a:lnTo>
                  <a:lnTo>
                    <a:pt x="7060" y="21161"/>
                  </a:lnTo>
                  <a:lnTo>
                    <a:pt x="7410" y="21161"/>
                  </a:lnTo>
                  <a:lnTo>
                    <a:pt x="7670" y="21161"/>
                  </a:lnTo>
                  <a:lnTo>
                    <a:pt x="8020" y="21020"/>
                  </a:lnTo>
                  <a:lnTo>
                    <a:pt x="8303" y="20893"/>
                  </a:lnTo>
                  <a:lnTo>
                    <a:pt x="8563" y="20695"/>
                  </a:lnTo>
                  <a:lnTo>
                    <a:pt x="8800" y="20511"/>
                  </a:lnTo>
                  <a:lnTo>
                    <a:pt x="8969" y="20285"/>
                  </a:lnTo>
                  <a:lnTo>
                    <a:pt x="9150" y="20045"/>
                  </a:lnTo>
                  <a:lnTo>
                    <a:pt x="9252" y="19804"/>
                  </a:lnTo>
                  <a:lnTo>
                    <a:pt x="9342" y="19550"/>
                  </a:lnTo>
                  <a:lnTo>
                    <a:pt x="9410" y="19281"/>
                  </a:lnTo>
                  <a:lnTo>
                    <a:pt x="9433" y="19013"/>
                  </a:lnTo>
                  <a:lnTo>
                    <a:pt x="9433" y="18744"/>
                  </a:lnTo>
                  <a:lnTo>
                    <a:pt x="9387" y="18504"/>
                  </a:lnTo>
                  <a:lnTo>
                    <a:pt x="9320" y="18221"/>
                  </a:lnTo>
                  <a:lnTo>
                    <a:pt x="9207" y="17981"/>
                  </a:lnTo>
                  <a:lnTo>
                    <a:pt x="9105" y="17740"/>
                  </a:lnTo>
                  <a:lnTo>
                    <a:pt x="8924" y="17514"/>
                  </a:lnTo>
                  <a:lnTo>
                    <a:pt x="8777" y="17274"/>
                  </a:lnTo>
                  <a:lnTo>
                    <a:pt x="8642" y="17034"/>
                  </a:lnTo>
                  <a:lnTo>
                    <a:pt x="8563" y="16765"/>
                  </a:lnTo>
                  <a:lnTo>
                    <a:pt x="8472" y="16468"/>
                  </a:lnTo>
                  <a:lnTo>
                    <a:pt x="8450" y="16157"/>
                  </a:lnTo>
                  <a:lnTo>
                    <a:pt x="8450" y="15860"/>
                  </a:lnTo>
                  <a:lnTo>
                    <a:pt x="8472" y="15563"/>
                  </a:lnTo>
                  <a:lnTo>
                    <a:pt x="8540" y="15267"/>
                  </a:lnTo>
                  <a:lnTo>
                    <a:pt x="8642" y="14998"/>
                  </a:lnTo>
                  <a:lnTo>
                    <a:pt x="8777" y="14729"/>
                  </a:lnTo>
                  <a:lnTo>
                    <a:pt x="8868" y="14616"/>
                  </a:lnTo>
                  <a:lnTo>
                    <a:pt x="8969" y="14475"/>
                  </a:lnTo>
                  <a:lnTo>
                    <a:pt x="9060" y="14376"/>
                  </a:lnTo>
                  <a:lnTo>
                    <a:pt x="9184" y="14291"/>
                  </a:lnTo>
                  <a:lnTo>
                    <a:pt x="9297" y="14206"/>
                  </a:lnTo>
                  <a:lnTo>
                    <a:pt x="9433" y="14121"/>
                  </a:lnTo>
                  <a:lnTo>
                    <a:pt x="9579" y="14051"/>
                  </a:lnTo>
                  <a:lnTo>
                    <a:pt x="9726" y="13994"/>
                  </a:lnTo>
                  <a:lnTo>
                    <a:pt x="9884" y="13938"/>
                  </a:lnTo>
                  <a:lnTo>
                    <a:pt x="10054" y="13909"/>
                  </a:lnTo>
                  <a:lnTo>
                    <a:pt x="10257" y="13881"/>
                  </a:lnTo>
                  <a:lnTo>
                    <a:pt x="10449" y="13881"/>
                  </a:lnTo>
                  <a:lnTo>
                    <a:pt x="10664" y="13881"/>
                  </a:lnTo>
                  <a:lnTo>
                    <a:pt x="10856" y="13909"/>
                  </a:lnTo>
                  <a:lnTo>
                    <a:pt x="11037" y="13966"/>
                  </a:lnTo>
                  <a:lnTo>
                    <a:pt x="11206" y="14023"/>
                  </a:lnTo>
                  <a:lnTo>
                    <a:pt x="11353" y="14093"/>
                  </a:lnTo>
                  <a:lnTo>
                    <a:pt x="11511" y="14178"/>
                  </a:lnTo>
                  <a:lnTo>
                    <a:pt x="11635" y="14263"/>
                  </a:lnTo>
                  <a:lnTo>
                    <a:pt x="11748" y="14376"/>
                  </a:lnTo>
                  <a:lnTo>
                    <a:pt x="11861" y="14475"/>
                  </a:lnTo>
                  <a:lnTo>
                    <a:pt x="11941" y="14616"/>
                  </a:lnTo>
                  <a:lnTo>
                    <a:pt x="12031" y="14758"/>
                  </a:lnTo>
                  <a:lnTo>
                    <a:pt x="12099" y="14885"/>
                  </a:lnTo>
                  <a:lnTo>
                    <a:pt x="12200" y="15210"/>
                  </a:lnTo>
                  <a:lnTo>
                    <a:pt x="12268" y="15507"/>
                  </a:lnTo>
                  <a:lnTo>
                    <a:pt x="12291" y="15832"/>
                  </a:lnTo>
                  <a:lnTo>
                    <a:pt x="12291" y="16157"/>
                  </a:lnTo>
                  <a:lnTo>
                    <a:pt x="12246" y="16482"/>
                  </a:lnTo>
                  <a:lnTo>
                    <a:pt x="12178" y="16807"/>
                  </a:lnTo>
                  <a:lnTo>
                    <a:pt x="12099" y="17090"/>
                  </a:lnTo>
                  <a:lnTo>
                    <a:pt x="12008" y="17330"/>
                  </a:lnTo>
                  <a:lnTo>
                    <a:pt x="11884" y="17542"/>
                  </a:lnTo>
                  <a:lnTo>
                    <a:pt x="11748" y="17712"/>
                  </a:lnTo>
                  <a:lnTo>
                    <a:pt x="11613" y="17839"/>
                  </a:lnTo>
                  <a:lnTo>
                    <a:pt x="11489" y="18037"/>
                  </a:lnTo>
                  <a:lnTo>
                    <a:pt x="11398" y="18221"/>
                  </a:lnTo>
                  <a:lnTo>
                    <a:pt x="11319" y="18447"/>
                  </a:lnTo>
                  <a:lnTo>
                    <a:pt x="11251" y="18659"/>
                  </a:lnTo>
                  <a:lnTo>
                    <a:pt x="11206" y="18900"/>
                  </a:lnTo>
                  <a:lnTo>
                    <a:pt x="11184" y="19154"/>
                  </a:lnTo>
                  <a:lnTo>
                    <a:pt x="11184" y="19423"/>
                  </a:lnTo>
                  <a:lnTo>
                    <a:pt x="11229" y="19663"/>
                  </a:lnTo>
                  <a:lnTo>
                    <a:pt x="11297" y="19903"/>
                  </a:lnTo>
                  <a:lnTo>
                    <a:pt x="11376" y="20158"/>
                  </a:lnTo>
                  <a:lnTo>
                    <a:pt x="11511" y="20398"/>
                  </a:lnTo>
                  <a:lnTo>
                    <a:pt x="11681" y="20610"/>
                  </a:lnTo>
                  <a:lnTo>
                    <a:pt x="11884" y="20808"/>
                  </a:lnTo>
                  <a:lnTo>
                    <a:pt x="12121" y="20992"/>
                  </a:lnTo>
                  <a:lnTo>
                    <a:pt x="12404" y="21161"/>
                  </a:lnTo>
                  <a:lnTo>
                    <a:pt x="12528" y="21190"/>
                  </a:lnTo>
                  <a:lnTo>
                    <a:pt x="12856" y="21274"/>
                  </a:lnTo>
                  <a:lnTo>
                    <a:pt x="13330" y="21373"/>
                  </a:lnTo>
                  <a:lnTo>
                    <a:pt x="13963" y="21486"/>
                  </a:lnTo>
                  <a:lnTo>
                    <a:pt x="14313" y="21543"/>
                  </a:lnTo>
                  <a:lnTo>
                    <a:pt x="14652" y="21571"/>
                  </a:lnTo>
                  <a:lnTo>
                    <a:pt x="15025" y="21600"/>
                  </a:lnTo>
                  <a:lnTo>
                    <a:pt x="15409" y="21600"/>
                  </a:lnTo>
                  <a:lnTo>
                    <a:pt x="15782" y="21600"/>
                  </a:lnTo>
                  <a:lnTo>
                    <a:pt x="16177" y="21571"/>
                  </a:lnTo>
                  <a:lnTo>
                    <a:pt x="16516" y="21486"/>
                  </a:lnTo>
                  <a:lnTo>
                    <a:pt x="16889" y="21402"/>
                  </a:lnTo>
                  <a:lnTo>
                    <a:pt x="16821" y="21190"/>
                  </a:lnTo>
                  <a:lnTo>
                    <a:pt x="16776" y="20935"/>
                  </a:lnTo>
                  <a:lnTo>
                    <a:pt x="16742" y="20667"/>
                  </a:lnTo>
                  <a:lnTo>
                    <a:pt x="16719" y="20370"/>
                  </a:lnTo>
                  <a:lnTo>
                    <a:pt x="16697" y="19719"/>
                  </a:lnTo>
                  <a:lnTo>
                    <a:pt x="16697" y="19013"/>
                  </a:lnTo>
                  <a:lnTo>
                    <a:pt x="16719" y="18306"/>
                  </a:lnTo>
                  <a:lnTo>
                    <a:pt x="16753" y="17599"/>
                  </a:lnTo>
                  <a:lnTo>
                    <a:pt x="16821" y="16949"/>
                  </a:lnTo>
                  <a:lnTo>
                    <a:pt x="16889" y="16383"/>
                  </a:lnTo>
                  <a:lnTo>
                    <a:pt x="16934" y="16129"/>
                  </a:lnTo>
                  <a:lnTo>
                    <a:pt x="17002" y="15945"/>
                  </a:lnTo>
                  <a:lnTo>
                    <a:pt x="17081" y="15790"/>
                  </a:lnTo>
                  <a:lnTo>
                    <a:pt x="17194" y="15648"/>
                  </a:lnTo>
                  <a:lnTo>
                    <a:pt x="17318" y="15563"/>
                  </a:lnTo>
                  <a:lnTo>
                    <a:pt x="17453" y="15507"/>
                  </a:lnTo>
                  <a:lnTo>
                    <a:pt x="17600" y="15450"/>
                  </a:lnTo>
                  <a:lnTo>
                    <a:pt x="17758" y="15450"/>
                  </a:lnTo>
                  <a:lnTo>
                    <a:pt x="17905" y="15479"/>
                  </a:lnTo>
                  <a:lnTo>
                    <a:pt x="18064" y="15535"/>
                  </a:lnTo>
                  <a:lnTo>
                    <a:pt x="18233" y="15620"/>
                  </a:lnTo>
                  <a:lnTo>
                    <a:pt x="18380" y="15733"/>
                  </a:lnTo>
                  <a:lnTo>
                    <a:pt x="18561" y="15832"/>
                  </a:lnTo>
                  <a:lnTo>
                    <a:pt x="18707" y="15973"/>
                  </a:lnTo>
                  <a:lnTo>
                    <a:pt x="18866" y="16129"/>
                  </a:lnTo>
                  <a:lnTo>
                    <a:pt x="18990" y="16327"/>
                  </a:lnTo>
                  <a:lnTo>
                    <a:pt x="19125" y="16482"/>
                  </a:lnTo>
                  <a:lnTo>
                    <a:pt x="19295" y="16624"/>
                  </a:lnTo>
                  <a:lnTo>
                    <a:pt x="19464" y="16737"/>
                  </a:lnTo>
                  <a:lnTo>
                    <a:pt x="19668" y="16807"/>
                  </a:lnTo>
                  <a:lnTo>
                    <a:pt x="19860" y="16836"/>
                  </a:lnTo>
                  <a:lnTo>
                    <a:pt x="20052" y="16864"/>
                  </a:lnTo>
                  <a:lnTo>
                    <a:pt x="20266" y="16836"/>
                  </a:lnTo>
                  <a:lnTo>
                    <a:pt x="20470" y="16793"/>
                  </a:lnTo>
                  <a:lnTo>
                    <a:pt x="20662" y="16708"/>
                  </a:lnTo>
                  <a:lnTo>
                    <a:pt x="20854" y="16567"/>
                  </a:lnTo>
                  <a:lnTo>
                    <a:pt x="21035" y="16412"/>
                  </a:lnTo>
                  <a:lnTo>
                    <a:pt x="21182" y="16214"/>
                  </a:lnTo>
                  <a:lnTo>
                    <a:pt x="21340" y="16002"/>
                  </a:lnTo>
                  <a:lnTo>
                    <a:pt x="21441" y="15733"/>
                  </a:lnTo>
                  <a:lnTo>
                    <a:pt x="21532" y="15436"/>
                  </a:lnTo>
                  <a:lnTo>
                    <a:pt x="21600" y="15083"/>
                  </a:lnTo>
                  <a:lnTo>
                    <a:pt x="21600" y="14885"/>
                  </a:lnTo>
                  <a:lnTo>
                    <a:pt x="21600" y="14729"/>
                  </a:lnTo>
                  <a:lnTo>
                    <a:pt x="21600" y="14531"/>
                  </a:lnTo>
                  <a:lnTo>
                    <a:pt x="21577" y="14376"/>
                  </a:lnTo>
                  <a:lnTo>
                    <a:pt x="21532" y="14206"/>
                  </a:lnTo>
                  <a:lnTo>
                    <a:pt x="21487" y="14051"/>
                  </a:lnTo>
                  <a:lnTo>
                    <a:pt x="21419" y="13909"/>
                  </a:lnTo>
                  <a:lnTo>
                    <a:pt x="21351" y="13768"/>
                  </a:lnTo>
                  <a:lnTo>
                    <a:pt x="21204" y="13500"/>
                  </a:lnTo>
                  <a:lnTo>
                    <a:pt x="21035" y="13287"/>
                  </a:lnTo>
                  <a:lnTo>
                    <a:pt x="20809" y="13090"/>
                  </a:lnTo>
                  <a:lnTo>
                    <a:pt x="20594" y="12962"/>
                  </a:lnTo>
                  <a:lnTo>
                    <a:pt x="20357" y="12821"/>
                  </a:lnTo>
                  <a:lnTo>
                    <a:pt x="20120" y="12764"/>
                  </a:lnTo>
                  <a:lnTo>
                    <a:pt x="19882" y="12708"/>
                  </a:lnTo>
                  <a:lnTo>
                    <a:pt x="19645" y="12736"/>
                  </a:lnTo>
                  <a:lnTo>
                    <a:pt x="19430" y="12793"/>
                  </a:lnTo>
                  <a:lnTo>
                    <a:pt x="19227" y="12906"/>
                  </a:lnTo>
                  <a:lnTo>
                    <a:pt x="19148" y="12962"/>
                  </a:lnTo>
                  <a:lnTo>
                    <a:pt x="19058" y="13047"/>
                  </a:lnTo>
                  <a:lnTo>
                    <a:pt x="18990" y="13146"/>
                  </a:lnTo>
                  <a:lnTo>
                    <a:pt x="18911" y="13259"/>
                  </a:lnTo>
                  <a:lnTo>
                    <a:pt x="18775" y="13471"/>
                  </a:lnTo>
                  <a:lnTo>
                    <a:pt x="18628" y="13641"/>
                  </a:lnTo>
                  <a:lnTo>
                    <a:pt x="18470" y="13740"/>
                  </a:lnTo>
                  <a:lnTo>
                    <a:pt x="18301" y="13825"/>
                  </a:lnTo>
                  <a:lnTo>
                    <a:pt x="18143" y="13853"/>
                  </a:lnTo>
                  <a:lnTo>
                    <a:pt x="17973" y="13881"/>
                  </a:lnTo>
                  <a:lnTo>
                    <a:pt x="17804" y="13853"/>
                  </a:lnTo>
                  <a:lnTo>
                    <a:pt x="17646" y="13796"/>
                  </a:lnTo>
                  <a:lnTo>
                    <a:pt x="17499" y="13726"/>
                  </a:lnTo>
                  <a:lnTo>
                    <a:pt x="17341" y="13641"/>
                  </a:lnTo>
                  <a:lnTo>
                    <a:pt x="17216" y="13528"/>
                  </a:lnTo>
                  <a:lnTo>
                    <a:pt x="17103" y="13386"/>
                  </a:lnTo>
                  <a:lnTo>
                    <a:pt x="17024" y="13259"/>
                  </a:lnTo>
                  <a:lnTo>
                    <a:pt x="16934" y="13118"/>
                  </a:lnTo>
                  <a:lnTo>
                    <a:pt x="16889" y="12991"/>
                  </a:lnTo>
                  <a:lnTo>
                    <a:pt x="16889" y="12849"/>
                  </a:lnTo>
                  <a:lnTo>
                    <a:pt x="16889" y="12383"/>
                  </a:lnTo>
                  <a:lnTo>
                    <a:pt x="16889" y="11662"/>
                  </a:lnTo>
                  <a:lnTo>
                    <a:pt x="16889" y="10701"/>
                  </a:lnTo>
                  <a:lnTo>
                    <a:pt x="16889" y="9640"/>
                  </a:lnTo>
                  <a:lnTo>
                    <a:pt x="16889" y="8566"/>
                  </a:lnTo>
                  <a:lnTo>
                    <a:pt x="16889" y="7478"/>
                  </a:lnTo>
                  <a:lnTo>
                    <a:pt x="16889" y="6502"/>
                  </a:lnTo>
                  <a:lnTo>
                    <a:pt x="16889" y="5739"/>
                  </a:lnTo>
                  <a:lnTo>
                    <a:pt x="16674" y="5894"/>
                  </a:lnTo>
                  <a:lnTo>
                    <a:pt x="16414" y="6036"/>
                  </a:lnTo>
                  <a:lnTo>
                    <a:pt x="16154" y="6177"/>
                  </a:lnTo>
                  <a:lnTo>
                    <a:pt x="15849" y="6248"/>
                  </a:lnTo>
                  <a:lnTo>
                    <a:pt x="15544" y="6304"/>
                  </a:lnTo>
                  <a:lnTo>
                    <a:pt x="15217" y="6332"/>
                  </a:lnTo>
                  <a:lnTo>
                    <a:pt x="14866" y="6361"/>
                  </a:lnTo>
                  <a:lnTo>
                    <a:pt x="14550" y="6361"/>
                  </a:lnTo>
                  <a:lnTo>
                    <a:pt x="14200" y="6332"/>
                  </a:lnTo>
                  <a:lnTo>
                    <a:pt x="13850" y="6276"/>
                  </a:lnTo>
                  <a:lnTo>
                    <a:pt x="13522" y="6219"/>
                  </a:lnTo>
                  <a:lnTo>
                    <a:pt x="13206" y="6149"/>
                  </a:lnTo>
                  <a:lnTo>
                    <a:pt x="12901" y="6064"/>
                  </a:lnTo>
                  <a:lnTo>
                    <a:pt x="12618" y="5951"/>
                  </a:lnTo>
                  <a:lnTo>
                    <a:pt x="12358" y="5838"/>
                  </a:lnTo>
                  <a:lnTo>
                    <a:pt x="12121" y="5739"/>
                  </a:lnTo>
                  <a:lnTo>
                    <a:pt x="11941" y="5626"/>
                  </a:lnTo>
                  <a:lnTo>
                    <a:pt x="11794" y="5513"/>
                  </a:lnTo>
                  <a:lnTo>
                    <a:pt x="11658" y="5414"/>
                  </a:lnTo>
                  <a:lnTo>
                    <a:pt x="11556" y="5301"/>
                  </a:lnTo>
                  <a:lnTo>
                    <a:pt x="11466" y="5187"/>
                  </a:lnTo>
                  <a:lnTo>
                    <a:pt x="11398" y="5089"/>
                  </a:lnTo>
                  <a:lnTo>
                    <a:pt x="11376" y="4947"/>
                  </a:lnTo>
                  <a:lnTo>
                    <a:pt x="11353" y="4834"/>
                  </a:lnTo>
                  <a:lnTo>
                    <a:pt x="11353" y="4707"/>
                  </a:lnTo>
                  <a:lnTo>
                    <a:pt x="11376" y="4565"/>
                  </a:lnTo>
                  <a:lnTo>
                    <a:pt x="11443" y="4410"/>
                  </a:lnTo>
                  <a:lnTo>
                    <a:pt x="11511" y="4240"/>
                  </a:lnTo>
                  <a:lnTo>
                    <a:pt x="11703" y="3887"/>
                  </a:lnTo>
                  <a:lnTo>
                    <a:pt x="11986" y="3505"/>
                  </a:lnTo>
                  <a:lnTo>
                    <a:pt x="12144" y="3265"/>
                  </a:lnTo>
                  <a:lnTo>
                    <a:pt x="12246" y="3025"/>
                  </a:lnTo>
                  <a:lnTo>
                    <a:pt x="12336" y="2756"/>
                  </a:lnTo>
                  <a:lnTo>
                    <a:pt x="12404" y="2445"/>
                  </a:lnTo>
                  <a:lnTo>
                    <a:pt x="12438" y="2176"/>
                  </a:lnTo>
                  <a:lnTo>
                    <a:pt x="12438" y="1880"/>
                  </a:lnTo>
                  <a:lnTo>
                    <a:pt x="12404" y="1583"/>
                  </a:lnTo>
                  <a:lnTo>
                    <a:pt x="12336" y="1314"/>
                  </a:lnTo>
                  <a:lnTo>
                    <a:pt x="12246" y="1046"/>
                  </a:lnTo>
                  <a:lnTo>
                    <a:pt x="12099" y="791"/>
                  </a:lnTo>
                  <a:lnTo>
                    <a:pt x="12008" y="692"/>
                  </a:lnTo>
                  <a:lnTo>
                    <a:pt x="11918" y="579"/>
                  </a:lnTo>
                  <a:lnTo>
                    <a:pt x="11816" y="466"/>
                  </a:lnTo>
                  <a:lnTo>
                    <a:pt x="11703" y="381"/>
                  </a:lnTo>
                  <a:lnTo>
                    <a:pt x="11579" y="310"/>
                  </a:lnTo>
                  <a:lnTo>
                    <a:pt x="11443" y="226"/>
                  </a:lnTo>
                  <a:lnTo>
                    <a:pt x="11297" y="169"/>
                  </a:lnTo>
                  <a:lnTo>
                    <a:pt x="11138" y="113"/>
                  </a:lnTo>
                  <a:lnTo>
                    <a:pt x="10969" y="56"/>
                  </a:lnTo>
                  <a:lnTo>
                    <a:pt x="10800" y="28"/>
                  </a:lnTo>
                  <a:lnTo>
                    <a:pt x="10619" y="28"/>
                  </a:lnTo>
                  <a:lnTo>
                    <a:pt x="10404" y="28"/>
                  </a:lnTo>
                  <a:lnTo>
                    <a:pt x="10257" y="28"/>
                  </a:lnTo>
                  <a:lnTo>
                    <a:pt x="10076" y="56"/>
                  </a:lnTo>
                  <a:lnTo>
                    <a:pt x="9952" y="84"/>
                  </a:lnTo>
                  <a:lnTo>
                    <a:pt x="9794" y="141"/>
                  </a:lnTo>
                  <a:lnTo>
                    <a:pt x="9692" y="226"/>
                  </a:lnTo>
                  <a:lnTo>
                    <a:pt x="9557" y="282"/>
                  </a:lnTo>
                  <a:lnTo>
                    <a:pt x="9455" y="381"/>
                  </a:lnTo>
                  <a:lnTo>
                    <a:pt x="9365" y="466"/>
                  </a:lnTo>
                  <a:lnTo>
                    <a:pt x="9274" y="579"/>
                  </a:lnTo>
                  <a:lnTo>
                    <a:pt x="9184" y="692"/>
                  </a:lnTo>
                  <a:lnTo>
                    <a:pt x="9128" y="791"/>
                  </a:lnTo>
                  <a:lnTo>
                    <a:pt x="9060" y="932"/>
                  </a:lnTo>
                  <a:lnTo>
                    <a:pt x="8969" y="1201"/>
                  </a:lnTo>
                  <a:lnTo>
                    <a:pt x="8913" y="1498"/>
                  </a:lnTo>
                  <a:lnTo>
                    <a:pt x="8890" y="1795"/>
                  </a:lnTo>
                  <a:lnTo>
                    <a:pt x="8890" y="2120"/>
                  </a:lnTo>
                  <a:lnTo>
                    <a:pt x="8913" y="2445"/>
                  </a:lnTo>
                  <a:lnTo>
                    <a:pt x="8969" y="2756"/>
                  </a:lnTo>
                  <a:lnTo>
                    <a:pt x="9060" y="3081"/>
                  </a:lnTo>
                  <a:lnTo>
                    <a:pt x="9173" y="3378"/>
                  </a:lnTo>
                  <a:lnTo>
                    <a:pt x="9297" y="3647"/>
                  </a:lnTo>
                  <a:lnTo>
                    <a:pt x="9466" y="3887"/>
                  </a:lnTo>
                  <a:lnTo>
                    <a:pt x="9579" y="4085"/>
                  </a:lnTo>
                  <a:lnTo>
                    <a:pt x="9670" y="4269"/>
                  </a:lnTo>
                  <a:lnTo>
                    <a:pt x="9726" y="4467"/>
                  </a:lnTo>
                  <a:lnTo>
                    <a:pt x="9771" y="4650"/>
                  </a:lnTo>
                  <a:lnTo>
                    <a:pt x="9771" y="4834"/>
                  </a:lnTo>
                  <a:lnTo>
                    <a:pt x="9749" y="5032"/>
                  </a:lnTo>
                  <a:lnTo>
                    <a:pt x="9715" y="5216"/>
                  </a:lnTo>
                  <a:lnTo>
                    <a:pt x="9625" y="5385"/>
                  </a:lnTo>
                  <a:lnTo>
                    <a:pt x="9534" y="5513"/>
                  </a:lnTo>
                  <a:lnTo>
                    <a:pt x="9410" y="5626"/>
                  </a:lnTo>
                  <a:lnTo>
                    <a:pt x="9229" y="5710"/>
                  </a:lnTo>
                  <a:lnTo>
                    <a:pt x="9060" y="5767"/>
                  </a:lnTo>
                  <a:lnTo>
                    <a:pt x="8845" y="5767"/>
                  </a:lnTo>
                  <a:lnTo>
                    <a:pt x="8585" y="5739"/>
                  </a:lnTo>
                  <a:lnTo>
                    <a:pt x="8325" y="5654"/>
                  </a:lnTo>
                  <a:lnTo>
                    <a:pt x="8020" y="5513"/>
                  </a:lnTo>
                  <a:lnTo>
                    <a:pt x="7840" y="5442"/>
                  </a:lnTo>
                  <a:lnTo>
                    <a:pt x="7648" y="5385"/>
                  </a:lnTo>
                  <a:lnTo>
                    <a:pt x="7433" y="5329"/>
                  </a:lnTo>
                  <a:lnTo>
                    <a:pt x="7241" y="5301"/>
                  </a:lnTo>
                  <a:lnTo>
                    <a:pt x="6755" y="5301"/>
                  </a:lnTo>
                  <a:lnTo>
                    <a:pt x="6281" y="5329"/>
                  </a:lnTo>
                  <a:lnTo>
                    <a:pt x="5784" y="5385"/>
                  </a:lnTo>
                  <a:lnTo>
                    <a:pt x="5264" y="5498"/>
                  </a:lnTo>
                  <a:lnTo>
                    <a:pt x="4744" y="5597"/>
                  </a:lnTo>
                  <a:lnTo>
                    <a:pt x="4247" y="5739"/>
                  </a:lnTo>
                  <a:lnTo>
                    <a:pt x="4202" y="5894"/>
                  </a:lnTo>
                  <a:lnTo>
                    <a:pt x="4202" y="6191"/>
                  </a:lnTo>
                  <a:lnTo>
                    <a:pt x="4202" y="6545"/>
                  </a:lnTo>
                  <a:lnTo>
                    <a:pt x="4225" y="6954"/>
                  </a:lnTo>
                  <a:lnTo>
                    <a:pt x="4315" y="7930"/>
                  </a:lnTo>
                  <a:lnTo>
                    <a:pt x="4394" y="9018"/>
                  </a:lnTo>
                  <a:lnTo>
                    <a:pt x="4439" y="9570"/>
                  </a:lnTo>
                  <a:lnTo>
                    <a:pt x="4462" y="10107"/>
                  </a:lnTo>
                  <a:lnTo>
                    <a:pt x="4484" y="10630"/>
                  </a:lnTo>
                  <a:lnTo>
                    <a:pt x="4507" y="11082"/>
                  </a:lnTo>
                  <a:lnTo>
                    <a:pt x="4484" y="11520"/>
                  </a:lnTo>
                  <a:lnTo>
                    <a:pt x="4439" y="11874"/>
                  </a:lnTo>
                  <a:lnTo>
                    <a:pt x="4394" y="12029"/>
                  </a:lnTo>
                  <a:lnTo>
                    <a:pt x="4349" y="12171"/>
                  </a:lnTo>
                  <a:lnTo>
                    <a:pt x="4315" y="12284"/>
                  </a:lnTo>
                  <a:lnTo>
                    <a:pt x="4247" y="12354"/>
                  </a:lnTo>
                  <a:close/>
                </a:path>
              </a:pathLst>
            </a:custGeom>
            <a:solidFill>
              <a:srgbClr val="DDDDDD"/>
            </a:solidFill>
            <a:ln w="19050">
              <a:solidFill>
                <a:srgbClr val="C0C0C0"/>
              </a:solidFill>
              <a:miter lim="800000"/>
              <a:headEnd/>
              <a:tailEnd/>
            </a:ln>
          </p:spPr>
          <p:txBody>
            <a:bodyPr/>
            <a:lstStyle/>
            <a:p>
              <a:endParaRPr lang="it-IT" sz="1200"/>
            </a:p>
          </p:txBody>
        </p:sp>
        <p:sp>
          <p:nvSpPr>
            <p:cNvPr id="51" name="Text Box 28"/>
            <p:cNvSpPr txBox="1">
              <a:spLocks noChangeArrowheads="1"/>
            </p:cNvSpPr>
            <p:nvPr/>
          </p:nvSpPr>
          <p:spPr bwMode="auto">
            <a:xfrm>
              <a:off x="4476750" y="2009775"/>
              <a:ext cx="151288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it-IT" altLang="it-IT" sz="1200" b="1"/>
                <a:t>Eventi meteo</a:t>
              </a:r>
            </a:p>
            <a:p>
              <a:r>
                <a:rPr lang="it-IT" altLang="it-IT" sz="1200" i="1"/>
                <a:t>Grano</a:t>
              </a:r>
            </a:p>
          </p:txBody>
        </p:sp>
        <p:sp>
          <p:nvSpPr>
            <p:cNvPr id="52" name="Oval 29"/>
            <p:cNvSpPr>
              <a:spLocks noChangeArrowheads="1"/>
            </p:cNvSpPr>
            <p:nvPr/>
          </p:nvSpPr>
          <p:spPr bwMode="auto">
            <a:xfrm>
              <a:off x="476250" y="1841500"/>
              <a:ext cx="685800" cy="215900"/>
            </a:xfrm>
            <a:prstGeom prst="ellipse">
              <a:avLst/>
            </a:prstGeom>
            <a:noFill/>
            <a:ln w="190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it-IT" altLang="it-IT" sz="1200" b="1"/>
                <a:t>Step 2</a:t>
              </a:r>
            </a:p>
          </p:txBody>
        </p:sp>
        <p:sp>
          <p:nvSpPr>
            <p:cNvPr id="53" name="Text Box 30"/>
            <p:cNvSpPr txBox="1">
              <a:spLocks noChangeArrowheads="1"/>
            </p:cNvSpPr>
            <p:nvPr/>
          </p:nvSpPr>
          <p:spPr bwMode="auto">
            <a:xfrm>
              <a:off x="1085850" y="1789113"/>
              <a:ext cx="1374094"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it-IT" altLang="it-IT" sz="1050"/>
                <a:t>Sbagliare le previsioni</a:t>
              </a:r>
            </a:p>
          </p:txBody>
        </p:sp>
        <p:sp>
          <p:nvSpPr>
            <p:cNvPr id="54" name="Oval 32"/>
            <p:cNvSpPr>
              <a:spLocks noChangeArrowheads="1"/>
            </p:cNvSpPr>
            <p:nvPr/>
          </p:nvSpPr>
          <p:spPr bwMode="auto">
            <a:xfrm>
              <a:off x="425450" y="2235200"/>
              <a:ext cx="685800" cy="215900"/>
            </a:xfrm>
            <a:prstGeom prst="ellipse">
              <a:avLst/>
            </a:prstGeom>
            <a:noFill/>
            <a:ln w="190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it-IT" altLang="it-IT" sz="1200" b="1"/>
                <a:t>Step 3</a:t>
              </a:r>
            </a:p>
          </p:txBody>
        </p:sp>
        <p:sp>
          <p:nvSpPr>
            <p:cNvPr id="55" name="Oval 33"/>
            <p:cNvSpPr>
              <a:spLocks noChangeArrowheads="1"/>
            </p:cNvSpPr>
            <p:nvPr/>
          </p:nvSpPr>
          <p:spPr bwMode="auto">
            <a:xfrm>
              <a:off x="3435350" y="1866900"/>
              <a:ext cx="685800" cy="215900"/>
            </a:xfrm>
            <a:prstGeom prst="ellipse">
              <a:avLst/>
            </a:prstGeom>
            <a:noFill/>
            <a:ln w="190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it-IT" altLang="it-IT" sz="1200" b="1"/>
                <a:t>Step 4</a:t>
              </a:r>
            </a:p>
          </p:txBody>
        </p:sp>
        <p:sp>
          <p:nvSpPr>
            <p:cNvPr id="56" name="Oval 34"/>
            <p:cNvSpPr>
              <a:spLocks noChangeArrowheads="1"/>
            </p:cNvSpPr>
            <p:nvPr/>
          </p:nvSpPr>
          <p:spPr bwMode="auto">
            <a:xfrm>
              <a:off x="3486150" y="3086100"/>
              <a:ext cx="685800" cy="215900"/>
            </a:xfrm>
            <a:prstGeom prst="ellipse">
              <a:avLst/>
            </a:prstGeom>
            <a:noFill/>
            <a:ln w="190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it-IT" altLang="it-IT" sz="1200" b="1"/>
                <a:t>Step 5</a:t>
              </a:r>
            </a:p>
          </p:txBody>
        </p:sp>
        <p:sp>
          <p:nvSpPr>
            <p:cNvPr id="57" name="Oval 35"/>
            <p:cNvSpPr>
              <a:spLocks noChangeArrowheads="1"/>
            </p:cNvSpPr>
            <p:nvPr/>
          </p:nvSpPr>
          <p:spPr bwMode="auto">
            <a:xfrm>
              <a:off x="5416550" y="1765300"/>
              <a:ext cx="685800" cy="215900"/>
            </a:xfrm>
            <a:prstGeom prst="ellipse">
              <a:avLst/>
            </a:prstGeom>
            <a:noFill/>
            <a:ln w="190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it-IT" altLang="it-IT" sz="1200" b="1"/>
                <a:t>Step 6</a:t>
              </a:r>
            </a:p>
          </p:txBody>
        </p:sp>
        <p:sp>
          <p:nvSpPr>
            <p:cNvPr id="58" name="Oval 36"/>
            <p:cNvSpPr>
              <a:spLocks noChangeArrowheads="1"/>
            </p:cNvSpPr>
            <p:nvPr/>
          </p:nvSpPr>
          <p:spPr bwMode="auto">
            <a:xfrm>
              <a:off x="5378450" y="2933700"/>
              <a:ext cx="685800" cy="215900"/>
            </a:xfrm>
            <a:prstGeom prst="ellipse">
              <a:avLst/>
            </a:prstGeom>
            <a:noFill/>
            <a:ln w="190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it-IT" altLang="it-IT" sz="1200" b="1"/>
                <a:t>Step 7</a:t>
              </a:r>
            </a:p>
          </p:txBody>
        </p:sp>
      </p:grpSp>
    </p:spTree>
    <p:extLst>
      <p:ext uri="{BB962C8B-B14F-4D97-AF65-F5344CB8AC3E}">
        <p14:creationId xmlns:p14="http://schemas.microsoft.com/office/powerpoint/2010/main" val="1799401825"/>
      </p:ext>
    </p:extLst>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026"/>
          <p:cNvSpPr txBox="1">
            <a:spLocks noChangeArrowheads="1"/>
          </p:cNvSpPr>
          <p:nvPr/>
        </p:nvSpPr>
        <p:spPr bwMode="auto">
          <a:xfrm>
            <a:off x="439172" y="260648"/>
            <a:ext cx="8278812" cy="463846"/>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lgn="ctr">
                <a:solidFill>
                  <a:srgbClr val="6699FF"/>
                </a:solidFill>
                <a:miter lim="800000"/>
                <a:headEnd/>
                <a:tailEnd/>
              </a14:hiddenLine>
            </a:ext>
          </a:extLst>
        </p:spPr>
        <p:txBody>
          <a:bodyPr lIns="90000" tIns="46800" rIns="90000" bIns="46800">
            <a:spAutoFit/>
          </a:bodyPr>
          <a:lstStyle/>
          <a:p>
            <a:pPr algn="ctr">
              <a:defRPr/>
            </a:pPr>
            <a:r>
              <a:rPr lang="it-IT" sz="2400" b="1" dirty="0" smtClean="0">
                <a:solidFill>
                  <a:srgbClr val="F26200"/>
                </a:solidFill>
                <a:latin typeface="Georgia" panose="02040502050405020303" pitchFamily="18" charset="0"/>
              </a:rPr>
              <a:t>I fondi di private </a:t>
            </a:r>
            <a:r>
              <a:rPr lang="it-IT" sz="2400" b="1" dirty="0" err="1" smtClean="0">
                <a:solidFill>
                  <a:srgbClr val="F26200"/>
                </a:solidFill>
                <a:latin typeface="Georgia" panose="02040502050405020303" pitchFamily="18" charset="0"/>
              </a:rPr>
              <a:t>equity</a:t>
            </a:r>
            <a:endParaRPr lang="it-IT" sz="2400" b="1" dirty="0">
              <a:solidFill>
                <a:srgbClr val="F26200"/>
              </a:solidFill>
              <a:latin typeface="Georgia" panose="02040502050405020303" pitchFamily="18" charset="0"/>
            </a:endParaRPr>
          </a:p>
        </p:txBody>
      </p:sp>
      <p:sp>
        <p:nvSpPr>
          <p:cNvPr id="2" name="Segnaposto numero diapositiva 1"/>
          <p:cNvSpPr>
            <a:spLocks noGrp="1"/>
          </p:cNvSpPr>
          <p:nvPr>
            <p:ph type="sldNum" sz="quarter" idx="4"/>
          </p:nvPr>
        </p:nvSpPr>
        <p:spPr/>
        <p:txBody>
          <a:bodyPr/>
          <a:lstStyle/>
          <a:p>
            <a:fld id="{CEE20744-6222-4AA3-9D45-8592154090B2}" type="slidenum">
              <a:rPr lang="it-IT" smtClean="0"/>
              <a:pPr/>
              <a:t>179</a:t>
            </a:fld>
            <a:endParaRPr lang="it-IT" dirty="0"/>
          </a:p>
        </p:txBody>
      </p:sp>
      <p:sp>
        <p:nvSpPr>
          <p:cNvPr id="9" name="Text Box 6"/>
          <p:cNvSpPr txBox="1">
            <a:spLocks noChangeArrowheads="1"/>
          </p:cNvSpPr>
          <p:nvPr/>
        </p:nvSpPr>
        <p:spPr bwMode="auto">
          <a:xfrm>
            <a:off x="414743" y="1270735"/>
            <a:ext cx="4733321" cy="5262979"/>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pPr marL="0" lvl="1" algn="just">
              <a:lnSpc>
                <a:spcPct val="120000"/>
              </a:lnSpc>
            </a:pPr>
            <a:r>
              <a:rPr lang="it-IT" altLang="it-IT" sz="2000" dirty="0" smtClean="0"/>
              <a:t>Un'ulteriore </a:t>
            </a:r>
            <a:r>
              <a:rPr lang="it-IT" altLang="it-IT" sz="2000" dirty="0"/>
              <a:t>tipologia di investimento alternativo è </a:t>
            </a:r>
            <a:r>
              <a:rPr lang="it-IT" altLang="it-IT" sz="2000" dirty="0" err="1" smtClean="0"/>
              <a:t>costitutita</a:t>
            </a:r>
            <a:r>
              <a:rPr lang="it-IT" altLang="it-IT" sz="2000" dirty="0" smtClean="0"/>
              <a:t> dai </a:t>
            </a:r>
            <a:r>
              <a:rPr lang="it-IT" altLang="it-IT" sz="2000" dirty="0"/>
              <a:t>fondi di private </a:t>
            </a:r>
            <a:r>
              <a:rPr lang="it-IT" altLang="it-IT" sz="2000" dirty="0" err="1"/>
              <a:t>equity</a:t>
            </a:r>
            <a:r>
              <a:rPr lang="it-IT" altLang="it-IT" sz="2000" dirty="0"/>
              <a:t>.</a:t>
            </a:r>
          </a:p>
          <a:p>
            <a:pPr marL="0" lvl="1" algn="just">
              <a:lnSpc>
                <a:spcPct val="120000"/>
              </a:lnSpc>
            </a:pPr>
            <a:r>
              <a:rPr lang="it-IT" altLang="it-IT" sz="2000" dirty="0" smtClean="0"/>
              <a:t>Il </a:t>
            </a:r>
            <a:r>
              <a:rPr lang="it-IT" altLang="it-IT" sz="2000" dirty="0"/>
              <a:t>Private </a:t>
            </a:r>
            <a:r>
              <a:rPr lang="it-IT" altLang="it-IT" sz="2000" dirty="0" err="1"/>
              <a:t>Equity</a:t>
            </a:r>
            <a:r>
              <a:rPr lang="it-IT" altLang="it-IT" sz="2000" dirty="0"/>
              <a:t> è un investimento di natura finanziaria/industriale ed è caratterizzato da investimenti nel capitale azionario di imprese generalmente non quotate, con l’acquisizione di partecipazioni di controllo. </a:t>
            </a:r>
          </a:p>
          <a:p>
            <a:pPr marL="0" lvl="1" algn="just">
              <a:lnSpc>
                <a:spcPct val="120000"/>
              </a:lnSpc>
            </a:pPr>
            <a:r>
              <a:rPr lang="it-IT" altLang="it-IT" sz="2000" dirty="0" smtClean="0"/>
              <a:t>L’obiettivo </a:t>
            </a:r>
            <a:r>
              <a:rPr lang="it-IT" altLang="it-IT" sz="2000" dirty="0"/>
              <a:t>di questo investimento </a:t>
            </a:r>
            <a:r>
              <a:rPr lang="it-IT" altLang="it-IT" sz="2000" dirty="0" smtClean="0"/>
              <a:t>è </a:t>
            </a:r>
            <a:r>
              <a:rPr lang="it-IT" altLang="it-IT" sz="2000" dirty="0"/>
              <a:t>la valorizzazione dell’impresa e la sua successiva dismissione in un’ottica di medio/lungo termine</a:t>
            </a:r>
            <a:r>
              <a:rPr lang="it-IT" altLang="it-IT" sz="2000" dirty="0" smtClean="0"/>
              <a:t>.</a:t>
            </a:r>
            <a:endParaRPr lang="it-IT" altLang="it-IT" sz="2000" dirty="0"/>
          </a:p>
        </p:txBody>
      </p:sp>
      <p:sp>
        <p:nvSpPr>
          <p:cNvPr id="12" name="Text Box 100"/>
          <p:cNvSpPr txBox="1">
            <a:spLocks noChangeArrowheads="1"/>
          </p:cNvSpPr>
          <p:nvPr/>
        </p:nvSpPr>
        <p:spPr bwMode="auto">
          <a:xfrm>
            <a:off x="5508107" y="2060848"/>
            <a:ext cx="3456384"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it-IT" altLang="it-IT" b="1" dirty="0"/>
              <a:t>Investimenti nel capitale di imprese non quotate</a:t>
            </a:r>
          </a:p>
        </p:txBody>
      </p:sp>
      <p:sp>
        <p:nvSpPr>
          <p:cNvPr id="13" name="Text Box 101"/>
          <p:cNvSpPr txBox="1">
            <a:spLocks noChangeArrowheads="1"/>
          </p:cNvSpPr>
          <p:nvPr/>
        </p:nvSpPr>
        <p:spPr bwMode="auto">
          <a:xfrm>
            <a:off x="5508106" y="3686646"/>
            <a:ext cx="3456386"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it-IT" altLang="it-IT" b="1" dirty="0"/>
              <a:t>Obiettivo: Valorizzazione </a:t>
            </a:r>
            <a:r>
              <a:rPr lang="it-IT" altLang="it-IT" b="1" dirty="0" smtClean="0"/>
              <a:t>dell’impresa e successiva </a:t>
            </a:r>
            <a:r>
              <a:rPr lang="it-IT" altLang="it-IT" b="1" dirty="0"/>
              <a:t>dismissione</a:t>
            </a:r>
          </a:p>
        </p:txBody>
      </p:sp>
      <p:sp>
        <p:nvSpPr>
          <p:cNvPr id="14" name="Text Box 105"/>
          <p:cNvSpPr txBox="1">
            <a:spLocks noChangeArrowheads="1"/>
          </p:cNvSpPr>
          <p:nvPr/>
        </p:nvSpPr>
        <p:spPr bwMode="auto">
          <a:xfrm>
            <a:off x="5508104" y="3016508"/>
            <a:ext cx="338437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it-IT" altLang="it-IT" b="1" dirty="0"/>
              <a:t>Partecipazioni di controllo</a:t>
            </a:r>
          </a:p>
        </p:txBody>
      </p:sp>
    </p:spTree>
    <p:extLst>
      <p:ext uri="{BB962C8B-B14F-4D97-AF65-F5344CB8AC3E}">
        <p14:creationId xmlns:p14="http://schemas.microsoft.com/office/powerpoint/2010/main" val="139878795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026"/>
          <p:cNvSpPr txBox="1">
            <a:spLocks noChangeArrowheads="1"/>
          </p:cNvSpPr>
          <p:nvPr/>
        </p:nvSpPr>
        <p:spPr bwMode="auto">
          <a:xfrm>
            <a:off x="439172" y="260648"/>
            <a:ext cx="8278812" cy="463846"/>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lgn="ctr">
                <a:solidFill>
                  <a:srgbClr val="6699FF"/>
                </a:solidFill>
                <a:miter lim="800000"/>
                <a:headEnd/>
                <a:tailEnd/>
              </a14:hiddenLine>
            </a:ext>
          </a:extLst>
        </p:spPr>
        <p:txBody>
          <a:bodyPr lIns="90000" tIns="46800" rIns="90000" bIns="46800">
            <a:spAutoFit/>
          </a:bodyPr>
          <a:lstStyle/>
          <a:p>
            <a:pPr algn="ctr">
              <a:defRPr/>
            </a:pPr>
            <a:r>
              <a:rPr lang="it-IT" sz="2400" b="1" dirty="0" smtClean="0">
                <a:solidFill>
                  <a:srgbClr val="F26200"/>
                </a:solidFill>
                <a:latin typeface="Georgia" panose="02040502050405020303" pitchFamily="18" charset="0"/>
                <a:ea typeface="+mj-ea"/>
                <a:cs typeface="+mj-cs"/>
              </a:rPr>
              <a:t>Blocco </a:t>
            </a:r>
            <a:r>
              <a:rPr lang="it-IT" sz="2400" b="1" dirty="0">
                <a:solidFill>
                  <a:srgbClr val="F26200"/>
                </a:solidFill>
                <a:latin typeface="Georgia" panose="02040502050405020303" pitchFamily="18" charset="0"/>
                <a:ea typeface="+mj-ea"/>
                <a:cs typeface="+mj-cs"/>
              </a:rPr>
              <a:t>1</a:t>
            </a:r>
            <a:r>
              <a:rPr lang="it-IT" sz="2400" b="1" dirty="0" smtClean="0">
                <a:solidFill>
                  <a:srgbClr val="F26200"/>
                </a:solidFill>
                <a:latin typeface="Georgia" panose="02040502050405020303" pitchFamily="18" charset="0"/>
                <a:ea typeface="+mj-ea"/>
                <a:cs typeface="+mj-cs"/>
              </a:rPr>
              <a:t> – Test 1</a:t>
            </a:r>
            <a:endParaRPr lang="it-IT" sz="2400" b="1" dirty="0">
              <a:solidFill>
                <a:srgbClr val="F26200"/>
              </a:solidFill>
              <a:latin typeface="Georgia" panose="02040502050405020303" pitchFamily="18" charset="0"/>
              <a:ea typeface="+mj-ea"/>
              <a:cs typeface="+mj-cs"/>
            </a:endParaRPr>
          </a:p>
        </p:txBody>
      </p:sp>
      <p:sp>
        <p:nvSpPr>
          <p:cNvPr id="11" name="Text Box 6"/>
          <p:cNvSpPr txBox="1">
            <a:spLocks noChangeArrowheads="1"/>
          </p:cNvSpPr>
          <p:nvPr/>
        </p:nvSpPr>
        <p:spPr bwMode="auto">
          <a:xfrm>
            <a:off x="395288" y="1484784"/>
            <a:ext cx="8322696" cy="3046988"/>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pPr algn="just">
              <a:lnSpc>
                <a:spcPct val="120000"/>
              </a:lnSpc>
              <a:defRPr/>
            </a:pPr>
            <a:r>
              <a:rPr lang="it-IT" sz="2000" dirty="0"/>
              <a:t>Domanda 1</a:t>
            </a:r>
            <a:r>
              <a:rPr lang="it-IT" sz="2000" dirty="0" smtClean="0"/>
              <a:t>: Quale sembrerebbe ad oggi essere l'atteggiamento degli individui verso le scelte che riguardano il suo consumo ed investimento</a:t>
            </a:r>
            <a:r>
              <a:rPr lang="it-IT" sz="2000" dirty="0" smtClean="0">
                <a:cs typeface="Arial" charset="0"/>
              </a:rPr>
              <a:t>?</a:t>
            </a:r>
            <a:endParaRPr lang="it-IT" sz="2000" dirty="0">
              <a:cs typeface="Arial" charset="0"/>
            </a:endParaRPr>
          </a:p>
          <a:p>
            <a:pPr algn="just">
              <a:lnSpc>
                <a:spcPct val="120000"/>
              </a:lnSpc>
            </a:pPr>
            <a:endParaRPr lang="it-IT" sz="2000" dirty="0"/>
          </a:p>
          <a:p>
            <a:pPr marL="457200" indent="-457200" algn="just">
              <a:lnSpc>
                <a:spcPct val="120000"/>
              </a:lnSpc>
              <a:buFont typeface="+mj-lt"/>
              <a:buAutoNum type="arabicParenR"/>
            </a:pPr>
            <a:r>
              <a:rPr lang="it-IT" sz="2000" b="1" dirty="0" smtClean="0"/>
              <a:t>Attento</a:t>
            </a:r>
            <a:endParaRPr lang="it-IT" sz="2000" b="1" dirty="0"/>
          </a:p>
          <a:p>
            <a:pPr marL="457200" indent="-457200" algn="just">
              <a:lnSpc>
                <a:spcPct val="120000"/>
              </a:lnSpc>
              <a:buFont typeface="+mj-lt"/>
              <a:buAutoNum type="arabicParenR"/>
            </a:pPr>
            <a:r>
              <a:rPr lang="it-IT" sz="2000" dirty="0" smtClean="0"/>
              <a:t>Disinteressato</a:t>
            </a:r>
            <a:endParaRPr lang="it-IT" sz="2000" dirty="0"/>
          </a:p>
          <a:p>
            <a:pPr marL="457200" indent="-457200" algn="just">
              <a:lnSpc>
                <a:spcPct val="120000"/>
              </a:lnSpc>
              <a:buFont typeface="+mj-lt"/>
              <a:buAutoNum type="arabicParenR"/>
            </a:pPr>
            <a:r>
              <a:rPr lang="it-IT" sz="2000" dirty="0" smtClean="0"/>
              <a:t>Svogliato</a:t>
            </a:r>
            <a:endParaRPr lang="it-IT" sz="2000" dirty="0"/>
          </a:p>
          <a:p>
            <a:pPr marL="457200" indent="-457200" algn="just">
              <a:lnSpc>
                <a:spcPct val="120000"/>
              </a:lnSpc>
              <a:buFont typeface="+mj-lt"/>
              <a:buAutoNum type="arabicParenR"/>
            </a:pPr>
            <a:r>
              <a:rPr lang="it-IT" sz="2000" dirty="0" smtClean="0"/>
              <a:t>Automatico</a:t>
            </a:r>
            <a:endParaRPr lang="it-IT" sz="2000" dirty="0" smtClean="0">
              <a:cs typeface="Arial" charset="0"/>
            </a:endParaRPr>
          </a:p>
          <a:p>
            <a:pPr algn="just">
              <a:lnSpc>
                <a:spcPct val="120000"/>
              </a:lnSpc>
              <a:defRPr/>
            </a:pPr>
            <a:endParaRPr lang="it-IT" sz="2000" dirty="0">
              <a:cs typeface="Arial" charset="0"/>
            </a:endParaRPr>
          </a:p>
        </p:txBody>
      </p:sp>
      <p:sp>
        <p:nvSpPr>
          <p:cNvPr id="2" name="Segnaposto numero diapositiva 1"/>
          <p:cNvSpPr>
            <a:spLocks noGrp="1"/>
          </p:cNvSpPr>
          <p:nvPr>
            <p:ph type="sldNum" sz="quarter" idx="4"/>
          </p:nvPr>
        </p:nvSpPr>
        <p:spPr/>
        <p:txBody>
          <a:bodyPr/>
          <a:lstStyle/>
          <a:p>
            <a:fld id="{CEE20744-6222-4AA3-9D45-8592154090B2}" type="slidenum">
              <a:rPr lang="it-IT" smtClean="0"/>
              <a:pPr/>
              <a:t>18</a:t>
            </a:fld>
            <a:endParaRPr lang="it-IT"/>
          </a:p>
        </p:txBody>
      </p:sp>
    </p:spTree>
    <p:extLst>
      <p:ext uri="{BB962C8B-B14F-4D97-AF65-F5344CB8AC3E}">
        <p14:creationId xmlns:p14="http://schemas.microsoft.com/office/powerpoint/2010/main" val="4272269944"/>
      </p:ext>
    </p:extLst>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026"/>
          <p:cNvSpPr txBox="1">
            <a:spLocks noChangeArrowheads="1"/>
          </p:cNvSpPr>
          <p:nvPr/>
        </p:nvSpPr>
        <p:spPr bwMode="auto">
          <a:xfrm>
            <a:off x="439172" y="260648"/>
            <a:ext cx="8278812" cy="463846"/>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lgn="ctr">
                <a:solidFill>
                  <a:srgbClr val="6699FF"/>
                </a:solidFill>
                <a:miter lim="800000"/>
                <a:headEnd/>
                <a:tailEnd/>
              </a14:hiddenLine>
            </a:ext>
          </a:extLst>
        </p:spPr>
        <p:txBody>
          <a:bodyPr lIns="90000" tIns="46800" rIns="90000" bIns="46800">
            <a:spAutoFit/>
          </a:bodyPr>
          <a:lstStyle/>
          <a:p>
            <a:pPr algn="ctr">
              <a:defRPr/>
            </a:pPr>
            <a:r>
              <a:rPr lang="it-IT" sz="2400" b="1" dirty="0" smtClean="0">
                <a:solidFill>
                  <a:srgbClr val="F26200"/>
                </a:solidFill>
                <a:latin typeface="Georgia" panose="02040502050405020303" pitchFamily="18" charset="0"/>
              </a:rPr>
              <a:t>I fondi di private </a:t>
            </a:r>
            <a:r>
              <a:rPr lang="it-IT" sz="2400" b="1" dirty="0" err="1" smtClean="0">
                <a:solidFill>
                  <a:srgbClr val="F26200"/>
                </a:solidFill>
                <a:latin typeface="Georgia" panose="02040502050405020303" pitchFamily="18" charset="0"/>
              </a:rPr>
              <a:t>equity</a:t>
            </a:r>
            <a:endParaRPr lang="it-IT" sz="2400" b="1" dirty="0">
              <a:solidFill>
                <a:srgbClr val="F26200"/>
              </a:solidFill>
              <a:latin typeface="Georgia" panose="02040502050405020303" pitchFamily="18" charset="0"/>
            </a:endParaRPr>
          </a:p>
        </p:txBody>
      </p:sp>
      <p:sp>
        <p:nvSpPr>
          <p:cNvPr id="2" name="Segnaposto numero diapositiva 1"/>
          <p:cNvSpPr>
            <a:spLocks noGrp="1"/>
          </p:cNvSpPr>
          <p:nvPr>
            <p:ph type="sldNum" sz="quarter" idx="4"/>
          </p:nvPr>
        </p:nvSpPr>
        <p:spPr/>
        <p:txBody>
          <a:bodyPr/>
          <a:lstStyle/>
          <a:p>
            <a:fld id="{CEE20744-6222-4AA3-9D45-8592154090B2}" type="slidenum">
              <a:rPr lang="it-IT" smtClean="0"/>
              <a:pPr/>
              <a:t>180</a:t>
            </a:fld>
            <a:endParaRPr lang="it-IT" dirty="0"/>
          </a:p>
        </p:txBody>
      </p:sp>
      <p:grpSp>
        <p:nvGrpSpPr>
          <p:cNvPr id="3" name="Gruppo 2"/>
          <p:cNvGrpSpPr/>
          <p:nvPr/>
        </p:nvGrpSpPr>
        <p:grpSpPr>
          <a:xfrm>
            <a:off x="899592" y="1196752"/>
            <a:ext cx="8162800" cy="4081927"/>
            <a:chOff x="801688" y="1193800"/>
            <a:chExt cx="5872162" cy="2980566"/>
          </a:xfrm>
        </p:grpSpPr>
        <p:sp>
          <p:nvSpPr>
            <p:cNvPr id="8" name="Rectangle 29"/>
            <p:cNvSpPr>
              <a:spLocks noChangeArrowheads="1"/>
            </p:cNvSpPr>
            <p:nvPr/>
          </p:nvSpPr>
          <p:spPr bwMode="auto">
            <a:xfrm>
              <a:off x="4851400" y="4033078"/>
              <a:ext cx="1822450" cy="141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4400">
                  <a:solidFill>
                    <a:schemeClr val="tx2"/>
                  </a:solidFill>
                  <a:latin typeface="Arial" charset="0"/>
                </a:defRPr>
              </a:lvl1pPr>
              <a:lvl2pPr>
                <a:defRPr sz="4400">
                  <a:solidFill>
                    <a:schemeClr val="tx2"/>
                  </a:solidFill>
                  <a:latin typeface="Arial" charset="0"/>
                </a:defRPr>
              </a:lvl2pPr>
              <a:lvl3pPr>
                <a:defRPr sz="4400">
                  <a:solidFill>
                    <a:schemeClr val="tx2"/>
                  </a:solidFill>
                  <a:latin typeface="Arial" charset="0"/>
                </a:defRPr>
              </a:lvl3pPr>
              <a:lvl4pPr>
                <a:defRPr sz="4400">
                  <a:solidFill>
                    <a:schemeClr val="tx2"/>
                  </a:solidFill>
                  <a:latin typeface="Arial" charset="0"/>
                </a:defRPr>
              </a:lvl4pPr>
              <a:lvl5pPr>
                <a:defRPr sz="4400">
                  <a:solidFill>
                    <a:schemeClr val="tx2"/>
                  </a:solidFill>
                  <a:latin typeface="Arial" charset="0"/>
                </a:defRPr>
              </a:lvl5pPr>
              <a:lvl6pPr marL="457200" algn="ctr" fontAlgn="base">
                <a:spcBef>
                  <a:spcPct val="0"/>
                </a:spcBef>
                <a:spcAft>
                  <a:spcPct val="0"/>
                </a:spcAft>
                <a:defRPr sz="4400">
                  <a:solidFill>
                    <a:schemeClr val="tx2"/>
                  </a:solidFill>
                  <a:latin typeface="Arial" charset="0"/>
                </a:defRPr>
              </a:lvl6pPr>
              <a:lvl7pPr marL="914400" algn="ctr" fontAlgn="base">
                <a:spcBef>
                  <a:spcPct val="0"/>
                </a:spcBef>
                <a:spcAft>
                  <a:spcPct val="0"/>
                </a:spcAft>
                <a:defRPr sz="4400">
                  <a:solidFill>
                    <a:schemeClr val="tx2"/>
                  </a:solidFill>
                  <a:latin typeface="Arial" charset="0"/>
                </a:defRPr>
              </a:lvl7pPr>
              <a:lvl8pPr marL="1371600" algn="ctr" fontAlgn="base">
                <a:spcBef>
                  <a:spcPct val="0"/>
                </a:spcBef>
                <a:spcAft>
                  <a:spcPct val="0"/>
                </a:spcAft>
                <a:defRPr sz="4400">
                  <a:solidFill>
                    <a:schemeClr val="tx2"/>
                  </a:solidFill>
                  <a:latin typeface="Arial" charset="0"/>
                </a:defRPr>
              </a:lvl8pPr>
              <a:lvl9pPr marL="1828800" algn="ctr" fontAlgn="base">
                <a:spcBef>
                  <a:spcPct val="0"/>
                </a:spcBef>
                <a:spcAft>
                  <a:spcPct val="0"/>
                </a:spcAft>
                <a:defRPr sz="4400">
                  <a:solidFill>
                    <a:schemeClr val="tx2"/>
                  </a:solidFill>
                  <a:latin typeface="Arial" charset="0"/>
                </a:defRPr>
              </a:lvl9pPr>
            </a:lstStyle>
            <a:p>
              <a:pPr>
                <a:lnSpc>
                  <a:spcPct val="130000"/>
                </a:lnSpc>
              </a:pPr>
              <a:r>
                <a:rPr lang="it-IT" altLang="it-IT" sz="1000" b="1" dirty="0"/>
                <a:t>Periodo di investimento</a:t>
              </a:r>
            </a:p>
          </p:txBody>
        </p:sp>
        <p:pic>
          <p:nvPicPr>
            <p:cNvPr id="10"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r="1035"/>
            <a:stretch>
              <a:fillRect/>
            </a:stretch>
          </p:blipFill>
          <p:spPr bwMode="auto">
            <a:xfrm>
              <a:off x="801688" y="1193800"/>
              <a:ext cx="4862512" cy="281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6"/>
            <p:cNvSpPr>
              <a:spLocks noChangeArrowheads="1"/>
            </p:cNvSpPr>
            <p:nvPr/>
          </p:nvSpPr>
          <p:spPr bwMode="auto">
            <a:xfrm>
              <a:off x="1411288" y="1193800"/>
              <a:ext cx="4252912" cy="630238"/>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it-IT" altLang="it-IT" sz="1800" b="1"/>
                <a:t>I fondi di private equity</a:t>
              </a:r>
            </a:p>
            <a:p>
              <a:endParaRPr lang="it-IT" altLang="it-IT" sz="1800"/>
            </a:p>
          </p:txBody>
        </p:sp>
        <p:sp>
          <p:nvSpPr>
            <p:cNvPr id="15" name="Line 7"/>
            <p:cNvSpPr>
              <a:spLocks noChangeShapeType="1"/>
            </p:cNvSpPr>
            <p:nvPr/>
          </p:nvSpPr>
          <p:spPr bwMode="auto">
            <a:xfrm>
              <a:off x="2630488" y="2768600"/>
              <a:ext cx="1587" cy="736600"/>
            </a:xfrm>
            <a:prstGeom prst="line">
              <a:avLst/>
            </a:prstGeom>
            <a:noFill/>
            <a:ln w="60325">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sp>
          <p:nvSpPr>
            <p:cNvPr id="16" name="Line 8"/>
            <p:cNvSpPr>
              <a:spLocks noChangeShapeType="1"/>
            </p:cNvSpPr>
            <p:nvPr/>
          </p:nvSpPr>
          <p:spPr bwMode="auto">
            <a:xfrm>
              <a:off x="2630488" y="2244725"/>
              <a:ext cx="1587" cy="261938"/>
            </a:xfrm>
            <a:prstGeom prst="line">
              <a:avLst/>
            </a:prstGeom>
            <a:noFill/>
            <a:ln w="57150">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sp>
          <p:nvSpPr>
            <p:cNvPr id="17" name="Line 9"/>
            <p:cNvSpPr>
              <a:spLocks noChangeShapeType="1"/>
            </p:cNvSpPr>
            <p:nvPr/>
          </p:nvSpPr>
          <p:spPr bwMode="auto">
            <a:xfrm>
              <a:off x="2630488" y="2613025"/>
              <a:ext cx="1587" cy="50800"/>
            </a:xfrm>
            <a:prstGeom prst="line">
              <a:avLst/>
            </a:prstGeom>
            <a:noFill/>
            <a:ln w="53975">
              <a:solidFill>
                <a:srgbClr val="FF99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sp>
          <p:nvSpPr>
            <p:cNvPr id="18" name="Line 10"/>
            <p:cNvSpPr>
              <a:spLocks noChangeShapeType="1"/>
            </p:cNvSpPr>
            <p:nvPr/>
          </p:nvSpPr>
          <p:spPr bwMode="auto">
            <a:xfrm>
              <a:off x="2650269" y="1778851"/>
              <a:ext cx="1587" cy="368300"/>
            </a:xfrm>
            <a:prstGeom prst="line">
              <a:avLst/>
            </a:prstGeom>
            <a:noFill/>
            <a:ln w="603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sp>
          <p:nvSpPr>
            <p:cNvPr id="19" name="Line 11"/>
            <p:cNvSpPr>
              <a:spLocks noChangeShapeType="1"/>
            </p:cNvSpPr>
            <p:nvPr/>
          </p:nvSpPr>
          <p:spPr bwMode="auto">
            <a:xfrm>
              <a:off x="2058988" y="2768600"/>
              <a:ext cx="1587" cy="420688"/>
            </a:xfrm>
            <a:prstGeom prst="line">
              <a:avLst/>
            </a:prstGeom>
            <a:noFill/>
            <a:ln w="60325">
              <a:solidFill>
                <a:srgbClr val="99CC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sp>
          <p:nvSpPr>
            <p:cNvPr id="20" name="Line 12"/>
            <p:cNvSpPr>
              <a:spLocks noChangeShapeType="1"/>
            </p:cNvSpPr>
            <p:nvPr/>
          </p:nvSpPr>
          <p:spPr bwMode="auto">
            <a:xfrm>
              <a:off x="2058988" y="3295650"/>
              <a:ext cx="1587" cy="50800"/>
            </a:xfrm>
            <a:prstGeom prst="line">
              <a:avLst/>
            </a:prstGeom>
            <a:noFill/>
            <a:ln w="60325">
              <a:solidFill>
                <a:srgbClr val="99CC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sp>
          <p:nvSpPr>
            <p:cNvPr id="21" name="Line 13"/>
            <p:cNvSpPr>
              <a:spLocks noChangeShapeType="1"/>
            </p:cNvSpPr>
            <p:nvPr/>
          </p:nvSpPr>
          <p:spPr bwMode="auto">
            <a:xfrm>
              <a:off x="2058988" y="3451225"/>
              <a:ext cx="1587" cy="53975"/>
            </a:xfrm>
            <a:prstGeom prst="line">
              <a:avLst/>
            </a:prstGeom>
            <a:noFill/>
            <a:ln w="60325">
              <a:solidFill>
                <a:srgbClr val="99CC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sp>
          <p:nvSpPr>
            <p:cNvPr id="22" name="Rectangle 14"/>
            <p:cNvSpPr>
              <a:spLocks noChangeArrowheads="1"/>
            </p:cNvSpPr>
            <p:nvPr/>
          </p:nvSpPr>
          <p:spPr bwMode="auto">
            <a:xfrm>
              <a:off x="1716088" y="3295650"/>
              <a:ext cx="685800" cy="209550"/>
            </a:xfrm>
            <a:prstGeom prst="rect">
              <a:avLst/>
            </a:prstGeom>
            <a:solidFill>
              <a:srgbClr val="99CC00"/>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sp>
          <p:nvSpPr>
            <p:cNvPr id="23" name="Line 15"/>
            <p:cNvSpPr>
              <a:spLocks noChangeShapeType="1"/>
            </p:cNvSpPr>
            <p:nvPr/>
          </p:nvSpPr>
          <p:spPr bwMode="auto">
            <a:xfrm flipH="1">
              <a:off x="1773238" y="3243263"/>
              <a:ext cx="571500" cy="0"/>
            </a:xfrm>
            <a:prstGeom prst="line">
              <a:avLst/>
            </a:prstGeom>
            <a:noFill/>
            <a:ln w="73025">
              <a:solidFill>
                <a:srgbClr val="99CC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sp>
          <p:nvSpPr>
            <p:cNvPr id="24" name="Line 16"/>
            <p:cNvSpPr>
              <a:spLocks noChangeShapeType="1"/>
            </p:cNvSpPr>
            <p:nvPr/>
          </p:nvSpPr>
          <p:spPr bwMode="auto">
            <a:xfrm flipH="1">
              <a:off x="1887538" y="3243263"/>
              <a:ext cx="114300" cy="0"/>
            </a:xfrm>
            <a:prstGeom prst="line">
              <a:avLst/>
            </a:prstGeom>
            <a:noFill/>
            <a:ln w="88900">
              <a:solidFill>
                <a:srgbClr val="99CC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sp>
          <p:nvSpPr>
            <p:cNvPr id="25" name="Freeform 17"/>
            <p:cNvSpPr>
              <a:spLocks/>
            </p:cNvSpPr>
            <p:nvPr/>
          </p:nvSpPr>
          <p:spPr bwMode="auto">
            <a:xfrm>
              <a:off x="1765300" y="3249613"/>
              <a:ext cx="285750" cy="47625"/>
            </a:xfrm>
            <a:custGeom>
              <a:avLst/>
              <a:gdLst>
                <a:gd name="T0" fmla="*/ 19 w 241"/>
                <a:gd name="T1" fmla="*/ 33 h 44"/>
                <a:gd name="T2" fmla="*/ 19 w 241"/>
                <a:gd name="T3" fmla="*/ 23 h 44"/>
                <a:gd name="T4" fmla="*/ 68 w 241"/>
                <a:gd name="T5" fmla="*/ 44 h 44"/>
                <a:gd name="T6" fmla="*/ 84 w 241"/>
                <a:gd name="T7" fmla="*/ 33 h 44"/>
                <a:gd name="T8" fmla="*/ 78 w 241"/>
                <a:gd name="T9" fmla="*/ 17 h 44"/>
                <a:gd name="T10" fmla="*/ 73 w 241"/>
                <a:gd name="T11" fmla="*/ 33 h 44"/>
                <a:gd name="T12" fmla="*/ 57 w 241"/>
                <a:gd name="T13" fmla="*/ 39 h 44"/>
                <a:gd name="T14" fmla="*/ 46 w 241"/>
                <a:gd name="T15" fmla="*/ 17 h 44"/>
                <a:gd name="T16" fmla="*/ 100 w 241"/>
                <a:gd name="T17" fmla="*/ 23 h 44"/>
                <a:gd name="T18" fmla="*/ 62 w 241"/>
                <a:gd name="T19" fmla="*/ 28 h 44"/>
                <a:gd name="T20" fmla="*/ 68 w 241"/>
                <a:gd name="T21" fmla="*/ 44 h 44"/>
                <a:gd name="T22" fmla="*/ 234 w 241"/>
                <a:gd name="T23" fmla="*/ 33 h 44"/>
                <a:gd name="T24" fmla="*/ 229 w 241"/>
                <a:gd name="T25" fmla="*/ 12 h 44"/>
                <a:gd name="T26" fmla="*/ 197 w 241"/>
                <a:gd name="T27" fmla="*/ 1 h 44"/>
                <a:gd name="T28" fmla="*/ 94 w 241"/>
                <a:gd name="T29" fmla="*/ 6 h 44"/>
                <a:gd name="T30" fmla="*/ 78 w 241"/>
                <a:gd name="T31" fmla="*/ 23 h 44"/>
                <a:gd name="T32" fmla="*/ 41 w 241"/>
                <a:gd name="T33" fmla="*/ 17 h 44"/>
                <a:gd name="T34" fmla="*/ 19 w 241"/>
                <a:gd name="T35" fmla="*/ 3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1" h="44">
                  <a:moveTo>
                    <a:pt x="19" y="33"/>
                  </a:moveTo>
                  <a:cubicBezTo>
                    <a:pt x="44" y="18"/>
                    <a:pt x="92" y="33"/>
                    <a:pt x="19" y="23"/>
                  </a:cubicBezTo>
                  <a:cubicBezTo>
                    <a:pt x="37" y="29"/>
                    <a:pt x="50" y="39"/>
                    <a:pt x="68" y="44"/>
                  </a:cubicBezTo>
                  <a:cubicBezTo>
                    <a:pt x="73" y="40"/>
                    <a:pt x="82" y="39"/>
                    <a:pt x="84" y="33"/>
                  </a:cubicBezTo>
                  <a:cubicBezTo>
                    <a:pt x="86" y="28"/>
                    <a:pt x="84" y="17"/>
                    <a:pt x="78" y="17"/>
                  </a:cubicBezTo>
                  <a:cubicBezTo>
                    <a:pt x="72" y="17"/>
                    <a:pt x="77" y="29"/>
                    <a:pt x="73" y="33"/>
                  </a:cubicBezTo>
                  <a:cubicBezTo>
                    <a:pt x="69" y="37"/>
                    <a:pt x="62" y="37"/>
                    <a:pt x="57" y="39"/>
                  </a:cubicBezTo>
                  <a:cubicBezTo>
                    <a:pt x="34" y="23"/>
                    <a:pt x="4" y="28"/>
                    <a:pt x="46" y="17"/>
                  </a:cubicBezTo>
                  <a:cubicBezTo>
                    <a:pt x="64" y="19"/>
                    <a:pt x="85" y="13"/>
                    <a:pt x="100" y="23"/>
                  </a:cubicBezTo>
                  <a:cubicBezTo>
                    <a:pt x="111" y="30"/>
                    <a:pt x="73" y="21"/>
                    <a:pt x="62" y="28"/>
                  </a:cubicBezTo>
                  <a:cubicBezTo>
                    <a:pt x="57" y="31"/>
                    <a:pt x="66" y="39"/>
                    <a:pt x="68" y="44"/>
                  </a:cubicBezTo>
                  <a:cubicBezTo>
                    <a:pt x="122" y="34"/>
                    <a:pt x="180" y="44"/>
                    <a:pt x="234" y="33"/>
                  </a:cubicBezTo>
                  <a:cubicBezTo>
                    <a:pt x="241" y="32"/>
                    <a:pt x="233" y="18"/>
                    <a:pt x="229" y="12"/>
                  </a:cubicBezTo>
                  <a:cubicBezTo>
                    <a:pt x="228" y="10"/>
                    <a:pt x="199" y="2"/>
                    <a:pt x="197" y="1"/>
                  </a:cubicBezTo>
                  <a:cubicBezTo>
                    <a:pt x="163" y="3"/>
                    <a:pt x="128" y="0"/>
                    <a:pt x="94" y="6"/>
                  </a:cubicBezTo>
                  <a:cubicBezTo>
                    <a:pt x="86" y="7"/>
                    <a:pt x="86" y="21"/>
                    <a:pt x="78" y="23"/>
                  </a:cubicBezTo>
                  <a:cubicBezTo>
                    <a:pt x="66" y="26"/>
                    <a:pt x="53" y="19"/>
                    <a:pt x="41" y="17"/>
                  </a:cubicBezTo>
                  <a:cubicBezTo>
                    <a:pt x="3" y="24"/>
                    <a:pt x="0" y="15"/>
                    <a:pt x="19" y="33"/>
                  </a:cubicBezTo>
                  <a:close/>
                </a:path>
              </a:pathLst>
            </a:custGeom>
            <a:solidFill>
              <a:srgbClr val="99CC00"/>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sp>
          <p:nvSpPr>
            <p:cNvPr id="26" name="Freeform 18"/>
            <p:cNvSpPr>
              <a:spLocks/>
            </p:cNvSpPr>
            <p:nvPr/>
          </p:nvSpPr>
          <p:spPr bwMode="auto">
            <a:xfrm>
              <a:off x="1979613" y="3103563"/>
              <a:ext cx="390525" cy="285750"/>
            </a:xfrm>
            <a:custGeom>
              <a:avLst/>
              <a:gdLst>
                <a:gd name="T0" fmla="*/ 37 w 328"/>
                <a:gd name="T1" fmla="*/ 32 h 260"/>
                <a:gd name="T2" fmla="*/ 10 w 328"/>
                <a:gd name="T3" fmla="*/ 96 h 260"/>
                <a:gd name="T4" fmla="*/ 0 w 328"/>
                <a:gd name="T5" fmla="*/ 129 h 260"/>
                <a:gd name="T6" fmla="*/ 5 w 328"/>
                <a:gd name="T7" fmla="*/ 204 h 260"/>
                <a:gd name="T8" fmla="*/ 118 w 328"/>
                <a:gd name="T9" fmla="*/ 236 h 260"/>
                <a:gd name="T10" fmla="*/ 183 w 328"/>
                <a:gd name="T11" fmla="*/ 253 h 260"/>
                <a:gd name="T12" fmla="*/ 269 w 328"/>
                <a:gd name="T13" fmla="*/ 247 h 260"/>
                <a:gd name="T14" fmla="*/ 274 w 328"/>
                <a:gd name="T15" fmla="*/ 209 h 260"/>
                <a:gd name="T16" fmla="*/ 328 w 328"/>
                <a:gd name="T17" fmla="*/ 183 h 260"/>
                <a:gd name="T18" fmla="*/ 263 w 328"/>
                <a:gd name="T19" fmla="*/ 75 h 260"/>
                <a:gd name="T20" fmla="*/ 37 w 328"/>
                <a:gd name="T21" fmla="*/ 32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8" h="260">
                  <a:moveTo>
                    <a:pt x="37" y="32"/>
                  </a:moveTo>
                  <a:cubicBezTo>
                    <a:pt x="27" y="53"/>
                    <a:pt x="18" y="75"/>
                    <a:pt x="10" y="96"/>
                  </a:cubicBezTo>
                  <a:cubicBezTo>
                    <a:pt x="6" y="107"/>
                    <a:pt x="0" y="129"/>
                    <a:pt x="0" y="129"/>
                  </a:cubicBezTo>
                  <a:cubicBezTo>
                    <a:pt x="2" y="154"/>
                    <a:pt x="2" y="179"/>
                    <a:pt x="5" y="204"/>
                  </a:cubicBezTo>
                  <a:cubicBezTo>
                    <a:pt x="9" y="243"/>
                    <a:pt x="104" y="235"/>
                    <a:pt x="118" y="236"/>
                  </a:cubicBezTo>
                  <a:cubicBezTo>
                    <a:pt x="139" y="244"/>
                    <a:pt x="161" y="245"/>
                    <a:pt x="183" y="253"/>
                  </a:cubicBezTo>
                  <a:cubicBezTo>
                    <a:pt x="212" y="251"/>
                    <a:pt x="243" y="260"/>
                    <a:pt x="269" y="247"/>
                  </a:cubicBezTo>
                  <a:cubicBezTo>
                    <a:pt x="281" y="241"/>
                    <a:pt x="271" y="222"/>
                    <a:pt x="274" y="209"/>
                  </a:cubicBezTo>
                  <a:cubicBezTo>
                    <a:pt x="279" y="182"/>
                    <a:pt x="305" y="187"/>
                    <a:pt x="328" y="183"/>
                  </a:cubicBezTo>
                  <a:cubicBezTo>
                    <a:pt x="317" y="126"/>
                    <a:pt x="317" y="102"/>
                    <a:pt x="263" y="75"/>
                  </a:cubicBezTo>
                  <a:cubicBezTo>
                    <a:pt x="216" y="0"/>
                    <a:pt x="114" y="32"/>
                    <a:pt x="37" y="32"/>
                  </a:cubicBezTo>
                  <a:close/>
                </a:path>
              </a:pathLst>
            </a:custGeom>
            <a:solidFill>
              <a:srgbClr val="99CC00"/>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sp>
          <p:nvSpPr>
            <p:cNvPr id="27" name="Freeform 19"/>
            <p:cNvSpPr>
              <a:spLocks/>
            </p:cNvSpPr>
            <p:nvPr/>
          </p:nvSpPr>
          <p:spPr bwMode="auto">
            <a:xfrm>
              <a:off x="1741488" y="3160713"/>
              <a:ext cx="236537" cy="223837"/>
            </a:xfrm>
            <a:custGeom>
              <a:avLst/>
              <a:gdLst>
                <a:gd name="T0" fmla="*/ 6 w 198"/>
                <a:gd name="T1" fmla="*/ 125 h 204"/>
                <a:gd name="T2" fmla="*/ 22 w 198"/>
                <a:gd name="T3" fmla="*/ 61 h 204"/>
                <a:gd name="T4" fmla="*/ 87 w 198"/>
                <a:gd name="T5" fmla="*/ 34 h 204"/>
                <a:gd name="T6" fmla="*/ 92 w 198"/>
                <a:gd name="T7" fmla="*/ 61 h 204"/>
                <a:gd name="T8" fmla="*/ 103 w 198"/>
                <a:gd name="T9" fmla="*/ 77 h 204"/>
                <a:gd name="T10" fmla="*/ 108 w 198"/>
                <a:gd name="T11" fmla="*/ 104 h 204"/>
                <a:gd name="T12" fmla="*/ 140 w 198"/>
                <a:gd name="T13" fmla="*/ 114 h 204"/>
                <a:gd name="T14" fmla="*/ 0 w 198"/>
                <a:gd name="T15" fmla="*/ 174 h 204"/>
                <a:gd name="T16" fmla="*/ 6 w 198"/>
                <a:gd name="T17" fmla="*/ 125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8" h="204">
                  <a:moveTo>
                    <a:pt x="6" y="125"/>
                  </a:moveTo>
                  <a:cubicBezTo>
                    <a:pt x="18" y="72"/>
                    <a:pt x="12" y="93"/>
                    <a:pt x="22" y="61"/>
                  </a:cubicBezTo>
                  <a:cubicBezTo>
                    <a:pt x="28" y="23"/>
                    <a:pt x="20" y="0"/>
                    <a:pt x="87" y="34"/>
                  </a:cubicBezTo>
                  <a:cubicBezTo>
                    <a:pt x="95" y="38"/>
                    <a:pt x="89" y="52"/>
                    <a:pt x="92" y="61"/>
                  </a:cubicBezTo>
                  <a:cubicBezTo>
                    <a:pt x="94" y="67"/>
                    <a:pt x="99" y="72"/>
                    <a:pt x="103" y="77"/>
                  </a:cubicBezTo>
                  <a:cubicBezTo>
                    <a:pt x="105" y="86"/>
                    <a:pt x="102" y="98"/>
                    <a:pt x="108" y="104"/>
                  </a:cubicBezTo>
                  <a:cubicBezTo>
                    <a:pt x="116" y="112"/>
                    <a:pt x="140" y="114"/>
                    <a:pt x="140" y="114"/>
                  </a:cubicBezTo>
                  <a:cubicBezTo>
                    <a:pt x="198" y="204"/>
                    <a:pt x="45" y="172"/>
                    <a:pt x="0" y="174"/>
                  </a:cubicBezTo>
                  <a:cubicBezTo>
                    <a:pt x="6" y="110"/>
                    <a:pt x="6" y="94"/>
                    <a:pt x="6" y="125"/>
                  </a:cubicBezTo>
                  <a:close/>
                </a:path>
              </a:pathLst>
            </a:custGeom>
            <a:solidFill>
              <a:srgbClr val="99CC00"/>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sp>
          <p:nvSpPr>
            <p:cNvPr id="28" name="Freeform 20"/>
            <p:cNvSpPr>
              <a:spLocks/>
            </p:cNvSpPr>
            <p:nvPr/>
          </p:nvSpPr>
          <p:spPr bwMode="auto">
            <a:xfrm>
              <a:off x="2300288" y="3192463"/>
              <a:ext cx="115887" cy="241300"/>
            </a:xfrm>
            <a:custGeom>
              <a:avLst/>
              <a:gdLst>
                <a:gd name="T0" fmla="*/ 97 w 97"/>
                <a:gd name="T1" fmla="*/ 183 h 222"/>
                <a:gd name="T2" fmla="*/ 48 w 97"/>
                <a:gd name="T3" fmla="*/ 0 h 222"/>
                <a:gd name="T4" fmla="*/ 0 w 97"/>
                <a:gd name="T5" fmla="*/ 59 h 222"/>
                <a:gd name="T6" fmla="*/ 37 w 97"/>
                <a:gd name="T7" fmla="*/ 113 h 222"/>
                <a:gd name="T8" fmla="*/ 86 w 97"/>
                <a:gd name="T9" fmla="*/ 189 h 222"/>
                <a:gd name="T10" fmla="*/ 97 w 97"/>
                <a:gd name="T11" fmla="*/ 183 h 222"/>
              </a:gdLst>
              <a:ahLst/>
              <a:cxnLst>
                <a:cxn ang="0">
                  <a:pos x="T0" y="T1"/>
                </a:cxn>
                <a:cxn ang="0">
                  <a:pos x="T2" y="T3"/>
                </a:cxn>
                <a:cxn ang="0">
                  <a:pos x="T4" y="T5"/>
                </a:cxn>
                <a:cxn ang="0">
                  <a:pos x="T6" y="T7"/>
                </a:cxn>
                <a:cxn ang="0">
                  <a:pos x="T8" y="T9"/>
                </a:cxn>
                <a:cxn ang="0">
                  <a:pos x="T10" y="T11"/>
                </a:cxn>
              </a:cxnLst>
              <a:rect l="0" t="0" r="r" b="b"/>
              <a:pathLst>
                <a:path w="97" h="222">
                  <a:moveTo>
                    <a:pt x="97" y="183"/>
                  </a:moveTo>
                  <a:cubicBezTo>
                    <a:pt x="93" y="120"/>
                    <a:pt x="85" y="53"/>
                    <a:pt x="48" y="0"/>
                  </a:cubicBezTo>
                  <a:cubicBezTo>
                    <a:pt x="7" y="9"/>
                    <a:pt x="9" y="21"/>
                    <a:pt x="0" y="59"/>
                  </a:cubicBezTo>
                  <a:cubicBezTo>
                    <a:pt x="9" y="87"/>
                    <a:pt x="9" y="104"/>
                    <a:pt x="37" y="113"/>
                  </a:cubicBezTo>
                  <a:cubicBezTo>
                    <a:pt x="48" y="155"/>
                    <a:pt x="52" y="166"/>
                    <a:pt x="86" y="189"/>
                  </a:cubicBezTo>
                  <a:cubicBezTo>
                    <a:pt x="96" y="222"/>
                    <a:pt x="97" y="199"/>
                    <a:pt x="97" y="183"/>
                  </a:cubicBezTo>
                  <a:close/>
                </a:path>
              </a:pathLst>
            </a:custGeom>
            <a:solidFill>
              <a:srgbClr val="99CC00"/>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sp>
          <p:nvSpPr>
            <p:cNvPr id="29" name="Freeform 21"/>
            <p:cNvSpPr>
              <a:spLocks/>
            </p:cNvSpPr>
            <p:nvPr/>
          </p:nvSpPr>
          <p:spPr bwMode="auto">
            <a:xfrm>
              <a:off x="2362200" y="3170238"/>
              <a:ext cx="96838" cy="176212"/>
            </a:xfrm>
            <a:custGeom>
              <a:avLst/>
              <a:gdLst>
                <a:gd name="T0" fmla="*/ 0 w 81"/>
                <a:gd name="T1" fmla="*/ 33 h 162"/>
                <a:gd name="T2" fmla="*/ 64 w 81"/>
                <a:gd name="T3" fmla="*/ 16 h 162"/>
                <a:gd name="T4" fmla="*/ 48 w 81"/>
                <a:gd name="T5" fmla="*/ 162 h 162"/>
                <a:gd name="T6" fmla="*/ 32 w 81"/>
                <a:gd name="T7" fmla="*/ 156 h 162"/>
                <a:gd name="T8" fmla="*/ 27 w 81"/>
                <a:gd name="T9" fmla="*/ 92 h 162"/>
                <a:gd name="T10" fmla="*/ 0 w 81"/>
                <a:gd name="T11" fmla="*/ 27 h 162"/>
                <a:gd name="T12" fmla="*/ 0 w 81"/>
                <a:gd name="T13" fmla="*/ 33 h 162"/>
              </a:gdLst>
              <a:ahLst/>
              <a:cxnLst>
                <a:cxn ang="0">
                  <a:pos x="T0" y="T1"/>
                </a:cxn>
                <a:cxn ang="0">
                  <a:pos x="T2" y="T3"/>
                </a:cxn>
                <a:cxn ang="0">
                  <a:pos x="T4" y="T5"/>
                </a:cxn>
                <a:cxn ang="0">
                  <a:pos x="T6" y="T7"/>
                </a:cxn>
                <a:cxn ang="0">
                  <a:pos x="T8" y="T9"/>
                </a:cxn>
                <a:cxn ang="0">
                  <a:pos x="T10" y="T11"/>
                </a:cxn>
                <a:cxn ang="0">
                  <a:pos x="T12" y="T13"/>
                </a:cxn>
              </a:cxnLst>
              <a:rect l="0" t="0" r="r" b="b"/>
              <a:pathLst>
                <a:path w="81" h="162">
                  <a:moveTo>
                    <a:pt x="0" y="33"/>
                  </a:moveTo>
                  <a:cubicBezTo>
                    <a:pt x="10" y="0"/>
                    <a:pt x="31" y="12"/>
                    <a:pt x="64" y="16"/>
                  </a:cubicBezTo>
                  <a:cubicBezTo>
                    <a:pt x="81" y="64"/>
                    <a:pt x="70" y="117"/>
                    <a:pt x="48" y="162"/>
                  </a:cubicBezTo>
                  <a:cubicBezTo>
                    <a:pt x="43" y="160"/>
                    <a:pt x="34" y="161"/>
                    <a:pt x="32" y="156"/>
                  </a:cubicBezTo>
                  <a:cubicBezTo>
                    <a:pt x="26" y="136"/>
                    <a:pt x="30" y="113"/>
                    <a:pt x="27" y="92"/>
                  </a:cubicBezTo>
                  <a:cubicBezTo>
                    <a:pt x="24" y="71"/>
                    <a:pt x="7" y="48"/>
                    <a:pt x="0" y="27"/>
                  </a:cubicBezTo>
                  <a:cubicBezTo>
                    <a:pt x="22" y="20"/>
                    <a:pt x="21" y="19"/>
                    <a:pt x="0" y="33"/>
                  </a:cubicBezTo>
                  <a:close/>
                </a:path>
              </a:pathLst>
            </a:custGeom>
            <a:solidFill>
              <a:srgbClr val="FF9900"/>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sp>
          <p:nvSpPr>
            <p:cNvPr id="30" name="Freeform 22"/>
            <p:cNvSpPr>
              <a:spLocks/>
            </p:cNvSpPr>
            <p:nvPr/>
          </p:nvSpPr>
          <p:spPr bwMode="auto">
            <a:xfrm>
              <a:off x="2492375" y="2400300"/>
              <a:ext cx="660400" cy="538163"/>
            </a:xfrm>
            <a:custGeom>
              <a:avLst/>
              <a:gdLst>
                <a:gd name="T0" fmla="*/ 65 w 555"/>
                <a:gd name="T1" fmla="*/ 83 h 492"/>
                <a:gd name="T2" fmla="*/ 49 w 555"/>
                <a:gd name="T3" fmla="*/ 180 h 492"/>
                <a:gd name="T4" fmla="*/ 0 w 555"/>
                <a:gd name="T5" fmla="*/ 260 h 492"/>
                <a:gd name="T6" fmla="*/ 16 w 555"/>
                <a:gd name="T7" fmla="*/ 368 h 492"/>
                <a:gd name="T8" fmla="*/ 59 w 555"/>
                <a:gd name="T9" fmla="*/ 416 h 492"/>
                <a:gd name="T10" fmla="*/ 92 w 555"/>
                <a:gd name="T11" fmla="*/ 438 h 492"/>
                <a:gd name="T12" fmla="*/ 243 w 555"/>
                <a:gd name="T13" fmla="*/ 492 h 492"/>
                <a:gd name="T14" fmla="*/ 388 w 555"/>
                <a:gd name="T15" fmla="*/ 470 h 492"/>
                <a:gd name="T16" fmla="*/ 496 w 555"/>
                <a:gd name="T17" fmla="*/ 368 h 492"/>
                <a:gd name="T18" fmla="*/ 544 w 555"/>
                <a:gd name="T19" fmla="*/ 325 h 492"/>
                <a:gd name="T20" fmla="*/ 528 w 555"/>
                <a:gd name="T21" fmla="*/ 174 h 492"/>
                <a:gd name="T22" fmla="*/ 490 w 555"/>
                <a:gd name="T23" fmla="*/ 126 h 492"/>
                <a:gd name="T24" fmla="*/ 479 w 555"/>
                <a:gd name="T25" fmla="*/ 110 h 492"/>
                <a:gd name="T26" fmla="*/ 458 w 555"/>
                <a:gd name="T27" fmla="*/ 83 h 492"/>
                <a:gd name="T28" fmla="*/ 447 w 555"/>
                <a:gd name="T29" fmla="*/ 66 h 492"/>
                <a:gd name="T30" fmla="*/ 296 w 555"/>
                <a:gd name="T31" fmla="*/ 13 h 492"/>
                <a:gd name="T32" fmla="*/ 76 w 555"/>
                <a:gd name="T33" fmla="*/ 29 h 492"/>
                <a:gd name="T34" fmla="*/ 65 w 555"/>
                <a:gd name="T35" fmla="*/ 83 h 4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55" h="492">
                  <a:moveTo>
                    <a:pt x="65" y="83"/>
                  </a:moveTo>
                  <a:cubicBezTo>
                    <a:pt x="64" y="94"/>
                    <a:pt x="62" y="161"/>
                    <a:pt x="49" y="180"/>
                  </a:cubicBezTo>
                  <a:cubicBezTo>
                    <a:pt x="31" y="206"/>
                    <a:pt x="11" y="230"/>
                    <a:pt x="0" y="260"/>
                  </a:cubicBezTo>
                  <a:cubicBezTo>
                    <a:pt x="4" y="290"/>
                    <a:pt x="1" y="341"/>
                    <a:pt x="16" y="368"/>
                  </a:cubicBezTo>
                  <a:cubicBezTo>
                    <a:pt x="23" y="380"/>
                    <a:pt x="47" y="407"/>
                    <a:pt x="59" y="416"/>
                  </a:cubicBezTo>
                  <a:cubicBezTo>
                    <a:pt x="69" y="424"/>
                    <a:pt x="92" y="438"/>
                    <a:pt x="92" y="438"/>
                  </a:cubicBezTo>
                  <a:cubicBezTo>
                    <a:pt x="117" y="474"/>
                    <a:pt x="203" y="483"/>
                    <a:pt x="243" y="492"/>
                  </a:cubicBezTo>
                  <a:cubicBezTo>
                    <a:pt x="293" y="488"/>
                    <a:pt x="341" y="488"/>
                    <a:pt x="388" y="470"/>
                  </a:cubicBezTo>
                  <a:cubicBezTo>
                    <a:pt x="423" y="435"/>
                    <a:pt x="459" y="402"/>
                    <a:pt x="496" y="368"/>
                  </a:cubicBezTo>
                  <a:cubicBezTo>
                    <a:pt x="512" y="353"/>
                    <a:pt x="544" y="325"/>
                    <a:pt x="544" y="325"/>
                  </a:cubicBezTo>
                  <a:cubicBezTo>
                    <a:pt x="552" y="281"/>
                    <a:pt x="555" y="215"/>
                    <a:pt x="528" y="174"/>
                  </a:cubicBezTo>
                  <a:cubicBezTo>
                    <a:pt x="517" y="157"/>
                    <a:pt x="502" y="143"/>
                    <a:pt x="490" y="126"/>
                  </a:cubicBezTo>
                  <a:cubicBezTo>
                    <a:pt x="486" y="121"/>
                    <a:pt x="479" y="110"/>
                    <a:pt x="479" y="110"/>
                  </a:cubicBezTo>
                  <a:cubicBezTo>
                    <a:pt x="469" y="76"/>
                    <a:pt x="482" y="107"/>
                    <a:pt x="458" y="83"/>
                  </a:cubicBezTo>
                  <a:cubicBezTo>
                    <a:pt x="453" y="78"/>
                    <a:pt x="452" y="70"/>
                    <a:pt x="447" y="66"/>
                  </a:cubicBezTo>
                  <a:cubicBezTo>
                    <a:pt x="408" y="32"/>
                    <a:pt x="345" y="20"/>
                    <a:pt x="296" y="13"/>
                  </a:cubicBezTo>
                  <a:cubicBezTo>
                    <a:pt x="173" y="16"/>
                    <a:pt x="153" y="0"/>
                    <a:pt x="76" y="29"/>
                  </a:cubicBezTo>
                  <a:cubicBezTo>
                    <a:pt x="71" y="43"/>
                    <a:pt x="54" y="72"/>
                    <a:pt x="65" y="83"/>
                  </a:cubicBezTo>
                  <a:close/>
                </a:path>
              </a:pathLst>
            </a:custGeom>
            <a:solidFill>
              <a:srgbClr val="FF9900"/>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sp>
          <p:nvSpPr>
            <p:cNvPr id="31" name="Freeform 23"/>
            <p:cNvSpPr>
              <a:spLocks/>
            </p:cNvSpPr>
            <p:nvPr/>
          </p:nvSpPr>
          <p:spPr bwMode="auto">
            <a:xfrm>
              <a:off x="3389313" y="2141538"/>
              <a:ext cx="576262" cy="511175"/>
            </a:xfrm>
            <a:custGeom>
              <a:avLst/>
              <a:gdLst>
                <a:gd name="T0" fmla="*/ 0 w 484"/>
                <a:gd name="T1" fmla="*/ 72 h 467"/>
                <a:gd name="T2" fmla="*/ 27 w 484"/>
                <a:gd name="T3" fmla="*/ 196 h 467"/>
                <a:gd name="T4" fmla="*/ 70 w 484"/>
                <a:gd name="T5" fmla="*/ 303 h 467"/>
                <a:gd name="T6" fmla="*/ 129 w 484"/>
                <a:gd name="T7" fmla="*/ 395 h 467"/>
                <a:gd name="T8" fmla="*/ 231 w 484"/>
                <a:gd name="T9" fmla="*/ 465 h 467"/>
                <a:gd name="T10" fmla="*/ 334 w 484"/>
                <a:gd name="T11" fmla="*/ 460 h 467"/>
                <a:gd name="T12" fmla="*/ 366 w 484"/>
                <a:gd name="T13" fmla="*/ 438 h 467"/>
                <a:gd name="T14" fmla="*/ 431 w 484"/>
                <a:gd name="T15" fmla="*/ 352 h 467"/>
                <a:gd name="T16" fmla="*/ 452 w 484"/>
                <a:gd name="T17" fmla="*/ 320 h 467"/>
                <a:gd name="T18" fmla="*/ 414 w 484"/>
                <a:gd name="T19" fmla="*/ 77 h 467"/>
                <a:gd name="T20" fmla="*/ 253 w 484"/>
                <a:gd name="T21" fmla="*/ 13 h 467"/>
                <a:gd name="T22" fmla="*/ 16 w 484"/>
                <a:gd name="T23" fmla="*/ 24 h 467"/>
                <a:gd name="T24" fmla="*/ 0 w 484"/>
                <a:gd name="T25" fmla="*/ 72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84" h="467">
                  <a:moveTo>
                    <a:pt x="0" y="72"/>
                  </a:moveTo>
                  <a:cubicBezTo>
                    <a:pt x="4" y="116"/>
                    <a:pt x="7" y="156"/>
                    <a:pt x="27" y="196"/>
                  </a:cubicBezTo>
                  <a:cubicBezTo>
                    <a:pt x="33" y="231"/>
                    <a:pt x="49" y="273"/>
                    <a:pt x="70" y="303"/>
                  </a:cubicBezTo>
                  <a:cubicBezTo>
                    <a:pt x="81" y="340"/>
                    <a:pt x="107" y="365"/>
                    <a:pt x="129" y="395"/>
                  </a:cubicBezTo>
                  <a:cubicBezTo>
                    <a:pt x="142" y="435"/>
                    <a:pt x="193" y="453"/>
                    <a:pt x="231" y="465"/>
                  </a:cubicBezTo>
                  <a:cubicBezTo>
                    <a:pt x="265" y="463"/>
                    <a:pt x="300" y="467"/>
                    <a:pt x="334" y="460"/>
                  </a:cubicBezTo>
                  <a:cubicBezTo>
                    <a:pt x="347" y="457"/>
                    <a:pt x="366" y="438"/>
                    <a:pt x="366" y="438"/>
                  </a:cubicBezTo>
                  <a:cubicBezTo>
                    <a:pt x="387" y="407"/>
                    <a:pt x="410" y="383"/>
                    <a:pt x="431" y="352"/>
                  </a:cubicBezTo>
                  <a:cubicBezTo>
                    <a:pt x="438" y="341"/>
                    <a:pt x="452" y="320"/>
                    <a:pt x="452" y="320"/>
                  </a:cubicBezTo>
                  <a:cubicBezTo>
                    <a:pt x="466" y="256"/>
                    <a:pt x="484" y="123"/>
                    <a:pt x="414" y="77"/>
                  </a:cubicBezTo>
                  <a:cubicBezTo>
                    <a:pt x="386" y="32"/>
                    <a:pt x="304" y="21"/>
                    <a:pt x="253" y="13"/>
                  </a:cubicBezTo>
                  <a:cubicBezTo>
                    <a:pt x="174" y="15"/>
                    <a:pt x="91" y="0"/>
                    <a:pt x="16" y="24"/>
                  </a:cubicBezTo>
                  <a:cubicBezTo>
                    <a:pt x="2" y="28"/>
                    <a:pt x="1" y="68"/>
                    <a:pt x="0" y="72"/>
                  </a:cubicBezTo>
                  <a:close/>
                </a:path>
              </a:pathLst>
            </a:custGeom>
            <a:solidFill>
              <a:srgbClr val="0A0074"/>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sp>
          <p:nvSpPr>
            <p:cNvPr id="32" name="Rectangle 24"/>
            <p:cNvSpPr>
              <a:spLocks noChangeArrowheads="1"/>
            </p:cNvSpPr>
            <p:nvPr/>
          </p:nvSpPr>
          <p:spPr bwMode="auto">
            <a:xfrm>
              <a:off x="3259138" y="1824038"/>
              <a:ext cx="855662" cy="1711325"/>
            </a:xfrm>
            <a:prstGeom prst="rect">
              <a:avLst/>
            </a:prstGeom>
            <a:solidFill>
              <a:srgbClr val="003366"/>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sp>
          <p:nvSpPr>
            <p:cNvPr id="33" name="Rectangle 25"/>
            <p:cNvSpPr>
              <a:spLocks noChangeArrowheads="1"/>
            </p:cNvSpPr>
            <p:nvPr/>
          </p:nvSpPr>
          <p:spPr bwMode="auto">
            <a:xfrm>
              <a:off x="4171950" y="2716213"/>
              <a:ext cx="685800" cy="368300"/>
            </a:xfrm>
            <a:prstGeom prst="rect">
              <a:avLst/>
            </a:prstGeom>
            <a:solidFill>
              <a:srgbClr val="003399"/>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sp>
          <p:nvSpPr>
            <p:cNvPr id="34" name="Rectangle 26"/>
            <p:cNvSpPr>
              <a:spLocks noChangeArrowheads="1"/>
            </p:cNvSpPr>
            <p:nvPr/>
          </p:nvSpPr>
          <p:spPr bwMode="auto">
            <a:xfrm rot="5400000">
              <a:off x="5298281" y="3317082"/>
              <a:ext cx="261937" cy="114300"/>
            </a:xfrm>
            <a:prstGeom prst="rect">
              <a:avLst/>
            </a:prstGeom>
            <a:solidFill>
              <a:srgbClr val="003399"/>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sp>
          <p:nvSpPr>
            <p:cNvPr id="35" name="Rectangle 27"/>
            <p:cNvSpPr>
              <a:spLocks noChangeArrowheads="1"/>
            </p:cNvSpPr>
            <p:nvPr/>
          </p:nvSpPr>
          <p:spPr bwMode="auto">
            <a:xfrm rot="214580">
              <a:off x="5257800" y="3398838"/>
              <a:ext cx="285750" cy="106362"/>
            </a:xfrm>
            <a:prstGeom prst="rect">
              <a:avLst/>
            </a:prstGeom>
            <a:solidFill>
              <a:srgbClr val="003399"/>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sp>
          <p:nvSpPr>
            <p:cNvPr id="36" name="Rectangle 28"/>
            <p:cNvSpPr>
              <a:spLocks noChangeArrowheads="1"/>
            </p:cNvSpPr>
            <p:nvPr/>
          </p:nvSpPr>
          <p:spPr bwMode="auto">
            <a:xfrm rot="214580">
              <a:off x="5033963" y="3241675"/>
              <a:ext cx="393700" cy="157163"/>
            </a:xfrm>
            <a:prstGeom prst="rect">
              <a:avLst/>
            </a:prstGeom>
            <a:solidFill>
              <a:srgbClr val="003399"/>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sp>
          <p:nvSpPr>
            <p:cNvPr id="37" name="Rectangle 30"/>
            <p:cNvSpPr>
              <a:spLocks/>
            </p:cNvSpPr>
            <p:nvPr/>
          </p:nvSpPr>
          <p:spPr bwMode="auto">
            <a:xfrm>
              <a:off x="928688" y="3530600"/>
              <a:ext cx="211137" cy="395288"/>
            </a:xfrm>
            <a:prstGeom prst="rect">
              <a:avLst/>
            </a:prstGeom>
            <a:solidFill>
              <a:schemeClr val="bg1"/>
            </a:solidFill>
            <a:ln>
              <a:noFill/>
            </a:ln>
            <a:effectLst/>
            <a:extLs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sp>
          <p:nvSpPr>
            <p:cNvPr id="38" name="Rectangle 31"/>
            <p:cNvSpPr>
              <a:spLocks/>
            </p:cNvSpPr>
            <p:nvPr/>
          </p:nvSpPr>
          <p:spPr bwMode="auto">
            <a:xfrm>
              <a:off x="1195388" y="3594100"/>
              <a:ext cx="2141537" cy="314325"/>
            </a:xfrm>
            <a:prstGeom prst="rect">
              <a:avLst/>
            </a:prstGeom>
            <a:solidFill>
              <a:schemeClr val="bg1"/>
            </a:solidFill>
            <a:ln>
              <a:noFill/>
            </a:ln>
            <a:effectLst/>
            <a:extLs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sp>
          <p:nvSpPr>
            <p:cNvPr id="39" name="Text Box 32"/>
            <p:cNvSpPr txBox="1">
              <a:spLocks/>
            </p:cNvSpPr>
            <p:nvPr/>
          </p:nvSpPr>
          <p:spPr bwMode="auto">
            <a:xfrm>
              <a:off x="1855047" y="3578225"/>
              <a:ext cx="15367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it-IT" altLang="it-IT" sz="1200" b="1" dirty="0">
                  <a:solidFill>
                    <a:srgbClr val="FF9900"/>
                  </a:solidFill>
                  <a:sym typeface="Arial" charset="0"/>
                </a:rPr>
                <a:t>Venture Capital</a:t>
              </a:r>
            </a:p>
          </p:txBody>
        </p:sp>
        <p:sp>
          <p:nvSpPr>
            <p:cNvPr id="40" name="Text Box 33"/>
            <p:cNvSpPr txBox="1">
              <a:spLocks/>
            </p:cNvSpPr>
            <p:nvPr/>
          </p:nvSpPr>
          <p:spPr bwMode="auto">
            <a:xfrm>
              <a:off x="1357313" y="2063750"/>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endParaRPr lang="en-GB" altLang="it-IT" sz="2400">
                <a:solidFill>
                  <a:srgbClr val="000000"/>
                </a:solidFill>
                <a:sym typeface="Arial" charset="0"/>
              </a:endParaRPr>
            </a:p>
          </p:txBody>
        </p:sp>
        <p:sp>
          <p:nvSpPr>
            <p:cNvPr id="41" name="Rectangle 35"/>
            <p:cNvSpPr>
              <a:spLocks noChangeArrowheads="1"/>
            </p:cNvSpPr>
            <p:nvPr/>
          </p:nvSpPr>
          <p:spPr bwMode="auto">
            <a:xfrm>
              <a:off x="5422900" y="1485900"/>
              <a:ext cx="254000" cy="1511300"/>
            </a:xfrm>
            <a:prstGeom prst="rect">
              <a:avLst/>
            </a:prstGeom>
            <a:solidFill>
              <a:srgbClr val="FFFFFF"/>
            </a:solidFill>
            <a:ln>
              <a:noFill/>
            </a:ln>
            <a:effectLst/>
            <a:extLs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sp>
          <p:nvSpPr>
            <p:cNvPr id="42" name="Rectangle 36"/>
            <p:cNvSpPr>
              <a:spLocks noChangeArrowheads="1"/>
            </p:cNvSpPr>
            <p:nvPr/>
          </p:nvSpPr>
          <p:spPr bwMode="auto">
            <a:xfrm>
              <a:off x="1968500" y="1667013"/>
              <a:ext cx="139700" cy="635000"/>
            </a:xfrm>
            <a:prstGeom prst="rect">
              <a:avLst/>
            </a:prstGeom>
            <a:solidFill>
              <a:srgbClr val="FFFFFF"/>
            </a:solidFill>
            <a:ln>
              <a:noFill/>
            </a:ln>
            <a:effectLst/>
            <a:extLs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sp>
          <p:nvSpPr>
            <p:cNvPr id="43" name="Oval 39"/>
            <p:cNvSpPr>
              <a:spLocks noChangeArrowheads="1"/>
            </p:cNvSpPr>
            <p:nvPr/>
          </p:nvSpPr>
          <p:spPr bwMode="auto">
            <a:xfrm>
              <a:off x="1676400" y="3530600"/>
              <a:ext cx="1282700" cy="292100"/>
            </a:xfrm>
            <a:prstGeom prst="ellipse">
              <a:avLst/>
            </a:prstGeom>
            <a:noFill/>
            <a:ln w="952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sp>
          <p:nvSpPr>
            <p:cNvPr id="44" name="Oval 40"/>
            <p:cNvSpPr>
              <a:spLocks noChangeArrowheads="1"/>
            </p:cNvSpPr>
            <p:nvPr/>
          </p:nvSpPr>
          <p:spPr bwMode="auto">
            <a:xfrm>
              <a:off x="3086100" y="3556000"/>
              <a:ext cx="1143000" cy="292100"/>
            </a:xfrm>
            <a:prstGeom prst="ellipse">
              <a:avLst/>
            </a:prstGeom>
            <a:noFill/>
            <a:ln w="952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sp>
          <p:nvSpPr>
            <p:cNvPr id="45" name="Oval 41"/>
            <p:cNvSpPr>
              <a:spLocks noChangeArrowheads="1"/>
            </p:cNvSpPr>
            <p:nvPr/>
          </p:nvSpPr>
          <p:spPr bwMode="auto">
            <a:xfrm>
              <a:off x="4241800" y="3606800"/>
              <a:ext cx="1066800" cy="292100"/>
            </a:xfrm>
            <a:prstGeom prst="ellipse">
              <a:avLst/>
            </a:prstGeom>
            <a:noFill/>
            <a:ln w="952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grpSp>
    </p:spTree>
    <p:extLst>
      <p:ext uri="{BB962C8B-B14F-4D97-AF65-F5344CB8AC3E}">
        <p14:creationId xmlns:p14="http://schemas.microsoft.com/office/powerpoint/2010/main" val="2020488004"/>
      </p:ext>
    </p:extLst>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026"/>
          <p:cNvSpPr txBox="1">
            <a:spLocks noChangeArrowheads="1"/>
          </p:cNvSpPr>
          <p:nvPr/>
        </p:nvSpPr>
        <p:spPr bwMode="auto">
          <a:xfrm>
            <a:off x="439172" y="260648"/>
            <a:ext cx="8278812" cy="463846"/>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lgn="ctr">
                <a:solidFill>
                  <a:srgbClr val="6699FF"/>
                </a:solidFill>
                <a:miter lim="800000"/>
                <a:headEnd/>
                <a:tailEnd/>
              </a14:hiddenLine>
            </a:ext>
          </a:extLst>
        </p:spPr>
        <p:txBody>
          <a:bodyPr lIns="90000" tIns="46800" rIns="90000" bIns="46800">
            <a:spAutoFit/>
          </a:bodyPr>
          <a:lstStyle/>
          <a:p>
            <a:pPr algn="ctr">
              <a:defRPr/>
            </a:pPr>
            <a:r>
              <a:rPr lang="it-IT" sz="2400" b="1" dirty="0">
                <a:solidFill>
                  <a:srgbClr val="F26200"/>
                </a:solidFill>
                <a:latin typeface="Georgia" panose="02040502050405020303" pitchFamily="18" charset="0"/>
              </a:rPr>
              <a:t>I rischi dell’investimento in fondi di private </a:t>
            </a:r>
            <a:r>
              <a:rPr lang="it-IT" sz="2400" b="1" dirty="0" err="1">
                <a:solidFill>
                  <a:srgbClr val="F26200"/>
                </a:solidFill>
                <a:latin typeface="Georgia" panose="02040502050405020303" pitchFamily="18" charset="0"/>
              </a:rPr>
              <a:t>equity</a:t>
            </a:r>
            <a:endParaRPr lang="it-IT" sz="2400" b="1" dirty="0">
              <a:solidFill>
                <a:srgbClr val="F26200"/>
              </a:solidFill>
              <a:latin typeface="Georgia" panose="02040502050405020303" pitchFamily="18" charset="0"/>
            </a:endParaRPr>
          </a:p>
        </p:txBody>
      </p:sp>
      <p:sp>
        <p:nvSpPr>
          <p:cNvPr id="2" name="Segnaposto numero diapositiva 1"/>
          <p:cNvSpPr>
            <a:spLocks noGrp="1"/>
          </p:cNvSpPr>
          <p:nvPr>
            <p:ph type="sldNum" sz="quarter" idx="4"/>
          </p:nvPr>
        </p:nvSpPr>
        <p:spPr/>
        <p:txBody>
          <a:bodyPr/>
          <a:lstStyle/>
          <a:p>
            <a:fld id="{CEE20744-6222-4AA3-9D45-8592154090B2}" type="slidenum">
              <a:rPr lang="it-IT" smtClean="0"/>
              <a:pPr/>
              <a:t>181</a:t>
            </a:fld>
            <a:endParaRPr lang="it-IT" dirty="0"/>
          </a:p>
        </p:txBody>
      </p:sp>
      <p:grpSp>
        <p:nvGrpSpPr>
          <p:cNvPr id="3" name="Gruppo 2"/>
          <p:cNvGrpSpPr/>
          <p:nvPr/>
        </p:nvGrpSpPr>
        <p:grpSpPr>
          <a:xfrm>
            <a:off x="1043608" y="1628800"/>
            <a:ext cx="7257182" cy="3135039"/>
            <a:chOff x="1261898" y="1662113"/>
            <a:chExt cx="5358714" cy="2153424"/>
          </a:xfrm>
        </p:grpSpPr>
        <p:grpSp>
          <p:nvGrpSpPr>
            <p:cNvPr id="8" name="Group 8"/>
            <p:cNvGrpSpPr>
              <a:grpSpLocks/>
            </p:cNvGrpSpPr>
            <p:nvPr/>
          </p:nvGrpSpPr>
          <p:grpSpPr bwMode="auto">
            <a:xfrm>
              <a:off x="3503610" y="2373315"/>
              <a:ext cx="1860548" cy="1235075"/>
              <a:chOff x="2415" y="1671"/>
              <a:chExt cx="1172" cy="778"/>
            </a:xfrm>
          </p:grpSpPr>
          <p:sp>
            <p:nvSpPr>
              <p:cNvPr id="10" name="Puzzle2"/>
              <p:cNvSpPr>
                <a:spLocks noEditPoints="1" noChangeArrowheads="1"/>
              </p:cNvSpPr>
              <p:nvPr/>
            </p:nvSpPr>
            <p:spPr bwMode="auto">
              <a:xfrm>
                <a:off x="2415" y="1671"/>
                <a:ext cx="1001" cy="689"/>
              </a:xfrm>
              <a:custGeom>
                <a:avLst/>
                <a:gdLst>
                  <a:gd name="T0" fmla="*/ 11 w 21600"/>
                  <a:gd name="T1" fmla="*/ 13386 h 21600"/>
                  <a:gd name="T2" fmla="*/ 4202 w 21600"/>
                  <a:gd name="T3" fmla="*/ 21161 h 21600"/>
                  <a:gd name="T4" fmla="*/ 10400 w 21600"/>
                  <a:gd name="T5" fmla="*/ 13909 h 21600"/>
                  <a:gd name="T6" fmla="*/ 16821 w 21600"/>
                  <a:gd name="T7" fmla="*/ 21190 h 21600"/>
                  <a:gd name="T8" fmla="*/ 21600 w 21600"/>
                  <a:gd name="T9" fmla="*/ 15083 h 21600"/>
                  <a:gd name="T10" fmla="*/ 16889 w 21600"/>
                  <a:gd name="T11" fmla="*/ 5739 h 21600"/>
                  <a:gd name="T12" fmla="*/ 10800 w 21600"/>
                  <a:gd name="T13" fmla="*/ 28 h 21600"/>
                  <a:gd name="T14" fmla="*/ 4202 w 21600"/>
                  <a:gd name="T15" fmla="*/ 5894 h 21600"/>
                  <a:gd name="T16" fmla="*/ 5388 w 21600"/>
                  <a:gd name="T17" fmla="*/ 6742 h 21600"/>
                  <a:gd name="T18" fmla="*/ 16177 w 21600"/>
                  <a:gd name="T19" fmla="*/ 20441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4247" y="12354"/>
                    </a:moveTo>
                    <a:lnTo>
                      <a:pt x="4134" y="12468"/>
                    </a:lnTo>
                    <a:lnTo>
                      <a:pt x="4010" y="12581"/>
                    </a:lnTo>
                    <a:lnTo>
                      <a:pt x="3897" y="12637"/>
                    </a:lnTo>
                    <a:lnTo>
                      <a:pt x="3773" y="12694"/>
                    </a:lnTo>
                    <a:lnTo>
                      <a:pt x="3637" y="12694"/>
                    </a:lnTo>
                    <a:lnTo>
                      <a:pt x="3524" y="12694"/>
                    </a:lnTo>
                    <a:lnTo>
                      <a:pt x="3400" y="12665"/>
                    </a:lnTo>
                    <a:lnTo>
                      <a:pt x="3287" y="12609"/>
                    </a:lnTo>
                    <a:lnTo>
                      <a:pt x="3027" y="12496"/>
                    </a:lnTo>
                    <a:lnTo>
                      <a:pt x="2790" y="12340"/>
                    </a:lnTo>
                    <a:lnTo>
                      <a:pt x="2530" y="12142"/>
                    </a:lnTo>
                    <a:lnTo>
                      <a:pt x="2293" y="11987"/>
                    </a:lnTo>
                    <a:lnTo>
                      <a:pt x="2033" y="11817"/>
                    </a:lnTo>
                    <a:lnTo>
                      <a:pt x="1773" y="11676"/>
                    </a:lnTo>
                    <a:lnTo>
                      <a:pt x="1638" y="11662"/>
                    </a:lnTo>
                    <a:lnTo>
                      <a:pt x="1513" y="11634"/>
                    </a:lnTo>
                    <a:lnTo>
                      <a:pt x="1378" y="11634"/>
                    </a:lnTo>
                    <a:lnTo>
                      <a:pt x="1253" y="11634"/>
                    </a:lnTo>
                    <a:lnTo>
                      <a:pt x="1118" y="11662"/>
                    </a:lnTo>
                    <a:lnTo>
                      <a:pt x="971" y="11732"/>
                    </a:lnTo>
                    <a:lnTo>
                      <a:pt x="835" y="11817"/>
                    </a:lnTo>
                    <a:lnTo>
                      <a:pt x="711" y="11959"/>
                    </a:lnTo>
                    <a:lnTo>
                      <a:pt x="553" y="12086"/>
                    </a:lnTo>
                    <a:lnTo>
                      <a:pt x="429" y="12284"/>
                    </a:lnTo>
                    <a:lnTo>
                      <a:pt x="271" y="12524"/>
                    </a:lnTo>
                    <a:lnTo>
                      <a:pt x="146" y="12793"/>
                    </a:lnTo>
                    <a:lnTo>
                      <a:pt x="79" y="12962"/>
                    </a:lnTo>
                    <a:lnTo>
                      <a:pt x="33" y="13146"/>
                    </a:lnTo>
                    <a:lnTo>
                      <a:pt x="11" y="13386"/>
                    </a:lnTo>
                    <a:lnTo>
                      <a:pt x="11" y="13641"/>
                    </a:lnTo>
                    <a:lnTo>
                      <a:pt x="33" y="13881"/>
                    </a:lnTo>
                    <a:lnTo>
                      <a:pt x="101" y="14150"/>
                    </a:lnTo>
                    <a:lnTo>
                      <a:pt x="192" y="14404"/>
                    </a:lnTo>
                    <a:lnTo>
                      <a:pt x="293" y="14645"/>
                    </a:lnTo>
                    <a:lnTo>
                      <a:pt x="451" y="14857"/>
                    </a:lnTo>
                    <a:lnTo>
                      <a:pt x="621" y="15054"/>
                    </a:lnTo>
                    <a:lnTo>
                      <a:pt x="734" y="15125"/>
                    </a:lnTo>
                    <a:lnTo>
                      <a:pt x="835" y="15210"/>
                    </a:lnTo>
                    <a:lnTo>
                      <a:pt x="948" y="15267"/>
                    </a:lnTo>
                    <a:lnTo>
                      <a:pt x="1084" y="15323"/>
                    </a:lnTo>
                    <a:lnTo>
                      <a:pt x="1208" y="15351"/>
                    </a:lnTo>
                    <a:lnTo>
                      <a:pt x="1355" y="15380"/>
                    </a:lnTo>
                    <a:lnTo>
                      <a:pt x="1513" y="15380"/>
                    </a:lnTo>
                    <a:lnTo>
                      <a:pt x="1683" y="15380"/>
                    </a:lnTo>
                    <a:lnTo>
                      <a:pt x="1864" y="15351"/>
                    </a:lnTo>
                    <a:lnTo>
                      <a:pt x="2033" y="15323"/>
                    </a:lnTo>
                    <a:lnTo>
                      <a:pt x="2225" y="15238"/>
                    </a:lnTo>
                    <a:lnTo>
                      <a:pt x="2428" y="15153"/>
                    </a:lnTo>
                    <a:lnTo>
                      <a:pt x="2745" y="15026"/>
                    </a:lnTo>
                    <a:lnTo>
                      <a:pt x="3005" y="14913"/>
                    </a:lnTo>
                    <a:lnTo>
                      <a:pt x="3264" y="14828"/>
                    </a:lnTo>
                    <a:lnTo>
                      <a:pt x="3513" y="14800"/>
                    </a:lnTo>
                    <a:lnTo>
                      <a:pt x="3615" y="14828"/>
                    </a:lnTo>
                    <a:lnTo>
                      <a:pt x="3728" y="14857"/>
                    </a:lnTo>
                    <a:lnTo>
                      <a:pt x="3807" y="14913"/>
                    </a:lnTo>
                    <a:lnTo>
                      <a:pt x="3920" y="14998"/>
                    </a:lnTo>
                    <a:lnTo>
                      <a:pt x="4010" y="15097"/>
                    </a:lnTo>
                    <a:lnTo>
                      <a:pt x="4089" y="15238"/>
                    </a:lnTo>
                    <a:lnTo>
                      <a:pt x="4179" y="15408"/>
                    </a:lnTo>
                    <a:lnTo>
                      <a:pt x="4247" y="15620"/>
                    </a:lnTo>
                    <a:lnTo>
                      <a:pt x="4326" y="15860"/>
                    </a:lnTo>
                    <a:lnTo>
                      <a:pt x="4394" y="16129"/>
                    </a:lnTo>
                    <a:lnTo>
                      <a:pt x="4439" y="16440"/>
                    </a:lnTo>
                    <a:lnTo>
                      <a:pt x="4507" y="16737"/>
                    </a:lnTo>
                    <a:lnTo>
                      <a:pt x="4552" y="17090"/>
                    </a:lnTo>
                    <a:lnTo>
                      <a:pt x="4575" y="17443"/>
                    </a:lnTo>
                    <a:lnTo>
                      <a:pt x="4586" y="17825"/>
                    </a:lnTo>
                    <a:lnTo>
                      <a:pt x="4586" y="18193"/>
                    </a:lnTo>
                    <a:lnTo>
                      <a:pt x="4586" y="18574"/>
                    </a:lnTo>
                    <a:lnTo>
                      <a:pt x="4586" y="18984"/>
                    </a:lnTo>
                    <a:lnTo>
                      <a:pt x="4552" y="19366"/>
                    </a:lnTo>
                    <a:lnTo>
                      <a:pt x="4507" y="19748"/>
                    </a:lnTo>
                    <a:lnTo>
                      <a:pt x="4462" y="20129"/>
                    </a:lnTo>
                    <a:lnTo>
                      <a:pt x="4371" y="20483"/>
                    </a:lnTo>
                    <a:lnTo>
                      <a:pt x="4292" y="20836"/>
                    </a:lnTo>
                    <a:lnTo>
                      <a:pt x="4202" y="21161"/>
                    </a:lnTo>
                    <a:lnTo>
                      <a:pt x="4744" y="21161"/>
                    </a:lnTo>
                    <a:lnTo>
                      <a:pt x="5264" y="21161"/>
                    </a:lnTo>
                    <a:lnTo>
                      <a:pt x="5784" y="21161"/>
                    </a:lnTo>
                    <a:lnTo>
                      <a:pt x="6235" y="21161"/>
                    </a:lnTo>
                    <a:lnTo>
                      <a:pt x="6676" y="21161"/>
                    </a:lnTo>
                    <a:lnTo>
                      <a:pt x="7060" y="21161"/>
                    </a:lnTo>
                    <a:lnTo>
                      <a:pt x="7410" y="21161"/>
                    </a:lnTo>
                    <a:lnTo>
                      <a:pt x="7670" y="21161"/>
                    </a:lnTo>
                    <a:lnTo>
                      <a:pt x="8020" y="21020"/>
                    </a:lnTo>
                    <a:lnTo>
                      <a:pt x="8303" y="20893"/>
                    </a:lnTo>
                    <a:lnTo>
                      <a:pt x="8563" y="20695"/>
                    </a:lnTo>
                    <a:lnTo>
                      <a:pt x="8800" y="20511"/>
                    </a:lnTo>
                    <a:lnTo>
                      <a:pt x="8969" y="20285"/>
                    </a:lnTo>
                    <a:lnTo>
                      <a:pt x="9150" y="20045"/>
                    </a:lnTo>
                    <a:lnTo>
                      <a:pt x="9252" y="19804"/>
                    </a:lnTo>
                    <a:lnTo>
                      <a:pt x="9342" y="19550"/>
                    </a:lnTo>
                    <a:lnTo>
                      <a:pt x="9410" y="19281"/>
                    </a:lnTo>
                    <a:lnTo>
                      <a:pt x="9433" y="19013"/>
                    </a:lnTo>
                    <a:lnTo>
                      <a:pt x="9433" y="18744"/>
                    </a:lnTo>
                    <a:lnTo>
                      <a:pt x="9387" y="18504"/>
                    </a:lnTo>
                    <a:lnTo>
                      <a:pt x="9320" y="18221"/>
                    </a:lnTo>
                    <a:lnTo>
                      <a:pt x="9207" y="17981"/>
                    </a:lnTo>
                    <a:lnTo>
                      <a:pt x="9105" y="17740"/>
                    </a:lnTo>
                    <a:lnTo>
                      <a:pt x="8924" y="17514"/>
                    </a:lnTo>
                    <a:lnTo>
                      <a:pt x="8777" y="17274"/>
                    </a:lnTo>
                    <a:lnTo>
                      <a:pt x="8642" y="17034"/>
                    </a:lnTo>
                    <a:lnTo>
                      <a:pt x="8563" y="16765"/>
                    </a:lnTo>
                    <a:lnTo>
                      <a:pt x="8472" y="16468"/>
                    </a:lnTo>
                    <a:lnTo>
                      <a:pt x="8450" y="16157"/>
                    </a:lnTo>
                    <a:lnTo>
                      <a:pt x="8450" y="15860"/>
                    </a:lnTo>
                    <a:lnTo>
                      <a:pt x="8472" y="15563"/>
                    </a:lnTo>
                    <a:lnTo>
                      <a:pt x="8540" y="15267"/>
                    </a:lnTo>
                    <a:lnTo>
                      <a:pt x="8642" y="14998"/>
                    </a:lnTo>
                    <a:lnTo>
                      <a:pt x="8777" y="14729"/>
                    </a:lnTo>
                    <a:lnTo>
                      <a:pt x="8868" y="14616"/>
                    </a:lnTo>
                    <a:lnTo>
                      <a:pt x="8969" y="14475"/>
                    </a:lnTo>
                    <a:lnTo>
                      <a:pt x="9060" y="14376"/>
                    </a:lnTo>
                    <a:lnTo>
                      <a:pt x="9184" y="14291"/>
                    </a:lnTo>
                    <a:lnTo>
                      <a:pt x="9297" y="14206"/>
                    </a:lnTo>
                    <a:lnTo>
                      <a:pt x="9433" y="14121"/>
                    </a:lnTo>
                    <a:lnTo>
                      <a:pt x="9579" y="14051"/>
                    </a:lnTo>
                    <a:lnTo>
                      <a:pt x="9726" y="13994"/>
                    </a:lnTo>
                    <a:lnTo>
                      <a:pt x="9884" y="13938"/>
                    </a:lnTo>
                    <a:lnTo>
                      <a:pt x="10054" y="13909"/>
                    </a:lnTo>
                    <a:lnTo>
                      <a:pt x="10257" y="13881"/>
                    </a:lnTo>
                    <a:lnTo>
                      <a:pt x="10449" y="13881"/>
                    </a:lnTo>
                    <a:lnTo>
                      <a:pt x="10664" y="13881"/>
                    </a:lnTo>
                    <a:lnTo>
                      <a:pt x="10856" y="13909"/>
                    </a:lnTo>
                    <a:lnTo>
                      <a:pt x="11037" y="13966"/>
                    </a:lnTo>
                    <a:lnTo>
                      <a:pt x="11206" y="14023"/>
                    </a:lnTo>
                    <a:lnTo>
                      <a:pt x="11353" y="14093"/>
                    </a:lnTo>
                    <a:lnTo>
                      <a:pt x="11511" y="14178"/>
                    </a:lnTo>
                    <a:lnTo>
                      <a:pt x="11635" y="14263"/>
                    </a:lnTo>
                    <a:lnTo>
                      <a:pt x="11748" y="14376"/>
                    </a:lnTo>
                    <a:lnTo>
                      <a:pt x="11861" y="14475"/>
                    </a:lnTo>
                    <a:lnTo>
                      <a:pt x="11941" y="14616"/>
                    </a:lnTo>
                    <a:lnTo>
                      <a:pt x="12031" y="14758"/>
                    </a:lnTo>
                    <a:lnTo>
                      <a:pt x="12099" y="14885"/>
                    </a:lnTo>
                    <a:lnTo>
                      <a:pt x="12200" y="15210"/>
                    </a:lnTo>
                    <a:lnTo>
                      <a:pt x="12268" y="15507"/>
                    </a:lnTo>
                    <a:lnTo>
                      <a:pt x="12291" y="15832"/>
                    </a:lnTo>
                    <a:lnTo>
                      <a:pt x="12291" y="16157"/>
                    </a:lnTo>
                    <a:lnTo>
                      <a:pt x="12246" y="16482"/>
                    </a:lnTo>
                    <a:lnTo>
                      <a:pt x="12178" y="16807"/>
                    </a:lnTo>
                    <a:lnTo>
                      <a:pt x="12099" y="17090"/>
                    </a:lnTo>
                    <a:lnTo>
                      <a:pt x="12008" y="17330"/>
                    </a:lnTo>
                    <a:lnTo>
                      <a:pt x="11884" y="17542"/>
                    </a:lnTo>
                    <a:lnTo>
                      <a:pt x="11748" y="17712"/>
                    </a:lnTo>
                    <a:lnTo>
                      <a:pt x="11613" y="17839"/>
                    </a:lnTo>
                    <a:lnTo>
                      <a:pt x="11489" y="18037"/>
                    </a:lnTo>
                    <a:lnTo>
                      <a:pt x="11398" y="18221"/>
                    </a:lnTo>
                    <a:lnTo>
                      <a:pt x="11319" y="18447"/>
                    </a:lnTo>
                    <a:lnTo>
                      <a:pt x="11251" y="18659"/>
                    </a:lnTo>
                    <a:lnTo>
                      <a:pt x="11206" y="18900"/>
                    </a:lnTo>
                    <a:lnTo>
                      <a:pt x="11184" y="19154"/>
                    </a:lnTo>
                    <a:lnTo>
                      <a:pt x="11184" y="19423"/>
                    </a:lnTo>
                    <a:lnTo>
                      <a:pt x="11229" y="19663"/>
                    </a:lnTo>
                    <a:lnTo>
                      <a:pt x="11297" y="19903"/>
                    </a:lnTo>
                    <a:lnTo>
                      <a:pt x="11376" y="20158"/>
                    </a:lnTo>
                    <a:lnTo>
                      <a:pt x="11511" y="20398"/>
                    </a:lnTo>
                    <a:lnTo>
                      <a:pt x="11681" y="20610"/>
                    </a:lnTo>
                    <a:lnTo>
                      <a:pt x="11884" y="20808"/>
                    </a:lnTo>
                    <a:lnTo>
                      <a:pt x="12121" y="20992"/>
                    </a:lnTo>
                    <a:lnTo>
                      <a:pt x="12404" y="21161"/>
                    </a:lnTo>
                    <a:lnTo>
                      <a:pt x="12528" y="21190"/>
                    </a:lnTo>
                    <a:lnTo>
                      <a:pt x="12856" y="21274"/>
                    </a:lnTo>
                    <a:lnTo>
                      <a:pt x="13330" y="21373"/>
                    </a:lnTo>
                    <a:lnTo>
                      <a:pt x="13963" y="21486"/>
                    </a:lnTo>
                    <a:lnTo>
                      <a:pt x="14313" y="21543"/>
                    </a:lnTo>
                    <a:lnTo>
                      <a:pt x="14652" y="21571"/>
                    </a:lnTo>
                    <a:lnTo>
                      <a:pt x="15025" y="21600"/>
                    </a:lnTo>
                    <a:lnTo>
                      <a:pt x="15409" y="21600"/>
                    </a:lnTo>
                    <a:lnTo>
                      <a:pt x="15782" y="21600"/>
                    </a:lnTo>
                    <a:lnTo>
                      <a:pt x="16177" y="21571"/>
                    </a:lnTo>
                    <a:lnTo>
                      <a:pt x="16516" y="21486"/>
                    </a:lnTo>
                    <a:lnTo>
                      <a:pt x="16889" y="21402"/>
                    </a:lnTo>
                    <a:lnTo>
                      <a:pt x="16821" y="21190"/>
                    </a:lnTo>
                    <a:lnTo>
                      <a:pt x="16776" y="20935"/>
                    </a:lnTo>
                    <a:lnTo>
                      <a:pt x="16742" y="20667"/>
                    </a:lnTo>
                    <a:lnTo>
                      <a:pt x="16719" y="20370"/>
                    </a:lnTo>
                    <a:lnTo>
                      <a:pt x="16697" y="19719"/>
                    </a:lnTo>
                    <a:lnTo>
                      <a:pt x="16697" y="19013"/>
                    </a:lnTo>
                    <a:lnTo>
                      <a:pt x="16719" y="18306"/>
                    </a:lnTo>
                    <a:lnTo>
                      <a:pt x="16753" y="17599"/>
                    </a:lnTo>
                    <a:lnTo>
                      <a:pt x="16821" y="16949"/>
                    </a:lnTo>
                    <a:lnTo>
                      <a:pt x="16889" y="16383"/>
                    </a:lnTo>
                    <a:lnTo>
                      <a:pt x="16934" y="16129"/>
                    </a:lnTo>
                    <a:lnTo>
                      <a:pt x="17002" y="15945"/>
                    </a:lnTo>
                    <a:lnTo>
                      <a:pt x="17081" y="15790"/>
                    </a:lnTo>
                    <a:lnTo>
                      <a:pt x="17194" y="15648"/>
                    </a:lnTo>
                    <a:lnTo>
                      <a:pt x="17318" y="15563"/>
                    </a:lnTo>
                    <a:lnTo>
                      <a:pt x="17453" y="15507"/>
                    </a:lnTo>
                    <a:lnTo>
                      <a:pt x="17600" y="15450"/>
                    </a:lnTo>
                    <a:lnTo>
                      <a:pt x="17758" y="15450"/>
                    </a:lnTo>
                    <a:lnTo>
                      <a:pt x="17905" y="15479"/>
                    </a:lnTo>
                    <a:lnTo>
                      <a:pt x="18064" y="15535"/>
                    </a:lnTo>
                    <a:lnTo>
                      <a:pt x="18233" y="15620"/>
                    </a:lnTo>
                    <a:lnTo>
                      <a:pt x="18380" y="15733"/>
                    </a:lnTo>
                    <a:lnTo>
                      <a:pt x="18561" y="15832"/>
                    </a:lnTo>
                    <a:lnTo>
                      <a:pt x="18707" y="15973"/>
                    </a:lnTo>
                    <a:lnTo>
                      <a:pt x="18866" y="16129"/>
                    </a:lnTo>
                    <a:lnTo>
                      <a:pt x="18990" y="16327"/>
                    </a:lnTo>
                    <a:lnTo>
                      <a:pt x="19125" y="16482"/>
                    </a:lnTo>
                    <a:lnTo>
                      <a:pt x="19295" y="16624"/>
                    </a:lnTo>
                    <a:lnTo>
                      <a:pt x="19464" y="16737"/>
                    </a:lnTo>
                    <a:lnTo>
                      <a:pt x="19668" y="16807"/>
                    </a:lnTo>
                    <a:lnTo>
                      <a:pt x="19860" y="16836"/>
                    </a:lnTo>
                    <a:lnTo>
                      <a:pt x="20052" y="16864"/>
                    </a:lnTo>
                    <a:lnTo>
                      <a:pt x="20266" y="16836"/>
                    </a:lnTo>
                    <a:lnTo>
                      <a:pt x="20470" y="16793"/>
                    </a:lnTo>
                    <a:lnTo>
                      <a:pt x="20662" y="16708"/>
                    </a:lnTo>
                    <a:lnTo>
                      <a:pt x="20854" y="16567"/>
                    </a:lnTo>
                    <a:lnTo>
                      <a:pt x="21035" y="16412"/>
                    </a:lnTo>
                    <a:lnTo>
                      <a:pt x="21182" y="16214"/>
                    </a:lnTo>
                    <a:lnTo>
                      <a:pt x="21340" y="16002"/>
                    </a:lnTo>
                    <a:lnTo>
                      <a:pt x="21441" y="15733"/>
                    </a:lnTo>
                    <a:lnTo>
                      <a:pt x="21532" y="15436"/>
                    </a:lnTo>
                    <a:lnTo>
                      <a:pt x="21600" y="15083"/>
                    </a:lnTo>
                    <a:lnTo>
                      <a:pt x="21600" y="14885"/>
                    </a:lnTo>
                    <a:lnTo>
                      <a:pt x="21600" y="14729"/>
                    </a:lnTo>
                    <a:lnTo>
                      <a:pt x="21600" y="14531"/>
                    </a:lnTo>
                    <a:lnTo>
                      <a:pt x="21577" y="14376"/>
                    </a:lnTo>
                    <a:lnTo>
                      <a:pt x="21532" y="14206"/>
                    </a:lnTo>
                    <a:lnTo>
                      <a:pt x="21487" y="14051"/>
                    </a:lnTo>
                    <a:lnTo>
                      <a:pt x="21419" y="13909"/>
                    </a:lnTo>
                    <a:lnTo>
                      <a:pt x="21351" y="13768"/>
                    </a:lnTo>
                    <a:lnTo>
                      <a:pt x="21204" y="13500"/>
                    </a:lnTo>
                    <a:lnTo>
                      <a:pt x="21035" y="13287"/>
                    </a:lnTo>
                    <a:lnTo>
                      <a:pt x="20809" y="13090"/>
                    </a:lnTo>
                    <a:lnTo>
                      <a:pt x="20594" y="12962"/>
                    </a:lnTo>
                    <a:lnTo>
                      <a:pt x="20357" y="12821"/>
                    </a:lnTo>
                    <a:lnTo>
                      <a:pt x="20120" y="12764"/>
                    </a:lnTo>
                    <a:lnTo>
                      <a:pt x="19882" y="12708"/>
                    </a:lnTo>
                    <a:lnTo>
                      <a:pt x="19645" y="12736"/>
                    </a:lnTo>
                    <a:lnTo>
                      <a:pt x="19430" y="12793"/>
                    </a:lnTo>
                    <a:lnTo>
                      <a:pt x="19227" y="12906"/>
                    </a:lnTo>
                    <a:lnTo>
                      <a:pt x="19148" y="12962"/>
                    </a:lnTo>
                    <a:lnTo>
                      <a:pt x="19058" y="13047"/>
                    </a:lnTo>
                    <a:lnTo>
                      <a:pt x="18990" y="13146"/>
                    </a:lnTo>
                    <a:lnTo>
                      <a:pt x="18911" y="13259"/>
                    </a:lnTo>
                    <a:lnTo>
                      <a:pt x="18775" y="13471"/>
                    </a:lnTo>
                    <a:lnTo>
                      <a:pt x="18628" y="13641"/>
                    </a:lnTo>
                    <a:lnTo>
                      <a:pt x="18470" y="13740"/>
                    </a:lnTo>
                    <a:lnTo>
                      <a:pt x="18301" y="13825"/>
                    </a:lnTo>
                    <a:lnTo>
                      <a:pt x="18143" y="13853"/>
                    </a:lnTo>
                    <a:lnTo>
                      <a:pt x="17973" y="13881"/>
                    </a:lnTo>
                    <a:lnTo>
                      <a:pt x="17804" y="13853"/>
                    </a:lnTo>
                    <a:lnTo>
                      <a:pt x="17646" y="13796"/>
                    </a:lnTo>
                    <a:lnTo>
                      <a:pt x="17499" y="13726"/>
                    </a:lnTo>
                    <a:lnTo>
                      <a:pt x="17341" y="13641"/>
                    </a:lnTo>
                    <a:lnTo>
                      <a:pt x="17216" y="13528"/>
                    </a:lnTo>
                    <a:lnTo>
                      <a:pt x="17103" y="13386"/>
                    </a:lnTo>
                    <a:lnTo>
                      <a:pt x="17024" y="13259"/>
                    </a:lnTo>
                    <a:lnTo>
                      <a:pt x="16934" y="13118"/>
                    </a:lnTo>
                    <a:lnTo>
                      <a:pt x="16889" y="12991"/>
                    </a:lnTo>
                    <a:lnTo>
                      <a:pt x="16889" y="12849"/>
                    </a:lnTo>
                    <a:lnTo>
                      <a:pt x="16889" y="12383"/>
                    </a:lnTo>
                    <a:lnTo>
                      <a:pt x="16889" y="11662"/>
                    </a:lnTo>
                    <a:lnTo>
                      <a:pt x="16889" y="10701"/>
                    </a:lnTo>
                    <a:lnTo>
                      <a:pt x="16889" y="9640"/>
                    </a:lnTo>
                    <a:lnTo>
                      <a:pt x="16889" y="8566"/>
                    </a:lnTo>
                    <a:lnTo>
                      <a:pt x="16889" y="7478"/>
                    </a:lnTo>
                    <a:lnTo>
                      <a:pt x="16889" y="6502"/>
                    </a:lnTo>
                    <a:lnTo>
                      <a:pt x="16889" y="5739"/>
                    </a:lnTo>
                    <a:lnTo>
                      <a:pt x="16674" y="5894"/>
                    </a:lnTo>
                    <a:lnTo>
                      <a:pt x="16414" y="6036"/>
                    </a:lnTo>
                    <a:lnTo>
                      <a:pt x="16154" y="6177"/>
                    </a:lnTo>
                    <a:lnTo>
                      <a:pt x="15849" y="6248"/>
                    </a:lnTo>
                    <a:lnTo>
                      <a:pt x="15544" y="6304"/>
                    </a:lnTo>
                    <a:lnTo>
                      <a:pt x="15217" y="6332"/>
                    </a:lnTo>
                    <a:lnTo>
                      <a:pt x="14866" y="6361"/>
                    </a:lnTo>
                    <a:lnTo>
                      <a:pt x="14550" y="6361"/>
                    </a:lnTo>
                    <a:lnTo>
                      <a:pt x="14200" y="6332"/>
                    </a:lnTo>
                    <a:lnTo>
                      <a:pt x="13850" y="6276"/>
                    </a:lnTo>
                    <a:lnTo>
                      <a:pt x="13522" y="6219"/>
                    </a:lnTo>
                    <a:lnTo>
                      <a:pt x="13206" y="6149"/>
                    </a:lnTo>
                    <a:lnTo>
                      <a:pt x="12901" y="6064"/>
                    </a:lnTo>
                    <a:lnTo>
                      <a:pt x="12618" y="5951"/>
                    </a:lnTo>
                    <a:lnTo>
                      <a:pt x="12358" y="5838"/>
                    </a:lnTo>
                    <a:lnTo>
                      <a:pt x="12121" y="5739"/>
                    </a:lnTo>
                    <a:lnTo>
                      <a:pt x="11941" y="5626"/>
                    </a:lnTo>
                    <a:lnTo>
                      <a:pt x="11794" y="5513"/>
                    </a:lnTo>
                    <a:lnTo>
                      <a:pt x="11658" y="5414"/>
                    </a:lnTo>
                    <a:lnTo>
                      <a:pt x="11556" y="5301"/>
                    </a:lnTo>
                    <a:lnTo>
                      <a:pt x="11466" y="5187"/>
                    </a:lnTo>
                    <a:lnTo>
                      <a:pt x="11398" y="5089"/>
                    </a:lnTo>
                    <a:lnTo>
                      <a:pt x="11376" y="4947"/>
                    </a:lnTo>
                    <a:lnTo>
                      <a:pt x="11353" y="4834"/>
                    </a:lnTo>
                    <a:lnTo>
                      <a:pt x="11353" y="4707"/>
                    </a:lnTo>
                    <a:lnTo>
                      <a:pt x="11376" y="4565"/>
                    </a:lnTo>
                    <a:lnTo>
                      <a:pt x="11443" y="4410"/>
                    </a:lnTo>
                    <a:lnTo>
                      <a:pt x="11511" y="4240"/>
                    </a:lnTo>
                    <a:lnTo>
                      <a:pt x="11703" y="3887"/>
                    </a:lnTo>
                    <a:lnTo>
                      <a:pt x="11986" y="3505"/>
                    </a:lnTo>
                    <a:lnTo>
                      <a:pt x="12144" y="3265"/>
                    </a:lnTo>
                    <a:lnTo>
                      <a:pt x="12246" y="3025"/>
                    </a:lnTo>
                    <a:lnTo>
                      <a:pt x="12336" y="2756"/>
                    </a:lnTo>
                    <a:lnTo>
                      <a:pt x="12404" y="2445"/>
                    </a:lnTo>
                    <a:lnTo>
                      <a:pt x="12438" y="2176"/>
                    </a:lnTo>
                    <a:lnTo>
                      <a:pt x="12438" y="1880"/>
                    </a:lnTo>
                    <a:lnTo>
                      <a:pt x="12404" y="1583"/>
                    </a:lnTo>
                    <a:lnTo>
                      <a:pt x="12336" y="1314"/>
                    </a:lnTo>
                    <a:lnTo>
                      <a:pt x="12246" y="1046"/>
                    </a:lnTo>
                    <a:lnTo>
                      <a:pt x="12099" y="791"/>
                    </a:lnTo>
                    <a:lnTo>
                      <a:pt x="12008" y="692"/>
                    </a:lnTo>
                    <a:lnTo>
                      <a:pt x="11918" y="579"/>
                    </a:lnTo>
                    <a:lnTo>
                      <a:pt x="11816" y="466"/>
                    </a:lnTo>
                    <a:lnTo>
                      <a:pt x="11703" y="381"/>
                    </a:lnTo>
                    <a:lnTo>
                      <a:pt x="11579" y="310"/>
                    </a:lnTo>
                    <a:lnTo>
                      <a:pt x="11443" y="226"/>
                    </a:lnTo>
                    <a:lnTo>
                      <a:pt x="11297" y="169"/>
                    </a:lnTo>
                    <a:lnTo>
                      <a:pt x="11138" y="113"/>
                    </a:lnTo>
                    <a:lnTo>
                      <a:pt x="10969" y="56"/>
                    </a:lnTo>
                    <a:lnTo>
                      <a:pt x="10800" y="28"/>
                    </a:lnTo>
                    <a:lnTo>
                      <a:pt x="10619" y="28"/>
                    </a:lnTo>
                    <a:lnTo>
                      <a:pt x="10404" y="28"/>
                    </a:lnTo>
                    <a:lnTo>
                      <a:pt x="10257" y="28"/>
                    </a:lnTo>
                    <a:lnTo>
                      <a:pt x="10076" y="56"/>
                    </a:lnTo>
                    <a:lnTo>
                      <a:pt x="9952" y="84"/>
                    </a:lnTo>
                    <a:lnTo>
                      <a:pt x="9794" y="141"/>
                    </a:lnTo>
                    <a:lnTo>
                      <a:pt x="9692" y="226"/>
                    </a:lnTo>
                    <a:lnTo>
                      <a:pt x="9557" y="282"/>
                    </a:lnTo>
                    <a:lnTo>
                      <a:pt x="9455" y="381"/>
                    </a:lnTo>
                    <a:lnTo>
                      <a:pt x="9365" y="466"/>
                    </a:lnTo>
                    <a:lnTo>
                      <a:pt x="9274" y="579"/>
                    </a:lnTo>
                    <a:lnTo>
                      <a:pt x="9184" y="692"/>
                    </a:lnTo>
                    <a:lnTo>
                      <a:pt x="9128" y="791"/>
                    </a:lnTo>
                    <a:lnTo>
                      <a:pt x="9060" y="932"/>
                    </a:lnTo>
                    <a:lnTo>
                      <a:pt x="8969" y="1201"/>
                    </a:lnTo>
                    <a:lnTo>
                      <a:pt x="8913" y="1498"/>
                    </a:lnTo>
                    <a:lnTo>
                      <a:pt x="8890" y="1795"/>
                    </a:lnTo>
                    <a:lnTo>
                      <a:pt x="8890" y="2120"/>
                    </a:lnTo>
                    <a:lnTo>
                      <a:pt x="8913" y="2445"/>
                    </a:lnTo>
                    <a:lnTo>
                      <a:pt x="8969" y="2756"/>
                    </a:lnTo>
                    <a:lnTo>
                      <a:pt x="9060" y="3081"/>
                    </a:lnTo>
                    <a:lnTo>
                      <a:pt x="9173" y="3378"/>
                    </a:lnTo>
                    <a:lnTo>
                      <a:pt x="9297" y="3647"/>
                    </a:lnTo>
                    <a:lnTo>
                      <a:pt x="9466" y="3887"/>
                    </a:lnTo>
                    <a:lnTo>
                      <a:pt x="9579" y="4085"/>
                    </a:lnTo>
                    <a:lnTo>
                      <a:pt x="9670" y="4269"/>
                    </a:lnTo>
                    <a:lnTo>
                      <a:pt x="9726" y="4467"/>
                    </a:lnTo>
                    <a:lnTo>
                      <a:pt x="9771" y="4650"/>
                    </a:lnTo>
                    <a:lnTo>
                      <a:pt x="9771" y="4834"/>
                    </a:lnTo>
                    <a:lnTo>
                      <a:pt x="9749" y="5032"/>
                    </a:lnTo>
                    <a:lnTo>
                      <a:pt x="9715" y="5216"/>
                    </a:lnTo>
                    <a:lnTo>
                      <a:pt x="9625" y="5385"/>
                    </a:lnTo>
                    <a:lnTo>
                      <a:pt x="9534" y="5513"/>
                    </a:lnTo>
                    <a:lnTo>
                      <a:pt x="9410" y="5626"/>
                    </a:lnTo>
                    <a:lnTo>
                      <a:pt x="9229" y="5710"/>
                    </a:lnTo>
                    <a:lnTo>
                      <a:pt x="9060" y="5767"/>
                    </a:lnTo>
                    <a:lnTo>
                      <a:pt x="8845" y="5767"/>
                    </a:lnTo>
                    <a:lnTo>
                      <a:pt x="8585" y="5739"/>
                    </a:lnTo>
                    <a:lnTo>
                      <a:pt x="8325" y="5654"/>
                    </a:lnTo>
                    <a:lnTo>
                      <a:pt x="8020" y="5513"/>
                    </a:lnTo>
                    <a:lnTo>
                      <a:pt x="7840" y="5442"/>
                    </a:lnTo>
                    <a:lnTo>
                      <a:pt x="7648" y="5385"/>
                    </a:lnTo>
                    <a:lnTo>
                      <a:pt x="7433" y="5329"/>
                    </a:lnTo>
                    <a:lnTo>
                      <a:pt x="7241" y="5301"/>
                    </a:lnTo>
                    <a:lnTo>
                      <a:pt x="6755" y="5301"/>
                    </a:lnTo>
                    <a:lnTo>
                      <a:pt x="6281" y="5329"/>
                    </a:lnTo>
                    <a:lnTo>
                      <a:pt x="5784" y="5385"/>
                    </a:lnTo>
                    <a:lnTo>
                      <a:pt x="5264" y="5498"/>
                    </a:lnTo>
                    <a:lnTo>
                      <a:pt x="4744" y="5597"/>
                    </a:lnTo>
                    <a:lnTo>
                      <a:pt x="4247" y="5739"/>
                    </a:lnTo>
                    <a:lnTo>
                      <a:pt x="4202" y="5894"/>
                    </a:lnTo>
                    <a:lnTo>
                      <a:pt x="4202" y="6191"/>
                    </a:lnTo>
                    <a:lnTo>
                      <a:pt x="4202" y="6545"/>
                    </a:lnTo>
                    <a:lnTo>
                      <a:pt x="4225" y="6954"/>
                    </a:lnTo>
                    <a:lnTo>
                      <a:pt x="4315" y="7930"/>
                    </a:lnTo>
                    <a:lnTo>
                      <a:pt x="4394" y="9018"/>
                    </a:lnTo>
                    <a:lnTo>
                      <a:pt x="4439" y="9570"/>
                    </a:lnTo>
                    <a:lnTo>
                      <a:pt x="4462" y="10107"/>
                    </a:lnTo>
                    <a:lnTo>
                      <a:pt x="4484" y="10630"/>
                    </a:lnTo>
                    <a:lnTo>
                      <a:pt x="4507" y="11082"/>
                    </a:lnTo>
                    <a:lnTo>
                      <a:pt x="4484" y="11520"/>
                    </a:lnTo>
                    <a:lnTo>
                      <a:pt x="4439" y="11874"/>
                    </a:lnTo>
                    <a:lnTo>
                      <a:pt x="4394" y="12029"/>
                    </a:lnTo>
                    <a:lnTo>
                      <a:pt x="4349" y="12171"/>
                    </a:lnTo>
                    <a:lnTo>
                      <a:pt x="4315" y="12284"/>
                    </a:lnTo>
                    <a:lnTo>
                      <a:pt x="4247" y="12354"/>
                    </a:lnTo>
                    <a:close/>
                  </a:path>
                </a:pathLst>
              </a:custGeom>
              <a:solidFill>
                <a:srgbClr val="DDDDDD"/>
              </a:solidFill>
              <a:ln w="19050">
                <a:solidFill>
                  <a:srgbClr val="C0C0C0"/>
                </a:solidFill>
                <a:miter lim="800000"/>
                <a:headEnd/>
                <a:tailEnd/>
              </a:ln>
            </p:spPr>
            <p:txBody>
              <a:bodyPr/>
              <a:lstStyle/>
              <a:p>
                <a:endParaRPr lang="it-IT" sz="1100"/>
              </a:p>
            </p:txBody>
          </p:sp>
          <p:sp>
            <p:nvSpPr>
              <p:cNvPr id="11" name="Text Box 10"/>
              <p:cNvSpPr txBox="1">
                <a:spLocks noChangeArrowheads="1"/>
              </p:cNvSpPr>
              <p:nvPr/>
            </p:nvSpPr>
            <p:spPr bwMode="auto">
              <a:xfrm>
                <a:off x="2634" y="1858"/>
                <a:ext cx="953" cy="5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it-IT" altLang="it-IT" sz="1100" b="1" dirty="0"/>
                  <a:t>Buyout – </a:t>
                </a:r>
              </a:p>
              <a:p>
                <a:r>
                  <a:rPr lang="it-IT" altLang="it-IT" sz="1100" b="1" dirty="0"/>
                  <a:t>rischio </a:t>
                </a:r>
              </a:p>
              <a:p>
                <a:r>
                  <a:rPr lang="it-IT" altLang="it-IT" sz="1100" b="1" dirty="0"/>
                  <a:t>nuovo</a:t>
                </a:r>
              </a:p>
              <a:p>
                <a:r>
                  <a:rPr lang="it-IT" altLang="it-IT" sz="1100" b="1" dirty="0"/>
                  <a:t> management</a:t>
                </a:r>
              </a:p>
              <a:p>
                <a:endParaRPr lang="it-IT" altLang="it-IT" sz="1100" b="1" dirty="0"/>
              </a:p>
            </p:txBody>
          </p:sp>
        </p:grpSp>
        <p:grpSp>
          <p:nvGrpSpPr>
            <p:cNvPr id="15" name="Group 5"/>
            <p:cNvGrpSpPr>
              <a:grpSpLocks/>
            </p:cNvGrpSpPr>
            <p:nvPr/>
          </p:nvGrpSpPr>
          <p:grpSpPr bwMode="auto">
            <a:xfrm>
              <a:off x="2654300" y="1765300"/>
              <a:ext cx="1204913" cy="1168400"/>
              <a:chOff x="624" y="1576"/>
              <a:chExt cx="759" cy="736"/>
            </a:xfrm>
          </p:grpSpPr>
          <p:sp>
            <p:nvSpPr>
              <p:cNvPr id="16" name="Puzzle4"/>
              <p:cNvSpPr>
                <a:spLocks noEditPoints="1" noChangeArrowheads="1"/>
              </p:cNvSpPr>
              <p:nvPr/>
            </p:nvSpPr>
            <p:spPr bwMode="auto">
              <a:xfrm>
                <a:off x="624" y="1576"/>
                <a:ext cx="759" cy="736"/>
              </a:xfrm>
              <a:custGeom>
                <a:avLst/>
                <a:gdLst>
                  <a:gd name="T0" fmla="*/ 8307 w 21600"/>
                  <a:gd name="T1" fmla="*/ 11593 h 21600"/>
                  <a:gd name="T2" fmla="*/ 453 w 21600"/>
                  <a:gd name="T3" fmla="*/ 16938 h 21600"/>
                  <a:gd name="T4" fmla="*/ 11500 w 21600"/>
                  <a:gd name="T5" fmla="*/ 21600 h 21600"/>
                  <a:gd name="T6" fmla="*/ 20920 w 21600"/>
                  <a:gd name="T7" fmla="*/ 16751 h 21600"/>
                  <a:gd name="T8" fmla="*/ 13972 w 21600"/>
                  <a:gd name="T9" fmla="*/ 10888 h 21600"/>
                  <a:gd name="T10" fmla="*/ 21033 w 21600"/>
                  <a:gd name="T11" fmla="*/ 4716 h 21600"/>
                  <a:gd name="T12" fmla="*/ 11102 w 21600"/>
                  <a:gd name="T13" fmla="*/ 11 h 21600"/>
                  <a:gd name="T14" fmla="*/ 453 w 21600"/>
                  <a:gd name="T15" fmla="*/ 4716 h 21600"/>
                  <a:gd name="T16" fmla="*/ 2076 w 21600"/>
                  <a:gd name="T17" fmla="*/ 5664 h 21600"/>
                  <a:gd name="T18" fmla="*/ 20203 w 21600"/>
                  <a:gd name="T19" fmla="*/ 15980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3813" y="10590"/>
                    </a:moveTo>
                    <a:lnTo>
                      <a:pt x="3927" y="10513"/>
                    </a:lnTo>
                    <a:lnTo>
                      <a:pt x="4078" y="10425"/>
                    </a:lnTo>
                    <a:lnTo>
                      <a:pt x="4210" y="10359"/>
                    </a:lnTo>
                    <a:lnTo>
                      <a:pt x="4361" y="10315"/>
                    </a:lnTo>
                    <a:lnTo>
                      <a:pt x="4682" y="10237"/>
                    </a:lnTo>
                    <a:lnTo>
                      <a:pt x="5041" y="10193"/>
                    </a:lnTo>
                    <a:lnTo>
                      <a:pt x="5456" y="10171"/>
                    </a:lnTo>
                    <a:lnTo>
                      <a:pt x="5853" y="10193"/>
                    </a:lnTo>
                    <a:lnTo>
                      <a:pt x="6249" y="10260"/>
                    </a:lnTo>
                    <a:lnTo>
                      <a:pt x="6646" y="10337"/>
                    </a:lnTo>
                    <a:lnTo>
                      <a:pt x="7004" y="10469"/>
                    </a:lnTo>
                    <a:lnTo>
                      <a:pt x="7363" y="10612"/>
                    </a:lnTo>
                    <a:lnTo>
                      <a:pt x="7665" y="10788"/>
                    </a:lnTo>
                    <a:lnTo>
                      <a:pt x="7911" y="10998"/>
                    </a:lnTo>
                    <a:lnTo>
                      <a:pt x="8024" y="11097"/>
                    </a:lnTo>
                    <a:lnTo>
                      <a:pt x="8137" y="11207"/>
                    </a:lnTo>
                    <a:lnTo>
                      <a:pt x="8194" y="11340"/>
                    </a:lnTo>
                    <a:lnTo>
                      <a:pt x="8269" y="11461"/>
                    </a:lnTo>
                    <a:lnTo>
                      <a:pt x="8307" y="11593"/>
                    </a:lnTo>
                    <a:lnTo>
                      <a:pt x="8307" y="11714"/>
                    </a:lnTo>
                    <a:lnTo>
                      <a:pt x="8307" y="11868"/>
                    </a:lnTo>
                    <a:lnTo>
                      <a:pt x="8307" y="12012"/>
                    </a:lnTo>
                    <a:lnTo>
                      <a:pt x="8194" y="12265"/>
                    </a:lnTo>
                    <a:lnTo>
                      <a:pt x="8062" y="12519"/>
                    </a:lnTo>
                    <a:lnTo>
                      <a:pt x="7873" y="12706"/>
                    </a:lnTo>
                    <a:lnTo>
                      <a:pt x="7627" y="12904"/>
                    </a:lnTo>
                    <a:lnTo>
                      <a:pt x="7363" y="13048"/>
                    </a:lnTo>
                    <a:lnTo>
                      <a:pt x="7080" y="13180"/>
                    </a:lnTo>
                    <a:lnTo>
                      <a:pt x="6759" y="13257"/>
                    </a:lnTo>
                    <a:lnTo>
                      <a:pt x="6419" y="13345"/>
                    </a:lnTo>
                    <a:lnTo>
                      <a:pt x="6098" y="13389"/>
                    </a:lnTo>
                    <a:lnTo>
                      <a:pt x="5739" y="13389"/>
                    </a:lnTo>
                    <a:lnTo>
                      <a:pt x="5418" y="13389"/>
                    </a:lnTo>
                    <a:lnTo>
                      <a:pt x="5079" y="13345"/>
                    </a:lnTo>
                    <a:lnTo>
                      <a:pt x="4758" y="13301"/>
                    </a:lnTo>
                    <a:lnTo>
                      <a:pt x="4474" y="13213"/>
                    </a:lnTo>
                    <a:lnTo>
                      <a:pt x="4172" y="13114"/>
                    </a:lnTo>
                    <a:lnTo>
                      <a:pt x="3965" y="12982"/>
                    </a:lnTo>
                    <a:lnTo>
                      <a:pt x="3738" y="12838"/>
                    </a:lnTo>
                    <a:lnTo>
                      <a:pt x="3493" y="12706"/>
                    </a:lnTo>
                    <a:lnTo>
                      <a:pt x="3228" y="12607"/>
                    </a:lnTo>
                    <a:lnTo>
                      <a:pt x="2945" y="12519"/>
                    </a:lnTo>
                    <a:lnTo>
                      <a:pt x="2700" y="12431"/>
                    </a:lnTo>
                    <a:lnTo>
                      <a:pt x="2397" y="12375"/>
                    </a:lnTo>
                    <a:lnTo>
                      <a:pt x="2152" y="12331"/>
                    </a:lnTo>
                    <a:lnTo>
                      <a:pt x="1888" y="12309"/>
                    </a:lnTo>
                    <a:lnTo>
                      <a:pt x="1642" y="12309"/>
                    </a:lnTo>
                    <a:lnTo>
                      <a:pt x="1397" y="12331"/>
                    </a:lnTo>
                    <a:lnTo>
                      <a:pt x="1170" y="12397"/>
                    </a:lnTo>
                    <a:lnTo>
                      <a:pt x="962" y="12453"/>
                    </a:lnTo>
                    <a:lnTo>
                      <a:pt x="774" y="12563"/>
                    </a:lnTo>
                    <a:lnTo>
                      <a:pt x="623" y="12684"/>
                    </a:lnTo>
                    <a:lnTo>
                      <a:pt x="528" y="12838"/>
                    </a:lnTo>
                    <a:lnTo>
                      <a:pt x="453" y="13026"/>
                    </a:lnTo>
                    <a:lnTo>
                      <a:pt x="339" y="13477"/>
                    </a:lnTo>
                    <a:lnTo>
                      <a:pt x="226" y="13984"/>
                    </a:lnTo>
                    <a:lnTo>
                      <a:pt x="151" y="14535"/>
                    </a:lnTo>
                    <a:lnTo>
                      <a:pt x="113" y="15075"/>
                    </a:lnTo>
                    <a:lnTo>
                      <a:pt x="113" y="15626"/>
                    </a:lnTo>
                    <a:lnTo>
                      <a:pt x="151" y="16133"/>
                    </a:lnTo>
                    <a:lnTo>
                      <a:pt x="188" y="16376"/>
                    </a:lnTo>
                    <a:lnTo>
                      <a:pt x="264" y="16585"/>
                    </a:lnTo>
                    <a:lnTo>
                      <a:pt x="339" y="16773"/>
                    </a:lnTo>
                    <a:lnTo>
                      <a:pt x="453" y="16938"/>
                    </a:lnTo>
                    <a:lnTo>
                      <a:pt x="1095" y="16883"/>
                    </a:lnTo>
                    <a:lnTo>
                      <a:pt x="1963" y="16795"/>
                    </a:lnTo>
                    <a:lnTo>
                      <a:pt x="2945" y="16751"/>
                    </a:lnTo>
                    <a:lnTo>
                      <a:pt x="3965" y="16706"/>
                    </a:lnTo>
                    <a:lnTo>
                      <a:pt x="5022" y="16684"/>
                    </a:lnTo>
                    <a:lnTo>
                      <a:pt x="5947" y="16684"/>
                    </a:lnTo>
                    <a:lnTo>
                      <a:pt x="6759" y="16706"/>
                    </a:lnTo>
                    <a:lnTo>
                      <a:pt x="7363" y="16751"/>
                    </a:lnTo>
                    <a:lnTo>
                      <a:pt x="7948" y="16839"/>
                    </a:lnTo>
                    <a:lnTo>
                      <a:pt x="8458" y="16916"/>
                    </a:lnTo>
                    <a:lnTo>
                      <a:pt x="8893" y="17026"/>
                    </a:lnTo>
                    <a:lnTo>
                      <a:pt x="9289" y="17158"/>
                    </a:lnTo>
                    <a:lnTo>
                      <a:pt x="9572" y="17280"/>
                    </a:lnTo>
                    <a:lnTo>
                      <a:pt x="9799" y="17412"/>
                    </a:lnTo>
                    <a:lnTo>
                      <a:pt x="9969" y="17555"/>
                    </a:lnTo>
                    <a:lnTo>
                      <a:pt x="10120" y="17687"/>
                    </a:lnTo>
                    <a:lnTo>
                      <a:pt x="10158" y="17831"/>
                    </a:lnTo>
                    <a:lnTo>
                      <a:pt x="10195" y="17974"/>
                    </a:lnTo>
                    <a:lnTo>
                      <a:pt x="10158" y="18128"/>
                    </a:lnTo>
                    <a:lnTo>
                      <a:pt x="10082" y="18271"/>
                    </a:lnTo>
                    <a:lnTo>
                      <a:pt x="9969" y="18426"/>
                    </a:lnTo>
                    <a:lnTo>
                      <a:pt x="9837" y="18569"/>
                    </a:lnTo>
                    <a:lnTo>
                      <a:pt x="9648" y="18701"/>
                    </a:lnTo>
                    <a:lnTo>
                      <a:pt x="9440" y="18822"/>
                    </a:lnTo>
                    <a:lnTo>
                      <a:pt x="9213" y="18999"/>
                    </a:lnTo>
                    <a:lnTo>
                      <a:pt x="9044" y="19186"/>
                    </a:lnTo>
                    <a:lnTo>
                      <a:pt x="8893" y="19395"/>
                    </a:lnTo>
                    <a:lnTo>
                      <a:pt x="8817" y="19627"/>
                    </a:lnTo>
                    <a:lnTo>
                      <a:pt x="8779" y="19858"/>
                    </a:lnTo>
                    <a:lnTo>
                      <a:pt x="8779" y="20112"/>
                    </a:lnTo>
                    <a:lnTo>
                      <a:pt x="8855" y="20354"/>
                    </a:lnTo>
                    <a:lnTo>
                      <a:pt x="8968" y="20586"/>
                    </a:lnTo>
                    <a:lnTo>
                      <a:pt x="9138" y="20817"/>
                    </a:lnTo>
                    <a:lnTo>
                      <a:pt x="9365" y="21026"/>
                    </a:lnTo>
                    <a:lnTo>
                      <a:pt x="9610" y="21192"/>
                    </a:lnTo>
                    <a:lnTo>
                      <a:pt x="9950" y="21368"/>
                    </a:lnTo>
                    <a:lnTo>
                      <a:pt x="10120" y="21445"/>
                    </a:lnTo>
                    <a:lnTo>
                      <a:pt x="10346" y="21511"/>
                    </a:lnTo>
                    <a:lnTo>
                      <a:pt x="10516" y="21555"/>
                    </a:lnTo>
                    <a:lnTo>
                      <a:pt x="10743" y="21600"/>
                    </a:lnTo>
                    <a:lnTo>
                      <a:pt x="10988" y="21644"/>
                    </a:lnTo>
                    <a:lnTo>
                      <a:pt x="11215" y="21666"/>
                    </a:lnTo>
                    <a:lnTo>
                      <a:pt x="11498" y="21666"/>
                    </a:lnTo>
                    <a:lnTo>
                      <a:pt x="11762" y="21666"/>
                    </a:lnTo>
                    <a:lnTo>
                      <a:pt x="12253" y="21644"/>
                    </a:lnTo>
                    <a:lnTo>
                      <a:pt x="12763" y="21577"/>
                    </a:lnTo>
                    <a:lnTo>
                      <a:pt x="13197" y="21467"/>
                    </a:lnTo>
                    <a:lnTo>
                      <a:pt x="13556" y="21346"/>
                    </a:lnTo>
                    <a:lnTo>
                      <a:pt x="13896" y="21192"/>
                    </a:lnTo>
                    <a:lnTo>
                      <a:pt x="14179" y="21026"/>
                    </a:lnTo>
                    <a:lnTo>
                      <a:pt x="14444" y="20839"/>
                    </a:lnTo>
                    <a:lnTo>
                      <a:pt x="14576" y="20641"/>
                    </a:lnTo>
                    <a:lnTo>
                      <a:pt x="14727" y="20431"/>
                    </a:lnTo>
                    <a:lnTo>
                      <a:pt x="14765" y="20200"/>
                    </a:lnTo>
                    <a:lnTo>
                      <a:pt x="14802" y="19991"/>
                    </a:lnTo>
                    <a:lnTo>
                      <a:pt x="14727" y="19759"/>
                    </a:lnTo>
                    <a:lnTo>
                      <a:pt x="14613" y="19550"/>
                    </a:lnTo>
                    <a:lnTo>
                      <a:pt x="14444" y="19307"/>
                    </a:lnTo>
                    <a:lnTo>
                      <a:pt x="14217" y="19098"/>
                    </a:lnTo>
                    <a:lnTo>
                      <a:pt x="13934" y="18911"/>
                    </a:lnTo>
                    <a:lnTo>
                      <a:pt x="13669" y="18745"/>
                    </a:lnTo>
                    <a:lnTo>
                      <a:pt x="13462" y="18547"/>
                    </a:lnTo>
                    <a:lnTo>
                      <a:pt x="13311" y="18337"/>
                    </a:lnTo>
                    <a:lnTo>
                      <a:pt x="13197" y="18150"/>
                    </a:lnTo>
                    <a:lnTo>
                      <a:pt x="13122" y="17941"/>
                    </a:lnTo>
                    <a:lnTo>
                      <a:pt x="13122" y="17720"/>
                    </a:lnTo>
                    <a:lnTo>
                      <a:pt x="13122" y="17533"/>
                    </a:lnTo>
                    <a:lnTo>
                      <a:pt x="13197" y="17346"/>
                    </a:lnTo>
                    <a:lnTo>
                      <a:pt x="13273" y="17158"/>
                    </a:lnTo>
                    <a:lnTo>
                      <a:pt x="13386" y="16982"/>
                    </a:lnTo>
                    <a:lnTo>
                      <a:pt x="13537" y="16839"/>
                    </a:lnTo>
                    <a:lnTo>
                      <a:pt x="13707" y="16706"/>
                    </a:lnTo>
                    <a:lnTo>
                      <a:pt x="13896" y="16607"/>
                    </a:lnTo>
                    <a:lnTo>
                      <a:pt x="14104" y="16519"/>
                    </a:lnTo>
                    <a:lnTo>
                      <a:pt x="14330" y="16453"/>
                    </a:lnTo>
                    <a:lnTo>
                      <a:pt x="14538" y="16431"/>
                    </a:lnTo>
                    <a:lnTo>
                      <a:pt x="14897" y="16453"/>
                    </a:lnTo>
                    <a:lnTo>
                      <a:pt x="15406" y="16497"/>
                    </a:lnTo>
                    <a:lnTo>
                      <a:pt x="16105" y="16541"/>
                    </a:lnTo>
                    <a:lnTo>
                      <a:pt x="16898" y="16607"/>
                    </a:lnTo>
                    <a:lnTo>
                      <a:pt x="17804" y="16651"/>
                    </a:lnTo>
                    <a:lnTo>
                      <a:pt x="18786" y="16684"/>
                    </a:lnTo>
                    <a:lnTo>
                      <a:pt x="19844" y="16728"/>
                    </a:lnTo>
                    <a:lnTo>
                      <a:pt x="20920" y="16751"/>
                    </a:lnTo>
                    <a:lnTo>
                      <a:pt x="21109" y="16497"/>
                    </a:lnTo>
                    <a:lnTo>
                      <a:pt x="21241" y="16222"/>
                    </a:lnTo>
                    <a:lnTo>
                      <a:pt x="21392" y="15946"/>
                    </a:lnTo>
                    <a:lnTo>
                      <a:pt x="21467" y="15648"/>
                    </a:lnTo>
                    <a:lnTo>
                      <a:pt x="21543" y="15351"/>
                    </a:lnTo>
                    <a:lnTo>
                      <a:pt x="21618" y="15042"/>
                    </a:lnTo>
                    <a:lnTo>
                      <a:pt x="21618" y="14745"/>
                    </a:lnTo>
                    <a:lnTo>
                      <a:pt x="21618" y="14447"/>
                    </a:lnTo>
                    <a:lnTo>
                      <a:pt x="21618" y="14150"/>
                    </a:lnTo>
                    <a:lnTo>
                      <a:pt x="21581" y="13852"/>
                    </a:lnTo>
                    <a:lnTo>
                      <a:pt x="21505" y="13577"/>
                    </a:lnTo>
                    <a:lnTo>
                      <a:pt x="21430" y="13301"/>
                    </a:lnTo>
                    <a:lnTo>
                      <a:pt x="21354" y="13048"/>
                    </a:lnTo>
                    <a:lnTo>
                      <a:pt x="21241" y="12816"/>
                    </a:lnTo>
                    <a:lnTo>
                      <a:pt x="21146" y="12607"/>
                    </a:lnTo>
                    <a:lnTo>
                      <a:pt x="21033" y="12431"/>
                    </a:lnTo>
                    <a:lnTo>
                      <a:pt x="20920" y="12265"/>
                    </a:lnTo>
                    <a:lnTo>
                      <a:pt x="20769" y="12144"/>
                    </a:lnTo>
                    <a:lnTo>
                      <a:pt x="20637" y="12034"/>
                    </a:lnTo>
                    <a:lnTo>
                      <a:pt x="20486" y="11946"/>
                    </a:lnTo>
                    <a:lnTo>
                      <a:pt x="20297" y="11891"/>
                    </a:lnTo>
                    <a:lnTo>
                      <a:pt x="20165" y="11846"/>
                    </a:lnTo>
                    <a:lnTo>
                      <a:pt x="19976" y="11824"/>
                    </a:lnTo>
                    <a:lnTo>
                      <a:pt x="19806" y="11802"/>
                    </a:lnTo>
                    <a:lnTo>
                      <a:pt x="19390" y="11824"/>
                    </a:lnTo>
                    <a:lnTo>
                      <a:pt x="18956" y="11891"/>
                    </a:lnTo>
                    <a:lnTo>
                      <a:pt x="18503" y="11968"/>
                    </a:lnTo>
                    <a:lnTo>
                      <a:pt x="17993" y="12078"/>
                    </a:lnTo>
                    <a:lnTo>
                      <a:pt x="17653" y="12144"/>
                    </a:lnTo>
                    <a:lnTo>
                      <a:pt x="17332" y="12199"/>
                    </a:lnTo>
                    <a:lnTo>
                      <a:pt x="17049" y="12221"/>
                    </a:lnTo>
                    <a:lnTo>
                      <a:pt x="16747" y="12243"/>
                    </a:lnTo>
                    <a:lnTo>
                      <a:pt x="16464" y="12243"/>
                    </a:lnTo>
                    <a:lnTo>
                      <a:pt x="16218" y="12243"/>
                    </a:lnTo>
                    <a:lnTo>
                      <a:pt x="15992" y="12221"/>
                    </a:lnTo>
                    <a:lnTo>
                      <a:pt x="15746" y="12199"/>
                    </a:lnTo>
                    <a:lnTo>
                      <a:pt x="15520" y="12155"/>
                    </a:lnTo>
                    <a:lnTo>
                      <a:pt x="15350" y="12122"/>
                    </a:lnTo>
                    <a:lnTo>
                      <a:pt x="15161" y="12056"/>
                    </a:lnTo>
                    <a:lnTo>
                      <a:pt x="14972" y="11990"/>
                    </a:lnTo>
                    <a:lnTo>
                      <a:pt x="14689" y="11846"/>
                    </a:lnTo>
                    <a:lnTo>
                      <a:pt x="14444" y="11670"/>
                    </a:lnTo>
                    <a:lnTo>
                      <a:pt x="14255" y="11483"/>
                    </a:lnTo>
                    <a:lnTo>
                      <a:pt x="14104" y="11295"/>
                    </a:lnTo>
                    <a:lnTo>
                      <a:pt x="14028" y="11086"/>
                    </a:lnTo>
                    <a:lnTo>
                      <a:pt x="13972" y="10888"/>
                    </a:lnTo>
                    <a:lnTo>
                      <a:pt x="13972" y="10700"/>
                    </a:lnTo>
                    <a:lnTo>
                      <a:pt x="14009" y="10513"/>
                    </a:lnTo>
                    <a:lnTo>
                      <a:pt x="14066" y="10359"/>
                    </a:lnTo>
                    <a:lnTo>
                      <a:pt x="14179" y="10215"/>
                    </a:lnTo>
                    <a:lnTo>
                      <a:pt x="14406" y="10006"/>
                    </a:lnTo>
                    <a:lnTo>
                      <a:pt x="14651" y="9830"/>
                    </a:lnTo>
                    <a:lnTo>
                      <a:pt x="14878" y="9686"/>
                    </a:lnTo>
                    <a:lnTo>
                      <a:pt x="15123" y="9554"/>
                    </a:lnTo>
                    <a:lnTo>
                      <a:pt x="15350" y="9477"/>
                    </a:lnTo>
                    <a:lnTo>
                      <a:pt x="15558" y="9411"/>
                    </a:lnTo>
                    <a:lnTo>
                      <a:pt x="15803" y="9345"/>
                    </a:lnTo>
                    <a:lnTo>
                      <a:pt x="16030" y="9323"/>
                    </a:lnTo>
                    <a:lnTo>
                      <a:pt x="16256" y="9301"/>
                    </a:lnTo>
                    <a:lnTo>
                      <a:pt x="16464" y="9323"/>
                    </a:lnTo>
                    <a:lnTo>
                      <a:pt x="16690" y="9345"/>
                    </a:lnTo>
                    <a:lnTo>
                      <a:pt x="16898" y="9367"/>
                    </a:lnTo>
                    <a:lnTo>
                      <a:pt x="17332" y="9477"/>
                    </a:lnTo>
                    <a:lnTo>
                      <a:pt x="17767" y="9598"/>
                    </a:lnTo>
                    <a:lnTo>
                      <a:pt x="18163" y="9731"/>
                    </a:lnTo>
                    <a:lnTo>
                      <a:pt x="18597" y="9874"/>
                    </a:lnTo>
                    <a:lnTo>
                      <a:pt x="18994" y="10006"/>
                    </a:lnTo>
                    <a:lnTo>
                      <a:pt x="19428" y="10083"/>
                    </a:lnTo>
                    <a:lnTo>
                      <a:pt x="19617" y="10127"/>
                    </a:lnTo>
                    <a:lnTo>
                      <a:pt x="19844" y="10149"/>
                    </a:lnTo>
                    <a:lnTo>
                      <a:pt x="20013" y="10149"/>
                    </a:lnTo>
                    <a:lnTo>
                      <a:pt x="20240" y="10127"/>
                    </a:lnTo>
                    <a:lnTo>
                      <a:pt x="20410" y="10105"/>
                    </a:lnTo>
                    <a:lnTo>
                      <a:pt x="20637" y="10061"/>
                    </a:lnTo>
                    <a:lnTo>
                      <a:pt x="20844" y="9984"/>
                    </a:lnTo>
                    <a:lnTo>
                      <a:pt x="21033" y="9896"/>
                    </a:lnTo>
                    <a:lnTo>
                      <a:pt x="21146" y="9830"/>
                    </a:lnTo>
                    <a:lnTo>
                      <a:pt x="21203" y="9753"/>
                    </a:lnTo>
                    <a:lnTo>
                      <a:pt x="21279" y="9642"/>
                    </a:lnTo>
                    <a:lnTo>
                      <a:pt x="21354" y="9521"/>
                    </a:lnTo>
                    <a:lnTo>
                      <a:pt x="21430" y="9246"/>
                    </a:lnTo>
                    <a:lnTo>
                      <a:pt x="21430" y="8904"/>
                    </a:lnTo>
                    <a:lnTo>
                      <a:pt x="21430" y="8540"/>
                    </a:lnTo>
                    <a:lnTo>
                      <a:pt x="21392" y="8144"/>
                    </a:lnTo>
                    <a:lnTo>
                      <a:pt x="21354" y="7714"/>
                    </a:lnTo>
                    <a:lnTo>
                      <a:pt x="21279" y="7295"/>
                    </a:lnTo>
                    <a:lnTo>
                      <a:pt x="21146" y="6446"/>
                    </a:lnTo>
                    <a:lnTo>
                      <a:pt x="20995" y="5686"/>
                    </a:lnTo>
                    <a:lnTo>
                      <a:pt x="20958" y="5366"/>
                    </a:lnTo>
                    <a:lnTo>
                      <a:pt x="20958" y="5091"/>
                    </a:lnTo>
                    <a:lnTo>
                      <a:pt x="20958" y="4860"/>
                    </a:lnTo>
                    <a:lnTo>
                      <a:pt x="21033" y="4716"/>
                    </a:lnTo>
                    <a:lnTo>
                      <a:pt x="20637" y="4860"/>
                    </a:lnTo>
                    <a:lnTo>
                      <a:pt x="20127" y="4992"/>
                    </a:lnTo>
                    <a:lnTo>
                      <a:pt x="19617" y="5069"/>
                    </a:lnTo>
                    <a:lnTo>
                      <a:pt x="19032" y="5157"/>
                    </a:lnTo>
                    <a:lnTo>
                      <a:pt x="18465" y="5201"/>
                    </a:lnTo>
                    <a:lnTo>
                      <a:pt x="17842" y="5245"/>
                    </a:lnTo>
                    <a:lnTo>
                      <a:pt x="17219" y="5267"/>
                    </a:lnTo>
                    <a:lnTo>
                      <a:pt x="16615" y="5267"/>
                    </a:lnTo>
                    <a:lnTo>
                      <a:pt x="15992" y="5245"/>
                    </a:lnTo>
                    <a:lnTo>
                      <a:pt x="15369" y="5201"/>
                    </a:lnTo>
                    <a:lnTo>
                      <a:pt x="14840" y="5157"/>
                    </a:lnTo>
                    <a:lnTo>
                      <a:pt x="14293" y="5091"/>
                    </a:lnTo>
                    <a:lnTo>
                      <a:pt x="13783" y="5014"/>
                    </a:lnTo>
                    <a:lnTo>
                      <a:pt x="13386" y="4926"/>
                    </a:lnTo>
                    <a:lnTo>
                      <a:pt x="13027" y="4815"/>
                    </a:lnTo>
                    <a:lnTo>
                      <a:pt x="12725" y="4716"/>
                    </a:lnTo>
                    <a:lnTo>
                      <a:pt x="12480" y="4606"/>
                    </a:lnTo>
                    <a:lnTo>
                      <a:pt x="12291" y="4496"/>
                    </a:lnTo>
                    <a:lnTo>
                      <a:pt x="12197" y="4397"/>
                    </a:lnTo>
                    <a:lnTo>
                      <a:pt x="12083" y="4286"/>
                    </a:lnTo>
                    <a:lnTo>
                      <a:pt x="12046" y="4187"/>
                    </a:lnTo>
                    <a:lnTo>
                      <a:pt x="12008" y="4077"/>
                    </a:lnTo>
                    <a:lnTo>
                      <a:pt x="12046" y="3967"/>
                    </a:lnTo>
                    <a:lnTo>
                      <a:pt x="12121" y="3868"/>
                    </a:lnTo>
                    <a:lnTo>
                      <a:pt x="12197" y="3735"/>
                    </a:lnTo>
                    <a:lnTo>
                      <a:pt x="12291" y="3614"/>
                    </a:lnTo>
                    <a:lnTo>
                      <a:pt x="12442" y="3482"/>
                    </a:lnTo>
                    <a:lnTo>
                      <a:pt x="12631" y="3361"/>
                    </a:lnTo>
                    <a:lnTo>
                      <a:pt x="13065" y="3085"/>
                    </a:lnTo>
                    <a:lnTo>
                      <a:pt x="13537" y="2766"/>
                    </a:lnTo>
                    <a:lnTo>
                      <a:pt x="13783" y="2578"/>
                    </a:lnTo>
                    <a:lnTo>
                      <a:pt x="13934" y="2380"/>
                    </a:lnTo>
                    <a:lnTo>
                      <a:pt x="14028" y="2171"/>
                    </a:lnTo>
                    <a:lnTo>
                      <a:pt x="14104" y="1961"/>
                    </a:lnTo>
                    <a:lnTo>
                      <a:pt x="14104" y="1730"/>
                    </a:lnTo>
                    <a:lnTo>
                      <a:pt x="14066" y="1498"/>
                    </a:lnTo>
                    <a:lnTo>
                      <a:pt x="13972" y="1267"/>
                    </a:lnTo>
                    <a:lnTo>
                      <a:pt x="13820" y="1057"/>
                    </a:lnTo>
                    <a:lnTo>
                      <a:pt x="13594" y="837"/>
                    </a:lnTo>
                    <a:lnTo>
                      <a:pt x="13386" y="628"/>
                    </a:lnTo>
                    <a:lnTo>
                      <a:pt x="13103" y="462"/>
                    </a:lnTo>
                    <a:lnTo>
                      <a:pt x="12763" y="308"/>
                    </a:lnTo>
                    <a:lnTo>
                      <a:pt x="12404" y="187"/>
                    </a:lnTo>
                    <a:lnTo>
                      <a:pt x="12008" y="77"/>
                    </a:lnTo>
                    <a:lnTo>
                      <a:pt x="11574" y="33"/>
                    </a:lnTo>
                    <a:lnTo>
                      <a:pt x="11102" y="11"/>
                    </a:lnTo>
                    <a:lnTo>
                      <a:pt x="10667" y="11"/>
                    </a:lnTo>
                    <a:lnTo>
                      <a:pt x="10233" y="77"/>
                    </a:lnTo>
                    <a:lnTo>
                      <a:pt x="9837" y="187"/>
                    </a:lnTo>
                    <a:lnTo>
                      <a:pt x="9440" y="286"/>
                    </a:lnTo>
                    <a:lnTo>
                      <a:pt x="9062" y="462"/>
                    </a:lnTo>
                    <a:lnTo>
                      <a:pt x="8741" y="628"/>
                    </a:lnTo>
                    <a:lnTo>
                      <a:pt x="8458" y="815"/>
                    </a:lnTo>
                    <a:lnTo>
                      <a:pt x="8232" y="1035"/>
                    </a:lnTo>
                    <a:lnTo>
                      <a:pt x="8062" y="1245"/>
                    </a:lnTo>
                    <a:lnTo>
                      <a:pt x="7911" y="1476"/>
                    </a:lnTo>
                    <a:lnTo>
                      <a:pt x="7835" y="1708"/>
                    </a:lnTo>
                    <a:lnTo>
                      <a:pt x="7797" y="1961"/>
                    </a:lnTo>
                    <a:lnTo>
                      <a:pt x="7835" y="2193"/>
                    </a:lnTo>
                    <a:lnTo>
                      <a:pt x="7948" y="2402"/>
                    </a:lnTo>
                    <a:lnTo>
                      <a:pt x="8062" y="2534"/>
                    </a:lnTo>
                    <a:lnTo>
                      <a:pt x="8175" y="2644"/>
                    </a:lnTo>
                    <a:lnTo>
                      <a:pt x="8269" y="2744"/>
                    </a:lnTo>
                    <a:lnTo>
                      <a:pt x="8420" y="2832"/>
                    </a:lnTo>
                    <a:lnTo>
                      <a:pt x="8704" y="3019"/>
                    </a:lnTo>
                    <a:lnTo>
                      <a:pt x="8968" y="3206"/>
                    </a:lnTo>
                    <a:lnTo>
                      <a:pt x="9138" y="3405"/>
                    </a:lnTo>
                    <a:lnTo>
                      <a:pt x="9327" y="3570"/>
                    </a:lnTo>
                    <a:lnTo>
                      <a:pt x="9440" y="3735"/>
                    </a:lnTo>
                    <a:lnTo>
                      <a:pt x="9516" y="3890"/>
                    </a:lnTo>
                    <a:lnTo>
                      <a:pt x="9534" y="4033"/>
                    </a:lnTo>
                    <a:lnTo>
                      <a:pt x="9534" y="4165"/>
                    </a:lnTo>
                    <a:lnTo>
                      <a:pt x="9516" y="4286"/>
                    </a:lnTo>
                    <a:lnTo>
                      <a:pt x="9440" y="4397"/>
                    </a:lnTo>
                    <a:lnTo>
                      <a:pt x="9327" y="4496"/>
                    </a:lnTo>
                    <a:lnTo>
                      <a:pt x="9176" y="4562"/>
                    </a:lnTo>
                    <a:lnTo>
                      <a:pt x="9006" y="4628"/>
                    </a:lnTo>
                    <a:lnTo>
                      <a:pt x="8779" y="4694"/>
                    </a:lnTo>
                    <a:lnTo>
                      <a:pt x="8534" y="4716"/>
                    </a:lnTo>
                    <a:lnTo>
                      <a:pt x="8232" y="4716"/>
                    </a:lnTo>
                    <a:lnTo>
                      <a:pt x="7118" y="4738"/>
                    </a:lnTo>
                    <a:lnTo>
                      <a:pt x="5947" y="4771"/>
                    </a:lnTo>
                    <a:lnTo>
                      <a:pt x="4795" y="4815"/>
                    </a:lnTo>
                    <a:lnTo>
                      <a:pt x="3681" y="4860"/>
                    </a:lnTo>
                    <a:lnTo>
                      <a:pt x="2662" y="4882"/>
                    </a:lnTo>
                    <a:lnTo>
                      <a:pt x="1755" y="4882"/>
                    </a:lnTo>
                    <a:lnTo>
                      <a:pt x="1359" y="4860"/>
                    </a:lnTo>
                    <a:lnTo>
                      <a:pt x="981" y="4837"/>
                    </a:lnTo>
                    <a:lnTo>
                      <a:pt x="698" y="4771"/>
                    </a:lnTo>
                    <a:lnTo>
                      <a:pt x="453" y="4716"/>
                    </a:lnTo>
                    <a:lnTo>
                      <a:pt x="453" y="5322"/>
                    </a:lnTo>
                    <a:lnTo>
                      <a:pt x="453" y="6083"/>
                    </a:lnTo>
                    <a:lnTo>
                      <a:pt x="453" y="6909"/>
                    </a:lnTo>
                    <a:lnTo>
                      <a:pt x="453" y="7780"/>
                    </a:lnTo>
                    <a:lnTo>
                      <a:pt x="453" y="8606"/>
                    </a:lnTo>
                    <a:lnTo>
                      <a:pt x="453" y="9345"/>
                    </a:lnTo>
                    <a:lnTo>
                      <a:pt x="453" y="9918"/>
                    </a:lnTo>
                    <a:lnTo>
                      <a:pt x="453" y="10282"/>
                    </a:lnTo>
                    <a:lnTo>
                      <a:pt x="490" y="10381"/>
                    </a:lnTo>
                    <a:lnTo>
                      <a:pt x="547" y="10491"/>
                    </a:lnTo>
                    <a:lnTo>
                      <a:pt x="660" y="10590"/>
                    </a:lnTo>
                    <a:lnTo>
                      <a:pt x="811" y="10700"/>
                    </a:lnTo>
                    <a:lnTo>
                      <a:pt x="981" y="10811"/>
                    </a:lnTo>
                    <a:lnTo>
                      <a:pt x="1208" y="10888"/>
                    </a:lnTo>
                    <a:lnTo>
                      <a:pt x="1453" y="10954"/>
                    </a:lnTo>
                    <a:lnTo>
                      <a:pt x="1718" y="11020"/>
                    </a:lnTo>
                    <a:lnTo>
                      <a:pt x="1963" y="11064"/>
                    </a:lnTo>
                    <a:lnTo>
                      <a:pt x="2265" y="11086"/>
                    </a:lnTo>
                    <a:lnTo>
                      <a:pt x="2548" y="11064"/>
                    </a:lnTo>
                    <a:lnTo>
                      <a:pt x="2794" y="11042"/>
                    </a:lnTo>
                    <a:lnTo>
                      <a:pt x="3096" y="10976"/>
                    </a:lnTo>
                    <a:lnTo>
                      <a:pt x="3341" y="10888"/>
                    </a:lnTo>
                    <a:lnTo>
                      <a:pt x="3606" y="10766"/>
                    </a:lnTo>
                    <a:lnTo>
                      <a:pt x="3813" y="10590"/>
                    </a:lnTo>
                    <a:close/>
                  </a:path>
                </a:pathLst>
              </a:custGeom>
              <a:solidFill>
                <a:srgbClr val="DDDDDD"/>
              </a:solidFill>
              <a:ln w="19050">
                <a:solidFill>
                  <a:srgbClr val="C0C0C0"/>
                </a:solidFill>
                <a:miter lim="800000"/>
                <a:headEnd/>
                <a:tailEnd/>
              </a:ln>
            </p:spPr>
            <p:txBody>
              <a:bodyPr/>
              <a:lstStyle/>
              <a:p>
                <a:endParaRPr lang="en-GB" altLang="it-IT" sz="1100" b="1"/>
              </a:p>
            </p:txBody>
          </p:sp>
          <p:sp>
            <p:nvSpPr>
              <p:cNvPr id="17" name="Text Box 7"/>
              <p:cNvSpPr txBox="1">
                <a:spLocks noChangeArrowheads="1"/>
              </p:cNvSpPr>
              <p:nvPr/>
            </p:nvSpPr>
            <p:spPr bwMode="auto">
              <a:xfrm>
                <a:off x="648" y="1770"/>
                <a:ext cx="729" cy="3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it-IT" altLang="it-IT" sz="1100" b="1" dirty="0" err="1"/>
                  <a:t>Ventur</a:t>
                </a:r>
                <a:r>
                  <a:rPr lang="it-IT" altLang="it-IT" sz="1100" b="1" dirty="0"/>
                  <a:t> capital- rischio</a:t>
                </a:r>
              </a:p>
              <a:p>
                <a:r>
                  <a:rPr lang="it-IT" altLang="it-IT" sz="1100" b="1" dirty="0"/>
                  <a:t> start up</a:t>
                </a:r>
              </a:p>
            </p:txBody>
          </p:sp>
        </p:grpSp>
        <p:grpSp>
          <p:nvGrpSpPr>
            <p:cNvPr id="18" name="Group 11"/>
            <p:cNvGrpSpPr>
              <a:grpSpLocks/>
            </p:cNvGrpSpPr>
            <p:nvPr/>
          </p:nvGrpSpPr>
          <p:grpSpPr bwMode="auto">
            <a:xfrm>
              <a:off x="3554413" y="1662113"/>
              <a:ext cx="1589087" cy="1093787"/>
              <a:chOff x="2415" y="1671"/>
              <a:chExt cx="1001" cy="689"/>
            </a:xfrm>
          </p:grpSpPr>
          <p:sp>
            <p:nvSpPr>
              <p:cNvPr id="19" name="Puzzle2"/>
              <p:cNvSpPr>
                <a:spLocks noEditPoints="1" noChangeArrowheads="1"/>
              </p:cNvSpPr>
              <p:nvPr/>
            </p:nvSpPr>
            <p:spPr bwMode="auto">
              <a:xfrm>
                <a:off x="2415" y="1671"/>
                <a:ext cx="1001" cy="689"/>
              </a:xfrm>
              <a:custGeom>
                <a:avLst/>
                <a:gdLst>
                  <a:gd name="T0" fmla="*/ 11 w 21600"/>
                  <a:gd name="T1" fmla="*/ 13386 h 21600"/>
                  <a:gd name="T2" fmla="*/ 4202 w 21600"/>
                  <a:gd name="T3" fmla="*/ 21161 h 21600"/>
                  <a:gd name="T4" fmla="*/ 10400 w 21600"/>
                  <a:gd name="T5" fmla="*/ 13909 h 21600"/>
                  <a:gd name="T6" fmla="*/ 16821 w 21600"/>
                  <a:gd name="T7" fmla="*/ 21190 h 21600"/>
                  <a:gd name="T8" fmla="*/ 21600 w 21600"/>
                  <a:gd name="T9" fmla="*/ 15083 h 21600"/>
                  <a:gd name="T10" fmla="*/ 16889 w 21600"/>
                  <a:gd name="T11" fmla="*/ 5739 h 21600"/>
                  <a:gd name="T12" fmla="*/ 10800 w 21600"/>
                  <a:gd name="T13" fmla="*/ 28 h 21600"/>
                  <a:gd name="T14" fmla="*/ 4202 w 21600"/>
                  <a:gd name="T15" fmla="*/ 5894 h 21600"/>
                  <a:gd name="T16" fmla="*/ 5388 w 21600"/>
                  <a:gd name="T17" fmla="*/ 6742 h 21600"/>
                  <a:gd name="T18" fmla="*/ 16177 w 21600"/>
                  <a:gd name="T19" fmla="*/ 20441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4247" y="12354"/>
                    </a:moveTo>
                    <a:lnTo>
                      <a:pt x="4134" y="12468"/>
                    </a:lnTo>
                    <a:lnTo>
                      <a:pt x="4010" y="12581"/>
                    </a:lnTo>
                    <a:lnTo>
                      <a:pt x="3897" y="12637"/>
                    </a:lnTo>
                    <a:lnTo>
                      <a:pt x="3773" y="12694"/>
                    </a:lnTo>
                    <a:lnTo>
                      <a:pt x="3637" y="12694"/>
                    </a:lnTo>
                    <a:lnTo>
                      <a:pt x="3524" y="12694"/>
                    </a:lnTo>
                    <a:lnTo>
                      <a:pt x="3400" y="12665"/>
                    </a:lnTo>
                    <a:lnTo>
                      <a:pt x="3287" y="12609"/>
                    </a:lnTo>
                    <a:lnTo>
                      <a:pt x="3027" y="12496"/>
                    </a:lnTo>
                    <a:lnTo>
                      <a:pt x="2790" y="12340"/>
                    </a:lnTo>
                    <a:lnTo>
                      <a:pt x="2530" y="12142"/>
                    </a:lnTo>
                    <a:lnTo>
                      <a:pt x="2293" y="11987"/>
                    </a:lnTo>
                    <a:lnTo>
                      <a:pt x="2033" y="11817"/>
                    </a:lnTo>
                    <a:lnTo>
                      <a:pt x="1773" y="11676"/>
                    </a:lnTo>
                    <a:lnTo>
                      <a:pt x="1638" y="11662"/>
                    </a:lnTo>
                    <a:lnTo>
                      <a:pt x="1513" y="11634"/>
                    </a:lnTo>
                    <a:lnTo>
                      <a:pt x="1378" y="11634"/>
                    </a:lnTo>
                    <a:lnTo>
                      <a:pt x="1253" y="11634"/>
                    </a:lnTo>
                    <a:lnTo>
                      <a:pt x="1118" y="11662"/>
                    </a:lnTo>
                    <a:lnTo>
                      <a:pt x="971" y="11732"/>
                    </a:lnTo>
                    <a:lnTo>
                      <a:pt x="835" y="11817"/>
                    </a:lnTo>
                    <a:lnTo>
                      <a:pt x="711" y="11959"/>
                    </a:lnTo>
                    <a:lnTo>
                      <a:pt x="553" y="12086"/>
                    </a:lnTo>
                    <a:lnTo>
                      <a:pt x="429" y="12284"/>
                    </a:lnTo>
                    <a:lnTo>
                      <a:pt x="271" y="12524"/>
                    </a:lnTo>
                    <a:lnTo>
                      <a:pt x="146" y="12793"/>
                    </a:lnTo>
                    <a:lnTo>
                      <a:pt x="79" y="12962"/>
                    </a:lnTo>
                    <a:lnTo>
                      <a:pt x="33" y="13146"/>
                    </a:lnTo>
                    <a:lnTo>
                      <a:pt x="11" y="13386"/>
                    </a:lnTo>
                    <a:lnTo>
                      <a:pt x="11" y="13641"/>
                    </a:lnTo>
                    <a:lnTo>
                      <a:pt x="33" y="13881"/>
                    </a:lnTo>
                    <a:lnTo>
                      <a:pt x="101" y="14150"/>
                    </a:lnTo>
                    <a:lnTo>
                      <a:pt x="192" y="14404"/>
                    </a:lnTo>
                    <a:lnTo>
                      <a:pt x="293" y="14645"/>
                    </a:lnTo>
                    <a:lnTo>
                      <a:pt x="451" y="14857"/>
                    </a:lnTo>
                    <a:lnTo>
                      <a:pt x="621" y="15054"/>
                    </a:lnTo>
                    <a:lnTo>
                      <a:pt x="734" y="15125"/>
                    </a:lnTo>
                    <a:lnTo>
                      <a:pt x="835" y="15210"/>
                    </a:lnTo>
                    <a:lnTo>
                      <a:pt x="948" y="15267"/>
                    </a:lnTo>
                    <a:lnTo>
                      <a:pt x="1084" y="15323"/>
                    </a:lnTo>
                    <a:lnTo>
                      <a:pt x="1208" y="15351"/>
                    </a:lnTo>
                    <a:lnTo>
                      <a:pt x="1355" y="15380"/>
                    </a:lnTo>
                    <a:lnTo>
                      <a:pt x="1513" y="15380"/>
                    </a:lnTo>
                    <a:lnTo>
                      <a:pt x="1683" y="15380"/>
                    </a:lnTo>
                    <a:lnTo>
                      <a:pt x="1864" y="15351"/>
                    </a:lnTo>
                    <a:lnTo>
                      <a:pt x="2033" y="15323"/>
                    </a:lnTo>
                    <a:lnTo>
                      <a:pt x="2225" y="15238"/>
                    </a:lnTo>
                    <a:lnTo>
                      <a:pt x="2428" y="15153"/>
                    </a:lnTo>
                    <a:lnTo>
                      <a:pt x="2745" y="15026"/>
                    </a:lnTo>
                    <a:lnTo>
                      <a:pt x="3005" y="14913"/>
                    </a:lnTo>
                    <a:lnTo>
                      <a:pt x="3264" y="14828"/>
                    </a:lnTo>
                    <a:lnTo>
                      <a:pt x="3513" y="14800"/>
                    </a:lnTo>
                    <a:lnTo>
                      <a:pt x="3615" y="14828"/>
                    </a:lnTo>
                    <a:lnTo>
                      <a:pt x="3728" y="14857"/>
                    </a:lnTo>
                    <a:lnTo>
                      <a:pt x="3807" y="14913"/>
                    </a:lnTo>
                    <a:lnTo>
                      <a:pt x="3920" y="14998"/>
                    </a:lnTo>
                    <a:lnTo>
                      <a:pt x="4010" y="15097"/>
                    </a:lnTo>
                    <a:lnTo>
                      <a:pt x="4089" y="15238"/>
                    </a:lnTo>
                    <a:lnTo>
                      <a:pt x="4179" y="15408"/>
                    </a:lnTo>
                    <a:lnTo>
                      <a:pt x="4247" y="15620"/>
                    </a:lnTo>
                    <a:lnTo>
                      <a:pt x="4326" y="15860"/>
                    </a:lnTo>
                    <a:lnTo>
                      <a:pt x="4394" y="16129"/>
                    </a:lnTo>
                    <a:lnTo>
                      <a:pt x="4439" y="16440"/>
                    </a:lnTo>
                    <a:lnTo>
                      <a:pt x="4507" y="16737"/>
                    </a:lnTo>
                    <a:lnTo>
                      <a:pt x="4552" y="17090"/>
                    </a:lnTo>
                    <a:lnTo>
                      <a:pt x="4575" y="17443"/>
                    </a:lnTo>
                    <a:lnTo>
                      <a:pt x="4586" y="17825"/>
                    </a:lnTo>
                    <a:lnTo>
                      <a:pt x="4586" y="18193"/>
                    </a:lnTo>
                    <a:lnTo>
                      <a:pt x="4586" y="18574"/>
                    </a:lnTo>
                    <a:lnTo>
                      <a:pt x="4586" y="18984"/>
                    </a:lnTo>
                    <a:lnTo>
                      <a:pt x="4552" y="19366"/>
                    </a:lnTo>
                    <a:lnTo>
                      <a:pt x="4507" y="19748"/>
                    </a:lnTo>
                    <a:lnTo>
                      <a:pt x="4462" y="20129"/>
                    </a:lnTo>
                    <a:lnTo>
                      <a:pt x="4371" y="20483"/>
                    </a:lnTo>
                    <a:lnTo>
                      <a:pt x="4292" y="20836"/>
                    </a:lnTo>
                    <a:lnTo>
                      <a:pt x="4202" y="21161"/>
                    </a:lnTo>
                    <a:lnTo>
                      <a:pt x="4744" y="21161"/>
                    </a:lnTo>
                    <a:lnTo>
                      <a:pt x="5264" y="21161"/>
                    </a:lnTo>
                    <a:lnTo>
                      <a:pt x="5784" y="21161"/>
                    </a:lnTo>
                    <a:lnTo>
                      <a:pt x="6235" y="21161"/>
                    </a:lnTo>
                    <a:lnTo>
                      <a:pt x="6676" y="21161"/>
                    </a:lnTo>
                    <a:lnTo>
                      <a:pt x="7060" y="21161"/>
                    </a:lnTo>
                    <a:lnTo>
                      <a:pt x="7410" y="21161"/>
                    </a:lnTo>
                    <a:lnTo>
                      <a:pt x="7670" y="21161"/>
                    </a:lnTo>
                    <a:lnTo>
                      <a:pt x="8020" y="21020"/>
                    </a:lnTo>
                    <a:lnTo>
                      <a:pt x="8303" y="20893"/>
                    </a:lnTo>
                    <a:lnTo>
                      <a:pt x="8563" y="20695"/>
                    </a:lnTo>
                    <a:lnTo>
                      <a:pt x="8800" y="20511"/>
                    </a:lnTo>
                    <a:lnTo>
                      <a:pt x="8969" y="20285"/>
                    </a:lnTo>
                    <a:lnTo>
                      <a:pt x="9150" y="20045"/>
                    </a:lnTo>
                    <a:lnTo>
                      <a:pt x="9252" y="19804"/>
                    </a:lnTo>
                    <a:lnTo>
                      <a:pt x="9342" y="19550"/>
                    </a:lnTo>
                    <a:lnTo>
                      <a:pt x="9410" y="19281"/>
                    </a:lnTo>
                    <a:lnTo>
                      <a:pt x="9433" y="19013"/>
                    </a:lnTo>
                    <a:lnTo>
                      <a:pt x="9433" y="18744"/>
                    </a:lnTo>
                    <a:lnTo>
                      <a:pt x="9387" y="18504"/>
                    </a:lnTo>
                    <a:lnTo>
                      <a:pt x="9320" y="18221"/>
                    </a:lnTo>
                    <a:lnTo>
                      <a:pt x="9207" y="17981"/>
                    </a:lnTo>
                    <a:lnTo>
                      <a:pt x="9105" y="17740"/>
                    </a:lnTo>
                    <a:lnTo>
                      <a:pt x="8924" y="17514"/>
                    </a:lnTo>
                    <a:lnTo>
                      <a:pt x="8777" y="17274"/>
                    </a:lnTo>
                    <a:lnTo>
                      <a:pt x="8642" y="17034"/>
                    </a:lnTo>
                    <a:lnTo>
                      <a:pt x="8563" y="16765"/>
                    </a:lnTo>
                    <a:lnTo>
                      <a:pt x="8472" y="16468"/>
                    </a:lnTo>
                    <a:lnTo>
                      <a:pt x="8450" y="16157"/>
                    </a:lnTo>
                    <a:lnTo>
                      <a:pt x="8450" y="15860"/>
                    </a:lnTo>
                    <a:lnTo>
                      <a:pt x="8472" y="15563"/>
                    </a:lnTo>
                    <a:lnTo>
                      <a:pt x="8540" y="15267"/>
                    </a:lnTo>
                    <a:lnTo>
                      <a:pt x="8642" y="14998"/>
                    </a:lnTo>
                    <a:lnTo>
                      <a:pt x="8777" y="14729"/>
                    </a:lnTo>
                    <a:lnTo>
                      <a:pt x="8868" y="14616"/>
                    </a:lnTo>
                    <a:lnTo>
                      <a:pt x="8969" y="14475"/>
                    </a:lnTo>
                    <a:lnTo>
                      <a:pt x="9060" y="14376"/>
                    </a:lnTo>
                    <a:lnTo>
                      <a:pt x="9184" y="14291"/>
                    </a:lnTo>
                    <a:lnTo>
                      <a:pt x="9297" y="14206"/>
                    </a:lnTo>
                    <a:lnTo>
                      <a:pt x="9433" y="14121"/>
                    </a:lnTo>
                    <a:lnTo>
                      <a:pt x="9579" y="14051"/>
                    </a:lnTo>
                    <a:lnTo>
                      <a:pt x="9726" y="13994"/>
                    </a:lnTo>
                    <a:lnTo>
                      <a:pt x="9884" y="13938"/>
                    </a:lnTo>
                    <a:lnTo>
                      <a:pt x="10054" y="13909"/>
                    </a:lnTo>
                    <a:lnTo>
                      <a:pt x="10257" y="13881"/>
                    </a:lnTo>
                    <a:lnTo>
                      <a:pt x="10449" y="13881"/>
                    </a:lnTo>
                    <a:lnTo>
                      <a:pt x="10664" y="13881"/>
                    </a:lnTo>
                    <a:lnTo>
                      <a:pt x="10856" y="13909"/>
                    </a:lnTo>
                    <a:lnTo>
                      <a:pt x="11037" y="13966"/>
                    </a:lnTo>
                    <a:lnTo>
                      <a:pt x="11206" y="14023"/>
                    </a:lnTo>
                    <a:lnTo>
                      <a:pt x="11353" y="14093"/>
                    </a:lnTo>
                    <a:lnTo>
                      <a:pt x="11511" y="14178"/>
                    </a:lnTo>
                    <a:lnTo>
                      <a:pt x="11635" y="14263"/>
                    </a:lnTo>
                    <a:lnTo>
                      <a:pt x="11748" y="14376"/>
                    </a:lnTo>
                    <a:lnTo>
                      <a:pt x="11861" y="14475"/>
                    </a:lnTo>
                    <a:lnTo>
                      <a:pt x="11941" y="14616"/>
                    </a:lnTo>
                    <a:lnTo>
                      <a:pt x="12031" y="14758"/>
                    </a:lnTo>
                    <a:lnTo>
                      <a:pt x="12099" y="14885"/>
                    </a:lnTo>
                    <a:lnTo>
                      <a:pt x="12200" y="15210"/>
                    </a:lnTo>
                    <a:lnTo>
                      <a:pt x="12268" y="15507"/>
                    </a:lnTo>
                    <a:lnTo>
                      <a:pt x="12291" y="15832"/>
                    </a:lnTo>
                    <a:lnTo>
                      <a:pt x="12291" y="16157"/>
                    </a:lnTo>
                    <a:lnTo>
                      <a:pt x="12246" y="16482"/>
                    </a:lnTo>
                    <a:lnTo>
                      <a:pt x="12178" y="16807"/>
                    </a:lnTo>
                    <a:lnTo>
                      <a:pt x="12099" y="17090"/>
                    </a:lnTo>
                    <a:lnTo>
                      <a:pt x="12008" y="17330"/>
                    </a:lnTo>
                    <a:lnTo>
                      <a:pt x="11884" y="17542"/>
                    </a:lnTo>
                    <a:lnTo>
                      <a:pt x="11748" y="17712"/>
                    </a:lnTo>
                    <a:lnTo>
                      <a:pt x="11613" y="17839"/>
                    </a:lnTo>
                    <a:lnTo>
                      <a:pt x="11489" y="18037"/>
                    </a:lnTo>
                    <a:lnTo>
                      <a:pt x="11398" y="18221"/>
                    </a:lnTo>
                    <a:lnTo>
                      <a:pt x="11319" y="18447"/>
                    </a:lnTo>
                    <a:lnTo>
                      <a:pt x="11251" y="18659"/>
                    </a:lnTo>
                    <a:lnTo>
                      <a:pt x="11206" y="18900"/>
                    </a:lnTo>
                    <a:lnTo>
                      <a:pt x="11184" y="19154"/>
                    </a:lnTo>
                    <a:lnTo>
                      <a:pt x="11184" y="19423"/>
                    </a:lnTo>
                    <a:lnTo>
                      <a:pt x="11229" y="19663"/>
                    </a:lnTo>
                    <a:lnTo>
                      <a:pt x="11297" y="19903"/>
                    </a:lnTo>
                    <a:lnTo>
                      <a:pt x="11376" y="20158"/>
                    </a:lnTo>
                    <a:lnTo>
                      <a:pt x="11511" y="20398"/>
                    </a:lnTo>
                    <a:lnTo>
                      <a:pt x="11681" y="20610"/>
                    </a:lnTo>
                    <a:lnTo>
                      <a:pt x="11884" y="20808"/>
                    </a:lnTo>
                    <a:lnTo>
                      <a:pt x="12121" y="20992"/>
                    </a:lnTo>
                    <a:lnTo>
                      <a:pt x="12404" y="21161"/>
                    </a:lnTo>
                    <a:lnTo>
                      <a:pt x="12528" y="21190"/>
                    </a:lnTo>
                    <a:lnTo>
                      <a:pt x="12856" y="21274"/>
                    </a:lnTo>
                    <a:lnTo>
                      <a:pt x="13330" y="21373"/>
                    </a:lnTo>
                    <a:lnTo>
                      <a:pt x="13963" y="21486"/>
                    </a:lnTo>
                    <a:lnTo>
                      <a:pt x="14313" y="21543"/>
                    </a:lnTo>
                    <a:lnTo>
                      <a:pt x="14652" y="21571"/>
                    </a:lnTo>
                    <a:lnTo>
                      <a:pt x="15025" y="21600"/>
                    </a:lnTo>
                    <a:lnTo>
                      <a:pt x="15409" y="21600"/>
                    </a:lnTo>
                    <a:lnTo>
                      <a:pt x="15782" y="21600"/>
                    </a:lnTo>
                    <a:lnTo>
                      <a:pt x="16177" y="21571"/>
                    </a:lnTo>
                    <a:lnTo>
                      <a:pt x="16516" y="21486"/>
                    </a:lnTo>
                    <a:lnTo>
                      <a:pt x="16889" y="21402"/>
                    </a:lnTo>
                    <a:lnTo>
                      <a:pt x="16821" y="21190"/>
                    </a:lnTo>
                    <a:lnTo>
                      <a:pt x="16776" y="20935"/>
                    </a:lnTo>
                    <a:lnTo>
                      <a:pt x="16742" y="20667"/>
                    </a:lnTo>
                    <a:lnTo>
                      <a:pt x="16719" y="20370"/>
                    </a:lnTo>
                    <a:lnTo>
                      <a:pt x="16697" y="19719"/>
                    </a:lnTo>
                    <a:lnTo>
                      <a:pt x="16697" y="19013"/>
                    </a:lnTo>
                    <a:lnTo>
                      <a:pt x="16719" y="18306"/>
                    </a:lnTo>
                    <a:lnTo>
                      <a:pt x="16753" y="17599"/>
                    </a:lnTo>
                    <a:lnTo>
                      <a:pt x="16821" y="16949"/>
                    </a:lnTo>
                    <a:lnTo>
                      <a:pt x="16889" y="16383"/>
                    </a:lnTo>
                    <a:lnTo>
                      <a:pt x="16934" y="16129"/>
                    </a:lnTo>
                    <a:lnTo>
                      <a:pt x="17002" y="15945"/>
                    </a:lnTo>
                    <a:lnTo>
                      <a:pt x="17081" y="15790"/>
                    </a:lnTo>
                    <a:lnTo>
                      <a:pt x="17194" y="15648"/>
                    </a:lnTo>
                    <a:lnTo>
                      <a:pt x="17318" y="15563"/>
                    </a:lnTo>
                    <a:lnTo>
                      <a:pt x="17453" y="15507"/>
                    </a:lnTo>
                    <a:lnTo>
                      <a:pt x="17600" y="15450"/>
                    </a:lnTo>
                    <a:lnTo>
                      <a:pt x="17758" y="15450"/>
                    </a:lnTo>
                    <a:lnTo>
                      <a:pt x="17905" y="15479"/>
                    </a:lnTo>
                    <a:lnTo>
                      <a:pt x="18064" y="15535"/>
                    </a:lnTo>
                    <a:lnTo>
                      <a:pt x="18233" y="15620"/>
                    </a:lnTo>
                    <a:lnTo>
                      <a:pt x="18380" y="15733"/>
                    </a:lnTo>
                    <a:lnTo>
                      <a:pt x="18561" y="15832"/>
                    </a:lnTo>
                    <a:lnTo>
                      <a:pt x="18707" y="15973"/>
                    </a:lnTo>
                    <a:lnTo>
                      <a:pt x="18866" y="16129"/>
                    </a:lnTo>
                    <a:lnTo>
                      <a:pt x="18990" y="16327"/>
                    </a:lnTo>
                    <a:lnTo>
                      <a:pt x="19125" y="16482"/>
                    </a:lnTo>
                    <a:lnTo>
                      <a:pt x="19295" y="16624"/>
                    </a:lnTo>
                    <a:lnTo>
                      <a:pt x="19464" y="16737"/>
                    </a:lnTo>
                    <a:lnTo>
                      <a:pt x="19668" y="16807"/>
                    </a:lnTo>
                    <a:lnTo>
                      <a:pt x="19860" y="16836"/>
                    </a:lnTo>
                    <a:lnTo>
                      <a:pt x="20052" y="16864"/>
                    </a:lnTo>
                    <a:lnTo>
                      <a:pt x="20266" y="16836"/>
                    </a:lnTo>
                    <a:lnTo>
                      <a:pt x="20470" y="16793"/>
                    </a:lnTo>
                    <a:lnTo>
                      <a:pt x="20662" y="16708"/>
                    </a:lnTo>
                    <a:lnTo>
                      <a:pt x="20854" y="16567"/>
                    </a:lnTo>
                    <a:lnTo>
                      <a:pt x="21035" y="16412"/>
                    </a:lnTo>
                    <a:lnTo>
                      <a:pt x="21182" y="16214"/>
                    </a:lnTo>
                    <a:lnTo>
                      <a:pt x="21340" y="16002"/>
                    </a:lnTo>
                    <a:lnTo>
                      <a:pt x="21441" y="15733"/>
                    </a:lnTo>
                    <a:lnTo>
                      <a:pt x="21532" y="15436"/>
                    </a:lnTo>
                    <a:lnTo>
                      <a:pt x="21600" y="15083"/>
                    </a:lnTo>
                    <a:lnTo>
                      <a:pt x="21600" y="14885"/>
                    </a:lnTo>
                    <a:lnTo>
                      <a:pt x="21600" y="14729"/>
                    </a:lnTo>
                    <a:lnTo>
                      <a:pt x="21600" y="14531"/>
                    </a:lnTo>
                    <a:lnTo>
                      <a:pt x="21577" y="14376"/>
                    </a:lnTo>
                    <a:lnTo>
                      <a:pt x="21532" y="14206"/>
                    </a:lnTo>
                    <a:lnTo>
                      <a:pt x="21487" y="14051"/>
                    </a:lnTo>
                    <a:lnTo>
                      <a:pt x="21419" y="13909"/>
                    </a:lnTo>
                    <a:lnTo>
                      <a:pt x="21351" y="13768"/>
                    </a:lnTo>
                    <a:lnTo>
                      <a:pt x="21204" y="13500"/>
                    </a:lnTo>
                    <a:lnTo>
                      <a:pt x="21035" y="13287"/>
                    </a:lnTo>
                    <a:lnTo>
                      <a:pt x="20809" y="13090"/>
                    </a:lnTo>
                    <a:lnTo>
                      <a:pt x="20594" y="12962"/>
                    </a:lnTo>
                    <a:lnTo>
                      <a:pt x="20357" y="12821"/>
                    </a:lnTo>
                    <a:lnTo>
                      <a:pt x="20120" y="12764"/>
                    </a:lnTo>
                    <a:lnTo>
                      <a:pt x="19882" y="12708"/>
                    </a:lnTo>
                    <a:lnTo>
                      <a:pt x="19645" y="12736"/>
                    </a:lnTo>
                    <a:lnTo>
                      <a:pt x="19430" y="12793"/>
                    </a:lnTo>
                    <a:lnTo>
                      <a:pt x="19227" y="12906"/>
                    </a:lnTo>
                    <a:lnTo>
                      <a:pt x="19148" y="12962"/>
                    </a:lnTo>
                    <a:lnTo>
                      <a:pt x="19058" y="13047"/>
                    </a:lnTo>
                    <a:lnTo>
                      <a:pt x="18990" y="13146"/>
                    </a:lnTo>
                    <a:lnTo>
                      <a:pt x="18911" y="13259"/>
                    </a:lnTo>
                    <a:lnTo>
                      <a:pt x="18775" y="13471"/>
                    </a:lnTo>
                    <a:lnTo>
                      <a:pt x="18628" y="13641"/>
                    </a:lnTo>
                    <a:lnTo>
                      <a:pt x="18470" y="13740"/>
                    </a:lnTo>
                    <a:lnTo>
                      <a:pt x="18301" y="13825"/>
                    </a:lnTo>
                    <a:lnTo>
                      <a:pt x="18143" y="13853"/>
                    </a:lnTo>
                    <a:lnTo>
                      <a:pt x="17973" y="13881"/>
                    </a:lnTo>
                    <a:lnTo>
                      <a:pt x="17804" y="13853"/>
                    </a:lnTo>
                    <a:lnTo>
                      <a:pt x="17646" y="13796"/>
                    </a:lnTo>
                    <a:lnTo>
                      <a:pt x="17499" y="13726"/>
                    </a:lnTo>
                    <a:lnTo>
                      <a:pt x="17341" y="13641"/>
                    </a:lnTo>
                    <a:lnTo>
                      <a:pt x="17216" y="13528"/>
                    </a:lnTo>
                    <a:lnTo>
                      <a:pt x="17103" y="13386"/>
                    </a:lnTo>
                    <a:lnTo>
                      <a:pt x="17024" y="13259"/>
                    </a:lnTo>
                    <a:lnTo>
                      <a:pt x="16934" y="13118"/>
                    </a:lnTo>
                    <a:lnTo>
                      <a:pt x="16889" y="12991"/>
                    </a:lnTo>
                    <a:lnTo>
                      <a:pt x="16889" y="12849"/>
                    </a:lnTo>
                    <a:lnTo>
                      <a:pt x="16889" y="12383"/>
                    </a:lnTo>
                    <a:lnTo>
                      <a:pt x="16889" y="11662"/>
                    </a:lnTo>
                    <a:lnTo>
                      <a:pt x="16889" y="10701"/>
                    </a:lnTo>
                    <a:lnTo>
                      <a:pt x="16889" y="9640"/>
                    </a:lnTo>
                    <a:lnTo>
                      <a:pt x="16889" y="8566"/>
                    </a:lnTo>
                    <a:lnTo>
                      <a:pt x="16889" y="7478"/>
                    </a:lnTo>
                    <a:lnTo>
                      <a:pt x="16889" y="6502"/>
                    </a:lnTo>
                    <a:lnTo>
                      <a:pt x="16889" y="5739"/>
                    </a:lnTo>
                    <a:lnTo>
                      <a:pt x="16674" y="5894"/>
                    </a:lnTo>
                    <a:lnTo>
                      <a:pt x="16414" y="6036"/>
                    </a:lnTo>
                    <a:lnTo>
                      <a:pt x="16154" y="6177"/>
                    </a:lnTo>
                    <a:lnTo>
                      <a:pt x="15849" y="6248"/>
                    </a:lnTo>
                    <a:lnTo>
                      <a:pt x="15544" y="6304"/>
                    </a:lnTo>
                    <a:lnTo>
                      <a:pt x="15217" y="6332"/>
                    </a:lnTo>
                    <a:lnTo>
                      <a:pt x="14866" y="6361"/>
                    </a:lnTo>
                    <a:lnTo>
                      <a:pt x="14550" y="6361"/>
                    </a:lnTo>
                    <a:lnTo>
                      <a:pt x="14200" y="6332"/>
                    </a:lnTo>
                    <a:lnTo>
                      <a:pt x="13850" y="6276"/>
                    </a:lnTo>
                    <a:lnTo>
                      <a:pt x="13522" y="6219"/>
                    </a:lnTo>
                    <a:lnTo>
                      <a:pt x="13206" y="6149"/>
                    </a:lnTo>
                    <a:lnTo>
                      <a:pt x="12901" y="6064"/>
                    </a:lnTo>
                    <a:lnTo>
                      <a:pt x="12618" y="5951"/>
                    </a:lnTo>
                    <a:lnTo>
                      <a:pt x="12358" y="5838"/>
                    </a:lnTo>
                    <a:lnTo>
                      <a:pt x="12121" y="5739"/>
                    </a:lnTo>
                    <a:lnTo>
                      <a:pt x="11941" y="5626"/>
                    </a:lnTo>
                    <a:lnTo>
                      <a:pt x="11794" y="5513"/>
                    </a:lnTo>
                    <a:lnTo>
                      <a:pt x="11658" y="5414"/>
                    </a:lnTo>
                    <a:lnTo>
                      <a:pt x="11556" y="5301"/>
                    </a:lnTo>
                    <a:lnTo>
                      <a:pt x="11466" y="5187"/>
                    </a:lnTo>
                    <a:lnTo>
                      <a:pt x="11398" y="5089"/>
                    </a:lnTo>
                    <a:lnTo>
                      <a:pt x="11376" y="4947"/>
                    </a:lnTo>
                    <a:lnTo>
                      <a:pt x="11353" y="4834"/>
                    </a:lnTo>
                    <a:lnTo>
                      <a:pt x="11353" y="4707"/>
                    </a:lnTo>
                    <a:lnTo>
                      <a:pt x="11376" y="4565"/>
                    </a:lnTo>
                    <a:lnTo>
                      <a:pt x="11443" y="4410"/>
                    </a:lnTo>
                    <a:lnTo>
                      <a:pt x="11511" y="4240"/>
                    </a:lnTo>
                    <a:lnTo>
                      <a:pt x="11703" y="3887"/>
                    </a:lnTo>
                    <a:lnTo>
                      <a:pt x="11986" y="3505"/>
                    </a:lnTo>
                    <a:lnTo>
                      <a:pt x="12144" y="3265"/>
                    </a:lnTo>
                    <a:lnTo>
                      <a:pt x="12246" y="3025"/>
                    </a:lnTo>
                    <a:lnTo>
                      <a:pt x="12336" y="2756"/>
                    </a:lnTo>
                    <a:lnTo>
                      <a:pt x="12404" y="2445"/>
                    </a:lnTo>
                    <a:lnTo>
                      <a:pt x="12438" y="2176"/>
                    </a:lnTo>
                    <a:lnTo>
                      <a:pt x="12438" y="1880"/>
                    </a:lnTo>
                    <a:lnTo>
                      <a:pt x="12404" y="1583"/>
                    </a:lnTo>
                    <a:lnTo>
                      <a:pt x="12336" y="1314"/>
                    </a:lnTo>
                    <a:lnTo>
                      <a:pt x="12246" y="1046"/>
                    </a:lnTo>
                    <a:lnTo>
                      <a:pt x="12099" y="791"/>
                    </a:lnTo>
                    <a:lnTo>
                      <a:pt x="12008" y="692"/>
                    </a:lnTo>
                    <a:lnTo>
                      <a:pt x="11918" y="579"/>
                    </a:lnTo>
                    <a:lnTo>
                      <a:pt x="11816" y="466"/>
                    </a:lnTo>
                    <a:lnTo>
                      <a:pt x="11703" y="381"/>
                    </a:lnTo>
                    <a:lnTo>
                      <a:pt x="11579" y="310"/>
                    </a:lnTo>
                    <a:lnTo>
                      <a:pt x="11443" y="226"/>
                    </a:lnTo>
                    <a:lnTo>
                      <a:pt x="11297" y="169"/>
                    </a:lnTo>
                    <a:lnTo>
                      <a:pt x="11138" y="113"/>
                    </a:lnTo>
                    <a:lnTo>
                      <a:pt x="10969" y="56"/>
                    </a:lnTo>
                    <a:lnTo>
                      <a:pt x="10800" y="28"/>
                    </a:lnTo>
                    <a:lnTo>
                      <a:pt x="10619" y="28"/>
                    </a:lnTo>
                    <a:lnTo>
                      <a:pt x="10404" y="28"/>
                    </a:lnTo>
                    <a:lnTo>
                      <a:pt x="10257" y="28"/>
                    </a:lnTo>
                    <a:lnTo>
                      <a:pt x="10076" y="56"/>
                    </a:lnTo>
                    <a:lnTo>
                      <a:pt x="9952" y="84"/>
                    </a:lnTo>
                    <a:lnTo>
                      <a:pt x="9794" y="141"/>
                    </a:lnTo>
                    <a:lnTo>
                      <a:pt x="9692" y="226"/>
                    </a:lnTo>
                    <a:lnTo>
                      <a:pt x="9557" y="282"/>
                    </a:lnTo>
                    <a:lnTo>
                      <a:pt x="9455" y="381"/>
                    </a:lnTo>
                    <a:lnTo>
                      <a:pt x="9365" y="466"/>
                    </a:lnTo>
                    <a:lnTo>
                      <a:pt x="9274" y="579"/>
                    </a:lnTo>
                    <a:lnTo>
                      <a:pt x="9184" y="692"/>
                    </a:lnTo>
                    <a:lnTo>
                      <a:pt x="9128" y="791"/>
                    </a:lnTo>
                    <a:lnTo>
                      <a:pt x="9060" y="932"/>
                    </a:lnTo>
                    <a:lnTo>
                      <a:pt x="8969" y="1201"/>
                    </a:lnTo>
                    <a:lnTo>
                      <a:pt x="8913" y="1498"/>
                    </a:lnTo>
                    <a:lnTo>
                      <a:pt x="8890" y="1795"/>
                    </a:lnTo>
                    <a:lnTo>
                      <a:pt x="8890" y="2120"/>
                    </a:lnTo>
                    <a:lnTo>
                      <a:pt x="8913" y="2445"/>
                    </a:lnTo>
                    <a:lnTo>
                      <a:pt x="8969" y="2756"/>
                    </a:lnTo>
                    <a:lnTo>
                      <a:pt x="9060" y="3081"/>
                    </a:lnTo>
                    <a:lnTo>
                      <a:pt x="9173" y="3378"/>
                    </a:lnTo>
                    <a:lnTo>
                      <a:pt x="9297" y="3647"/>
                    </a:lnTo>
                    <a:lnTo>
                      <a:pt x="9466" y="3887"/>
                    </a:lnTo>
                    <a:lnTo>
                      <a:pt x="9579" y="4085"/>
                    </a:lnTo>
                    <a:lnTo>
                      <a:pt x="9670" y="4269"/>
                    </a:lnTo>
                    <a:lnTo>
                      <a:pt x="9726" y="4467"/>
                    </a:lnTo>
                    <a:lnTo>
                      <a:pt x="9771" y="4650"/>
                    </a:lnTo>
                    <a:lnTo>
                      <a:pt x="9771" y="4834"/>
                    </a:lnTo>
                    <a:lnTo>
                      <a:pt x="9749" y="5032"/>
                    </a:lnTo>
                    <a:lnTo>
                      <a:pt x="9715" y="5216"/>
                    </a:lnTo>
                    <a:lnTo>
                      <a:pt x="9625" y="5385"/>
                    </a:lnTo>
                    <a:lnTo>
                      <a:pt x="9534" y="5513"/>
                    </a:lnTo>
                    <a:lnTo>
                      <a:pt x="9410" y="5626"/>
                    </a:lnTo>
                    <a:lnTo>
                      <a:pt x="9229" y="5710"/>
                    </a:lnTo>
                    <a:lnTo>
                      <a:pt x="9060" y="5767"/>
                    </a:lnTo>
                    <a:lnTo>
                      <a:pt x="8845" y="5767"/>
                    </a:lnTo>
                    <a:lnTo>
                      <a:pt x="8585" y="5739"/>
                    </a:lnTo>
                    <a:lnTo>
                      <a:pt x="8325" y="5654"/>
                    </a:lnTo>
                    <a:lnTo>
                      <a:pt x="8020" y="5513"/>
                    </a:lnTo>
                    <a:lnTo>
                      <a:pt x="7840" y="5442"/>
                    </a:lnTo>
                    <a:lnTo>
                      <a:pt x="7648" y="5385"/>
                    </a:lnTo>
                    <a:lnTo>
                      <a:pt x="7433" y="5329"/>
                    </a:lnTo>
                    <a:lnTo>
                      <a:pt x="7241" y="5301"/>
                    </a:lnTo>
                    <a:lnTo>
                      <a:pt x="6755" y="5301"/>
                    </a:lnTo>
                    <a:lnTo>
                      <a:pt x="6281" y="5329"/>
                    </a:lnTo>
                    <a:lnTo>
                      <a:pt x="5784" y="5385"/>
                    </a:lnTo>
                    <a:lnTo>
                      <a:pt x="5264" y="5498"/>
                    </a:lnTo>
                    <a:lnTo>
                      <a:pt x="4744" y="5597"/>
                    </a:lnTo>
                    <a:lnTo>
                      <a:pt x="4247" y="5739"/>
                    </a:lnTo>
                    <a:lnTo>
                      <a:pt x="4202" y="5894"/>
                    </a:lnTo>
                    <a:lnTo>
                      <a:pt x="4202" y="6191"/>
                    </a:lnTo>
                    <a:lnTo>
                      <a:pt x="4202" y="6545"/>
                    </a:lnTo>
                    <a:lnTo>
                      <a:pt x="4225" y="6954"/>
                    </a:lnTo>
                    <a:lnTo>
                      <a:pt x="4315" y="7930"/>
                    </a:lnTo>
                    <a:lnTo>
                      <a:pt x="4394" y="9018"/>
                    </a:lnTo>
                    <a:lnTo>
                      <a:pt x="4439" y="9570"/>
                    </a:lnTo>
                    <a:lnTo>
                      <a:pt x="4462" y="10107"/>
                    </a:lnTo>
                    <a:lnTo>
                      <a:pt x="4484" y="10630"/>
                    </a:lnTo>
                    <a:lnTo>
                      <a:pt x="4507" y="11082"/>
                    </a:lnTo>
                    <a:lnTo>
                      <a:pt x="4484" y="11520"/>
                    </a:lnTo>
                    <a:lnTo>
                      <a:pt x="4439" y="11874"/>
                    </a:lnTo>
                    <a:lnTo>
                      <a:pt x="4394" y="12029"/>
                    </a:lnTo>
                    <a:lnTo>
                      <a:pt x="4349" y="12171"/>
                    </a:lnTo>
                    <a:lnTo>
                      <a:pt x="4315" y="12284"/>
                    </a:lnTo>
                    <a:lnTo>
                      <a:pt x="4247" y="12354"/>
                    </a:lnTo>
                    <a:close/>
                  </a:path>
                </a:pathLst>
              </a:custGeom>
              <a:solidFill>
                <a:srgbClr val="DDDDDD"/>
              </a:solidFill>
              <a:ln w="19050">
                <a:solidFill>
                  <a:srgbClr val="C0C0C0"/>
                </a:solidFill>
                <a:miter lim="800000"/>
                <a:headEnd/>
                <a:tailEnd/>
              </a:ln>
            </p:spPr>
            <p:txBody>
              <a:bodyPr/>
              <a:lstStyle/>
              <a:p>
                <a:endParaRPr lang="it-IT" sz="1100"/>
              </a:p>
            </p:txBody>
          </p:sp>
          <p:sp>
            <p:nvSpPr>
              <p:cNvPr id="20" name="Text Box 13"/>
              <p:cNvSpPr txBox="1">
                <a:spLocks noChangeArrowheads="1"/>
              </p:cNvSpPr>
              <p:nvPr/>
            </p:nvSpPr>
            <p:spPr bwMode="auto">
              <a:xfrm>
                <a:off x="2436" y="1858"/>
                <a:ext cx="953" cy="3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it-IT" altLang="it-IT" sz="1100" b="1"/>
                  <a:t>Distressed debt –  </a:t>
                </a:r>
              </a:p>
              <a:p>
                <a:r>
                  <a:rPr lang="it-IT" altLang="it-IT" sz="1100" b="1"/>
                  <a:t>chapter 11</a:t>
                </a:r>
              </a:p>
              <a:p>
                <a:endParaRPr lang="it-IT" altLang="it-IT" sz="1100" b="1"/>
              </a:p>
            </p:txBody>
          </p:sp>
        </p:grpSp>
        <p:sp>
          <p:nvSpPr>
            <p:cNvPr id="21" name="Text Box 18"/>
            <p:cNvSpPr txBox="1">
              <a:spLocks noChangeArrowheads="1"/>
            </p:cNvSpPr>
            <p:nvPr/>
          </p:nvSpPr>
          <p:spPr bwMode="auto">
            <a:xfrm>
              <a:off x="1261898" y="2166938"/>
              <a:ext cx="1105049" cy="2959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r>
                <a:rPr lang="it-IT" altLang="it-IT" sz="1100" dirty="0"/>
                <a:t>Fallimento progetto imprenditoriale</a:t>
              </a:r>
            </a:p>
          </p:txBody>
        </p:sp>
        <p:sp>
          <p:nvSpPr>
            <p:cNvPr id="22" name="Text Box 19"/>
            <p:cNvSpPr txBox="1">
              <a:spLocks noChangeArrowheads="1"/>
            </p:cNvSpPr>
            <p:nvPr/>
          </p:nvSpPr>
          <p:spPr bwMode="auto">
            <a:xfrm>
              <a:off x="2913063" y="3538538"/>
              <a:ext cx="1933158"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it-IT" altLang="it-IT" sz="1200"/>
                <a:t>Management non all’altezza</a:t>
              </a:r>
            </a:p>
          </p:txBody>
        </p:sp>
        <p:sp>
          <p:nvSpPr>
            <p:cNvPr id="23" name="Text Box 20"/>
            <p:cNvSpPr txBox="1">
              <a:spLocks noChangeArrowheads="1"/>
            </p:cNvSpPr>
            <p:nvPr/>
          </p:nvSpPr>
          <p:spPr bwMode="auto">
            <a:xfrm>
              <a:off x="4830763" y="1697038"/>
              <a:ext cx="1789849"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it-IT" altLang="it-IT" sz="1200"/>
                <a:t>Difficoltà delle imprese </a:t>
              </a:r>
            </a:p>
            <a:p>
              <a:pPr algn="l"/>
              <a:r>
                <a:rPr lang="it-IT" altLang="it-IT" sz="1200"/>
                <a:t>ad attraversare situazioni </a:t>
              </a:r>
            </a:p>
            <a:p>
              <a:pPr algn="l"/>
              <a:r>
                <a:rPr lang="it-IT" altLang="it-IT" sz="1200"/>
                <a:t>di difficoltà finanziaria </a:t>
              </a:r>
            </a:p>
          </p:txBody>
        </p:sp>
      </p:grpSp>
    </p:spTree>
    <p:extLst>
      <p:ext uri="{BB962C8B-B14F-4D97-AF65-F5344CB8AC3E}">
        <p14:creationId xmlns:p14="http://schemas.microsoft.com/office/powerpoint/2010/main" val="218790484"/>
      </p:ext>
    </p:extLst>
  </p:cSld>
  <p:clrMapOvr>
    <a:masterClrMapping/>
  </p:clrMapOvr>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026"/>
          <p:cNvSpPr txBox="1">
            <a:spLocks noChangeArrowheads="1"/>
          </p:cNvSpPr>
          <p:nvPr/>
        </p:nvSpPr>
        <p:spPr bwMode="auto">
          <a:xfrm>
            <a:off x="439172" y="260648"/>
            <a:ext cx="8278812" cy="463846"/>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lgn="ctr">
                <a:solidFill>
                  <a:srgbClr val="6699FF"/>
                </a:solidFill>
                <a:miter lim="800000"/>
                <a:headEnd/>
                <a:tailEnd/>
              </a14:hiddenLine>
            </a:ext>
          </a:extLst>
        </p:spPr>
        <p:txBody>
          <a:bodyPr lIns="90000" tIns="46800" rIns="90000" bIns="46800">
            <a:spAutoFit/>
          </a:bodyPr>
          <a:lstStyle/>
          <a:p>
            <a:pPr algn="ctr">
              <a:defRPr/>
            </a:pPr>
            <a:r>
              <a:rPr lang="it-IT" sz="2400" b="1" dirty="0" smtClean="0">
                <a:solidFill>
                  <a:srgbClr val="F26200"/>
                </a:solidFill>
                <a:latin typeface="Georgia" panose="02040502050405020303" pitchFamily="18" charset="0"/>
                <a:ea typeface="+mj-ea"/>
                <a:cs typeface="+mj-cs"/>
              </a:rPr>
              <a:t>INDICE</a:t>
            </a:r>
            <a:endParaRPr lang="it-IT" sz="2400" b="1" dirty="0">
              <a:solidFill>
                <a:srgbClr val="F26200"/>
              </a:solidFill>
              <a:latin typeface="Georgia" panose="02040502050405020303" pitchFamily="18" charset="0"/>
              <a:ea typeface="+mj-ea"/>
              <a:cs typeface="+mj-cs"/>
            </a:endParaRPr>
          </a:p>
        </p:txBody>
      </p:sp>
      <p:sp>
        <p:nvSpPr>
          <p:cNvPr id="5" name="Rectangle 4"/>
          <p:cNvSpPr/>
          <p:nvPr/>
        </p:nvSpPr>
        <p:spPr>
          <a:xfrm>
            <a:off x="921560" y="1345992"/>
            <a:ext cx="7610880" cy="4247317"/>
          </a:xfrm>
          <a:prstGeom prst="rect">
            <a:avLst/>
          </a:prstGeom>
        </p:spPr>
        <p:txBody>
          <a:bodyPr wrap="square">
            <a:spAutoFit/>
          </a:bodyPr>
          <a:lstStyle/>
          <a:p>
            <a:pPr marL="342900" indent="-342900">
              <a:lnSpc>
                <a:spcPct val="150000"/>
              </a:lnSpc>
              <a:buFont typeface="Arial" panose="020B0604020202020204" pitchFamily="34" charset="0"/>
              <a:buChar char="•"/>
            </a:pPr>
            <a:r>
              <a:rPr lang="it-IT" sz="2000" dirty="0"/>
              <a:t>Lo scenario attuale</a:t>
            </a:r>
          </a:p>
          <a:p>
            <a:pPr marL="342900" indent="-342900">
              <a:lnSpc>
                <a:spcPct val="150000"/>
              </a:lnSpc>
              <a:buFont typeface="Arial" panose="020B0604020202020204" pitchFamily="34" charset="0"/>
              <a:buChar char="•"/>
            </a:pPr>
            <a:r>
              <a:rPr lang="it-IT" sz="2000" dirty="0"/>
              <a:t>Il rischio: un'introduzione</a:t>
            </a:r>
          </a:p>
          <a:p>
            <a:pPr marL="342900" indent="-342900">
              <a:lnSpc>
                <a:spcPct val="150000"/>
              </a:lnSpc>
              <a:buFont typeface="Arial" panose="020B0604020202020204" pitchFamily="34" charset="0"/>
              <a:buChar char="•"/>
            </a:pPr>
            <a:r>
              <a:rPr lang="it-IT" sz="2000" dirty="0"/>
              <a:t>Il bisogno di sicurezza</a:t>
            </a:r>
          </a:p>
          <a:p>
            <a:pPr marL="342900" indent="-342900">
              <a:lnSpc>
                <a:spcPct val="150000"/>
              </a:lnSpc>
              <a:buFont typeface="Arial" panose="020B0604020202020204" pitchFamily="34" charset="0"/>
              <a:buChar char="•"/>
            </a:pPr>
            <a:r>
              <a:rPr lang="it-IT" sz="2000" dirty="0"/>
              <a:t>Il rischio al tempo della </a:t>
            </a:r>
            <a:r>
              <a:rPr lang="it-IT" sz="2000" dirty="0" err="1"/>
              <a:t>MiFID</a:t>
            </a:r>
            <a:endParaRPr lang="it-IT" sz="2000" dirty="0"/>
          </a:p>
          <a:p>
            <a:pPr marL="342900" indent="-342900">
              <a:lnSpc>
                <a:spcPct val="150000"/>
              </a:lnSpc>
              <a:buFont typeface="Arial" panose="020B0604020202020204" pitchFamily="34" charset="0"/>
              <a:buChar char="•"/>
            </a:pPr>
            <a:r>
              <a:rPr lang="it-IT" sz="2000" dirty="0"/>
              <a:t>La pianificazione finanziaria ed il rendimento di portafoglio</a:t>
            </a:r>
          </a:p>
          <a:p>
            <a:pPr marL="342900" indent="-342900">
              <a:lnSpc>
                <a:spcPct val="150000"/>
              </a:lnSpc>
              <a:buFont typeface="Arial" panose="020B0604020202020204" pitchFamily="34" charset="0"/>
              <a:buChar char="•"/>
            </a:pPr>
            <a:r>
              <a:rPr lang="it-IT" sz="2000" dirty="0"/>
              <a:t>La mappa dei rischi degli investimenti obbligazionari e azionari</a:t>
            </a:r>
          </a:p>
          <a:p>
            <a:pPr marL="342900" indent="-342900">
              <a:lnSpc>
                <a:spcPct val="150000"/>
              </a:lnSpc>
              <a:buFont typeface="Arial" panose="020B0604020202020204" pitchFamily="34" charset="0"/>
              <a:buChar char="•"/>
            </a:pPr>
            <a:r>
              <a:rPr lang="it-IT" sz="2000" dirty="0"/>
              <a:t>Gli strumenti alternativi di investimento</a:t>
            </a:r>
          </a:p>
          <a:p>
            <a:pPr marL="342900" indent="-342900">
              <a:lnSpc>
                <a:spcPct val="150000"/>
              </a:lnSpc>
              <a:buFont typeface="Arial" panose="020B0604020202020204" pitchFamily="34" charset="0"/>
              <a:buChar char="•"/>
            </a:pPr>
            <a:r>
              <a:rPr lang="it-IT" sz="2000" b="1" dirty="0"/>
              <a:t>I benefici della diversificazione del portafoglio</a:t>
            </a:r>
          </a:p>
          <a:p>
            <a:pPr marL="342900" indent="-342900">
              <a:lnSpc>
                <a:spcPct val="150000"/>
              </a:lnSpc>
              <a:buFont typeface="Arial" panose="020B0604020202020204" pitchFamily="34" charset="0"/>
              <a:buChar char="•"/>
            </a:pPr>
            <a:r>
              <a:rPr lang="it-IT" sz="2000" dirty="0"/>
              <a:t>Le strategie di gestione del portafoglio</a:t>
            </a:r>
          </a:p>
        </p:txBody>
      </p:sp>
      <p:sp>
        <p:nvSpPr>
          <p:cNvPr id="2" name="Segnaposto numero diapositiva 1"/>
          <p:cNvSpPr>
            <a:spLocks noGrp="1"/>
          </p:cNvSpPr>
          <p:nvPr>
            <p:ph type="sldNum" sz="quarter" idx="4"/>
          </p:nvPr>
        </p:nvSpPr>
        <p:spPr/>
        <p:txBody>
          <a:bodyPr/>
          <a:lstStyle/>
          <a:p>
            <a:fld id="{CEE20744-6222-4AA3-9D45-8592154090B2}" type="slidenum">
              <a:rPr lang="it-IT" smtClean="0"/>
              <a:pPr/>
              <a:t>182</a:t>
            </a:fld>
            <a:endParaRPr lang="it-IT" dirty="0"/>
          </a:p>
        </p:txBody>
      </p:sp>
    </p:spTree>
    <p:extLst>
      <p:ext uri="{BB962C8B-B14F-4D97-AF65-F5344CB8AC3E}">
        <p14:creationId xmlns:p14="http://schemas.microsoft.com/office/powerpoint/2010/main" val="3791947130"/>
      </p:ext>
    </p:extLst>
  </p:cSld>
  <p:clrMapOvr>
    <a:masterClrMapping/>
  </p:clrMapOvr>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026"/>
          <p:cNvSpPr txBox="1">
            <a:spLocks noChangeArrowheads="1"/>
          </p:cNvSpPr>
          <p:nvPr/>
        </p:nvSpPr>
        <p:spPr bwMode="auto">
          <a:xfrm>
            <a:off x="439172" y="260648"/>
            <a:ext cx="8278812" cy="463846"/>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lgn="ctr">
                <a:solidFill>
                  <a:srgbClr val="6699FF"/>
                </a:solidFill>
                <a:miter lim="800000"/>
                <a:headEnd/>
                <a:tailEnd/>
              </a14:hiddenLine>
            </a:ext>
          </a:extLst>
        </p:spPr>
        <p:txBody>
          <a:bodyPr lIns="90000" tIns="46800" rIns="90000" bIns="46800">
            <a:spAutoFit/>
          </a:bodyPr>
          <a:lstStyle/>
          <a:p>
            <a:pPr algn="ctr">
              <a:defRPr/>
            </a:pPr>
            <a:r>
              <a:rPr lang="it-IT" sz="2400" b="1" dirty="0">
                <a:solidFill>
                  <a:srgbClr val="F26200"/>
                </a:solidFill>
                <a:latin typeface="Georgia" panose="02040502050405020303" pitchFamily="18" charset="0"/>
              </a:rPr>
              <a:t>La diversificazione del rischio di portafoglio</a:t>
            </a:r>
          </a:p>
        </p:txBody>
      </p:sp>
      <p:sp>
        <p:nvSpPr>
          <p:cNvPr id="2" name="Segnaposto numero diapositiva 1"/>
          <p:cNvSpPr>
            <a:spLocks noGrp="1"/>
          </p:cNvSpPr>
          <p:nvPr>
            <p:ph type="sldNum" sz="quarter" idx="4"/>
          </p:nvPr>
        </p:nvSpPr>
        <p:spPr/>
        <p:txBody>
          <a:bodyPr/>
          <a:lstStyle/>
          <a:p>
            <a:fld id="{CEE20744-6222-4AA3-9D45-8592154090B2}" type="slidenum">
              <a:rPr lang="it-IT" smtClean="0"/>
              <a:pPr/>
              <a:t>183</a:t>
            </a:fld>
            <a:endParaRPr lang="it-IT" dirty="0"/>
          </a:p>
        </p:txBody>
      </p:sp>
      <p:grpSp>
        <p:nvGrpSpPr>
          <p:cNvPr id="6" name="Gruppo 5"/>
          <p:cNvGrpSpPr/>
          <p:nvPr/>
        </p:nvGrpSpPr>
        <p:grpSpPr>
          <a:xfrm>
            <a:off x="827584" y="1700808"/>
            <a:ext cx="7632327" cy="3380979"/>
            <a:chOff x="900113" y="2565400"/>
            <a:chExt cx="5616575" cy="2401336"/>
          </a:xfrm>
        </p:grpSpPr>
        <p:sp>
          <p:nvSpPr>
            <p:cNvPr id="25" name="Text Box 26"/>
            <p:cNvSpPr txBox="1">
              <a:spLocks noChangeArrowheads="1"/>
            </p:cNvSpPr>
            <p:nvPr/>
          </p:nvSpPr>
          <p:spPr bwMode="auto">
            <a:xfrm>
              <a:off x="3563938" y="4201643"/>
              <a:ext cx="2952750" cy="7650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it-IT" altLang="it-IT" sz="1400" dirty="0"/>
                <a:t>Modalità di diversificazione: </a:t>
              </a:r>
            </a:p>
            <a:p>
              <a:r>
                <a:rPr lang="it-IT" altLang="it-IT" sz="1400" dirty="0"/>
                <a:t>	</a:t>
              </a:r>
              <a:r>
                <a:rPr lang="it-IT" altLang="it-IT" sz="1200" dirty="0"/>
                <a:t>- geografica</a:t>
              </a:r>
            </a:p>
            <a:p>
              <a:r>
                <a:rPr lang="it-IT" altLang="it-IT" sz="1200" dirty="0"/>
                <a:t>	- per </a:t>
              </a:r>
              <a:r>
                <a:rPr lang="it-IT" altLang="it-IT" sz="1200" dirty="0" smtClean="0"/>
                <a:t>settori</a:t>
              </a:r>
            </a:p>
            <a:p>
              <a:r>
                <a:rPr lang="it-IT" altLang="it-IT" sz="1200" dirty="0" smtClean="0"/>
                <a:t>	 - per </a:t>
              </a:r>
              <a:r>
                <a:rPr lang="it-IT" altLang="it-IT" sz="1200" dirty="0"/>
                <a:t>settori</a:t>
              </a:r>
            </a:p>
            <a:p>
              <a:r>
                <a:rPr lang="it-IT" altLang="it-IT" sz="1200" dirty="0"/>
                <a:t>	- per </a:t>
              </a:r>
              <a:r>
                <a:rPr lang="it-IT" altLang="it-IT" sz="1200" dirty="0" smtClean="0"/>
                <a:t>capitalizzazione</a:t>
              </a:r>
              <a:endParaRPr lang="it-IT" altLang="it-IT" sz="1400" dirty="0"/>
            </a:p>
          </p:txBody>
        </p:sp>
        <p:sp>
          <p:nvSpPr>
            <p:cNvPr id="26" name="Text Box 5"/>
            <p:cNvSpPr txBox="1">
              <a:spLocks noChangeArrowheads="1"/>
            </p:cNvSpPr>
            <p:nvPr/>
          </p:nvSpPr>
          <p:spPr bwMode="auto">
            <a:xfrm>
              <a:off x="3132138" y="4161785"/>
              <a:ext cx="2160587"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GB" altLang="it-IT" sz="1200"/>
            </a:p>
          </p:txBody>
        </p:sp>
        <p:grpSp>
          <p:nvGrpSpPr>
            <p:cNvPr id="27" name="Group 16"/>
            <p:cNvGrpSpPr>
              <a:grpSpLocks/>
            </p:cNvGrpSpPr>
            <p:nvPr/>
          </p:nvGrpSpPr>
          <p:grpSpPr bwMode="auto">
            <a:xfrm>
              <a:off x="2595563" y="2708275"/>
              <a:ext cx="939801" cy="1595438"/>
              <a:chOff x="1529" y="1360"/>
              <a:chExt cx="592" cy="1005"/>
            </a:xfrm>
          </p:grpSpPr>
          <p:sp>
            <p:nvSpPr>
              <p:cNvPr id="28" name="Line 17"/>
              <p:cNvSpPr>
                <a:spLocks noChangeShapeType="1"/>
              </p:cNvSpPr>
              <p:nvPr/>
            </p:nvSpPr>
            <p:spPr bwMode="auto">
              <a:xfrm flipH="1">
                <a:off x="1982" y="1360"/>
                <a:ext cx="8" cy="1004"/>
              </a:xfrm>
              <a:prstGeom prst="line">
                <a:avLst/>
              </a:prstGeom>
              <a:noFill/>
              <a:ln w="254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53882" dir="2700000" algn="ctr" rotWithShape="0">
                        <a:srgbClr val="808080"/>
                      </a:outerShdw>
                    </a:effectLst>
                  </a14:hiddenEffects>
                </a:ext>
              </a:extLst>
            </p:spPr>
            <p:txBody>
              <a:bodyPr anchor="ctr"/>
              <a:lstStyle/>
              <a:p>
                <a:endParaRPr lang="it-IT"/>
              </a:p>
            </p:txBody>
          </p:sp>
          <p:sp>
            <p:nvSpPr>
              <p:cNvPr id="29" name="Line 18"/>
              <p:cNvSpPr>
                <a:spLocks noChangeShapeType="1"/>
              </p:cNvSpPr>
              <p:nvPr/>
            </p:nvSpPr>
            <p:spPr bwMode="auto">
              <a:xfrm>
                <a:off x="1999" y="1368"/>
                <a:ext cx="122" cy="1"/>
              </a:xfrm>
              <a:prstGeom prst="line">
                <a:avLst/>
              </a:prstGeom>
              <a:noFill/>
              <a:ln w="254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53882" dir="2700000" algn="ctr" rotWithShape="0">
                        <a:srgbClr val="808080"/>
                      </a:outerShdw>
                    </a:effectLst>
                  </a14:hiddenEffects>
                </a:ext>
              </a:extLst>
            </p:spPr>
            <p:txBody>
              <a:bodyPr anchor="ctr"/>
              <a:lstStyle/>
              <a:p>
                <a:endParaRPr lang="it-IT"/>
              </a:p>
            </p:txBody>
          </p:sp>
          <p:sp>
            <p:nvSpPr>
              <p:cNvPr id="30" name="Line 19"/>
              <p:cNvSpPr>
                <a:spLocks noChangeShapeType="1"/>
              </p:cNvSpPr>
              <p:nvPr/>
            </p:nvSpPr>
            <p:spPr bwMode="auto">
              <a:xfrm>
                <a:off x="1529" y="1873"/>
                <a:ext cx="481" cy="0"/>
              </a:xfrm>
              <a:prstGeom prst="line">
                <a:avLst/>
              </a:prstGeom>
              <a:noFill/>
              <a:ln w="254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53882" dir="2700000" algn="ctr" rotWithShape="0">
                        <a:srgbClr val="808080"/>
                      </a:outerShdw>
                    </a:effectLst>
                  </a14:hiddenEffects>
                </a:ext>
              </a:extLst>
            </p:spPr>
            <p:txBody>
              <a:bodyPr anchor="ctr"/>
              <a:lstStyle/>
              <a:p>
                <a:endParaRPr lang="it-IT"/>
              </a:p>
            </p:txBody>
          </p:sp>
          <p:sp>
            <p:nvSpPr>
              <p:cNvPr id="31" name="Line 20"/>
              <p:cNvSpPr>
                <a:spLocks noChangeShapeType="1"/>
              </p:cNvSpPr>
              <p:nvPr/>
            </p:nvSpPr>
            <p:spPr bwMode="auto">
              <a:xfrm>
                <a:off x="1991" y="2364"/>
                <a:ext cx="122" cy="1"/>
              </a:xfrm>
              <a:prstGeom prst="line">
                <a:avLst/>
              </a:prstGeom>
              <a:noFill/>
              <a:ln w="254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53882" dir="2700000" algn="ctr" rotWithShape="0">
                        <a:srgbClr val="808080"/>
                      </a:outerShdw>
                    </a:effectLst>
                  </a14:hiddenEffects>
                </a:ext>
              </a:extLst>
            </p:spPr>
            <p:txBody>
              <a:bodyPr anchor="ctr"/>
              <a:lstStyle/>
              <a:p>
                <a:endParaRPr lang="it-IT"/>
              </a:p>
            </p:txBody>
          </p:sp>
        </p:grpSp>
        <p:sp>
          <p:nvSpPr>
            <p:cNvPr id="32" name="Text Box 21"/>
            <p:cNvSpPr txBox="1">
              <a:spLocks noChangeArrowheads="1"/>
            </p:cNvSpPr>
            <p:nvPr/>
          </p:nvSpPr>
          <p:spPr bwMode="auto">
            <a:xfrm>
              <a:off x="900113" y="2832100"/>
              <a:ext cx="2087562" cy="1101725"/>
            </a:xfrm>
            <a:prstGeom prst="rect">
              <a:avLst/>
            </a:prstGeom>
            <a:noFill/>
            <a:ln>
              <a:noFill/>
            </a:ln>
            <a:effectLst/>
            <a:extLst>
              <a:ext uri="{909E8E84-426E-40DD-AFC4-6F175D3DCCD1}">
                <a14:hiddenFill xmlns:a14="http://schemas.microsoft.com/office/drawing/2010/main">
                  <a:solidFill>
                    <a:srgbClr val="FFFF66"/>
                  </a:solidFill>
                </a14:hiddenFill>
              </a:ext>
              <a:ext uri="{91240B29-F687-4F45-9708-019B960494DF}">
                <a14:hiddenLine xmlns:a14="http://schemas.microsoft.com/office/drawing/2010/main" w="28575" algn="ctr">
                  <a:solidFill>
                    <a:srgbClr val="FF9933"/>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6693" tIns="28346" rIns="56693" bIns="28346" anchor="ctr"/>
            <a:lstStyle/>
            <a:p>
              <a:r>
                <a:rPr lang="it-IT" altLang="it-IT" sz="2000" b="1" dirty="0">
                  <a:solidFill>
                    <a:srgbClr val="000000"/>
                  </a:solidFill>
                </a:rPr>
                <a:t>I benefici della diversificazione</a:t>
              </a:r>
            </a:p>
            <a:p>
              <a:r>
                <a:rPr lang="it-IT" altLang="it-IT" sz="2000" b="1" dirty="0">
                  <a:solidFill>
                    <a:srgbClr val="000000"/>
                  </a:solidFill>
                </a:rPr>
                <a:t>del portafoglio</a:t>
              </a:r>
              <a:endParaRPr lang="it-IT" altLang="it-IT" sz="2000" b="1" dirty="0"/>
            </a:p>
          </p:txBody>
        </p:sp>
        <p:sp>
          <p:nvSpPr>
            <p:cNvPr id="33" name="Text Box 24"/>
            <p:cNvSpPr txBox="1">
              <a:spLocks noChangeArrowheads="1"/>
            </p:cNvSpPr>
            <p:nvPr/>
          </p:nvSpPr>
          <p:spPr bwMode="auto">
            <a:xfrm>
              <a:off x="3536950" y="2565400"/>
              <a:ext cx="2763838" cy="912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it-IT" altLang="it-IT" sz="1400" dirty="0"/>
                <a:t>Il calcolo del beneficio della diversificazione</a:t>
              </a:r>
            </a:p>
            <a:p>
              <a:r>
                <a:rPr lang="it-IT" altLang="it-IT" sz="1400" dirty="0"/>
                <a:t>    </a:t>
              </a:r>
              <a:r>
                <a:rPr lang="it-IT" altLang="it-IT" sz="1200" dirty="0"/>
                <a:t>- correlazione dei titoli</a:t>
              </a:r>
            </a:p>
            <a:p>
              <a:r>
                <a:rPr lang="it-IT" altLang="it-IT" sz="1200" dirty="0"/>
                <a:t>     - rapporto tra correlazione e rischio</a:t>
              </a:r>
            </a:p>
          </p:txBody>
        </p:sp>
      </p:grpSp>
    </p:spTree>
    <p:extLst>
      <p:ext uri="{BB962C8B-B14F-4D97-AF65-F5344CB8AC3E}">
        <p14:creationId xmlns:p14="http://schemas.microsoft.com/office/powerpoint/2010/main" val="1805485290"/>
      </p:ext>
    </p:extLst>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026"/>
          <p:cNvSpPr txBox="1">
            <a:spLocks noChangeArrowheads="1"/>
          </p:cNvSpPr>
          <p:nvPr/>
        </p:nvSpPr>
        <p:spPr bwMode="auto">
          <a:xfrm>
            <a:off x="439172" y="260648"/>
            <a:ext cx="8278812" cy="463846"/>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lgn="ctr">
                <a:solidFill>
                  <a:srgbClr val="6699FF"/>
                </a:solidFill>
                <a:miter lim="800000"/>
                <a:headEnd/>
                <a:tailEnd/>
              </a14:hiddenLine>
            </a:ext>
          </a:extLst>
        </p:spPr>
        <p:txBody>
          <a:bodyPr lIns="90000" tIns="46800" rIns="90000" bIns="46800">
            <a:spAutoFit/>
          </a:bodyPr>
          <a:lstStyle/>
          <a:p>
            <a:pPr algn="ctr">
              <a:defRPr/>
            </a:pPr>
            <a:r>
              <a:rPr lang="it-IT" sz="2400" b="1" dirty="0">
                <a:solidFill>
                  <a:srgbClr val="F26200"/>
                </a:solidFill>
                <a:latin typeface="Georgia" panose="02040502050405020303" pitchFamily="18" charset="0"/>
              </a:rPr>
              <a:t>La diversificazione del rischio di portafoglio</a:t>
            </a:r>
          </a:p>
        </p:txBody>
      </p:sp>
      <p:sp>
        <p:nvSpPr>
          <p:cNvPr id="2" name="Segnaposto numero diapositiva 1"/>
          <p:cNvSpPr>
            <a:spLocks noGrp="1"/>
          </p:cNvSpPr>
          <p:nvPr>
            <p:ph type="sldNum" sz="quarter" idx="4"/>
          </p:nvPr>
        </p:nvSpPr>
        <p:spPr/>
        <p:txBody>
          <a:bodyPr/>
          <a:lstStyle/>
          <a:p>
            <a:fld id="{CEE20744-6222-4AA3-9D45-8592154090B2}" type="slidenum">
              <a:rPr lang="it-IT" smtClean="0"/>
              <a:pPr/>
              <a:t>184</a:t>
            </a:fld>
            <a:endParaRPr lang="it-IT" dirty="0"/>
          </a:p>
        </p:txBody>
      </p:sp>
      <p:pic>
        <p:nvPicPr>
          <p:cNvPr id="14" name="Picture 2"/>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rcRect l="7502" t="1424" r="7721" b="12975"/>
          <a:stretch/>
        </p:blipFill>
        <p:spPr bwMode="auto">
          <a:xfrm>
            <a:off x="1128591" y="1296941"/>
            <a:ext cx="6886818" cy="42641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00681182"/>
      </p:ext>
    </p:extLst>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026"/>
          <p:cNvSpPr txBox="1">
            <a:spLocks noChangeArrowheads="1"/>
          </p:cNvSpPr>
          <p:nvPr/>
        </p:nvSpPr>
        <p:spPr bwMode="auto">
          <a:xfrm>
            <a:off x="439172" y="260648"/>
            <a:ext cx="8278812" cy="463846"/>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lgn="ctr">
                <a:solidFill>
                  <a:srgbClr val="6699FF"/>
                </a:solidFill>
                <a:miter lim="800000"/>
                <a:headEnd/>
                <a:tailEnd/>
              </a14:hiddenLine>
            </a:ext>
          </a:extLst>
        </p:spPr>
        <p:txBody>
          <a:bodyPr lIns="90000" tIns="46800" rIns="90000" bIns="46800">
            <a:spAutoFit/>
          </a:bodyPr>
          <a:lstStyle/>
          <a:p>
            <a:pPr algn="ctr">
              <a:defRPr/>
            </a:pPr>
            <a:r>
              <a:rPr lang="it-IT" sz="2400" b="1" dirty="0">
                <a:solidFill>
                  <a:srgbClr val="F26200"/>
                </a:solidFill>
                <a:latin typeface="Georgia" panose="02040502050405020303" pitchFamily="18" charset="0"/>
              </a:rPr>
              <a:t>La diversificazione del rischio di portafoglio</a:t>
            </a:r>
          </a:p>
        </p:txBody>
      </p:sp>
      <p:sp>
        <p:nvSpPr>
          <p:cNvPr id="2" name="Segnaposto numero diapositiva 1"/>
          <p:cNvSpPr>
            <a:spLocks noGrp="1"/>
          </p:cNvSpPr>
          <p:nvPr>
            <p:ph type="sldNum" sz="quarter" idx="4"/>
          </p:nvPr>
        </p:nvSpPr>
        <p:spPr/>
        <p:txBody>
          <a:bodyPr/>
          <a:lstStyle/>
          <a:p>
            <a:fld id="{CEE20744-6222-4AA3-9D45-8592154090B2}" type="slidenum">
              <a:rPr lang="it-IT" smtClean="0"/>
              <a:pPr/>
              <a:t>185</a:t>
            </a:fld>
            <a:endParaRPr lang="it-IT" dirty="0"/>
          </a:p>
        </p:txBody>
      </p:sp>
      <p:pic>
        <p:nvPicPr>
          <p:cNvPr id="15"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666376" y="1052736"/>
            <a:ext cx="7824404" cy="50597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45539603"/>
      </p:ext>
    </p:extLst>
  </p:cSld>
  <p:clrMapOvr>
    <a:masterClrMapping/>
  </p:clrMapOvr>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026"/>
          <p:cNvSpPr txBox="1">
            <a:spLocks noChangeArrowheads="1"/>
          </p:cNvSpPr>
          <p:nvPr/>
        </p:nvSpPr>
        <p:spPr bwMode="auto">
          <a:xfrm>
            <a:off x="439172" y="260648"/>
            <a:ext cx="8278812" cy="463846"/>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lgn="ctr">
                <a:solidFill>
                  <a:srgbClr val="6699FF"/>
                </a:solidFill>
                <a:miter lim="800000"/>
                <a:headEnd/>
                <a:tailEnd/>
              </a14:hiddenLine>
            </a:ext>
          </a:extLst>
        </p:spPr>
        <p:txBody>
          <a:bodyPr lIns="90000" tIns="46800" rIns="90000" bIns="46800">
            <a:spAutoFit/>
          </a:bodyPr>
          <a:lstStyle/>
          <a:p>
            <a:pPr algn="ctr">
              <a:defRPr/>
            </a:pPr>
            <a:r>
              <a:rPr lang="it-IT" sz="2400" b="1" dirty="0">
                <a:solidFill>
                  <a:srgbClr val="F26200"/>
                </a:solidFill>
                <a:latin typeface="Georgia" panose="02040502050405020303" pitchFamily="18" charset="0"/>
              </a:rPr>
              <a:t>La diversificazione del rischio di portafoglio</a:t>
            </a:r>
          </a:p>
        </p:txBody>
      </p:sp>
      <p:sp>
        <p:nvSpPr>
          <p:cNvPr id="2" name="Segnaposto numero diapositiva 1"/>
          <p:cNvSpPr>
            <a:spLocks noGrp="1"/>
          </p:cNvSpPr>
          <p:nvPr>
            <p:ph type="sldNum" sz="quarter" idx="4"/>
          </p:nvPr>
        </p:nvSpPr>
        <p:spPr/>
        <p:txBody>
          <a:bodyPr/>
          <a:lstStyle/>
          <a:p>
            <a:fld id="{CEE20744-6222-4AA3-9D45-8592154090B2}" type="slidenum">
              <a:rPr lang="it-IT" smtClean="0"/>
              <a:pPr/>
              <a:t>186</a:t>
            </a:fld>
            <a:endParaRPr lang="it-IT" dirty="0"/>
          </a:p>
        </p:txBody>
      </p:sp>
      <p:pic>
        <p:nvPicPr>
          <p:cNvPr id="5" name="Picture 2"/>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rcRect/>
          <a:stretch>
            <a:fillRect/>
          </a:stretch>
        </p:blipFill>
        <p:spPr bwMode="auto">
          <a:xfrm>
            <a:off x="688933" y="1180677"/>
            <a:ext cx="7766134" cy="46083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05483320"/>
      </p:ext>
    </p:extLst>
  </p:cSld>
  <p:clrMapOvr>
    <a:masterClrMapping/>
  </p:clrMapOvr>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026"/>
          <p:cNvSpPr txBox="1">
            <a:spLocks noChangeArrowheads="1"/>
          </p:cNvSpPr>
          <p:nvPr/>
        </p:nvSpPr>
        <p:spPr bwMode="auto">
          <a:xfrm>
            <a:off x="439172" y="260648"/>
            <a:ext cx="8278812" cy="463846"/>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lgn="ctr">
                <a:solidFill>
                  <a:srgbClr val="6699FF"/>
                </a:solidFill>
                <a:miter lim="800000"/>
                <a:headEnd/>
                <a:tailEnd/>
              </a14:hiddenLine>
            </a:ext>
          </a:extLst>
        </p:spPr>
        <p:txBody>
          <a:bodyPr lIns="90000" tIns="46800" rIns="90000" bIns="46800">
            <a:spAutoFit/>
          </a:bodyPr>
          <a:lstStyle/>
          <a:p>
            <a:pPr algn="ctr">
              <a:defRPr/>
            </a:pPr>
            <a:r>
              <a:rPr lang="it-IT" sz="2400" b="1" dirty="0">
                <a:solidFill>
                  <a:srgbClr val="F26200"/>
                </a:solidFill>
                <a:latin typeface="Georgia" panose="02040502050405020303" pitchFamily="18" charset="0"/>
              </a:rPr>
              <a:t>La diversificazione del rischio di portafoglio</a:t>
            </a:r>
          </a:p>
        </p:txBody>
      </p:sp>
      <p:sp>
        <p:nvSpPr>
          <p:cNvPr id="2" name="Segnaposto numero diapositiva 1"/>
          <p:cNvSpPr>
            <a:spLocks noGrp="1"/>
          </p:cNvSpPr>
          <p:nvPr>
            <p:ph type="sldNum" sz="quarter" idx="4"/>
          </p:nvPr>
        </p:nvSpPr>
        <p:spPr/>
        <p:txBody>
          <a:bodyPr/>
          <a:lstStyle/>
          <a:p>
            <a:fld id="{CEE20744-6222-4AA3-9D45-8592154090B2}" type="slidenum">
              <a:rPr lang="it-IT" smtClean="0"/>
              <a:pPr/>
              <a:t>187</a:t>
            </a:fld>
            <a:endParaRPr lang="it-IT" dirty="0"/>
          </a:p>
        </p:txBody>
      </p:sp>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520" y="1916832"/>
            <a:ext cx="4142460" cy="26365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16016" y="1916832"/>
            <a:ext cx="4265744" cy="26794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66666445"/>
      </p:ext>
    </p:extLst>
  </p:cSld>
  <p:clrMapOvr>
    <a:masterClrMapping/>
  </p:clrMapOvr>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026"/>
          <p:cNvSpPr txBox="1">
            <a:spLocks noChangeArrowheads="1"/>
          </p:cNvSpPr>
          <p:nvPr/>
        </p:nvSpPr>
        <p:spPr bwMode="auto">
          <a:xfrm>
            <a:off x="439172" y="260648"/>
            <a:ext cx="8278812" cy="463846"/>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lgn="ctr">
                <a:solidFill>
                  <a:srgbClr val="6699FF"/>
                </a:solidFill>
                <a:miter lim="800000"/>
                <a:headEnd/>
                <a:tailEnd/>
              </a14:hiddenLine>
            </a:ext>
          </a:extLst>
        </p:spPr>
        <p:txBody>
          <a:bodyPr lIns="90000" tIns="46800" rIns="90000" bIns="46800">
            <a:spAutoFit/>
          </a:bodyPr>
          <a:lstStyle/>
          <a:p>
            <a:pPr algn="ctr">
              <a:defRPr/>
            </a:pPr>
            <a:r>
              <a:rPr lang="it-IT" sz="2400" b="1" dirty="0">
                <a:solidFill>
                  <a:srgbClr val="F26200"/>
                </a:solidFill>
                <a:latin typeface="Georgia" panose="02040502050405020303" pitchFamily="18" charset="0"/>
              </a:rPr>
              <a:t>La diversificazione del rischio di portafoglio</a:t>
            </a:r>
          </a:p>
        </p:txBody>
      </p:sp>
      <p:sp>
        <p:nvSpPr>
          <p:cNvPr id="2" name="Segnaposto numero diapositiva 1"/>
          <p:cNvSpPr>
            <a:spLocks noGrp="1"/>
          </p:cNvSpPr>
          <p:nvPr>
            <p:ph type="sldNum" sz="quarter" idx="4"/>
          </p:nvPr>
        </p:nvSpPr>
        <p:spPr/>
        <p:txBody>
          <a:bodyPr/>
          <a:lstStyle/>
          <a:p>
            <a:fld id="{CEE20744-6222-4AA3-9D45-8592154090B2}" type="slidenum">
              <a:rPr lang="it-IT" smtClean="0"/>
              <a:pPr/>
              <a:t>188</a:t>
            </a:fld>
            <a:endParaRPr lang="it-IT" dirty="0"/>
          </a:p>
        </p:txBody>
      </p:sp>
      <p:pic>
        <p:nvPicPr>
          <p:cNvPr id="7" name="Picture 2"/>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rcRect/>
          <a:stretch>
            <a:fillRect/>
          </a:stretch>
        </p:blipFill>
        <p:spPr bwMode="auto">
          <a:xfrm>
            <a:off x="827584" y="1001390"/>
            <a:ext cx="7501988" cy="53079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42656646"/>
      </p:ext>
    </p:extLst>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026"/>
          <p:cNvSpPr txBox="1">
            <a:spLocks noChangeArrowheads="1"/>
          </p:cNvSpPr>
          <p:nvPr/>
        </p:nvSpPr>
        <p:spPr bwMode="auto">
          <a:xfrm>
            <a:off x="439172" y="260648"/>
            <a:ext cx="8278812" cy="463846"/>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lgn="ctr">
                <a:solidFill>
                  <a:srgbClr val="6699FF"/>
                </a:solidFill>
                <a:miter lim="800000"/>
                <a:headEnd/>
                <a:tailEnd/>
              </a14:hiddenLine>
            </a:ext>
          </a:extLst>
        </p:spPr>
        <p:txBody>
          <a:bodyPr lIns="90000" tIns="46800" rIns="90000" bIns="46800">
            <a:spAutoFit/>
          </a:bodyPr>
          <a:lstStyle/>
          <a:p>
            <a:pPr algn="ctr">
              <a:defRPr/>
            </a:pPr>
            <a:r>
              <a:rPr lang="it-IT" sz="2400" b="1" dirty="0">
                <a:solidFill>
                  <a:srgbClr val="F26200"/>
                </a:solidFill>
                <a:latin typeface="Georgia" panose="02040502050405020303" pitchFamily="18" charset="0"/>
              </a:rPr>
              <a:t>La diversificazione del rischio di portafoglio</a:t>
            </a:r>
          </a:p>
        </p:txBody>
      </p:sp>
      <p:sp>
        <p:nvSpPr>
          <p:cNvPr id="2" name="Segnaposto numero diapositiva 1"/>
          <p:cNvSpPr>
            <a:spLocks noGrp="1"/>
          </p:cNvSpPr>
          <p:nvPr>
            <p:ph type="sldNum" sz="quarter" idx="4"/>
          </p:nvPr>
        </p:nvSpPr>
        <p:spPr/>
        <p:txBody>
          <a:bodyPr/>
          <a:lstStyle/>
          <a:p>
            <a:fld id="{CEE20744-6222-4AA3-9D45-8592154090B2}" type="slidenum">
              <a:rPr lang="it-IT" smtClean="0"/>
              <a:pPr/>
              <a:t>189</a:t>
            </a:fld>
            <a:endParaRPr lang="it-IT" dirty="0"/>
          </a:p>
        </p:txBody>
      </p:sp>
      <p:graphicFrame>
        <p:nvGraphicFramePr>
          <p:cNvPr id="6" name="Object 18"/>
          <p:cNvGraphicFramePr>
            <a:graphicFrameLocks noGrp="1" noChangeAspect="1"/>
          </p:cNvGraphicFramePr>
          <p:nvPr>
            <p:ph sz="half" idx="4294967295"/>
            <p:extLst>
              <p:ext uri="{D42A27DB-BD31-4B8C-83A1-F6EECF244321}">
                <p14:modId xmlns:p14="http://schemas.microsoft.com/office/powerpoint/2010/main" val="2021746247"/>
              </p:ext>
            </p:extLst>
          </p:nvPr>
        </p:nvGraphicFramePr>
        <p:xfrm>
          <a:off x="1403648" y="1412776"/>
          <a:ext cx="6336704" cy="3609196"/>
        </p:xfrm>
        <a:graphic>
          <a:graphicData uri="http://schemas.openxmlformats.org/presentationml/2006/ole">
            <mc:AlternateContent xmlns:mc="http://schemas.openxmlformats.org/markup-compatibility/2006">
              <mc:Choice xmlns:v="urn:schemas-microsoft-com:vml" Requires="v">
                <p:oleObj spid="_x0000_s7201" name="Grafico" r:id="rId4" imgW="4667278" imgH="2657616" progId="Excel.Chart.8">
                  <p:embed/>
                </p:oleObj>
              </mc:Choice>
              <mc:Fallback>
                <p:oleObj name="Grafico" r:id="rId4" imgW="4667278" imgH="2657616" progId="Excel.Chart.8">
                  <p:embed/>
                  <p:pic>
                    <p:nvPicPr>
                      <p:cNvPr id="707602" name="Object 18"/>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03648" y="1412776"/>
                        <a:ext cx="6336704" cy="3609196"/>
                      </a:xfrm>
                      <a:prstGeom prst="rect">
                        <a:avLst/>
                      </a:prstGeom>
                      <a:noFill/>
                      <a:ln>
                        <a:noFill/>
                      </a:ln>
                      <a:effectLst/>
                      <a:extLst/>
                    </p:spPr>
                  </p:pic>
                </p:oleObj>
              </mc:Fallback>
            </mc:AlternateContent>
          </a:graphicData>
        </a:graphic>
      </p:graphicFrame>
      <p:sp>
        <p:nvSpPr>
          <p:cNvPr id="8" name="Text Box 21"/>
          <p:cNvSpPr txBox="1">
            <a:spLocks noChangeArrowheads="1"/>
          </p:cNvSpPr>
          <p:nvPr/>
        </p:nvSpPr>
        <p:spPr bwMode="auto">
          <a:xfrm>
            <a:off x="1043608" y="5281463"/>
            <a:ext cx="333851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it-IT" altLang="it-IT" sz="1400" dirty="0"/>
              <a:t>Massimo beneficio della diversificazione</a:t>
            </a:r>
          </a:p>
        </p:txBody>
      </p:sp>
      <p:sp>
        <p:nvSpPr>
          <p:cNvPr id="9" name="Line 22"/>
          <p:cNvSpPr>
            <a:spLocks noChangeShapeType="1"/>
          </p:cNvSpPr>
          <p:nvPr/>
        </p:nvSpPr>
        <p:spPr bwMode="auto">
          <a:xfrm>
            <a:off x="4382121" y="5443388"/>
            <a:ext cx="4318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it-IT"/>
          </a:p>
        </p:txBody>
      </p:sp>
      <p:sp>
        <p:nvSpPr>
          <p:cNvPr id="10" name="Text Box 23"/>
          <p:cNvSpPr txBox="1">
            <a:spLocks noChangeArrowheads="1"/>
          </p:cNvSpPr>
          <p:nvPr/>
        </p:nvSpPr>
        <p:spPr bwMode="auto">
          <a:xfrm>
            <a:off x="4813921" y="5281463"/>
            <a:ext cx="321113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it-IT" altLang="it-IT" sz="1400" dirty="0" smtClean="0"/>
              <a:t>Scelta di </a:t>
            </a:r>
            <a:r>
              <a:rPr lang="it-IT" altLang="it-IT" sz="1400" dirty="0" err="1" smtClean="0"/>
              <a:t>asset</a:t>
            </a:r>
            <a:r>
              <a:rPr lang="it-IT" altLang="it-IT" sz="1400" dirty="0" smtClean="0"/>
              <a:t> </a:t>
            </a:r>
            <a:r>
              <a:rPr lang="it-IT" altLang="it-IT" sz="1400" dirty="0" err="1" smtClean="0"/>
              <a:t>class</a:t>
            </a:r>
            <a:r>
              <a:rPr lang="it-IT" altLang="it-IT" sz="1400" dirty="0" smtClean="0"/>
              <a:t>/titoli non </a:t>
            </a:r>
            <a:r>
              <a:rPr lang="it-IT" altLang="it-IT" sz="1400" dirty="0"/>
              <a:t>correlati</a:t>
            </a:r>
          </a:p>
        </p:txBody>
      </p:sp>
    </p:spTree>
    <p:extLst>
      <p:ext uri="{BB962C8B-B14F-4D97-AF65-F5344CB8AC3E}">
        <p14:creationId xmlns:p14="http://schemas.microsoft.com/office/powerpoint/2010/main" val="410309560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026"/>
          <p:cNvSpPr txBox="1">
            <a:spLocks noChangeArrowheads="1"/>
          </p:cNvSpPr>
          <p:nvPr/>
        </p:nvSpPr>
        <p:spPr bwMode="auto">
          <a:xfrm>
            <a:off x="439172" y="260648"/>
            <a:ext cx="8278812" cy="463846"/>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lgn="ctr">
                <a:solidFill>
                  <a:srgbClr val="6699FF"/>
                </a:solidFill>
                <a:miter lim="800000"/>
                <a:headEnd/>
                <a:tailEnd/>
              </a14:hiddenLine>
            </a:ext>
          </a:extLst>
        </p:spPr>
        <p:txBody>
          <a:bodyPr lIns="90000" tIns="46800" rIns="90000" bIns="46800">
            <a:spAutoFit/>
          </a:bodyPr>
          <a:lstStyle/>
          <a:p>
            <a:pPr algn="ctr">
              <a:defRPr/>
            </a:pPr>
            <a:r>
              <a:rPr lang="it-IT" sz="2400" b="1" dirty="0" smtClean="0">
                <a:solidFill>
                  <a:srgbClr val="F26200"/>
                </a:solidFill>
                <a:latin typeface="Georgia" panose="02040502050405020303" pitchFamily="18" charset="0"/>
                <a:ea typeface="+mj-ea"/>
                <a:cs typeface="+mj-cs"/>
              </a:rPr>
              <a:t>Blocco </a:t>
            </a:r>
            <a:r>
              <a:rPr lang="it-IT" sz="2400" b="1" dirty="0">
                <a:solidFill>
                  <a:srgbClr val="F26200"/>
                </a:solidFill>
                <a:latin typeface="Georgia" panose="02040502050405020303" pitchFamily="18" charset="0"/>
                <a:ea typeface="+mj-ea"/>
                <a:cs typeface="+mj-cs"/>
              </a:rPr>
              <a:t>1</a:t>
            </a:r>
            <a:r>
              <a:rPr lang="it-IT" sz="2400" b="1" dirty="0" smtClean="0">
                <a:solidFill>
                  <a:srgbClr val="F26200"/>
                </a:solidFill>
                <a:latin typeface="Georgia" panose="02040502050405020303" pitchFamily="18" charset="0"/>
                <a:ea typeface="+mj-ea"/>
                <a:cs typeface="+mj-cs"/>
              </a:rPr>
              <a:t> – Test 2</a:t>
            </a:r>
            <a:endParaRPr lang="it-IT" sz="2400" b="1" dirty="0">
              <a:solidFill>
                <a:srgbClr val="F26200"/>
              </a:solidFill>
              <a:latin typeface="Georgia" panose="02040502050405020303" pitchFamily="18" charset="0"/>
              <a:ea typeface="+mj-ea"/>
              <a:cs typeface="+mj-cs"/>
            </a:endParaRPr>
          </a:p>
        </p:txBody>
      </p:sp>
      <p:sp>
        <p:nvSpPr>
          <p:cNvPr id="11" name="Text Box 6"/>
          <p:cNvSpPr txBox="1">
            <a:spLocks noChangeArrowheads="1"/>
          </p:cNvSpPr>
          <p:nvPr/>
        </p:nvSpPr>
        <p:spPr bwMode="auto">
          <a:xfrm>
            <a:off x="395288" y="1484784"/>
            <a:ext cx="8322696" cy="2677656"/>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pPr algn="just">
              <a:lnSpc>
                <a:spcPct val="120000"/>
              </a:lnSpc>
              <a:defRPr/>
            </a:pPr>
            <a:r>
              <a:rPr lang="it-IT" sz="2000" dirty="0"/>
              <a:t>Domanda </a:t>
            </a:r>
            <a:r>
              <a:rPr lang="it-IT" sz="2000" dirty="0" smtClean="0"/>
              <a:t>2: Quale dei seguenti elementi non è una caratteristica del quadro economico attuale</a:t>
            </a:r>
            <a:r>
              <a:rPr lang="it-IT" sz="2000" dirty="0" smtClean="0">
                <a:cs typeface="Arial" charset="0"/>
              </a:rPr>
              <a:t>?</a:t>
            </a:r>
            <a:endParaRPr lang="it-IT" sz="2000" dirty="0">
              <a:cs typeface="Arial" charset="0"/>
            </a:endParaRPr>
          </a:p>
          <a:p>
            <a:pPr algn="just">
              <a:lnSpc>
                <a:spcPct val="120000"/>
              </a:lnSpc>
            </a:pPr>
            <a:endParaRPr lang="it-IT" sz="2000" dirty="0"/>
          </a:p>
          <a:p>
            <a:pPr marL="457200" indent="-457200" algn="just">
              <a:lnSpc>
                <a:spcPct val="120000"/>
              </a:lnSpc>
              <a:buFont typeface="+mj-lt"/>
              <a:buAutoNum type="arabicParenR"/>
            </a:pPr>
            <a:r>
              <a:rPr lang="it-IT" sz="2000" b="1" dirty="0" smtClean="0"/>
              <a:t>Stabilità reddituale</a:t>
            </a:r>
            <a:endParaRPr lang="it-IT" sz="2000" b="1" dirty="0"/>
          </a:p>
          <a:p>
            <a:pPr marL="457200" indent="-457200" algn="just">
              <a:lnSpc>
                <a:spcPct val="120000"/>
              </a:lnSpc>
              <a:buFont typeface="+mj-lt"/>
              <a:buAutoNum type="arabicParenR"/>
            </a:pPr>
            <a:r>
              <a:rPr lang="it-IT" sz="2000" dirty="0" smtClean="0"/>
              <a:t>Invecchiamento della popolazione</a:t>
            </a:r>
            <a:endParaRPr lang="it-IT" sz="2000" dirty="0"/>
          </a:p>
          <a:p>
            <a:pPr marL="457200" indent="-457200" algn="just">
              <a:lnSpc>
                <a:spcPct val="120000"/>
              </a:lnSpc>
              <a:buFont typeface="+mj-lt"/>
              <a:buAutoNum type="arabicParenR"/>
            </a:pPr>
            <a:r>
              <a:rPr lang="it-IT" sz="2000" dirty="0" smtClean="0"/>
              <a:t>Crisi dell'immobile</a:t>
            </a:r>
            <a:endParaRPr lang="it-IT" sz="2000" dirty="0"/>
          </a:p>
          <a:p>
            <a:pPr marL="457200" indent="-457200" algn="just">
              <a:lnSpc>
                <a:spcPct val="120000"/>
              </a:lnSpc>
              <a:buFont typeface="+mj-lt"/>
              <a:buAutoNum type="arabicParenR"/>
            </a:pPr>
            <a:r>
              <a:rPr lang="it-IT" sz="2000" dirty="0" smtClean="0"/>
              <a:t>Sistemi di welfare non adeguati</a:t>
            </a:r>
            <a:endParaRPr lang="it-IT" sz="2000" dirty="0">
              <a:cs typeface="Arial" charset="0"/>
            </a:endParaRPr>
          </a:p>
        </p:txBody>
      </p:sp>
      <p:sp>
        <p:nvSpPr>
          <p:cNvPr id="2" name="Segnaposto numero diapositiva 1"/>
          <p:cNvSpPr>
            <a:spLocks noGrp="1"/>
          </p:cNvSpPr>
          <p:nvPr>
            <p:ph type="sldNum" sz="quarter" idx="4"/>
          </p:nvPr>
        </p:nvSpPr>
        <p:spPr/>
        <p:txBody>
          <a:bodyPr/>
          <a:lstStyle/>
          <a:p>
            <a:fld id="{CEE20744-6222-4AA3-9D45-8592154090B2}" type="slidenum">
              <a:rPr lang="it-IT" smtClean="0"/>
              <a:pPr/>
              <a:t>19</a:t>
            </a:fld>
            <a:endParaRPr lang="it-IT"/>
          </a:p>
        </p:txBody>
      </p:sp>
    </p:spTree>
    <p:extLst>
      <p:ext uri="{BB962C8B-B14F-4D97-AF65-F5344CB8AC3E}">
        <p14:creationId xmlns:p14="http://schemas.microsoft.com/office/powerpoint/2010/main" val="3092712624"/>
      </p:ext>
    </p:extLst>
  </p:cSld>
  <p:clrMapOvr>
    <a:masterClrMapping/>
  </p:clrMapOvr>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026"/>
          <p:cNvSpPr txBox="1">
            <a:spLocks noChangeArrowheads="1"/>
          </p:cNvSpPr>
          <p:nvPr/>
        </p:nvSpPr>
        <p:spPr bwMode="auto">
          <a:xfrm>
            <a:off x="439172" y="260648"/>
            <a:ext cx="8278812" cy="463846"/>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lgn="ctr">
                <a:solidFill>
                  <a:srgbClr val="6699FF"/>
                </a:solidFill>
                <a:miter lim="800000"/>
                <a:headEnd/>
                <a:tailEnd/>
              </a14:hiddenLine>
            </a:ext>
          </a:extLst>
        </p:spPr>
        <p:txBody>
          <a:bodyPr lIns="90000" tIns="46800" rIns="90000" bIns="46800">
            <a:spAutoFit/>
          </a:bodyPr>
          <a:lstStyle/>
          <a:p>
            <a:pPr algn="ctr">
              <a:defRPr/>
            </a:pPr>
            <a:r>
              <a:rPr lang="it-IT" sz="2400" b="1" dirty="0" smtClean="0">
                <a:solidFill>
                  <a:srgbClr val="F26200"/>
                </a:solidFill>
                <a:latin typeface="Georgia" panose="02040502050405020303" pitchFamily="18" charset="0"/>
              </a:rPr>
              <a:t>La correlazione</a:t>
            </a:r>
            <a:endParaRPr lang="it-IT" sz="2400" b="1" dirty="0">
              <a:solidFill>
                <a:srgbClr val="F26200"/>
              </a:solidFill>
              <a:latin typeface="Georgia" panose="02040502050405020303" pitchFamily="18" charset="0"/>
            </a:endParaRPr>
          </a:p>
        </p:txBody>
      </p:sp>
      <p:sp>
        <p:nvSpPr>
          <p:cNvPr id="2" name="Segnaposto numero diapositiva 1"/>
          <p:cNvSpPr>
            <a:spLocks noGrp="1"/>
          </p:cNvSpPr>
          <p:nvPr>
            <p:ph type="sldNum" sz="quarter" idx="4"/>
          </p:nvPr>
        </p:nvSpPr>
        <p:spPr/>
        <p:txBody>
          <a:bodyPr/>
          <a:lstStyle/>
          <a:p>
            <a:fld id="{CEE20744-6222-4AA3-9D45-8592154090B2}" type="slidenum">
              <a:rPr lang="it-IT" smtClean="0"/>
              <a:pPr/>
              <a:t>190</a:t>
            </a:fld>
            <a:endParaRPr lang="it-IT" dirty="0"/>
          </a:p>
        </p:txBody>
      </p:sp>
      <p:sp>
        <p:nvSpPr>
          <p:cNvPr id="10" name="Text Box 21"/>
          <p:cNvSpPr txBox="1">
            <a:spLocks noChangeArrowheads="1"/>
          </p:cNvSpPr>
          <p:nvPr/>
        </p:nvSpPr>
        <p:spPr bwMode="auto">
          <a:xfrm>
            <a:off x="755576" y="1314907"/>
            <a:ext cx="270619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it-IT" altLang="it-IT" sz="2000"/>
              <a:t>Grado di correlazione </a:t>
            </a:r>
          </a:p>
        </p:txBody>
      </p:sp>
      <p:sp>
        <p:nvSpPr>
          <p:cNvPr id="11" name="Line 22"/>
          <p:cNvSpPr>
            <a:spLocks noChangeShapeType="1"/>
          </p:cNvSpPr>
          <p:nvPr/>
        </p:nvSpPr>
        <p:spPr bwMode="auto">
          <a:xfrm>
            <a:off x="3418632" y="1518107"/>
            <a:ext cx="6477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it-IT" sz="2400"/>
          </a:p>
        </p:txBody>
      </p:sp>
      <p:sp>
        <p:nvSpPr>
          <p:cNvPr id="15" name="Text Box 23"/>
          <p:cNvSpPr txBox="1">
            <a:spLocks noChangeArrowheads="1"/>
          </p:cNvSpPr>
          <p:nvPr/>
        </p:nvSpPr>
        <p:spPr bwMode="auto">
          <a:xfrm>
            <a:off x="4139357" y="1324432"/>
            <a:ext cx="456746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it-IT" altLang="it-IT" sz="2000" dirty="0"/>
              <a:t>Coefficiente di </a:t>
            </a:r>
            <a:r>
              <a:rPr lang="it-IT" altLang="it-IT" sz="2000" dirty="0" smtClean="0"/>
              <a:t>correlazione lineare (</a:t>
            </a:r>
            <a:r>
              <a:rPr lang="it-IT" altLang="it-IT" sz="2000" dirty="0" smtClean="0">
                <a:latin typeface="Symbol" panose="05050102010706020507" pitchFamily="18" charset="2"/>
              </a:rPr>
              <a:t>r</a:t>
            </a:r>
            <a:r>
              <a:rPr lang="it-IT" altLang="it-IT" sz="2000" dirty="0" smtClean="0"/>
              <a:t>) </a:t>
            </a:r>
            <a:endParaRPr lang="it-IT" altLang="it-IT" sz="2000" dirty="0"/>
          </a:p>
        </p:txBody>
      </p:sp>
      <p:grpSp>
        <p:nvGrpSpPr>
          <p:cNvPr id="18" name="Gruppo 27"/>
          <p:cNvGrpSpPr>
            <a:grpSpLocks/>
          </p:cNvGrpSpPr>
          <p:nvPr/>
        </p:nvGrpSpPr>
        <p:grpSpPr bwMode="auto">
          <a:xfrm>
            <a:off x="560177" y="2276872"/>
            <a:ext cx="8027988" cy="2976562"/>
            <a:chOff x="792163" y="2500306"/>
            <a:chExt cx="8027987" cy="2976562"/>
          </a:xfrm>
        </p:grpSpPr>
        <p:grpSp>
          <p:nvGrpSpPr>
            <p:cNvPr id="19" name="Group 20"/>
            <p:cNvGrpSpPr>
              <a:grpSpLocks/>
            </p:cNvGrpSpPr>
            <p:nvPr/>
          </p:nvGrpSpPr>
          <p:grpSpPr bwMode="auto">
            <a:xfrm>
              <a:off x="1008063" y="2500306"/>
              <a:ext cx="7667625" cy="457200"/>
              <a:chOff x="635" y="1691"/>
              <a:chExt cx="4830" cy="288"/>
            </a:xfrm>
          </p:grpSpPr>
          <p:sp>
            <p:nvSpPr>
              <p:cNvPr id="32" name="Text Box 8"/>
              <p:cNvSpPr txBox="1">
                <a:spLocks noChangeArrowheads="1"/>
              </p:cNvSpPr>
              <p:nvPr/>
            </p:nvSpPr>
            <p:spPr bwMode="auto">
              <a:xfrm>
                <a:off x="635" y="1691"/>
                <a:ext cx="104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50000"/>
                  </a:spcBef>
                </a:pPr>
                <a:r>
                  <a:rPr lang="el-GR" altLang="en-US" sz="2400" b="1" i="1">
                    <a:latin typeface="Verdana" panose="020B0604030504040204" pitchFamily="34" charset="0"/>
                  </a:rPr>
                  <a:t>ρ</a:t>
                </a:r>
                <a:r>
                  <a:rPr lang="it-IT" altLang="en-US" sz="2400" b="1" i="1">
                    <a:latin typeface="Verdana" panose="020B0604030504040204" pitchFamily="34" charset="0"/>
                  </a:rPr>
                  <a:t> = +1</a:t>
                </a:r>
              </a:p>
            </p:txBody>
          </p:sp>
          <p:sp>
            <p:nvSpPr>
              <p:cNvPr id="33" name="Text Box 9"/>
              <p:cNvSpPr txBox="1">
                <a:spLocks noChangeArrowheads="1"/>
              </p:cNvSpPr>
              <p:nvPr/>
            </p:nvSpPr>
            <p:spPr bwMode="auto">
              <a:xfrm>
                <a:off x="1837" y="1691"/>
                <a:ext cx="362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it-IT" altLang="en-US" sz="2400" i="1">
                    <a:cs typeface="Arial" panose="020B0604020202020204" pitchFamily="34" charset="0"/>
                  </a:rPr>
                  <a:t>Correlazione perfettamente positiva</a:t>
                </a:r>
              </a:p>
            </p:txBody>
          </p:sp>
        </p:grpSp>
        <p:grpSp>
          <p:nvGrpSpPr>
            <p:cNvPr id="20" name="Group 21"/>
            <p:cNvGrpSpPr>
              <a:grpSpLocks/>
            </p:cNvGrpSpPr>
            <p:nvPr/>
          </p:nvGrpSpPr>
          <p:grpSpPr bwMode="auto">
            <a:xfrm>
              <a:off x="792163" y="3128956"/>
              <a:ext cx="7883525" cy="457200"/>
              <a:chOff x="499" y="2099"/>
              <a:chExt cx="4966" cy="288"/>
            </a:xfrm>
          </p:grpSpPr>
          <p:sp>
            <p:nvSpPr>
              <p:cNvPr id="30" name="Text Box 12"/>
              <p:cNvSpPr txBox="1">
                <a:spLocks noChangeArrowheads="1"/>
              </p:cNvSpPr>
              <p:nvPr/>
            </p:nvSpPr>
            <p:spPr bwMode="auto">
              <a:xfrm>
                <a:off x="499" y="2099"/>
                <a:ext cx="1317"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50000"/>
                  </a:spcBef>
                </a:pPr>
                <a:r>
                  <a:rPr lang="it-IT" altLang="en-US" sz="2400" b="1" i="1">
                    <a:latin typeface="Verdana" panose="020B0604030504040204" pitchFamily="34" charset="0"/>
                  </a:rPr>
                  <a:t>0&lt;</a:t>
                </a:r>
                <a:r>
                  <a:rPr lang="el-GR" altLang="en-US" sz="2400" b="1" i="1">
                    <a:latin typeface="Verdana" panose="020B0604030504040204" pitchFamily="34" charset="0"/>
                  </a:rPr>
                  <a:t> ρ</a:t>
                </a:r>
                <a:r>
                  <a:rPr lang="it-IT" altLang="en-US" sz="2400" b="1" i="1">
                    <a:latin typeface="Verdana" panose="020B0604030504040204" pitchFamily="34" charset="0"/>
                  </a:rPr>
                  <a:t> &lt;+1</a:t>
                </a:r>
              </a:p>
            </p:txBody>
          </p:sp>
          <p:sp>
            <p:nvSpPr>
              <p:cNvPr id="31" name="Text Box 13"/>
              <p:cNvSpPr txBox="1">
                <a:spLocks noChangeArrowheads="1"/>
              </p:cNvSpPr>
              <p:nvPr/>
            </p:nvSpPr>
            <p:spPr bwMode="auto">
              <a:xfrm>
                <a:off x="1837" y="2099"/>
                <a:ext cx="362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it-IT" altLang="en-US" sz="2400" i="1" dirty="0">
                    <a:cs typeface="Arial" panose="020B0604020202020204" pitchFamily="34" charset="0"/>
                  </a:rPr>
                  <a:t>Correlazione positiva, ma non perfetta</a:t>
                </a:r>
              </a:p>
            </p:txBody>
          </p:sp>
        </p:grpSp>
        <p:grpSp>
          <p:nvGrpSpPr>
            <p:cNvPr id="21" name="Group 22"/>
            <p:cNvGrpSpPr>
              <a:grpSpLocks/>
            </p:cNvGrpSpPr>
            <p:nvPr/>
          </p:nvGrpSpPr>
          <p:grpSpPr bwMode="auto">
            <a:xfrm>
              <a:off x="1008063" y="3759193"/>
              <a:ext cx="7667625" cy="457200"/>
              <a:chOff x="635" y="2462"/>
              <a:chExt cx="4830" cy="288"/>
            </a:xfrm>
          </p:grpSpPr>
          <p:sp>
            <p:nvSpPr>
              <p:cNvPr id="28" name="Text Box 14"/>
              <p:cNvSpPr txBox="1">
                <a:spLocks noChangeArrowheads="1"/>
              </p:cNvSpPr>
              <p:nvPr/>
            </p:nvSpPr>
            <p:spPr bwMode="auto">
              <a:xfrm>
                <a:off x="635" y="2462"/>
                <a:ext cx="104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50000"/>
                  </a:spcBef>
                </a:pPr>
                <a:r>
                  <a:rPr lang="el-GR" altLang="en-US" sz="2400" b="1" i="1">
                    <a:latin typeface="Verdana" panose="020B0604030504040204" pitchFamily="34" charset="0"/>
                  </a:rPr>
                  <a:t>ρ</a:t>
                </a:r>
                <a:r>
                  <a:rPr lang="it-IT" altLang="en-US" sz="2400" b="1" i="1">
                    <a:latin typeface="Verdana" panose="020B0604030504040204" pitchFamily="34" charset="0"/>
                  </a:rPr>
                  <a:t> = 0</a:t>
                </a:r>
              </a:p>
            </p:txBody>
          </p:sp>
          <p:sp>
            <p:nvSpPr>
              <p:cNvPr id="29" name="Text Box 15"/>
              <p:cNvSpPr txBox="1">
                <a:spLocks noChangeArrowheads="1"/>
              </p:cNvSpPr>
              <p:nvPr/>
            </p:nvSpPr>
            <p:spPr bwMode="auto">
              <a:xfrm>
                <a:off x="1837" y="2462"/>
                <a:ext cx="362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it-IT" altLang="en-US" sz="2400" i="1">
                    <a:cs typeface="Arial" panose="020B0604020202020204" pitchFamily="34" charset="0"/>
                  </a:rPr>
                  <a:t>Correlazione nulla</a:t>
                </a:r>
              </a:p>
            </p:txBody>
          </p:sp>
        </p:grpSp>
        <p:grpSp>
          <p:nvGrpSpPr>
            <p:cNvPr id="22" name="Group 23"/>
            <p:cNvGrpSpPr>
              <a:grpSpLocks/>
            </p:cNvGrpSpPr>
            <p:nvPr/>
          </p:nvGrpSpPr>
          <p:grpSpPr bwMode="auto">
            <a:xfrm>
              <a:off x="792163" y="4389431"/>
              <a:ext cx="7883525" cy="457200"/>
              <a:chOff x="499" y="2825"/>
              <a:chExt cx="4966" cy="288"/>
            </a:xfrm>
          </p:grpSpPr>
          <p:sp>
            <p:nvSpPr>
              <p:cNvPr id="26" name="Text Box 16"/>
              <p:cNvSpPr txBox="1">
                <a:spLocks noChangeArrowheads="1"/>
              </p:cNvSpPr>
              <p:nvPr/>
            </p:nvSpPr>
            <p:spPr bwMode="auto">
              <a:xfrm>
                <a:off x="499" y="2825"/>
                <a:ext cx="1317"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50000"/>
                  </a:spcBef>
                </a:pPr>
                <a:r>
                  <a:rPr lang="it-IT" altLang="en-US" sz="2400" b="1" i="1">
                    <a:latin typeface="Verdana" panose="020B0604030504040204" pitchFamily="34" charset="0"/>
                  </a:rPr>
                  <a:t>-1&lt;</a:t>
                </a:r>
                <a:r>
                  <a:rPr lang="el-GR" altLang="en-US" sz="2400" b="1" i="1">
                    <a:latin typeface="Verdana" panose="020B0604030504040204" pitchFamily="34" charset="0"/>
                  </a:rPr>
                  <a:t> ρ</a:t>
                </a:r>
                <a:r>
                  <a:rPr lang="it-IT" altLang="en-US" sz="2400" b="1" i="1">
                    <a:latin typeface="Verdana" panose="020B0604030504040204" pitchFamily="34" charset="0"/>
                  </a:rPr>
                  <a:t> &lt;0</a:t>
                </a:r>
              </a:p>
            </p:txBody>
          </p:sp>
          <p:sp>
            <p:nvSpPr>
              <p:cNvPr id="27" name="Text Box 17"/>
              <p:cNvSpPr txBox="1">
                <a:spLocks noChangeArrowheads="1"/>
              </p:cNvSpPr>
              <p:nvPr/>
            </p:nvSpPr>
            <p:spPr bwMode="auto">
              <a:xfrm>
                <a:off x="1837" y="2825"/>
                <a:ext cx="362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it-IT" altLang="en-US" sz="2400" i="1" dirty="0">
                    <a:cs typeface="Arial" panose="020B0604020202020204" pitchFamily="34" charset="0"/>
                  </a:rPr>
                  <a:t>Correlazione </a:t>
                </a:r>
                <a:r>
                  <a:rPr lang="it-IT" altLang="en-US" sz="2400" i="1" dirty="0" smtClean="0">
                    <a:cs typeface="Arial" panose="020B0604020202020204" pitchFamily="34" charset="0"/>
                  </a:rPr>
                  <a:t>negativa, </a:t>
                </a:r>
                <a:r>
                  <a:rPr lang="it-IT" altLang="en-US" sz="2400" i="1" dirty="0">
                    <a:cs typeface="Arial" panose="020B0604020202020204" pitchFamily="34" charset="0"/>
                  </a:rPr>
                  <a:t>ma non perfetta</a:t>
                </a:r>
              </a:p>
            </p:txBody>
          </p:sp>
        </p:grpSp>
        <p:grpSp>
          <p:nvGrpSpPr>
            <p:cNvPr id="23" name="Group 24"/>
            <p:cNvGrpSpPr>
              <a:grpSpLocks/>
            </p:cNvGrpSpPr>
            <p:nvPr/>
          </p:nvGrpSpPr>
          <p:grpSpPr bwMode="auto">
            <a:xfrm>
              <a:off x="1009650" y="5019668"/>
              <a:ext cx="7810500" cy="457200"/>
              <a:chOff x="636" y="3187"/>
              <a:chExt cx="4920" cy="288"/>
            </a:xfrm>
          </p:grpSpPr>
          <p:sp>
            <p:nvSpPr>
              <p:cNvPr id="24" name="Text Box 18"/>
              <p:cNvSpPr txBox="1">
                <a:spLocks noChangeArrowheads="1"/>
              </p:cNvSpPr>
              <p:nvPr/>
            </p:nvSpPr>
            <p:spPr bwMode="auto">
              <a:xfrm>
                <a:off x="636" y="3187"/>
                <a:ext cx="104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spcBef>
                    <a:spcPct val="50000"/>
                  </a:spcBef>
                </a:pPr>
                <a:r>
                  <a:rPr lang="el-GR" altLang="en-US" sz="2400" b="1" i="1">
                    <a:latin typeface="Verdana" panose="020B0604030504040204" pitchFamily="34" charset="0"/>
                  </a:rPr>
                  <a:t>ρ</a:t>
                </a:r>
                <a:r>
                  <a:rPr lang="it-IT" altLang="en-US" sz="2400" b="1" i="1">
                    <a:latin typeface="Verdana" panose="020B0604030504040204" pitchFamily="34" charset="0"/>
                  </a:rPr>
                  <a:t> = -1</a:t>
                </a:r>
              </a:p>
            </p:txBody>
          </p:sp>
          <p:sp>
            <p:nvSpPr>
              <p:cNvPr id="25" name="Text Box 19"/>
              <p:cNvSpPr txBox="1">
                <a:spLocks noChangeArrowheads="1"/>
              </p:cNvSpPr>
              <p:nvPr/>
            </p:nvSpPr>
            <p:spPr bwMode="auto">
              <a:xfrm>
                <a:off x="1837" y="3187"/>
                <a:ext cx="371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ct val="50000"/>
                  </a:spcBef>
                </a:pPr>
                <a:r>
                  <a:rPr lang="it-IT" altLang="en-US" sz="2400" i="1" dirty="0">
                    <a:cs typeface="Arial" panose="020B0604020202020204" pitchFamily="34" charset="0"/>
                  </a:rPr>
                  <a:t>Correlazione perfettamente negativa</a:t>
                </a:r>
              </a:p>
            </p:txBody>
          </p:sp>
        </p:grpSp>
      </p:grpSp>
    </p:spTree>
    <p:extLst>
      <p:ext uri="{BB962C8B-B14F-4D97-AF65-F5344CB8AC3E}">
        <p14:creationId xmlns:p14="http://schemas.microsoft.com/office/powerpoint/2010/main" val="2578809147"/>
      </p:ext>
    </p:extLst>
  </p:cSld>
  <p:clrMapOvr>
    <a:masterClrMapping/>
  </p:clrMapOvr>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026"/>
          <p:cNvSpPr txBox="1">
            <a:spLocks noChangeArrowheads="1"/>
          </p:cNvSpPr>
          <p:nvPr/>
        </p:nvSpPr>
        <p:spPr bwMode="auto">
          <a:xfrm>
            <a:off x="439172" y="260648"/>
            <a:ext cx="8278812" cy="463846"/>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lgn="ctr">
                <a:solidFill>
                  <a:srgbClr val="6699FF"/>
                </a:solidFill>
                <a:miter lim="800000"/>
                <a:headEnd/>
                <a:tailEnd/>
              </a14:hiddenLine>
            </a:ext>
          </a:extLst>
        </p:spPr>
        <p:txBody>
          <a:bodyPr lIns="90000" tIns="46800" rIns="90000" bIns="46800">
            <a:spAutoFit/>
          </a:bodyPr>
          <a:lstStyle/>
          <a:p>
            <a:pPr algn="ctr">
              <a:defRPr/>
            </a:pPr>
            <a:r>
              <a:rPr lang="it-IT" sz="2400" b="1" dirty="0">
                <a:solidFill>
                  <a:srgbClr val="F26200"/>
                </a:solidFill>
                <a:latin typeface="Georgia" panose="02040502050405020303" pitchFamily="18" charset="0"/>
              </a:rPr>
              <a:t>Indici di correlazione e rischio di portafoglio</a:t>
            </a:r>
          </a:p>
        </p:txBody>
      </p:sp>
      <p:sp>
        <p:nvSpPr>
          <p:cNvPr id="2" name="Segnaposto numero diapositiva 1"/>
          <p:cNvSpPr>
            <a:spLocks noGrp="1"/>
          </p:cNvSpPr>
          <p:nvPr>
            <p:ph type="sldNum" sz="quarter" idx="4"/>
          </p:nvPr>
        </p:nvSpPr>
        <p:spPr/>
        <p:txBody>
          <a:bodyPr/>
          <a:lstStyle/>
          <a:p>
            <a:fld id="{CEE20744-6222-4AA3-9D45-8592154090B2}" type="slidenum">
              <a:rPr lang="it-IT" smtClean="0"/>
              <a:pPr/>
              <a:t>191</a:t>
            </a:fld>
            <a:endParaRPr lang="it-IT" dirty="0"/>
          </a:p>
        </p:txBody>
      </p:sp>
      <p:grpSp>
        <p:nvGrpSpPr>
          <p:cNvPr id="3" name="Gruppo 2"/>
          <p:cNvGrpSpPr/>
          <p:nvPr/>
        </p:nvGrpSpPr>
        <p:grpSpPr>
          <a:xfrm>
            <a:off x="323242" y="1196752"/>
            <a:ext cx="8497515" cy="4058944"/>
            <a:chOff x="34925" y="1247013"/>
            <a:chExt cx="6607175" cy="3321812"/>
          </a:xfrm>
        </p:grpSpPr>
        <p:sp>
          <p:nvSpPr>
            <p:cNvPr id="12" name="Rectangle 2270"/>
            <p:cNvSpPr>
              <a:spLocks noChangeArrowheads="1"/>
            </p:cNvSpPr>
            <p:nvPr/>
          </p:nvSpPr>
          <p:spPr bwMode="auto">
            <a:xfrm>
              <a:off x="836613" y="1557338"/>
              <a:ext cx="40386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indent="449263">
                <a:defRPr>
                  <a:solidFill>
                    <a:schemeClr val="tx1"/>
                  </a:solidFill>
                  <a:latin typeface="Arial" charset="0"/>
                </a:defRPr>
              </a:lvl1pPr>
              <a:lvl2pPr>
                <a:defRPr>
                  <a:solidFill>
                    <a:schemeClr val="tx1"/>
                  </a:solidFill>
                  <a:latin typeface="Arial" charset="0"/>
                </a:defRPr>
              </a:lvl2pPr>
              <a:lvl3pPr>
                <a:defRPr>
                  <a:solidFill>
                    <a:schemeClr val="tx1"/>
                  </a:solidFill>
                  <a:latin typeface="Arial" charset="0"/>
                </a:defRPr>
              </a:lvl3pPr>
              <a:lvl4pPr>
                <a:defRPr>
                  <a:solidFill>
                    <a:schemeClr val="tx1"/>
                  </a:solidFill>
                  <a:latin typeface="Arial" charset="0"/>
                </a:defRPr>
              </a:lvl4pPr>
              <a:lvl5pPr>
                <a:defRPr>
                  <a:solidFill>
                    <a:schemeClr val="tx1"/>
                  </a:solidFill>
                  <a:latin typeface="Arial" charset="0"/>
                </a:defRPr>
              </a:lvl5pPr>
              <a:lvl6pPr fontAlgn="base">
                <a:spcBef>
                  <a:spcPct val="0"/>
                </a:spcBef>
                <a:spcAft>
                  <a:spcPct val="0"/>
                </a:spcAft>
                <a:defRPr>
                  <a:solidFill>
                    <a:schemeClr val="tx1"/>
                  </a:solidFill>
                  <a:latin typeface="Arial" charset="0"/>
                </a:defRPr>
              </a:lvl6pPr>
              <a:lvl7pPr fontAlgn="base">
                <a:spcBef>
                  <a:spcPct val="0"/>
                </a:spcBef>
                <a:spcAft>
                  <a:spcPct val="0"/>
                </a:spcAft>
                <a:defRPr>
                  <a:solidFill>
                    <a:schemeClr val="tx1"/>
                  </a:solidFill>
                  <a:latin typeface="Arial" charset="0"/>
                </a:defRPr>
              </a:lvl7pPr>
              <a:lvl8pPr fontAlgn="base">
                <a:spcBef>
                  <a:spcPct val="0"/>
                </a:spcBef>
                <a:spcAft>
                  <a:spcPct val="0"/>
                </a:spcAft>
                <a:defRPr>
                  <a:solidFill>
                    <a:schemeClr val="tx1"/>
                  </a:solidFill>
                  <a:latin typeface="Arial" charset="0"/>
                </a:defRPr>
              </a:lvl8pPr>
              <a:lvl9pPr fontAlgn="base">
                <a:spcBef>
                  <a:spcPct val="0"/>
                </a:spcBef>
                <a:spcAft>
                  <a:spcPct val="0"/>
                </a:spcAft>
                <a:defRPr>
                  <a:solidFill>
                    <a:schemeClr val="tx1"/>
                  </a:solidFill>
                  <a:latin typeface="Arial" charset="0"/>
                </a:defRPr>
              </a:lvl9pPr>
            </a:lstStyle>
            <a:p>
              <a:r>
                <a:rPr lang="it-IT" altLang="it-IT" sz="1600">
                  <a:cs typeface="Times New Roman" pitchFamily="18" charset="0"/>
                  <a:sym typeface="Symbol" pitchFamily="18" charset="2"/>
                </a:rPr>
                <a:t></a:t>
              </a:r>
              <a:r>
                <a:rPr lang="en-GB" altLang="it-IT" sz="1600" baseline="-25000">
                  <a:cs typeface="Times New Roman" pitchFamily="18" charset="0"/>
                </a:rPr>
                <a:t>p</a:t>
              </a:r>
              <a:r>
                <a:rPr lang="en-GB" altLang="it-IT" sz="1600">
                  <a:cs typeface="Times New Roman" pitchFamily="18" charset="0"/>
                  <a:sym typeface="Symbol" pitchFamily="18" charset="2"/>
                </a:rPr>
                <a:t>  = (30%</a:t>
              </a:r>
              <a:r>
                <a:rPr lang="en-GB" altLang="it-IT" sz="1600" i="1" baseline="30000">
                  <a:cs typeface="Times New Roman" pitchFamily="18" charset="0"/>
                  <a:sym typeface="Symbol" pitchFamily="18" charset="2"/>
                </a:rPr>
                <a:t> </a:t>
              </a:r>
              <a:r>
                <a:rPr lang="en-GB" altLang="it-IT" sz="1600" i="1" baseline="-30000">
                  <a:cs typeface="Times New Roman" pitchFamily="18" charset="0"/>
                  <a:sym typeface="Symbol" pitchFamily="18" charset="2"/>
                </a:rPr>
                <a:t> </a:t>
              </a:r>
              <a:r>
                <a:rPr lang="en-GB" altLang="it-IT" sz="1600" i="1">
                  <a:cs typeface="Times New Roman" pitchFamily="18" charset="0"/>
                  <a:sym typeface="Symbol" pitchFamily="18" charset="2"/>
                </a:rPr>
                <a:t>*</a:t>
              </a:r>
              <a:r>
                <a:rPr lang="en-GB" altLang="it-IT" sz="1600">
                  <a:cs typeface="Times New Roman" pitchFamily="18" charset="0"/>
                  <a:sym typeface="Symbol" pitchFamily="18" charset="2"/>
                </a:rPr>
                <a:t> 5% </a:t>
              </a:r>
              <a:r>
                <a:rPr lang="en-GB" altLang="it-IT" sz="1600" i="1" baseline="-30000">
                  <a:cs typeface="Times New Roman" pitchFamily="18" charset="0"/>
                  <a:sym typeface="Symbol" pitchFamily="18" charset="2"/>
                </a:rPr>
                <a:t> </a:t>
              </a:r>
              <a:r>
                <a:rPr lang="en-GB" altLang="it-IT" sz="1600">
                  <a:cs typeface="Times New Roman" pitchFamily="18" charset="0"/>
                  <a:sym typeface="Symbol" pitchFamily="18" charset="2"/>
                </a:rPr>
                <a:t>+ 70% *4%) = 4,3%</a:t>
              </a:r>
              <a:endParaRPr lang="en-GB" altLang="it-IT" sz="1600" baseline="30000">
                <a:cs typeface="Times New Roman" pitchFamily="18" charset="0"/>
                <a:sym typeface="Symbol" pitchFamily="18" charset="2"/>
              </a:endParaRPr>
            </a:p>
          </p:txBody>
        </p:sp>
        <p:sp>
          <p:nvSpPr>
            <p:cNvPr id="13" name="Rectangle 2169"/>
            <p:cNvSpPr>
              <a:spLocks noChangeArrowheads="1"/>
            </p:cNvSpPr>
            <p:nvPr/>
          </p:nvSpPr>
          <p:spPr bwMode="auto">
            <a:xfrm>
              <a:off x="5783263" y="2060575"/>
              <a:ext cx="838200" cy="273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2800">
                  <a:solidFill>
                    <a:schemeClr val="tx1"/>
                  </a:solidFill>
                  <a:latin typeface="Arial" charset="0"/>
                </a:defRPr>
              </a:lvl1pPr>
              <a:lvl2pPr>
                <a:spcBef>
                  <a:spcPct val="20000"/>
                </a:spcBef>
                <a:buChar char="–"/>
                <a:defRPr sz="2400">
                  <a:solidFill>
                    <a:schemeClr val="tx1"/>
                  </a:solidFill>
                  <a:latin typeface="Arial" charset="0"/>
                </a:defRPr>
              </a:lvl2pPr>
              <a:lvl3pPr>
                <a:spcBef>
                  <a:spcPct val="20000"/>
                </a:spcBef>
                <a:buChar char="•"/>
                <a:defRPr sz="2000">
                  <a:solidFill>
                    <a:schemeClr val="tx1"/>
                  </a:solidFill>
                  <a:latin typeface="Arial" charset="0"/>
                </a:defRPr>
              </a:lvl3pPr>
              <a:lvl4pPr>
                <a:spcBef>
                  <a:spcPct val="20000"/>
                </a:spcBef>
                <a:buChar char="–"/>
                <a:defRPr>
                  <a:solidFill>
                    <a:schemeClr val="tx1"/>
                  </a:solidFill>
                  <a:latin typeface="Arial" charset="0"/>
                </a:defRPr>
              </a:lvl4pPr>
              <a:lvl5pPr>
                <a:spcBef>
                  <a:spcPct val="20000"/>
                </a:spcBef>
                <a:buChar char="»"/>
                <a:defRPr>
                  <a:solidFill>
                    <a:schemeClr val="tx1"/>
                  </a:solidFill>
                  <a:latin typeface="Arial" charset="0"/>
                </a:defRPr>
              </a:lvl5pPr>
              <a:lvl6pPr fontAlgn="base">
                <a:spcBef>
                  <a:spcPct val="20000"/>
                </a:spcBef>
                <a:spcAft>
                  <a:spcPct val="0"/>
                </a:spcAft>
                <a:buChar char="»"/>
                <a:defRPr>
                  <a:solidFill>
                    <a:schemeClr val="tx1"/>
                  </a:solidFill>
                  <a:latin typeface="Arial" charset="0"/>
                </a:defRPr>
              </a:lvl6pPr>
              <a:lvl7pPr fontAlgn="base">
                <a:spcBef>
                  <a:spcPct val="20000"/>
                </a:spcBef>
                <a:spcAft>
                  <a:spcPct val="0"/>
                </a:spcAft>
                <a:buChar char="»"/>
                <a:defRPr>
                  <a:solidFill>
                    <a:schemeClr val="tx1"/>
                  </a:solidFill>
                  <a:latin typeface="Arial" charset="0"/>
                </a:defRPr>
              </a:lvl7pPr>
              <a:lvl8pPr fontAlgn="base">
                <a:spcBef>
                  <a:spcPct val="20000"/>
                </a:spcBef>
                <a:spcAft>
                  <a:spcPct val="0"/>
                </a:spcAft>
                <a:buChar char="»"/>
                <a:defRPr>
                  <a:solidFill>
                    <a:schemeClr val="tx1"/>
                  </a:solidFill>
                  <a:latin typeface="Arial" charset="0"/>
                </a:defRPr>
              </a:lvl8pPr>
              <a:lvl9pPr fontAlgn="base">
                <a:spcBef>
                  <a:spcPct val="20000"/>
                </a:spcBef>
                <a:spcAft>
                  <a:spcPct val="0"/>
                </a:spcAft>
                <a:buChar char="»"/>
                <a:defRPr>
                  <a:solidFill>
                    <a:schemeClr val="tx1"/>
                  </a:solidFill>
                  <a:latin typeface="Arial" charset="0"/>
                </a:defRPr>
              </a:lvl9pPr>
            </a:lstStyle>
            <a:p>
              <a:pPr algn="ctr">
                <a:spcBef>
                  <a:spcPct val="0"/>
                </a:spcBef>
                <a:buFontTx/>
                <a:buNone/>
              </a:pPr>
              <a:r>
                <a:rPr lang="it-IT" altLang="it-IT" sz="1400" b="1">
                  <a:ea typeface="Times New Roman" pitchFamily="18" charset="0"/>
                  <a:cs typeface="Arial" charset="0"/>
                </a:rPr>
                <a:t>4,3%</a:t>
              </a:r>
              <a:endParaRPr lang="it-IT" altLang="it-IT" sz="1400">
                <a:ea typeface="Times New Roman" pitchFamily="18" charset="0"/>
                <a:cs typeface="Arial" charset="0"/>
              </a:endParaRPr>
            </a:p>
          </p:txBody>
        </p:sp>
        <p:sp>
          <p:nvSpPr>
            <p:cNvPr id="14" name="Rectangle 2167"/>
            <p:cNvSpPr>
              <a:spLocks noChangeArrowheads="1"/>
            </p:cNvSpPr>
            <p:nvPr/>
          </p:nvSpPr>
          <p:spPr bwMode="auto">
            <a:xfrm>
              <a:off x="5783263" y="2293938"/>
              <a:ext cx="838200" cy="271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2800">
                  <a:solidFill>
                    <a:schemeClr val="tx1"/>
                  </a:solidFill>
                  <a:latin typeface="Arial" charset="0"/>
                </a:defRPr>
              </a:lvl1pPr>
              <a:lvl2pPr>
                <a:spcBef>
                  <a:spcPct val="20000"/>
                </a:spcBef>
                <a:buChar char="–"/>
                <a:defRPr sz="2400">
                  <a:solidFill>
                    <a:schemeClr val="tx1"/>
                  </a:solidFill>
                  <a:latin typeface="Arial" charset="0"/>
                </a:defRPr>
              </a:lvl2pPr>
              <a:lvl3pPr>
                <a:spcBef>
                  <a:spcPct val="20000"/>
                </a:spcBef>
                <a:buChar char="•"/>
                <a:defRPr sz="2000">
                  <a:solidFill>
                    <a:schemeClr val="tx1"/>
                  </a:solidFill>
                  <a:latin typeface="Arial" charset="0"/>
                </a:defRPr>
              </a:lvl3pPr>
              <a:lvl4pPr>
                <a:spcBef>
                  <a:spcPct val="20000"/>
                </a:spcBef>
                <a:buChar char="–"/>
                <a:defRPr>
                  <a:solidFill>
                    <a:schemeClr val="tx1"/>
                  </a:solidFill>
                  <a:latin typeface="Arial" charset="0"/>
                </a:defRPr>
              </a:lvl4pPr>
              <a:lvl5pPr>
                <a:spcBef>
                  <a:spcPct val="20000"/>
                </a:spcBef>
                <a:buChar char="»"/>
                <a:defRPr>
                  <a:solidFill>
                    <a:schemeClr val="tx1"/>
                  </a:solidFill>
                  <a:latin typeface="Arial" charset="0"/>
                </a:defRPr>
              </a:lvl5pPr>
              <a:lvl6pPr fontAlgn="base">
                <a:spcBef>
                  <a:spcPct val="20000"/>
                </a:spcBef>
                <a:spcAft>
                  <a:spcPct val="0"/>
                </a:spcAft>
                <a:buChar char="»"/>
                <a:defRPr>
                  <a:solidFill>
                    <a:schemeClr val="tx1"/>
                  </a:solidFill>
                  <a:latin typeface="Arial" charset="0"/>
                </a:defRPr>
              </a:lvl6pPr>
              <a:lvl7pPr fontAlgn="base">
                <a:spcBef>
                  <a:spcPct val="20000"/>
                </a:spcBef>
                <a:spcAft>
                  <a:spcPct val="0"/>
                </a:spcAft>
                <a:buChar char="»"/>
                <a:defRPr>
                  <a:solidFill>
                    <a:schemeClr val="tx1"/>
                  </a:solidFill>
                  <a:latin typeface="Arial" charset="0"/>
                </a:defRPr>
              </a:lvl7pPr>
              <a:lvl8pPr fontAlgn="base">
                <a:spcBef>
                  <a:spcPct val="20000"/>
                </a:spcBef>
                <a:spcAft>
                  <a:spcPct val="0"/>
                </a:spcAft>
                <a:buChar char="»"/>
                <a:defRPr>
                  <a:solidFill>
                    <a:schemeClr val="tx1"/>
                  </a:solidFill>
                  <a:latin typeface="Arial" charset="0"/>
                </a:defRPr>
              </a:lvl8pPr>
              <a:lvl9pPr fontAlgn="base">
                <a:spcBef>
                  <a:spcPct val="20000"/>
                </a:spcBef>
                <a:spcAft>
                  <a:spcPct val="0"/>
                </a:spcAft>
                <a:buChar char="»"/>
                <a:defRPr>
                  <a:solidFill>
                    <a:schemeClr val="tx1"/>
                  </a:solidFill>
                  <a:latin typeface="Arial" charset="0"/>
                </a:defRPr>
              </a:lvl9pPr>
            </a:lstStyle>
            <a:p>
              <a:pPr algn="ctr">
                <a:spcBef>
                  <a:spcPct val="0"/>
                </a:spcBef>
                <a:buFontTx/>
                <a:buNone/>
              </a:pPr>
              <a:r>
                <a:rPr lang="it-IT" altLang="it-IT" sz="1400" b="1">
                  <a:ea typeface="Times New Roman" pitchFamily="18" charset="0"/>
                  <a:cs typeface="Arial" charset="0"/>
                </a:rPr>
                <a:t>3,8%</a:t>
              </a:r>
              <a:endParaRPr lang="it-IT" altLang="it-IT" sz="1400">
                <a:ea typeface="Times New Roman" pitchFamily="18" charset="0"/>
                <a:cs typeface="Arial" charset="0"/>
              </a:endParaRPr>
            </a:p>
          </p:txBody>
        </p:sp>
        <p:sp>
          <p:nvSpPr>
            <p:cNvPr id="17" name="Rectangle 2165"/>
            <p:cNvSpPr>
              <a:spLocks noChangeArrowheads="1"/>
            </p:cNvSpPr>
            <p:nvPr/>
          </p:nvSpPr>
          <p:spPr bwMode="auto">
            <a:xfrm>
              <a:off x="5783263" y="2611438"/>
              <a:ext cx="838200" cy="271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2800">
                  <a:solidFill>
                    <a:schemeClr val="tx1"/>
                  </a:solidFill>
                  <a:latin typeface="Arial" charset="0"/>
                </a:defRPr>
              </a:lvl1pPr>
              <a:lvl2pPr>
                <a:spcBef>
                  <a:spcPct val="20000"/>
                </a:spcBef>
                <a:buChar char="–"/>
                <a:defRPr sz="2400">
                  <a:solidFill>
                    <a:schemeClr val="tx1"/>
                  </a:solidFill>
                  <a:latin typeface="Arial" charset="0"/>
                </a:defRPr>
              </a:lvl2pPr>
              <a:lvl3pPr>
                <a:spcBef>
                  <a:spcPct val="20000"/>
                </a:spcBef>
                <a:buChar char="•"/>
                <a:defRPr sz="2000">
                  <a:solidFill>
                    <a:schemeClr val="tx1"/>
                  </a:solidFill>
                  <a:latin typeface="Arial" charset="0"/>
                </a:defRPr>
              </a:lvl3pPr>
              <a:lvl4pPr>
                <a:spcBef>
                  <a:spcPct val="20000"/>
                </a:spcBef>
                <a:buChar char="–"/>
                <a:defRPr>
                  <a:solidFill>
                    <a:schemeClr val="tx1"/>
                  </a:solidFill>
                  <a:latin typeface="Arial" charset="0"/>
                </a:defRPr>
              </a:lvl4pPr>
              <a:lvl5pPr>
                <a:spcBef>
                  <a:spcPct val="20000"/>
                </a:spcBef>
                <a:buChar char="»"/>
                <a:defRPr>
                  <a:solidFill>
                    <a:schemeClr val="tx1"/>
                  </a:solidFill>
                  <a:latin typeface="Arial" charset="0"/>
                </a:defRPr>
              </a:lvl5pPr>
              <a:lvl6pPr fontAlgn="base">
                <a:spcBef>
                  <a:spcPct val="20000"/>
                </a:spcBef>
                <a:spcAft>
                  <a:spcPct val="0"/>
                </a:spcAft>
                <a:buChar char="»"/>
                <a:defRPr>
                  <a:solidFill>
                    <a:schemeClr val="tx1"/>
                  </a:solidFill>
                  <a:latin typeface="Arial" charset="0"/>
                </a:defRPr>
              </a:lvl6pPr>
              <a:lvl7pPr fontAlgn="base">
                <a:spcBef>
                  <a:spcPct val="20000"/>
                </a:spcBef>
                <a:spcAft>
                  <a:spcPct val="0"/>
                </a:spcAft>
                <a:buChar char="»"/>
                <a:defRPr>
                  <a:solidFill>
                    <a:schemeClr val="tx1"/>
                  </a:solidFill>
                  <a:latin typeface="Arial" charset="0"/>
                </a:defRPr>
              </a:lvl7pPr>
              <a:lvl8pPr fontAlgn="base">
                <a:spcBef>
                  <a:spcPct val="20000"/>
                </a:spcBef>
                <a:spcAft>
                  <a:spcPct val="0"/>
                </a:spcAft>
                <a:buChar char="»"/>
                <a:defRPr>
                  <a:solidFill>
                    <a:schemeClr val="tx1"/>
                  </a:solidFill>
                  <a:latin typeface="Arial" charset="0"/>
                </a:defRPr>
              </a:lvl8pPr>
              <a:lvl9pPr fontAlgn="base">
                <a:spcBef>
                  <a:spcPct val="20000"/>
                </a:spcBef>
                <a:spcAft>
                  <a:spcPct val="0"/>
                </a:spcAft>
                <a:buChar char="»"/>
                <a:defRPr>
                  <a:solidFill>
                    <a:schemeClr val="tx1"/>
                  </a:solidFill>
                  <a:latin typeface="Arial" charset="0"/>
                </a:defRPr>
              </a:lvl9pPr>
            </a:lstStyle>
            <a:p>
              <a:pPr algn="ctr">
                <a:spcBef>
                  <a:spcPct val="0"/>
                </a:spcBef>
                <a:buFontTx/>
                <a:buNone/>
              </a:pPr>
              <a:r>
                <a:rPr lang="it-IT" altLang="it-IT" sz="1400" b="1">
                  <a:ea typeface="Times New Roman" pitchFamily="18" charset="0"/>
                  <a:cs typeface="Arial" charset="0"/>
                </a:rPr>
                <a:t>3,2%</a:t>
              </a:r>
              <a:endParaRPr lang="it-IT" altLang="it-IT" sz="1400">
                <a:ea typeface="Times New Roman" pitchFamily="18" charset="0"/>
                <a:cs typeface="Arial" charset="0"/>
              </a:endParaRPr>
            </a:p>
          </p:txBody>
        </p:sp>
        <p:sp>
          <p:nvSpPr>
            <p:cNvPr id="18" name="Rectangle 2163"/>
            <p:cNvSpPr>
              <a:spLocks noChangeArrowheads="1"/>
            </p:cNvSpPr>
            <p:nvPr/>
          </p:nvSpPr>
          <p:spPr bwMode="auto">
            <a:xfrm>
              <a:off x="5783263" y="2870200"/>
              <a:ext cx="838200" cy="271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2800">
                  <a:solidFill>
                    <a:schemeClr val="tx1"/>
                  </a:solidFill>
                  <a:latin typeface="Arial" charset="0"/>
                </a:defRPr>
              </a:lvl1pPr>
              <a:lvl2pPr>
                <a:spcBef>
                  <a:spcPct val="20000"/>
                </a:spcBef>
                <a:buChar char="–"/>
                <a:defRPr sz="2400">
                  <a:solidFill>
                    <a:schemeClr val="tx1"/>
                  </a:solidFill>
                  <a:latin typeface="Arial" charset="0"/>
                </a:defRPr>
              </a:lvl2pPr>
              <a:lvl3pPr>
                <a:spcBef>
                  <a:spcPct val="20000"/>
                </a:spcBef>
                <a:buChar char="•"/>
                <a:defRPr sz="2000">
                  <a:solidFill>
                    <a:schemeClr val="tx1"/>
                  </a:solidFill>
                  <a:latin typeface="Arial" charset="0"/>
                </a:defRPr>
              </a:lvl3pPr>
              <a:lvl4pPr>
                <a:spcBef>
                  <a:spcPct val="20000"/>
                </a:spcBef>
                <a:buChar char="–"/>
                <a:defRPr>
                  <a:solidFill>
                    <a:schemeClr val="tx1"/>
                  </a:solidFill>
                  <a:latin typeface="Arial" charset="0"/>
                </a:defRPr>
              </a:lvl4pPr>
              <a:lvl5pPr>
                <a:spcBef>
                  <a:spcPct val="20000"/>
                </a:spcBef>
                <a:buChar char="»"/>
                <a:defRPr>
                  <a:solidFill>
                    <a:schemeClr val="tx1"/>
                  </a:solidFill>
                  <a:latin typeface="Arial" charset="0"/>
                </a:defRPr>
              </a:lvl5pPr>
              <a:lvl6pPr fontAlgn="base">
                <a:spcBef>
                  <a:spcPct val="20000"/>
                </a:spcBef>
                <a:spcAft>
                  <a:spcPct val="0"/>
                </a:spcAft>
                <a:buChar char="»"/>
                <a:defRPr>
                  <a:solidFill>
                    <a:schemeClr val="tx1"/>
                  </a:solidFill>
                  <a:latin typeface="Arial" charset="0"/>
                </a:defRPr>
              </a:lvl6pPr>
              <a:lvl7pPr fontAlgn="base">
                <a:spcBef>
                  <a:spcPct val="20000"/>
                </a:spcBef>
                <a:spcAft>
                  <a:spcPct val="0"/>
                </a:spcAft>
                <a:buChar char="»"/>
                <a:defRPr>
                  <a:solidFill>
                    <a:schemeClr val="tx1"/>
                  </a:solidFill>
                  <a:latin typeface="Arial" charset="0"/>
                </a:defRPr>
              </a:lvl7pPr>
              <a:lvl8pPr fontAlgn="base">
                <a:spcBef>
                  <a:spcPct val="20000"/>
                </a:spcBef>
                <a:spcAft>
                  <a:spcPct val="0"/>
                </a:spcAft>
                <a:buChar char="»"/>
                <a:defRPr>
                  <a:solidFill>
                    <a:schemeClr val="tx1"/>
                  </a:solidFill>
                  <a:latin typeface="Arial" charset="0"/>
                </a:defRPr>
              </a:lvl8pPr>
              <a:lvl9pPr fontAlgn="base">
                <a:spcBef>
                  <a:spcPct val="20000"/>
                </a:spcBef>
                <a:spcAft>
                  <a:spcPct val="0"/>
                </a:spcAft>
                <a:buChar char="»"/>
                <a:defRPr>
                  <a:solidFill>
                    <a:schemeClr val="tx1"/>
                  </a:solidFill>
                  <a:latin typeface="Arial" charset="0"/>
                </a:defRPr>
              </a:lvl9pPr>
            </a:lstStyle>
            <a:p>
              <a:pPr algn="ctr">
                <a:spcBef>
                  <a:spcPct val="0"/>
                </a:spcBef>
                <a:buFontTx/>
                <a:buNone/>
              </a:pPr>
              <a:r>
                <a:rPr lang="it-IT" altLang="it-IT" sz="1400" b="1">
                  <a:ea typeface="Times New Roman" pitchFamily="18" charset="0"/>
                  <a:cs typeface="Arial" charset="0"/>
                </a:rPr>
                <a:t>2,4%</a:t>
              </a:r>
              <a:endParaRPr lang="it-IT" altLang="it-IT" sz="1400">
                <a:ea typeface="Times New Roman" pitchFamily="18" charset="0"/>
                <a:cs typeface="Arial" charset="0"/>
              </a:endParaRPr>
            </a:p>
          </p:txBody>
        </p:sp>
        <p:sp>
          <p:nvSpPr>
            <p:cNvPr id="19" name="Rectangle 2161"/>
            <p:cNvSpPr>
              <a:spLocks noChangeArrowheads="1"/>
            </p:cNvSpPr>
            <p:nvPr/>
          </p:nvSpPr>
          <p:spPr bwMode="auto">
            <a:xfrm>
              <a:off x="5803900" y="3141663"/>
              <a:ext cx="838200" cy="273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2800">
                  <a:solidFill>
                    <a:schemeClr val="tx1"/>
                  </a:solidFill>
                  <a:latin typeface="Arial" charset="0"/>
                </a:defRPr>
              </a:lvl1pPr>
              <a:lvl2pPr>
                <a:spcBef>
                  <a:spcPct val="20000"/>
                </a:spcBef>
                <a:buChar char="–"/>
                <a:defRPr sz="2400">
                  <a:solidFill>
                    <a:schemeClr val="tx1"/>
                  </a:solidFill>
                  <a:latin typeface="Arial" charset="0"/>
                </a:defRPr>
              </a:lvl2pPr>
              <a:lvl3pPr>
                <a:spcBef>
                  <a:spcPct val="20000"/>
                </a:spcBef>
                <a:buChar char="•"/>
                <a:defRPr sz="2000">
                  <a:solidFill>
                    <a:schemeClr val="tx1"/>
                  </a:solidFill>
                  <a:latin typeface="Arial" charset="0"/>
                </a:defRPr>
              </a:lvl3pPr>
              <a:lvl4pPr>
                <a:spcBef>
                  <a:spcPct val="20000"/>
                </a:spcBef>
                <a:buChar char="–"/>
                <a:defRPr>
                  <a:solidFill>
                    <a:schemeClr val="tx1"/>
                  </a:solidFill>
                  <a:latin typeface="Arial" charset="0"/>
                </a:defRPr>
              </a:lvl4pPr>
              <a:lvl5pPr>
                <a:spcBef>
                  <a:spcPct val="20000"/>
                </a:spcBef>
                <a:buChar char="»"/>
                <a:defRPr>
                  <a:solidFill>
                    <a:schemeClr val="tx1"/>
                  </a:solidFill>
                  <a:latin typeface="Arial" charset="0"/>
                </a:defRPr>
              </a:lvl5pPr>
              <a:lvl6pPr fontAlgn="base">
                <a:spcBef>
                  <a:spcPct val="20000"/>
                </a:spcBef>
                <a:spcAft>
                  <a:spcPct val="0"/>
                </a:spcAft>
                <a:buChar char="»"/>
                <a:defRPr>
                  <a:solidFill>
                    <a:schemeClr val="tx1"/>
                  </a:solidFill>
                  <a:latin typeface="Arial" charset="0"/>
                </a:defRPr>
              </a:lvl6pPr>
              <a:lvl7pPr fontAlgn="base">
                <a:spcBef>
                  <a:spcPct val="20000"/>
                </a:spcBef>
                <a:spcAft>
                  <a:spcPct val="0"/>
                </a:spcAft>
                <a:buChar char="»"/>
                <a:defRPr>
                  <a:solidFill>
                    <a:schemeClr val="tx1"/>
                  </a:solidFill>
                  <a:latin typeface="Arial" charset="0"/>
                </a:defRPr>
              </a:lvl7pPr>
              <a:lvl8pPr fontAlgn="base">
                <a:spcBef>
                  <a:spcPct val="20000"/>
                </a:spcBef>
                <a:spcAft>
                  <a:spcPct val="0"/>
                </a:spcAft>
                <a:buChar char="»"/>
                <a:defRPr>
                  <a:solidFill>
                    <a:schemeClr val="tx1"/>
                  </a:solidFill>
                  <a:latin typeface="Arial" charset="0"/>
                </a:defRPr>
              </a:lvl8pPr>
              <a:lvl9pPr fontAlgn="base">
                <a:spcBef>
                  <a:spcPct val="20000"/>
                </a:spcBef>
                <a:spcAft>
                  <a:spcPct val="0"/>
                </a:spcAft>
                <a:buChar char="»"/>
                <a:defRPr>
                  <a:solidFill>
                    <a:schemeClr val="tx1"/>
                  </a:solidFill>
                  <a:latin typeface="Arial" charset="0"/>
                </a:defRPr>
              </a:lvl9pPr>
            </a:lstStyle>
            <a:p>
              <a:pPr algn="ctr">
                <a:spcBef>
                  <a:spcPct val="0"/>
                </a:spcBef>
                <a:buFontTx/>
                <a:buNone/>
              </a:pPr>
              <a:r>
                <a:rPr lang="it-IT" altLang="it-IT" sz="1400" b="1">
                  <a:ea typeface="Times New Roman" pitchFamily="18" charset="0"/>
                  <a:cs typeface="Arial" charset="0"/>
                </a:rPr>
                <a:t>1,3%</a:t>
              </a:r>
              <a:endParaRPr lang="it-IT" altLang="it-IT" sz="1400">
                <a:ea typeface="Times New Roman" pitchFamily="18" charset="0"/>
                <a:cs typeface="Arial" charset="0"/>
              </a:endParaRPr>
            </a:p>
          </p:txBody>
        </p:sp>
        <p:sp>
          <p:nvSpPr>
            <p:cNvPr id="20" name="Rectangle 2159"/>
            <p:cNvSpPr>
              <a:spLocks noChangeArrowheads="1"/>
            </p:cNvSpPr>
            <p:nvPr/>
          </p:nvSpPr>
          <p:spPr bwMode="auto">
            <a:xfrm>
              <a:off x="5783263" y="1700213"/>
              <a:ext cx="838200" cy="271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2800">
                  <a:solidFill>
                    <a:schemeClr val="tx1"/>
                  </a:solidFill>
                  <a:latin typeface="Arial" charset="0"/>
                </a:defRPr>
              </a:lvl1pPr>
              <a:lvl2pPr>
                <a:spcBef>
                  <a:spcPct val="20000"/>
                </a:spcBef>
                <a:buChar char="–"/>
                <a:defRPr sz="2400">
                  <a:solidFill>
                    <a:schemeClr val="tx1"/>
                  </a:solidFill>
                  <a:latin typeface="Arial" charset="0"/>
                </a:defRPr>
              </a:lvl2pPr>
              <a:lvl3pPr>
                <a:spcBef>
                  <a:spcPct val="20000"/>
                </a:spcBef>
                <a:buChar char="•"/>
                <a:defRPr sz="2000">
                  <a:solidFill>
                    <a:schemeClr val="tx1"/>
                  </a:solidFill>
                  <a:latin typeface="Arial" charset="0"/>
                </a:defRPr>
              </a:lvl3pPr>
              <a:lvl4pPr>
                <a:spcBef>
                  <a:spcPct val="20000"/>
                </a:spcBef>
                <a:buChar char="–"/>
                <a:defRPr>
                  <a:solidFill>
                    <a:schemeClr val="tx1"/>
                  </a:solidFill>
                  <a:latin typeface="Arial" charset="0"/>
                </a:defRPr>
              </a:lvl4pPr>
              <a:lvl5pPr>
                <a:spcBef>
                  <a:spcPct val="20000"/>
                </a:spcBef>
                <a:buChar char="»"/>
                <a:defRPr>
                  <a:solidFill>
                    <a:schemeClr val="tx1"/>
                  </a:solidFill>
                  <a:latin typeface="Arial" charset="0"/>
                </a:defRPr>
              </a:lvl5pPr>
              <a:lvl6pPr fontAlgn="base">
                <a:spcBef>
                  <a:spcPct val="20000"/>
                </a:spcBef>
                <a:spcAft>
                  <a:spcPct val="0"/>
                </a:spcAft>
                <a:buChar char="»"/>
                <a:defRPr>
                  <a:solidFill>
                    <a:schemeClr val="tx1"/>
                  </a:solidFill>
                  <a:latin typeface="Arial" charset="0"/>
                </a:defRPr>
              </a:lvl6pPr>
              <a:lvl7pPr fontAlgn="base">
                <a:spcBef>
                  <a:spcPct val="20000"/>
                </a:spcBef>
                <a:spcAft>
                  <a:spcPct val="0"/>
                </a:spcAft>
                <a:buChar char="»"/>
                <a:defRPr>
                  <a:solidFill>
                    <a:schemeClr val="tx1"/>
                  </a:solidFill>
                  <a:latin typeface="Arial" charset="0"/>
                </a:defRPr>
              </a:lvl7pPr>
              <a:lvl8pPr fontAlgn="base">
                <a:spcBef>
                  <a:spcPct val="20000"/>
                </a:spcBef>
                <a:spcAft>
                  <a:spcPct val="0"/>
                </a:spcAft>
                <a:buChar char="»"/>
                <a:defRPr>
                  <a:solidFill>
                    <a:schemeClr val="tx1"/>
                  </a:solidFill>
                  <a:latin typeface="Arial" charset="0"/>
                </a:defRPr>
              </a:lvl8pPr>
              <a:lvl9pPr fontAlgn="base">
                <a:spcBef>
                  <a:spcPct val="20000"/>
                </a:spcBef>
                <a:spcAft>
                  <a:spcPct val="0"/>
                </a:spcAft>
                <a:buChar char="»"/>
                <a:defRPr>
                  <a:solidFill>
                    <a:schemeClr val="tx1"/>
                  </a:solidFill>
                  <a:latin typeface="Arial" charset="0"/>
                </a:defRPr>
              </a:lvl9pPr>
            </a:lstStyle>
            <a:p>
              <a:pPr algn="ctr">
                <a:spcBef>
                  <a:spcPct val="0"/>
                </a:spcBef>
                <a:buFontTx/>
                <a:buNone/>
              </a:pPr>
              <a:r>
                <a:rPr lang="it-IT" altLang="it-IT" sz="1600" b="1" i="1">
                  <a:cs typeface="Times New Roman" pitchFamily="18" charset="0"/>
                  <a:sym typeface="Symbol" pitchFamily="18" charset="2"/>
                </a:rPr>
                <a:t></a:t>
              </a:r>
              <a:r>
                <a:rPr lang="it-IT" altLang="it-IT" sz="1600" b="1" i="1" baseline="30000">
                  <a:ea typeface="Times New Roman" pitchFamily="18" charset="0"/>
                  <a:cs typeface="Arial" charset="0"/>
                </a:rPr>
                <a:t> </a:t>
              </a:r>
              <a:r>
                <a:rPr lang="it-IT" altLang="it-IT" sz="1600" b="1" i="1" baseline="-30000">
                  <a:ea typeface="Times New Roman" pitchFamily="18" charset="0"/>
                  <a:cs typeface="Arial" charset="0"/>
                  <a:sym typeface="Symbol" pitchFamily="18" charset="2"/>
                </a:rPr>
                <a:t>p</a:t>
              </a:r>
              <a:endParaRPr lang="it-IT" altLang="it-IT" sz="1600" b="1" i="1">
                <a:cs typeface="Times New Roman" pitchFamily="18" charset="0"/>
                <a:sym typeface="Symbol" pitchFamily="18" charset="2"/>
              </a:endParaRPr>
            </a:p>
          </p:txBody>
        </p:sp>
        <p:sp>
          <p:nvSpPr>
            <p:cNvPr id="21" name="Rectangle 2156"/>
            <p:cNvSpPr>
              <a:spLocks noChangeArrowheads="1"/>
            </p:cNvSpPr>
            <p:nvPr/>
          </p:nvSpPr>
          <p:spPr bwMode="auto">
            <a:xfrm>
              <a:off x="5194300" y="1484313"/>
              <a:ext cx="1427163" cy="311150"/>
            </a:xfrm>
            <a:prstGeom prst="rect">
              <a:avLst/>
            </a:prstGeom>
            <a:solidFill>
              <a:srgbClr val="BFBFB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2800">
                  <a:solidFill>
                    <a:schemeClr val="tx1"/>
                  </a:solidFill>
                  <a:latin typeface="Arial" charset="0"/>
                </a:defRPr>
              </a:lvl1pPr>
              <a:lvl2pPr>
                <a:spcBef>
                  <a:spcPct val="20000"/>
                </a:spcBef>
                <a:buChar char="–"/>
                <a:defRPr sz="2400">
                  <a:solidFill>
                    <a:schemeClr val="tx1"/>
                  </a:solidFill>
                  <a:latin typeface="Arial" charset="0"/>
                </a:defRPr>
              </a:lvl2pPr>
              <a:lvl3pPr>
                <a:spcBef>
                  <a:spcPct val="20000"/>
                </a:spcBef>
                <a:buChar char="•"/>
                <a:defRPr sz="2000">
                  <a:solidFill>
                    <a:schemeClr val="tx1"/>
                  </a:solidFill>
                  <a:latin typeface="Arial" charset="0"/>
                </a:defRPr>
              </a:lvl3pPr>
              <a:lvl4pPr>
                <a:spcBef>
                  <a:spcPct val="20000"/>
                </a:spcBef>
                <a:buChar char="–"/>
                <a:defRPr>
                  <a:solidFill>
                    <a:schemeClr val="tx1"/>
                  </a:solidFill>
                  <a:latin typeface="Arial" charset="0"/>
                </a:defRPr>
              </a:lvl4pPr>
              <a:lvl5pPr>
                <a:spcBef>
                  <a:spcPct val="20000"/>
                </a:spcBef>
                <a:buChar char="»"/>
                <a:defRPr>
                  <a:solidFill>
                    <a:schemeClr val="tx1"/>
                  </a:solidFill>
                  <a:latin typeface="Arial" charset="0"/>
                </a:defRPr>
              </a:lvl5pPr>
              <a:lvl6pPr fontAlgn="base">
                <a:spcBef>
                  <a:spcPct val="20000"/>
                </a:spcBef>
                <a:spcAft>
                  <a:spcPct val="0"/>
                </a:spcAft>
                <a:buChar char="»"/>
                <a:defRPr>
                  <a:solidFill>
                    <a:schemeClr val="tx1"/>
                  </a:solidFill>
                  <a:latin typeface="Arial" charset="0"/>
                </a:defRPr>
              </a:lvl6pPr>
              <a:lvl7pPr fontAlgn="base">
                <a:spcBef>
                  <a:spcPct val="20000"/>
                </a:spcBef>
                <a:spcAft>
                  <a:spcPct val="0"/>
                </a:spcAft>
                <a:buChar char="»"/>
                <a:defRPr>
                  <a:solidFill>
                    <a:schemeClr val="tx1"/>
                  </a:solidFill>
                  <a:latin typeface="Arial" charset="0"/>
                </a:defRPr>
              </a:lvl7pPr>
              <a:lvl8pPr fontAlgn="base">
                <a:spcBef>
                  <a:spcPct val="20000"/>
                </a:spcBef>
                <a:spcAft>
                  <a:spcPct val="0"/>
                </a:spcAft>
                <a:buChar char="»"/>
                <a:defRPr>
                  <a:solidFill>
                    <a:schemeClr val="tx1"/>
                  </a:solidFill>
                  <a:latin typeface="Arial" charset="0"/>
                </a:defRPr>
              </a:lvl8pPr>
              <a:lvl9pPr fontAlgn="base">
                <a:spcBef>
                  <a:spcPct val="20000"/>
                </a:spcBef>
                <a:spcAft>
                  <a:spcPct val="0"/>
                </a:spcAft>
                <a:buChar char="»"/>
                <a:defRPr>
                  <a:solidFill>
                    <a:schemeClr val="tx1"/>
                  </a:solidFill>
                  <a:latin typeface="Arial" charset="0"/>
                </a:defRPr>
              </a:lvl9pPr>
            </a:lstStyle>
            <a:p>
              <a:pPr algn="ctr">
                <a:spcBef>
                  <a:spcPct val="0"/>
                </a:spcBef>
                <a:buFontTx/>
                <a:buNone/>
              </a:pPr>
              <a:r>
                <a:rPr lang="it-IT" altLang="it-IT" sz="1600" b="1">
                  <a:ea typeface="Times New Roman" pitchFamily="18" charset="0"/>
                  <a:cs typeface="Arial" charset="0"/>
                </a:rPr>
                <a:t>Portafoglio</a:t>
              </a:r>
              <a:endParaRPr lang="it-IT" altLang="it-IT" sz="1600">
                <a:ea typeface="Times New Roman" pitchFamily="18" charset="0"/>
                <a:cs typeface="Arial" charset="0"/>
              </a:endParaRPr>
            </a:p>
          </p:txBody>
        </p:sp>
        <p:sp>
          <p:nvSpPr>
            <p:cNvPr id="22" name="Line 2171"/>
            <p:cNvSpPr>
              <a:spLocks noChangeShapeType="1"/>
            </p:cNvSpPr>
            <p:nvPr/>
          </p:nvSpPr>
          <p:spPr bwMode="auto">
            <a:xfrm>
              <a:off x="5194300" y="3427413"/>
              <a:ext cx="1427163" cy="0"/>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it-IT"/>
            </a:p>
          </p:txBody>
        </p:sp>
        <p:sp>
          <p:nvSpPr>
            <p:cNvPr id="23" name="Line 2173"/>
            <p:cNvSpPr>
              <a:spLocks noChangeShapeType="1"/>
            </p:cNvSpPr>
            <p:nvPr/>
          </p:nvSpPr>
          <p:spPr bwMode="auto">
            <a:xfrm>
              <a:off x="6621463" y="1524000"/>
              <a:ext cx="0" cy="1903413"/>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it-IT"/>
            </a:p>
          </p:txBody>
        </p:sp>
        <p:sp>
          <p:nvSpPr>
            <p:cNvPr id="24" name="Line 2175"/>
            <p:cNvSpPr>
              <a:spLocks noChangeShapeType="1"/>
            </p:cNvSpPr>
            <p:nvPr/>
          </p:nvSpPr>
          <p:spPr bwMode="auto">
            <a:xfrm>
              <a:off x="5194300" y="1795463"/>
              <a:ext cx="1427163" cy="0"/>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it-IT"/>
            </a:p>
          </p:txBody>
        </p:sp>
        <p:sp>
          <p:nvSpPr>
            <p:cNvPr id="25" name="Line 2180"/>
            <p:cNvSpPr>
              <a:spLocks noChangeShapeType="1"/>
            </p:cNvSpPr>
            <p:nvPr/>
          </p:nvSpPr>
          <p:spPr bwMode="auto">
            <a:xfrm>
              <a:off x="5168900" y="2060575"/>
              <a:ext cx="1427163" cy="0"/>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it-IT"/>
            </a:p>
          </p:txBody>
        </p:sp>
        <p:sp>
          <p:nvSpPr>
            <p:cNvPr id="26" name="Line 2187"/>
            <p:cNvSpPr>
              <a:spLocks noChangeShapeType="1"/>
            </p:cNvSpPr>
            <p:nvPr/>
          </p:nvSpPr>
          <p:spPr bwMode="auto">
            <a:xfrm>
              <a:off x="5194300" y="2339975"/>
              <a:ext cx="1427163" cy="0"/>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it-IT"/>
            </a:p>
          </p:txBody>
        </p:sp>
        <p:sp>
          <p:nvSpPr>
            <p:cNvPr id="27" name="Line 2195"/>
            <p:cNvSpPr>
              <a:spLocks noChangeShapeType="1"/>
            </p:cNvSpPr>
            <p:nvPr/>
          </p:nvSpPr>
          <p:spPr bwMode="auto">
            <a:xfrm>
              <a:off x="5194300" y="2611438"/>
              <a:ext cx="1427163" cy="0"/>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it-IT"/>
            </a:p>
          </p:txBody>
        </p:sp>
        <p:sp>
          <p:nvSpPr>
            <p:cNvPr id="28" name="Line 2203"/>
            <p:cNvSpPr>
              <a:spLocks noChangeShapeType="1"/>
            </p:cNvSpPr>
            <p:nvPr/>
          </p:nvSpPr>
          <p:spPr bwMode="auto">
            <a:xfrm>
              <a:off x="5194300" y="2882900"/>
              <a:ext cx="1427163" cy="0"/>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it-IT"/>
            </a:p>
          </p:txBody>
        </p:sp>
        <p:sp>
          <p:nvSpPr>
            <p:cNvPr id="29" name="Line 2211"/>
            <p:cNvSpPr>
              <a:spLocks noChangeShapeType="1"/>
            </p:cNvSpPr>
            <p:nvPr/>
          </p:nvSpPr>
          <p:spPr bwMode="auto">
            <a:xfrm>
              <a:off x="5194300" y="3154363"/>
              <a:ext cx="1427163" cy="0"/>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it-IT"/>
            </a:p>
          </p:txBody>
        </p:sp>
        <p:sp>
          <p:nvSpPr>
            <p:cNvPr id="30" name="Line 2266"/>
            <p:cNvSpPr>
              <a:spLocks noChangeShapeType="1"/>
            </p:cNvSpPr>
            <p:nvPr/>
          </p:nvSpPr>
          <p:spPr bwMode="auto">
            <a:xfrm>
              <a:off x="4868863" y="1989138"/>
              <a:ext cx="0" cy="1462087"/>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it-IT"/>
            </a:p>
          </p:txBody>
        </p:sp>
        <p:sp>
          <p:nvSpPr>
            <p:cNvPr id="31" name="Text Box 2267"/>
            <p:cNvSpPr txBox="1">
              <a:spLocks noChangeArrowheads="1"/>
            </p:cNvSpPr>
            <p:nvPr/>
          </p:nvSpPr>
          <p:spPr bwMode="auto">
            <a:xfrm rot="5400000">
              <a:off x="4492625" y="2449513"/>
              <a:ext cx="1052513"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it-IT" altLang="it-IT" sz="1200"/>
                <a:t> correlazione</a:t>
              </a:r>
            </a:p>
          </p:txBody>
        </p:sp>
        <p:sp>
          <p:nvSpPr>
            <p:cNvPr id="34" name="Rectangle 2168"/>
            <p:cNvSpPr>
              <a:spLocks noChangeArrowheads="1"/>
            </p:cNvSpPr>
            <p:nvPr/>
          </p:nvSpPr>
          <p:spPr bwMode="auto">
            <a:xfrm>
              <a:off x="5214938" y="2060575"/>
              <a:ext cx="588962" cy="273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2800">
                  <a:solidFill>
                    <a:schemeClr val="tx1"/>
                  </a:solidFill>
                  <a:latin typeface="Arial" charset="0"/>
                </a:defRPr>
              </a:lvl1pPr>
              <a:lvl2pPr>
                <a:spcBef>
                  <a:spcPct val="20000"/>
                </a:spcBef>
                <a:buChar char="–"/>
                <a:defRPr sz="2400">
                  <a:solidFill>
                    <a:schemeClr val="tx1"/>
                  </a:solidFill>
                  <a:latin typeface="Arial" charset="0"/>
                </a:defRPr>
              </a:lvl2pPr>
              <a:lvl3pPr>
                <a:spcBef>
                  <a:spcPct val="20000"/>
                </a:spcBef>
                <a:buChar char="•"/>
                <a:defRPr sz="2000">
                  <a:solidFill>
                    <a:schemeClr val="tx1"/>
                  </a:solidFill>
                  <a:latin typeface="Arial" charset="0"/>
                </a:defRPr>
              </a:lvl3pPr>
              <a:lvl4pPr>
                <a:spcBef>
                  <a:spcPct val="20000"/>
                </a:spcBef>
                <a:buChar char="–"/>
                <a:defRPr>
                  <a:solidFill>
                    <a:schemeClr val="tx1"/>
                  </a:solidFill>
                  <a:latin typeface="Arial" charset="0"/>
                </a:defRPr>
              </a:lvl4pPr>
              <a:lvl5pPr>
                <a:spcBef>
                  <a:spcPct val="20000"/>
                </a:spcBef>
                <a:buChar char="»"/>
                <a:defRPr>
                  <a:solidFill>
                    <a:schemeClr val="tx1"/>
                  </a:solidFill>
                  <a:latin typeface="Arial" charset="0"/>
                </a:defRPr>
              </a:lvl5pPr>
              <a:lvl6pPr fontAlgn="base">
                <a:spcBef>
                  <a:spcPct val="20000"/>
                </a:spcBef>
                <a:spcAft>
                  <a:spcPct val="0"/>
                </a:spcAft>
                <a:buChar char="»"/>
                <a:defRPr>
                  <a:solidFill>
                    <a:schemeClr val="tx1"/>
                  </a:solidFill>
                  <a:latin typeface="Arial" charset="0"/>
                </a:defRPr>
              </a:lvl6pPr>
              <a:lvl7pPr fontAlgn="base">
                <a:spcBef>
                  <a:spcPct val="20000"/>
                </a:spcBef>
                <a:spcAft>
                  <a:spcPct val="0"/>
                </a:spcAft>
                <a:buChar char="»"/>
                <a:defRPr>
                  <a:solidFill>
                    <a:schemeClr val="tx1"/>
                  </a:solidFill>
                  <a:latin typeface="Arial" charset="0"/>
                </a:defRPr>
              </a:lvl7pPr>
              <a:lvl8pPr fontAlgn="base">
                <a:spcBef>
                  <a:spcPct val="20000"/>
                </a:spcBef>
                <a:spcAft>
                  <a:spcPct val="0"/>
                </a:spcAft>
                <a:buChar char="»"/>
                <a:defRPr>
                  <a:solidFill>
                    <a:schemeClr val="tx1"/>
                  </a:solidFill>
                  <a:latin typeface="Arial" charset="0"/>
                </a:defRPr>
              </a:lvl8pPr>
              <a:lvl9pPr fontAlgn="base">
                <a:spcBef>
                  <a:spcPct val="20000"/>
                </a:spcBef>
                <a:spcAft>
                  <a:spcPct val="0"/>
                </a:spcAft>
                <a:buChar char="»"/>
                <a:defRPr>
                  <a:solidFill>
                    <a:schemeClr val="tx1"/>
                  </a:solidFill>
                  <a:latin typeface="Arial" charset="0"/>
                </a:defRPr>
              </a:lvl9pPr>
            </a:lstStyle>
            <a:p>
              <a:pPr algn="ctr">
                <a:spcBef>
                  <a:spcPct val="0"/>
                </a:spcBef>
                <a:buFontTx/>
                <a:buNone/>
              </a:pPr>
              <a:r>
                <a:rPr lang="it-IT" altLang="it-IT" sz="1400" b="1">
                  <a:ea typeface="Times New Roman" pitchFamily="18" charset="0"/>
                  <a:cs typeface="Arial" charset="0"/>
                </a:rPr>
                <a:t>1,0</a:t>
              </a:r>
            </a:p>
          </p:txBody>
        </p:sp>
        <p:sp>
          <p:nvSpPr>
            <p:cNvPr id="35" name="Rectangle 2166"/>
            <p:cNvSpPr>
              <a:spLocks noChangeArrowheads="1"/>
            </p:cNvSpPr>
            <p:nvPr/>
          </p:nvSpPr>
          <p:spPr bwMode="auto">
            <a:xfrm>
              <a:off x="5214938" y="2293938"/>
              <a:ext cx="588962" cy="271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2800">
                  <a:solidFill>
                    <a:schemeClr val="tx1"/>
                  </a:solidFill>
                  <a:latin typeface="Arial" charset="0"/>
                </a:defRPr>
              </a:lvl1pPr>
              <a:lvl2pPr>
                <a:spcBef>
                  <a:spcPct val="20000"/>
                </a:spcBef>
                <a:buChar char="–"/>
                <a:defRPr sz="2400">
                  <a:solidFill>
                    <a:schemeClr val="tx1"/>
                  </a:solidFill>
                  <a:latin typeface="Arial" charset="0"/>
                </a:defRPr>
              </a:lvl2pPr>
              <a:lvl3pPr>
                <a:spcBef>
                  <a:spcPct val="20000"/>
                </a:spcBef>
                <a:buChar char="•"/>
                <a:defRPr sz="2000">
                  <a:solidFill>
                    <a:schemeClr val="tx1"/>
                  </a:solidFill>
                  <a:latin typeface="Arial" charset="0"/>
                </a:defRPr>
              </a:lvl3pPr>
              <a:lvl4pPr>
                <a:spcBef>
                  <a:spcPct val="20000"/>
                </a:spcBef>
                <a:buChar char="–"/>
                <a:defRPr>
                  <a:solidFill>
                    <a:schemeClr val="tx1"/>
                  </a:solidFill>
                  <a:latin typeface="Arial" charset="0"/>
                </a:defRPr>
              </a:lvl4pPr>
              <a:lvl5pPr>
                <a:spcBef>
                  <a:spcPct val="20000"/>
                </a:spcBef>
                <a:buChar char="»"/>
                <a:defRPr>
                  <a:solidFill>
                    <a:schemeClr val="tx1"/>
                  </a:solidFill>
                  <a:latin typeface="Arial" charset="0"/>
                </a:defRPr>
              </a:lvl5pPr>
              <a:lvl6pPr fontAlgn="base">
                <a:spcBef>
                  <a:spcPct val="20000"/>
                </a:spcBef>
                <a:spcAft>
                  <a:spcPct val="0"/>
                </a:spcAft>
                <a:buChar char="»"/>
                <a:defRPr>
                  <a:solidFill>
                    <a:schemeClr val="tx1"/>
                  </a:solidFill>
                  <a:latin typeface="Arial" charset="0"/>
                </a:defRPr>
              </a:lvl6pPr>
              <a:lvl7pPr fontAlgn="base">
                <a:spcBef>
                  <a:spcPct val="20000"/>
                </a:spcBef>
                <a:spcAft>
                  <a:spcPct val="0"/>
                </a:spcAft>
                <a:buChar char="»"/>
                <a:defRPr>
                  <a:solidFill>
                    <a:schemeClr val="tx1"/>
                  </a:solidFill>
                  <a:latin typeface="Arial" charset="0"/>
                </a:defRPr>
              </a:lvl7pPr>
              <a:lvl8pPr fontAlgn="base">
                <a:spcBef>
                  <a:spcPct val="20000"/>
                </a:spcBef>
                <a:spcAft>
                  <a:spcPct val="0"/>
                </a:spcAft>
                <a:buChar char="»"/>
                <a:defRPr>
                  <a:solidFill>
                    <a:schemeClr val="tx1"/>
                  </a:solidFill>
                  <a:latin typeface="Arial" charset="0"/>
                </a:defRPr>
              </a:lvl8pPr>
              <a:lvl9pPr fontAlgn="base">
                <a:spcBef>
                  <a:spcPct val="20000"/>
                </a:spcBef>
                <a:spcAft>
                  <a:spcPct val="0"/>
                </a:spcAft>
                <a:buChar char="»"/>
                <a:defRPr>
                  <a:solidFill>
                    <a:schemeClr val="tx1"/>
                  </a:solidFill>
                  <a:latin typeface="Arial" charset="0"/>
                </a:defRPr>
              </a:lvl9pPr>
            </a:lstStyle>
            <a:p>
              <a:pPr algn="ctr">
                <a:spcBef>
                  <a:spcPct val="0"/>
                </a:spcBef>
                <a:buFontTx/>
                <a:buNone/>
              </a:pPr>
              <a:r>
                <a:rPr lang="it-IT" altLang="it-IT" sz="1400" b="1">
                  <a:ea typeface="Times New Roman" pitchFamily="18" charset="0"/>
                  <a:cs typeface="Arial" charset="0"/>
                </a:rPr>
                <a:t>0,5</a:t>
              </a:r>
            </a:p>
          </p:txBody>
        </p:sp>
        <p:sp>
          <p:nvSpPr>
            <p:cNvPr id="36" name="Rectangle 2164"/>
            <p:cNvSpPr>
              <a:spLocks noChangeArrowheads="1"/>
            </p:cNvSpPr>
            <p:nvPr/>
          </p:nvSpPr>
          <p:spPr bwMode="auto">
            <a:xfrm>
              <a:off x="5214938" y="2651125"/>
              <a:ext cx="588962" cy="271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2800">
                  <a:solidFill>
                    <a:schemeClr val="tx1"/>
                  </a:solidFill>
                  <a:latin typeface="Arial" charset="0"/>
                </a:defRPr>
              </a:lvl1pPr>
              <a:lvl2pPr>
                <a:spcBef>
                  <a:spcPct val="20000"/>
                </a:spcBef>
                <a:buChar char="–"/>
                <a:defRPr sz="2400">
                  <a:solidFill>
                    <a:schemeClr val="tx1"/>
                  </a:solidFill>
                  <a:latin typeface="Arial" charset="0"/>
                </a:defRPr>
              </a:lvl2pPr>
              <a:lvl3pPr>
                <a:spcBef>
                  <a:spcPct val="20000"/>
                </a:spcBef>
                <a:buChar char="•"/>
                <a:defRPr sz="2000">
                  <a:solidFill>
                    <a:schemeClr val="tx1"/>
                  </a:solidFill>
                  <a:latin typeface="Arial" charset="0"/>
                </a:defRPr>
              </a:lvl3pPr>
              <a:lvl4pPr>
                <a:spcBef>
                  <a:spcPct val="20000"/>
                </a:spcBef>
                <a:buChar char="–"/>
                <a:defRPr>
                  <a:solidFill>
                    <a:schemeClr val="tx1"/>
                  </a:solidFill>
                  <a:latin typeface="Arial" charset="0"/>
                </a:defRPr>
              </a:lvl4pPr>
              <a:lvl5pPr>
                <a:spcBef>
                  <a:spcPct val="20000"/>
                </a:spcBef>
                <a:buChar char="»"/>
                <a:defRPr>
                  <a:solidFill>
                    <a:schemeClr val="tx1"/>
                  </a:solidFill>
                  <a:latin typeface="Arial" charset="0"/>
                </a:defRPr>
              </a:lvl5pPr>
              <a:lvl6pPr fontAlgn="base">
                <a:spcBef>
                  <a:spcPct val="20000"/>
                </a:spcBef>
                <a:spcAft>
                  <a:spcPct val="0"/>
                </a:spcAft>
                <a:buChar char="»"/>
                <a:defRPr>
                  <a:solidFill>
                    <a:schemeClr val="tx1"/>
                  </a:solidFill>
                  <a:latin typeface="Arial" charset="0"/>
                </a:defRPr>
              </a:lvl6pPr>
              <a:lvl7pPr fontAlgn="base">
                <a:spcBef>
                  <a:spcPct val="20000"/>
                </a:spcBef>
                <a:spcAft>
                  <a:spcPct val="0"/>
                </a:spcAft>
                <a:buChar char="»"/>
                <a:defRPr>
                  <a:solidFill>
                    <a:schemeClr val="tx1"/>
                  </a:solidFill>
                  <a:latin typeface="Arial" charset="0"/>
                </a:defRPr>
              </a:lvl7pPr>
              <a:lvl8pPr fontAlgn="base">
                <a:spcBef>
                  <a:spcPct val="20000"/>
                </a:spcBef>
                <a:spcAft>
                  <a:spcPct val="0"/>
                </a:spcAft>
                <a:buChar char="»"/>
                <a:defRPr>
                  <a:solidFill>
                    <a:schemeClr val="tx1"/>
                  </a:solidFill>
                  <a:latin typeface="Arial" charset="0"/>
                </a:defRPr>
              </a:lvl8pPr>
              <a:lvl9pPr fontAlgn="base">
                <a:spcBef>
                  <a:spcPct val="20000"/>
                </a:spcBef>
                <a:spcAft>
                  <a:spcPct val="0"/>
                </a:spcAft>
                <a:buChar char="»"/>
                <a:defRPr>
                  <a:solidFill>
                    <a:schemeClr val="tx1"/>
                  </a:solidFill>
                  <a:latin typeface="Arial" charset="0"/>
                </a:defRPr>
              </a:lvl9pPr>
            </a:lstStyle>
            <a:p>
              <a:pPr algn="ctr">
                <a:spcBef>
                  <a:spcPct val="0"/>
                </a:spcBef>
                <a:buFontTx/>
                <a:buNone/>
              </a:pPr>
              <a:r>
                <a:rPr lang="it-IT" altLang="it-IT" sz="1400" b="1">
                  <a:ea typeface="Times New Roman" pitchFamily="18" charset="0"/>
                  <a:cs typeface="Arial" charset="0"/>
                </a:rPr>
                <a:t>0</a:t>
              </a:r>
            </a:p>
          </p:txBody>
        </p:sp>
        <p:sp>
          <p:nvSpPr>
            <p:cNvPr id="37" name="Rectangle 2162"/>
            <p:cNvSpPr>
              <a:spLocks noChangeArrowheads="1"/>
            </p:cNvSpPr>
            <p:nvPr/>
          </p:nvSpPr>
          <p:spPr bwMode="auto">
            <a:xfrm>
              <a:off x="5214938" y="2870200"/>
              <a:ext cx="588962" cy="271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2800">
                  <a:solidFill>
                    <a:schemeClr val="tx1"/>
                  </a:solidFill>
                  <a:latin typeface="Arial" charset="0"/>
                </a:defRPr>
              </a:lvl1pPr>
              <a:lvl2pPr>
                <a:spcBef>
                  <a:spcPct val="20000"/>
                </a:spcBef>
                <a:buChar char="–"/>
                <a:defRPr sz="2400">
                  <a:solidFill>
                    <a:schemeClr val="tx1"/>
                  </a:solidFill>
                  <a:latin typeface="Arial" charset="0"/>
                </a:defRPr>
              </a:lvl2pPr>
              <a:lvl3pPr>
                <a:spcBef>
                  <a:spcPct val="20000"/>
                </a:spcBef>
                <a:buChar char="•"/>
                <a:defRPr sz="2000">
                  <a:solidFill>
                    <a:schemeClr val="tx1"/>
                  </a:solidFill>
                  <a:latin typeface="Arial" charset="0"/>
                </a:defRPr>
              </a:lvl3pPr>
              <a:lvl4pPr>
                <a:spcBef>
                  <a:spcPct val="20000"/>
                </a:spcBef>
                <a:buChar char="–"/>
                <a:defRPr>
                  <a:solidFill>
                    <a:schemeClr val="tx1"/>
                  </a:solidFill>
                  <a:latin typeface="Arial" charset="0"/>
                </a:defRPr>
              </a:lvl4pPr>
              <a:lvl5pPr>
                <a:spcBef>
                  <a:spcPct val="20000"/>
                </a:spcBef>
                <a:buChar char="»"/>
                <a:defRPr>
                  <a:solidFill>
                    <a:schemeClr val="tx1"/>
                  </a:solidFill>
                  <a:latin typeface="Arial" charset="0"/>
                </a:defRPr>
              </a:lvl5pPr>
              <a:lvl6pPr fontAlgn="base">
                <a:spcBef>
                  <a:spcPct val="20000"/>
                </a:spcBef>
                <a:spcAft>
                  <a:spcPct val="0"/>
                </a:spcAft>
                <a:buChar char="»"/>
                <a:defRPr>
                  <a:solidFill>
                    <a:schemeClr val="tx1"/>
                  </a:solidFill>
                  <a:latin typeface="Arial" charset="0"/>
                </a:defRPr>
              </a:lvl6pPr>
              <a:lvl7pPr fontAlgn="base">
                <a:spcBef>
                  <a:spcPct val="20000"/>
                </a:spcBef>
                <a:spcAft>
                  <a:spcPct val="0"/>
                </a:spcAft>
                <a:buChar char="»"/>
                <a:defRPr>
                  <a:solidFill>
                    <a:schemeClr val="tx1"/>
                  </a:solidFill>
                  <a:latin typeface="Arial" charset="0"/>
                </a:defRPr>
              </a:lvl7pPr>
              <a:lvl8pPr fontAlgn="base">
                <a:spcBef>
                  <a:spcPct val="20000"/>
                </a:spcBef>
                <a:spcAft>
                  <a:spcPct val="0"/>
                </a:spcAft>
                <a:buChar char="»"/>
                <a:defRPr>
                  <a:solidFill>
                    <a:schemeClr val="tx1"/>
                  </a:solidFill>
                  <a:latin typeface="Arial" charset="0"/>
                </a:defRPr>
              </a:lvl8pPr>
              <a:lvl9pPr fontAlgn="base">
                <a:spcBef>
                  <a:spcPct val="20000"/>
                </a:spcBef>
                <a:spcAft>
                  <a:spcPct val="0"/>
                </a:spcAft>
                <a:buChar char="»"/>
                <a:defRPr>
                  <a:solidFill>
                    <a:schemeClr val="tx1"/>
                  </a:solidFill>
                  <a:latin typeface="Arial" charset="0"/>
                </a:defRPr>
              </a:lvl9pPr>
            </a:lstStyle>
            <a:p>
              <a:pPr algn="ctr">
                <a:spcBef>
                  <a:spcPct val="0"/>
                </a:spcBef>
                <a:buFontTx/>
                <a:buNone/>
              </a:pPr>
              <a:r>
                <a:rPr lang="it-IT" altLang="it-IT" sz="1400" b="1">
                  <a:ea typeface="Times New Roman" pitchFamily="18" charset="0"/>
                  <a:cs typeface="Arial" charset="0"/>
                </a:rPr>
                <a:t>-0,5</a:t>
              </a:r>
            </a:p>
          </p:txBody>
        </p:sp>
        <p:sp>
          <p:nvSpPr>
            <p:cNvPr id="38" name="Rectangle 2160"/>
            <p:cNvSpPr>
              <a:spLocks noChangeArrowheads="1"/>
            </p:cNvSpPr>
            <p:nvPr/>
          </p:nvSpPr>
          <p:spPr bwMode="auto">
            <a:xfrm>
              <a:off x="5229225" y="3141663"/>
              <a:ext cx="588963" cy="273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2800">
                  <a:solidFill>
                    <a:schemeClr val="tx1"/>
                  </a:solidFill>
                  <a:latin typeface="Arial" charset="0"/>
                </a:defRPr>
              </a:lvl1pPr>
              <a:lvl2pPr>
                <a:spcBef>
                  <a:spcPct val="20000"/>
                </a:spcBef>
                <a:buChar char="–"/>
                <a:defRPr sz="2400">
                  <a:solidFill>
                    <a:schemeClr val="tx1"/>
                  </a:solidFill>
                  <a:latin typeface="Arial" charset="0"/>
                </a:defRPr>
              </a:lvl2pPr>
              <a:lvl3pPr>
                <a:spcBef>
                  <a:spcPct val="20000"/>
                </a:spcBef>
                <a:buChar char="•"/>
                <a:defRPr sz="2000">
                  <a:solidFill>
                    <a:schemeClr val="tx1"/>
                  </a:solidFill>
                  <a:latin typeface="Arial" charset="0"/>
                </a:defRPr>
              </a:lvl3pPr>
              <a:lvl4pPr>
                <a:spcBef>
                  <a:spcPct val="20000"/>
                </a:spcBef>
                <a:buChar char="–"/>
                <a:defRPr>
                  <a:solidFill>
                    <a:schemeClr val="tx1"/>
                  </a:solidFill>
                  <a:latin typeface="Arial" charset="0"/>
                </a:defRPr>
              </a:lvl4pPr>
              <a:lvl5pPr>
                <a:spcBef>
                  <a:spcPct val="20000"/>
                </a:spcBef>
                <a:buChar char="»"/>
                <a:defRPr>
                  <a:solidFill>
                    <a:schemeClr val="tx1"/>
                  </a:solidFill>
                  <a:latin typeface="Arial" charset="0"/>
                </a:defRPr>
              </a:lvl5pPr>
              <a:lvl6pPr fontAlgn="base">
                <a:spcBef>
                  <a:spcPct val="20000"/>
                </a:spcBef>
                <a:spcAft>
                  <a:spcPct val="0"/>
                </a:spcAft>
                <a:buChar char="»"/>
                <a:defRPr>
                  <a:solidFill>
                    <a:schemeClr val="tx1"/>
                  </a:solidFill>
                  <a:latin typeface="Arial" charset="0"/>
                </a:defRPr>
              </a:lvl6pPr>
              <a:lvl7pPr fontAlgn="base">
                <a:spcBef>
                  <a:spcPct val="20000"/>
                </a:spcBef>
                <a:spcAft>
                  <a:spcPct val="0"/>
                </a:spcAft>
                <a:buChar char="»"/>
                <a:defRPr>
                  <a:solidFill>
                    <a:schemeClr val="tx1"/>
                  </a:solidFill>
                  <a:latin typeface="Arial" charset="0"/>
                </a:defRPr>
              </a:lvl7pPr>
              <a:lvl8pPr fontAlgn="base">
                <a:spcBef>
                  <a:spcPct val="20000"/>
                </a:spcBef>
                <a:spcAft>
                  <a:spcPct val="0"/>
                </a:spcAft>
                <a:buChar char="»"/>
                <a:defRPr>
                  <a:solidFill>
                    <a:schemeClr val="tx1"/>
                  </a:solidFill>
                  <a:latin typeface="Arial" charset="0"/>
                </a:defRPr>
              </a:lvl8pPr>
              <a:lvl9pPr fontAlgn="base">
                <a:spcBef>
                  <a:spcPct val="20000"/>
                </a:spcBef>
                <a:spcAft>
                  <a:spcPct val="0"/>
                </a:spcAft>
                <a:buChar char="»"/>
                <a:defRPr>
                  <a:solidFill>
                    <a:schemeClr val="tx1"/>
                  </a:solidFill>
                  <a:latin typeface="Arial" charset="0"/>
                </a:defRPr>
              </a:lvl9pPr>
            </a:lstStyle>
            <a:p>
              <a:pPr algn="ctr">
                <a:spcBef>
                  <a:spcPct val="0"/>
                </a:spcBef>
                <a:buFontTx/>
                <a:buNone/>
              </a:pPr>
              <a:r>
                <a:rPr lang="it-IT" altLang="it-IT" sz="1400" b="1">
                  <a:ea typeface="Times New Roman" pitchFamily="18" charset="0"/>
                  <a:cs typeface="Arial" charset="0"/>
                </a:rPr>
                <a:t>-1,0</a:t>
              </a:r>
            </a:p>
          </p:txBody>
        </p:sp>
        <p:sp>
          <p:nvSpPr>
            <p:cNvPr id="39" name="Rectangle 2158"/>
            <p:cNvSpPr>
              <a:spLocks noChangeArrowheads="1"/>
            </p:cNvSpPr>
            <p:nvPr/>
          </p:nvSpPr>
          <p:spPr bwMode="auto">
            <a:xfrm>
              <a:off x="5214938" y="1700213"/>
              <a:ext cx="588962" cy="271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2800">
                  <a:solidFill>
                    <a:schemeClr val="tx1"/>
                  </a:solidFill>
                  <a:latin typeface="Arial" charset="0"/>
                </a:defRPr>
              </a:lvl1pPr>
              <a:lvl2pPr>
                <a:spcBef>
                  <a:spcPct val="20000"/>
                </a:spcBef>
                <a:buChar char="–"/>
                <a:defRPr sz="2400">
                  <a:solidFill>
                    <a:schemeClr val="tx1"/>
                  </a:solidFill>
                  <a:latin typeface="Arial" charset="0"/>
                </a:defRPr>
              </a:lvl2pPr>
              <a:lvl3pPr>
                <a:spcBef>
                  <a:spcPct val="20000"/>
                </a:spcBef>
                <a:buChar char="•"/>
                <a:defRPr sz="2000">
                  <a:solidFill>
                    <a:schemeClr val="tx1"/>
                  </a:solidFill>
                  <a:latin typeface="Arial" charset="0"/>
                </a:defRPr>
              </a:lvl3pPr>
              <a:lvl4pPr>
                <a:spcBef>
                  <a:spcPct val="20000"/>
                </a:spcBef>
                <a:buChar char="–"/>
                <a:defRPr>
                  <a:solidFill>
                    <a:schemeClr val="tx1"/>
                  </a:solidFill>
                  <a:latin typeface="Arial" charset="0"/>
                </a:defRPr>
              </a:lvl4pPr>
              <a:lvl5pPr>
                <a:spcBef>
                  <a:spcPct val="20000"/>
                </a:spcBef>
                <a:buChar char="»"/>
                <a:defRPr>
                  <a:solidFill>
                    <a:schemeClr val="tx1"/>
                  </a:solidFill>
                  <a:latin typeface="Arial" charset="0"/>
                </a:defRPr>
              </a:lvl5pPr>
              <a:lvl6pPr fontAlgn="base">
                <a:spcBef>
                  <a:spcPct val="20000"/>
                </a:spcBef>
                <a:spcAft>
                  <a:spcPct val="0"/>
                </a:spcAft>
                <a:buChar char="»"/>
                <a:defRPr>
                  <a:solidFill>
                    <a:schemeClr val="tx1"/>
                  </a:solidFill>
                  <a:latin typeface="Arial" charset="0"/>
                </a:defRPr>
              </a:lvl6pPr>
              <a:lvl7pPr fontAlgn="base">
                <a:spcBef>
                  <a:spcPct val="20000"/>
                </a:spcBef>
                <a:spcAft>
                  <a:spcPct val="0"/>
                </a:spcAft>
                <a:buChar char="»"/>
                <a:defRPr>
                  <a:solidFill>
                    <a:schemeClr val="tx1"/>
                  </a:solidFill>
                  <a:latin typeface="Arial" charset="0"/>
                </a:defRPr>
              </a:lvl7pPr>
              <a:lvl8pPr fontAlgn="base">
                <a:spcBef>
                  <a:spcPct val="20000"/>
                </a:spcBef>
                <a:spcAft>
                  <a:spcPct val="0"/>
                </a:spcAft>
                <a:buChar char="»"/>
                <a:defRPr>
                  <a:solidFill>
                    <a:schemeClr val="tx1"/>
                  </a:solidFill>
                  <a:latin typeface="Arial" charset="0"/>
                </a:defRPr>
              </a:lvl8pPr>
              <a:lvl9pPr fontAlgn="base">
                <a:spcBef>
                  <a:spcPct val="20000"/>
                </a:spcBef>
                <a:spcAft>
                  <a:spcPct val="0"/>
                </a:spcAft>
                <a:buChar char="»"/>
                <a:defRPr>
                  <a:solidFill>
                    <a:schemeClr val="tx1"/>
                  </a:solidFill>
                  <a:latin typeface="Arial" charset="0"/>
                </a:defRPr>
              </a:lvl9pPr>
            </a:lstStyle>
            <a:p>
              <a:pPr algn="ctr">
                <a:spcBef>
                  <a:spcPct val="0"/>
                </a:spcBef>
                <a:buFontTx/>
                <a:buNone/>
              </a:pPr>
              <a:r>
                <a:rPr lang="it-IT" altLang="it-IT" sz="1600" b="1" i="1">
                  <a:cs typeface="Arial" charset="0"/>
                  <a:sym typeface="Symbol" pitchFamily="18" charset="2"/>
                </a:rPr>
                <a:t></a:t>
              </a:r>
            </a:p>
          </p:txBody>
        </p:sp>
        <p:sp>
          <p:nvSpPr>
            <p:cNvPr id="40" name="Line 2172"/>
            <p:cNvSpPr>
              <a:spLocks noChangeShapeType="1"/>
            </p:cNvSpPr>
            <p:nvPr/>
          </p:nvSpPr>
          <p:spPr bwMode="auto">
            <a:xfrm>
              <a:off x="5214938" y="1563688"/>
              <a:ext cx="0" cy="1903412"/>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it-IT"/>
            </a:p>
          </p:txBody>
        </p:sp>
        <p:sp>
          <p:nvSpPr>
            <p:cNvPr id="41" name="Line 2182"/>
            <p:cNvSpPr>
              <a:spLocks noChangeShapeType="1"/>
            </p:cNvSpPr>
            <p:nvPr/>
          </p:nvSpPr>
          <p:spPr bwMode="auto">
            <a:xfrm>
              <a:off x="5803900" y="1835150"/>
              <a:ext cx="0" cy="1631950"/>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it-IT"/>
            </a:p>
          </p:txBody>
        </p:sp>
        <p:sp>
          <p:nvSpPr>
            <p:cNvPr id="42" name="Text Box 2283"/>
            <p:cNvSpPr txBox="1">
              <a:spLocks noChangeArrowheads="1"/>
            </p:cNvSpPr>
            <p:nvPr/>
          </p:nvSpPr>
          <p:spPr bwMode="auto">
            <a:xfrm>
              <a:off x="4508500" y="4292600"/>
              <a:ext cx="1724025" cy="2762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r>
                <a:rPr lang="it-IT" altLang="it-IT" sz="1200">
                  <a:cs typeface="Times New Roman" pitchFamily="18" charset="0"/>
                  <a:sym typeface="Symbol" pitchFamily="18" charset="2"/>
                </a:rPr>
                <a:t>rischio del portafoglio</a:t>
              </a:r>
            </a:p>
          </p:txBody>
        </p:sp>
        <p:grpSp>
          <p:nvGrpSpPr>
            <p:cNvPr id="43" name="Group 2326"/>
            <p:cNvGrpSpPr>
              <a:grpSpLocks/>
            </p:cNvGrpSpPr>
            <p:nvPr/>
          </p:nvGrpSpPr>
          <p:grpSpPr bwMode="auto">
            <a:xfrm>
              <a:off x="34925" y="1700213"/>
              <a:ext cx="4833938" cy="2865437"/>
              <a:chOff x="62" y="754"/>
              <a:chExt cx="3045" cy="1805"/>
            </a:xfrm>
          </p:grpSpPr>
          <p:sp>
            <p:nvSpPr>
              <p:cNvPr id="44" name="Rectangle 2275"/>
              <p:cNvSpPr>
                <a:spLocks noChangeArrowheads="1"/>
              </p:cNvSpPr>
              <p:nvPr/>
            </p:nvSpPr>
            <p:spPr bwMode="auto">
              <a:xfrm>
                <a:off x="188" y="794"/>
                <a:ext cx="113" cy="959"/>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ltLang="it-IT" sz="1400"/>
              </a:p>
              <a:p>
                <a:endParaRPr lang="it-IT" altLang="it-IT" sz="1400"/>
              </a:p>
              <a:p>
                <a:r>
                  <a:rPr lang="it-IT" altLang="it-IT" sz="1400"/>
                  <a:t>R</a:t>
                </a:r>
                <a:r>
                  <a:rPr lang="it-IT" altLang="it-IT" sz="1400" baseline="-25000"/>
                  <a:t>p</a:t>
                </a:r>
              </a:p>
              <a:p>
                <a:endParaRPr lang="it-IT" altLang="it-IT" sz="1400"/>
              </a:p>
              <a:p>
                <a:endParaRPr lang="it-IT" altLang="it-IT" sz="1400"/>
              </a:p>
              <a:p>
                <a:endParaRPr lang="it-IT" altLang="it-IT" sz="1400"/>
              </a:p>
              <a:p>
                <a:endParaRPr lang="it-IT" altLang="it-IT" sz="1400"/>
              </a:p>
            </p:txBody>
          </p:sp>
          <p:sp>
            <p:nvSpPr>
              <p:cNvPr id="45" name="Text Box 2276"/>
              <p:cNvSpPr txBox="1">
                <a:spLocks noChangeArrowheads="1"/>
              </p:cNvSpPr>
              <p:nvPr/>
            </p:nvSpPr>
            <p:spPr bwMode="auto">
              <a:xfrm>
                <a:off x="2403" y="1147"/>
                <a:ext cx="342" cy="22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r>
                  <a:rPr lang="it-IT" altLang="it-IT" sz="1000">
                    <a:latin typeface="Times New Roman" pitchFamily="18" charset="0"/>
                    <a:cs typeface="Times New Roman" pitchFamily="18" charset="0"/>
                    <a:sym typeface="Symbol" pitchFamily="18" charset="2"/>
                  </a:rPr>
                  <a:t></a:t>
                </a:r>
                <a:r>
                  <a:rPr lang="it-IT" altLang="it-IT" sz="1000">
                    <a:cs typeface="Times New Roman" pitchFamily="18" charset="0"/>
                  </a:rPr>
                  <a:t> = 1</a:t>
                </a:r>
                <a:endParaRPr lang="it-IT" altLang="it-IT" sz="1000">
                  <a:latin typeface="Times New Roman" pitchFamily="18" charset="0"/>
                  <a:cs typeface="Times New Roman" pitchFamily="18" charset="0"/>
                  <a:sym typeface="Symbol" pitchFamily="18" charset="2"/>
                </a:endParaRPr>
              </a:p>
            </p:txBody>
          </p:sp>
          <p:sp>
            <p:nvSpPr>
              <p:cNvPr id="46" name="Text Box 2277"/>
              <p:cNvSpPr txBox="1">
                <a:spLocks noChangeArrowheads="1"/>
              </p:cNvSpPr>
              <p:nvPr/>
            </p:nvSpPr>
            <p:spPr bwMode="auto">
              <a:xfrm>
                <a:off x="396" y="1146"/>
                <a:ext cx="396" cy="22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r>
                  <a:rPr lang="it-IT" altLang="it-IT" sz="1000">
                    <a:latin typeface="Times New Roman" pitchFamily="18" charset="0"/>
                    <a:cs typeface="Times New Roman" pitchFamily="18" charset="0"/>
                    <a:sym typeface="Symbol" pitchFamily="18" charset="2"/>
                  </a:rPr>
                  <a:t></a:t>
                </a:r>
                <a:r>
                  <a:rPr lang="it-IT" altLang="it-IT" sz="1000">
                    <a:cs typeface="Times New Roman" pitchFamily="18" charset="0"/>
                  </a:rPr>
                  <a:t> = -1</a:t>
                </a:r>
                <a:endParaRPr lang="it-IT" altLang="it-IT" sz="1000">
                  <a:latin typeface="Times New Roman" pitchFamily="18" charset="0"/>
                  <a:cs typeface="Times New Roman" pitchFamily="18" charset="0"/>
                  <a:sym typeface="Symbol" pitchFamily="18" charset="2"/>
                </a:endParaRPr>
              </a:p>
            </p:txBody>
          </p:sp>
          <p:sp>
            <p:nvSpPr>
              <p:cNvPr id="47" name="Text Box 2278"/>
              <p:cNvSpPr txBox="1">
                <a:spLocks noChangeArrowheads="1"/>
              </p:cNvSpPr>
              <p:nvPr/>
            </p:nvSpPr>
            <p:spPr bwMode="auto">
              <a:xfrm>
                <a:off x="916" y="1147"/>
                <a:ext cx="398" cy="22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r>
                  <a:rPr lang="it-IT" altLang="it-IT" sz="1000">
                    <a:latin typeface="Times New Roman" pitchFamily="18" charset="0"/>
                    <a:cs typeface="Times New Roman" pitchFamily="18" charset="0"/>
                    <a:sym typeface="Symbol" pitchFamily="18" charset="2"/>
                  </a:rPr>
                  <a:t></a:t>
                </a:r>
                <a:r>
                  <a:rPr lang="it-IT" altLang="it-IT" sz="1000">
                    <a:cs typeface="Times New Roman" pitchFamily="18" charset="0"/>
                  </a:rPr>
                  <a:t> = -0,05</a:t>
                </a:r>
                <a:endParaRPr lang="it-IT" altLang="it-IT" sz="1000">
                  <a:latin typeface="Times New Roman" pitchFamily="18" charset="0"/>
                  <a:cs typeface="Times New Roman" pitchFamily="18" charset="0"/>
                  <a:sym typeface="Symbol" pitchFamily="18" charset="2"/>
                </a:endParaRPr>
              </a:p>
            </p:txBody>
          </p:sp>
          <p:sp>
            <p:nvSpPr>
              <p:cNvPr id="48" name="Text Box 2279"/>
              <p:cNvSpPr txBox="1">
                <a:spLocks noChangeArrowheads="1"/>
              </p:cNvSpPr>
              <p:nvPr/>
            </p:nvSpPr>
            <p:spPr bwMode="auto">
              <a:xfrm>
                <a:off x="1957" y="1147"/>
                <a:ext cx="397" cy="22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r>
                  <a:rPr lang="it-IT" altLang="it-IT" sz="1000">
                    <a:latin typeface="Times New Roman" pitchFamily="18" charset="0"/>
                    <a:cs typeface="Times New Roman" pitchFamily="18" charset="0"/>
                    <a:sym typeface="Symbol" pitchFamily="18" charset="2"/>
                  </a:rPr>
                  <a:t></a:t>
                </a:r>
                <a:r>
                  <a:rPr lang="it-IT" altLang="it-IT" sz="1000">
                    <a:cs typeface="Times New Roman" pitchFamily="18" charset="0"/>
                  </a:rPr>
                  <a:t> = 0,05</a:t>
                </a:r>
                <a:endParaRPr lang="it-IT" altLang="it-IT" sz="1000">
                  <a:latin typeface="Times New Roman" pitchFamily="18" charset="0"/>
                  <a:cs typeface="Times New Roman" pitchFamily="18" charset="0"/>
                  <a:sym typeface="Symbol" pitchFamily="18" charset="2"/>
                </a:endParaRPr>
              </a:p>
            </p:txBody>
          </p:sp>
          <p:sp>
            <p:nvSpPr>
              <p:cNvPr id="49" name="Text Box 2280"/>
              <p:cNvSpPr txBox="1">
                <a:spLocks noChangeArrowheads="1"/>
              </p:cNvSpPr>
              <p:nvPr/>
            </p:nvSpPr>
            <p:spPr bwMode="auto">
              <a:xfrm>
                <a:off x="1586" y="1147"/>
                <a:ext cx="397" cy="22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r>
                  <a:rPr lang="it-IT" altLang="it-IT" sz="1000" b="1">
                    <a:latin typeface="Times New Roman" pitchFamily="18" charset="0"/>
                    <a:cs typeface="Times New Roman" pitchFamily="18" charset="0"/>
                    <a:sym typeface="Symbol" pitchFamily="18" charset="2"/>
                  </a:rPr>
                  <a:t></a:t>
                </a:r>
                <a:r>
                  <a:rPr lang="it-IT" altLang="it-IT" sz="1000" b="1">
                    <a:cs typeface="Times New Roman" pitchFamily="18" charset="0"/>
                  </a:rPr>
                  <a:t> = 0</a:t>
                </a:r>
                <a:endParaRPr lang="it-IT" altLang="it-IT" sz="1000" b="1">
                  <a:latin typeface="Times New Roman" pitchFamily="18" charset="0"/>
                  <a:cs typeface="Times New Roman" pitchFamily="18" charset="0"/>
                  <a:sym typeface="Symbol" pitchFamily="18" charset="2"/>
                </a:endParaRPr>
              </a:p>
            </p:txBody>
          </p:sp>
          <p:sp>
            <p:nvSpPr>
              <p:cNvPr id="50" name="Line 2281"/>
              <p:cNvSpPr>
                <a:spLocks noChangeShapeType="1"/>
              </p:cNvSpPr>
              <p:nvPr/>
            </p:nvSpPr>
            <p:spPr bwMode="auto">
              <a:xfrm flipV="1">
                <a:off x="359" y="754"/>
                <a:ext cx="0" cy="1576"/>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it-IT"/>
              </a:p>
            </p:txBody>
          </p:sp>
          <p:sp>
            <p:nvSpPr>
              <p:cNvPr id="51" name="Line 2282"/>
              <p:cNvSpPr>
                <a:spLocks noChangeShapeType="1"/>
              </p:cNvSpPr>
              <p:nvPr/>
            </p:nvSpPr>
            <p:spPr bwMode="auto">
              <a:xfrm>
                <a:off x="359" y="2329"/>
                <a:ext cx="2748" cy="1"/>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it-IT"/>
              </a:p>
            </p:txBody>
          </p:sp>
          <p:sp>
            <p:nvSpPr>
              <p:cNvPr id="52" name="Text Box 2290"/>
              <p:cNvSpPr txBox="1">
                <a:spLocks noChangeArrowheads="1"/>
              </p:cNvSpPr>
              <p:nvPr/>
            </p:nvSpPr>
            <p:spPr bwMode="auto">
              <a:xfrm>
                <a:off x="1500" y="2386"/>
                <a:ext cx="334"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it-IT" altLang="it-IT" sz="1200"/>
                  <a:t>3,2%</a:t>
                </a:r>
              </a:p>
            </p:txBody>
          </p:sp>
          <p:sp>
            <p:nvSpPr>
              <p:cNvPr id="53" name="Text Box 2291"/>
              <p:cNvSpPr txBox="1">
                <a:spLocks noChangeArrowheads="1"/>
              </p:cNvSpPr>
              <p:nvPr/>
            </p:nvSpPr>
            <p:spPr bwMode="auto">
              <a:xfrm>
                <a:off x="62" y="1191"/>
                <a:ext cx="334"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it-IT" altLang="it-IT" sz="1200"/>
                  <a:t>7,2%</a:t>
                </a:r>
              </a:p>
            </p:txBody>
          </p:sp>
          <p:sp>
            <p:nvSpPr>
              <p:cNvPr id="54" name="Line 2294"/>
              <p:cNvSpPr>
                <a:spLocks noChangeShapeType="1"/>
              </p:cNvSpPr>
              <p:nvPr/>
            </p:nvSpPr>
            <p:spPr bwMode="auto">
              <a:xfrm>
                <a:off x="1622" y="1278"/>
                <a:ext cx="707" cy="0"/>
              </a:xfrm>
              <a:prstGeom prst="line">
                <a:avLst/>
              </a:prstGeom>
              <a:noFill/>
              <a:ln w="952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it-IT"/>
              </a:p>
            </p:txBody>
          </p:sp>
          <p:sp>
            <p:nvSpPr>
              <p:cNvPr id="55" name="Line 2295"/>
              <p:cNvSpPr>
                <a:spLocks noChangeShapeType="1"/>
              </p:cNvSpPr>
              <p:nvPr/>
            </p:nvSpPr>
            <p:spPr bwMode="auto">
              <a:xfrm>
                <a:off x="2329" y="1278"/>
                <a:ext cx="0" cy="1051"/>
              </a:xfrm>
              <a:prstGeom prst="line">
                <a:avLst/>
              </a:prstGeom>
              <a:noFill/>
              <a:ln w="952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it-IT"/>
              </a:p>
            </p:txBody>
          </p:sp>
          <p:sp>
            <p:nvSpPr>
              <p:cNvPr id="56" name="Text Box 2296"/>
              <p:cNvSpPr txBox="1">
                <a:spLocks noChangeArrowheads="1"/>
              </p:cNvSpPr>
              <p:nvPr/>
            </p:nvSpPr>
            <p:spPr bwMode="auto">
              <a:xfrm>
                <a:off x="2278" y="2381"/>
                <a:ext cx="334"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it-IT" altLang="it-IT" sz="1200"/>
                  <a:t>4,3%</a:t>
                </a:r>
              </a:p>
            </p:txBody>
          </p:sp>
          <p:sp>
            <p:nvSpPr>
              <p:cNvPr id="57" name="Line 2297"/>
              <p:cNvSpPr>
                <a:spLocks noChangeShapeType="1"/>
              </p:cNvSpPr>
              <p:nvPr/>
            </p:nvSpPr>
            <p:spPr bwMode="auto">
              <a:xfrm>
                <a:off x="1177" y="1278"/>
                <a:ext cx="0" cy="1051"/>
              </a:xfrm>
              <a:prstGeom prst="line">
                <a:avLst/>
              </a:prstGeom>
              <a:noFill/>
              <a:ln w="952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it-IT"/>
              </a:p>
            </p:txBody>
          </p:sp>
          <p:sp>
            <p:nvSpPr>
              <p:cNvPr id="58" name="Line 2298"/>
              <p:cNvSpPr>
                <a:spLocks noChangeShapeType="1"/>
              </p:cNvSpPr>
              <p:nvPr/>
            </p:nvSpPr>
            <p:spPr bwMode="auto">
              <a:xfrm>
                <a:off x="656" y="1278"/>
                <a:ext cx="0" cy="1051"/>
              </a:xfrm>
              <a:prstGeom prst="line">
                <a:avLst/>
              </a:prstGeom>
              <a:noFill/>
              <a:ln w="952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it-IT"/>
              </a:p>
            </p:txBody>
          </p:sp>
          <p:sp>
            <p:nvSpPr>
              <p:cNvPr id="59" name="Text Box 2299"/>
              <p:cNvSpPr txBox="1">
                <a:spLocks noChangeArrowheads="1"/>
              </p:cNvSpPr>
              <p:nvPr/>
            </p:nvSpPr>
            <p:spPr bwMode="auto">
              <a:xfrm>
                <a:off x="508" y="2373"/>
                <a:ext cx="334"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it-IT" altLang="it-IT" sz="1200"/>
                  <a:t>1,3%</a:t>
                </a:r>
              </a:p>
            </p:txBody>
          </p:sp>
          <p:sp>
            <p:nvSpPr>
              <p:cNvPr id="60" name="Text Box 2300"/>
              <p:cNvSpPr txBox="1">
                <a:spLocks noChangeArrowheads="1"/>
              </p:cNvSpPr>
              <p:nvPr/>
            </p:nvSpPr>
            <p:spPr bwMode="auto">
              <a:xfrm>
                <a:off x="1027" y="2373"/>
                <a:ext cx="334"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it-IT" altLang="it-IT" sz="1200"/>
                  <a:t>2,4%</a:t>
                </a:r>
              </a:p>
            </p:txBody>
          </p:sp>
          <p:sp>
            <p:nvSpPr>
              <p:cNvPr id="61" name="Text Box 2301"/>
              <p:cNvSpPr txBox="1">
                <a:spLocks noChangeArrowheads="1"/>
              </p:cNvSpPr>
              <p:nvPr/>
            </p:nvSpPr>
            <p:spPr bwMode="auto">
              <a:xfrm>
                <a:off x="1905" y="2381"/>
                <a:ext cx="334"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it-IT" altLang="it-IT" sz="1200"/>
                  <a:t>3,8%</a:t>
                </a:r>
              </a:p>
            </p:txBody>
          </p:sp>
          <p:sp>
            <p:nvSpPr>
              <p:cNvPr id="62" name="Line 2302"/>
              <p:cNvSpPr>
                <a:spLocks noChangeShapeType="1"/>
              </p:cNvSpPr>
              <p:nvPr/>
            </p:nvSpPr>
            <p:spPr bwMode="auto">
              <a:xfrm>
                <a:off x="1994" y="1278"/>
                <a:ext cx="0" cy="1051"/>
              </a:xfrm>
              <a:prstGeom prst="line">
                <a:avLst/>
              </a:prstGeom>
              <a:noFill/>
              <a:ln w="952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it-IT"/>
              </a:p>
            </p:txBody>
          </p:sp>
          <p:sp>
            <p:nvSpPr>
              <p:cNvPr id="63" name="Line 2305"/>
              <p:cNvSpPr>
                <a:spLocks noChangeShapeType="1"/>
              </p:cNvSpPr>
              <p:nvPr/>
            </p:nvSpPr>
            <p:spPr bwMode="auto">
              <a:xfrm>
                <a:off x="1660" y="1281"/>
                <a:ext cx="0" cy="1051"/>
              </a:xfrm>
              <a:prstGeom prst="line">
                <a:avLst/>
              </a:prstGeom>
              <a:noFill/>
              <a:ln w="952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it-IT"/>
              </a:p>
            </p:txBody>
          </p:sp>
          <p:sp>
            <p:nvSpPr>
              <p:cNvPr id="64" name="Line 2306"/>
              <p:cNvSpPr>
                <a:spLocks noChangeShapeType="1"/>
              </p:cNvSpPr>
              <p:nvPr/>
            </p:nvSpPr>
            <p:spPr bwMode="auto">
              <a:xfrm>
                <a:off x="395" y="1281"/>
                <a:ext cx="1225" cy="0"/>
              </a:xfrm>
              <a:prstGeom prst="line">
                <a:avLst/>
              </a:prstGeom>
              <a:noFill/>
              <a:ln w="952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it-IT"/>
              </a:p>
            </p:txBody>
          </p:sp>
          <p:sp>
            <p:nvSpPr>
              <p:cNvPr id="65" name="Oval 2307"/>
              <p:cNvSpPr>
                <a:spLocks noChangeArrowheads="1"/>
              </p:cNvSpPr>
              <p:nvPr/>
            </p:nvSpPr>
            <p:spPr bwMode="auto">
              <a:xfrm>
                <a:off x="592" y="1241"/>
                <a:ext cx="118" cy="119"/>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sp>
            <p:nvSpPr>
              <p:cNvPr id="66" name="Oval 2311"/>
              <p:cNvSpPr>
                <a:spLocks noChangeArrowheads="1"/>
              </p:cNvSpPr>
              <p:nvPr/>
            </p:nvSpPr>
            <p:spPr bwMode="auto">
              <a:xfrm>
                <a:off x="1620" y="1241"/>
                <a:ext cx="119" cy="119"/>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sp>
            <p:nvSpPr>
              <p:cNvPr id="67" name="Oval 2312"/>
              <p:cNvSpPr>
                <a:spLocks noChangeArrowheads="1"/>
              </p:cNvSpPr>
              <p:nvPr/>
            </p:nvSpPr>
            <p:spPr bwMode="auto">
              <a:xfrm>
                <a:off x="1937" y="1241"/>
                <a:ext cx="118" cy="119"/>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sp>
            <p:nvSpPr>
              <p:cNvPr id="68" name="Oval 2313"/>
              <p:cNvSpPr>
                <a:spLocks noChangeArrowheads="1"/>
              </p:cNvSpPr>
              <p:nvPr/>
            </p:nvSpPr>
            <p:spPr bwMode="auto">
              <a:xfrm>
                <a:off x="2253" y="1241"/>
                <a:ext cx="119" cy="119"/>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sp>
            <p:nvSpPr>
              <p:cNvPr id="69" name="Oval 2314"/>
              <p:cNvSpPr>
                <a:spLocks noChangeArrowheads="1"/>
              </p:cNvSpPr>
              <p:nvPr/>
            </p:nvSpPr>
            <p:spPr bwMode="auto">
              <a:xfrm>
                <a:off x="1106" y="1241"/>
                <a:ext cx="119" cy="119"/>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sp>
            <p:nvSpPr>
              <p:cNvPr id="70" name="Text Box 2315"/>
              <p:cNvSpPr txBox="1">
                <a:spLocks noChangeArrowheads="1"/>
              </p:cNvSpPr>
              <p:nvPr/>
            </p:nvSpPr>
            <p:spPr bwMode="auto">
              <a:xfrm>
                <a:off x="1850" y="1958"/>
                <a:ext cx="544" cy="22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r>
                  <a:rPr lang="it-IT" altLang="it-IT" sz="1000">
                    <a:cs typeface="Times New Roman" pitchFamily="18" charset="0"/>
                    <a:sym typeface="Symbol" pitchFamily="18" charset="2"/>
                  </a:rPr>
                  <a:t>rischio </a:t>
                </a:r>
              </a:p>
              <a:p>
                <a:r>
                  <a:rPr lang="it-IT" altLang="it-IT" sz="1000">
                    <a:cs typeface="Times New Roman" pitchFamily="18" charset="0"/>
                    <a:sym typeface="Symbol" pitchFamily="18" charset="2"/>
                  </a:rPr>
                  <a:t>titolo A</a:t>
                </a:r>
              </a:p>
            </p:txBody>
          </p:sp>
          <p:sp>
            <p:nvSpPr>
              <p:cNvPr id="71" name="Text Box 2316"/>
              <p:cNvSpPr txBox="1">
                <a:spLocks noChangeArrowheads="1"/>
              </p:cNvSpPr>
              <p:nvPr/>
            </p:nvSpPr>
            <p:spPr bwMode="auto">
              <a:xfrm>
                <a:off x="1976" y="2200"/>
                <a:ext cx="254"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it-IT" altLang="it-IT" sz="1200"/>
                  <a:t>4%</a:t>
                </a:r>
              </a:p>
            </p:txBody>
          </p:sp>
          <p:sp>
            <p:nvSpPr>
              <p:cNvPr id="72" name="Text Box 2317"/>
              <p:cNvSpPr txBox="1">
                <a:spLocks noChangeArrowheads="1"/>
              </p:cNvSpPr>
              <p:nvPr/>
            </p:nvSpPr>
            <p:spPr bwMode="auto">
              <a:xfrm>
                <a:off x="2506" y="2200"/>
                <a:ext cx="254"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it-IT" altLang="it-IT" sz="1200"/>
                  <a:t>5%</a:t>
                </a:r>
              </a:p>
            </p:txBody>
          </p:sp>
          <p:sp>
            <p:nvSpPr>
              <p:cNvPr id="73" name="Text Box 2320"/>
              <p:cNvSpPr txBox="1">
                <a:spLocks noChangeArrowheads="1"/>
              </p:cNvSpPr>
              <p:nvPr/>
            </p:nvSpPr>
            <p:spPr bwMode="auto">
              <a:xfrm>
                <a:off x="2413" y="1958"/>
                <a:ext cx="544" cy="22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r>
                  <a:rPr lang="it-IT" altLang="it-IT" sz="1000">
                    <a:cs typeface="Times New Roman" pitchFamily="18" charset="0"/>
                    <a:sym typeface="Symbol" pitchFamily="18" charset="2"/>
                  </a:rPr>
                  <a:t>rischio </a:t>
                </a:r>
              </a:p>
              <a:p>
                <a:r>
                  <a:rPr lang="it-IT" altLang="it-IT" sz="1000">
                    <a:cs typeface="Times New Roman" pitchFamily="18" charset="0"/>
                    <a:sym typeface="Symbol" pitchFamily="18" charset="2"/>
                  </a:rPr>
                  <a:t>titolo B</a:t>
                </a:r>
              </a:p>
            </p:txBody>
          </p:sp>
        </p:grpSp>
        <p:sp>
          <p:nvSpPr>
            <p:cNvPr id="74" name="Oval 2328"/>
            <p:cNvSpPr>
              <a:spLocks noChangeArrowheads="1"/>
            </p:cNvSpPr>
            <p:nvPr/>
          </p:nvSpPr>
          <p:spPr bwMode="auto">
            <a:xfrm>
              <a:off x="620713" y="1557338"/>
              <a:ext cx="685800" cy="3048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it-IT" altLang="it-IT" sz="1100"/>
                <a:t>Step1</a:t>
              </a:r>
            </a:p>
          </p:txBody>
        </p:sp>
        <p:sp>
          <p:nvSpPr>
            <p:cNvPr id="75" name="Oval 2329"/>
            <p:cNvSpPr>
              <a:spLocks noChangeArrowheads="1"/>
            </p:cNvSpPr>
            <p:nvPr/>
          </p:nvSpPr>
          <p:spPr bwMode="auto">
            <a:xfrm>
              <a:off x="3320163" y="1247013"/>
              <a:ext cx="685800" cy="3048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it-IT" altLang="it-IT" sz="1100"/>
                <a:t>Step2</a:t>
              </a:r>
            </a:p>
          </p:txBody>
        </p:sp>
        <p:sp>
          <p:nvSpPr>
            <p:cNvPr id="76" name="Oval 2330"/>
            <p:cNvSpPr>
              <a:spLocks noChangeArrowheads="1"/>
            </p:cNvSpPr>
            <p:nvPr/>
          </p:nvSpPr>
          <p:spPr bwMode="auto">
            <a:xfrm>
              <a:off x="4940300" y="3573463"/>
              <a:ext cx="685800" cy="3048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it-IT" altLang="it-IT" sz="1100"/>
                <a:t>Step3</a:t>
              </a:r>
            </a:p>
          </p:txBody>
        </p:sp>
        <p:sp>
          <p:nvSpPr>
            <p:cNvPr id="77" name="Oval 2331"/>
            <p:cNvSpPr>
              <a:spLocks noChangeArrowheads="1"/>
            </p:cNvSpPr>
            <p:nvPr/>
          </p:nvSpPr>
          <p:spPr bwMode="auto">
            <a:xfrm>
              <a:off x="5013325" y="1341438"/>
              <a:ext cx="685800" cy="3048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it-IT" altLang="it-IT" sz="1100"/>
                <a:t>Step2</a:t>
              </a:r>
            </a:p>
          </p:txBody>
        </p:sp>
      </p:grpSp>
    </p:spTree>
    <p:extLst>
      <p:ext uri="{BB962C8B-B14F-4D97-AF65-F5344CB8AC3E}">
        <p14:creationId xmlns:p14="http://schemas.microsoft.com/office/powerpoint/2010/main" val="2966413941"/>
      </p:ext>
    </p:extLst>
  </p:cSld>
  <p:clrMapOvr>
    <a:masterClrMapping/>
  </p:clrMapOvr>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026"/>
          <p:cNvSpPr txBox="1">
            <a:spLocks noChangeArrowheads="1"/>
          </p:cNvSpPr>
          <p:nvPr/>
        </p:nvSpPr>
        <p:spPr bwMode="auto">
          <a:xfrm>
            <a:off x="439172" y="260648"/>
            <a:ext cx="8278812" cy="463846"/>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lgn="ctr">
                <a:solidFill>
                  <a:srgbClr val="6699FF"/>
                </a:solidFill>
                <a:miter lim="800000"/>
                <a:headEnd/>
                <a:tailEnd/>
              </a14:hiddenLine>
            </a:ext>
          </a:extLst>
        </p:spPr>
        <p:txBody>
          <a:bodyPr lIns="90000" tIns="46800" rIns="90000" bIns="46800">
            <a:spAutoFit/>
          </a:bodyPr>
          <a:lstStyle/>
          <a:p>
            <a:pPr algn="ctr">
              <a:defRPr/>
            </a:pPr>
            <a:r>
              <a:rPr lang="it-IT" sz="2400" b="1" dirty="0">
                <a:solidFill>
                  <a:srgbClr val="F26200"/>
                </a:solidFill>
                <a:latin typeface="Georgia" panose="02040502050405020303" pitchFamily="18" charset="0"/>
              </a:rPr>
              <a:t>Indici di correlazione e rischio di portafoglio</a:t>
            </a:r>
          </a:p>
        </p:txBody>
      </p:sp>
      <p:sp>
        <p:nvSpPr>
          <p:cNvPr id="2" name="Segnaposto numero diapositiva 1"/>
          <p:cNvSpPr>
            <a:spLocks noGrp="1"/>
          </p:cNvSpPr>
          <p:nvPr>
            <p:ph type="sldNum" sz="quarter" idx="4"/>
          </p:nvPr>
        </p:nvSpPr>
        <p:spPr/>
        <p:txBody>
          <a:bodyPr/>
          <a:lstStyle/>
          <a:p>
            <a:fld id="{CEE20744-6222-4AA3-9D45-8592154090B2}" type="slidenum">
              <a:rPr lang="it-IT" smtClean="0"/>
              <a:pPr/>
              <a:t>192</a:t>
            </a:fld>
            <a:endParaRPr lang="it-IT" dirty="0"/>
          </a:p>
        </p:txBody>
      </p:sp>
      <p:grpSp>
        <p:nvGrpSpPr>
          <p:cNvPr id="6" name="Gruppo 5"/>
          <p:cNvGrpSpPr/>
          <p:nvPr/>
        </p:nvGrpSpPr>
        <p:grpSpPr>
          <a:xfrm>
            <a:off x="1043608" y="1340768"/>
            <a:ext cx="7263804" cy="3887762"/>
            <a:chOff x="355600" y="1341438"/>
            <a:chExt cx="5511800" cy="3201987"/>
          </a:xfrm>
        </p:grpSpPr>
        <p:sp>
          <p:nvSpPr>
            <p:cNvPr id="78" name="Text Box 187"/>
            <p:cNvSpPr txBox="1">
              <a:spLocks noChangeArrowheads="1"/>
            </p:cNvSpPr>
            <p:nvPr/>
          </p:nvSpPr>
          <p:spPr bwMode="auto">
            <a:xfrm>
              <a:off x="4427538" y="4149725"/>
              <a:ext cx="1439862" cy="3048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r>
                <a:rPr lang="it-IT" altLang="it-IT" sz="1000" dirty="0">
                  <a:cs typeface="Times New Roman" pitchFamily="18" charset="0"/>
                  <a:sym typeface="Symbol" pitchFamily="18" charset="2"/>
                </a:rPr>
                <a:t>rischio </a:t>
              </a:r>
            </a:p>
            <a:p>
              <a:r>
                <a:rPr lang="it-IT" altLang="it-IT" sz="1000" dirty="0">
                  <a:cs typeface="Times New Roman" pitchFamily="18" charset="0"/>
                  <a:sym typeface="Symbol" pitchFamily="18" charset="2"/>
                </a:rPr>
                <a:t>del portafoglio</a:t>
              </a:r>
            </a:p>
          </p:txBody>
        </p:sp>
        <p:grpSp>
          <p:nvGrpSpPr>
            <p:cNvPr id="79" name="Group 401"/>
            <p:cNvGrpSpPr>
              <a:grpSpLocks/>
            </p:cNvGrpSpPr>
            <p:nvPr/>
          </p:nvGrpSpPr>
          <p:grpSpPr bwMode="auto">
            <a:xfrm>
              <a:off x="355600" y="1341438"/>
              <a:ext cx="5511800" cy="3201987"/>
              <a:chOff x="224" y="845"/>
              <a:chExt cx="3944" cy="2017"/>
            </a:xfrm>
          </p:grpSpPr>
          <p:sp>
            <p:nvSpPr>
              <p:cNvPr id="80" name="Text Box 186"/>
              <p:cNvSpPr txBox="1">
                <a:spLocks noChangeArrowheads="1"/>
              </p:cNvSpPr>
              <p:nvPr/>
            </p:nvSpPr>
            <p:spPr bwMode="auto">
              <a:xfrm>
                <a:off x="3019" y="1837"/>
                <a:ext cx="412" cy="2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r>
                  <a:rPr lang="it-IT" altLang="it-IT" sz="1000">
                    <a:latin typeface="Times New Roman" pitchFamily="18" charset="0"/>
                    <a:cs typeface="Times New Roman" pitchFamily="18" charset="0"/>
                    <a:sym typeface="Symbol" pitchFamily="18" charset="2"/>
                  </a:rPr>
                  <a:t></a:t>
                </a:r>
                <a:r>
                  <a:rPr lang="it-IT" altLang="it-IT" sz="1000">
                    <a:cs typeface="Times New Roman" pitchFamily="18" charset="0"/>
                  </a:rPr>
                  <a:t> = 1</a:t>
                </a:r>
                <a:endParaRPr lang="it-IT" altLang="it-IT" sz="1000">
                  <a:latin typeface="Times New Roman" pitchFamily="18" charset="0"/>
                  <a:cs typeface="Times New Roman" pitchFamily="18" charset="0"/>
                  <a:sym typeface="Symbol" pitchFamily="18" charset="2"/>
                </a:endParaRPr>
              </a:p>
            </p:txBody>
          </p:sp>
          <p:sp>
            <p:nvSpPr>
              <p:cNvPr id="81" name="Text Box 185"/>
              <p:cNvSpPr txBox="1">
                <a:spLocks noChangeArrowheads="1"/>
              </p:cNvSpPr>
              <p:nvPr/>
            </p:nvSpPr>
            <p:spPr bwMode="auto">
              <a:xfrm>
                <a:off x="598" y="1836"/>
                <a:ext cx="479" cy="24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r>
                  <a:rPr lang="it-IT" altLang="it-IT" sz="1000">
                    <a:latin typeface="Times New Roman" pitchFamily="18" charset="0"/>
                    <a:cs typeface="Times New Roman" pitchFamily="18" charset="0"/>
                    <a:sym typeface="Symbol" pitchFamily="18" charset="2"/>
                  </a:rPr>
                  <a:t></a:t>
                </a:r>
                <a:r>
                  <a:rPr lang="it-IT" altLang="it-IT" sz="1000">
                    <a:cs typeface="Times New Roman" pitchFamily="18" charset="0"/>
                  </a:rPr>
                  <a:t> = -1</a:t>
                </a:r>
                <a:endParaRPr lang="it-IT" altLang="it-IT" sz="1000">
                  <a:latin typeface="Times New Roman" pitchFamily="18" charset="0"/>
                  <a:cs typeface="Times New Roman" pitchFamily="18" charset="0"/>
                  <a:sym typeface="Symbol" pitchFamily="18" charset="2"/>
                </a:endParaRPr>
              </a:p>
            </p:txBody>
          </p:sp>
          <p:sp>
            <p:nvSpPr>
              <p:cNvPr id="82" name="Text Box 216"/>
              <p:cNvSpPr txBox="1">
                <a:spLocks noChangeArrowheads="1"/>
              </p:cNvSpPr>
              <p:nvPr/>
            </p:nvSpPr>
            <p:spPr bwMode="auto">
              <a:xfrm>
                <a:off x="1226" y="1837"/>
                <a:ext cx="479" cy="24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r>
                  <a:rPr lang="it-IT" altLang="it-IT" sz="1000">
                    <a:latin typeface="Times New Roman" pitchFamily="18" charset="0"/>
                    <a:cs typeface="Times New Roman" pitchFamily="18" charset="0"/>
                    <a:sym typeface="Symbol" pitchFamily="18" charset="2"/>
                  </a:rPr>
                  <a:t></a:t>
                </a:r>
                <a:r>
                  <a:rPr lang="it-IT" altLang="it-IT" sz="1000">
                    <a:cs typeface="Times New Roman" pitchFamily="18" charset="0"/>
                  </a:rPr>
                  <a:t> = -0,05</a:t>
                </a:r>
                <a:endParaRPr lang="it-IT" altLang="it-IT" sz="1000">
                  <a:latin typeface="Times New Roman" pitchFamily="18" charset="0"/>
                  <a:cs typeface="Times New Roman" pitchFamily="18" charset="0"/>
                  <a:sym typeface="Symbol" pitchFamily="18" charset="2"/>
                </a:endParaRPr>
              </a:p>
            </p:txBody>
          </p:sp>
          <p:sp>
            <p:nvSpPr>
              <p:cNvPr id="83" name="Text Box 217"/>
              <p:cNvSpPr txBox="1">
                <a:spLocks noChangeArrowheads="1"/>
              </p:cNvSpPr>
              <p:nvPr/>
            </p:nvSpPr>
            <p:spPr bwMode="auto">
              <a:xfrm>
                <a:off x="2481" y="1837"/>
                <a:ext cx="479" cy="24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r>
                  <a:rPr lang="it-IT" altLang="it-IT" sz="1000">
                    <a:latin typeface="Times New Roman" pitchFamily="18" charset="0"/>
                    <a:cs typeface="Times New Roman" pitchFamily="18" charset="0"/>
                    <a:sym typeface="Symbol" pitchFamily="18" charset="2"/>
                  </a:rPr>
                  <a:t></a:t>
                </a:r>
                <a:r>
                  <a:rPr lang="it-IT" altLang="it-IT" sz="1000">
                    <a:cs typeface="Times New Roman" pitchFamily="18" charset="0"/>
                  </a:rPr>
                  <a:t> = 0,05</a:t>
                </a:r>
                <a:endParaRPr lang="it-IT" altLang="it-IT" sz="1000">
                  <a:latin typeface="Times New Roman" pitchFamily="18" charset="0"/>
                  <a:cs typeface="Times New Roman" pitchFamily="18" charset="0"/>
                  <a:sym typeface="Symbol" pitchFamily="18" charset="2"/>
                </a:endParaRPr>
              </a:p>
            </p:txBody>
          </p:sp>
          <p:sp>
            <p:nvSpPr>
              <p:cNvPr id="84" name="Text Box 215"/>
              <p:cNvSpPr txBox="1">
                <a:spLocks noChangeArrowheads="1"/>
              </p:cNvSpPr>
              <p:nvPr/>
            </p:nvSpPr>
            <p:spPr bwMode="auto">
              <a:xfrm>
                <a:off x="2033" y="1837"/>
                <a:ext cx="479" cy="24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r>
                  <a:rPr lang="it-IT" altLang="it-IT" sz="1000" b="1">
                    <a:latin typeface="Times New Roman" pitchFamily="18" charset="0"/>
                    <a:cs typeface="Times New Roman" pitchFamily="18" charset="0"/>
                    <a:sym typeface="Symbol" pitchFamily="18" charset="2"/>
                  </a:rPr>
                  <a:t></a:t>
                </a:r>
                <a:r>
                  <a:rPr lang="it-IT" altLang="it-IT" sz="1000" b="1">
                    <a:cs typeface="Times New Roman" pitchFamily="18" charset="0"/>
                  </a:rPr>
                  <a:t> = 0</a:t>
                </a:r>
                <a:endParaRPr lang="it-IT" altLang="it-IT" sz="1000" b="1">
                  <a:latin typeface="Times New Roman" pitchFamily="18" charset="0"/>
                  <a:cs typeface="Times New Roman" pitchFamily="18" charset="0"/>
                  <a:sym typeface="Symbol" pitchFamily="18" charset="2"/>
                </a:endParaRPr>
              </a:p>
            </p:txBody>
          </p:sp>
          <p:sp>
            <p:nvSpPr>
              <p:cNvPr id="85" name="Line 194"/>
              <p:cNvSpPr>
                <a:spLocks noChangeShapeType="1"/>
              </p:cNvSpPr>
              <p:nvPr/>
            </p:nvSpPr>
            <p:spPr bwMode="auto">
              <a:xfrm flipV="1">
                <a:off x="554" y="845"/>
                <a:ext cx="0" cy="179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it-IT"/>
              </a:p>
            </p:txBody>
          </p:sp>
          <p:sp>
            <p:nvSpPr>
              <p:cNvPr id="86" name="Line 193"/>
              <p:cNvSpPr>
                <a:spLocks noChangeShapeType="1"/>
              </p:cNvSpPr>
              <p:nvPr/>
            </p:nvSpPr>
            <p:spPr bwMode="auto">
              <a:xfrm>
                <a:off x="554" y="2624"/>
                <a:ext cx="3314" cy="1"/>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it-IT"/>
              </a:p>
            </p:txBody>
          </p:sp>
          <p:sp>
            <p:nvSpPr>
              <p:cNvPr id="87" name="Freeform 192"/>
              <p:cNvSpPr>
                <a:spLocks/>
              </p:cNvSpPr>
              <p:nvPr/>
            </p:nvSpPr>
            <p:spPr bwMode="auto">
              <a:xfrm>
                <a:off x="643" y="1390"/>
                <a:ext cx="3497" cy="994"/>
              </a:xfrm>
              <a:custGeom>
                <a:avLst/>
                <a:gdLst>
                  <a:gd name="T0" fmla="*/ 2808 w 6696"/>
                  <a:gd name="T1" fmla="*/ 1728 h 1728"/>
                  <a:gd name="T2" fmla="*/ 648 w 6696"/>
                  <a:gd name="T3" fmla="*/ 864 h 1728"/>
                  <a:gd name="T4" fmla="*/ 6696 w 6696"/>
                  <a:gd name="T5" fmla="*/ 0 h 1728"/>
                </a:gdLst>
                <a:ahLst/>
                <a:cxnLst>
                  <a:cxn ang="0">
                    <a:pos x="T0" y="T1"/>
                  </a:cxn>
                  <a:cxn ang="0">
                    <a:pos x="T2" y="T3"/>
                  </a:cxn>
                  <a:cxn ang="0">
                    <a:pos x="T4" y="T5"/>
                  </a:cxn>
                </a:cxnLst>
                <a:rect l="0" t="0" r="r" b="b"/>
                <a:pathLst>
                  <a:path w="6696" h="1728">
                    <a:moveTo>
                      <a:pt x="2808" y="1728"/>
                    </a:moveTo>
                    <a:cubicBezTo>
                      <a:pt x="1404" y="1440"/>
                      <a:pt x="0" y="1152"/>
                      <a:pt x="648" y="864"/>
                    </a:cubicBezTo>
                    <a:cubicBezTo>
                      <a:pt x="1296" y="576"/>
                      <a:pt x="5688" y="144"/>
                      <a:pt x="6696" y="0"/>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it-IT"/>
              </a:p>
            </p:txBody>
          </p:sp>
          <p:sp>
            <p:nvSpPr>
              <p:cNvPr id="88" name="Freeform 191"/>
              <p:cNvSpPr>
                <a:spLocks/>
              </p:cNvSpPr>
              <p:nvPr/>
            </p:nvSpPr>
            <p:spPr bwMode="auto">
              <a:xfrm>
                <a:off x="1272" y="1399"/>
                <a:ext cx="2896" cy="985"/>
              </a:xfrm>
              <a:custGeom>
                <a:avLst/>
                <a:gdLst>
                  <a:gd name="T0" fmla="*/ 1776 w 5520"/>
                  <a:gd name="T1" fmla="*/ 1728 h 1728"/>
                  <a:gd name="T2" fmla="*/ 624 w 5520"/>
                  <a:gd name="T3" fmla="*/ 1008 h 1728"/>
                  <a:gd name="T4" fmla="*/ 5520 w 5520"/>
                  <a:gd name="T5" fmla="*/ 0 h 1728"/>
                </a:gdLst>
                <a:ahLst/>
                <a:cxnLst>
                  <a:cxn ang="0">
                    <a:pos x="T0" y="T1"/>
                  </a:cxn>
                  <a:cxn ang="0">
                    <a:pos x="T2" y="T3"/>
                  </a:cxn>
                  <a:cxn ang="0">
                    <a:pos x="T4" y="T5"/>
                  </a:cxn>
                </a:cxnLst>
                <a:rect l="0" t="0" r="r" b="b"/>
                <a:pathLst>
                  <a:path w="5520" h="1728">
                    <a:moveTo>
                      <a:pt x="1776" y="1728"/>
                    </a:moveTo>
                    <a:cubicBezTo>
                      <a:pt x="888" y="1512"/>
                      <a:pt x="0" y="1296"/>
                      <a:pt x="624" y="1008"/>
                    </a:cubicBezTo>
                    <a:cubicBezTo>
                      <a:pt x="1248" y="720"/>
                      <a:pt x="3384" y="360"/>
                      <a:pt x="5520" y="0"/>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it-IT"/>
              </a:p>
            </p:txBody>
          </p:sp>
          <p:sp>
            <p:nvSpPr>
              <p:cNvPr id="89" name="Freeform 190"/>
              <p:cNvSpPr>
                <a:spLocks/>
              </p:cNvSpPr>
              <p:nvPr/>
            </p:nvSpPr>
            <p:spPr bwMode="auto">
              <a:xfrm>
                <a:off x="1793" y="1408"/>
                <a:ext cx="2148" cy="989"/>
              </a:xfrm>
              <a:custGeom>
                <a:avLst/>
                <a:gdLst>
                  <a:gd name="T0" fmla="*/ 1056 w 4800"/>
                  <a:gd name="T1" fmla="*/ 1728 h 1728"/>
                  <a:gd name="T2" fmla="*/ 624 w 4800"/>
                  <a:gd name="T3" fmla="*/ 1008 h 1728"/>
                  <a:gd name="T4" fmla="*/ 4800 w 4800"/>
                  <a:gd name="T5" fmla="*/ 0 h 1728"/>
                </a:gdLst>
                <a:ahLst/>
                <a:cxnLst>
                  <a:cxn ang="0">
                    <a:pos x="T0" y="T1"/>
                  </a:cxn>
                  <a:cxn ang="0">
                    <a:pos x="T2" y="T3"/>
                  </a:cxn>
                  <a:cxn ang="0">
                    <a:pos x="T4" y="T5"/>
                  </a:cxn>
                </a:cxnLst>
                <a:rect l="0" t="0" r="r" b="b"/>
                <a:pathLst>
                  <a:path w="4800" h="1728">
                    <a:moveTo>
                      <a:pt x="1056" y="1728"/>
                    </a:moveTo>
                    <a:cubicBezTo>
                      <a:pt x="528" y="1512"/>
                      <a:pt x="0" y="1296"/>
                      <a:pt x="624" y="1008"/>
                    </a:cubicBezTo>
                    <a:cubicBezTo>
                      <a:pt x="1248" y="720"/>
                      <a:pt x="3024" y="360"/>
                      <a:pt x="4800" y="0"/>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it-IT"/>
              </a:p>
            </p:txBody>
          </p:sp>
          <p:sp>
            <p:nvSpPr>
              <p:cNvPr id="90" name="Line 189"/>
              <p:cNvSpPr>
                <a:spLocks noChangeShapeType="1"/>
              </p:cNvSpPr>
              <p:nvPr/>
            </p:nvSpPr>
            <p:spPr bwMode="auto">
              <a:xfrm flipV="1">
                <a:off x="2257" y="1439"/>
                <a:ext cx="1772" cy="95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91" name="Freeform 188"/>
              <p:cNvSpPr>
                <a:spLocks/>
              </p:cNvSpPr>
              <p:nvPr/>
            </p:nvSpPr>
            <p:spPr bwMode="auto">
              <a:xfrm>
                <a:off x="2108" y="1445"/>
                <a:ext cx="1905" cy="952"/>
              </a:xfrm>
              <a:custGeom>
                <a:avLst/>
                <a:gdLst>
                  <a:gd name="T0" fmla="*/ 336 w 4080"/>
                  <a:gd name="T1" fmla="*/ 1728 h 1728"/>
                  <a:gd name="T2" fmla="*/ 624 w 4080"/>
                  <a:gd name="T3" fmla="*/ 1008 h 1728"/>
                  <a:gd name="T4" fmla="*/ 4080 w 4080"/>
                  <a:gd name="T5" fmla="*/ 0 h 1728"/>
                </a:gdLst>
                <a:ahLst/>
                <a:cxnLst>
                  <a:cxn ang="0">
                    <a:pos x="T0" y="T1"/>
                  </a:cxn>
                  <a:cxn ang="0">
                    <a:pos x="T2" y="T3"/>
                  </a:cxn>
                  <a:cxn ang="0">
                    <a:pos x="T4" y="T5"/>
                  </a:cxn>
                </a:cxnLst>
                <a:rect l="0" t="0" r="r" b="b"/>
                <a:pathLst>
                  <a:path w="4080" h="1728">
                    <a:moveTo>
                      <a:pt x="336" y="1728"/>
                    </a:moveTo>
                    <a:cubicBezTo>
                      <a:pt x="168" y="1512"/>
                      <a:pt x="0" y="1296"/>
                      <a:pt x="624" y="1008"/>
                    </a:cubicBezTo>
                    <a:cubicBezTo>
                      <a:pt x="1248" y="720"/>
                      <a:pt x="2664" y="360"/>
                      <a:pt x="4080" y="0"/>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it-IT"/>
              </a:p>
            </p:txBody>
          </p:sp>
          <p:sp>
            <p:nvSpPr>
              <p:cNvPr id="92" name="Rectangle 199"/>
              <p:cNvSpPr>
                <a:spLocks noChangeArrowheads="1"/>
              </p:cNvSpPr>
              <p:nvPr/>
            </p:nvSpPr>
            <p:spPr bwMode="auto">
              <a:xfrm>
                <a:off x="888" y="1253"/>
                <a:ext cx="116" cy="4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just"/>
                <a:endParaRPr lang="it-IT" altLang="it-IT" sz="1400">
                  <a:cs typeface="Times New Roman" pitchFamily="18" charset="0"/>
                </a:endParaRPr>
              </a:p>
              <a:p>
                <a:pPr algn="just" eaLnBrk="0" hangingPunct="0"/>
                <a:r>
                  <a:rPr lang="it-IT" altLang="it-IT" sz="1400">
                    <a:cs typeface="Times New Roman" pitchFamily="18" charset="0"/>
                  </a:rPr>
                  <a:t/>
                </a:r>
                <a:br>
                  <a:rPr lang="it-IT" altLang="it-IT" sz="1400">
                    <a:cs typeface="Times New Roman" pitchFamily="18" charset="0"/>
                  </a:rPr>
                </a:br>
                <a:endParaRPr lang="it-IT" altLang="it-IT"/>
              </a:p>
            </p:txBody>
          </p:sp>
          <p:sp>
            <p:nvSpPr>
              <p:cNvPr id="93" name="Text Box 208"/>
              <p:cNvSpPr txBox="1">
                <a:spLocks noChangeArrowheads="1"/>
              </p:cNvSpPr>
              <p:nvPr/>
            </p:nvSpPr>
            <p:spPr bwMode="auto">
              <a:xfrm>
                <a:off x="1911" y="2689"/>
                <a:ext cx="379"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it-IT" altLang="it-IT" sz="1200"/>
                  <a:t>3,2%</a:t>
                </a:r>
              </a:p>
            </p:txBody>
          </p:sp>
          <p:sp>
            <p:nvSpPr>
              <p:cNvPr id="94" name="Line 210"/>
              <p:cNvSpPr>
                <a:spLocks noChangeShapeType="1"/>
              </p:cNvSpPr>
              <p:nvPr/>
            </p:nvSpPr>
            <p:spPr bwMode="auto">
              <a:xfrm>
                <a:off x="554" y="1986"/>
                <a:ext cx="1523"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it-IT"/>
              </a:p>
            </p:txBody>
          </p:sp>
          <p:sp>
            <p:nvSpPr>
              <p:cNvPr id="95" name="Line 211"/>
              <p:cNvSpPr>
                <a:spLocks noChangeShapeType="1"/>
              </p:cNvSpPr>
              <p:nvPr/>
            </p:nvSpPr>
            <p:spPr bwMode="auto">
              <a:xfrm flipH="1">
                <a:off x="2064" y="1986"/>
                <a:ext cx="13" cy="638"/>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it-IT"/>
              </a:p>
            </p:txBody>
          </p:sp>
          <p:sp>
            <p:nvSpPr>
              <p:cNvPr id="96" name="Line 212"/>
              <p:cNvSpPr>
                <a:spLocks noChangeShapeType="1"/>
              </p:cNvSpPr>
              <p:nvPr/>
            </p:nvSpPr>
            <p:spPr bwMode="auto">
              <a:xfrm>
                <a:off x="2077" y="1986"/>
                <a:ext cx="852" cy="0"/>
              </a:xfrm>
              <a:prstGeom prst="line">
                <a:avLst/>
              </a:prstGeom>
              <a:noFill/>
              <a:ln w="952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it-IT"/>
              </a:p>
            </p:txBody>
          </p:sp>
          <p:sp>
            <p:nvSpPr>
              <p:cNvPr id="97" name="Line 213"/>
              <p:cNvSpPr>
                <a:spLocks noChangeShapeType="1"/>
              </p:cNvSpPr>
              <p:nvPr/>
            </p:nvSpPr>
            <p:spPr bwMode="auto">
              <a:xfrm flipH="1">
                <a:off x="2925" y="1986"/>
                <a:ext cx="4" cy="593"/>
              </a:xfrm>
              <a:prstGeom prst="line">
                <a:avLst/>
              </a:prstGeom>
              <a:noFill/>
              <a:ln w="952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it-IT"/>
              </a:p>
            </p:txBody>
          </p:sp>
          <p:sp>
            <p:nvSpPr>
              <p:cNvPr id="98" name="Text Box 214"/>
              <p:cNvSpPr txBox="1">
                <a:spLocks noChangeArrowheads="1"/>
              </p:cNvSpPr>
              <p:nvPr/>
            </p:nvSpPr>
            <p:spPr bwMode="auto">
              <a:xfrm>
                <a:off x="2773" y="2683"/>
                <a:ext cx="379"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it-IT" altLang="it-IT" sz="1200"/>
                  <a:t>4,3%</a:t>
                </a:r>
              </a:p>
            </p:txBody>
          </p:sp>
          <p:sp>
            <p:nvSpPr>
              <p:cNvPr id="99" name="Line 218"/>
              <p:cNvSpPr>
                <a:spLocks noChangeShapeType="1"/>
              </p:cNvSpPr>
              <p:nvPr/>
            </p:nvSpPr>
            <p:spPr bwMode="auto">
              <a:xfrm flipH="1">
                <a:off x="1519" y="1986"/>
                <a:ext cx="21" cy="638"/>
              </a:xfrm>
              <a:prstGeom prst="line">
                <a:avLst/>
              </a:prstGeom>
              <a:noFill/>
              <a:ln w="952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it-IT"/>
              </a:p>
            </p:txBody>
          </p:sp>
          <p:sp>
            <p:nvSpPr>
              <p:cNvPr id="100" name="Line 219"/>
              <p:cNvSpPr>
                <a:spLocks noChangeShapeType="1"/>
              </p:cNvSpPr>
              <p:nvPr/>
            </p:nvSpPr>
            <p:spPr bwMode="auto">
              <a:xfrm flipH="1">
                <a:off x="930" y="1986"/>
                <a:ext cx="0" cy="638"/>
              </a:xfrm>
              <a:prstGeom prst="line">
                <a:avLst/>
              </a:prstGeom>
              <a:noFill/>
              <a:ln w="952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it-IT"/>
              </a:p>
            </p:txBody>
          </p:sp>
          <p:sp>
            <p:nvSpPr>
              <p:cNvPr id="101" name="Text Box 220"/>
              <p:cNvSpPr txBox="1">
                <a:spLocks noChangeArrowheads="1"/>
              </p:cNvSpPr>
              <p:nvPr/>
            </p:nvSpPr>
            <p:spPr bwMode="auto">
              <a:xfrm>
                <a:off x="732" y="2674"/>
                <a:ext cx="379"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it-IT" altLang="it-IT" sz="1200"/>
                  <a:t>1,3%</a:t>
                </a:r>
              </a:p>
            </p:txBody>
          </p:sp>
          <p:sp>
            <p:nvSpPr>
              <p:cNvPr id="102" name="Text Box 221"/>
              <p:cNvSpPr txBox="1">
                <a:spLocks noChangeArrowheads="1"/>
              </p:cNvSpPr>
              <p:nvPr/>
            </p:nvSpPr>
            <p:spPr bwMode="auto">
              <a:xfrm>
                <a:off x="1367" y="2674"/>
                <a:ext cx="379"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it-IT" altLang="it-IT" sz="1200"/>
                  <a:t>2,4%</a:t>
                </a:r>
              </a:p>
            </p:txBody>
          </p:sp>
          <p:sp>
            <p:nvSpPr>
              <p:cNvPr id="103" name="Text Box 222"/>
              <p:cNvSpPr txBox="1">
                <a:spLocks noChangeArrowheads="1"/>
              </p:cNvSpPr>
              <p:nvPr/>
            </p:nvSpPr>
            <p:spPr bwMode="auto">
              <a:xfrm>
                <a:off x="2336" y="2683"/>
                <a:ext cx="379"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it-IT" altLang="it-IT" sz="1200"/>
                  <a:t>3,8%</a:t>
                </a:r>
              </a:p>
            </p:txBody>
          </p:sp>
          <p:sp>
            <p:nvSpPr>
              <p:cNvPr id="104" name="Line 223"/>
              <p:cNvSpPr>
                <a:spLocks noChangeShapeType="1"/>
              </p:cNvSpPr>
              <p:nvPr/>
            </p:nvSpPr>
            <p:spPr bwMode="auto">
              <a:xfrm flipH="1">
                <a:off x="2517" y="1986"/>
                <a:ext cx="9" cy="638"/>
              </a:xfrm>
              <a:prstGeom prst="line">
                <a:avLst/>
              </a:prstGeom>
              <a:noFill/>
              <a:ln w="952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it-IT"/>
              </a:p>
            </p:txBody>
          </p:sp>
          <p:sp>
            <p:nvSpPr>
              <p:cNvPr id="105" name="Rectangle 202"/>
              <p:cNvSpPr>
                <a:spLocks noChangeArrowheads="1"/>
              </p:cNvSpPr>
              <p:nvPr/>
            </p:nvSpPr>
            <p:spPr bwMode="auto">
              <a:xfrm>
                <a:off x="296" y="1370"/>
                <a:ext cx="136" cy="1089"/>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ltLang="it-IT" sz="1400"/>
              </a:p>
              <a:p>
                <a:endParaRPr lang="it-IT" altLang="it-IT" sz="1400"/>
              </a:p>
              <a:p>
                <a:endParaRPr lang="it-IT" altLang="it-IT" sz="1400" baseline="-25000"/>
              </a:p>
              <a:p>
                <a:endParaRPr lang="it-IT" altLang="it-IT" sz="1400"/>
              </a:p>
              <a:p>
                <a:endParaRPr lang="it-IT" altLang="it-IT" sz="1400"/>
              </a:p>
              <a:p>
                <a:endParaRPr lang="it-IT" altLang="it-IT" sz="1400"/>
              </a:p>
              <a:p>
                <a:endParaRPr lang="it-IT" altLang="it-IT" sz="1400"/>
              </a:p>
            </p:txBody>
          </p:sp>
          <p:sp>
            <p:nvSpPr>
              <p:cNvPr id="106" name="Text Box 209"/>
              <p:cNvSpPr txBox="1">
                <a:spLocks noChangeArrowheads="1"/>
              </p:cNvSpPr>
              <p:nvPr/>
            </p:nvSpPr>
            <p:spPr bwMode="auto">
              <a:xfrm>
                <a:off x="224" y="1922"/>
                <a:ext cx="379"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it-IT" altLang="it-IT" sz="1200"/>
                  <a:t>7,2%</a:t>
                </a:r>
              </a:p>
            </p:txBody>
          </p:sp>
        </p:grpSp>
      </p:grpSp>
      <p:sp>
        <p:nvSpPr>
          <p:cNvPr id="115" name="Text Box 187"/>
          <p:cNvSpPr txBox="1">
            <a:spLocks noChangeArrowheads="1"/>
          </p:cNvSpPr>
          <p:nvPr/>
        </p:nvSpPr>
        <p:spPr bwMode="auto">
          <a:xfrm>
            <a:off x="4788024" y="4283056"/>
            <a:ext cx="312927" cy="37008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r>
              <a:rPr lang="it-IT" altLang="it-IT" sz="1000" dirty="0" smtClean="0">
                <a:cs typeface="Times New Roman" pitchFamily="18" charset="0"/>
                <a:sym typeface="Symbol" pitchFamily="18" charset="2"/>
              </a:rPr>
              <a:t>A</a:t>
            </a:r>
            <a:endParaRPr lang="it-IT" altLang="it-IT" sz="1000" dirty="0">
              <a:cs typeface="Times New Roman" pitchFamily="18" charset="0"/>
              <a:sym typeface="Symbol" pitchFamily="18" charset="2"/>
            </a:endParaRPr>
          </a:p>
        </p:txBody>
      </p:sp>
      <p:sp>
        <p:nvSpPr>
          <p:cNvPr id="116" name="Text Box 187"/>
          <p:cNvSpPr txBox="1">
            <a:spLocks noChangeArrowheads="1"/>
          </p:cNvSpPr>
          <p:nvPr/>
        </p:nvSpPr>
        <p:spPr bwMode="auto">
          <a:xfrm>
            <a:off x="8021943" y="2294880"/>
            <a:ext cx="312927" cy="37008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r>
              <a:rPr lang="it-IT" altLang="it-IT" sz="1000" dirty="0">
                <a:cs typeface="Times New Roman" pitchFamily="18" charset="0"/>
                <a:sym typeface="Symbol" pitchFamily="18" charset="2"/>
              </a:rPr>
              <a:t>B</a:t>
            </a:r>
          </a:p>
        </p:txBody>
      </p:sp>
    </p:spTree>
    <p:extLst>
      <p:ext uri="{BB962C8B-B14F-4D97-AF65-F5344CB8AC3E}">
        <p14:creationId xmlns:p14="http://schemas.microsoft.com/office/powerpoint/2010/main" val="737681653"/>
      </p:ext>
    </p:extLst>
  </p:cSld>
  <p:clrMapOvr>
    <a:masterClrMapping/>
  </p:clrMapOvr>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026"/>
          <p:cNvSpPr txBox="1">
            <a:spLocks noChangeArrowheads="1"/>
          </p:cNvSpPr>
          <p:nvPr/>
        </p:nvSpPr>
        <p:spPr bwMode="auto">
          <a:xfrm>
            <a:off x="439172" y="260648"/>
            <a:ext cx="8278812" cy="463846"/>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lgn="ctr">
                <a:solidFill>
                  <a:srgbClr val="6699FF"/>
                </a:solidFill>
                <a:miter lim="800000"/>
                <a:headEnd/>
                <a:tailEnd/>
              </a14:hiddenLine>
            </a:ext>
          </a:extLst>
        </p:spPr>
        <p:txBody>
          <a:bodyPr lIns="90000" tIns="46800" rIns="90000" bIns="46800">
            <a:spAutoFit/>
          </a:bodyPr>
          <a:lstStyle/>
          <a:p>
            <a:pPr algn="ctr">
              <a:defRPr/>
            </a:pPr>
            <a:r>
              <a:rPr lang="it-IT" sz="2400" b="1" dirty="0" smtClean="0">
                <a:solidFill>
                  <a:srgbClr val="F26200"/>
                </a:solidFill>
                <a:latin typeface="Georgia" panose="02040502050405020303" pitchFamily="18" charset="0"/>
              </a:rPr>
              <a:t>Numero di titoli e </a:t>
            </a:r>
            <a:r>
              <a:rPr lang="it-IT" sz="2400" b="1" dirty="0">
                <a:solidFill>
                  <a:srgbClr val="F26200"/>
                </a:solidFill>
                <a:latin typeface="Georgia" panose="02040502050405020303" pitchFamily="18" charset="0"/>
              </a:rPr>
              <a:t>rischio di portafoglio</a:t>
            </a:r>
          </a:p>
        </p:txBody>
      </p:sp>
      <p:sp>
        <p:nvSpPr>
          <p:cNvPr id="2" name="Segnaposto numero diapositiva 1"/>
          <p:cNvSpPr>
            <a:spLocks noGrp="1"/>
          </p:cNvSpPr>
          <p:nvPr>
            <p:ph type="sldNum" sz="quarter" idx="4"/>
          </p:nvPr>
        </p:nvSpPr>
        <p:spPr/>
        <p:txBody>
          <a:bodyPr/>
          <a:lstStyle/>
          <a:p>
            <a:fld id="{CEE20744-6222-4AA3-9D45-8592154090B2}" type="slidenum">
              <a:rPr lang="it-IT" smtClean="0"/>
              <a:pPr/>
              <a:t>193</a:t>
            </a:fld>
            <a:endParaRPr lang="it-IT" dirty="0"/>
          </a:p>
        </p:txBody>
      </p:sp>
      <p:grpSp>
        <p:nvGrpSpPr>
          <p:cNvPr id="36" name="Group 564"/>
          <p:cNvGrpSpPr>
            <a:grpSpLocks/>
          </p:cNvGrpSpPr>
          <p:nvPr/>
        </p:nvGrpSpPr>
        <p:grpSpPr bwMode="auto">
          <a:xfrm>
            <a:off x="727683" y="1565571"/>
            <a:ext cx="7688634" cy="3726858"/>
            <a:chOff x="463" y="711"/>
            <a:chExt cx="3143" cy="1756"/>
          </a:xfrm>
        </p:grpSpPr>
        <p:sp>
          <p:nvSpPr>
            <p:cNvPr id="37" name="Freeform 4"/>
            <p:cNvSpPr>
              <a:spLocks/>
            </p:cNvSpPr>
            <p:nvPr/>
          </p:nvSpPr>
          <p:spPr bwMode="auto">
            <a:xfrm>
              <a:off x="465" y="2049"/>
              <a:ext cx="3139" cy="111"/>
            </a:xfrm>
            <a:custGeom>
              <a:avLst/>
              <a:gdLst>
                <a:gd name="T0" fmla="*/ 0 w 8700"/>
                <a:gd name="T1" fmla="*/ 349 h 349"/>
                <a:gd name="T2" fmla="*/ 468 w 8700"/>
                <a:gd name="T3" fmla="*/ 0 h 349"/>
                <a:gd name="T4" fmla="*/ 8700 w 8700"/>
                <a:gd name="T5" fmla="*/ 0 h 349"/>
                <a:gd name="T6" fmla="*/ 8232 w 8700"/>
                <a:gd name="T7" fmla="*/ 349 h 349"/>
                <a:gd name="T8" fmla="*/ 0 w 8700"/>
                <a:gd name="T9" fmla="*/ 349 h 349"/>
              </a:gdLst>
              <a:ahLst/>
              <a:cxnLst>
                <a:cxn ang="0">
                  <a:pos x="T0" y="T1"/>
                </a:cxn>
                <a:cxn ang="0">
                  <a:pos x="T2" y="T3"/>
                </a:cxn>
                <a:cxn ang="0">
                  <a:pos x="T4" y="T5"/>
                </a:cxn>
                <a:cxn ang="0">
                  <a:pos x="T6" y="T7"/>
                </a:cxn>
                <a:cxn ang="0">
                  <a:pos x="T8" y="T9"/>
                </a:cxn>
              </a:cxnLst>
              <a:rect l="0" t="0" r="r" b="b"/>
              <a:pathLst>
                <a:path w="8700" h="349">
                  <a:moveTo>
                    <a:pt x="0" y="349"/>
                  </a:moveTo>
                  <a:lnTo>
                    <a:pt x="468" y="0"/>
                  </a:lnTo>
                  <a:lnTo>
                    <a:pt x="8700" y="0"/>
                  </a:lnTo>
                  <a:lnTo>
                    <a:pt x="8232" y="349"/>
                  </a:lnTo>
                  <a:lnTo>
                    <a:pt x="0" y="349"/>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t-IT"/>
            </a:p>
          </p:txBody>
        </p:sp>
        <p:sp>
          <p:nvSpPr>
            <p:cNvPr id="38" name="Freeform 5"/>
            <p:cNvSpPr>
              <a:spLocks/>
            </p:cNvSpPr>
            <p:nvPr/>
          </p:nvSpPr>
          <p:spPr bwMode="auto">
            <a:xfrm>
              <a:off x="465" y="714"/>
              <a:ext cx="169" cy="1446"/>
            </a:xfrm>
            <a:custGeom>
              <a:avLst/>
              <a:gdLst>
                <a:gd name="T0" fmla="*/ 0 w 468"/>
                <a:gd name="T1" fmla="*/ 4565 h 4565"/>
                <a:gd name="T2" fmla="*/ 0 w 468"/>
                <a:gd name="T3" fmla="*/ 350 h 4565"/>
                <a:gd name="T4" fmla="*/ 468 w 468"/>
                <a:gd name="T5" fmla="*/ 0 h 4565"/>
                <a:gd name="T6" fmla="*/ 468 w 468"/>
                <a:gd name="T7" fmla="*/ 4216 h 4565"/>
                <a:gd name="T8" fmla="*/ 0 w 468"/>
                <a:gd name="T9" fmla="*/ 4565 h 4565"/>
              </a:gdLst>
              <a:ahLst/>
              <a:cxnLst>
                <a:cxn ang="0">
                  <a:pos x="T0" y="T1"/>
                </a:cxn>
                <a:cxn ang="0">
                  <a:pos x="T2" y="T3"/>
                </a:cxn>
                <a:cxn ang="0">
                  <a:pos x="T4" y="T5"/>
                </a:cxn>
                <a:cxn ang="0">
                  <a:pos x="T6" y="T7"/>
                </a:cxn>
                <a:cxn ang="0">
                  <a:pos x="T8" y="T9"/>
                </a:cxn>
              </a:cxnLst>
              <a:rect l="0" t="0" r="r" b="b"/>
              <a:pathLst>
                <a:path w="468" h="4565">
                  <a:moveTo>
                    <a:pt x="0" y="4565"/>
                  </a:moveTo>
                  <a:lnTo>
                    <a:pt x="0" y="350"/>
                  </a:lnTo>
                  <a:lnTo>
                    <a:pt x="468" y="0"/>
                  </a:lnTo>
                  <a:lnTo>
                    <a:pt x="468" y="4216"/>
                  </a:lnTo>
                  <a:lnTo>
                    <a:pt x="0" y="4565"/>
                  </a:lnTo>
                  <a:close/>
                </a:path>
              </a:pathLst>
            </a:custGeom>
            <a:solidFill>
              <a:srgbClr val="C0C0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t-IT"/>
            </a:p>
          </p:txBody>
        </p:sp>
        <p:sp>
          <p:nvSpPr>
            <p:cNvPr id="39" name="Rectangle 6"/>
            <p:cNvSpPr>
              <a:spLocks noChangeArrowheads="1"/>
            </p:cNvSpPr>
            <p:nvPr/>
          </p:nvSpPr>
          <p:spPr bwMode="auto">
            <a:xfrm>
              <a:off x="634" y="714"/>
              <a:ext cx="2970" cy="1335"/>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t-IT"/>
            </a:p>
          </p:txBody>
        </p:sp>
        <p:sp>
          <p:nvSpPr>
            <p:cNvPr id="40" name="Freeform 7"/>
            <p:cNvSpPr>
              <a:spLocks/>
            </p:cNvSpPr>
            <p:nvPr/>
          </p:nvSpPr>
          <p:spPr bwMode="auto">
            <a:xfrm>
              <a:off x="465" y="2049"/>
              <a:ext cx="3139" cy="111"/>
            </a:xfrm>
            <a:custGeom>
              <a:avLst/>
              <a:gdLst>
                <a:gd name="T0" fmla="*/ 0 w 5022"/>
                <a:gd name="T1" fmla="*/ 205 h 205"/>
                <a:gd name="T2" fmla="*/ 270 w 5022"/>
                <a:gd name="T3" fmla="*/ 0 h 205"/>
                <a:gd name="T4" fmla="*/ 5022 w 5022"/>
                <a:gd name="T5" fmla="*/ 0 h 205"/>
              </a:gdLst>
              <a:ahLst/>
              <a:cxnLst>
                <a:cxn ang="0">
                  <a:pos x="T0" y="T1"/>
                </a:cxn>
                <a:cxn ang="0">
                  <a:pos x="T2" y="T3"/>
                </a:cxn>
                <a:cxn ang="0">
                  <a:pos x="T4" y="T5"/>
                </a:cxn>
              </a:cxnLst>
              <a:rect l="0" t="0" r="r" b="b"/>
              <a:pathLst>
                <a:path w="5022" h="205">
                  <a:moveTo>
                    <a:pt x="0" y="205"/>
                  </a:moveTo>
                  <a:lnTo>
                    <a:pt x="270" y="0"/>
                  </a:lnTo>
                  <a:lnTo>
                    <a:pt x="5022" y="0"/>
                  </a:lnTo>
                </a:path>
              </a:pathLst>
            </a:custGeom>
            <a:noFill/>
            <a:ln w="0">
              <a:solidFill>
                <a:srgbClr val="000000"/>
              </a:solidFill>
              <a:prstDash val="sysDot"/>
              <a:round/>
              <a:headEnd/>
              <a:tailEnd/>
            </a:ln>
            <a:extLst>
              <a:ext uri="{909E8E84-426E-40DD-AFC4-6F175D3DCCD1}">
                <a14:hiddenFill xmlns:a14="http://schemas.microsoft.com/office/drawing/2010/main">
                  <a:solidFill>
                    <a:srgbClr val="FFFFFF"/>
                  </a:solidFill>
                </a14:hiddenFill>
              </a:ext>
            </a:extLst>
          </p:spPr>
          <p:txBody>
            <a:bodyPr/>
            <a:lstStyle/>
            <a:p>
              <a:endParaRPr lang="it-IT"/>
            </a:p>
          </p:txBody>
        </p:sp>
        <p:sp>
          <p:nvSpPr>
            <p:cNvPr id="41" name="Freeform 8"/>
            <p:cNvSpPr>
              <a:spLocks/>
            </p:cNvSpPr>
            <p:nvPr/>
          </p:nvSpPr>
          <p:spPr bwMode="auto">
            <a:xfrm>
              <a:off x="465" y="1826"/>
              <a:ext cx="3139" cy="112"/>
            </a:xfrm>
            <a:custGeom>
              <a:avLst/>
              <a:gdLst>
                <a:gd name="T0" fmla="*/ 0 w 5022"/>
                <a:gd name="T1" fmla="*/ 205 h 205"/>
                <a:gd name="T2" fmla="*/ 270 w 5022"/>
                <a:gd name="T3" fmla="*/ 0 h 205"/>
                <a:gd name="T4" fmla="*/ 5022 w 5022"/>
                <a:gd name="T5" fmla="*/ 0 h 205"/>
              </a:gdLst>
              <a:ahLst/>
              <a:cxnLst>
                <a:cxn ang="0">
                  <a:pos x="T0" y="T1"/>
                </a:cxn>
                <a:cxn ang="0">
                  <a:pos x="T2" y="T3"/>
                </a:cxn>
                <a:cxn ang="0">
                  <a:pos x="T4" y="T5"/>
                </a:cxn>
              </a:cxnLst>
              <a:rect l="0" t="0" r="r" b="b"/>
              <a:pathLst>
                <a:path w="5022" h="205">
                  <a:moveTo>
                    <a:pt x="0" y="205"/>
                  </a:moveTo>
                  <a:lnTo>
                    <a:pt x="270" y="0"/>
                  </a:lnTo>
                  <a:lnTo>
                    <a:pt x="5022" y="0"/>
                  </a:lnTo>
                </a:path>
              </a:pathLst>
            </a:custGeom>
            <a:noFill/>
            <a:ln w="0">
              <a:solidFill>
                <a:srgbClr val="000000"/>
              </a:solidFill>
              <a:prstDash val="sysDot"/>
              <a:round/>
              <a:headEnd/>
              <a:tailEnd/>
            </a:ln>
            <a:extLst>
              <a:ext uri="{909E8E84-426E-40DD-AFC4-6F175D3DCCD1}">
                <a14:hiddenFill xmlns:a14="http://schemas.microsoft.com/office/drawing/2010/main">
                  <a:solidFill>
                    <a:srgbClr val="FFFFFF"/>
                  </a:solidFill>
                </a14:hiddenFill>
              </a:ext>
            </a:extLst>
          </p:spPr>
          <p:txBody>
            <a:bodyPr/>
            <a:lstStyle/>
            <a:p>
              <a:endParaRPr lang="it-IT"/>
            </a:p>
          </p:txBody>
        </p:sp>
        <p:sp>
          <p:nvSpPr>
            <p:cNvPr id="42" name="Freeform 9"/>
            <p:cNvSpPr>
              <a:spLocks/>
            </p:cNvSpPr>
            <p:nvPr/>
          </p:nvSpPr>
          <p:spPr bwMode="auto">
            <a:xfrm>
              <a:off x="465" y="1603"/>
              <a:ext cx="3139" cy="112"/>
            </a:xfrm>
            <a:custGeom>
              <a:avLst/>
              <a:gdLst>
                <a:gd name="T0" fmla="*/ 0 w 5022"/>
                <a:gd name="T1" fmla="*/ 205 h 205"/>
                <a:gd name="T2" fmla="*/ 270 w 5022"/>
                <a:gd name="T3" fmla="*/ 0 h 205"/>
                <a:gd name="T4" fmla="*/ 5022 w 5022"/>
                <a:gd name="T5" fmla="*/ 0 h 205"/>
              </a:gdLst>
              <a:ahLst/>
              <a:cxnLst>
                <a:cxn ang="0">
                  <a:pos x="T0" y="T1"/>
                </a:cxn>
                <a:cxn ang="0">
                  <a:pos x="T2" y="T3"/>
                </a:cxn>
                <a:cxn ang="0">
                  <a:pos x="T4" y="T5"/>
                </a:cxn>
              </a:cxnLst>
              <a:rect l="0" t="0" r="r" b="b"/>
              <a:pathLst>
                <a:path w="5022" h="205">
                  <a:moveTo>
                    <a:pt x="0" y="205"/>
                  </a:moveTo>
                  <a:lnTo>
                    <a:pt x="270" y="0"/>
                  </a:lnTo>
                  <a:lnTo>
                    <a:pt x="5022" y="0"/>
                  </a:lnTo>
                </a:path>
              </a:pathLst>
            </a:custGeom>
            <a:noFill/>
            <a:ln w="0">
              <a:solidFill>
                <a:srgbClr val="000000"/>
              </a:solidFill>
              <a:prstDash val="sysDot"/>
              <a:round/>
              <a:headEnd/>
              <a:tailEnd/>
            </a:ln>
            <a:extLst>
              <a:ext uri="{909E8E84-426E-40DD-AFC4-6F175D3DCCD1}">
                <a14:hiddenFill xmlns:a14="http://schemas.microsoft.com/office/drawing/2010/main">
                  <a:solidFill>
                    <a:srgbClr val="FFFFFF"/>
                  </a:solidFill>
                </a14:hiddenFill>
              </a:ext>
            </a:extLst>
          </p:spPr>
          <p:txBody>
            <a:bodyPr/>
            <a:lstStyle/>
            <a:p>
              <a:endParaRPr lang="it-IT"/>
            </a:p>
          </p:txBody>
        </p:sp>
        <p:sp>
          <p:nvSpPr>
            <p:cNvPr id="43" name="Freeform 10"/>
            <p:cNvSpPr>
              <a:spLocks/>
            </p:cNvSpPr>
            <p:nvPr/>
          </p:nvSpPr>
          <p:spPr bwMode="auto">
            <a:xfrm>
              <a:off x="465" y="1382"/>
              <a:ext cx="3139" cy="110"/>
            </a:xfrm>
            <a:custGeom>
              <a:avLst/>
              <a:gdLst>
                <a:gd name="T0" fmla="*/ 0 w 5022"/>
                <a:gd name="T1" fmla="*/ 204 h 204"/>
                <a:gd name="T2" fmla="*/ 270 w 5022"/>
                <a:gd name="T3" fmla="*/ 0 h 204"/>
                <a:gd name="T4" fmla="*/ 5022 w 5022"/>
                <a:gd name="T5" fmla="*/ 0 h 204"/>
              </a:gdLst>
              <a:ahLst/>
              <a:cxnLst>
                <a:cxn ang="0">
                  <a:pos x="T0" y="T1"/>
                </a:cxn>
                <a:cxn ang="0">
                  <a:pos x="T2" y="T3"/>
                </a:cxn>
                <a:cxn ang="0">
                  <a:pos x="T4" y="T5"/>
                </a:cxn>
              </a:cxnLst>
              <a:rect l="0" t="0" r="r" b="b"/>
              <a:pathLst>
                <a:path w="5022" h="204">
                  <a:moveTo>
                    <a:pt x="0" y="204"/>
                  </a:moveTo>
                  <a:lnTo>
                    <a:pt x="270" y="0"/>
                  </a:lnTo>
                  <a:lnTo>
                    <a:pt x="5022" y="0"/>
                  </a:lnTo>
                </a:path>
              </a:pathLst>
            </a:custGeom>
            <a:noFill/>
            <a:ln w="0">
              <a:solidFill>
                <a:srgbClr val="000000"/>
              </a:solidFill>
              <a:prstDash val="sysDot"/>
              <a:round/>
              <a:headEnd/>
              <a:tailEnd/>
            </a:ln>
            <a:extLst>
              <a:ext uri="{909E8E84-426E-40DD-AFC4-6F175D3DCCD1}">
                <a14:hiddenFill xmlns:a14="http://schemas.microsoft.com/office/drawing/2010/main">
                  <a:solidFill>
                    <a:srgbClr val="FFFFFF"/>
                  </a:solidFill>
                </a14:hiddenFill>
              </a:ext>
            </a:extLst>
          </p:spPr>
          <p:txBody>
            <a:bodyPr/>
            <a:lstStyle/>
            <a:p>
              <a:endParaRPr lang="it-IT"/>
            </a:p>
          </p:txBody>
        </p:sp>
        <p:sp>
          <p:nvSpPr>
            <p:cNvPr id="44" name="Freeform 11"/>
            <p:cNvSpPr>
              <a:spLocks/>
            </p:cNvSpPr>
            <p:nvPr/>
          </p:nvSpPr>
          <p:spPr bwMode="auto">
            <a:xfrm>
              <a:off x="465" y="1159"/>
              <a:ext cx="3139" cy="111"/>
            </a:xfrm>
            <a:custGeom>
              <a:avLst/>
              <a:gdLst>
                <a:gd name="T0" fmla="*/ 0 w 5022"/>
                <a:gd name="T1" fmla="*/ 205 h 205"/>
                <a:gd name="T2" fmla="*/ 270 w 5022"/>
                <a:gd name="T3" fmla="*/ 0 h 205"/>
                <a:gd name="T4" fmla="*/ 5022 w 5022"/>
                <a:gd name="T5" fmla="*/ 0 h 205"/>
              </a:gdLst>
              <a:ahLst/>
              <a:cxnLst>
                <a:cxn ang="0">
                  <a:pos x="T0" y="T1"/>
                </a:cxn>
                <a:cxn ang="0">
                  <a:pos x="T2" y="T3"/>
                </a:cxn>
                <a:cxn ang="0">
                  <a:pos x="T4" y="T5"/>
                </a:cxn>
              </a:cxnLst>
              <a:rect l="0" t="0" r="r" b="b"/>
              <a:pathLst>
                <a:path w="5022" h="205">
                  <a:moveTo>
                    <a:pt x="0" y="205"/>
                  </a:moveTo>
                  <a:lnTo>
                    <a:pt x="270" y="0"/>
                  </a:lnTo>
                  <a:lnTo>
                    <a:pt x="5022" y="0"/>
                  </a:lnTo>
                </a:path>
              </a:pathLst>
            </a:custGeom>
            <a:noFill/>
            <a:ln w="0">
              <a:solidFill>
                <a:srgbClr val="000000"/>
              </a:solidFill>
              <a:prstDash val="sysDot"/>
              <a:round/>
              <a:headEnd/>
              <a:tailEnd/>
            </a:ln>
            <a:extLst>
              <a:ext uri="{909E8E84-426E-40DD-AFC4-6F175D3DCCD1}">
                <a14:hiddenFill xmlns:a14="http://schemas.microsoft.com/office/drawing/2010/main">
                  <a:solidFill>
                    <a:srgbClr val="FFFFFF"/>
                  </a:solidFill>
                </a14:hiddenFill>
              </a:ext>
            </a:extLst>
          </p:spPr>
          <p:txBody>
            <a:bodyPr/>
            <a:lstStyle/>
            <a:p>
              <a:endParaRPr lang="it-IT"/>
            </a:p>
          </p:txBody>
        </p:sp>
        <p:sp>
          <p:nvSpPr>
            <p:cNvPr id="45" name="Freeform 12"/>
            <p:cNvSpPr>
              <a:spLocks/>
            </p:cNvSpPr>
            <p:nvPr/>
          </p:nvSpPr>
          <p:spPr bwMode="auto">
            <a:xfrm>
              <a:off x="465" y="936"/>
              <a:ext cx="3139" cy="111"/>
            </a:xfrm>
            <a:custGeom>
              <a:avLst/>
              <a:gdLst>
                <a:gd name="T0" fmla="*/ 0 w 5022"/>
                <a:gd name="T1" fmla="*/ 205 h 205"/>
                <a:gd name="T2" fmla="*/ 270 w 5022"/>
                <a:gd name="T3" fmla="*/ 0 h 205"/>
                <a:gd name="T4" fmla="*/ 5022 w 5022"/>
                <a:gd name="T5" fmla="*/ 0 h 205"/>
              </a:gdLst>
              <a:ahLst/>
              <a:cxnLst>
                <a:cxn ang="0">
                  <a:pos x="T0" y="T1"/>
                </a:cxn>
                <a:cxn ang="0">
                  <a:pos x="T2" y="T3"/>
                </a:cxn>
                <a:cxn ang="0">
                  <a:pos x="T4" y="T5"/>
                </a:cxn>
              </a:cxnLst>
              <a:rect l="0" t="0" r="r" b="b"/>
              <a:pathLst>
                <a:path w="5022" h="205">
                  <a:moveTo>
                    <a:pt x="0" y="205"/>
                  </a:moveTo>
                  <a:lnTo>
                    <a:pt x="270" y="0"/>
                  </a:lnTo>
                  <a:lnTo>
                    <a:pt x="5022" y="0"/>
                  </a:lnTo>
                </a:path>
              </a:pathLst>
            </a:custGeom>
            <a:noFill/>
            <a:ln w="0">
              <a:solidFill>
                <a:srgbClr val="000000"/>
              </a:solidFill>
              <a:prstDash val="sysDot"/>
              <a:round/>
              <a:headEnd/>
              <a:tailEnd/>
            </a:ln>
            <a:extLst>
              <a:ext uri="{909E8E84-426E-40DD-AFC4-6F175D3DCCD1}">
                <a14:hiddenFill xmlns:a14="http://schemas.microsoft.com/office/drawing/2010/main">
                  <a:solidFill>
                    <a:srgbClr val="FFFFFF"/>
                  </a:solidFill>
                </a14:hiddenFill>
              </a:ext>
            </a:extLst>
          </p:spPr>
          <p:txBody>
            <a:bodyPr/>
            <a:lstStyle/>
            <a:p>
              <a:endParaRPr lang="it-IT"/>
            </a:p>
          </p:txBody>
        </p:sp>
        <p:sp>
          <p:nvSpPr>
            <p:cNvPr id="46" name="Freeform 13"/>
            <p:cNvSpPr>
              <a:spLocks/>
            </p:cNvSpPr>
            <p:nvPr/>
          </p:nvSpPr>
          <p:spPr bwMode="auto">
            <a:xfrm>
              <a:off x="465" y="714"/>
              <a:ext cx="3139" cy="110"/>
            </a:xfrm>
            <a:custGeom>
              <a:avLst/>
              <a:gdLst>
                <a:gd name="T0" fmla="*/ 0 w 5022"/>
                <a:gd name="T1" fmla="*/ 205 h 205"/>
                <a:gd name="T2" fmla="*/ 270 w 5022"/>
                <a:gd name="T3" fmla="*/ 0 h 205"/>
                <a:gd name="T4" fmla="*/ 5022 w 5022"/>
                <a:gd name="T5" fmla="*/ 0 h 205"/>
              </a:gdLst>
              <a:ahLst/>
              <a:cxnLst>
                <a:cxn ang="0">
                  <a:pos x="T0" y="T1"/>
                </a:cxn>
                <a:cxn ang="0">
                  <a:pos x="T2" y="T3"/>
                </a:cxn>
                <a:cxn ang="0">
                  <a:pos x="T4" y="T5"/>
                </a:cxn>
              </a:cxnLst>
              <a:rect l="0" t="0" r="r" b="b"/>
              <a:pathLst>
                <a:path w="5022" h="205">
                  <a:moveTo>
                    <a:pt x="0" y="205"/>
                  </a:moveTo>
                  <a:lnTo>
                    <a:pt x="270" y="0"/>
                  </a:lnTo>
                  <a:lnTo>
                    <a:pt x="5022" y="0"/>
                  </a:lnTo>
                </a:path>
              </a:pathLst>
            </a:custGeom>
            <a:noFill/>
            <a:ln w="0">
              <a:solidFill>
                <a:srgbClr val="000000"/>
              </a:solidFill>
              <a:prstDash val="sysDot"/>
              <a:round/>
              <a:headEnd/>
              <a:tailEnd/>
            </a:ln>
            <a:extLst>
              <a:ext uri="{909E8E84-426E-40DD-AFC4-6F175D3DCCD1}">
                <a14:hiddenFill xmlns:a14="http://schemas.microsoft.com/office/drawing/2010/main">
                  <a:solidFill>
                    <a:srgbClr val="FFFFFF"/>
                  </a:solidFill>
                </a14:hiddenFill>
              </a:ext>
            </a:extLst>
          </p:spPr>
          <p:txBody>
            <a:bodyPr/>
            <a:lstStyle/>
            <a:p>
              <a:endParaRPr lang="it-IT"/>
            </a:p>
          </p:txBody>
        </p:sp>
        <p:sp>
          <p:nvSpPr>
            <p:cNvPr id="47" name="Freeform 14"/>
            <p:cNvSpPr>
              <a:spLocks/>
            </p:cNvSpPr>
            <p:nvPr/>
          </p:nvSpPr>
          <p:spPr bwMode="auto">
            <a:xfrm>
              <a:off x="465" y="2049"/>
              <a:ext cx="3139" cy="111"/>
            </a:xfrm>
            <a:custGeom>
              <a:avLst/>
              <a:gdLst>
                <a:gd name="T0" fmla="*/ 8700 w 8700"/>
                <a:gd name="T1" fmla="*/ 0 h 349"/>
                <a:gd name="T2" fmla="*/ 8232 w 8700"/>
                <a:gd name="T3" fmla="*/ 349 h 349"/>
                <a:gd name="T4" fmla="*/ 0 w 8700"/>
                <a:gd name="T5" fmla="*/ 349 h 349"/>
                <a:gd name="T6" fmla="*/ 468 w 8700"/>
                <a:gd name="T7" fmla="*/ 0 h 349"/>
                <a:gd name="T8" fmla="*/ 8700 w 8700"/>
                <a:gd name="T9" fmla="*/ 0 h 349"/>
              </a:gdLst>
              <a:ahLst/>
              <a:cxnLst>
                <a:cxn ang="0">
                  <a:pos x="T0" y="T1"/>
                </a:cxn>
                <a:cxn ang="0">
                  <a:pos x="T2" y="T3"/>
                </a:cxn>
                <a:cxn ang="0">
                  <a:pos x="T4" y="T5"/>
                </a:cxn>
                <a:cxn ang="0">
                  <a:pos x="T6" y="T7"/>
                </a:cxn>
                <a:cxn ang="0">
                  <a:pos x="T8" y="T9"/>
                </a:cxn>
              </a:cxnLst>
              <a:rect l="0" t="0" r="r" b="b"/>
              <a:pathLst>
                <a:path w="8700" h="349">
                  <a:moveTo>
                    <a:pt x="8700" y="0"/>
                  </a:moveTo>
                  <a:lnTo>
                    <a:pt x="8232" y="349"/>
                  </a:lnTo>
                  <a:lnTo>
                    <a:pt x="0" y="349"/>
                  </a:lnTo>
                  <a:lnTo>
                    <a:pt x="468" y="0"/>
                  </a:lnTo>
                  <a:lnTo>
                    <a:pt x="8700" y="0"/>
                  </a:lnTo>
                  <a:close/>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it-IT"/>
            </a:p>
          </p:txBody>
        </p:sp>
        <p:sp>
          <p:nvSpPr>
            <p:cNvPr id="48" name="Freeform 15"/>
            <p:cNvSpPr>
              <a:spLocks/>
            </p:cNvSpPr>
            <p:nvPr/>
          </p:nvSpPr>
          <p:spPr bwMode="auto">
            <a:xfrm>
              <a:off x="465" y="714"/>
              <a:ext cx="169" cy="1446"/>
            </a:xfrm>
            <a:custGeom>
              <a:avLst/>
              <a:gdLst>
                <a:gd name="T0" fmla="*/ 0 w 468"/>
                <a:gd name="T1" fmla="*/ 4565 h 4565"/>
                <a:gd name="T2" fmla="*/ 0 w 468"/>
                <a:gd name="T3" fmla="*/ 350 h 4565"/>
                <a:gd name="T4" fmla="*/ 468 w 468"/>
                <a:gd name="T5" fmla="*/ 0 h 4565"/>
                <a:gd name="T6" fmla="*/ 468 w 468"/>
                <a:gd name="T7" fmla="*/ 4216 h 4565"/>
                <a:gd name="T8" fmla="*/ 0 w 468"/>
                <a:gd name="T9" fmla="*/ 4565 h 4565"/>
              </a:gdLst>
              <a:ahLst/>
              <a:cxnLst>
                <a:cxn ang="0">
                  <a:pos x="T0" y="T1"/>
                </a:cxn>
                <a:cxn ang="0">
                  <a:pos x="T2" y="T3"/>
                </a:cxn>
                <a:cxn ang="0">
                  <a:pos x="T4" y="T5"/>
                </a:cxn>
                <a:cxn ang="0">
                  <a:pos x="T6" y="T7"/>
                </a:cxn>
                <a:cxn ang="0">
                  <a:pos x="T8" y="T9"/>
                </a:cxn>
              </a:cxnLst>
              <a:rect l="0" t="0" r="r" b="b"/>
              <a:pathLst>
                <a:path w="468" h="4565">
                  <a:moveTo>
                    <a:pt x="0" y="4565"/>
                  </a:moveTo>
                  <a:lnTo>
                    <a:pt x="0" y="350"/>
                  </a:lnTo>
                  <a:lnTo>
                    <a:pt x="468" y="0"/>
                  </a:lnTo>
                  <a:lnTo>
                    <a:pt x="468" y="4216"/>
                  </a:lnTo>
                  <a:lnTo>
                    <a:pt x="0" y="4565"/>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it-IT"/>
            </a:p>
          </p:txBody>
        </p:sp>
        <p:sp>
          <p:nvSpPr>
            <p:cNvPr id="49" name="Rectangle 16"/>
            <p:cNvSpPr>
              <a:spLocks noChangeArrowheads="1"/>
            </p:cNvSpPr>
            <p:nvPr/>
          </p:nvSpPr>
          <p:spPr bwMode="auto">
            <a:xfrm>
              <a:off x="463" y="2153"/>
              <a:ext cx="4" cy="9"/>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t-IT"/>
            </a:p>
          </p:txBody>
        </p:sp>
        <p:sp>
          <p:nvSpPr>
            <p:cNvPr id="50" name="Rectangle 17"/>
            <p:cNvSpPr>
              <a:spLocks noChangeArrowheads="1"/>
            </p:cNvSpPr>
            <p:nvPr/>
          </p:nvSpPr>
          <p:spPr bwMode="auto">
            <a:xfrm>
              <a:off x="463" y="2128"/>
              <a:ext cx="4" cy="9"/>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t-IT"/>
            </a:p>
          </p:txBody>
        </p:sp>
        <p:sp>
          <p:nvSpPr>
            <p:cNvPr id="51" name="Rectangle 18"/>
            <p:cNvSpPr>
              <a:spLocks noChangeArrowheads="1"/>
            </p:cNvSpPr>
            <p:nvPr/>
          </p:nvSpPr>
          <p:spPr bwMode="auto">
            <a:xfrm>
              <a:off x="463" y="2101"/>
              <a:ext cx="4" cy="9"/>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t-IT"/>
            </a:p>
          </p:txBody>
        </p:sp>
        <p:sp>
          <p:nvSpPr>
            <p:cNvPr id="52" name="Rectangle 19"/>
            <p:cNvSpPr>
              <a:spLocks noChangeArrowheads="1"/>
            </p:cNvSpPr>
            <p:nvPr/>
          </p:nvSpPr>
          <p:spPr bwMode="auto">
            <a:xfrm>
              <a:off x="463" y="2076"/>
              <a:ext cx="4" cy="8"/>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t-IT"/>
            </a:p>
          </p:txBody>
        </p:sp>
        <p:sp>
          <p:nvSpPr>
            <p:cNvPr id="53" name="Rectangle 20"/>
            <p:cNvSpPr>
              <a:spLocks noChangeArrowheads="1"/>
            </p:cNvSpPr>
            <p:nvPr/>
          </p:nvSpPr>
          <p:spPr bwMode="auto">
            <a:xfrm>
              <a:off x="463" y="2049"/>
              <a:ext cx="4" cy="9"/>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t-IT"/>
            </a:p>
          </p:txBody>
        </p:sp>
        <p:sp>
          <p:nvSpPr>
            <p:cNvPr id="54" name="Rectangle 21"/>
            <p:cNvSpPr>
              <a:spLocks noChangeArrowheads="1"/>
            </p:cNvSpPr>
            <p:nvPr/>
          </p:nvSpPr>
          <p:spPr bwMode="auto">
            <a:xfrm>
              <a:off x="463" y="2023"/>
              <a:ext cx="4" cy="9"/>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t-IT"/>
            </a:p>
          </p:txBody>
        </p:sp>
        <p:sp>
          <p:nvSpPr>
            <p:cNvPr id="55" name="Rectangle 22"/>
            <p:cNvSpPr>
              <a:spLocks noChangeArrowheads="1"/>
            </p:cNvSpPr>
            <p:nvPr/>
          </p:nvSpPr>
          <p:spPr bwMode="auto">
            <a:xfrm>
              <a:off x="463" y="1998"/>
              <a:ext cx="4" cy="9"/>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t-IT"/>
            </a:p>
          </p:txBody>
        </p:sp>
        <p:sp>
          <p:nvSpPr>
            <p:cNvPr id="56" name="Rectangle 23"/>
            <p:cNvSpPr>
              <a:spLocks noChangeArrowheads="1"/>
            </p:cNvSpPr>
            <p:nvPr/>
          </p:nvSpPr>
          <p:spPr bwMode="auto">
            <a:xfrm>
              <a:off x="463" y="1971"/>
              <a:ext cx="4" cy="9"/>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t-IT"/>
            </a:p>
          </p:txBody>
        </p:sp>
        <p:sp>
          <p:nvSpPr>
            <p:cNvPr id="57" name="Rectangle 24"/>
            <p:cNvSpPr>
              <a:spLocks noChangeArrowheads="1"/>
            </p:cNvSpPr>
            <p:nvPr/>
          </p:nvSpPr>
          <p:spPr bwMode="auto">
            <a:xfrm>
              <a:off x="463" y="1946"/>
              <a:ext cx="4" cy="8"/>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t-IT"/>
            </a:p>
          </p:txBody>
        </p:sp>
        <p:sp>
          <p:nvSpPr>
            <p:cNvPr id="58" name="Rectangle 25"/>
            <p:cNvSpPr>
              <a:spLocks noChangeArrowheads="1"/>
            </p:cNvSpPr>
            <p:nvPr/>
          </p:nvSpPr>
          <p:spPr bwMode="auto">
            <a:xfrm>
              <a:off x="463" y="1919"/>
              <a:ext cx="4" cy="10"/>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t-IT"/>
            </a:p>
          </p:txBody>
        </p:sp>
        <p:sp>
          <p:nvSpPr>
            <p:cNvPr id="59" name="Rectangle 26"/>
            <p:cNvSpPr>
              <a:spLocks noChangeArrowheads="1"/>
            </p:cNvSpPr>
            <p:nvPr/>
          </p:nvSpPr>
          <p:spPr bwMode="auto">
            <a:xfrm>
              <a:off x="463" y="1894"/>
              <a:ext cx="4" cy="8"/>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t-IT"/>
            </a:p>
          </p:txBody>
        </p:sp>
        <p:sp>
          <p:nvSpPr>
            <p:cNvPr id="60" name="Rectangle 27"/>
            <p:cNvSpPr>
              <a:spLocks noChangeArrowheads="1"/>
            </p:cNvSpPr>
            <p:nvPr/>
          </p:nvSpPr>
          <p:spPr bwMode="auto">
            <a:xfrm>
              <a:off x="463" y="1868"/>
              <a:ext cx="4" cy="9"/>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t-IT"/>
            </a:p>
          </p:txBody>
        </p:sp>
        <p:sp>
          <p:nvSpPr>
            <p:cNvPr id="61" name="Rectangle 28"/>
            <p:cNvSpPr>
              <a:spLocks noChangeArrowheads="1"/>
            </p:cNvSpPr>
            <p:nvPr/>
          </p:nvSpPr>
          <p:spPr bwMode="auto">
            <a:xfrm>
              <a:off x="463" y="1842"/>
              <a:ext cx="4" cy="8"/>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t-IT"/>
            </a:p>
          </p:txBody>
        </p:sp>
        <p:sp>
          <p:nvSpPr>
            <p:cNvPr id="62" name="Rectangle 29"/>
            <p:cNvSpPr>
              <a:spLocks noChangeArrowheads="1"/>
            </p:cNvSpPr>
            <p:nvPr/>
          </p:nvSpPr>
          <p:spPr bwMode="auto">
            <a:xfrm>
              <a:off x="463" y="1817"/>
              <a:ext cx="4" cy="8"/>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t-IT"/>
            </a:p>
          </p:txBody>
        </p:sp>
        <p:sp>
          <p:nvSpPr>
            <p:cNvPr id="63" name="Rectangle 30"/>
            <p:cNvSpPr>
              <a:spLocks noChangeArrowheads="1"/>
            </p:cNvSpPr>
            <p:nvPr/>
          </p:nvSpPr>
          <p:spPr bwMode="auto">
            <a:xfrm>
              <a:off x="463" y="1790"/>
              <a:ext cx="4" cy="9"/>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t-IT"/>
            </a:p>
          </p:txBody>
        </p:sp>
        <p:sp>
          <p:nvSpPr>
            <p:cNvPr id="64" name="Rectangle 31"/>
            <p:cNvSpPr>
              <a:spLocks noChangeArrowheads="1"/>
            </p:cNvSpPr>
            <p:nvPr/>
          </p:nvSpPr>
          <p:spPr bwMode="auto">
            <a:xfrm>
              <a:off x="463" y="1764"/>
              <a:ext cx="4" cy="8"/>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t-IT"/>
            </a:p>
          </p:txBody>
        </p:sp>
        <p:sp>
          <p:nvSpPr>
            <p:cNvPr id="65" name="Rectangle 32"/>
            <p:cNvSpPr>
              <a:spLocks noChangeArrowheads="1"/>
            </p:cNvSpPr>
            <p:nvPr/>
          </p:nvSpPr>
          <p:spPr bwMode="auto">
            <a:xfrm>
              <a:off x="463" y="1739"/>
              <a:ext cx="4" cy="8"/>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t-IT"/>
            </a:p>
          </p:txBody>
        </p:sp>
        <p:sp>
          <p:nvSpPr>
            <p:cNvPr id="66" name="Rectangle 33"/>
            <p:cNvSpPr>
              <a:spLocks noChangeArrowheads="1"/>
            </p:cNvSpPr>
            <p:nvPr/>
          </p:nvSpPr>
          <p:spPr bwMode="auto">
            <a:xfrm>
              <a:off x="463" y="1712"/>
              <a:ext cx="4" cy="9"/>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t-IT"/>
            </a:p>
          </p:txBody>
        </p:sp>
        <p:sp>
          <p:nvSpPr>
            <p:cNvPr id="67" name="Rectangle 34"/>
            <p:cNvSpPr>
              <a:spLocks noChangeArrowheads="1"/>
            </p:cNvSpPr>
            <p:nvPr/>
          </p:nvSpPr>
          <p:spPr bwMode="auto">
            <a:xfrm>
              <a:off x="463" y="1687"/>
              <a:ext cx="4" cy="8"/>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t-IT"/>
            </a:p>
          </p:txBody>
        </p:sp>
        <p:sp>
          <p:nvSpPr>
            <p:cNvPr id="68" name="Rectangle 35"/>
            <p:cNvSpPr>
              <a:spLocks noChangeArrowheads="1"/>
            </p:cNvSpPr>
            <p:nvPr/>
          </p:nvSpPr>
          <p:spPr bwMode="auto">
            <a:xfrm>
              <a:off x="463" y="1660"/>
              <a:ext cx="4" cy="9"/>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t-IT"/>
            </a:p>
          </p:txBody>
        </p:sp>
        <p:sp>
          <p:nvSpPr>
            <p:cNvPr id="69" name="Rectangle 36"/>
            <p:cNvSpPr>
              <a:spLocks noChangeArrowheads="1"/>
            </p:cNvSpPr>
            <p:nvPr/>
          </p:nvSpPr>
          <p:spPr bwMode="auto">
            <a:xfrm>
              <a:off x="463" y="1634"/>
              <a:ext cx="4" cy="9"/>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t-IT"/>
            </a:p>
          </p:txBody>
        </p:sp>
        <p:sp>
          <p:nvSpPr>
            <p:cNvPr id="70" name="Rectangle 37"/>
            <p:cNvSpPr>
              <a:spLocks noChangeArrowheads="1"/>
            </p:cNvSpPr>
            <p:nvPr/>
          </p:nvSpPr>
          <p:spPr bwMode="auto">
            <a:xfrm>
              <a:off x="463" y="1609"/>
              <a:ext cx="4" cy="9"/>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t-IT"/>
            </a:p>
          </p:txBody>
        </p:sp>
        <p:sp>
          <p:nvSpPr>
            <p:cNvPr id="71" name="Rectangle 38"/>
            <p:cNvSpPr>
              <a:spLocks noChangeArrowheads="1"/>
            </p:cNvSpPr>
            <p:nvPr/>
          </p:nvSpPr>
          <p:spPr bwMode="auto">
            <a:xfrm>
              <a:off x="463" y="1582"/>
              <a:ext cx="4" cy="9"/>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t-IT"/>
            </a:p>
          </p:txBody>
        </p:sp>
        <p:sp>
          <p:nvSpPr>
            <p:cNvPr id="72" name="Rectangle 39"/>
            <p:cNvSpPr>
              <a:spLocks noChangeArrowheads="1"/>
            </p:cNvSpPr>
            <p:nvPr/>
          </p:nvSpPr>
          <p:spPr bwMode="auto">
            <a:xfrm>
              <a:off x="463" y="1557"/>
              <a:ext cx="4" cy="9"/>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t-IT"/>
            </a:p>
          </p:txBody>
        </p:sp>
        <p:sp>
          <p:nvSpPr>
            <p:cNvPr id="73" name="Rectangle 40"/>
            <p:cNvSpPr>
              <a:spLocks noChangeArrowheads="1"/>
            </p:cNvSpPr>
            <p:nvPr/>
          </p:nvSpPr>
          <p:spPr bwMode="auto">
            <a:xfrm>
              <a:off x="463" y="1530"/>
              <a:ext cx="4" cy="9"/>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t-IT"/>
            </a:p>
          </p:txBody>
        </p:sp>
        <p:sp>
          <p:nvSpPr>
            <p:cNvPr id="74" name="Rectangle 41"/>
            <p:cNvSpPr>
              <a:spLocks noChangeArrowheads="1"/>
            </p:cNvSpPr>
            <p:nvPr/>
          </p:nvSpPr>
          <p:spPr bwMode="auto">
            <a:xfrm>
              <a:off x="463" y="1505"/>
              <a:ext cx="4" cy="8"/>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t-IT"/>
            </a:p>
          </p:txBody>
        </p:sp>
        <p:sp>
          <p:nvSpPr>
            <p:cNvPr id="75" name="Rectangle 42"/>
            <p:cNvSpPr>
              <a:spLocks noChangeArrowheads="1"/>
            </p:cNvSpPr>
            <p:nvPr/>
          </p:nvSpPr>
          <p:spPr bwMode="auto">
            <a:xfrm>
              <a:off x="463" y="1479"/>
              <a:ext cx="4" cy="9"/>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t-IT"/>
            </a:p>
          </p:txBody>
        </p:sp>
        <p:sp>
          <p:nvSpPr>
            <p:cNvPr id="76" name="Rectangle 43"/>
            <p:cNvSpPr>
              <a:spLocks noChangeArrowheads="1"/>
            </p:cNvSpPr>
            <p:nvPr/>
          </p:nvSpPr>
          <p:spPr bwMode="auto">
            <a:xfrm>
              <a:off x="463" y="1452"/>
              <a:ext cx="4" cy="9"/>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t-IT"/>
            </a:p>
          </p:txBody>
        </p:sp>
        <p:sp>
          <p:nvSpPr>
            <p:cNvPr id="77" name="Rectangle 44"/>
            <p:cNvSpPr>
              <a:spLocks noChangeArrowheads="1"/>
            </p:cNvSpPr>
            <p:nvPr/>
          </p:nvSpPr>
          <p:spPr bwMode="auto">
            <a:xfrm>
              <a:off x="463" y="1427"/>
              <a:ext cx="4" cy="9"/>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t-IT"/>
            </a:p>
          </p:txBody>
        </p:sp>
        <p:sp>
          <p:nvSpPr>
            <p:cNvPr id="107" name="Rectangle 45"/>
            <p:cNvSpPr>
              <a:spLocks noChangeArrowheads="1"/>
            </p:cNvSpPr>
            <p:nvPr/>
          </p:nvSpPr>
          <p:spPr bwMode="auto">
            <a:xfrm>
              <a:off x="463" y="1401"/>
              <a:ext cx="4" cy="9"/>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t-IT"/>
            </a:p>
          </p:txBody>
        </p:sp>
        <p:sp>
          <p:nvSpPr>
            <p:cNvPr id="108" name="Rectangle 46"/>
            <p:cNvSpPr>
              <a:spLocks noChangeArrowheads="1"/>
            </p:cNvSpPr>
            <p:nvPr/>
          </p:nvSpPr>
          <p:spPr bwMode="auto">
            <a:xfrm>
              <a:off x="463" y="1375"/>
              <a:ext cx="4" cy="8"/>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t-IT"/>
            </a:p>
          </p:txBody>
        </p:sp>
        <p:sp>
          <p:nvSpPr>
            <p:cNvPr id="109" name="Rectangle 47"/>
            <p:cNvSpPr>
              <a:spLocks noChangeArrowheads="1"/>
            </p:cNvSpPr>
            <p:nvPr/>
          </p:nvSpPr>
          <p:spPr bwMode="auto">
            <a:xfrm>
              <a:off x="463" y="1349"/>
              <a:ext cx="4" cy="9"/>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t-IT"/>
            </a:p>
          </p:txBody>
        </p:sp>
        <p:sp>
          <p:nvSpPr>
            <p:cNvPr id="110" name="Rectangle 48"/>
            <p:cNvSpPr>
              <a:spLocks noChangeArrowheads="1"/>
            </p:cNvSpPr>
            <p:nvPr/>
          </p:nvSpPr>
          <p:spPr bwMode="auto">
            <a:xfrm>
              <a:off x="463" y="1323"/>
              <a:ext cx="4" cy="8"/>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t-IT"/>
            </a:p>
          </p:txBody>
        </p:sp>
        <p:sp>
          <p:nvSpPr>
            <p:cNvPr id="111" name="Rectangle 49"/>
            <p:cNvSpPr>
              <a:spLocks noChangeArrowheads="1"/>
            </p:cNvSpPr>
            <p:nvPr/>
          </p:nvSpPr>
          <p:spPr bwMode="auto">
            <a:xfrm>
              <a:off x="463" y="1298"/>
              <a:ext cx="4" cy="8"/>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t-IT"/>
            </a:p>
          </p:txBody>
        </p:sp>
        <p:sp>
          <p:nvSpPr>
            <p:cNvPr id="112" name="Rectangle 50"/>
            <p:cNvSpPr>
              <a:spLocks noChangeArrowheads="1"/>
            </p:cNvSpPr>
            <p:nvPr/>
          </p:nvSpPr>
          <p:spPr bwMode="auto">
            <a:xfrm>
              <a:off x="463" y="1271"/>
              <a:ext cx="4" cy="9"/>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t-IT"/>
            </a:p>
          </p:txBody>
        </p:sp>
        <p:sp>
          <p:nvSpPr>
            <p:cNvPr id="113" name="Rectangle 51"/>
            <p:cNvSpPr>
              <a:spLocks noChangeArrowheads="1"/>
            </p:cNvSpPr>
            <p:nvPr/>
          </p:nvSpPr>
          <p:spPr bwMode="auto">
            <a:xfrm>
              <a:off x="463" y="1246"/>
              <a:ext cx="4" cy="8"/>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t-IT"/>
            </a:p>
          </p:txBody>
        </p:sp>
        <p:sp>
          <p:nvSpPr>
            <p:cNvPr id="114" name="Rectangle 52"/>
            <p:cNvSpPr>
              <a:spLocks noChangeArrowheads="1"/>
            </p:cNvSpPr>
            <p:nvPr/>
          </p:nvSpPr>
          <p:spPr bwMode="auto">
            <a:xfrm>
              <a:off x="463" y="1220"/>
              <a:ext cx="4" cy="9"/>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t-IT"/>
            </a:p>
          </p:txBody>
        </p:sp>
        <p:sp>
          <p:nvSpPr>
            <p:cNvPr id="117" name="Rectangle 53"/>
            <p:cNvSpPr>
              <a:spLocks noChangeArrowheads="1"/>
            </p:cNvSpPr>
            <p:nvPr/>
          </p:nvSpPr>
          <p:spPr bwMode="auto">
            <a:xfrm>
              <a:off x="463" y="1193"/>
              <a:ext cx="4" cy="9"/>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t-IT"/>
            </a:p>
          </p:txBody>
        </p:sp>
        <p:sp>
          <p:nvSpPr>
            <p:cNvPr id="118" name="Rectangle 54"/>
            <p:cNvSpPr>
              <a:spLocks noChangeArrowheads="1"/>
            </p:cNvSpPr>
            <p:nvPr/>
          </p:nvSpPr>
          <p:spPr bwMode="auto">
            <a:xfrm>
              <a:off x="463" y="1168"/>
              <a:ext cx="4" cy="9"/>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t-IT"/>
            </a:p>
          </p:txBody>
        </p:sp>
        <p:sp>
          <p:nvSpPr>
            <p:cNvPr id="119" name="Rectangle 55"/>
            <p:cNvSpPr>
              <a:spLocks noChangeArrowheads="1"/>
            </p:cNvSpPr>
            <p:nvPr/>
          </p:nvSpPr>
          <p:spPr bwMode="auto">
            <a:xfrm>
              <a:off x="463" y="1141"/>
              <a:ext cx="4" cy="9"/>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t-IT"/>
            </a:p>
          </p:txBody>
        </p:sp>
        <p:sp>
          <p:nvSpPr>
            <p:cNvPr id="120" name="Rectangle 56"/>
            <p:cNvSpPr>
              <a:spLocks noChangeArrowheads="1"/>
            </p:cNvSpPr>
            <p:nvPr/>
          </p:nvSpPr>
          <p:spPr bwMode="auto">
            <a:xfrm>
              <a:off x="463" y="1116"/>
              <a:ext cx="4" cy="8"/>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t-IT"/>
            </a:p>
          </p:txBody>
        </p:sp>
        <p:sp>
          <p:nvSpPr>
            <p:cNvPr id="121" name="Rectangle 57"/>
            <p:cNvSpPr>
              <a:spLocks noChangeArrowheads="1"/>
            </p:cNvSpPr>
            <p:nvPr/>
          </p:nvSpPr>
          <p:spPr bwMode="auto">
            <a:xfrm>
              <a:off x="463" y="1090"/>
              <a:ext cx="4" cy="9"/>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t-IT"/>
            </a:p>
          </p:txBody>
        </p:sp>
        <p:sp>
          <p:nvSpPr>
            <p:cNvPr id="122" name="Rectangle 58"/>
            <p:cNvSpPr>
              <a:spLocks noChangeArrowheads="1"/>
            </p:cNvSpPr>
            <p:nvPr/>
          </p:nvSpPr>
          <p:spPr bwMode="auto">
            <a:xfrm>
              <a:off x="463" y="1063"/>
              <a:ext cx="4" cy="9"/>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t-IT"/>
            </a:p>
          </p:txBody>
        </p:sp>
        <p:sp>
          <p:nvSpPr>
            <p:cNvPr id="123" name="Rectangle 59"/>
            <p:cNvSpPr>
              <a:spLocks noChangeArrowheads="1"/>
            </p:cNvSpPr>
            <p:nvPr/>
          </p:nvSpPr>
          <p:spPr bwMode="auto">
            <a:xfrm>
              <a:off x="463" y="1038"/>
              <a:ext cx="4" cy="9"/>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t-IT"/>
            </a:p>
          </p:txBody>
        </p:sp>
        <p:sp>
          <p:nvSpPr>
            <p:cNvPr id="124" name="Rectangle 60"/>
            <p:cNvSpPr>
              <a:spLocks noChangeArrowheads="1"/>
            </p:cNvSpPr>
            <p:nvPr/>
          </p:nvSpPr>
          <p:spPr bwMode="auto">
            <a:xfrm>
              <a:off x="463" y="1011"/>
              <a:ext cx="4" cy="9"/>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t-IT"/>
            </a:p>
          </p:txBody>
        </p:sp>
        <p:sp>
          <p:nvSpPr>
            <p:cNvPr id="125" name="Rectangle 61"/>
            <p:cNvSpPr>
              <a:spLocks noChangeArrowheads="1"/>
            </p:cNvSpPr>
            <p:nvPr/>
          </p:nvSpPr>
          <p:spPr bwMode="auto">
            <a:xfrm>
              <a:off x="463" y="986"/>
              <a:ext cx="4" cy="9"/>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t-IT"/>
            </a:p>
          </p:txBody>
        </p:sp>
        <p:sp>
          <p:nvSpPr>
            <p:cNvPr id="126" name="Rectangle 62"/>
            <p:cNvSpPr>
              <a:spLocks noChangeArrowheads="1"/>
            </p:cNvSpPr>
            <p:nvPr/>
          </p:nvSpPr>
          <p:spPr bwMode="auto">
            <a:xfrm>
              <a:off x="463" y="960"/>
              <a:ext cx="4" cy="9"/>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t-IT"/>
            </a:p>
          </p:txBody>
        </p:sp>
        <p:sp>
          <p:nvSpPr>
            <p:cNvPr id="127" name="Rectangle 63"/>
            <p:cNvSpPr>
              <a:spLocks noChangeArrowheads="1"/>
            </p:cNvSpPr>
            <p:nvPr/>
          </p:nvSpPr>
          <p:spPr bwMode="auto">
            <a:xfrm>
              <a:off x="463" y="934"/>
              <a:ext cx="4" cy="8"/>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t-IT"/>
            </a:p>
          </p:txBody>
        </p:sp>
        <p:sp>
          <p:nvSpPr>
            <p:cNvPr id="128" name="Rectangle 64"/>
            <p:cNvSpPr>
              <a:spLocks noChangeArrowheads="1"/>
            </p:cNvSpPr>
            <p:nvPr/>
          </p:nvSpPr>
          <p:spPr bwMode="auto">
            <a:xfrm>
              <a:off x="463" y="909"/>
              <a:ext cx="4" cy="8"/>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t-IT"/>
            </a:p>
          </p:txBody>
        </p:sp>
        <p:sp>
          <p:nvSpPr>
            <p:cNvPr id="129" name="Rectangle 65"/>
            <p:cNvSpPr>
              <a:spLocks noChangeArrowheads="1"/>
            </p:cNvSpPr>
            <p:nvPr/>
          </p:nvSpPr>
          <p:spPr bwMode="auto">
            <a:xfrm>
              <a:off x="463" y="882"/>
              <a:ext cx="4" cy="9"/>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t-IT"/>
            </a:p>
          </p:txBody>
        </p:sp>
        <p:sp>
          <p:nvSpPr>
            <p:cNvPr id="130" name="Rectangle 66"/>
            <p:cNvSpPr>
              <a:spLocks noChangeArrowheads="1"/>
            </p:cNvSpPr>
            <p:nvPr/>
          </p:nvSpPr>
          <p:spPr bwMode="auto">
            <a:xfrm>
              <a:off x="463" y="857"/>
              <a:ext cx="4" cy="8"/>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t-IT"/>
            </a:p>
          </p:txBody>
        </p:sp>
        <p:sp>
          <p:nvSpPr>
            <p:cNvPr id="131" name="Rectangle 67"/>
            <p:cNvSpPr>
              <a:spLocks noChangeArrowheads="1"/>
            </p:cNvSpPr>
            <p:nvPr/>
          </p:nvSpPr>
          <p:spPr bwMode="auto">
            <a:xfrm>
              <a:off x="463" y="831"/>
              <a:ext cx="4" cy="8"/>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t-IT"/>
            </a:p>
          </p:txBody>
        </p:sp>
        <p:sp>
          <p:nvSpPr>
            <p:cNvPr id="132" name="Freeform 68"/>
            <p:cNvSpPr>
              <a:spLocks/>
            </p:cNvSpPr>
            <p:nvPr/>
          </p:nvSpPr>
          <p:spPr bwMode="auto">
            <a:xfrm>
              <a:off x="471" y="812"/>
              <a:ext cx="9" cy="9"/>
            </a:xfrm>
            <a:custGeom>
              <a:avLst/>
              <a:gdLst>
                <a:gd name="T0" fmla="*/ 0 w 25"/>
                <a:gd name="T1" fmla="*/ 17 h 32"/>
                <a:gd name="T2" fmla="*/ 23 w 25"/>
                <a:gd name="T3" fmla="*/ 0 h 32"/>
                <a:gd name="T4" fmla="*/ 25 w 25"/>
                <a:gd name="T5" fmla="*/ 15 h 32"/>
                <a:gd name="T6" fmla="*/ 2 w 25"/>
                <a:gd name="T7" fmla="*/ 32 h 32"/>
                <a:gd name="T8" fmla="*/ 0 w 25"/>
                <a:gd name="T9" fmla="*/ 17 h 32"/>
              </a:gdLst>
              <a:ahLst/>
              <a:cxnLst>
                <a:cxn ang="0">
                  <a:pos x="T0" y="T1"/>
                </a:cxn>
                <a:cxn ang="0">
                  <a:pos x="T2" y="T3"/>
                </a:cxn>
                <a:cxn ang="0">
                  <a:pos x="T4" y="T5"/>
                </a:cxn>
                <a:cxn ang="0">
                  <a:pos x="T6" y="T7"/>
                </a:cxn>
                <a:cxn ang="0">
                  <a:pos x="T8" y="T9"/>
                </a:cxn>
              </a:cxnLst>
              <a:rect l="0" t="0" r="r" b="b"/>
              <a:pathLst>
                <a:path w="25" h="32">
                  <a:moveTo>
                    <a:pt x="0" y="17"/>
                  </a:moveTo>
                  <a:lnTo>
                    <a:pt x="23" y="0"/>
                  </a:lnTo>
                  <a:lnTo>
                    <a:pt x="25" y="15"/>
                  </a:lnTo>
                  <a:lnTo>
                    <a:pt x="2" y="32"/>
                  </a:lnTo>
                  <a:lnTo>
                    <a:pt x="0" y="17"/>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t-IT"/>
            </a:p>
          </p:txBody>
        </p:sp>
        <p:sp>
          <p:nvSpPr>
            <p:cNvPr id="133" name="Freeform 69"/>
            <p:cNvSpPr>
              <a:spLocks/>
            </p:cNvSpPr>
            <p:nvPr/>
          </p:nvSpPr>
          <p:spPr bwMode="auto">
            <a:xfrm>
              <a:off x="495" y="796"/>
              <a:ext cx="9" cy="10"/>
            </a:xfrm>
            <a:custGeom>
              <a:avLst/>
              <a:gdLst>
                <a:gd name="T0" fmla="*/ 0 w 25"/>
                <a:gd name="T1" fmla="*/ 16 h 31"/>
                <a:gd name="T2" fmla="*/ 23 w 25"/>
                <a:gd name="T3" fmla="*/ 0 h 31"/>
                <a:gd name="T4" fmla="*/ 25 w 25"/>
                <a:gd name="T5" fmla="*/ 16 h 31"/>
                <a:gd name="T6" fmla="*/ 2 w 25"/>
                <a:gd name="T7" fmla="*/ 31 h 31"/>
                <a:gd name="T8" fmla="*/ 0 w 25"/>
                <a:gd name="T9" fmla="*/ 16 h 31"/>
              </a:gdLst>
              <a:ahLst/>
              <a:cxnLst>
                <a:cxn ang="0">
                  <a:pos x="T0" y="T1"/>
                </a:cxn>
                <a:cxn ang="0">
                  <a:pos x="T2" y="T3"/>
                </a:cxn>
                <a:cxn ang="0">
                  <a:pos x="T4" y="T5"/>
                </a:cxn>
                <a:cxn ang="0">
                  <a:pos x="T6" y="T7"/>
                </a:cxn>
                <a:cxn ang="0">
                  <a:pos x="T8" y="T9"/>
                </a:cxn>
              </a:cxnLst>
              <a:rect l="0" t="0" r="r" b="b"/>
              <a:pathLst>
                <a:path w="25" h="31">
                  <a:moveTo>
                    <a:pt x="0" y="16"/>
                  </a:moveTo>
                  <a:lnTo>
                    <a:pt x="23" y="0"/>
                  </a:lnTo>
                  <a:lnTo>
                    <a:pt x="25" y="16"/>
                  </a:lnTo>
                  <a:lnTo>
                    <a:pt x="2" y="31"/>
                  </a:lnTo>
                  <a:lnTo>
                    <a:pt x="0" y="16"/>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t-IT"/>
            </a:p>
          </p:txBody>
        </p:sp>
        <p:sp>
          <p:nvSpPr>
            <p:cNvPr id="134" name="Freeform 70"/>
            <p:cNvSpPr>
              <a:spLocks/>
            </p:cNvSpPr>
            <p:nvPr/>
          </p:nvSpPr>
          <p:spPr bwMode="auto">
            <a:xfrm>
              <a:off x="519" y="780"/>
              <a:ext cx="10" cy="12"/>
            </a:xfrm>
            <a:custGeom>
              <a:avLst/>
              <a:gdLst>
                <a:gd name="T0" fmla="*/ 0 w 24"/>
                <a:gd name="T1" fmla="*/ 17 h 32"/>
                <a:gd name="T2" fmla="*/ 22 w 24"/>
                <a:gd name="T3" fmla="*/ 0 h 32"/>
                <a:gd name="T4" fmla="*/ 24 w 24"/>
                <a:gd name="T5" fmla="*/ 15 h 32"/>
                <a:gd name="T6" fmla="*/ 2 w 24"/>
                <a:gd name="T7" fmla="*/ 32 h 32"/>
                <a:gd name="T8" fmla="*/ 0 w 24"/>
                <a:gd name="T9" fmla="*/ 17 h 32"/>
              </a:gdLst>
              <a:ahLst/>
              <a:cxnLst>
                <a:cxn ang="0">
                  <a:pos x="T0" y="T1"/>
                </a:cxn>
                <a:cxn ang="0">
                  <a:pos x="T2" y="T3"/>
                </a:cxn>
                <a:cxn ang="0">
                  <a:pos x="T4" y="T5"/>
                </a:cxn>
                <a:cxn ang="0">
                  <a:pos x="T6" y="T7"/>
                </a:cxn>
                <a:cxn ang="0">
                  <a:pos x="T8" y="T9"/>
                </a:cxn>
              </a:cxnLst>
              <a:rect l="0" t="0" r="r" b="b"/>
              <a:pathLst>
                <a:path w="24" h="32">
                  <a:moveTo>
                    <a:pt x="0" y="17"/>
                  </a:moveTo>
                  <a:lnTo>
                    <a:pt x="22" y="0"/>
                  </a:lnTo>
                  <a:lnTo>
                    <a:pt x="24" y="15"/>
                  </a:lnTo>
                  <a:lnTo>
                    <a:pt x="2" y="32"/>
                  </a:lnTo>
                  <a:lnTo>
                    <a:pt x="0" y="17"/>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t-IT"/>
            </a:p>
          </p:txBody>
        </p:sp>
        <p:sp>
          <p:nvSpPr>
            <p:cNvPr id="135" name="Freeform 71"/>
            <p:cNvSpPr>
              <a:spLocks/>
            </p:cNvSpPr>
            <p:nvPr/>
          </p:nvSpPr>
          <p:spPr bwMode="auto">
            <a:xfrm>
              <a:off x="543" y="765"/>
              <a:ext cx="9" cy="11"/>
            </a:xfrm>
            <a:custGeom>
              <a:avLst/>
              <a:gdLst>
                <a:gd name="T0" fmla="*/ 0 w 25"/>
                <a:gd name="T1" fmla="*/ 15 h 31"/>
                <a:gd name="T2" fmla="*/ 23 w 25"/>
                <a:gd name="T3" fmla="*/ 0 h 31"/>
                <a:gd name="T4" fmla="*/ 25 w 25"/>
                <a:gd name="T5" fmla="*/ 15 h 31"/>
                <a:gd name="T6" fmla="*/ 2 w 25"/>
                <a:gd name="T7" fmla="*/ 31 h 31"/>
                <a:gd name="T8" fmla="*/ 0 w 25"/>
                <a:gd name="T9" fmla="*/ 15 h 31"/>
              </a:gdLst>
              <a:ahLst/>
              <a:cxnLst>
                <a:cxn ang="0">
                  <a:pos x="T0" y="T1"/>
                </a:cxn>
                <a:cxn ang="0">
                  <a:pos x="T2" y="T3"/>
                </a:cxn>
                <a:cxn ang="0">
                  <a:pos x="T4" y="T5"/>
                </a:cxn>
                <a:cxn ang="0">
                  <a:pos x="T6" y="T7"/>
                </a:cxn>
                <a:cxn ang="0">
                  <a:pos x="T8" y="T9"/>
                </a:cxn>
              </a:cxnLst>
              <a:rect l="0" t="0" r="r" b="b"/>
              <a:pathLst>
                <a:path w="25" h="31">
                  <a:moveTo>
                    <a:pt x="0" y="15"/>
                  </a:moveTo>
                  <a:lnTo>
                    <a:pt x="23" y="0"/>
                  </a:lnTo>
                  <a:lnTo>
                    <a:pt x="25" y="15"/>
                  </a:lnTo>
                  <a:lnTo>
                    <a:pt x="2" y="31"/>
                  </a:lnTo>
                  <a:lnTo>
                    <a:pt x="0" y="15"/>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t-IT"/>
            </a:p>
          </p:txBody>
        </p:sp>
        <p:sp>
          <p:nvSpPr>
            <p:cNvPr id="136" name="Freeform 72"/>
            <p:cNvSpPr>
              <a:spLocks/>
            </p:cNvSpPr>
            <p:nvPr/>
          </p:nvSpPr>
          <p:spPr bwMode="auto">
            <a:xfrm>
              <a:off x="567" y="750"/>
              <a:ext cx="9" cy="10"/>
            </a:xfrm>
            <a:custGeom>
              <a:avLst/>
              <a:gdLst>
                <a:gd name="T0" fmla="*/ 0 w 25"/>
                <a:gd name="T1" fmla="*/ 18 h 33"/>
                <a:gd name="T2" fmla="*/ 23 w 25"/>
                <a:gd name="T3" fmla="*/ 0 h 33"/>
                <a:gd name="T4" fmla="*/ 25 w 25"/>
                <a:gd name="T5" fmla="*/ 16 h 33"/>
                <a:gd name="T6" fmla="*/ 2 w 25"/>
                <a:gd name="T7" fmla="*/ 33 h 33"/>
                <a:gd name="T8" fmla="*/ 0 w 25"/>
                <a:gd name="T9" fmla="*/ 18 h 33"/>
              </a:gdLst>
              <a:ahLst/>
              <a:cxnLst>
                <a:cxn ang="0">
                  <a:pos x="T0" y="T1"/>
                </a:cxn>
                <a:cxn ang="0">
                  <a:pos x="T2" y="T3"/>
                </a:cxn>
                <a:cxn ang="0">
                  <a:pos x="T4" y="T5"/>
                </a:cxn>
                <a:cxn ang="0">
                  <a:pos x="T6" y="T7"/>
                </a:cxn>
                <a:cxn ang="0">
                  <a:pos x="T8" y="T9"/>
                </a:cxn>
              </a:cxnLst>
              <a:rect l="0" t="0" r="r" b="b"/>
              <a:pathLst>
                <a:path w="25" h="33">
                  <a:moveTo>
                    <a:pt x="0" y="18"/>
                  </a:moveTo>
                  <a:lnTo>
                    <a:pt x="23" y="0"/>
                  </a:lnTo>
                  <a:lnTo>
                    <a:pt x="25" y="16"/>
                  </a:lnTo>
                  <a:lnTo>
                    <a:pt x="2" y="33"/>
                  </a:lnTo>
                  <a:lnTo>
                    <a:pt x="0" y="18"/>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t-IT"/>
            </a:p>
          </p:txBody>
        </p:sp>
        <p:sp>
          <p:nvSpPr>
            <p:cNvPr id="137" name="Freeform 73"/>
            <p:cNvSpPr>
              <a:spLocks/>
            </p:cNvSpPr>
            <p:nvPr/>
          </p:nvSpPr>
          <p:spPr bwMode="auto">
            <a:xfrm>
              <a:off x="591" y="735"/>
              <a:ext cx="9" cy="9"/>
            </a:xfrm>
            <a:custGeom>
              <a:avLst/>
              <a:gdLst>
                <a:gd name="T0" fmla="*/ 0 w 24"/>
                <a:gd name="T1" fmla="*/ 15 h 30"/>
                <a:gd name="T2" fmla="*/ 22 w 24"/>
                <a:gd name="T3" fmla="*/ 0 h 30"/>
                <a:gd name="T4" fmla="*/ 24 w 24"/>
                <a:gd name="T5" fmla="*/ 15 h 30"/>
                <a:gd name="T6" fmla="*/ 2 w 24"/>
                <a:gd name="T7" fmla="*/ 30 h 30"/>
                <a:gd name="T8" fmla="*/ 0 w 24"/>
                <a:gd name="T9" fmla="*/ 15 h 30"/>
              </a:gdLst>
              <a:ahLst/>
              <a:cxnLst>
                <a:cxn ang="0">
                  <a:pos x="T0" y="T1"/>
                </a:cxn>
                <a:cxn ang="0">
                  <a:pos x="T2" y="T3"/>
                </a:cxn>
                <a:cxn ang="0">
                  <a:pos x="T4" y="T5"/>
                </a:cxn>
                <a:cxn ang="0">
                  <a:pos x="T6" y="T7"/>
                </a:cxn>
                <a:cxn ang="0">
                  <a:pos x="T8" y="T9"/>
                </a:cxn>
              </a:cxnLst>
              <a:rect l="0" t="0" r="r" b="b"/>
              <a:pathLst>
                <a:path w="24" h="30">
                  <a:moveTo>
                    <a:pt x="0" y="15"/>
                  </a:moveTo>
                  <a:lnTo>
                    <a:pt x="22" y="0"/>
                  </a:lnTo>
                  <a:lnTo>
                    <a:pt x="24" y="15"/>
                  </a:lnTo>
                  <a:lnTo>
                    <a:pt x="2" y="30"/>
                  </a:lnTo>
                  <a:lnTo>
                    <a:pt x="0" y="15"/>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t-IT"/>
            </a:p>
          </p:txBody>
        </p:sp>
        <p:sp>
          <p:nvSpPr>
            <p:cNvPr id="138" name="Freeform 74"/>
            <p:cNvSpPr>
              <a:spLocks/>
            </p:cNvSpPr>
            <p:nvPr/>
          </p:nvSpPr>
          <p:spPr bwMode="auto">
            <a:xfrm>
              <a:off x="616" y="719"/>
              <a:ext cx="9" cy="10"/>
            </a:xfrm>
            <a:custGeom>
              <a:avLst/>
              <a:gdLst>
                <a:gd name="T0" fmla="*/ 0 w 25"/>
                <a:gd name="T1" fmla="*/ 17 h 33"/>
                <a:gd name="T2" fmla="*/ 23 w 25"/>
                <a:gd name="T3" fmla="*/ 0 h 33"/>
                <a:gd name="T4" fmla="*/ 25 w 25"/>
                <a:gd name="T5" fmla="*/ 16 h 33"/>
                <a:gd name="T6" fmla="*/ 2 w 25"/>
                <a:gd name="T7" fmla="*/ 33 h 33"/>
                <a:gd name="T8" fmla="*/ 0 w 25"/>
                <a:gd name="T9" fmla="*/ 17 h 33"/>
              </a:gdLst>
              <a:ahLst/>
              <a:cxnLst>
                <a:cxn ang="0">
                  <a:pos x="T0" y="T1"/>
                </a:cxn>
                <a:cxn ang="0">
                  <a:pos x="T2" y="T3"/>
                </a:cxn>
                <a:cxn ang="0">
                  <a:pos x="T4" y="T5"/>
                </a:cxn>
                <a:cxn ang="0">
                  <a:pos x="T6" y="T7"/>
                </a:cxn>
                <a:cxn ang="0">
                  <a:pos x="T8" y="T9"/>
                </a:cxn>
              </a:cxnLst>
              <a:rect l="0" t="0" r="r" b="b"/>
              <a:pathLst>
                <a:path w="25" h="33">
                  <a:moveTo>
                    <a:pt x="0" y="17"/>
                  </a:moveTo>
                  <a:lnTo>
                    <a:pt x="23" y="0"/>
                  </a:lnTo>
                  <a:lnTo>
                    <a:pt x="25" y="16"/>
                  </a:lnTo>
                  <a:lnTo>
                    <a:pt x="2" y="33"/>
                  </a:lnTo>
                  <a:lnTo>
                    <a:pt x="0" y="17"/>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t-IT"/>
            </a:p>
          </p:txBody>
        </p:sp>
        <p:sp>
          <p:nvSpPr>
            <p:cNvPr id="139" name="Rectangle 75"/>
            <p:cNvSpPr>
              <a:spLocks noChangeArrowheads="1"/>
            </p:cNvSpPr>
            <p:nvPr/>
          </p:nvSpPr>
          <p:spPr bwMode="auto">
            <a:xfrm>
              <a:off x="632" y="716"/>
              <a:ext cx="5" cy="9"/>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t-IT"/>
            </a:p>
          </p:txBody>
        </p:sp>
        <p:sp>
          <p:nvSpPr>
            <p:cNvPr id="140" name="Rectangle 76"/>
            <p:cNvSpPr>
              <a:spLocks noChangeArrowheads="1"/>
            </p:cNvSpPr>
            <p:nvPr/>
          </p:nvSpPr>
          <p:spPr bwMode="auto">
            <a:xfrm>
              <a:off x="632" y="742"/>
              <a:ext cx="5" cy="9"/>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t-IT"/>
            </a:p>
          </p:txBody>
        </p:sp>
        <p:sp>
          <p:nvSpPr>
            <p:cNvPr id="141" name="Rectangle 77"/>
            <p:cNvSpPr>
              <a:spLocks noChangeArrowheads="1"/>
            </p:cNvSpPr>
            <p:nvPr/>
          </p:nvSpPr>
          <p:spPr bwMode="auto">
            <a:xfrm>
              <a:off x="632" y="768"/>
              <a:ext cx="5" cy="8"/>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t-IT"/>
            </a:p>
          </p:txBody>
        </p:sp>
        <p:sp>
          <p:nvSpPr>
            <p:cNvPr id="142" name="Rectangle 78"/>
            <p:cNvSpPr>
              <a:spLocks noChangeArrowheads="1"/>
            </p:cNvSpPr>
            <p:nvPr/>
          </p:nvSpPr>
          <p:spPr bwMode="auto">
            <a:xfrm>
              <a:off x="632" y="794"/>
              <a:ext cx="5" cy="8"/>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t-IT"/>
            </a:p>
          </p:txBody>
        </p:sp>
        <p:sp>
          <p:nvSpPr>
            <p:cNvPr id="143" name="Rectangle 79"/>
            <p:cNvSpPr>
              <a:spLocks noChangeArrowheads="1"/>
            </p:cNvSpPr>
            <p:nvPr/>
          </p:nvSpPr>
          <p:spPr bwMode="auto">
            <a:xfrm>
              <a:off x="632" y="820"/>
              <a:ext cx="5" cy="8"/>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t-IT"/>
            </a:p>
          </p:txBody>
        </p:sp>
        <p:sp>
          <p:nvSpPr>
            <p:cNvPr id="144" name="Rectangle 80"/>
            <p:cNvSpPr>
              <a:spLocks noChangeArrowheads="1"/>
            </p:cNvSpPr>
            <p:nvPr/>
          </p:nvSpPr>
          <p:spPr bwMode="auto">
            <a:xfrm>
              <a:off x="632" y="845"/>
              <a:ext cx="5" cy="9"/>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t-IT"/>
            </a:p>
          </p:txBody>
        </p:sp>
        <p:sp>
          <p:nvSpPr>
            <p:cNvPr id="145" name="Rectangle 81"/>
            <p:cNvSpPr>
              <a:spLocks noChangeArrowheads="1"/>
            </p:cNvSpPr>
            <p:nvPr/>
          </p:nvSpPr>
          <p:spPr bwMode="auto">
            <a:xfrm>
              <a:off x="632" y="872"/>
              <a:ext cx="5" cy="8"/>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t-IT"/>
            </a:p>
          </p:txBody>
        </p:sp>
        <p:sp>
          <p:nvSpPr>
            <p:cNvPr id="146" name="Rectangle 82"/>
            <p:cNvSpPr>
              <a:spLocks noChangeArrowheads="1"/>
            </p:cNvSpPr>
            <p:nvPr/>
          </p:nvSpPr>
          <p:spPr bwMode="auto">
            <a:xfrm>
              <a:off x="632" y="897"/>
              <a:ext cx="5" cy="9"/>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t-IT"/>
            </a:p>
          </p:txBody>
        </p:sp>
        <p:sp>
          <p:nvSpPr>
            <p:cNvPr id="147" name="Rectangle 83"/>
            <p:cNvSpPr>
              <a:spLocks noChangeArrowheads="1"/>
            </p:cNvSpPr>
            <p:nvPr/>
          </p:nvSpPr>
          <p:spPr bwMode="auto">
            <a:xfrm>
              <a:off x="632" y="924"/>
              <a:ext cx="5" cy="8"/>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t-IT"/>
            </a:p>
          </p:txBody>
        </p:sp>
        <p:sp>
          <p:nvSpPr>
            <p:cNvPr id="148" name="Rectangle 84"/>
            <p:cNvSpPr>
              <a:spLocks noChangeArrowheads="1"/>
            </p:cNvSpPr>
            <p:nvPr/>
          </p:nvSpPr>
          <p:spPr bwMode="auto">
            <a:xfrm>
              <a:off x="632" y="949"/>
              <a:ext cx="5" cy="9"/>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t-IT"/>
            </a:p>
          </p:txBody>
        </p:sp>
        <p:sp>
          <p:nvSpPr>
            <p:cNvPr id="149" name="Rectangle 85"/>
            <p:cNvSpPr>
              <a:spLocks noChangeArrowheads="1"/>
            </p:cNvSpPr>
            <p:nvPr/>
          </p:nvSpPr>
          <p:spPr bwMode="auto">
            <a:xfrm>
              <a:off x="632" y="975"/>
              <a:ext cx="5" cy="9"/>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t-IT"/>
            </a:p>
          </p:txBody>
        </p:sp>
        <p:sp>
          <p:nvSpPr>
            <p:cNvPr id="150" name="Rectangle 86"/>
            <p:cNvSpPr>
              <a:spLocks noChangeArrowheads="1"/>
            </p:cNvSpPr>
            <p:nvPr/>
          </p:nvSpPr>
          <p:spPr bwMode="auto">
            <a:xfrm>
              <a:off x="632" y="1001"/>
              <a:ext cx="5" cy="9"/>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t-IT"/>
            </a:p>
          </p:txBody>
        </p:sp>
        <p:sp>
          <p:nvSpPr>
            <p:cNvPr id="151" name="Rectangle 87"/>
            <p:cNvSpPr>
              <a:spLocks noChangeArrowheads="1"/>
            </p:cNvSpPr>
            <p:nvPr/>
          </p:nvSpPr>
          <p:spPr bwMode="auto">
            <a:xfrm>
              <a:off x="632" y="1027"/>
              <a:ext cx="5" cy="8"/>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t-IT"/>
            </a:p>
          </p:txBody>
        </p:sp>
        <p:sp>
          <p:nvSpPr>
            <p:cNvPr id="152" name="Rectangle 88"/>
            <p:cNvSpPr>
              <a:spLocks noChangeArrowheads="1"/>
            </p:cNvSpPr>
            <p:nvPr/>
          </p:nvSpPr>
          <p:spPr bwMode="auto">
            <a:xfrm>
              <a:off x="632" y="1053"/>
              <a:ext cx="5" cy="9"/>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t-IT"/>
            </a:p>
          </p:txBody>
        </p:sp>
        <p:sp>
          <p:nvSpPr>
            <p:cNvPr id="153" name="Rectangle 89"/>
            <p:cNvSpPr>
              <a:spLocks noChangeArrowheads="1"/>
            </p:cNvSpPr>
            <p:nvPr/>
          </p:nvSpPr>
          <p:spPr bwMode="auto">
            <a:xfrm>
              <a:off x="632" y="1079"/>
              <a:ext cx="5" cy="9"/>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t-IT"/>
            </a:p>
          </p:txBody>
        </p:sp>
        <p:sp>
          <p:nvSpPr>
            <p:cNvPr id="154" name="Rectangle 90"/>
            <p:cNvSpPr>
              <a:spLocks noChangeArrowheads="1"/>
            </p:cNvSpPr>
            <p:nvPr/>
          </p:nvSpPr>
          <p:spPr bwMode="auto">
            <a:xfrm>
              <a:off x="632" y="1105"/>
              <a:ext cx="5" cy="9"/>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t-IT"/>
            </a:p>
          </p:txBody>
        </p:sp>
        <p:sp>
          <p:nvSpPr>
            <p:cNvPr id="155" name="Rectangle 91"/>
            <p:cNvSpPr>
              <a:spLocks noChangeArrowheads="1"/>
            </p:cNvSpPr>
            <p:nvPr/>
          </p:nvSpPr>
          <p:spPr bwMode="auto">
            <a:xfrm>
              <a:off x="632" y="1131"/>
              <a:ext cx="5" cy="9"/>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t-IT"/>
            </a:p>
          </p:txBody>
        </p:sp>
        <p:sp>
          <p:nvSpPr>
            <p:cNvPr id="156" name="Rectangle 92"/>
            <p:cNvSpPr>
              <a:spLocks noChangeArrowheads="1"/>
            </p:cNvSpPr>
            <p:nvPr/>
          </p:nvSpPr>
          <p:spPr bwMode="auto">
            <a:xfrm>
              <a:off x="632" y="1157"/>
              <a:ext cx="5" cy="8"/>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t-IT"/>
            </a:p>
          </p:txBody>
        </p:sp>
        <p:sp>
          <p:nvSpPr>
            <p:cNvPr id="157" name="Rectangle 93"/>
            <p:cNvSpPr>
              <a:spLocks noChangeArrowheads="1"/>
            </p:cNvSpPr>
            <p:nvPr/>
          </p:nvSpPr>
          <p:spPr bwMode="auto">
            <a:xfrm>
              <a:off x="632" y="1183"/>
              <a:ext cx="5" cy="9"/>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t-IT"/>
            </a:p>
          </p:txBody>
        </p:sp>
        <p:sp>
          <p:nvSpPr>
            <p:cNvPr id="158" name="Rectangle 94"/>
            <p:cNvSpPr>
              <a:spLocks noChangeArrowheads="1"/>
            </p:cNvSpPr>
            <p:nvPr/>
          </p:nvSpPr>
          <p:spPr bwMode="auto">
            <a:xfrm>
              <a:off x="632" y="1209"/>
              <a:ext cx="5" cy="8"/>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t-IT"/>
            </a:p>
          </p:txBody>
        </p:sp>
        <p:sp>
          <p:nvSpPr>
            <p:cNvPr id="159" name="Rectangle 95"/>
            <p:cNvSpPr>
              <a:spLocks noChangeArrowheads="1"/>
            </p:cNvSpPr>
            <p:nvPr/>
          </p:nvSpPr>
          <p:spPr bwMode="auto">
            <a:xfrm>
              <a:off x="632" y="1235"/>
              <a:ext cx="5" cy="8"/>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t-IT"/>
            </a:p>
          </p:txBody>
        </p:sp>
        <p:sp>
          <p:nvSpPr>
            <p:cNvPr id="160" name="Rectangle 96"/>
            <p:cNvSpPr>
              <a:spLocks noChangeArrowheads="1"/>
            </p:cNvSpPr>
            <p:nvPr/>
          </p:nvSpPr>
          <p:spPr bwMode="auto">
            <a:xfrm>
              <a:off x="632" y="1261"/>
              <a:ext cx="5" cy="8"/>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t-IT"/>
            </a:p>
          </p:txBody>
        </p:sp>
        <p:sp>
          <p:nvSpPr>
            <p:cNvPr id="161" name="Rectangle 97"/>
            <p:cNvSpPr>
              <a:spLocks noChangeArrowheads="1"/>
            </p:cNvSpPr>
            <p:nvPr/>
          </p:nvSpPr>
          <p:spPr bwMode="auto">
            <a:xfrm>
              <a:off x="632" y="1286"/>
              <a:ext cx="5" cy="9"/>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t-IT"/>
            </a:p>
          </p:txBody>
        </p:sp>
        <p:sp>
          <p:nvSpPr>
            <p:cNvPr id="162" name="Rectangle 98"/>
            <p:cNvSpPr>
              <a:spLocks noChangeArrowheads="1"/>
            </p:cNvSpPr>
            <p:nvPr/>
          </p:nvSpPr>
          <p:spPr bwMode="auto">
            <a:xfrm>
              <a:off x="632" y="1313"/>
              <a:ext cx="5" cy="8"/>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t-IT"/>
            </a:p>
          </p:txBody>
        </p:sp>
        <p:sp>
          <p:nvSpPr>
            <p:cNvPr id="163" name="Rectangle 99"/>
            <p:cNvSpPr>
              <a:spLocks noChangeArrowheads="1"/>
            </p:cNvSpPr>
            <p:nvPr/>
          </p:nvSpPr>
          <p:spPr bwMode="auto">
            <a:xfrm>
              <a:off x="632" y="1339"/>
              <a:ext cx="5" cy="8"/>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t-IT"/>
            </a:p>
          </p:txBody>
        </p:sp>
        <p:sp>
          <p:nvSpPr>
            <p:cNvPr id="164" name="Rectangle 100"/>
            <p:cNvSpPr>
              <a:spLocks noChangeArrowheads="1"/>
            </p:cNvSpPr>
            <p:nvPr/>
          </p:nvSpPr>
          <p:spPr bwMode="auto">
            <a:xfrm>
              <a:off x="632" y="1364"/>
              <a:ext cx="5" cy="9"/>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t-IT"/>
            </a:p>
          </p:txBody>
        </p:sp>
        <p:sp>
          <p:nvSpPr>
            <p:cNvPr id="165" name="Rectangle 101"/>
            <p:cNvSpPr>
              <a:spLocks noChangeArrowheads="1"/>
            </p:cNvSpPr>
            <p:nvPr/>
          </p:nvSpPr>
          <p:spPr bwMode="auto">
            <a:xfrm>
              <a:off x="632" y="1390"/>
              <a:ext cx="5" cy="9"/>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t-IT"/>
            </a:p>
          </p:txBody>
        </p:sp>
        <p:sp>
          <p:nvSpPr>
            <p:cNvPr id="166" name="Rectangle 102"/>
            <p:cNvSpPr>
              <a:spLocks noChangeArrowheads="1"/>
            </p:cNvSpPr>
            <p:nvPr/>
          </p:nvSpPr>
          <p:spPr bwMode="auto">
            <a:xfrm>
              <a:off x="632" y="1416"/>
              <a:ext cx="5" cy="8"/>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t-IT"/>
            </a:p>
          </p:txBody>
        </p:sp>
        <p:sp>
          <p:nvSpPr>
            <p:cNvPr id="167" name="Rectangle 103"/>
            <p:cNvSpPr>
              <a:spLocks noChangeArrowheads="1"/>
            </p:cNvSpPr>
            <p:nvPr/>
          </p:nvSpPr>
          <p:spPr bwMode="auto">
            <a:xfrm>
              <a:off x="632" y="1442"/>
              <a:ext cx="5" cy="9"/>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t-IT"/>
            </a:p>
          </p:txBody>
        </p:sp>
        <p:sp>
          <p:nvSpPr>
            <p:cNvPr id="168" name="Rectangle 104"/>
            <p:cNvSpPr>
              <a:spLocks noChangeArrowheads="1"/>
            </p:cNvSpPr>
            <p:nvPr/>
          </p:nvSpPr>
          <p:spPr bwMode="auto">
            <a:xfrm>
              <a:off x="632" y="1468"/>
              <a:ext cx="5" cy="8"/>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t-IT"/>
            </a:p>
          </p:txBody>
        </p:sp>
        <p:sp>
          <p:nvSpPr>
            <p:cNvPr id="169" name="Rectangle 105"/>
            <p:cNvSpPr>
              <a:spLocks noChangeArrowheads="1"/>
            </p:cNvSpPr>
            <p:nvPr/>
          </p:nvSpPr>
          <p:spPr bwMode="auto">
            <a:xfrm>
              <a:off x="632" y="1494"/>
              <a:ext cx="5" cy="9"/>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t-IT"/>
            </a:p>
          </p:txBody>
        </p:sp>
        <p:sp>
          <p:nvSpPr>
            <p:cNvPr id="170" name="Rectangle 106"/>
            <p:cNvSpPr>
              <a:spLocks noChangeArrowheads="1"/>
            </p:cNvSpPr>
            <p:nvPr/>
          </p:nvSpPr>
          <p:spPr bwMode="auto">
            <a:xfrm>
              <a:off x="632" y="1520"/>
              <a:ext cx="5" cy="9"/>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t-IT"/>
            </a:p>
          </p:txBody>
        </p:sp>
        <p:sp>
          <p:nvSpPr>
            <p:cNvPr id="171" name="Rectangle 107"/>
            <p:cNvSpPr>
              <a:spLocks noChangeArrowheads="1"/>
            </p:cNvSpPr>
            <p:nvPr/>
          </p:nvSpPr>
          <p:spPr bwMode="auto">
            <a:xfrm>
              <a:off x="632" y="1545"/>
              <a:ext cx="5" cy="9"/>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t-IT"/>
            </a:p>
          </p:txBody>
        </p:sp>
        <p:sp>
          <p:nvSpPr>
            <p:cNvPr id="172" name="Rectangle 108"/>
            <p:cNvSpPr>
              <a:spLocks noChangeArrowheads="1"/>
            </p:cNvSpPr>
            <p:nvPr/>
          </p:nvSpPr>
          <p:spPr bwMode="auto">
            <a:xfrm>
              <a:off x="632" y="1572"/>
              <a:ext cx="5" cy="9"/>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t-IT"/>
            </a:p>
          </p:txBody>
        </p:sp>
        <p:sp>
          <p:nvSpPr>
            <p:cNvPr id="173" name="Rectangle 109"/>
            <p:cNvSpPr>
              <a:spLocks noChangeArrowheads="1"/>
            </p:cNvSpPr>
            <p:nvPr/>
          </p:nvSpPr>
          <p:spPr bwMode="auto">
            <a:xfrm>
              <a:off x="632" y="1598"/>
              <a:ext cx="5" cy="8"/>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t-IT"/>
            </a:p>
          </p:txBody>
        </p:sp>
        <p:sp>
          <p:nvSpPr>
            <p:cNvPr id="174" name="Rectangle 110"/>
            <p:cNvSpPr>
              <a:spLocks noChangeArrowheads="1"/>
            </p:cNvSpPr>
            <p:nvPr/>
          </p:nvSpPr>
          <p:spPr bwMode="auto">
            <a:xfrm>
              <a:off x="632" y="1624"/>
              <a:ext cx="5" cy="9"/>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t-IT"/>
            </a:p>
          </p:txBody>
        </p:sp>
        <p:sp>
          <p:nvSpPr>
            <p:cNvPr id="175" name="Rectangle 111"/>
            <p:cNvSpPr>
              <a:spLocks noChangeArrowheads="1"/>
            </p:cNvSpPr>
            <p:nvPr/>
          </p:nvSpPr>
          <p:spPr bwMode="auto">
            <a:xfrm>
              <a:off x="632" y="1650"/>
              <a:ext cx="5" cy="9"/>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t-IT"/>
            </a:p>
          </p:txBody>
        </p:sp>
        <p:sp>
          <p:nvSpPr>
            <p:cNvPr id="176" name="Rectangle 112"/>
            <p:cNvSpPr>
              <a:spLocks noChangeArrowheads="1"/>
            </p:cNvSpPr>
            <p:nvPr/>
          </p:nvSpPr>
          <p:spPr bwMode="auto">
            <a:xfrm>
              <a:off x="632" y="1675"/>
              <a:ext cx="5" cy="9"/>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t-IT"/>
            </a:p>
          </p:txBody>
        </p:sp>
        <p:sp>
          <p:nvSpPr>
            <p:cNvPr id="177" name="Rectangle 113"/>
            <p:cNvSpPr>
              <a:spLocks noChangeArrowheads="1"/>
            </p:cNvSpPr>
            <p:nvPr/>
          </p:nvSpPr>
          <p:spPr bwMode="auto">
            <a:xfrm>
              <a:off x="632" y="1702"/>
              <a:ext cx="5" cy="8"/>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t-IT"/>
            </a:p>
          </p:txBody>
        </p:sp>
        <p:sp>
          <p:nvSpPr>
            <p:cNvPr id="178" name="Rectangle 114"/>
            <p:cNvSpPr>
              <a:spLocks noChangeArrowheads="1"/>
            </p:cNvSpPr>
            <p:nvPr/>
          </p:nvSpPr>
          <p:spPr bwMode="auto">
            <a:xfrm>
              <a:off x="632" y="1728"/>
              <a:ext cx="5" cy="8"/>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t-IT"/>
            </a:p>
          </p:txBody>
        </p:sp>
        <p:sp>
          <p:nvSpPr>
            <p:cNvPr id="179" name="Rectangle 115"/>
            <p:cNvSpPr>
              <a:spLocks noChangeArrowheads="1"/>
            </p:cNvSpPr>
            <p:nvPr/>
          </p:nvSpPr>
          <p:spPr bwMode="auto">
            <a:xfrm>
              <a:off x="632" y="1753"/>
              <a:ext cx="5" cy="9"/>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t-IT"/>
            </a:p>
          </p:txBody>
        </p:sp>
        <p:sp>
          <p:nvSpPr>
            <p:cNvPr id="180" name="Rectangle 116"/>
            <p:cNvSpPr>
              <a:spLocks noChangeArrowheads="1"/>
            </p:cNvSpPr>
            <p:nvPr/>
          </p:nvSpPr>
          <p:spPr bwMode="auto">
            <a:xfrm>
              <a:off x="632" y="1780"/>
              <a:ext cx="5" cy="8"/>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t-IT"/>
            </a:p>
          </p:txBody>
        </p:sp>
        <p:sp>
          <p:nvSpPr>
            <p:cNvPr id="181" name="Rectangle 117"/>
            <p:cNvSpPr>
              <a:spLocks noChangeArrowheads="1"/>
            </p:cNvSpPr>
            <p:nvPr/>
          </p:nvSpPr>
          <p:spPr bwMode="auto">
            <a:xfrm>
              <a:off x="632" y="1805"/>
              <a:ext cx="5" cy="9"/>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t-IT"/>
            </a:p>
          </p:txBody>
        </p:sp>
        <p:sp>
          <p:nvSpPr>
            <p:cNvPr id="182" name="Rectangle 118"/>
            <p:cNvSpPr>
              <a:spLocks noChangeArrowheads="1"/>
            </p:cNvSpPr>
            <p:nvPr/>
          </p:nvSpPr>
          <p:spPr bwMode="auto">
            <a:xfrm>
              <a:off x="632" y="1832"/>
              <a:ext cx="5" cy="8"/>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t-IT"/>
            </a:p>
          </p:txBody>
        </p:sp>
        <p:sp>
          <p:nvSpPr>
            <p:cNvPr id="183" name="Rectangle 119"/>
            <p:cNvSpPr>
              <a:spLocks noChangeArrowheads="1"/>
            </p:cNvSpPr>
            <p:nvPr/>
          </p:nvSpPr>
          <p:spPr bwMode="auto">
            <a:xfrm>
              <a:off x="632" y="1857"/>
              <a:ext cx="5" cy="8"/>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t-IT"/>
            </a:p>
          </p:txBody>
        </p:sp>
        <p:sp>
          <p:nvSpPr>
            <p:cNvPr id="184" name="Rectangle 120"/>
            <p:cNvSpPr>
              <a:spLocks noChangeArrowheads="1"/>
            </p:cNvSpPr>
            <p:nvPr/>
          </p:nvSpPr>
          <p:spPr bwMode="auto">
            <a:xfrm>
              <a:off x="632" y="1883"/>
              <a:ext cx="5" cy="9"/>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t-IT"/>
            </a:p>
          </p:txBody>
        </p:sp>
        <p:sp>
          <p:nvSpPr>
            <p:cNvPr id="185" name="Rectangle 121"/>
            <p:cNvSpPr>
              <a:spLocks noChangeArrowheads="1"/>
            </p:cNvSpPr>
            <p:nvPr/>
          </p:nvSpPr>
          <p:spPr bwMode="auto">
            <a:xfrm>
              <a:off x="632" y="1909"/>
              <a:ext cx="5" cy="9"/>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t-IT"/>
            </a:p>
          </p:txBody>
        </p:sp>
        <p:sp>
          <p:nvSpPr>
            <p:cNvPr id="186" name="Rectangle 122"/>
            <p:cNvSpPr>
              <a:spLocks noChangeArrowheads="1"/>
            </p:cNvSpPr>
            <p:nvPr/>
          </p:nvSpPr>
          <p:spPr bwMode="auto">
            <a:xfrm>
              <a:off x="632" y="1934"/>
              <a:ext cx="5" cy="9"/>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t-IT"/>
            </a:p>
          </p:txBody>
        </p:sp>
        <p:sp>
          <p:nvSpPr>
            <p:cNvPr id="187" name="Rectangle 123"/>
            <p:cNvSpPr>
              <a:spLocks noChangeArrowheads="1"/>
            </p:cNvSpPr>
            <p:nvPr/>
          </p:nvSpPr>
          <p:spPr bwMode="auto">
            <a:xfrm>
              <a:off x="632" y="1961"/>
              <a:ext cx="5" cy="9"/>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t-IT"/>
            </a:p>
          </p:txBody>
        </p:sp>
        <p:sp>
          <p:nvSpPr>
            <p:cNvPr id="188" name="Rectangle 124"/>
            <p:cNvSpPr>
              <a:spLocks noChangeArrowheads="1"/>
            </p:cNvSpPr>
            <p:nvPr/>
          </p:nvSpPr>
          <p:spPr bwMode="auto">
            <a:xfrm>
              <a:off x="632" y="1987"/>
              <a:ext cx="5" cy="8"/>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t-IT"/>
            </a:p>
          </p:txBody>
        </p:sp>
        <p:sp>
          <p:nvSpPr>
            <p:cNvPr id="189" name="Rectangle 125"/>
            <p:cNvSpPr>
              <a:spLocks noChangeArrowheads="1"/>
            </p:cNvSpPr>
            <p:nvPr/>
          </p:nvSpPr>
          <p:spPr bwMode="auto">
            <a:xfrm>
              <a:off x="632" y="2013"/>
              <a:ext cx="5" cy="9"/>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t-IT"/>
            </a:p>
          </p:txBody>
        </p:sp>
        <p:sp>
          <p:nvSpPr>
            <p:cNvPr id="190" name="Rectangle 126"/>
            <p:cNvSpPr>
              <a:spLocks noChangeArrowheads="1"/>
            </p:cNvSpPr>
            <p:nvPr/>
          </p:nvSpPr>
          <p:spPr bwMode="auto">
            <a:xfrm>
              <a:off x="632" y="2039"/>
              <a:ext cx="5" cy="8"/>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t-IT"/>
            </a:p>
          </p:txBody>
        </p:sp>
        <p:sp>
          <p:nvSpPr>
            <p:cNvPr id="191" name="Freeform 127"/>
            <p:cNvSpPr>
              <a:spLocks/>
            </p:cNvSpPr>
            <p:nvPr/>
          </p:nvSpPr>
          <p:spPr bwMode="auto">
            <a:xfrm>
              <a:off x="615" y="2055"/>
              <a:ext cx="9" cy="9"/>
            </a:xfrm>
            <a:custGeom>
              <a:avLst/>
              <a:gdLst>
                <a:gd name="T0" fmla="*/ 22 w 24"/>
                <a:gd name="T1" fmla="*/ 16 h 31"/>
                <a:gd name="T2" fmla="*/ 0 w 24"/>
                <a:gd name="T3" fmla="*/ 31 h 31"/>
                <a:gd name="T4" fmla="*/ 1 w 24"/>
                <a:gd name="T5" fmla="*/ 16 h 31"/>
                <a:gd name="T6" fmla="*/ 24 w 24"/>
                <a:gd name="T7" fmla="*/ 0 h 31"/>
                <a:gd name="T8" fmla="*/ 22 w 24"/>
                <a:gd name="T9" fmla="*/ 16 h 31"/>
              </a:gdLst>
              <a:ahLst/>
              <a:cxnLst>
                <a:cxn ang="0">
                  <a:pos x="T0" y="T1"/>
                </a:cxn>
                <a:cxn ang="0">
                  <a:pos x="T2" y="T3"/>
                </a:cxn>
                <a:cxn ang="0">
                  <a:pos x="T4" y="T5"/>
                </a:cxn>
                <a:cxn ang="0">
                  <a:pos x="T6" y="T7"/>
                </a:cxn>
                <a:cxn ang="0">
                  <a:pos x="T8" y="T9"/>
                </a:cxn>
              </a:cxnLst>
              <a:rect l="0" t="0" r="r" b="b"/>
              <a:pathLst>
                <a:path w="24" h="31">
                  <a:moveTo>
                    <a:pt x="22" y="16"/>
                  </a:moveTo>
                  <a:lnTo>
                    <a:pt x="0" y="31"/>
                  </a:lnTo>
                  <a:lnTo>
                    <a:pt x="1" y="16"/>
                  </a:lnTo>
                  <a:lnTo>
                    <a:pt x="24" y="0"/>
                  </a:lnTo>
                  <a:lnTo>
                    <a:pt x="22" y="16"/>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t-IT"/>
            </a:p>
          </p:txBody>
        </p:sp>
        <p:sp>
          <p:nvSpPr>
            <p:cNvPr id="192" name="Freeform 128"/>
            <p:cNvSpPr>
              <a:spLocks/>
            </p:cNvSpPr>
            <p:nvPr/>
          </p:nvSpPr>
          <p:spPr bwMode="auto">
            <a:xfrm>
              <a:off x="591" y="2070"/>
              <a:ext cx="9" cy="10"/>
            </a:xfrm>
            <a:custGeom>
              <a:avLst/>
              <a:gdLst>
                <a:gd name="T0" fmla="*/ 23 w 24"/>
                <a:gd name="T1" fmla="*/ 15 h 32"/>
                <a:gd name="T2" fmla="*/ 0 w 24"/>
                <a:gd name="T3" fmla="*/ 32 h 32"/>
                <a:gd name="T4" fmla="*/ 2 w 24"/>
                <a:gd name="T5" fmla="*/ 17 h 32"/>
                <a:gd name="T6" fmla="*/ 24 w 24"/>
                <a:gd name="T7" fmla="*/ 0 h 32"/>
                <a:gd name="T8" fmla="*/ 23 w 24"/>
                <a:gd name="T9" fmla="*/ 15 h 32"/>
              </a:gdLst>
              <a:ahLst/>
              <a:cxnLst>
                <a:cxn ang="0">
                  <a:pos x="T0" y="T1"/>
                </a:cxn>
                <a:cxn ang="0">
                  <a:pos x="T2" y="T3"/>
                </a:cxn>
                <a:cxn ang="0">
                  <a:pos x="T4" y="T5"/>
                </a:cxn>
                <a:cxn ang="0">
                  <a:pos x="T6" y="T7"/>
                </a:cxn>
                <a:cxn ang="0">
                  <a:pos x="T8" y="T9"/>
                </a:cxn>
              </a:cxnLst>
              <a:rect l="0" t="0" r="r" b="b"/>
              <a:pathLst>
                <a:path w="24" h="32">
                  <a:moveTo>
                    <a:pt x="23" y="15"/>
                  </a:moveTo>
                  <a:lnTo>
                    <a:pt x="0" y="32"/>
                  </a:lnTo>
                  <a:lnTo>
                    <a:pt x="2" y="17"/>
                  </a:lnTo>
                  <a:lnTo>
                    <a:pt x="24" y="0"/>
                  </a:lnTo>
                  <a:lnTo>
                    <a:pt x="23" y="15"/>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t-IT"/>
            </a:p>
          </p:txBody>
        </p:sp>
        <p:sp>
          <p:nvSpPr>
            <p:cNvPr id="193" name="Freeform 129"/>
            <p:cNvSpPr>
              <a:spLocks/>
            </p:cNvSpPr>
            <p:nvPr/>
          </p:nvSpPr>
          <p:spPr bwMode="auto">
            <a:xfrm>
              <a:off x="567" y="2085"/>
              <a:ext cx="8" cy="11"/>
            </a:xfrm>
            <a:custGeom>
              <a:avLst/>
              <a:gdLst>
                <a:gd name="T0" fmla="*/ 21 w 23"/>
                <a:gd name="T1" fmla="*/ 15 h 30"/>
                <a:gd name="T2" fmla="*/ 0 w 23"/>
                <a:gd name="T3" fmla="*/ 30 h 30"/>
                <a:gd name="T4" fmla="*/ 2 w 23"/>
                <a:gd name="T5" fmla="*/ 15 h 30"/>
                <a:gd name="T6" fmla="*/ 23 w 23"/>
                <a:gd name="T7" fmla="*/ 0 h 30"/>
                <a:gd name="T8" fmla="*/ 21 w 23"/>
                <a:gd name="T9" fmla="*/ 15 h 30"/>
              </a:gdLst>
              <a:ahLst/>
              <a:cxnLst>
                <a:cxn ang="0">
                  <a:pos x="T0" y="T1"/>
                </a:cxn>
                <a:cxn ang="0">
                  <a:pos x="T2" y="T3"/>
                </a:cxn>
                <a:cxn ang="0">
                  <a:pos x="T4" y="T5"/>
                </a:cxn>
                <a:cxn ang="0">
                  <a:pos x="T6" y="T7"/>
                </a:cxn>
                <a:cxn ang="0">
                  <a:pos x="T8" y="T9"/>
                </a:cxn>
              </a:cxnLst>
              <a:rect l="0" t="0" r="r" b="b"/>
              <a:pathLst>
                <a:path w="23" h="30">
                  <a:moveTo>
                    <a:pt x="21" y="15"/>
                  </a:moveTo>
                  <a:lnTo>
                    <a:pt x="0" y="30"/>
                  </a:lnTo>
                  <a:lnTo>
                    <a:pt x="2" y="15"/>
                  </a:lnTo>
                  <a:lnTo>
                    <a:pt x="23" y="0"/>
                  </a:lnTo>
                  <a:lnTo>
                    <a:pt x="21" y="15"/>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t-IT"/>
            </a:p>
          </p:txBody>
        </p:sp>
        <p:sp>
          <p:nvSpPr>
            <p:cNvPr id="194" name="Freeform 130"/>
            <p:cNvSpPr>
              <a:spLocks/>
            </p:cNvSpPr>
            <p:nvPr/>
          </p:nvSpPr>
          <p:spPr bwMode="auto">
            <a:xfrm>
              <a:off x="543" y="2100"/>
              <a:ext cx="9" cy="11"/>
            </a:xfrm>
            <a:custGeom>
              <a:avLst/>
              <a:gdLst>
                <a:gd name="T0" fmla="*/ 22 w 24"/>
                <a:gd name="T1" fmla="*/ 16 h 33"/>
                <a:gd name="T2" fmla="*/ 0 w 24"/>
                <a:gd name="T3" fmla="*/ 33 h 33"/>
                <a:gd name="T4" fmla="*/ 1 w 24"/>
                <a:gd name="T5" fmla="*/ 17 h 33"/>
                <a:gd name="T6" fmla="*/ 24 w 24"/>
                <a:gd name="T7" fmla="*/ 0 h 33"/>
                <a:gd name="T8" fmla="*/ 22 w 24"/>
                <a:gd name="T9" fmla="*/ 16 h 33"/>
              </a:gdLst>
              <a:ahLst/>
              <a:cxnLst>
                <a:cxn ang="0">
                  <a:pos x="T0" y="T1"/>
                </a:cxn>
                <a:cxn ang="0">
                  <a:pos x="T2" y="T3"/>
                </a:cxn>
                <a:cxn ang="0">
                  <a:pos x="T4" y="T5"/>
                </a:cxn>
                <a:cxn ang="0">
                  <a:pos x="T6" y="T7"/>
                </a:cxn>
                <a:cxn ang="0">
                  <a:pos x="T8" y="T9"/>
                </a:cxn>
              </a:cxnLst>
              <a:rect l="0" t="0" r="r" b="b"/>
              <a:pathLst>
                <a:path w="24" h="33">
                  <a:moveTo>
                    <a:pt x="22" y="16"/>
                  </a:moveTo>
                  <a:lnTo>
                    <a:pt x="0" y="33"/>
                  </a:lnTo>
                  <a:lnTo>
                    <a:pt x="1" y="17"/>
                  </a:lnTo>
                  <a:lnTo>
                    <a:pt x="24" y="0"/>
                  </a:lnTo>
                  <a:lnTo>
                    <a:pt x="22" y="16"/>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t-IT"/>
            </a:p>
          </p:txBody>
        </p:sp>
        <p:sp>
          <p:nvSpPr>
            <p:cNvPr id="195" name="Freeform 131"/>
            <p:cNvSpPr>
              <a:spLocks/>
            </p:cNvSpPr>
            <p:nvPr/>
          </p:nvSpPr>
          <p:spPr bwMode="auto">
            <a:xfrm>
              <a:off x="519" y="2116"/>
              <a:ext cx="9" cy="10"/>
            </a:xfrm>
            <a:custGeom>
              <a:avLst/>
              <a:gdLst>
                <a:gd name="T0" fmla="*/ 23 w 24"/>
                <a:gd name="T1" fmla="*/ 15 h 30"/>
                <a:gd name="T2" fmla="*/ 0 w 24"/>
                <a:gd name="T3" fmla="*/ 30 h 30"/>
                <a:gd name="T4" fmla="*/ 2 w 24"/>
                <a:gd name="T5" fmla="*/ 15 h 30"/>
                <a:gd name="T6" fmla="*/ 24 w 24"/>
                <a:gd name="T7" fmla="*/ 0 h 30"/>
                <a:gd name="T8" fmla="*/ 23 w 24"/>
                <a:gd name="T9" fmla="*/ 15 h 30"/>
              </a:gdLst>
              <a:ahLst/>
              <a:cxnLst>
                <a:cxn ang="0">
                  <a:pos x="T0" y="T1"/>
                </a:cxn>
                <a:cxn ang="0">
                  <a:pos x="T2" y="T3"/>
                </a:cxn>
                <a:cxn ang="0">
                  <a:pos x="T4" y="T5"/>
                </a:cxn>
                <a:cxn ang="0">
                  <a:pos x="T6" y="T7"/>
                </a:cxn>
                <a:cxn ang="0">
                  <a:pos x="T8" y="T9"/>
                </a:cxn>
              </a:cxnLst>
              <a:rect l="0" t="0" r="r" b="b"/>
              <a:pathLst>
                <a:path w="24" h="30">
                  <a:moveTo>
                    <a:pt x="23" y="15"/>
                  </a:moveTo>
                  <a:lnTo>
                    <a:pt x="0" y="30"/>
                  </a:lnTo>
                  <a:lnTo>
                    <a:pt x="2" y="15"/>
                  </a:lnTo>
                  <a:lnTo>
                    <a:pt x="24" y="0"/>
                  </a:lnTo>
                  <a:lnTo>
                    <a:pt x="23" y="15"/>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t-IT"/>
            </a:p>
          </p:txBody>
        </p:sp>
        <p:sp>
          <p:nvSpPr>
            <p:cNvPr id="196" name="Freeform 132"/>
            <p:cNvSpPr>
              <a:spLocks/>
            </p:cNvSpPr>
            <p:nvPr/>
          </p:nvSpPr>
          <p:spPr bwMode="auto">
            <a:xfrm>
              <a:off x="495" y="2132"/>
              <a:ext cx="8" cy="10"/>
            </a:xfrm>
            <a:custGeom>
              <a:avLst/>
              <a:gdLst>
                <a:gd name="T0" fmla="*/ 21 w 23"/>
                <a:gd name="T1" fmla="*/ 15 h 32"/>
                <a:gd name="T2" fmla="*/ 0 w 23"/>
                <a:gd name="T3" fmla="*/ 32 h 32"/>
                <a:gd name="T4" fmla="*/ 2 w 23"/>
                <a:gd name="T5" fmla="*/ 17 h 32"/>
                <a:gd name="T6" fmla="*/ 23 w 23"/>
                <a:gd name="T7" fmla="*/ 0 h 32"/>
                <a:gd name="T8" fmla="*/ 21 w 23"/>
                <a:gd name="T9" fmla="*/ 15 h 32"/>
              </a:gdLst>
              <a:ahLst/>
              <a:cxnLst>
                <a:cxn ang="0">
                  <a:pos x="T0" y="T1"/>
                </a:cxn>
                <a:cxn ang="0">
                  <a:pos x="T2" y="T3"/>
                </a:cxn>
                <a:cxn ang="0">
                  <a:pos x="T4" y="T5"/>
                </a:cxn>
                <a:cxn ang="0">
                  <a:pos x="T6" y="T7"/>
                </a:cxn>
                <a:cxn ang="0">
                  <a:pos x="T8" y="T9"/>
                </a:cxn>
              </a:cxnLst>
              <a:rect l="0" t="0" r="r" b="b"/>
              <a:pathLst>
                <a:path w="23" h="32">
                  <a:moveTo>
                    <a:pt x="21" y="15"/>
                  </a:moveTo>
                  <a:lnTo>
                    <a:pt x="0" y="32"/>
                  </a:lnTo>
                  <a:lnTo>
                    <a:pt x="2" y="17"/>
                  </a:lnTo>
                  <a:lnTo>
                    <a:pt x="23" y="0"/>
                  </a:lnTo>
                  <a:lnTo>
                    <a:pt x="21" y="15"/>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t-IT"/>
            </a:p>
          </p:txBody>
        </p:sp>
        <p:sp>
          <p:nvSpPr>
            <p:cNvPr id="197" name="Freeform 133"/>
            <p:cNvSpPr>
              <a:spLocks/>
            </p:cNvSpPr>
            <p:nvPr/>
          </p:nvSpPr>
          <p:spPr bwMode="auto">
            <a:xfrm>
              <a:off x="471" y="2147"/>
              <a:ext cx="8" cy="10"/>
            </a:xfrm>
            <a:custGeom>
              <a:avLst/>
              <a:gdLst>
                <a:gd name="T0" fmla="*/ 22 w 24"/>
                <a:gd name="T1" fmla="*/ 15 h 31"/>
                <a:gd name="T2" fmla="*/ 0 w 24"/>
                <a:gd name="T3" fmla="*/ 31 h 31"/>
                <a:gd name="T4" fmla="*/ 1 w 24"/>
                <a:gd name="T5" fmla="*/ 15 h 31"/>
                <a:gd name="T6" fmla="*/ 24 w 24"/>
                <a:gd name="T7" fmla="*/ 0 h 31"/>
                <a:gd name="T8" fmla="*/ 22 w 24"/>
                <a:gd name="T9" fmla="*/ 15 h 31"/>
              </a:gdLst>
              <a:ahLst/>
              <a:cxnLst>
                <a:cxn ang="0">
                  <a:pos x="T0" y="T1"/>
                </a:cxn>
                <a:cxn ang="0">
                  <a:pos x="T2" y="T3"/>
                </a:cxn>
                <a:cxn ang="0">
                  <a:pos x="T4" y="T5"/>
                </a:cxn>
                <a:cxn ang="0">
                  <a:pos x="T6" y="T7"/>
                </a:cxn>
                <a:cxn ang="0">
                  <a:pos x="T8" y="T9"/>
                </a:cxn>
              </a:cxnLst>
              <a:rect l="0" t="0" r="r" b="b"/>
              <a:pathLst>
                <a:path w="24" h="31">
                  <a:moveTo>
                    <a:pt x="22" y="15"/>
                  </a:moveTo>
                  <a:lnTo>
                    <a:pt x="0" y="31"/>
                  </a:lnTo>
                  <a:lnTo>
                    <a:pt x="1" y="15"/>
                  </a:lnTo>
                  <a:lnTo>
                    <a:pt x="24" y="0"/>
                  </a:lnTo>
                  <a:lnTo>
                    <a:pt x="22" y="15"/>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it-IT"/>
            </a:p>
          </p:txBody>
        </p:sp>
        <p:sp>
          <p:nvSpPr>
            <p:cNvPr id="198" name="Rectangle 134"/>
            <p:cNvSpPr>
              <a:spLocks noChangeArrowheads="1"/>
            </p:cNvSpPr>
            <p:nvPr/>
          </p:nvSpPr>
          <p:spPr bwMode="auto">
            <a:xfrm>
              <a:off x="634" y="714"/>
              <a:ext cx="2970" cy="13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it-IT"/>
            </a:p>
          </p:txBody>
        </p:sp>
        <p:sp>
          <p:nvSpPr>
            <p:cNvPr id="199" name="Rectangle 135"/>
            <p:cNvSpPr>
              <a:spLocks noChangeArrowheads="1"/>
            </p:cNvSpPr>
            <p:nvPr/>
          </p:nvSpPr>
          <p:spPr bwMode="auto">
            <a:xfrm>
              <a:off x="632" y="2043"/>
              <a:ext cx="5" cy="9"/>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t-IT"/>
            </a:p>
          </p:txBody>
        </p:sp>
        <p:sp>
          <p:nvSpPr>
            <p:cNvPr id="200" name="Rectangle 136"/>
            <p:cNvSpPr>
              <a:spLocks noChangeArrowheads="1"/>
            </p:cNvSpPr>
            <p:nvPr/>
          </p:nvSpPr>
          <p:spPr bwMode="auto">
            <a:xfrm>
              <a:off x="632" y="2016"/>
              <a:ext cx="5" cy="9"/>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t-IT"/>
            </a:p>
          </p:txBody>
        </p:sp>
        <p:sp>
          <p:nvSpPr>
            <p:cNvPr id="201" name="Rectangle 137"/>
            <p:cNvSpPr>
              <a:spLocks noChangeArrowheads="1"/>
            </p:cNvSpPr>
            <p:nvPr/>
          </p:nvSpPr>
          <p:spPr bwMode="auto">
            <a:xfrm>
              <a:off x="632" y="1991"/>
              <a:ext cx="5" cy="8"/>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t-IT"/>
            </a:p>
          </p:txBody>
        </p:sp>
        <p:sp>
          <p:nvSpPr>
            <p:cNvPr id="202" name="Rectangle 138"/>
            <p:cNvSpPr>
              <a:spLocks noChangeArrowheads="1"/>
            </p:cNvSpPr>
            <p:nvPr/>
          </p:nvSpPr>
          <p:spPr bwMode="auto">
            <a:xfrm>
              <a:off x="632" y="1965"/>
              <a:ext cx="5" cy="9"/>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t-IT"/>
            </a:p>
          </p:txBody>
        </p:sp>
        <p:sp>
          <p:nvSpPr>
            <p:cNvPr id="203" name="Rectangle 139"/>
            <p:cNvSpPr>
              <a:spLocks noChangeArrowheads="1"/>
            </p:cNvSpPr>
            <p:nvPr/>
          </p:nvSpPr>
          <p:spPr bwMode="auto">
            <a:xfrm>
              <a:off x="632" y="1938"/>
              <a:ext cx="5" cy="9"/>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t-IT"/>
            </a:p>
          </p:txBody>
        </p:sp>
        <p:sp>
          <p:nvSpPr>
            <p:cNvPr id="204" name="Rectangle 140"/>
            <p:cNvSpPr>
              <a:spLocks noChangeArrowheads="1"/>
            </p:cNvSpPr>
            <p:nvPr/>
          </p:nvSpPr>
          <p:spPr bwMode="auto">
            <a:xfrm>
              <a:off x="632" y="1913"/>
              <a:ext cx="5" cy="9"/>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t-IT"/>
            </a:p>
          </p:txBody>
        </p:sp>
        <p:sp>
          <p:nvSpPr>
            <p:cNvPr id="205" name="Rectangle 141"/>
            <p:cNvSpPr>
              <a:spLocks noChangeArrowheads="1"/>
            </p:cNvSpPr>
            <p:nvPr/>
          </p:nvSpPr>
          <p:spPr bwMode="auto">
            <a:xfrm>
              <a:off x="632" y="1886"/>
              <a:ext cx="5" cy="9"/>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t-IT"/>
            </a:p>
          </p:txBody>
        </p:sp>
        <p:sp>
          <p:nvSpPr>
            <p:cNvPr id="206" name="Rectangle 142"/>
            <p:cNvSpPr>
              <a:spLocks noChangeArrowheads="1"/>
            </p:cNvSpPr>
            <p:nvPr/>
          </p:nvSpPr>
          <p:spPr bwMode="auto">
            <a:xfrm>
              <a:off x="632" y="1861"/>
              <a:ext cx="5" cy="8"/>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t-IT"/>
            </a:p>
          </p:txBody>
        </p:sp>
        <p:sp>
          <p:nvSpPr>
            <p:cNvPr id="207" name="Rectangle 143"/>
            <p:cNvSpPr>
              <a:spLocks noChangeArrowheads="1"/>
            </p:cNvSpPr>
            <p:nvPr/>
          </p:nvSpPr>
          <p:spPr bwMode="auto">
            <a:xfrm>
              <a:off x="632" y="1835"/>
              <a:ext cx="5" cy="9"/>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t-IT"/>
            </a:p>
          </p:txBody>
        </p:sp>
        <p:sp>
          <p:nvSpPr>
            <p:cNvPr id="208" name="Rectangle 144"/>
            <p:cNvSpPr>
              <a:spLocks noChangeArrowheads="1"/>
            </p:cNvSpPr>
            <p:nvPr/>
          </p:nvSpPr>
          <p:spPr bwMode="auto">
            <a:xfrm>
              <a:off x="632" y="1809"/>
              <a:ext cx="5" cy="8"/>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t-IT"/>
            </a:p>
          </p:txBody>
        </p:sp>
        <p:sp>
          <p:nvSpPr>
            <p:cNvPr id="209" name="Rectangle 145"/>
            <p:cNvSpPr>
              <a:spLocks noChangeArrowheads="1"/>
            </p:cNvSpPr>
            <p:nvPr/>
          </p:nvSpPr>
          <p:spPr bwMode="auto">
            <a:xfrm>
              <a:off x="632" y="1784"/>
              <a:ext cx="5" cy="8"/>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t-IT"/>
            </a:p>
          </p:txBody>
        </p:sp>
        <p:sp>
          <p:nvSpPr>
            <p:cNvPr id="210" name="Rectangle 146"/>
            <p:cNvSpPr>
              <a:spLocks noChangeArrowheads="1"/>
            </p:cNvSpPr>
            <p:nvPr/>
          </p:nvSpPr>
          <p:spPr bwMode="auto">
            <a:xfrm>
              <a:off x="632" y="1757"/>
              <a:ext cx="5" cy="8"/>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t-IT"/>
            </a:p>
          </p:txBody>
        </p:sp>
        <p:sp>
          <p:nvSpPr>
            <p:cNvPr id="211" name="Rectangle 147"/>
            <p:cNvSpPr>
              <a:spLocks noChangeArrowheads="1"/>
            </p:cNvSpPr>
            <p:nvPr/>
          </p:nvSpPr>
          <p:spPr bwMode="auto">
            <a:xfrm>
              <a:off x="632" y="1732"/>
              <a:ext cx="5" cy="8"/>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t-IT"/>
            </a:p>
          </p:txBody>
        </p:sp>
        <p:sp>
          <p:nvSpPr>
            <p:cNvPr id="212" name="Rectangle 148"/>
            <p:cNvSpPr>
              <a:spLocks noChangeArrowheads="1"/>
            </p:cNvSpPr>
            <p:nvPr/>
          </p:nvSpPr>
          <p:spPr bwMode="auto">
            <a:xfrm>
              <a:off x="632" y="1705"/>
              <a:ext cx="5" cy="9"/>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t-IT"/>
            </a:p>
          </p:txBody>
        </p:sp>
        <p:sp>
          <p:nvSpPr>
            <p:cNvPr id="213" name="Rectangle 149"/>
            <p:cNvSpPr>
              <a:spLocks noChangeArrowheads="1"/>
            </p:cNvSpPr>
            <p:nvPr/>
          </p:nvSpPr>
          <p:spPr bwMode="auto">
            <a:xfrm>
              <a:off x="632" y="1679"/>
              <a:ext cx="5" cy="8"/>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t-IT"/>
            </a:p>
          </p:txBody>
        </p:sp>
        <p:sp>
          <p:nvSpPr>
            <p:cNvPr id="214" name="Rectangle 150"/>
            <p:cNvSpPr>
              <a:spLocks noChangeArrowheads="1"/>
            </p:cNvSpPr>
            <p:nvPr/>
          </p:nvSpPr>
          <p:spPr bwMode="auto">
            <a:xfrm>
              <a:off x="632" y="1654"/>
              <a:ext cx="5" cy="9"/>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t-IT"/>
            </a:p>
          </p:txBody>
        </p:sp>
        <p:sp>
          <p:nvSpPr>
            <p:cNvPr id="215" name="Rectangle 151"/>
            <p:cNvSpPr>
              <a:spLocks noChangeArrowheads="1"/>
            </p:cNvSpPr>
            <p:nvPr/>
          </p:nvSpPr>
          <p:spPr bwMode="auto">
            <a:xfrm>
              <a:off x="632" y="1627"/>
              <a:ext cx="5" cy="9"/>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t-IT"/>
            </a:p>
          </p:txBody>
        </p:sp>
        <p:sp>
          <p:nvSpPr>
            <p:cNvPr id="216" name="Rectangle 152"/>
            <p:cNvSpPr>
              <a:spLocks noChangeArrowheads="1"/>
            </p:cNvSpPr>
            <p:nvPr/>
          </p:nvSpPr>
          <p:spPr bwMode="auto">
            <a:xfrm>
              <a:off x="632" y="1602"/>
              <a:ext cx="5" cy="8"/>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t-IT"/>
            </a:p>
          </p:txBody>
        </p:sp>
        <p:sp>
          <p:nvSpPr>
            <p:cNvPr id="217" name="Rectangle 153"/>
            <p:cNvSpPr>
              <a:spLocks noChangeArrowheads="1"/>
            </p:cNvSpPr>
            <p:nvPr/>
          </p:nvSpPr>
          <p:spPr bwMode="auto">
            <a:xfrm>
              <a:off x="632" y="1576"/>
              <a:ext cx="5" cy="9"/>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t-IT"/>
            </a:p>
          </p:txBody>
        </p:sp>
        <p:sp>
          <p:nvSpPr>
            <p:cNvPr id="218" name="Rectangle 154"/>
            <p:cNvSpPr>
              <a:spLocks noChangeArrowheads="1"/>
            </p:cNvSpPr>
            <p:nvPr/>
          </p:nvSpPr>
          <p:spPr bwMode="auto">
            <a:xfrm>
              <a:off x="632" y="1549"/>
              <a:ext cx="5" cy="9"/>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t-IT"/>
            </a:p>
          </p:txBody>
        </p:sp>
        <p:sp>
          <p:nvSpPr>
            <p:cNvPr id="219" name="Rectangle 155"/>
            <p:cNvSpPr>
              <a:spLocks noChangeArrowheads="1"/>
            </p:cNvSpPr>
            <p:nvPr/>
          </p:nvSpPr>
          <p:spPr bwMode="auto">
            <a:xfrm>
              <a:off x="632" y="1524"/>
              <a:ext cx="5" cy="9"/>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t-IT"/>
            </a:p>
          </p:txBody>
        </p:sp>
        <p:sp>
          <p:nvSpPr>
            <p:cNvPr id="220" name="Rectangle 156"/>
            <p:cNvSpPr>
              <a:spLocks noChangeArrowheads="1"/>
            </p:cNvSpPr>
            <p:nvPr/>
          </p:nvSpPr>
          <p:spPr bwMode="auto">
            <a:xfrm>
              <a:off x="632" y="1497"/>
              <a:ext cx="5" cy="9"/>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t-IT"/>
            </a:p>
          </p:txBody>
        </p:sp>
        <p:sp>
          <p:nvSpPr>
            <p:cNvPr id="221" name="Rectangle 157"/>
            <p:cNvSpPr>
              <a:spLocks noChangeArrowheads="1"/>
            </p:cNvSpPr>
            <p:nvPr/>
          </p:nvSpPr>
          <p:spPr bwMode="auto">
            <a:xfrm>
              <a:off x="632" y="1472"/>
              <a:ext cx="5" cy="9"/>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t-IT"/>
            </a:p>
          </p:txBody>
        </p:sp>
        <p:sp>
          <p:nvSpPr>
            <p:cNvPr id="222" name="Rectangle 158"/>
            <p:cNvSpPr>
              <a:spLocks noChangeArrowheads="1"/>
            </p:cNvSpPr>
            <p:nvPr/>
          </p:nvSpPr>
          <p:spPr bwMode="auto">
            <a:xfrm>
              <a:off x="632" y="1446"/>
              <a:ext cx="5" cy="9"/>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t-IT"/>
            </a:p>
          </p:txBody>
        </p:sp>
        <p:sp>
          <p:nvSpPr>
            <p:cNvPr id="223" name="Rectangle 159"/>
            <p:cNvSpPr>
              <a:spLocks noChangeArrowheads="1"/>
            </p:cNvSpPr>
            <p:nvPr/>
          </p:nvSpPr>
          <p:spPr bwMode="auto">
            <a:xfrm>
              <a:off x="632" y="1420"/>
              <a:ext cx="5" cy="8"/>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t-IT"/>
            </a:p>
          </p:txBody>
        </p:sp>
        <p:sp>
          <p:nvSpPr>
            <p:cNvPr id="224" name="Rectangle 160"/>
            <p:cNvSpPr>
              <a:spLocks noChangeArrowheads="1"/>
            </p:cNvSpPr>
            <p:nvPr/>
          </p:nvSpPr>
          <p:spPr bwMode="auto">
            <a:xfrm>
              <a:off x="632" y="1394"/>
              <a:ext cx="5" cy="9"/>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t-IT"/>
            </a:p>
          </p:txBody>
        </p:sp>
        <p:sp>
          <p:nvSpPr>
            <p:cNvPr id="225" name="Rectangle 161"/>
            <p:cNvSpPr>
              <a:spLocks noChangeArrowheads="1"/>
            </p:cNvSpPr>
            <p:nvPr/>
          </p:nvSpPr>
          <p:spPr bwMode="auto">
            <a:xfrm>
              <a:off x="632" y="1368"/>
              <a:ext cx="5" cy="8"/>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t-IT"/>
            </a:p>
          </p:txBody>
        </p:sp>
        <p:sp>
          <p:nvSpPr>
            <p:cNvPr id="226" name="Rectangle 162"/>
            <p:cNvSpPr>
              <a:spLocks noChangeArrowheads="1"/>
            </p:cNvSpPr>
            <p:nvPr/>
          </p:nvSpPr>
          <p:spPr bwMode="auto">
            <a:xfrm>
              <a:off x="632" y="1343"/>
              <a:ext cx="5" cy="8"/>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t-IT"/>
            </a:p>
          </p:txBody>
        </p:sp>
        <p:sp>
          <p:nvSpPr>
            <p:cNvPr id="227" name="Rectangle 163"/>
            <p:cNvSpPr>
              <a:spLocks noChangeArrowheads="1"/>
            </p:cNvSpPr>
            <p:nvPr/>
          </p:nvSpPr>
          <p:spPr bwMode="auto">
            <a:xfrm>
              <a:off x="632" y="1316"/>
              <a:ext cx="5" cy="9"/>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t-IT"/>
            </a:p>
          </p:txBody>
        </p:sp>
        <p:sp>
          <p:nvSpPr>
            <p:cNvPr id="228" name="Rectangle 164"/>
            <p:cNvSpPr>
              <a:spLocks noChangeArrowheads="1"/>
            </p:cNvSpPr>
            <p:nvPr/>
          </p:nvSpPr>
          <p:spPr bwMode="auto">
            <a:xfrm>
              <a:off x="632" y="1290"/>
              <a:ext cx="5" cy="8"/>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t-IT"/>
            </a:p>
          </p:txBody>
        </p:sp>
        <p:sp>
          <p:nvSpPr>
            <p:cNvPr id="229" name="Rectangle 165"/>
            <p:cNvSpPr>
              <a:spLocks noChangeArrowheads="1"/>
            </p:cNvSpPr>
            <p:nvPr/>
          </p:nvSpPr>
          <p:spPr bwMode="auto">
            <a:xfrm>
              <a:off x="632" y="1265"/>
              <a:ext cx="5" cy="8"/>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t-IT"/>
            </a:p>
          </p:txBody>
        </p:sp>
        <p:sp>
          <p:nvSpPr>
            <p:cNvPr id="230" name="Rectangle 166"/>
            <p:cNvSpPr>
              <a:spLocks noChangeArrowheads="1"/>
            </p:cNvSpPr>
            <p:nvPr/>
          </p:nvSpPr>
          <p:spPr bwMode="auto">
            <a:xfrm>
              <a:off x="632" y="1238"/>
              <a:ext cx="5" cy="9"/>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t-IT"/>
            </a:p>
          </p:txBody>
        </p:sp>
        <p:sp>
          <p:nvSpPr>
            <p:cNvPr id="231" name="Rectangle 167"/>
            <p:cNvSpPr>
              <a:spLocks noChangeArrowheads="1"/>
            </p:cNvSpPr>
            <p:nvPr/>
          </p:nvSpPr>
          <p:spPr bwMode="auto">
            <a:xfrm>
              <a:off x="632" y="1213"/>
              <a:ext cx="5" cy="8"/>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t-IT"/>
            </a:p>
          </p:txBody>
        </p:sp>
        <p:sp>
          <p:nvSpPr>
            <p:cNvPr id="232" name="Rectangle 168"/>
            <p:cNvSpPr>
              <a:spLocks noChangeArrowheads="1"/>
            </p:cNvSpPr>
            <p:nvPr/>
          </p:nvSpPr>
          <p:spPr bwMode="auto">
            <a:xfrm>
              <a:off x="632" y="1186"/>
              <a:ext cx="5" cy="10"/>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t-IT"/>
            </a:p>
          </p:txBody>
        </p:sp>
        <p:sp>
          <p:nvSpPr>
            <p:cNvPr id="233" name="Rectangle 169"/>
            <p:cNvSpPr>
              <a:spLocks noChangeArrowheads="1"/>
            </p:cNvSpPr>
            <p:nvPr/>
          </p:nvSpPr>
          <p:spPr bwMode="auto">
            <a:xfrm>
              <a:off x="632" y="1161"/>
              <a:ext cx="5" cy="8"/>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t-IT"/>
            </a:p>
          </p:txBody>
        </p:sp>
        <p:sp>
          <p:nvSpPr>
            <p:cNvPr id="234" name="Rectangle 170"/>
            <p:cNvSpPr>
              <a:spLocks noChangeArrowheads="1"/>
            </p:cNvSpPr>
            <p:nvPr/>
          </p:nvSpPr>
          <p:spPr bwMode="auto">
            <a:xfrm>
              <a:off x="632" y="1135"/>
              <a:ext cx="5" cy="9"/>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t-IT"/>
            </a:p>
          </p:txBody>
        </p:sp>
        <p:sp>
          <p:nvSpPr>
            <p:cNvPr id="235" name="Rectangle 171"/>
            <p:cNvSpPr>
              <a:spLocks noChangeArrowheads="1"/>
            </p:cNvSpPr>
            <p:nvPr/>
          </p:nvSpPr>
          <p:spPr bwMode="auto">
            <a:xfrm>
              <a:off x="632" y="1108"/>
              <a:ext cx="5" cy="9"/>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t-IT"/>
            </a:p>
          </p:txBody>
        </p:sp>
        <p:sp>
          <p:nvSpPr>
            <p:cNvPr id="236" name="Rectangle 172"/>
            <p:cNvSpPr>
              <a:spLocks noChangeArrowheads="1"/>
            </p:cNvSpPr>
            <p:nvPr/>
          </p:nvSpPr>
          <p:spPr bwMode="auto">
            <a:xfrm>
              <a:off x="632" y="1083"/>
              <a:ext cx="5" cy="9"/>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t-IT"/>
            </a:p>
          </p:txBody>
        </p:sp>
        <p:sp>
          <p:nvSpPr>
            <p:cNvPr id="237" name="Rectangle 173"/>
            <p:cNvSpPr>
              <a:spLocks noChangeArrowheads="1"/>
            </p:cNvSpPr>
            <p:nvPr/>
          </p:nvSpPr>
          <p:spPr bwMode="auto">
            <a:xfrm>
              <a:off x="632" y="1057"/>
              <a:ext cx="5" cy="9"/>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t-IT"/>
            </a:p>
          </p:txBody>
        </p:sp>
        <p:sp>
          <p:nvSpPr>
            <p:cNvPr id="238" name="Rectangle 174"/>
            <p:cNvSpPr>
              <a:spLocks noChangeArrowheads="1"/>
            </p:cNvSpPr>
            <p:nvPr/>
          </p:nvSpPr>
          <p:spPr bwMode="auto">
            <a:xfrm>
              <a:off x="632" y="1031"/>
              <a:ext cx="5" cy="8"/>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t-IT"/>
            </a:p>
          </p:txBody>
        </p:sp>
        <p:sp>
          <p:nvSpPr>
            <p:cNvPr id="239" name="Rectangle 175"/>
            <p:cNvSpPr>
              <a:spLocks noChangeArrowheads="1"/>
            </p:cNvSpPr>
            <p:nvPr/>
          </p:nvSpPr>
          <p:spPr bwMode="auto">
            <a:xfrm>
              <a:off x="632" y="1005"/>
              <a:ext cx="5" cy="9"/>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t-IT"/>
            </a:p>
          </p:txBody>
        </p:sp>
        <p:sp>
          <p:nvSpPr>
            <p:cNvPr id="240" name="Rectangle 176"/>
            <p:cNvSpPr>
              <a:spLocks noChangeArrowheads="1"/>
            </p:cNvSpPr>
            <p:nvPr/>
          </p:nvSpPr>
          <p:spPr bwMode="auto">
            <a:xfrm>
              <a:off x="632" y="978"/>
              <a:ext cx="5" cy="9"/>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t-IT"/>
            </a:p>
          </p:txBody>
        </p:sp>
        <p:sp>
          <p:nvSpPr>
            <p:cNvPr id="241" name="Rectangle 177"/>
            <p:cNvSpPr>
              <a:spLocks noChangeArrowheads="1"/>
            </p:cNvSpPr>
            <p:nvPr/>
          </p:nvSpPr>
          <p:spPr bwMode="auto">
            <a:xfrm>
              <a:off x="632" y="953"/>
              <a:ext cx="5" cy="9"/>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t-IT"/>
            </a:p>
          </p:txBody>
        </p:sp>
        <p:sp>
          <p:nvSpPr>
            <p:cNvPr id="242" name="Rectangle 178"/>
            <p:cNvSpPr>
              <a:spLocks noChangeArrowheads="1"/>
            </p:cNvSpPr>
            <p:nvPr/>
          </p:nvSpPr>
          <p:spPr bwMode="auto">
            <a:xfrm>
              <a:off x="632" y="927"/>
              <a:ext cx="5" cy="9"/>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t-IT"/>
            </a:p>
          </p:txBody>
        </p:sp>
        <p:sp>
          <p:nvSpPr>
            <p:cNvPr id="243" name="Rectangle 179"/>
            <p:cNvSpPr>
              <a:spLocks noChangeArrowheads="1"/>
            </p:cNvSpPr>
            <p:nvPr/>
          </p:nvSpPr>
          <p:spPr bwMode="auto">
            <a:xfrm>
              <a:off x="632" y="901"/>
              <a:ext cx="5" cy="8"/>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t-IT"/>
            </a:p>
          </p:txBody>
        </p:sp>
        <p:sp>
          <p:nvSpPr>
            <p:cNvPr id="244" name="Rectangle 180"/>
            <p:cNvSpPr>
              <a:spLocks noChangeArrowheads="1"/>
            </p:cNvSpPr>
            <p:nvPr/>
          </p:nvSpPr>
          <p:spPr bwMode="auto">
            <a:xfrm>
              <a:off x="632" y="876"/>
              <a:ext cx="5" cy="8"/>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t-IT"/>
            </a:p>
          </p:txBody>
        </p:sp>
        <p:sp>
          <p:nvSpPr>
            <p:cNvPr id="245" name="Rectangle 181"/>
            <p:cNvSpPr>
              <a:spLocks noChangeArrowheads="1"/>
            </p:cNvSpPr>
            <p:nvPr/>
          </p:nvSpPr>
          <p:spPr bwMode="auto">
            <a:xfrm>
              <a:off x="632" y="849"/>
              <a:ext cx="5" cy="8"/>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t-IT"/>
            </a:p>
          </p:txBody>
        </p:sp>
        <p:sp>
          <p:nvSpPr>
            <p:cNvPr id="246" name="Rectangle 182"/>
            <p:cNvSpPr>
              <a:spLocks noChangeArrowheads="1"/>
            </p:cNvSpPr>
            <p:nvPr/>
          </p:nvSpPr>
          <p:spPr bwMode="auto">
            <a:xfrm>
              <a:off x="632" y="824"/>
              <a:ext cx="5" cy="8"/>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t-IT"/>
            </a:p>
          </p:txBody>
        </p:sp>
        <p:sp>
          <p:nvSpPr>
            <p:cNvPr id="247" name="Rectangle 183"/>
            <p:cNvSpPr>
              <a:spLocks noChangeArrowheads="1"/>
            </p:cNvSpPr>
            <p:nvPr/>
          </p:nvSpPr>
          <p:spPr bwMode="auto">
            <a:xfrm>
              <a:off x="632" y="797"/>
              <a:ext cx="5" cy="9"/>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t-IT"/>
            </a:p>
          </p:txBody>
        </p:sp>
        <p:sp>
          <p:nvSpPr>
            <p:cNvPr id="248" name="Rectangle 184"/>
            <p:cNvSpPr>
              <a:spLocks noChangeArrowheads="1"/>
            </p:cNvSpPr>
            <p:nvPr/>
          </p:nvSpPr>
          <p:spPr bwMode="auto">
            <a:xfrm>
              <a:off x="632" y="772"/>
              <a:ext cx="5" cy="8"/>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t-IT"/>
            </a:p>
          </p:txBody>
        </p:sp>
        <p:sp>
          <p:nvSpPr>
            <p:cNvPr id="249" name="Rectangle 185"/>
            <p:cNvSpPr>
              <a:spLocks noChangeArrowheads="1"/>
            </p:cNvSpPr>
            <p:nvPr/>
          </p:nvSpPr>
          <p:spPr bwMode="auto">
            <a:xfrm>
              <a:off x="632" y="746"/>
              <a:ext cx="5" cy="9"/>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t-IT"/>
            </a:p>
          </p:txBody>
        </p:sp>
        <p:sp>
          <p:nvSpPr>
            <p:cNvPr id="250" name="Rectangle 186"/>
            <p:cNvSpPr>
              <a:spLocks noChangeArrowheads="1"/>
            </p:cNvSpPr>
            <p:nvPr/>
          </p:nvSpPr>
          <p:spPr bwMode="auto">
            <a:xfrm>
              <a:off x="632" y="719"/>
              <a:ext cx="5" cy="9"/>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t-IT"/>
            </a:p>
          </p:txBody>
        </p:sp>
        <p:sp>
          <p:nvSpPr>
            <p:cNvPr id="251" name="Rectangle 187"/>
            <p:cNvSpPr>
              <a:spLocks noChangeArrowheads="1"/>
            </p:cNvSpPr>
            <p:nvPr/>
          </p:nvSpPr>
          <p:spPr bwMode="auto">
            <a:xfrm>
              <a:off x="642" y="711"/>
              <a:ext cx="10" cy="5"/>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t-IT"/>
            </a:p>
          </p:txBody>
        </p:sp>
        <p:sp>
          <p:nvSpPr>
            <p:cNvPr id="252" name="Rectangle 188"/>
            <p:cNvSpPr>
              <a:spLocks noChangeArrowheads="1"/>
            </p:cNvSpPr>
            <p:nvPr/>
          </p:nvSpPr>
          <p:spPr bwMode="auto">
            <a:xfrm>
              <a:off x="672" y="711"/>
              <a:ext cx="11" cy="5"/>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t-IT"/>
            </a:p>
          </p:txBody>
        </p:sp>
        <p:sp>
          <p:nvSpPr>
            <p:cNvPr id="253" name="Rectangle 189"/>
            <p:cNvSpPr>
              <a:spLocks noChangeArrowheads="1"/>
            </p:cNvSpPr>
            <p:nvPr/>
          </p:nvSpPr>
          <p:spPr bwMode="auto">
            <a:xfrm>
              <a:off x="702" y="711"/>
              <a:ext cx="10" cy="5"/>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t-IT"/>
            </a:p>
          </p:txBody>
        </p:sp>
        <p:sp>
          <p:nvSpPr>
            <p:cNvPr id="254" name="Rectangle 190"/>
            <p:cNvSpPr>
              <a:spLocks noChangeArrowheads="1"/>
            </p:cNvSpPr>
            <p:nvPr/>
          </p:nvSpPr>
          <p:spPr bwMode="auto">
            <a:xfrm>
              <a:off x="732" y="711"/>
              <a:ext cx="10" cy="5"/>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t-IT"/>
            </a:p>
          </p:txBody>
        </p:sp>
        <p:sp>
          <p:nvSpPr>
            <p:cNvPr id="255" name="Rectangle 191"/>
            <p:cNvSpPr>
              <a:spLocks noChangeArrowheads="1"/>
            </p:cNvSpPr>
            <p:nvPr/>
          </p:nvSpPr>
          <p:spPr bwMode="auto">
            <a:xfrm>
              <a:off x="762" y="711"/>
              <a:ext cx="10" cy="5"/>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t-IT"/>
            </a:p>
          </p:txBody>
        </p:sp>
        <p:sp>
          <p:nvSpPr>
            <p:cNvPr id="256" name="Rectangle 192"/>
            <p:cNvSpPr>
              <a:spLocks noChangeArrowheads="1"/>
            </p:cNvSpPr>
            <p:nvPr/>
          </p:nvSpPr>
          <p:spPr bwMode="auto">
            <a:xfrm>
              <a:off x="792" y="711"/>
              <a:ext cx="11" cy="5"/>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t-IT"/>
            </a:p>
          </p:txBody>
        </p:sp>
        <p:sp>
          <p:nvSpPr>
            <p:cNvPr id="257" name="Rectangle 193"/>
            <p:cNvSpPr>
              <a:spLocks noChangeArrowheads="1"/>
            </p:cNvSpPr>
            <p:nvPr/>
          </p:nvSpPr>
          <p:spPr bwMode="auto">
            <a:xfrm>
              <a:off x="822" y="711"/>
              <a:ext cx="10" cy="5"/>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t-IT"/>
            </a:p>
          </p:txBody>
        </p:sp>
        <p:sp>
          <p:nvSpPr>
            <p:cNvPr id="258" name="Rectangle 194"/>
            <p:cNvSpPr>
              <a:spLocks noChangeArrowheads="1"/>
            </p:cNvSpPr>
            <p:nvPr/>
          </p:nvSpPr>
          <p:spPr bwMode="auto">
            <a:xfrm>
              <a:off x="852" y="711"/>
              <a:ext cx="10" cy="5"/>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t-IT"/>
            </a:p>
          </p:txBody>
        </p:sp>
        <p:sp>
          <p:nvSpPr>
            <p:cNvPr id="259" name="Rectangle 195"/>
            <p:cNvSpPr>
              <a:spLocks noChangeArrowheads="1"/>
            </p:cNvSpPr>
            <p:nvPr/>
          </p:nvSpPr>
          <p:spPr bwMode="auto">
            <a:xfrm>
              <a:off x="883" y="711"/>
              <a:ext cx="10" cy="5"/>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t-IT"/>
            </a:p>
          </p:txBody>
        </p:sp>
        <p:sp>
          <p:nvSpPr>
            <p:cNvPr id="260" name="Rectangle 196"/>
            <p:cNvSpPr>
              <a:spLocks noChangeArrowheads="1"/>
            </p:cNvSpPr>
            <p:nvPr/>
          </p:nvSpPr>
          <p:spPr bwMode="auto">
            <a:xfrm>
              <a:off x="912" y="711"/>
              <a:ext cx="10" cy="5"/>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t-IT"/>
            </a:p>
          </p:txBody>
        </p:sp>
        <p:sp>
          <p:nvSpPr>
            <p:cNvPr id="261" name="Rectangle 197"/>
            <p:cNvSpPr>
              <a:spLocks noChangeArrowheads="1"/>
            </p:cNvSpPr>
            <p:nvPr/>
          </p:nvSpPr>
          <p:spPr bwMode="auto">
            <a:xfrm>
              <a:off x="942" y="711"/>
              <a:ext cx="11" cy="5"/>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t-IT"/>
            </a:p>
          </p:txBody>
        </p:sp>
        <p:sp>
          <p:nvSpPr>
            <p:cNvPr id="262" name="Rectangle 198"/>
            <p:cNvSpPr>
              <a:spLocks noChangeArrowheads="1"/>
            </p:cNvSpPr>
            <p:nvPr/>
          </p:nvSpPr>
          <p:spPr bwMode="auto">
            <a:xfrm>
              <a:off x="972" y="711"/>
              <a:ext cx="10" cy="5"/>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t-IT"/>
            </a:p>
          </p:txBody>
        </p:sp>
        <p:sp>
          <p:nvSpPr>
            <p:cNvPr id="263" name="Rectangle 199"/>
            <p:cNvSpPr>
              <a:spLocks noChangeArrowheads="1"/>
            </p:cNvSpPr>
            <p:nvPr/>
          </p:nvSpPr>
          <p:spPr bwMode="auto">
            <a:xfrm>
              <a:off x="1002" y="711"/>
              <a:ext cx="10" cy="5"/>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t-IT"/>
            </a:p>
          </p:txBody>
        </p:sp>
        <p:sp>
          <p:nvSpPr>
            <p:cNvPr id="264" name="Rectangle 200"/>
            <p:cNvSpPr>
              <a:spLocks noChangeArrowheads="1"/>
            </p:cNvSpPr>
            <p:nvPr/>
          </p:nvSpPr>
          <p:spPr bwMode="auto">
            <a:xfrm>
              <a:off x="1033" y="711"/>
              <a:ext cx="9" cy="5"/>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t-IT"/>
            </a:p>
          </p:txBody>
        </p:sp>
        <p:sp>
          <p:nvSpPr>
            <p:cNvPr id="265" name="Rectangle 201"/>
            <p:cNvSpPr>
              <a:spLocks noChangeArrowheads="1"/>
            </p:cNvSpPr>
            <p:nvPr/>
          </p:nvSpPr>
          <p:spPr bwMode="auto">
            <a:xfrm>
              <a:off x="1062" y="711"/>
              <a:ext cx="10" cy="5"/>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t-IT"/>
            </a:p>
          </p:txBody>
        </p:sp>
        <p:sp>
          <p:nvSpPr>
            <p:cNvPr id="266" name="Rectangle 202"/>
            <p:cNvSpPr>
              <a:spLocks noChangeArrowheads="1"/>
            </p:cNvSpPr>
            <p:nvPr/>
          </p:nvSpPr>
          <p:spPr bwMode="auto">
            <a:xfrm>
              <a:off x="1092" y="711"/>
              <a:ext cx="10" cy="5"/>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t-IT"/>
            </a:p>
          </p:txBody>
        </p:sp>
        <p:sp>
          <p:nvSpPr>
            <p:cNvPr id="267" name="Rectangle 203"/>
            <p:cNvSpPr>
              <a:spLocks noChangeArrowheads="1"/>
            </p:cNvSpPr>
            <p:nvPr/>
          </p:nvSpPr>
          <p:spPr bwMode="auto">
            <a:xfrm>
              <a:off x="1122" y="711"/>
              <a:ext cx="10" cy="5"/>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t-IT"/>
            </a:p>
          </p:txBody>
        </p:sp>
        <p:grpSp>
          <p:nvGrpSpPr>
            <p:cNvPr id="268" name="Group 559"/>
            <p:cNvGrpSpPr>
              <a:grpSpLocks/>
            </p:cNvGrpSpPr>
            <p:nvPr/>
          </p:nvGrpSpPr>
          <p:grpSpPr bwMode="auto">
            <a:xfrm>
              <a:off x="1152" y="711"/>
              <a:ext cx="2454" cy="1341"/>
              <a:chOff x="1359" y="712"/>
              <a:chExt cx="2973" cy="1671"/>
            </a:xfrm>
          </p:grpSpPr>
          <p:sp>
            <p:nvSpPr>
              <p:cNvPr id="343" name="Rectangle 205"/>
              <p:cNvSpPr>
                <a:spLocks noChangeArrowheads="1"/>
              </p:cNvSpPr>
              <p:nvPr/>
            </p:nvSpPr>
            <p:spPr bwMode="auto">
              <a:xfrm>
                <a:off x="1359" y="712"/>
                <a:ext cx="12" cy="6"/>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t-IT"/>
              </a:p>
            </p:txBody>
          </p:sp>
          <p:sp>
            <p:nvSpPr>
              <p:cNvPr id="344" name="Rectangle 206"/>
              <p:cNvSpPr>
                <a:spLocks noChangeArrowheads="1"/>
              </p:cNvSpPr>
              <p:nvPr/>
            </p:nvSpPr>
            <p:spPr bwMode="auto">
              <a:xfrm>
                <a:off x="1395" y="712"/>
                <a:ext cx="12" cy="6"/>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t-IT"/>
              </a:p>
            </p:txBody>
          </p:sp>
          <p:sp>
            <p:nvSpPr>
              <p:cNvPr id="345" name="Rectangle 207"/>
              <p:cNvSpPr>
                <a:spLocks noChangeArrowheads="1"/>
              </p:cNvSpPr>
              <p:nvPr/>
            </p:nvSpPr>
            <p:spPr bwMode="auto">
              <a:xfrm>
                <a:off x="1432" y="712"/>
                <a:ext cx="12" cy="6"/>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t-IT"/>
              </a:p>
            </p:txBody>
          </p:sp>
          <p:sp>
            <p:nvSpPr>
              <p:cNvPr id="346" name="Rectangle 208"/>
              <p:cNvSpPr>
                <a:spLocks noChangeArrowheads="1"/>
              </p:cNvSpPr>
              <p:nvPr/>
            </p:nvSpPr>
            <p:spPr bwMode="auto">
              <a:xfrm>
                <a:off x="1468" y="712"/>
                <a:ext cx="12" cy="6"/>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t-IT"/>
              </a:p>
            </p:txBody>
          </p:sp>
          <p:sp>
            <p:nvSpPr>
              <p:cNvPr id="347" name="Rectangle 209"/>
              <p:cNvSpPr>
                <a:spLocks noChangeArrowheads="1"/>
              </p:cNvSpPr>
              <p:nvPr/>
            </p:nvSpPr>
            <p:spPr bwMode="auto">
              <a:xfrm>
                <a:off x="1504" y="712"/>
                <a:ext cx="12" cy="6"/>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t-IT"/>
              </a:p>
            </p:txBody>
          </p:sp>
          <p:sp>
            <p:nvSpPr>
              <p:cNvPr id="348" name="Rectangle 210"/>
              <p:cNvSpPr>
                <a:spLocks noChangeArrowheads="1"/>
              </p:cNvSpPr>
              <p:nvPr/>
            </p:nvSpPr>
            <p:spPr bwMode="auto">
              <a:xfrm>
                <a:off x="1541" y="712"/>
                <a:ext cx="12" cy="6"/>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t-IT"/>
              </a:p>
            </p:txBody>
          </p:sp>
          <p:sp>
            <p:nvSpPr>
              <p:cNvPr id="349" name="Rectangle 211"/>
              <p:cNvSpPr>
                <a:spLocks noChangeArrowheads="1"/>
              </p:cNvSpPr>
              <p:nvPr/>
            </p:nvSpPr>
            <p:spPr bwMode="auto">
              <a:xfrm>
                <a:off x="1577" y="712"/>
                <a:ext cx="12" cy="6"/>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t-IT"/>
              </a:p>
            </p:txBody>
          </p:sp>
          <p:sp>
            <p:nvSpPr>
              <p:cNvPr id="350" name="Rectangle 212"/>
              <p:cNvSpPr>
                <a:spLocks noChangeArrowheads="1"/>
              </p:cNvSpPr>
              <p:nvPr/>
            </p:nvSpPr>
            <p:spPr bwMode="auto">
              <a:xfrm>
                <a:off x="1613" y="712"/>
                <a:ext cx="13" cy="6"/>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t-IT"/>
              </a:p>
            </p:txBody>
          </p:sp>
          <p:sp>
            <p:nvSpPr>
              <p:cNvPr id="351" name="Rectangle 213"/>
              <p:cNvSpPr>
                <a:spLocks noChangeArrowheads="1"/>
              </p:cNvSpPr>
              <p:nvPr/>
            </p:nvSpPr>
            <p:spPr bwMode="auto">
              <a:xfrm>
                <a:off x="1650" y="712"/>
                <a:ext cx="11" cy="6"/>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t-IT"/>
              </a:p>
            </p:txBody>
          </p:sp>
          <p:sp>
            <p:nvSpPr>
              <p:cNvPr id="352" name="Rectangle 214"/>
              <p:cNvSpPr>
                <a:spLocks noChangeArrowheads="1"/>
              </p:cNvSpPr>
              <p:nvPr/>
            </p:nvSpPr>
            <p:spPr bwMode="auto">
              <a:xfrm>
                <a:off x="1686" y="712"/>
                <a:ext cx="12" cy="6"/>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t-IT"/>
              </a:p>
            </p:txBody>
          </p:sp>
          <p:sp>
            <p:nvSpPr>
              <p:cNvPr id="353" name="Rectangle 215"/>
              <p:cNvSpPr>
                <a:spLocks noChangeArrowheads="1"/>
              </p:cNvSpPr>
              <p:nvPr/>
            </p:nvSpPr>
            <p:spPr bwMode="auto">
              <a:xfrm>
                <a:off x="1723" y="712"/>
                <a:ext cx="12" cy="6"/>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t-IT"/>
              </a:p>
            </p:txBody>
          </p:sp>
          <p:sp>
            <p:nvSpPr>
              <p:cNvPr id="354" name="Rectangle 216"/>
              <p:cNvSpPr>
                <a:spLocks noChangeArrowheads="1"/>
              </p:cNvSpPr>
              <p:nvPr/>
            </p:nvSpPr>
            <p:spPr bwMode="auto">
              <a:xfrm>
                <a:off x="1758" y="712"/>
                <a:ext cx="13" cy="6"/>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t-IT"/>
              </a:p>
            </p:txBody>
          </p:sp>
          <p:sp>
            <p:nvSpPr>
              <p:cNvPr id="355" name="Rectangle 217"/>
              <p:cNvSpPr>
                <a:spLocks noChangeArrowheads="1"/>
              </p:cNvSpPr>
              <p:nvPr/>
            </p:nvSpPr>
            <p:spPr bwMode="auto">
              <a:xfrm>
                <a:off x="1795" y="712"/>
                <a:ext cx="12" cy="6"/>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t-IT"/>
              </a:p>
            </p:txBody>
          </p:sp>
          <p:sp>
            <p:nvSpPr>
              <p:cNvPr id="356" name="Rectangle 218"/>
              <p:cNvSpPr>
                <a:spLocks noChangeArrowheads="1"/>
              </p:cNvSpPr>
              <p:nvPr/>
            </p:nvSpPr>
            <p:spPr bwMode="auto">
              <a:xfrm>
                <a:off x="1831" y="712"/>
                <a:ext cx="12" cy="6"/>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t-IT"/>
              </a:p>
            </p:txBody>
          </p:sp>
          <p:sp>
            <p:nvSpPr>
              <p:cNvPr id="357" name="Rectangle 219"/>
              <p:cNvSpPr>
                <a:spLocks noChangeArrowheads="1"/>
              </p:cNvSpPr>
              <p:nvPr/>
            </p:nvSpPr>
            <p:spPr bwMode="auto">
              <a:xfrm>
                <a:off x="1868" y="712"/>
                <a:ext cx="12" cy="6"/>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t-IT"/>
              </a:p>
            </p:txBody>
          </p:sp>
          <p:sp>
            <p:nvSpPr>
              <p:cNvPr id="358" name="Rectangle 220"/>
              <p:cNvSpPr>
                <a:spLocks noChangeArrowheads="1"/>
              </p:cNvSpPr>
              <p:nvPr/>
            </p:nvSpPr>
            <p:spPr bwMode="auto">
              <a:xfrm>
                <a:off x="1904" y="712"/>
                <a:ext cx="12" cy="6"/>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t-IT"/>
              </a:p>
            </p:txBody>
          </p:sp>
          <p:sp>
            <p:nvSpPr>
              <p:cNvPr id="359" name="Rectangle 221"/>
              <p:cNvSpPr>
                <a:spLocks noChangeArrowheads="1"/>
              </p:cNvSpPr>
              <p:nvPr/>
            </p:nvSpPr>
            <p:spPr bwMode="auto">
              <a:xfrm>
                <a:off x="1940" y="712"/>
                <a:ext cx="13" cy="6"/>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t-IT"/>
              </a:p>
            </p:txBody>
          </p:sp>
          <p:sp>
            <p:nvSpPr>
              <p:cNvPr id="360" name="Rectangle 222"/>
              <p:cNvSpPr>
                <a:spLocks noChangeArrowheads="1"/>
              </p:cNvSpPr>
              <p:nvPr/>
            </p:nvSpPr>
            <p:spPr bwMode="auto">
              <a:xfrm>
                <a:off x="1977" y="712"/>
                <a:ext cx="12" cy="6"/>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t-IT"/>
              </a:p>
            </p:txBody>
          </p:sp>
          <p:sp>
            <p:nvSpPr>
              <p:cNvPr id="361" name="Rectangle 223"/>
              <p:cNvSpPr>
                <a:spLocks noChangeArrowheads="1"/>
              </p:cNvSpPr>
              <p:nvPr/>
            </p:nvSpPr>
            <p:spPr bwMode="auto">
              <a:xfrm>
                <a:off x="2013" y="712"/>
                <a:ext cx="12" cy="6"/>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t-IT"/>
              </a:p>
            </p:txBody>
          </p:sp>
          <p:sp>
            <p:nvSpPr>
              <p:cNvPr id="362" name="Rectangle 224"/>
              <p:cNvSpPr>
                <a:spLocks noChangeArrowheads="1"/>
              </p:cNvSpPr>
              <p:nvPr/>
            </p:nvSpPr>
            <p:spPr bwMode="auto">
              <a:xfrm>
                <a:off x="2050" y="712"/>
                <a:ext cx="12" cy="6"/>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t-IT"/>
              </a:p>
            </p:txBody>
          </p:sp>
          <p:sp>
            <p:nvSpPr>
              <p:cNvPr id="363" name="Rectangle 225"/>
              <p:cNvSpPr>
                <a:spLocks noChangeArrowheads="1"/>
              </p:cNvSpPr>
              <p:nvPr/>
            </p:nvSpPr>
            <p:spPr bwMode="auto">
              <a:xfrm>
                <a:off x="2085" y="712"/>
                <a:ext cx="13" cy="6"/>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t-IT"/>
              </a:p>
            </p:txBody>
          </p:sp>
          <p:sp>
            <p:nvSpPr>
              <p:cNvPr id="364" name="Rectangle 226"/>
              <p:cNvSpPr>
                <a:spLocks noChangeArrowheads="1"/>
              </p:cNvSpPr>
              <p:nvPr/>
            </p:nvSpPr>
            <p:spPr bwMode="auto">
              <a:xfrm>
                <a:off x="2122" y="712"/>
                <a:ext cx="12" cy="6"/>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t-IT"/>
              </a:p>
            </p:txBody>
          </p:sp>
          <p:sp>
            <p:nvSpPr>
              <p:cNvPr id="365" name="Rectangle 227"/>
              <p:cNvSpPr>
                <a:spLocks noChangeArrowheads="1"/>
              </p:cNvSpPr>
              <p:nvPr/>
            </p:nvSpPr>
            <p:spPr bwMode="auto">
              <a:xfrm>
                <a:off x="2159" y="712"/>
                <a:ext cx="11" cy="6"/>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t-IT"/>
              </a:p>
            </p:txBody>
          </p:sp>
          <p:sp>
            <p:nvSpPr>
              <p:cNvPr id="366" name="Rectangle 228"/>
              <p:cNvSpPr>
                <a:spLocks noChangeArrowheads="1"/>
              </p:cNvSpPr>
              <p:nvPr/>
            </p:nvSpPr>
            <p:spPr bwMode="auto">
              <a:xfrm>
                <a:off x="2195" y="712"/>
                <a:ext cx="12" cy="6"/>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t-IT"/>
              </a:p>
            </p:txBody>
          </p:sp>
          <p:sp>
            <p:nvSpPr>
              <p:cNvPr id="367" name="Rectangle 229"/>
              <p:cNvSpPr>
                <a:spLocks noChangeArrowheads="1"/>
              </p:cNvSpPr>
              <p:nvPr/>
            </p:nvSpPr>
            <p:spPr bwMode="auto">
              <a:xfrm>
                <a:off x="2231" y="712"/>
                <a:ext cx="13" cy="6"/>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t-IT"/>
              </a:p>
            </p:txBody>
          </p:sp>
          <p:sp>
            <p:nvSpPr>
              <p:cNvPr id="368" name="Rectangle 230"/>
              <p:cNvSpPr>
                <a:spLocks noChangeArrowheads="1"/>
              </p:cNvSpPr>
              <p:nvPr/>
            </p:nvSpPr>
            <p:spPr bwMode="auto">
              <a:xfrm>
                <a:off x="2267" y="712"/>
                <a:ext cx="12" cy="6"/>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t-IT"/>
              </a:p>
            </p:txBody>
          </p:sp>
          <p:sp>
            <p:nvSpPr>
              <p:cNvPr id="369" name="Rectangle 231"/>
              <p:cNvSpPr>
                <a:spLocks noChangeArrowheads="1"/>
              </p:cNvSpPr>
              <p:nvPr/>
            </p:nvSpPr>
            <p:spPr bwMode="auto">
              <a:xfrm>
                <a:off x="2304" y="712"/>
                <a:ext cx="12" cy="6"/>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t-IT"/>
              </a:p>
            </p:txBody>
          </p:sp>
          <p:sp>
            <p:nvSpPr>
              <p:cNvPr id="370" name="Rectangle 232"/>
              <p:cNvSpPr>
                <a:spLocks noChangeArrowheads="1"/>
              </p:cNvSpPr>
              <p:nvPr/>
            </p:nvSpPr>
            <p:spPr bwMode="auto">
              <a:xfrm>
                <a:off x="2340" y="712"/>
                <a:ext cx="12" cy="6"/>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t-IT"/>
              </a:p>
            </p:txBody>
          </p:sp>
          <p:sp>
            <p:nvSpPr>
              <p:cNvPr id="371" name="Rectangle 233"/>
              <p:cNvSpPr>
                <a:spLocks noChangeArrowheads="1"/>
              </p:cNvSpPr>
              <p:nvPr/>
            </p:nvSpPr>
            <p:spPr bwMode="auto">
              <a:xfrm>
                <a:off x="2377" y="712"/>
                <a:ext cx="12" cy="6"/>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t-IT"/>
              </a:p>
            </p:txBody>
          </p:sp>
          <p:sp>
            <p:nvSpPr>
              <p:cNvPr id="372" name="Rectangle 234"/>
              <p:cNvSpPr>
                <a:spLocks noChangeArrowheads="1"/>
              </p:cNvSpPr>
              <p:nvPr/>
            </p:nvSpPr>
            <p:spPr bwMode="auto">
              <a:xfrm>
                <a:off x="2413" y="712"/>
                <a:ext cx="12" cy="6"/>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t-IT"/>
              </a:p>
            </p:txBody>
          </p:sp>
          <p:sp>
            <p:nvSpPr>
              <p:cNvPr id="373" name="Rectangle 235"/>
              <p:cNvSpPr>
                <a:spLocks noChangeArrowheads="1"/>
              </p:cNvSpPr>
              <p:nvPr/>
            </p:nvSpPr>
            <p:spPr bwMode="auto">
              <a:xfrm>
                <a:off x="2449" y="712"/>
                <a:ext cx="12" cy="6"/>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t-IT"/>
              </a:p>
            </p:txBody>
          </p:sp>
          <p:sp>
            <p:nvSpPr>
              <p:cNvPr id="374" name="Rectangle 236"/>
              <p:cNvSpPr>
                <a:spLocks noChangeArrowheads="1"/>
              </p:cNvSpPr>
              <p:nvPr/>
            </p:nvSpPr>
            <p:spPr bwMode="auto">
              <a:xfrm>
                <a:off x="2486" y="712"/>
                <a:ext cx="12" cy="6"/>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t-IT"/>
              </a:p>
            </p:txBody>
          </p:sp>
          <p:sp>
            <p:nvSpPr>
              <p:cNvPr id="375" name="Rectangle 237"/>
              <p:cNvSpPr>
                <a:spLocks noChangeArrowheads="1"/>
              </p:cNvSpPr>
              <p:nvPr/>
            </p:nvSpPr>
            <p:spPr bwMode="auto">
              <a:xfrm>
                <a:off x="2522" y="712"/>
                <a:ext cx="12" cy="6"/>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t-IT"/>
              </a:p>
            </p:txBody>
          </p:sp>
          <p:sp>
            <p:nvSpPr>
              <p:cNvPr id="376" name="Rectangle 238"/>
              <p:cNvSpPr>
                <a:spLocks noChangeArrowheads="1"/>
              </p:cNvSpPr>
              <p:nvPr/>
            </p:nvSpPr>
            <p:spPr bwMode="auto">
              <a:xfrm>
                <a:off x="2558" y="712"/>
                <a:ext cx="13" cy="6"/>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t-IT"/>
              </a:p>
            </p:txBody>
          </p:sp>
          <p:sp>
            <p:nvSpPr>
              <p:cNvPr id="377" name="Rectangle 239"/>
              <p:cNvSpPr>
                <a:spLocks noChangeArrowheads="1"/>
              </p:cNvSpPr>
              <p:nvPr/>
            </p:nvSpPr>
            <p:spPr bwMode="auto">
              <a:xfrm>
                <a:off x="2595" y="712"/>
                <a:ext cx="11" cy="6"/>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t-IT"/>
              </a:p>
            </p:txBody>
          </p:sp>
          <p:sp>
            <p:nvSpPr>
              <p:cNvPr id="378" name="Rectangle 240"/>
              <p:cNvSpPr>
                <a:spLocks noChangeArrowheads="1"/>
              </p:cNvSpPr>
              <p:nvPr/>
            </p:nvSpPr>
            <p:spPr bwMode="auto">
              <a:xfrm>
                <a:off x="2631" y="712"/>
                <a:ext cx="12" cy="6"/>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t-IT"/>
              </a:p>
            </p:txBody>
          </p:sp>
          <p:sp>
            <p:nvSpPr>
              <p:cNvPr id="379" name="Rectangle 241"/>
              <p:cNvSpPr>
                <a:spLocks noChangeArrowheads="1"/>
              </p:cNvSpPr>
              <p:nvPr/>
            </p:nvSpPr>
            <p:spPr bwMode="auto">
              <a:xfrm>
                <a:off x="2668" y="712"/>
                <a:ext cx="12" cy="6"/>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t-IT"/>
              </a:p>
            </p:txBody>
          </p:sp>
          <p:sp>
            <p:nvSpPr>
              <p:cNvPr id="380" name="Rectangle 242"/>
              <p:cNvSpPr>
                <a:spLocks noChangeArrowheads="1"/>
              </p:cNvSpPr>
              <p:nvPr/>
            </p:nvSpPr>
            <p:spPr bwMode="auto">
              <a:xfrm>
                <a:off x="2703" y="712"/>
                <a:ext cx="13" cy="6"/>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t-IT"/>
              </a:p>
            </p:txBody>
          </p:sp>
          <p:sp>
            <p:nvSpPr>
              <p:cNvPr id="381" name="Rectangle 243"/>
              <p:cNvSpPr>
                <a:spLocks noChangeArrowheads="1"/>
              </p:cNvSpPr>
              <p:nvPr/>
            </p:nvSpPr>
            <p:spPr bwMode="auto">
              <a:xfrm>
                <a:off x="2740" y="712"/>
                <a:ext cx="12" cy="6"/>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t-IT"/>
              </a:p>
            </p:txBody>
          </p:sp>
          <p:sp>
            <p:nvSpPr>
              <p:cNvPr id="382" name="Rectangle 244"/>
              <p:cNvSpPr>
                <a:spLocks noChangeArrowheads="1"/>
              </p:cNvSpPr>
              <p:nvPr/>
            </p:nvSpPr>
            <p:spPr bwMode="auto">
              <a:xfrm>
                <a:off x="2776" y="712"/>
                <a:ext cx="12" cy="6"/>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t-IT"/>
              </a:p>
            </p:txBody>
          </p:sp>
          <p:sp>
            <p:nvSpPr>
              <p:cNvPr id="383" name="Rectangle 245"/>
              <p:cNvSpPr>
                <a:spLocks noChangeArrowheads="1"/>
              </p:cNvSpPr>
              <p:nvPr/>
            </p:nvSpPr>
            <p:spPr bwMode="auto">
              <a:xfrm>
                <a:off x="2813" y="712"/>
                <a:ext cx="12" cy="6"/>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t-IT"/>
              </a:p>
            </p:txBody>
          </p:sp>
          <p:sp>
            <p:nvSpPr>
              <p:cNvPr id="384" name="Rectangle 246"/>
              <p:cNvSpPr>
                <a:spLocks noChangeArrowheads="1"/>
              </p:cNvSpPr>
              <p:nvPr/>
            </p:nvSpPr>
            <p:spPr bwMode="auto">
              <a:xfrm>
                <a:off x="2849" y="712"/>
                <a:ext cx="12" cy="6"/>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t-IT"/>
              </a:p>
            </p:txBody>
          </p:sp>
          <p:sp>
            <p:nvSpPr>
              <p:cNvPr id="385" name="Rectangle 247"/>
              <p:cNvSpPr>
                <a:spLocks noChangeArrowheads="1"/>
              </p:cNvSpPr>
              <p:nvPr/>
            </p:nvSpPr>
            <p:spPr bwMode="auto">
              <a:xfrm>
                <a:off x="2885" y="712"/>
                <a:ext cx="13" cy="6"/>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t-IT"/>
              </a:p>
            </p:txBody>
          </p:sp>
          <p:sp>
            <p:nvSpPr>
              <p:cNvPr id="386" name="Rectangle 248"/>
              <p:cNvSpPr>
                <a:spLocks noChangeArrowheads="1"/>
              </p:cNvSpPr>
              <p:nvPr/>
            </p:nvSpPr>
            <p:spPr bwMode="auto">
              <a:xfrm>
                <a:off x="2922" y="712"/>
                <a:ext cx="12" cy="6"/>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t-IT"/>
              </a:p>
            </p:txBody>
          </p:sp>
          <p:sp>
            <p:nvSpPr>
              <p:cNvPr id="387" name="Rectangle 249"/>
              <p:cNvSpPr>
                <a:spLocks noChangeArrowheads="1"/>
              </p:cNvSpPr>
              <p:nvPr/>
            </p:nvSpPr>
            <p:spPr bwMode="auto">
              <a:xfrm>
                <a:off x="2958" y="712"/>
                <a:ext cx="12" cy="6"/>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t-IT"/>
              </a:p>
            </p:txBody>
          </p:sp>
          <p:sp>
            <p:nvSpPr>
              <p:cNvPr id="388" name="Rectangle 250"/>
              <p:cNvSpPr>
                <a:spLocks noChangeArrowheads="1"/>
              </p:cNvSpPr>
              <p:nvPr/>
            </p:nvSpPr>
            <p:spPr bwMode="auto">
              <a:xfrm>
                <a:off x="2995" y="712"/>
                <a:ext cx="12" cy="6"/>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t-IT"/>
              </a:p>
            </p:txBody>
          </p:sp>
          <p:sp>
            <p:nvSpPr>
              <p:cNvPr id="389" name="Rectangle 251"/>
              <p:cNvSpPr>
                <a:spLocks noChangeArrowheads="1"/>
              </p:cNvSpPr>
              <p:nvPr/>
            </p:nvSpPr>
            <p:spPr bwMode="auto">
              <a:xfrm>
                <a:off x="3030" y="712"/>
                <a:ext cx="13" cy="6"/>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t-IT"/>
              </a:p>
            </p:txBody>
          </p:sp>
          <p:sp>
            <p:nvSpPr>
              <p:cNvPr id="390" name="Rectangle 252"/>
              <p:cNvSpPr>
                <a:spLocks noChangeArrowheads="1"/>
              </p:cNvSpPr>
              <p:nvPr/>
            </p:nvSpPr>
            <p:spPr bwMode="auto">
              <a:xfrm>
                <a:off x="3067" y="712"/>
                <a:ext cx="12" cy="6"/>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t-IT"/>
              </a:p>
            </p:txBody>
          </p:sp>
          <p:sp>
            <p:nvSpPr>
              <p:cNvPr id="391" name="Rectangle 253"/>
              <p:cNvSpPr>
                <a:spLocks noChangeArrowheads="1"/>
              </p:cNvSpPr>
              <p:nvPr/>
            </p:nvSpPr>
            <p:spPr bwMode="auto">
              <a:xfrm>
                <a:off x="3104" y="712"/>
                <a:ext cx="11" cy="6"/>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t-IT"/>
              </a:p>
            </p:txBody>
          </p:sp>
          <p:sp>
            <p:nvSpPr>
              <p:cNvPr id="392" name="Rectangle 254"/>
              <p:cNvSpPr>
                <a:spLocks noChangeArrowheads="1"/>
              </p:cNvSpPr>
              <p:nvPr/>
            </p:nvSpPr>
            <p:spPr bwMode="auto">
              <a:xfrm>
                <a:off x="3140" y="712"/>
                <a:ext cx="12" cy="6"/>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t-IT"/>
              </a:p>
            </p:txBody>
          </p:sp>
          <p:sp>
            <p:nvSpPr>
              <p:cNvPr id="393" name="Rectangle 255"/>
              <p:cNvSpPr>
                <a:spLocks noChangeArrowheads="1"/>
              </p:cNvSpPr>
              <p:nvPr/>
            </p:nvSpPr>
            <p:spPr bwMode="auto">
              <a:xfrm>
                <a:off x="3176" y="712"/>
                <a:ext cx="13" cy="6"/>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t-IT"/>
              </a:p>
            </p:txBody>
          </p:sp>
          <p:sp>
            <p:nvSpPr>
              <p:cNvPr id="394" name="Rectangle 256"/>
              <p:cNvSpPr>
                <a:spLocks noChangeArrowheads="1"/>
              </p:cNvSpPr>
              <p:nvPr/>
            </p:nvSpPr>
            <p:spPr bwMode="auto">
              <a:xfrm>
                <a:off x="3212" y="712"/>
                <a:ext cx="12" cy="6"/>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t-IT"/>
              </a:p>
            </p:txBody>
          </p:sp>
          <p:sp>
            <p:nvSpPr>
              <p:cNvPr id="395" name="Rectangle 257"/>
              <p:cNvSpPr>
                <a:spLocks noChangeArrowheads="1"/>
              </p:cNvSpPr>
              <p:nvPr/>
            </p:nvSpPr>
            <p:spPr bwMode="auto">
              <a:xfrm>
                <a:off x="3249" y="712"/>
                <a:ext cx="12" cy="6"/>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t-IT"/>
              </a:p>
            </p:txBody>
          </p:sp>
          <p:sp>
            <p:nvSpPr>
              <p:cNvPr id="396" name="Rectangle 258"/>
              <p:cNvSpPr>
                <a:spLocks noChangeArrowheads="1"/>
              </p:cNvSpPr>
              <p:nvPr/>
            </p:nvSpPr>
            <p:spPr bwMode="auto">
              <a:xfrm>
                <a:off x="3285" y="712"/>
                <a:ext cx="12" cy="6"/>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t-IT"/>
              </a:p>
            </p:txBody>
          </p:sp>
          <p:sp>
            <p:nvSpPr>
              <p:cNvPr id="397" name="Rectangle 259"/>
              <p:cNvSpPr>
                <a:spLocks noChangeArrowheads="1"/>
              </p:cNvSpPr>
              <p:nvPr/>
            </p:nvSpPr>
            <p:spPr bwMode="auto">
              <a:xfrm>
                <a:off x="3321" y="712"/>
                <a:ext cx="13" cy="6"/>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t-IT"/>
              </a:p>
            </p:txBody>
          </p:sp>
          <p:sp>
            <p:nvSpPr>
              <p:cNvPr id="398" name="Rectangle 260"/>
              <p:cNvSpPr>
                <a:spLocks noChangeArrowheads="1"/>
              </p:cNvSpPr>
              <p:nvPr/>
            </p:nvSpPr>
            <p:spPr bwMode="auto">
              <a:xfrm>
                <a:off x="3358" y="712"/>
                <a:ext cx="12" cy="6"/>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t-IT"/>
              </a:p>
            </p:txBody>
          </p:sp>
          <p:sp>
            <p:nvSpPr>
              <p:cNvPr id="399" name="Rectangle 261"/>
              <p:cNvSpPr>
                <a:spLocks noChangeArrowheads="1"/>
              </p:cNvSpPr>
              <p:nvPr/>
            </p:nvSpPr>
            <p:spPr bwMode="auto">
              <a:xfrm>
                <a:off x="3394" y="712"/>
                <a:ext cx="12" cy="6"/>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t-IT"/>
              </a:p>
            </p:txBody>
          </p:sp>
          <p:sp>
            <p:nvSpPr>
              <p:cNvPr id="400" name="Rectangle 262"/>
              <p:cNvSpPr>
                <a:spLocks noChangeArrowheads="1"/>
              </p:cNvSpPr>
              <p:nvPr/>
            </p:nvSpPr>
            <p:spPr bwMode="auto">
              <a:xfrm>
                <a:off x="3431" y="712"/>
                <a:ext cx="12" cy="6"/>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t-IT"/>
              </a:p>
            </p:txBody>
          </p:sp>
          <p:sp>
            <p:nvSpPr>
              <p:cNvPr id="401" name="Rectangle 263"/>
              <p:cNvSpPr>
                <a:spLocks noChangeArrowheads="1"/>
              </p:cNvSpPr>
              <p:nvPr/>
            </p:nvSpPr>
            <p:spPr bwMode="auto">
              <a:xfrm>
                <a:off x="3467" y="712"/>
                <a:ext cx="12" cy="6"/>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t-IT"/>
              </a:p>
            </p:txBody>
          </p:sp>
          <p:sp>
            <p:nvSpPr>
              <p:cNvPr id="402" name="Rectangle 264"/>
              <p:cNvSpPr>
                <a:spLocks noChangeArrowheads="1"/>
              </p:cNvSpPr>
              <p:nvPr/>
            </p:nvSpPr>
            <p:spPr bwMode="auto">
              <a:xfrm>
                <a:off x="3503" y="712"/>
                <a:ext cx="13" cy="6"/>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t-IT"/>
              </a:p>
            </p:txBody>
          </p:sp>
          <p:sp>
            <p:nvSpPr>
              <p:cNvPr id="403" name="Rectangle 265"/>
              <p:cNvSpPr>
                <a:spLocks noChangeArrowheads="1"/>
              </p:cNvSpPr>
              <p:nvPr/>
            </p:nvSpPr>
            <p:spPr bwMode="auto">
              <a:xfrm>
                <a:off x="3540" y="712"/>
                <a:ext cx="11" cy="6"/>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t-IT"/>
              </a:p>
            </p:txBody>
          </p:sp>
          <p:sp>
            <p:nvSpPr>
              <p:cNvPr id="404" name="Rectangle 266"/>
              <p:cNvSpPr>
                <a:spLocks noChangeArrowheads="1"/>
              </p:cNvSpPr>
              <p:nvPr/>
            </p:nvSpPr>
            <p:spPr bwMode="auto">
              <a:xfrm>
                <a:off x="3576" y="712"/>
                <a:ext cx="12" cy="6"/>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t-IT"/>
              </a:p>
            </p:txBody>
          </p:sp>
          <p:sp>
            <p:nvSpPr>
              <p:cNvPr id="405" name="Rectangle 267"/>
              <p:cNvSpPr>
                <a:spLocks noChangeArrowheads="1"/>
              </p:cNvSpPr>
              <p:nvPr/>
            </p:nvSpPr>
            <p:spPr bwMode="auto">
              <a:xfrm>
                <a:off x="3613" y="712"/>
                <a:ext cx="12" cy="6"/>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t-IT"/>
              </a:p>
            </p:txBody>
          </p:sp>
          <p:sp>
            <p:nvSpPr>
              <p:cNvPr id="406" name="Rectangle 268"/>
              <p:cNvSpPr>
                <a:spLocks noChangeArrowheads="1"/>
              </p:cNvSpPr>
              <p:nvPr/>
            </p:nvSpPr>
            <p:spPr bwMode="auto">
              <a:xfrm>
                <a:off x="3648" y="712"/>
                <a:ext cx="13" cy="6"/>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t-IT"/>
              </a:p>
            </p:txBody>
          </p:sp>
          <p:sp>
            <p:nvSpPr>
              <p:cNvPr id="407" name="Rectangle 269"/>
              <p:cNvSpPr>
                <a:spLocks noChangeArrowheads="1"/>
              </p:cNvSpPr>
              <p:nvPr/>
            </p:nvSpPr>
            <p:spPr bwMode="auto">
              <a:xfrm>
                <a:off x="3685" y="712"/>
                <a:ext cx="12" cy="6"/>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t-IT"/>
              </a:p>
            </p:txBody>
          </p:sp>
          <p:sp>
            <p:nvSpPr>
              <p:cNvPr id="408" name="Rectangle 270"/>
              <p:cNvSpPr>
                <a:spLocks noChangeArrowheads="1"/>
              </p:cNvSpPr>
              <p:nvPr/>
            </p:nvSpPr>
            <p:spPr bwMode="auto">
              <a:xfrm>
                <a:off x="3721" y="712"/>
                <a:ext cx="12" cy="6"/>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t-IT"/>
              </a:p>
            </p:txBody>
          </p:sp>
          <p:sp>
            <p:nvSpPr>
              <p:cNvPr id="409" name="Rectangle 271"/>
              <p:cNvSpPr>
                <a:spLocks noChangeArrowheads="1"/>
              </p:cNvSpPr>
              <p:nvPr/>
            </p:nvSpPr>
            <p:spPr bwMode="auto">
              <a:xfrm>
                <a:off x="3758" y="712"/>
                <a:ext cx="12" cy="6"/>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t-IT"/>
              </a:p>
            </p:txBody>
          </p:sp>
          <p:sp>
            <p:nvSpPr>
              <p:cNvPr id="410" name="Rectangle 272"/>
              <p:cNvSpPr>
                <a:spLocks noChangeArrowheads="1"/>
              </p:cNvSpPr>
              <p:nvPr/>
            </p:nvSpPr>
            <p:spPr bwMode="auto">
              <a:xfrm>
                <a:off x="3794" y="712"/>
                <a:ext cx="12" cy="6"/>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t-IT"/>
              </a:p>
            </p:txBody>
          </p:sp>
          <p:sp>
            <p:nvSpPr>
              <p:cNvPr id="411" name="Rectangle 273"/>
              <p:cNvSpPr>
                <a:spLocks noChangeArrowheads="1"/>
              </p:cNvSpPr>
              <p:nvPr/>
            </p:nvSpPr>
            <p:spPr bwMode="auto">
              <a:xfrm>
                <a:off x="3830" y="712"/>
                <a:ext cx="12" cy="6"/>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t-IT"/>
              </a:p>
            </p:txBody>
          </p:sp>
          <p:sp>
            <p:nvSpPr>
              <p:cNvPr id="412" name="Rectangle 274"/>
              <p:cNvSpPr>
                <a:spLocks noChangeArrowheads="1"/>
              </p:cNvSpPr>
              <p:nvPr/>
            </p:nvSpPr>
            <p:spPr bwMode="auto">
              <a:xfrm>
                <a:off x="3867" y="712"/>
                <a:ext cx="12" cy="6"/>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t-IT"/>
              </a:p>
            </p:txBody>
          </p:sp>
          <p:sp>
            <p:nvSpPr>
              <p:cNvPr id="413" name="Rectangle 275"/>
              <p:cNvSpPr>
                <a:spLocks noChangeArrowheads="1"/>
              </p:cNvSpPr>
              <p:nvPr/>
            </p:nvSpPr>
            <p:spPr bwMode="auto">
              <a:xfrm>
                <a:off x="3903" y="712"/>
                <a:ext cx="12" cy="6"/>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t-IT"/>
              </a:p>
            </p:txBody>
          </p:sp>
          <p:sp>
            <p:nvSpPr>
              <p:cNvPr id="414" name="Rectangle 276"/>
              <p:cNvSpPr>
                <a:spLocks noChangeArrowheads="1"/>
              </p:cNvSpPr>
              <p:nvPr/>
            </p:nvSpPr>
            <p:spPr bwMode="auto">
              <a:xfrm>
                <a:off x="3940" y="712"/>
                <a:ext cx="12" cy="6"/>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t-IT"/>
              </a:p>
            </p:txBody>
          </p:sp>
          <p:sp>
            <p:nvSpPr>
              <p:cNvPr id="415" name="Rectangle 277"/>
              <p:cNvSpPr>
                <a:spLocks noChangeArrowheads="1"/>
              </p:cNvSpPr>
              <p:nvPr/>
            </p:nvSpPr>
            <p:spPr bwMode="auto">
              <a:xfrm>
                <a:off x="3975" y="712"/>
                <a:ext cx="13" cy="6"/>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t-IT"/>
              </a:p>
            </p:txBody>
          </p:sp>
          <p:sp>
            <p:nvSpPr>
              <p:cNvPr id="416" name="Rectangle 278"/>
              <p:cNvSpPr>
                <a:spLocks noChangeArrowheads="1"/>
              </p:cNvSpPr>
              <p:nvPr/>
            </p:nvSpPr>
            <p:spPr bwMode="auto">
              <a:xfrm>
                <a:off x="4012" y="712"/>
                <a:ext cx="12" cy="6"/>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t-IT"/>
              </a:p>
            </p:txBody>
          </p:sp>
          <p:sp>
            <p:nvSpPr>
              <p:cNvPr id="417" name="Rectangle 279"/>
              <p:cNvSpPr>
                <a:spLocks noChangeArrowheads="1"/>
              </p:cNvSpPr>
              <p:nvPr/>
            </p:nvSpPr>
            <p:spPr bwMode="auto">
              <a:xfrm>
                <a:off x="4049" y="712"/>
                <a:ext cx="11" cy="6"/>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t-IT"/>
              </a:p>
            </p:txBody>
          </p:sp>
          <p:sp>
            <p:nvSpPr>
              <p:cNvPr id="418" name="Rectangle 280"/>
              <p:cNvSpPr>
                <a:spLocks noChangeArrowheads="1"/>
              </p:cNvSpPr>
              <p:nvPr/>
            </p:nvSpPr>
            <p:spPr bwMode="auto">
              <a:xfrm>
                <a:off x="4085" y="712"/>
                <a:ext cx="12" cy="6"/>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t-IT"/>
              </a:p>
            </p:txBody>
          </p:sp>
          <p:sp>
            <p:nvSpPr>
              <p:cNvPr id="419" name="Rectangle 281"/>
              <p:cNvSpPr>
                <a:spLocks noChangeArrowheads="1"/>
              </p:cNvSpPr>
              <p:nvPr/>
            </p:nvSpPr>
            <p:spPr bwMode="auto">
              <a:xfrm>
                <a:off x="4121" y="712"/>
                <a:ext cx="13" cy="6"/>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t-IT"/>
              </a:p>
            </p:txBody>
          </p:sp>
          <p:sp>
            <p:nvSpPr>
              <p:cNvPr id="420" name="Rectangle 282"/>
              <p:cNvSpPr>
                <a:spLocks noChangeArrowheads="1"/>
              </p:cNvSpPr>
              <p:nvPr/>
            </p:nvSpPr>
            <p:spPr bwMode="auto">
              <a:xfrm>
                <a:off x="4157" y="712"/>
                <a:ext cx="12" cy="6"/>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t-IT"/>
              </a:p>
            </p:txBody>
          </p:sp>
          <p:sp>
            <p:nvSpPr>
              <p:cNvPr id="421" name="Rectangle 283"/>
              <p:cNvSpPr>
                <a:spLocks noChangeArrowheads="1"/>
              </p:cNvSpPr>
              <p:nvPr/>
            </p:nvSpPr>
            <p:spPr bwMode="auto">
              <a:xfrm>
                <a:off x="4194" y="712"/>
                <a:ext cx="12" cy="6"/>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t-IT"/>
              </a:p>
            </p:txBody>
          </p:sp>
          <p:sp>
            <p:nvSpPr>
              <p:cNvPr id="422" name="Rectangle 284"/>
              <p:cNvSpPr>
                <a:spLocks noChangeArrowheads="1"/>
              </p:cNvSpPr>
              <p:nvPr/>
            </p:nvSpPr>
            <p:spPr bwMode="auto">
              <a:xfrm>
                <a:off x="4231" y="712"/>
                <a:ext cx="11" cy="6"/>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t-IT"/>
              </a:p>
            </p:txBody>
          </p:sp>
          <p:sp>
            <p:nvSpPr>
              <p:cNvPr id="423" name="Rectangle 285"/>
              <p:cNvSpPr>
                <a:spLocks noChangeArrowheads="1"/>
              </p:cNvSpPr>
              <p:nvPr/>
            </p:nvSpPr>
            <p:spPr bwMode="auto">
              <a:xfrm>
                <a:off x="4266" y="712"/>
                <a:ext cx="13" cy="6"/>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t-IT"/>
              </a:p>
            </p:txBody>
          </p:sp>
          <p:sp>
            <p:nvSpPr>
              <p:cNvPr id="424" name="Rectangle 286"/>
              <p:cNvSpPr>
                <a:spLocks noChangeArrowheads="1"/>
              </p:cNvSpPr>
              <p:nvPr/>
            </p:nvSpPr>
            <p:spPr bwMode="auto">
              <a:xfrm>
                <a:off x="4303" y="712"/>
                <a:ext cx="12" cy="6"/>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t-IT"/>
              </a:p>
            </p:txBody>
          </p:sp>
          <p:sp>
            <p:nvSpPr>
              <p:cNvPr id="425" name="Rectangle 287"/>
              <p:cNvSpPr>
                <a:spLocks noChangeArrowheads="1"/>
              </p:cNvSpPr>
              <p:nvPr/>
            </p:nvSpPr>
            <p:spPr bwMode="auto">
              <a:xfrm>
                <a:off x="4327" y="718"/>
                <a:ext cx="5" cy="11"/>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t-IT"/>
              </a:p>
            </p:txBody>
          </p:sp>
          <p:sp>
            <p:nvSpPr>
              <p:cNvPr id="426" name="Rectangle 288"/>
              <p:cNvSpPr>
                <a:spLocks noChangeArrowheads="1"/>
              </p:cNvSpPr>
              <p:nvPr/>
            </p:nvSpPr>
            <p:spPr bwMode="auto">
              <a:xfrm>
                <a:off x="4327" y="751"/>
                <a:ext cx="5" cy="10"/>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t-IT"/>
              </a:p>
            </p:txBody>
          </p:sp>
          <p:sp>
            <p:nvSpPr>
              <p:cNvPr id="427" name="Rectangle 289"/>
              <p:cNvSpPr>
                <a:spLocks noChangeArrowheads="1"/>
              </p:cNvSpPr>
              <p:nvPr/>
            </p:nvSpPr>
            <p:spPr bwMode="auto">
              <a:xfrm>
                <a:off x="4327" y="783"/>
                <a:ext cx="5" cy="10"/>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t-IT"/>
              </a:p>
            </p:txBody>
          </p:sp>
          <p:sp>
            <p:nvSpPr>
              <p:cNvPr id="428" name="Rectangle 290"/>
              <p:cNvSpPr>
                <a:spLocks noChangeArrowheads="1"/>
              </p:cNvSpPr>
              <p:nvPr/>
            </p:nvSpPr>
            <p:spPr bwMode="auto">
              <a:xfrm>
                <a:off x="4327" y="815"/>
                <a:ext cx="5" cy="11"/>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t-IT"/>
              </a:p>
            </p:txBody>
          </p:sp>
          <p:sp>
            <p:nvSpPr>
              <p:cNvPr id="429" name="Rectangle 291"/>
              <p:cNvSpPr>
                <a:spLocks noChangeArrowheads="1"/>
              </p:cNvSpPr>
              <p:nvPr/>
            </p:nvSpPr>
            <p:spPr bwMode="auto">
              <a:xfrm>
                <a:off x="4327" y="848"/>
                <a:ext cx="5" cy="10"/>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t-IT"/>
              </a:p>
            </p:txBody>
          </p:sp>
          <p:sp>
            <p:nvSpPr>
              <p:cNvPr id="430" name="Rectangle 292"/>
              <p:cNvSpPr>
                <a:spLocks noChangeArrowheads="1"/>
              </p:cNvSpPr>
              <p:nvPr/>
            </p:nvSpPr>
            <p:spPr bwMode="auto">
              <a:xfrm>
                <a:off x="4327" y="880"/>
                <a:ext cx="5" cy="11"/>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t-IT"/>
              </a:p>
            </p:txBody>
          </p:sp>
          <p:sp>
            <p:nvSpPr>
              <p:cNvPr id="431" name="Rectangle 293"/>
              <p:cNvSpPr>
                <a:spLocks noChangeArrowheads="1"/>
              </p:cNvSpPr>
              <p:nvPr/>
            </p:nvSpPr>
            <p:spPr bwMode="auto">
              <a:xfrm>
                <a:off x="4327" y="913"/>
                <a:ext cx="5" cy="10"/>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t-IT"/>
              </a:p>
            </p:txBody>
          </p:sp>
          <p:sp>
            <p:nvSpPr>
              <p:cNvPr id="432" name="Rectangle 294"/>
              <p:cNvSpPr>
                <a:spLocks noChangeArrowheads="1"/>
              </p:cNvSpPr>
              <p:nvPr/>
            </p:nvSpPr>
            <p:spPr bwMode="auto">
              <a:xfrm>
                <a:off x="4327" y="944"/>
                <a:ext cx="5" cy="11"/>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t-IT"/>
              </a:p>
            </p:txBody>
          </p:sp>
          <p:sp>
            <p:nvSpPr>
              <p:cNvPr id="433" name="Rectangle 295"/>
              <p:cNvSpPr>
                <a:spLocks noChangeArrowheads="1"/>
              </p:cNvSpPr>
              <p:nvPr/>
            </p:nvSpPr>
            <p:spPr bwMode="auto">
              <a:xfrm>
                <a:off x="4327" y="977"/>
                <a:ext cx="5" cy="11"/>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t-IT"/>
              </a:p>
            </p:txBody>
          </p:sp>
          <p:sp>
            <p:nvSpPr>
              <p:cNvPr id="434" name="Rectangle 296"/>
              <p:cNvSpPr>
                <a:spLocks noChangeArrowheads="1"/>
              </p:cNvSpPr>
              <p:nvPr/>
            </p:nvSpPr>
            <p:spPr bwMode="auto">
              <a:xfrm>
                <a:off x="4327" y="1009"/>
                <a:ext cx="5" cy="11"/>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t-IT"/>
              </a:p>
            </p:txBody>
          </p:sp>
          <p:sp>
            <p:nvSpPr>
              <p:cNvPr id="435" name="Rectangle 297"/>
              <p:cNvSpPr>
                <a:spLocks noChangeArrowheads="1"/>
              </p:cNvSpPr>
              <p:nvPr/>
            </p:nvSpPr>
            <p:spPr bwMode="auto">
              <a:xfrm>
                <a:off x="4327" y="1041"/>
                <a:ext cx="5" cy="12"/>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t-IT"/>
              </a:p>
            </p:txBody>
          </p:sp>
          <p:sp>
            <p:nvSpPr>
              <p:cNvPr id="436" name="Rectangle 298"/>
              <p:cNvSpPr>
                <a:spLocks noChangeArrowheads="1"/>
              </p:cNvSpPr>
              <p:nvPr/>
            </p:nvSpPr>
            <p:spPr bwMode="auto">
              <a:xfrm>
                <a:off x="4327" y="1074"/>
                <a:ext cx="5" cy="11"/>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t-IT"/>
              </a:p>
            </p:txBody>
          </p:sp>
          <p:sp>
            <p:nvSpPr>
              <p:cNvPr id="437" name="Rectangle 299"/>
              <p:cNvSpPr>
                <a:spLocks noChangeArrowheads="1"/>
              </p:cNvSpPr>
              <p:nvPr/>
            </p:nvSpPr>
            <p:spPr bwMode="auto">
              <a:xfrm>
                <a:off x="4327" y="1106"/>
                <a:ext cx="5" cy="11"/>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t-IT"/>
              </a:p>
            </p:txBody>
          </p:sp>
          <p:sp>
            <p:nvSpPr>
              <p:cNvPr id="438" name="Rectangle 300"/>
              <p:cNvSpPr>
                <a:spLocks noChangeArrowheads="1"/>
              </p:cNvSpPr>
              <p:nvPr/>
            </p:nvSpPr>
            <p:spPr bwMode="auto">
              <a:xfrm>
                <a:off x="4327" y="1139"/>
                <a:ext cx="5" cy="11"/>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t-IT"/>
              </a:p>
            </p:txBody>
          </p:sp>
          <p:sp>
            <p:nvSpPr>
              <p:cNvPr id="439" name="Rectangle 301"/>
              <p:cNvSpPr>
                <a:spLocks noChangeArrowheads="1"/>
              </p:cNvSpPr>
              <p:nvPr/>
            </p:nvSpPr>
            <p:spPr bwMode="auto">
              <a:xfrm>
                <a:off x="4327" y="1171"/>
                <a:ext cx="5" cy="11"/>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t-IT"/>
              </a:p>
            </p:txBody>
          </p:sp>
          <p:sp>
            <p:nvSpPr>
              <p:cNvPr id="440" name="Rectangle 302"/>
              <p:cNvSpPr>
                <a:spLocks noChangeArrowheads="1"/>
              </p:cNvSpPr>
              <p:nvPr/>
            </p:nvSpPr>
            <p:spPr bwMode="auto">
              <a:xfrm>
                <a:off x="4327" y="1203"/>
                <a:ext cx="5" cy="11"/>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t-IT"/>
              </a:p>
            </p:txBody>
          </p:sp>
          <p:sp>
            <p:nvSpPr>
              <p:cNvPr id="441" name="Rectangle 303"/>
              <p:cNvSpPr>
                <a:spLocks noChangeArrowheads="1"/>
              </p:cNvSpPr>
              <p:nvPr/>
            </p:nvSpPr>
            <p:spPr bwMode="auto">
              <a:xfrm>
                <a:off x="4327" y="1236"/>
                <a:ext cx="5" cy="11"/>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t-IT"/>
              </a:p>
            </p:txBody>
          </p:sp>
          <p:sp>
            <p:nvSpPr>
              <p:cNvPr id="442" name="Rectangle 304"/>
              <p:cNvSpPr>
                <a:spLocks noChangeArrowheads="1"/>
              </p:cNvSpPr>
              <p:nvPr/>
            </p:nvSpPr>
            <p:spPr bwMode="auto">
              <a:xfrm>
                <a:off x="4327" y="1268"/>
                <a:ext cx="5" cy="11"/>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t-IT"/>
              </a:p>
            </p:txBody>
          </p:sp>
          <p:sp>
            <p:nvSpPr>
              <p:cNvPr id="443" name="Rectangle 305"/>
              <p:cNvSpPr>
                <a:spLocks noChangeArrowheads="1"/>
              </p:cNvSpPr>
              <p:nvPr/>
            </p:nvSpPr>
            <p:spPr bwMode="auto">
              <a:xfrm>
                <a:off x="4327" y="1301"/>
                <a:ext cx="5" cy="10"/>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t-IT"/>
              </a:p>
            </p:txBody>
          </p:sp>
          <p:sp>
            <p:nvSpPr>
              <p:cNvPr id="444" name="Rectangle 306"/>
              <p:cNvSpPr>
                <a:spLocks noChangeArrowheads="1"/>
              </p:cNvSpPr>
              <p:nvPr/>
            </p:nvSpPr>
            <p:spPr bwMode="auto">
              <a:xfrm>
                <a:off x="4327" y="1333"/>
                <a:ext cx="5" cy="10"/>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t-IT"/>
              </a:p>
            </p:txBody>
          </p:sp>
          <p:sp>
            <p:nvSpPr>
              <p:cNvPr id="445" name="Rectangle 307"/>
              <p:cNvSpPr>
                <a:spLocks noChangeArrowheads="1"/>
              </p:cNvSpPr>
              <p:nvPr/>
            </p:nvSpPr>
            <p:spPr bwMode="auto">
              <a:xfrm>
                <a:off x="4327" y="1365"/>
                <a:ext cx="5" cy="11"/>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t-IT"/>
              </a:p>
            </p:txBody>
          </p:sp>
          <p:sp>
            <p:nvSpPr>
              <p:cNvPr id="446" name="Rectangle 308"/>
              <p:cNvSpPr>
                <a:spLocks noChangeArrowheads="1"/>
              </p:cNvSpPr>
              <p:nvPr/>
            </p:nvSpPr>
            <p:spPr bwMode="auto">
              <a:xfrm>
                <a:off x="4327" y="1398"/>
                <a:ext cx="5" cy="10"/>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t-IT"/>
              </a:p>
            </p:txBody>
          </p:sp>
          <p:sp>
            <p:nvSpPr>
              <p:cNvPr id="447" name="Rectangle 309"/>
              <p:cNvSpPr>
                <a:spLocks noChangeArrowheads="1"/>
              </p:cNvSpPr>
              <p:nvPr/>
            </p:nvSpPr>
            <p:spPr bwMode="auto">
              <a:xfrm>
                <a:off x="4327" y="1430"/>
                <a:ext cx="5" cy="10"/>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t-IT"/>
              </a:p>
            </p:txBody>
          </p:sp>
          <p:sp>
            <p:nvSpPr>
              <p:cNvPr id="448" name="Rectangle 310"/>
              <p:cNvSpPr>
                <a:spLocks noChangeArrowheads="1"/>
              </p:cNvSpPr>
              <p:nvPr/>
            </p:nvSpPr>
            <p:spPr bwMode="auto">
              <a:xfrm>
                <a:off x="4327" y="1463"/>
                <a:ext cx="5" cy="10"/>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t-IT"/>
              </a:p>
            </p:txBody>
          </p:sp>
          <p:sp>
            <p:nvSpPr>
              <p:cNvPr id="449" name="Rectangle 311"/>
              <p:cNvSpPr>
                <a:spLocks noChangeArrowheads="1"/>
              </p:cNvSpPr>
              <p:nvPr/>
            </p:nvSpPr>
            <p:spPr bwMode="auto">
              <a:xfrm>
                <a:off x="4327" y="1494"/>
                <a:ext cx="5" cy="11"/>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t-IT"/>
              </a:p>
            </p:txBody>
          </p:sp>
          <p:sp>
            <p:nvSpPr>
              <p:cNvPr id="450" name="Rectangle 312"/>
              <p:cNvSpPr>
                <a:spLocks noChangeArrowheads="1"/>
              </p:cNvSpPr>
              <p:nvPr/>
            </p:nvSpPr>
            <p:spPr bwMode="auto">
              <a:xfrm>
                <a:off x="4327" y="1527"/>
                <a:ext cx="5" cy="11"/>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t-IT"/>
              </a:p>
            </p:txBody>
          </p:sp>
          <p:sp>
            <p:nvSpPr>
              <p:cNvPr id="451" name="Rectangle 313"/>
              <p:cNvSpPr>
                <a:spLocks noChangeArrowheads="1"/>
              </p:cNvSpPr>
              <p:nvPr/>
            </p:nvSpPr>
            <p:spPr bwMode="auto">
              <a:xfrm>
                <a:off x="4327" y="1559"/>
                <a:ext cx="5" cy="11"/>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t-IT"/>
              </a:p>
            </p:txBody>
          </p:sp>
          <p:sp>
            <p:nvSpPr>
              <p:cNvPr id="452" name="Rectangle 314"/>
              <p:cNvSpPr>
                <a:spLocks noChangeArrowheads="1"/>
              </p:cNvSpPr>
              <p:nvPr/>
            </p:nvSpPr>
            <p:spPr bwMode="auto">
              <a:xfrm>
                <a:off x="4327" y="1591"/>
                <a:ext cx="5" cy="11"/>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t-IT"/>
              </a:p>
            </p:txBody>
          </p:sp>
          <p:sp>
            <p:nvSpPr>
              <p:cNvPr id="453" name="Rectangle 315"/>
              <p:cNvSpPr>
                <a:spLocks noChangeArrowheads="1"/>
              </p:cNvSpPr>
              <p:nvPr/>
            </p:nvSpPr>
            <p:spPr bwMode="auto">
              <a:xfrm>
                <a:off x="4327" y="1624"/>
                <a:ext cx="5" cy="11"/>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t-IT"/>
              </a:p>
            </p:txBody>
          </p:sp>
          <p:sp>
            <p:nvSpPr>
              <p:cNvPr id="454" name="Rectangle 316"/>
              <p:cNvSpPr>
                <a:spLocks noChangeArrowheads="1"/>
              </p:cNvSpPr>
              <p:nvPr/>
            </p:nvSpPr>
            <p:spPr bwMode="auto">
              <a:xfrm>
                <a:off x="4327" y="1656"/>
                <a:ext cx="5" cy="11"/>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t-IT"/>
              </a:p>
            </p:txBody>
          </p:sp>
          <p:sp>
            <p:nvSpPr>
              <p:cNvPr id="455" name="Rectangle 317"/>
              <p:cNvSpPr>
                <a:spLocks noChangeArrowheads="1"/>
              </p:cNvSpPr>
              <p:nvPr/>
            </p:nvSpPr>
            <p:spPr bwMode="auto">
              <a:xfrm>
                <a:off x="4327" y="1689"/>
                <a:ext cx="5" cy="11"/>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t-IT"/>
              </a:p>
            </p:txBody>
          </p:sp>
          <p:sp>
            <p:nvSpPr>
              <p:cNvPr id="456" name="Rectangle 318"/>
              <p:cNvSpPr>
                <a:spLocks noChangeArrowheads="1"/>
              </p:cNvSpPr>
              <p:nvPr/>
            </p:nvSpPr>
            <p:spPr bwMode="auto">
              <a:xfrm>
                <a:off x="4327" y="1721"/>
                <a:ext cx="5" cy="11"/>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t-IT"/>
              </a:p>
            </p:txBody>
          </p:sp>
          <p:sp>
            <p:nvSpPr>
              <p:cNvPr id="457" name="Rectangle 319"/>
              <p:cNvSpPr>
                <a:spLocks noChangeArrowheads="1"/>
              </p:cNvSpPr>
              <p:nvPr/>
            </p:nvSpPr>
            <p:spPr bwMode="auto">
              <a:xfrm>
                <a:off x="4327" y="1753"/>
                <a:ext cx="5" cy="11"/>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t-IT"/>
              </a:p>
            </p:txBody>
          </p:sp>
          <p:sp>
            <p:nvSpPr>
              <p:cNvPr id="458" name="Rectangle 320"/>
              <p:cNvSpPr>
                <a:spLocks noChangeArrowheads="1"/>
              </p:cNvSpPr>
              <p:nvPr/>
            </p:nvSpPr>
            <p:spPr bwMode="auto">
              <a:xfrm>
                <a:off x="4327" y="1786"/>
                <a:ext cx="5" cy="11"/>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t-IT"/>
              </a:p>
            </p:txBody>
          </p:sp>
          <p:sp>
            <p:nvSpPr>
              <p:cNvPr id="459" name="Rectangle 321"/>
              <p:cNvSpPr>
                <a:spLocks noChangeArrowheads="1"/>
              </p:cNvSpPr>
              <p:nvPr/>
            </p:nvSpPr>
            <p:spPr bwMode="auto">
              <a:xfrm>
                <a:off x="4327" y="1818"/>
                <a:ext cx="5" cy="11"/>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t-IT"/>
              </a:p>
            </p:txBody>
          </p:sp>
          <p:sp>
            <p:nvSpPr>
              <p:cNvPr id="460" name="Rectangle 322"/>
              <p:cNvSpPr>
                <a:spLocks noChangeArrowheads="1"/>
              </p:cNvSpPr>
              <p:nvPr/>
            </p:nvSpPr>
            <p:spPr bwMode="auto">
              <a:xfrm>
                <a:off x="4327" y="1850"/>
                <a:ext cx="5" cy="11"/>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t-IT"/>
              </a:p>
            </p:txBody>
          </p:sp>
          <p:sp>
            <p:nvSpPr>
              <p:cNvPr id="461" name="Rectangle 323"/>
              <p:cNvSpPr>
                <a:spLocks noChangeArrowheads="1"/>
              </p:cNvSpPr>
              <p:nvPr/>
            </p:nvSpPr>
            <p:spPr bwMode="auto">
              <a:xfrm>
                <a:off x="4327" y="1883"/>
                <a:ext cx="5" cy="10"/>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t-IT"/>
              </a:p>
            </p:txBody>
          </p:sp>
          <p:sp>
            <p:nvSpPr>
              <p:cNvPr id="462" name="Rectangle 324"/>
              <p:cNvSpPr>
                <a:spLocks noChangeArrowheads="1"/>
              </p:cNvSpPr>
              <p:nvPr/>
            </p:nvSpPr>
            <p:spPr bwMode="auto">
              <a:xfrm>
                <a:off x="4327" y="1915"/>
                <a:ext cx="5" cy="11"/>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t-IT"/>
              </a:p>
            </p:txBody>
          </p:sp>
          <p:sp>
            <p:nvSpPr>
              <p:cNvPr id="463" name="Rectangle 325"/>
              <p:cNvSpPr>
                <a:spLocks noChangeArrowheads="1"/>
              </p:cNvSpPr>
              <p:nvPr/>
            </p:nvSpPr>
            <p:spPr bwMode="auto">
              <a:xfrm>
                <a:off x="4327" y="1948"/>
                <a:ext cx="5" cy="10"/>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t-IT"/>
              </a:p>
            </p:txBody>
          </p:sp>
          <p:sp>
            <p:nvSpPr>
              <p:cNvPr id="464" name="Rectangle 326"/>
              <p:cNvSpPr>
                <a:spLocks noChangeArrowheads="1"/>
              </p:cNvSpPr>
              <p:nvPr/>
            </p:nvSpPr>
            <p:spPr bwMode="auto">
              <a:xfrm>
                <a:off x="4327" y="1980"/>
                <a:ext cx="5" cy="10"/>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t-IT"/>
              </a:p>
            </p:txBody>
          </p:sp>
          <p:sp>
            <p:nvSpPr>
              <p:cNvPr id="465" name="Rectangle 327"/>
              <p:cNvSpPr>
                <a:spLocks noChangeArrowheads="1"/>
              </p:cNvSpPr>
              <p:nvPr/>
            </p:nvSpPr>
            <p:spPr bwMode="auto">
              <a:xfrm>
                <a:off x="4327" y="2012"/>
                <a:ext cx="5" cy="11"/>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t-IT"/>
              </a:p>
            </p:txBody>
          </p:sp>
          <p:sp>
            <p:nvSpPr>
              <p:cNvPr id="466" name="Rectangle 328"/>
              <p:cNvSpPr>
                <a:spLocks noChangeArrowheads="1"/>
              </p:cNvSpPr>
              <p:nvPr/>
            </p:nvSpPr>
            <p:spPr bwMode="auto">
              <a:xfrm>
                <a:off x="4327" y="2044"/>
                <a:ext cx="5" cy="11"/>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t-IT"/>
              </a:p>
            </p:txBody>
          </p:sp>
          <p:sp>
            <p:nvSpPr>
              <p:cNvPr id="467" name="Rectangle 329"/>
              <p:cNvSpPr>
                <a:spLocks noChangeArrowheads="1"/>
              </p:cNvSpPr>
              <p:nvPr/>
            </p:nvSpPr>
            <p:spPr bwMode="auto">
              <a:xfrm>
                <a:off x="4327" y="2076"/>
                <a:ext cx="5" cy="12"/>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t-IT"/>
              </a:p>
            </p:txBody>
          </p:sp>
          <p:sp>
            <p:nvSpPr>
              <p:cNvPr id="468" name="Rectangle 330"/>
              <p:cNvSpPr>
                <a:spLocks noChangeArrowheads="1"/>
              </p:cNvSpPr>
              <p:nvPr/>
            </p:nvSpPr>
            <p:spPr bwMode="auto">
              <a:xfrm>
                <a:off x="4327" y="2109"/>
                <a:ext cx="5" cy="11"/>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t-IT"/>
              </a:p>
            </p:txBody>
          </p:sp>
          <p:sp>
            <p:nvSpPr>
              <p:cNvPr id="469" name="Rectangle 331"/>
              <p:cNvSpPr>
                <a:spLocks noChangeArrowheads="1"/>
              </p:cNvSpPr>
              <p:nvPr/>
            </p:nvSpPr>
            <p:spPr bwMode="auto">
              <a:xfrm>
                <a:off x="4327" y="2141"/>
                <a:ext cx="5" cy="11"/>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t-IT"/>
              </a:p>
            </p:txBody>
          </p:sp>
          <p:sp>
            <p:nvSpPr>
              <p:cNvPr id="470" name="Rectangle 332"/>
              <p:cNvSpPr>
                <a:spLocks noChangeArrowheads="1"/>
              </p:cNvSpPr>
              <p:nvPr/>
            </p:nvSpPr>
            <p:spPr bwMode="auto">
              <a:xfrm>
                <a:off x="4327" y="2174"/>
                <a:ext cx="5" cy="11"/>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t-IT"/>
              </a:p>
            </p:txBody>
          </p:sp>
          <p:sp>
            <p:nvSpPr>
              <p:cNvPr id="471" name="Rectangle 333"/>
              <p:cNvSpPr>
                <a:spLocks noChangeArrowheads="1"/>
              </p:cNvSpPr>
              <p:nvPr/>
            </p:nvSpPr>
            <p:spPr bwMode="auto">
              <a:xfrm>
                <a:off x="4327" y="2206"/>
                <a:ext cx="5" cy="11"/>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t-IT"/>
              </a:p>
            </p:txBody>
          </p:sp>
          <p:sp>
            <p:nvSpPr>
              <p:cNvPr id="472" name="Rectangle 334"/>
              <p:cNvSpPr>
                <a:spLocks noChangeArrowheads="1"/>
              </p:cNvSpPr>
              <p:nvPr/>
            </p:nvSpPr>
            <p:spPr bwMode="auto">
              <a:xfrm>
                <a:off x="4327" y="2238"/>
                <a:ext cx="5" cy="11"/>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t-IT"/>
              </a:p>
            </p:txBody>
          </p:sp>
          <p:sp>
            <p:nvSpPr>
              <p:cNvPr id="473" name="Rectangle 335"/>
              <p:cNvSpPr>
                <a:spLocks noChangeArrowheads="1"/>
              </p:cNvSpPr>
              <p:nvPr/>
            </p:nvSpPr>
            <p:spPr bwMode="auto">
              <a:xfrm>
                <a:off x="4327" y="2271"/>
                <a:ext cx="5" cy="11"/>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t-IT"/>
              </a:p>
            </p:txBody>
          </p:sp>
          <p:sp>
            <p:nvSpPr>
              <p:cNvPr id="474" name="Rectangle 336"/>
              <p:cNvSpPr>
                <a:spLocks noChangeArrowheads="1"/>
              </p:cNvSpPr>
              <p:nvPr/>
            </p:nvSpPr>
            <p:spPr bwMode="auto">
              <a:xfrm>
                <a:off x="4327" y="2303"/>
                <a:ext cx="5" cy="11"/>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t-IT"/>
              </a:p>
            </p:txBody>
          </p:sp>
          <p:sp>
            <p:nvSpPr>
              <p:cNvPr id="475" name="Rectangle 337"/>
              <p:cNvSpPr>
                <a:spLocks noChangeArrowheads="1"/>
              </p:cNvSpPr>
              <p:nvPr/>
            </p:nvSpPr>
            <p:spPr bwMode="auto">
              <a:xfrm>
                <a:off x="4327" y="2336"/>
                <a:ext cx="5" cy="11"/>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t-IT"/>
              </a:p>
            </p:txBody>
          </p:sp>
          <p:sp>
            <p:nvSpPr>
              <p:cNvPr id="476" name="Rectangle 338"/>
              <p:cNvSpPr>
                <a:spLocks noChangeArrowheads="1"/>
              </p:cNvSpPr>
              <p:nvPr/>
            </p:nvSpPr>
            <p:spPr bwMode="auto">
              <a:xfrm>
                <a:off x="4327" y="2368"/>
                <a:ext cx="5" cy="11"/>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t-IT"/>
              </a:p>
            </p:txBody>
          </p:sp>
          <p:sp>
            <p:nvSpPr>
              <p:cNvPr id="477" name="Rectangle 339"/>
              <p:cNvSpPr>
                <a:spLocks noChangeArrowheads="1"/>
              </p:cNvSpPr>
              <p:nvPr/>
            </p:nvSpPr>
            <p:spPr bwMode="auto">
              <a:xfrm>
                <a:off x="4301" y="2377"/>
                <a:ext cx="12" cy="6"/>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t-IT"/>
              </a:p>
            </p:txBody>
          </p:sp>
          <p:sp>
            <p:nvSpPr>
              <p:cNvPr id="478" name="Rectangle 340"/>
              <p:cNvSpPr>
                <a:spLocks noChangeArrowheads="1"/>
              </p:cNvSpPr>
              <p:nvPr/>
            </p:nvSpPr>
            <p:spPr bwMode="auto">
              <a:xfrm>
                <a:off x="4264" y="2377"/>
                <a:ext cx="12" cy="6"/>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t-IT"/>
              </a:p>
            </p:txBody>
          </p:sp>
          <p:sp>
            <p:nvSpPr>
              <p:cNvPr id="479" name="Rectangle 341"/>
              <p:cNvSpPr>
                <a:spLocks noChangeArrowheads="1"/>
              </p:cNvSpPr>
              <p:nvPr/>
            </p:nvSpPr>
            <p:spPr bwMode="auto">
              <a:xfrm>
                <a:off x="4228" y="2377"/>
                <a:ext cx="12" cy="6"/>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t-IT"/>
              </a:p>
            </p:txBody>
          </p:sp>
          <p:sp>
            <p:nvSpPr>
              <p:cNvPr id="480" name="Rectangle 342"/>
              <p:cNvSpPr>
                <a:spLocks noChangeArrowheads="1"/>
              </p:cNvSpPr>
              <p:nvPr/>
            </p:nvSpPr>
            <p:spPr bwMode="auto">
              <a:xfrm>
                <a:off x="4191" y="2377"/>
                <a:ext cx="12" cy="6"/>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t-IT"/>
              </a:p>
            </p:txBody>
          </p:sp>
          <p:sp>
            <p:nvSpPr>
              <p:cNvPr id="481" name="Rectangle 343"/>
              <p:cNvSpPr>
                <a:spLocks noChangeArrowheads="1"/>
              </p:cNvSpPr>
              <p:nvPr/>
            </p:nvSpPr>
            <p:spPr bwMode="auto">
              <a:xfrm>
                <a:off x="4155" y="2377"/>
                <a:ext cx="13" cy="6"/>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t-IT"/>
              </a:p>
            </p:txBody>
          </p:sp>
          <p:sp>
            <p:nvSpPr>
              <p:cNvPr id="482" name="Rectangle 344"/>
              <p:cNvSpPr>
                <a:spLocks noChangeArrowheads="1"/>
              </p:cNvSpPr>
              <p:nvPr/>
            </p:nvSpPr>
            <p:spPr bwMode="auto">
              <a:xfrm>
                <a:off x="4119" y="2377"/>
                <a:ext cx="12" cy="6"/>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t-IT"/>
              </a:p>
            </p:txBody>
          </p:sp>
          <p:sp>
            <p:nvSpPr>
              <p:cNvPr id="483" name="Rectangle 345"/>
              <p:cNvSpPr>
                <a:spLocks noChangeArrowheads="1"/>
              </p:cNvSpPr>
              <p:nvPr/>
            </p:nvSpPr>
            <p:spPr bwMode="auto">
              <a:xfrm>
                <a:off x="4083" y="2377"/>
                <a:ext cx="11" cy="6"/>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t-IT"/>
              </a:p>
            </p:txBody>
          </p:sp>
          <p:sp>
            <p:nvSpPr>
              <p:cNvPr id="484" name="Rectangle 346"/>
              <p:cNvSpPr>
                <a:spLocks noChangeArrowheads="1"/>
              </p:cNvSpPr>
              <p:nvPr/>
            </p:nvSpPr>
            <p:spPr bwMode="auto">
              <a:xfrm>
                <a:off x="4046" y="2377"/>
                <a:ext cx="12" cy="6"/>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t-IT"/>
              </a:p>
            </p:txBody>
          </p:sp>
          <p:sp>
            <p:nvSpPr>
              <p:cNvPr id="485" name="Rectangle 347"/>
              <p:cNvSpPr>
                <a:spLocks noChangeArrowheads="1"/>
              </p:cNvSpPr>
              <p:nvPr/>
            </p:nvSpPr>
            <p:spPr bwMode="auto">
              <a:xfrm>
                <a:off x="4009" y="2377"/>
                <a:ext cx="13" cy="6"/>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t-IT"/>
              </a:p>
            </p:txBody>
          </p:sp>
          <p:sp>
            <p:nvSpPr>
              <p:cNvPr id="486" name="Rectangle 348"/>
              <p:cNvSpPr>
                <a:spLocks noChangeArrowheads="1"/>
              </p:cNvSpPr>
              <p:nvPr/>
            </p:nvSpPr>
            <p:spPr bwMode="auto">
              <a:xfrm>
                <a:off x="3974" y="2377"/>
                <a:ext cx="12" cy="6"/>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t-IT"/>
              </a:p>
            </p:txBody>
          </p:sp>
          <p:sp>
            <p:nvSpPr>
              <p:cNvPr id="487" name="Rectangle 349"/>
              <p:cNvSpPr>
                <a:spLocks noChangeArrowheads="1"/>
              </p:cNvSpPr>
              <p:nvPr/>
            </p:nvSpPr>
            <p:spPr bwMode="auto">
              <a:xfrm>
                <a:off x="3937" y="2377"/>
                <a:ext cx="12" cy="6"/>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t-IT"/>
              </a:p>
            </p:txBody>
          </p:sp>
          <p:sp>
            <p:nvSpPr>
              <p:cNvPr id="488" name="Rectangle 350"/>
              <p:cNvSpPr>
                <a:spLocks noChangeArrowheads="1"/>
              </p:cNvSpPr>
              <p:nvPr/>
            </p:nvSpPr>
            <p:spPr bwMode="auto">
              <a:xfrm>
                <a:off x="3901" y="2377"/>
                <a:ext cx="12" cy="6"/>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t-IT"/>
              </a:p>
            </p:txBody>
          </p:sp>
          <p:sp>
            <p:nvSpPr>
              <p:cNvPr id="489" name="Rectangle 351"/>
              <p:cNvSpPr>
                <a:spLocks noChangeArrowheads="1"/>
              </p:cNvSpPr>
              <p:nvPr/>
            </p:nvSpPr>
            <p:spPr bwMode="auto">
              <a:xfrm>
                <a:off x="3864" y="2377"/>
                <a:ext cx="13" cy="6"/>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t-IT"/>
              </a:p>
            </p:txBody>
          </p:sp>
          <p:sp>
            <p:nvSpPr>
              <p:cNvPr id="490" name="Rectangle 352"/>
              <p:cNvSpPr>
                <a:spLocks noChangeArrowheads="1"/>
              </p:cNvSpPr>
              <p:nvPr/>
            </p:nvSpPr>
            <p:spPr bwMode="auto">
              <a:xfrm>
                <a:off x="3828" y="2377"/>
                <a:ext cx="12" cy="6"/>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t-IT"/>
              </a:p>
            </p:txBody>
          </p:sp>
          <p:sp>
            <p:nvSpPr>
              <p:cNvPr id="491" name="Rectangle 353"/>
              <p:cNvSpPr>
                <a:spLocks noChangeArrowheads="1"/>
              </p:cNvSpPr>
              <p:nvPr/>
            </p:nvSpPr>
            <p:spPr bwMode="auto">
              <a:xfrm>
                <a:off x="3792" y="2377"/>
                <a:ext cx="12" cy="6"/>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t-IT"/>
              </a:p>
            </p:txBody>
          </p:sp>
          <p:sp>
            <p:nvSpPr>
              <p:cNvPr id="492" name="Rectangle 354"/>
              <p:cNvSpPr>
                <a:spLocks noChangeArrowheads="1"/>
              </p:cNvSpPr>
              <p:nvPr/>
            </p:nvSpPr>
            <p:spPr bwMode="auto">
              <a:xfrm>
                <a:off x="3755" y="2377"/>
                <a:ext cx="12" cy="6"/>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t-IT"/>
              </a:p>
            </p:txBody>
          </p:sp>
          <p:sp>
            <p:nvSpPr>
              <p:cNvPr id="493" name="Rectangle 355"/>
              <p:cNvSpPr>
                <a:spLocks noChangeArrowheads="1"/>
              </p:cNvSpPr>
              <p:nvPr/>
            </p:nvSpPr>
            <p:spPr bwMode="auto">
              <a:xfrm>
                <a:off x="3719" y="2377"/>
                <a:ext cx="12" cy="6"/>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t-IT"/>
              </a:p>
            </p:txBody>
          </p:sp>
          <p:sp>
            <p:nvSpPr>
              <p:cNvPr id="494" name="Rectangle 356"/>
              <p:cNvSpPr>
                <a:spLocks noChangeArrowheads="1"/>
              </p:cNvSpPr>
              <p:nvPr/>
            </p:nvSpPr>
            <p:spPr bwMode="auto">
              <a:xfrm>
                <a:off x="3683" y="2377"/>
                <a:ext cx="12" cy="6"/>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t-IT"/>
              </a:p>
            </p:txBody>
          </p:sp>
          <p:sp>
            <p:nvSpPr>
              <p:cNvPr id="495" name="Rectangle 357"/>
              <p:cNvSpPr>
                <a:spLocks noChangeArrowheads="1"/>
              </p:cNvSpPr>
              <p:nvPr/>
            </p:nvSpPr>
            <p:spPr bwMode="auto">
              <a:xfrm>
                <a:off x="3647" y="2377"/>
                <a:ext cx="12" cy="6"/>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t-IT"/>
              </a:p>
            </p:txBody>
          </p:sp>
          <p:sp>
            <p:nvSpPr>
              <p:cNvPr id="496" name="Rectangle 358"/>
              <p:cNvSpPr>
                <a:spLocks noChangeArrowheads="1"/>
              </p:cNvSpPr>
              <p:nvPr/>
            </p:nvSpPr>
            <p:spPr bwMode="auto">
              <a:xfrm>
                <a:off x="3610" y="2377"/>
                <a:ext cx="12" cy="6"/>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t-IT"/>
              </a:p>
            </p:txBody>
          </p:sp>
          <p:sp>
            <p:nvSpPr>
              <p:cNvPr id="497" name="Rectangle 359"/>
              <p:cNvSpPr>
                <a:spLocks noChangeArrowheads="1"/>
              </p:cNvSpPr>
              <p:nvPr/>
            </p:nvSpPr>
            <p:spPr bwMode="auto">
              <a:xfrm>
                <a:off x="3574" y="2377"/>
                <a:ext cx="11" cy="6"/>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t-IT"/>
              </a:p>
            </p:txBody>
          </p:sp>
          <p:sp>
            <p:nvSpPr>
              <p:cNvPr id="498" name="Rectangle 360"/>
              <p:cNvSpPr>
                <a:spLocks noChangeArrowheads="1"/>
              </p:cNvSpPr>
              <p:nvPr/>
            </p:nvSpPr>
            <p:spPr bwMode="auto">
              <a:xfrm>
                <a:off x="3537" y="2377"/>
                <a:ext cx="13" cy="6"/>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t-IT"/>
              </a:p>
            </p:txBody>
          </p:sp>
          <p:sp>
            <p:nvSpPr>
              <p:cNvPr id="499" name="Rectangle 361"/>
              <p:cNvSpPr>
                <a:spLocks noChangeArrowheads="1"/>
              </p:cNvSpPr>
              <p:nvPr/>
            </p:nvSpPr>
            <p:spPr bwMode="auto">
              <a:xfrm>
                <a:off x="3501" y="2377"/>
                <a:ext cx="12" cy="6"/>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t-IT"/>
              </a:p>
            </p:txBody>
          </p:sp>
          <p:sp>
            <p:nvSpPr>
              <p:cNvPr id="500" name="Rectangle 362"/>
              <p:cNvSpPr>
                <a:spLocks noChangeArrowheads="1"/>
              </p:cNvSpPr>
              <p:nvPr/>
            </p:nvSpPr>
            <p:spPr bwMode="auto">
              <a:xfrm>
                <a:off x="3465" y="2377"/>
                <a:ext cx="12" cy="6"/>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t-IT"/>
              </a:p>
            </p:txBody>
          </p:sp>
          <p:sp>
            <p:nvSpPr>
              <p:cNvPr id="501" name="Rectangle 363"/>
              <p:cNvSpPr>
                <a:spLocks noChangeArrowheads="1"/>
              </p:cNvSpPr>
              <p:nvPr/>
            </p:nvSpPr>
            <p:spPr bwMode="auto">
              <a:xfrm>
                <a:off x="3428" y="2377"/>
                <a:ext cx="12" cy="6"/>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t-IT"/>
              </a:p>
            </p:txBody>
          </p:sp>
          <p:sp>
            <p:nvSpPr>
              <p:cNvPr id="502" name="Rectangle 364"/>
              <p:cNvSpPr>
                <a:spLocks noChangeArrowheads="1"/>
              </p:cNvSpPr>
              <p:nvPr/>
            </p:nvSpPr>
            <p:spPr bwMode="auto">
              <a:xfrm>
                <a:off x="3392" y="2377"/>
                <a:ext cx="12" cy="6"/>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t-IT"/>
              </a:p>
            </p:txBody>
          </p:sp>
          <p:sp>
            <p:nvSpPr>
              <p:cNvPr id="503" name="Rectangle 365"/>
              <p:cNvSpPr>
                <a:spLocks noChangeArrowheads="1"/>
              </p:cNvSpPr>
              <p:nvPr/>
            </p:nvSpPr>
            <p:spPr bwMode="auto">
              <a:xfrm>
                <a:off x="3356" y="2377"/>
                <a:ext cx="12" cy="6"/>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t-IT"/>
              </a:p>
            </p:txBody>
          </p:sp>
          <p:sp>
            <p:nvSpPr>
              <p:cNvPr id="504" name="Rectangle 366"/>
              <p:cNvSpPr>
                <a:spLocks noChangeArrowheads="1"/>
              </p:cNvSpPr>
              <p:nvPr/>
            </p:nvSpPr>
            <p:spPr bwMode="auto">
              <a:xfrm>
                <a:off x="3319" y="2377"/>
                <a:ext cx="12" cy="6"/>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t-IT"/>
              </a:p>
            </p:txBody>
          </p:sp>
          <p:sp>
            <p:nvSpPr>
              <p:cNvPr id="505" name="Rectangle 367"/>
              <p:cNvSpPr>
                <a:spLocks noChangeArrowheads="1"/>
              </p:cNvSpPr>
              <p:nvPr/>
            </p:nvSpPr>
            <p:spPr bwMode="auto">
              <a:xfrm>
                <a:off x="3283" y="2377"/>
                <a:ext cx="12" cy="6"/>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t-IT"/>
              </a:p>
            </p:txBody>
          </p:sp>
          <p:sp>
            <p:nvSpPr>
              <p:cNvPr id="506" name="Rectangle 368"/>
              <p:cNvSpPr>
                <a:spLocks noChangeArrowheads="1"/>
              </p:cNvSpPr>
              <p:nvPr/>
            </p:nvSpPr>
            <p:spPr bwMode="auto">
              <a:xfrm>
                <a:off x="3246" y="2377"/>
                <a:ext cx="13" cy="6"/>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t-IT"/>
              </a:p>
            </p:txBody>
          </p:sp>
          <p:sp>
            <p:nvSpPr>
              <p:cNvPr id="507" name="Rectangle 369"/>
              <p:cNvSpPr>
                <a:spLocks noChangeArrowheads="1"/>
              </p:cNvSpPr>
              <p:nvPr/>
            </p:nvSpPr>
            <p:spPr bwMode="auto">
              <a:xfrm>
                <a:off x="3210" y="2377"/>
                <a:ext cx="13" cy="6"/>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t-IT"/>
              </a:p>
            </p:txBody>
          </p:sp>
          <p:sp>
            <p:nvSpPr>
              <p:cNvPr id="508" name="Rectangle 370"/>
              <p:cNvSpPr>
                <a:spLocks noChangeArrowheads="1"/>
              </p:cNvSpPr>
              <p:nvPr/>
            </p:nvSpPr>
            <p:spPr bwMode="auto">
              <a:xfrm>
                <a:off x="3174" y="2377"/>
                <a:ext cx="12" cy="6"/>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t-IT"/>
              </a:p>
            </p:txBody>
          </p:sp>
          <p:sp>
            <p:nvSpPr>
              <p:cNvPr id="509" name="Rectangle 371"/>
              <p:cNvSpPr>
                <a:spLocks noChangeArrowheads="1"/>
              </p:cNvSpPr>
              <p:nvPr/>
            </p:nvSpPr>
            <p:spPr bwMode="auto">
              <a:xfrm>
                <a:off x="3138" y="2377"/>
                <a:ext cx="11" cy="6"/>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t-IT"/>
              </a:p>
            </p:txBody>
          </p:sp>
          <p:sp>
            <p:nvSpPr>
              <p:cNvPr id="510" name="Rectangle 372"/>
              <p:cNvSpPr>
                <a:spLocks noChangeArrowheads="1"/>
              </p:cNvSpPr>
              <p:nvPr/>
            </p:nvSpPr>
            <p:spPr bwMode="auto">
              <a:xfrm>
                <a:off x="3101" y="2377"/>
                <a:ext cx="12" cy="6"/>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t-IT"/>
              </a:p>
            </p:txBody>
          </p:sp>
          <p:sp>
            <p:nvSpPr>
              <p:cNvPr id="511" name="Rectangle 373"/>
              <p:cNvSpPr>
                <a:spLocks noChangeArrowheads="1"/>
              </p:cNvSpPr>
              <p:nvPr/>
            </p:nvSpPr>
            <p:spPr bwMode="auto">
              <a:xfrm>
                <a:off x="3064" y="2377"/>
                <a:ext cx="13" cy="6"/>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t-IT"/>
              </a:p>
            </p:txBody>
          </p:sp>
          <p:sp>
            <p:nvSpPr>
              <p:cNvPr id="512" name="Rectangle 374"/>
              <p:cNvSpPr>
                <a:spLocks noChangeArrowheads="1"/>
              </p:cNvSpPr>
              <p:nvPr/>
            </p:nvSpPr>
            <p:spPr bwMode="auto">
              <a:xfrm>
                <a:off x="3029" y="2377"/>
                <a:ext cx="12" cy="6"/>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t-IT"/>
              </a:p>
            </p:txBody>
          </p:sp>
          <p:sp>
            <p:nvSpPr>
              <p:cNvPr id="513" name="Rectangle 375"/>
              <p:cNvSpPr>
                <a:spLocks noChangeArrowheads="1"/>
              </p:cNvSpPr>
              <p:nvPr/>
            </p:nvSpPr>
            <p:spPr bwMode="auto">
              <a:xfrm>
                <a:off x="2992" y="2377"/>
                <a:ext cx="12" cy="6"/>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t-IT"/>
              </a:p>
            </p:txBody>
          </p:sp>
          <p:sp>
            <p:nvSpPr>
              <p:cNvPr id="514" name="Rectangle 376"/>
              <p:cNvSpPr>
                <a:spLocks noChangeArrowheads="1"/>
              </p:cNvSpPr>
              <p:nvPr/>
            </p:nvSpPr>
            <p:spPr bwMode="auto">
              <a:xfrm>
                <a:off x="2956" y="2377"/>
                <a:ext cx="12" cy="6"/>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t-IT"/>
              </a:p>
            </p:txBody>
          </p:sp>
          <p:sp>
            <p:nvSpPr>
              <p:cNvPr id="515" name="Rectangle 377"/>
              <p:cNvSpPr>
                <a:spLocks noChangeArrowheads="1"/>
              </p:cNvSpPr>
              <p:nvPr/>
            </p:nvSpPr>
            <p:spPr bwMode="auto">
              <a:xfrm>
                <a:off x="2919" y="2377"/>
                <a:ext cx="13" cy="6"/>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t-IT"/>
              </a:p>
            </p:txBody>
          </p:sp>
          <p:sp>
            <p:nvSpPr>
              <p:cNvPr id="516" name="Rectangle 378"/>
              <p:cNvSpPr>
                <a:spLocks noChangeArrowheads="1"/>
              </p:cNvSpPr>
              <p:nvPr/>
            </p:nvSpPr>
            <p:spPr bwMode="auto">
              <a:xfrm>
                <a:off x="2884" y="2377"/>
                <a:ext cx="11" cy="6"/>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t-IT"/>
              </a:p>
            </p:txBody>
          </p:sp>
          <p:sp>
            <p:nvSpPr>
              <p:cNvPr id="517" name="Rectangle 379"/>
              <p:cNvSpPr>
                <a:spLocks noChangeArrowheads="1"/>
              </p:cNvSpPr>
              <p:nvPr/>
            </p:nvSpPr>
            <p:spPr bwMode="auto">
              <a:xfrm>
                <a:off x="2847" y="2377"/>
                <a:ext cx="12" cy="6"/>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t-IT"/>
              </a:p>
            </p:txBody>
          </p:sp>
          <p:sp>
            <p:nvSpPr>
              <p:cNvPr id="518" name="Rectangle 380"/>
              <p:cNvSpPr>
                <a:spLocks noChangeArrowheads="1"/>
              </p:cNvSpPr>
              <p:nvPr/>
            </p:nvSpPr>
            <p:spPr bwMode="auto">
              <a:xfrm>
                <a:off x="2810" y="2377"/>
                <a:ext cx="12" cy="6"/>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t-IT"/>
              </a:p>
            </p:txBody>
          </p:sp>
          <p:sp>
            <p:nvSpPr>
              <p:cNvPr id="519" name="Rectangle 381"/>
              <p:cNvSpPr>
                <a:spLocks noChangeArrowheads="1"/>
              </p:cNvSpPr>
              <p:nvPr/>
            </p:nvSpPr>
            <p:spPr bwMode="auto">
              <a:xfrm>
                <a:off x="2774" y="2377"/>
                <a:ext cx="12" cy="6"/>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t-IT"/>
              </a:p>
            </p:txBody>
          </p:sp>
          <p:sp>
            <p:nvSpPr>
              <p:cNvPr id="520" name="Rectangle 382"/>
              <p:cNvSpPr>
                <a:spLocks noChangeArrowheads="1"/>
              </p:cNvSpPr>
              <p:nvPr/>
            </p:nvSpPr>
            <p:spPr bwMode="auto">
              <a:xfrm>
                <a:off x="2738" y="2377"/>
                <a:ext cx="12" cy="6"/>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t-IT"/>
              </a:p>
            </p:txBody>
          </p:sp>
          <p:sp>
            <p:nvSpPr>
              <p:cNvPr id="521" name="Rectangle 383"/>
              <p:cNvSpPr>
                <a:spLocks noChangeArrowheads="1"/>
              </p:cNvSpPr>
              <p:nvPr/>
            </p:nvSpPr>
            <p:spPr bwMode="auto">
              <a:xfrm>
                <a:off x="2702" y="2377"/>
                <a:ext cx="12" cy="6"/>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t-IT"/>
              </a:p>
            </p:txBody>
          </p:sp>
          <p:sp>
            <p:nvSpPr>
              <p:cNvPr id="522" name="Rectangle 384"/>
              <p:cNvSpPr>
                <a:spLocks noChangeArrowheads="1"/>
              </p:cNvSpPr>
              <p:nvPr/>
            </p:nvSpPr>
            <p:spPr bwMode="auto">
              <a:xfrm>
                <a:off x="2665" y="2377"/>
                <a:ext cx="12" cy="6"/>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t-IT"/>
              </a:p>
            </p:txBody>
          </p:sp>
          <p:sp>
            <p:nvSpPr>
              <p:cNvPr id="523" name="Rectangle 385"/>
              <p:cNvSpPr>
                <a:spLocks noChangeArrowheads="1"/>
              </p:cNvSpPr>
              <p:nvPr/>
            </p:nvSpPr>
            <p:spPr bwMode="auto">
              <a:xfrm>
                <a:off x="2629" y="2377"/>
                <a:ext cx="12" cy="6"/>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t-IT"/>
              </a:p>
            </p:txBody>
          </p:sp>
          <p:sp>
            <p:nvSpPr>
              <p:cNvPr id="524" name="Rectangle 386"/>
              <p:cNvSpPr>
                <a:spLocks noChangeArrowheads="1"/>
              </p:cNvSpPr>
              <p:nvPr/>
            </p:nvSpPr>
            <p:spPr bwMode="auto">
              <a:xfrm>
                <a:off x="2592" y="2377"/>
                <a:ext cx="13" cy="6"/>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t-IT"/>
              </a:p>
            </p:txBody>
          </p:sp>
          <p:sp>
            <p:nvSpPr>
              <p:cNvPr id="525" name="Rectangle 387"/>
              <p:cNvSpPr>
                <a:spLocks noChangeArrowheads="1"/>
              </p:cNvSpPr>
              <p:nvPr/>
            </p:nvSpPr>
            <p:spPr bwMode="auto">
              <a:xfrm>
                <a:off x="2556" y="2377"/>
                <a:ext cx="12" cy="6"/>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t-IT"/>
              </a:p>
            </p:txBody>
          </p:sp>
          <p:sp>
            <p:nvSpPr>
              <p:cNvPr id="526" name="Rectangle 388"/>
              <p:cNvSpPr>
                <a:spLocks noChangeArrowheads="1"/>
              </p:cNvSpPr>
              <p:nvPr/>
            </p:nvSpPr>
            <p:spPr bwMode="auto">
              <a:xfrm>
                <a:off x="2520" y="2377"/>
                <a:ext cx="12" cy="6"/>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t-IT"/>
              </a:p>
            </p:txBody>
          </p:sp>
          <p:sp>
            <p:nvSpPr>
              <p:cNvPr id="527" name="Rectangle 389"/>
              <p:cNvSpPr>
                <a:spLocks noChangeArrowheads="1"/>
              </p:cNvSpPr>
              <p:nvPr/>
            </p:nvSpPr>
            <p:spPr bwMode="auto">
              <a:xfrm>
                <a:off x="2483" y="2377"/>
                <a:ext cx="12" cy="6"/>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t-IT"/>
              </a:p>
            </p:txBody>
          </p:sp>
          <p:sp>
            <p:nvSpPr>
              <p:cNvPr id="528" name="Rectangle 390"/>
              <p:cNvSpPr>
                <a:spLocks noChangeArrowheads="1"/>
              </p:cNvSpPr>
              <p:nvPr/>
            </p:nvSpPr>
            <p:spPr bwMode="auto">
              <a:xfrm>
                <a:off x="2447" y="2377"/>
                <a:ext cx="12" cy="6"/>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t-IT"/>
              </a:p>
            </p:txBody>
          </p:sp>
          <p:sp>
            <p:nvSpPr>
              <p:cNvPr id="529" name="Rectangle 391"/>
              <p:cNvSpPr>
                <a:spLocks noChangeArrowheads="1"/>
              </p:cNvSpPr>
              <p:nvPr/>
            </p:nvSpPr>
            <p:spPr bwMode="auto">
              <a:xfrm>
                <a:off x="2411" y="2377"/>
                <a:ext cx="12" cy="6"/>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t-IT"/>
              </a:p>
            </p:txBody>
          </p:sp>
          <p:sp>
            <p:nvSpPr>
              <p:cNvPr id="530" name="Rectangle 392"/>
              <p:cNvSpPr>
                <a:spLocks noChangeArrowheads="1"/>
              </p:cNvSpPr>
              <p:nvPr/>
            </p:nvSpPr>
            <p:spPr bwMode="auto">
              <a:xfrm>
                <a:off x="2374" y="2377"/>
                <a:ext cx="12" cy="6"/>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t-IT"/>
              </a:p>
            </p:txBody>
          </p:sp>
          <p:sp>
            <p:nvSpPr>
              <p:cNvPr id="531" name="Rectangle 393"/>
              <p:cNvSpPr>
                <a:spLocks noChangeArrowheads="1"/>
              </p:cNvSpPr>
              <p:nvPr/>
            </p:nvSpPr>
            <p:spPr bwMode="auto">
              <a:xfrm>
                <a:off x="2338" y="2377"/>
                <a:ext cx="12" cy="6"/>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t-IT"/>
              </a:p>
            </p:txBody>
          </p:sp>
          <p:sp>
            <p:nvSpPr>
              <p:cNvPr id="532" name="Rectangle 394"/>
              <p:cNvSpPr>
                <a:spLocks noChangeArrowheads="1"/>
              </p:cNvSpPr>
              <p:nvPr/>
            </p:nvSpPr>
            <p:spPr bwMode="auto">
              <a:xfrm>
                <a:off x="2301" y="2377"/>
                <a:ext cx="13" cy="6"/>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t-IT"/>
              </a:p>
            </p:txBody>
          </p:sp>
          <p:sp>
            <p:nvSpPr>
              <p:cNvPr id="533" name="Rectangle 395"/>
              <p:cNvSpPr>
                <a:spLocks noChangeArrowheads="1"/>
              </p:cNvSpPr>
              <p:nvPr/>
            </p:nvSpPr>
            <p:spPr bwMode="auto">
              <a:xfrm>
                <a:off x="2265" y="2377"/>
                <a:ext cx="13" cy="6"/>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t-IT"/>
              </a:p>
            </p:txBody>
          </p:sp>
          <p:sp>
            <p:nvSpPr>
              <p:cNvPr id="534" name="Rectangle 396"/>
              <p:cNvSpPr>
                <a:spLocks noChangeArrowheads="1"/>
              </p:cNvSpPr>
              <p:nvPr/>
            </p:nvSpPr>
            <p:spPr bwMode="auto">
              <a:xfrm>
                <a:off x="2229" y="2377"/>
                <a:ext cx="12" cy="6"/>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t-IT"/>
              </a:p>
            </p:txBody>
          </p:sp>
          <p:sp>
            <p:nvSpPr>
              <p:cNvPr id="535" name="Rectangle 397"/>
              <p:cNvSpPr>
                <a:spLocks noChangeArrowheads="1"/>
              </p:cNvSpPr>
              <p:nvPr/>
            </p:nvSpPr>
            <p:spPr bwMode="auto">
              <a:xfrm>
                <a:off x="2193" y="2377"/>
                <a:ext cx="11" cy="6"/>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t-IT"/>
              </a:p>
            </p:txBody>
          </p:sp>
          <p:sp>
            <p:nvSpPr>
              <p:cNvPr id="536" name="Rectangle 398"/>
              <p:cNvSpPr>
                <a:spLocks noChangeArrowheads="1"/>
              </p:cNvSpPr>
              <p:nvPr/>
            </p:nvSpPr>
            <p:spPr bwMode="auto">
              <a:xfrm>
                <a:off x="2156" y="2377"/>
                <a:ext cx="12" cy="6"/>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t-IT"/>
              </a:p>
            </p:txBody>
          </p:sp>
          <p:sp>
            <p:nvSpPr>
              <p:cNvPr id="537" name="Rectangle 399"/>
              <p:cNvSpPr>
                <a:spLocks noChangeArrowheads="1"/>
              </p:cNvSpPr>
              <p:nvPr/>
            </p:nvSpPr>
            <p:spPr bwMode="auto">
              <a:xfrm>
                <a:off x="2120" y="2377"/>
                <a:ext cx="12" cy="6"/>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t-IT"/>
              </a:p>
            </p:txBody>
          </p:sp>
          <p:sp>
            <p:nvSpPr>
              <p:cNvPr id="538" name="Rectangle 400"/>
              <p:cNvSpPr>
                <a:spLocks noChangeArrowheads="1"/>
              </p:cNvSpPr>
              <p:nvPr/>
            </p:nvSpPr>
            <p:spPr bwMode="auto">
              <a:xfrm>
                <a:off x="2084" y="2377"/>
                <a:ext cx="12" cy="6"/>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t-IT"/>
              </a:p>
            </p:txBody>
          </p:sp>
          <p:sp>
            <p:nvSpPr>
              <p:cNvPr id="539" name="Rectangle 401"/>
              <p:cNvSpPr>
                <a:spLocks noChangeArrowheads="1"/>
              </p:cNvSpPr>
              <p:nvPr/>
            </p:nvSpPr>
            <p:spPr bwMode="auto">
              <a:xfrm>
                <a:off x="2047" y="2377"/>
                <a:ext cx="12" cy="6"/>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t-IT"/>
              </a:p>
            </p:txBody>
          </p:sp>
          <p:sp>
            <p:nvSpPr>
              <p:cNvPr id="540" name="Rectangle 402"/>
              <p:cNvSpPr>
                <a:spLocks noChangeArrowheads="1"/>
              </p:cNvSpPr>
              <p:nvPr/>
            </p:nvSpPr>
            <p:spPr bwMode="auto">
              <a:xfrm>
                <a:off x="2011" y="2377"/>
                <a:ext cx="12" cy="6"/>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t-IT"/>
              </a:p>
            </p:txBody>
          </p:sp>
          <p:sp>
            <p:nvSpPr>
              <p:cNvPr id="541" name="Rectangle 403"/>
              <p:cNvSpPr>
                <a:spLocks noChangeArrowheads="1"/>
              </p:cNvSpPr>
              <p:nvPr/>
            </p:nvSpPr>
            <p:spPr bwMode="auto">
              <a:xfrm>
                <a:off x="1974" y="2377"/>
                <a:ext cx="13" cy="6"/>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t-IT"/>
              </a:p>
            </p:txBody>
          </p:sp>
          <p:sp>
            <p:nvSpPr>
              <p:cNvPr id="542" name="Rectangle 404"/>
              <p:cNvSpPr>
                <a:spLocks noChangeArrowheads="1"/>
              </p:cNvSpPr>
              <p:nvPr/>
            </p:nvSpPr>
            <p:spPr bwMode="auto">
              <a:xfrm>
                <a:off x="1939" y="2377"/>
                <a:ext cx="11" cy="6"/>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t-IT"/>
              </a:p>
            </p:txBody>
          </p:sp>
        </p:grpSp>
        <p:sp>
          <p:nvSpPr>
            <p:cNvPr id="269" name="Rectangle 405"/>
            <p:cNvSpPr>
              <a:spLocks noChangeArrowheads="1"/>
            </p:cNvSpPr>
            <p:nvPr/>
          </p:nvSpPr>
          <p:spPr bwMode="auto">
            <a:xfrm>
              <a:off x="1601" y="2047"/>
              <a:ext cx="9" cy="5"/>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t-IT"/>
            </a:p>
          </p:txBody>
        </p:sp>
        <p:sp>
          <p:nvSpPr>
            <p:cNvPr id="270" name="Rectangle 406"/>
            <p:cNvSpPr>
              <a:spLocks noChangeArrowheads="1"/>
            </p:cNvSpPr>
            <p:nvPr/>
          </p:nvSpPr>
          <p:spPr bwMode="auto">
            <a:xfrm>
              <a:off x="1570" y="2047"/>
              <a:ext cx="10" cy="5"/>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t-IT"/>
            </a:p>
          </p:txBody>
        </p:sp>
        <p:sp>
          <p:nvSpPr>
            <p:cNvPr id="271" name="Rectangle 407"/>
            <p:cNvSpPr>
              <a:spLocks noChangeArrowheads="1"/>
            </p:cNvSpPr>
            <p:nvPr/>
          </p:nvSpPr>
          <p:spPr bwMode="auto">
            <a:xfrm>
              <a:off x="1540" y="2047"/>
              <a:ext cx="11" cy="5"/>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t-IT"/>
            </a:p>
          </p:txBody>
        </p:sp>
        <p:sp>
          <p:nvSpPr>
            <p:cNvPr id="272" name="Rectangle 408"/>
            <p:cNvSpPr>
              <a:spLocks noChangeArrowheads="1"/>
            </p:cNvSpPr>
            <p:nvPr/>
          </p:nvSpPr>
          <p:spPr bwMode="auto">
            <a:xfrm>
              <a:off x="1510" y="2047"/>
              <a:ext cx="9" cy="5"/>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t-IT"/>
            </a:p>
          </p:txBody>
        </p:sp>
        <p:sp>
          <p:nvSpPr>
            <p:cNvPr id="273" name="Rectangle 409"/>
            <p:cNvSpPr>
              <a:spLocks noChangeArrowheads="1"/>
            </p:cNvSpPr>
            <p:nvPr/>
          </p:nvSpPr>
          <p:spPr bwMode="auto">
            <a:xfrm>
              <a:off x="1480" y="2047"/>
              <a:ext cx="11" cy="5"/>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t-IT"/>
            </a:p>
          </p:txBody>
        </p:sp>
        <p:sp>
          <p:nvSpPr>
            <p:cNvPr id="274" name="Rectangle 410"/>
            <p:cNvSpPr>
              <a:spLocks noChangeArrowheads="1"/>
            </p:cNvSpPr>
            <p:nvPr/>
          </p:nvSpPr>
          <p:spPr bwMode="auto">
            <a:xfrm>
              <a:off x="1450" y="2047"/>
              <a:ext cx="11" cy="5"/>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t-IT"/>
            </a:p>
          </p:txBody>
        </p:sp>
        <p:sp>
          <p:nvSpPr>
            <p:cNvPr id="275" name="Rectangle 411"/>
            <p:cNvSpPr>
              <a:spLocks noChangeArrowheads="1"/>
            </p:cNvSpPr>
            <p:nvPr/>
          </p:nvSpPr>
          <p:spPr bwMode="auto">
            <a:xfrm>
              <a:off x="1420" y="2047"/>
              <a:ext cx="9" cy="5"/>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t-IT"/>
            </a:p>
          </p:txBody>
        </p:sp>
        <p:sp>
          <p:nvSpPr>
            <p:cNvPr id="276" name="Rectangle 412"/>
            <p:cNvSpPr>
              <a:spLocks noChangeArrowheads="1"/>
            </p:cNvSpPr>
            <p:nvPr/>
          </p:nvSpPr>
          <p:spPr bwMode="auto">
            <a:xfrm>
              <a:off x="1390" y="2047"/>
              <a:ext cx="11" cy="5"/>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t-IT"/>
            </a:p>
          </p:txBody>
        </p:sp>
        <p:sp>
          <p:nvSpPr>
            <p:cNvPr id="277" name="Rectangle 413"/>
            <p:cNvSpPr>
              <a:spLocks noChangeArrowheads="1"/>
            </p:cNvSpPr>
            <p:nvPr/>
          </p:nvSpPr>
          <p:spPr bwMode="auto">
            <a:xfrm>
              <a:off x="1360" y="2047"/>
              <a:ext cx="10" cy="5"/>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t-IT"/>
            </a:p>
          </p:txBody>
        </p:sp>
        <p:sp>
          <p:nvSpPr>
            <p:cNvPr id="278" name="Rectangle 414"/>
            <p:cNvSpPr>
              <a:spLocks noChangeArrowheads="1"/>
            </p:cNvSpPr>
            <p:nvPr/>
          </p:nvSpPr>
          <p:spPr bwMode="auto">
            <a:xfrm>
              <a:off x="1331" y="2047"/>
              <a:ext cx="10" cy="5"/>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t-IT"/>
            </a:p>
          </p:txBody>
        </p:sp>
        <p:sp>
          <p:nvSpPr>
            <p:cNvPr id="279" name="Rectangle 415"/>
            <p:cNvSpPr>
              <a:spLocks noChangeArrowheads="1"/>
            </p:cNvSpPr>
            <p:nvPr/>
          </p:nvSpPr>
          <p:spPr bwMode="auto">
            <a:xfrm>
              <a:off x="1300" y="2047"/>
              <a:ext cx="11" cy="5"/>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t-IT"/>
            </a:p>
          </p:txBody>
        </p:sp>
        <p:sp>
          <p:nvSpPr>
            <p:cNvPr id="280" name="Rectangle 416"/>
            <p:cNvSpPr>
              <a:spLocks noChangeArrowheads="1"/>
            </p:cNvSpPr>
            <p:nvPr/>
          </p:nvSpPr>
          <p:spPr bwMode="auto">
            <a:xfrm>
              <a:off x="1270" y="2047"/>
              <a:ext cx="10" cy="5"/>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t-IT"/>
            </a:p>
          </p:txBody>
        </p:sp>
        <p:sp>
          <p:nvSpPr>
            <p:cNvPr id="281" name="Rectangle 417"/>
            <p:cNvSpPr>
              <a:spLocks noChangeArrowheads="1"/>
            </p:cNvSpPr>
            <p:nvPr/>
          </p:nvSpPr>
          <p:spPr bwMode="auto">
            <a:xfrm>
              <a:off x="1241" y="2047"/>
              <a:ext cx="10" cy="5"/>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t-IT"/>
            </a:p>
          </p:txBody>
        </p:sp>
        <p:sp>
          <p:nvSpPr>
            <p:cNvPr id="282" name="Rectangle 418"/>
            <p:cNvSpPr>
              <a:spLocks noChangeArrowheads="1"/>
            </p:cNvSpPr>
            <p:nvPr/>
          </p:nvSpPr>
          <p:spPr bwMode="auto">
            <a:xfrm>
              <a:off x="1209" y="2047"/>
              <a:ext cx="11" cy="5"/>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t-IT"/>
            </a:p>
          </p:txBody>
        </p:sp>
        <p:sp>
          <p:nvSpPr>
            <p:cNvPr id="283" name="Rectangle 419"/>
            <p:cNvSpPr>
              <a:spLocks noChangeArrowheads="1"/>
            </p:cNvSpPr>
            <p:nvPr/>
          </p:nvSpPr>
          <p:spPr bwMode="auto">
            <a:xfrm>
              <a:off x="1181" y="2047"/>
              <a:ext cx="9" cy="5"/>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t-IT"/>
            </a:p>
          </p:txBody>
        </p:sp>
        <p:sp>
          <p:nvSpPr>
            <p:cNvPr id="284" name="Rectangle 420"/>
            <p:cNvSpPr>
              <a:spLocks noChangeArrowheads="1"/>
            </p:cNvSpPr>
            <p:nvPr/>
          </p:nvSpPr>
          <p:spPr bwMode="auto">
            <a:xfrm>
              <a:off x="1150" y="2047"/>
              <a:ext cx="11" cy="5"/>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t-IT"/>
            </a:p>
          </p:txBody>
        </p:sp>
        <p:sp>
          <p:nvSpPr>
            <p:cNvPr id="285" name="Rectangle 421"/>
            <p:cNvSpPr>
              <a:spLocks noChangeArrowheads="1"/>
            </p:cNvSpPr>
            <p:nvPr/>
          </p:nvSpPr>
          <p:spPr bwMode="auto">
            <a:xfrm>
              <a:off x="1120" y="2047"/>
              <a:ext cx="11" cy="5"/>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t-IT"/>
            </a:p>
          </p:txBody>
        </p:sp>
        <p:sp>
          <p:nvSpPr>
            <p:cNvPr id="286" name="Rectangle 422"/>
            <p:cNvSpPr>
              <a:spLocks noChangeArrowheads="1"/>
            </p:cNvSpPr>
            <p:nvPr/>
          </p:nvSpPr>
          <p:spPr bwMode="auto">
            <a:xfrm>
              <a:off x="1091" y="2047"/>
              <a:ext cx="9" cy="5"/>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t-IT"/>
            </a:p>
          </p:txBody>
        </p:sp>
        <p:sp>
          <p:nvSpPr>
            <p:cNvPr id="287" name="Rectangle 423"/>
            <p:cNvSpPr>
              <a:spLocks noChangeArrowheads="1"/>
            </p:cNvSpPr>
            <p:nvPr/>
          </p:nvSpPr>
          <p:spPr bwMode="auto">
            <a:xfrm>
              <a:off x="1060" y="2047"/>
              <a:ext cx="9" cy="5"/>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t-IT"/>
            </a:p>
          </p:txBody>
        </p:sp>
        <p:sp>
          <p:nvSpPr>
            <p:cNvPr id="288" name="Rectangle 424"/>
            <p:cNvSpPr>
              <a:spLocks noChangeArrowheads="1"/>
            </p:cNvSpPr>
            <p:nvPr/>
          </p:nvSpPr>
          <p:spPr bwMode="auto">
            <a:xfrm>
              <a:off x="1030" y="2047"/>
              <a:ext cx="11" cy="5"/>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t-IT"/>
            </a:p>
          </p:txBody>
        </p:sp>
        <p:sp>
          <p:nvSpPr>
            <p:cNvPr id="289" name="Rectangle 425"/>
            <p:cNvSpPr>
              <a:spLocks noChangeArrowheads="1"/>
            </p:cNvSpPr>
            <p:nvPr/>
          </p:nvSpPr>
          <p:spPr bwMode="auto">
            <a:xfrm>
              <a:off x="1000" y="2047"/>
              <a:ext cx="11" cy="5"/>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t-IT"/>
            </a:p>
          </p:txBody>
        </p:sp>
        <p:sp>
          <p:nvSpPr>
            <p:cNvPr id="290" name="Rectangle 426"/>
            <p:cNvSpPr>
              <a:spLocks noChangeArrowheads="1"/>
            </p:cNvSpPr>
            <p:nvPr/>
          </p:nvSpPr>
          <p:spPr bwMode="auto">
            <a:xfrm>
              <a:off x="970" y="2047"/>
              <a:ext cx="11" cy="5"/>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t-IT"/>
            </a:p>
          </p:txBody>
        </p:sp>
        <p:sp>
          <p:nvSpPr>
            <p:cNvPr id="291" name="Rectangle 427"/>
            <p:cNvSpPr>
              <a:spLocks noChangeArrowheads="1"/>
            </p:cNvSpPr>
            <p:nvPr/>
          </p:nvSpPr>
          <p:spPr bwMode="auto">
            <a:xfrm>
              <a:off x="940" y="2047"/>
              <a:ext cx="11" cy="5"/>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t-IT"/>
            </a:p>
          </p:txBody>
        </p:sp>
        <p:sp>
          <p:nvSpPr>
            <p:cNvPr id="292" name="Rectangle 428"/>
            <p:cNvSpPr>
              <a:spLocks noChangeArrowheads="1"/>
            </p:cNvSpPr>
            <p:nvPr/>
          </p:nvSpPr>
          <p:spPr bwMode="auto">
            <a:xfrm>
              <a:off x="911" y="2047"/>
              <a:ext cx="10" cy="5"/>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t-IT"/>
            </a:p>
          </p:txBody>
        </p:sp>
        <p:sp>
          <p:nvSpPr>
            <p:cNvPr id="293" name="Rectangle 429"/>
            <p:cNvSpPr>
              <a:spLocks noChangeArrowheads="1"/>
            </p:cNvSpPr>
            <p:nvPr/>
          </p:nvSpPr>
          <p:spPr bwMode="auto">
            <a:xfrm>
              <a:off x="880" y="2047"/>
              <a:ext cx="11" cy="5"/>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t-IT"/>
            </a:p>
          </p:txBody>
        </p:sp>
        <p:sp>
          <p:nvSpPr>
            <p:cNvPr id="294" name="Rectangle 430"/>
            <p:cNvSpPr>
              <a:spLocks noChangeArrowheads="1"/>
            </p:cNvSpPr>
            <p:nvPr/>
          </p:nvSpPr>
          <p:spPr bwMode="auto">
            <a:xfrm>
              <a:off x="850" y="2047"/>
              <a:ext cx="11" cy="5"/>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t-IT"/>
            </a:p>
          </p:txBody>
        </p:sp>
        <p:sp>
          <p:nvSpPr>
            <p:cNvPr id="295" name="Rectangle 431"/>
            <p:cNvSpPr>
              <a:spLocks noChangeArrowheads="1"/>
            </p:cNvSpPr>
            <p:nvPr/>
          </p:nvSpPr>
          <p:spPr bwMode="auto">
            <a:xfrm>
              <a:off x="821" y="2047"/>
              <a:ext cx="10" cy="5"/>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t-IT"/>
            </a:p>
          </p:txBody>
        </p:sp>
        <p:sp>
          <p:nvSpPr>
            <p:cNvPr id="296" name="Rectangle 432"/>
            <p:cNvSpPr>
              <a:spLocks noChangeArrowheads="1"/>
            </p:cNvSpPr>
            <p:nvPr/>
          </p:nvSpPr>
          <p:spPr bwMode="auto">
            <a:xfrm>
              <a:off x="790" y="2047"/>
              <a:ext cx="11" cy="5"/>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t-IT"/>
            </a:p>
          </p:txBody>
        </p:sp>
        <p:sp>
          <p:nvSpPr>
            <p:cNvPr id="297" name="Rectangle 433"/>
            <p:cNvSpPr>
              <a:spLocks noChangeArrowheads="1"/>
            </p:cNvSpPr>
            <p:nvPr/>
          </p:nvSpPr>
          <p:spPr bwMode="auto">
            <a:xfrm>
              <a:off x="760" y="2047"/>
              <a:ext cx="10" cy="5"/>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t-IT"/>
            </a:p>
          </p:txBody>
        </p:sp>
        <p:sp>
          <p:nvSpPr>
            <p:cNvPr id="298" name="Rectangle 434"/>
            <p:cNvSpPr>
              <a:spLocks noChangeArrowheads="1"/>
            </p:cNvSpPr>
            <p:nvPr/>
          </p:nvSpPr>
          <p:spPr bwMode="auto">
            <a:xfrm>
              <a:off x="731" y="2047"/>
              <a:ext cx="10" cy="5"/>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t-IT"/>
            </a:p>
          </p:txBody>
        </p:sp>
        <p:sp>
          <p:nvSpPr>
            <p:cNvPr id="299" name="Rectangle 435"/>
            <p:cNvSpPr>
              <a:spLocks noChangeArrowheads="1"/>
            </p:cNvSpPr>
            <p:nvPr/>
          </p:nvSpPr>
          <p:spPr bwMode="auto">
            <a:xfrm>
              <a:off x="700" y="2047"/>
              <a:ext cx="11" cy="5"/>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t-IT"/>
            </a:p>
          </p:txBody>
        </p:sp>
        <p:sp>
          <p:nvSpPr>
            <p:cNvPr id="300" name="Rectangle 436"/>
            <p:cNvSpPr>
              <a:spLocks noChangeArrowheads="1"/>
            </p:cNvSpPr>
            <p:nvPr/>
          </p:nvSpPr>
          <p:spPr bwMode="auto">
            <a:xfrm>
              <a:off x="671" y="2047"/>
              <a:ext cx="9" cy="5"/>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t-IT"/>
            </a:p>
          </p:txBody>
        </p:sp>
        <p:sp>
          <p:nvSpPr>
            <p:cNvPr id="301" name="Rectangle 437"/>
            <p:cNvSpPr>
              <a:spLocks noChangeArrowheads="1"/>
            </p:cNvSpPr>
            <p:nvPr/>
          </p:nvSpPr>
          <p:spPr bwMode="auto">
            <a:xfrm>
              <a:off x="641" y="2047"/>
              <a:ext cx="10" cy="5"/>
            </a:xfrm>
            <a:prstGeom prst="rect">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it-IT"/>
            </a:p>
          </p:txBody>
        </p:sp>
        <p:sp>
          <p:nvSpPr>
            <p:cNvPr id="302" name="Freeform 438"/>
            <p:cNvSpPr>
              <a:spLocks/>
            </p:cNvSpPr>
            <p:nvPr/>
          </p:nvSpPr>
          <p:spPr bwMode="auto">
            <a:xfrm>
              <a:off x="862" y="865"/>
              <a:ext cx="68" cy="1262"/>
            </a:xfrm>
            <a:custGeom>
              <a:avLst/>
              <a:gdLst>
                <a:gd name="T0" fmla="*/ 0 w 189"/>
                <a:gd name="T1" fmla="*/ 3985 h 3985"/>
                <a:gd name="T2" fmla="*/ 0 w 189"/>
                <a:gd name="T3" fmla="*/ 140 h 3985"/>
                <a:gd name="T4" fmla="*/ 189 w 189"/>
                <a:gd name="T5" fmla="*/ 0 h 3985"/>
                <a:gd name="T6" fmla="*/ 189 w 189"/>
                <a:gd name="T7" fmla="*/ 3845 h 3985"/>
                <a:gd name="T8" fmla="*/ 0 w 189"/>
                <a:gd name="T9" fmla="*/ 3985 h 3985"/>
              </a:gdLst>
              <a:ahLst/>
              <a:cxnLst>
                <a:cxn ang="0">
                  <a:pos x="T0" y="T1"/>
                </a:cxn>
                <a:cxn ang="0">
                  <a:pos x="T2" y="T3"/>
                </a:cxn>
                <a:cxn ang="0">
                  <a:pos x="T4" y="T5"/>
                </a:cxn>
                <a:cxn ang="0">
                  <a:pos x="T6" y="T7"/>
                </a:cxn>
                <a:cxn ang="0">
                  <a:pos x="T8" y="T9"/>
                </a:cxn>
              </a:cxnLst>
              <a:rect l="0" t="0" r="r" b="b"/>
              <a:pathLst>
                <a:path w="189" h="3985">
                  <a:moveTo>
                    <a:pt x="0" y="3985"/>
                  </a:moveTo>
                  <a:lnTo>
                    <a:pt x="0" y="140"/>
                  </a:lnTo>
                  <a:lnTo>
                    <a:pt x="189" y="0"/>
                  </a:lnTo>
                  <a:lnTo>
                    <a:pt x="189" y="3845"/>
                  </a:lnTo>
                  <a:lnTo>
                    <a:pt x="0" y="3985"/>
                  </a:lnTo>
                  <a:close/>
                </a:path>
              </a:pathLst>
            </a:custGeom>
            <a:solidFill>
              <a:srgbClr val="4D4D80"/>
            </a:solidFill>
            <a:ln w="11113">
              <a:solidFill>
                <a:srgbClr val="000000"/>
              </a:solidFill>
              <a:prstDash val="solid"/>
              <a:round/>
              <a:headEnd/>
              <a:tailEnd/>
            </a:ln>
          </p:spPr>
          <p:txBody>
            <a:bodyPr/>
            <a:lstStyle/>
            <a:p>
              <a:endParaRPr lang="it-IT"/>
            </a:p>
          </p:txBody>
        </p:sp>
        <p:sp>
          <p:nvSpPr>
            <p:cNvPr id="303" name="Rectangle 439"/>
            <p:cNvSpPr>
              <a:spLocks noChangeArrowheads="1"/>
            </p:cNvSpPr>
            <p:nvPr/>
          </p:nvSpPr>
          <p:spPr bwMode="auto">
            <a:xfrm>
              <a:off x="665" y="909"/>
              <a:ext cx="197" cy="1218"/>
            </a:xfrm>
            <a:prstGeom prst="rect">
              <a:avLst/>
            </a:prstGeom>
            <a:solidFill>
              <a:srgbClr val="9999FF"/>
            </a:solidFill>
            <a:ln w="11113">
              <a:solidFill>
                <a:srgbClr val="000000"/>
              </a:solidFill>
              <a:miter lim="800000"/>
              <a:headEnd/>
              <a:tailEnd/>
            </a:ln>
          </p:spPr>
          <p:txBody>
            <a:bodyPr/>
            <a:lstStyle/>
            <a:p>
              <a:endParaRPr lang="it-IT"/>
            </a:p>
          </p:txBody>
        </p:sp>
        <p:sp>
          <p:nvSpPr>
            <p:cNvPr id="304" name="Freeform 440"/>
            <p:cNvSpPr>
              <a:spLocks/>
            </p:cNvSpPr>
            <p:nvPr/>
          </p:nvSpPr>
          <p:spPr bwMode="auto">
            <a:xfrm>
              <a:off x="665" y="865"/>
              <a:ext cx="265" cy="44"/>
            </a:xfrm>
            <a:custGeom>
              <a:avLst/>
              <a:gdLst>
                <a:gd name="T0" fmla="*/ 549 w 738"/>
                <a:gd name="T1" fmla="*/ 140 h 140"/>
                <a:gd name="T2" fmla="*/ 738 w 738"/>
                <a:gd name="T3" fmla="*/ 0 h 140"/>
                <a:gd name="T4" fmla="*/ 189 w 738"/>
                <a:gd name="T5" fmla="*/ 0 h 140"/>
                <a:gd name="T6" fmla="*/ 0 w 738"/>
                <a:gd name="T7" fmla="*/ 140 h 140"/>
                <a:gd name="T8" fmla="*/ 549 w 738"/>
                <a:gd name="T9" fmla="*/ 140 h 140"/>
              </a:gdLst>
              <a:ahLst/>
              <a:cxnLst>
                <a:cxn ang="0">
                  <a:pos x="T0" y="T1"/>
                </a:cxn>
                <a:cxn ang="0">
                  <a:pos x="T2" y="T3"/>
                </a:cxn>
                <a:cxn ang="0">
                  <a:pos x="T4" y="T5"/>
                </a:cxn>
                <a:cxn ang="0">
                  <a:pos x="T6" y="T7"/>
                </a:cxn>
                <a:cxn ang="0">
                  <a:pos x="T8" y="T9"/>
                </a:cxn>
              </a:cxnLst>
              <a:rect l="0" t="0" r="r" b="b"/>
              <a:pathLst>
                <a:path w="738" h="140">
                  <a:moveTo>
                    <a:pt x="549" y="140"/>
                  </a:moveTo>
                  <a:lnTo>
                    <a:pt x="738" y="0"/>
                  </a:lnTo>
                  <a:lnTo>
                    <a:pt x="189" y="0"/>
                  </a:lnTo>
                  <a:lnTo>
                    <a:pt x="0" y="140"/>
                  </a:lnTo>
                  <a:lnTo>
                    <a:pt x="549" y="140"/>
                  </a:lnTo>
                  <a:close/>
                </a:path>
              </a:pathLst>
            </a:custGeom>
            <a:solidFill>
              <a:srgbClr val="7373BF"/>
            </a:solidFill>
            <a:ln w="11113">
              <a:solidFill>
                <a:srgbClr val="000000"/>
              </a:solidFill>
              <a:prstDash val="solid"/>
              <a:round/>
              <a:headEnd/>
              <a:tailEnd/>
            </a:ln>
          </p:spPr>
          <p:txBody>
            <a:bodyPr/>
            <a:lstStyle/>
            <a:p>
              <a:endParaRPr lang="it-IT"/>
            </a:p>
          </p:txBody>
        </p:sp>
        <p:sp>
          <p:nvSpPr>
            <p:cNvPr id="305" name="Freeform 441"/>
            <p:cNvSpPr>
              <a:spLocks/>
            </p:cNvSpPr>
            <p:nvPr/>
          </p:nvSpPr>
          <p:spPr bwMode="auto">
            <a:xfrm>
              <a:off x="665" y="865"/>
              <a:ext cx="265" cy="44"/>
            </a:xfrm>
            <a:custGeom>
              <a:avLst/>
              <a:gdLst>
                <a:gd name="T0" fmla="*/ 549 w 738"/>
                <a:gd name="T1" fmla="*/ 140 h 140"/>
                <a:gd name="T2" fmla="*/ 738 w 738"/>
                <a:gd name="T3" fmla="*/ 0 h 140"/>
                <a:gd name="T4" fmla="*/ 189 w 738"/>
                <a:gd name="T5" fmla="*/ 0 h 140"/>
                <a:gd name="T6" fmla="*/ 0 w 738"/>
                <a:gd name="T7" fmla="*/ 140 h 140"/>
                <a:gd name="T8" fmla="*/ 549 w 738"/>
                <a:gd name="T9" fmla="*/ 140 h 140"/>
              </a:gdLst>
              <a:ahLst/>
              <a:cxnLst>
                <a:cxn ang="0">
                  <a:pos x="T0" y="T1"/>
                </a:cxn>
                <a:cxn ang="0">
                  <a:pos x="T2" y="T3"/>
                </a:cxn>
                <a:cxn ang="0">
                  <a:pos x="T4" y="T5"/>
                </a:cxn>
                <a:cxn ang="0">
                  <a:pos x="T6" y="T7"/>
                </a:cxn>
                <a:cxn ang="0">
                  <a:pos x="T8" y="T9"/>
                </a:cxn>
              </a:cxnLst>
              <a:rect l="0" t="0" r="r" b="b"/>
              <a:pathLst>
                <a:path w="738" h="140">
                  <a:moveTo>
                    <a:pt x="549" y="140"/>
                  </a:moveTo>
                  <a:lnTo>
                    <a:pt x="738" y="0"/>
                  </a:lnTo>
                  <a:lnTo>
                    <a:pt x="189" y="0"/>
                  </a:lnTo>
                  <a:lnTo>
                    <a:pt x="0" y="140"/>
                  </a:lnTo>
                  <a:lnTo>
                    <a:pt x="549" y="140"/>
                  </a:lnTo>
                  <a:close/>
                </a:path>
              </a:pathLst>
            </a:custGeom>
            <a:solidFill>
              <a:srgbClr val="73264D"/>
            </a:solidFill>
            <a:ln w="11113">
              <a:solidFill>
                <a:srgbClr val="000000"/>
              </a:solidFill>
              <a:prstDash val="solid"/>
              <a:round/>
              <a:headEnd/>
              <a:tailEnd/>
            </a:ln>
          </p:spPr>
          <p:txBody>
            <a:bodyPr/>
            <a:lstStyle/>
            <a:p>
              <a:endParaRPr lang="it-IT"/>
            </a:p>
          </p:txBody>
        </p:sp>
        <p:sp>
          <p:nvSpPr>
            <p:cNvPr id="306" name="Freeform 442"/>
            <p:cNvSpPr>
              <a:spLocks/>
            </p:cNvSpPr>
            <p:nvPr/>
          </p:nvSpPr>
          <p:spPr bwMode="auto">
            <a:xfrm>
              <a:off x="1358" y="1574"/>
              <a:ext cx="68" cy="553"/>
            </a:xfrm>
            <a:custGeom>
              <a:avLst/>
              <a:gdLst>
                <a:gd name="T0" fmla="*/ 0 w 189"/>
                <a:gd name="T1" fmla="*/ 1747 h 1747"/>
                <a:gd name="T2" fmla="*/ 0 w 189"/>
                <a:gd name="T3" fmla="*/ 140 h 1747"/>
                <a:gd name="T4" fmla="*/ 189 w 189"/>
                <a:gd name="T5" fmla="*/ 0 h 1747"/>
                <a:gd name="T6" fmla="*/ 189 w 189"/>
                <a:gd name="T7" fmla="*/ 1607 h 1747"/>
                <a:gd name="T8" fmla="*/ 0 w 189"/>
                <a:gd name="T9" fmla="*/ 1747 h 1747"/>
              </a:gdLst>
              <a:ahLst/>
              <a:cxnLst>
                <a:cxn ang="0">
                  <a:pos x="T0" y="T1"/>
                </a:cxn>
                <a:cxn ang="0">
                  <a:pos x="T2" y="T3"/>
                </a:cxn>
                <a:cxn ang="0">
                  <a:pos x="T4" y="T5"/>
                </a:cxn>
                <a:cxn ang="0">
                  <a:pos x="T6" y="T7"/>
                </a:cxn>
                <a:cxn ang="0">
                  <a:pos x="T8" y="T9"/>
                </a:cxn>
              </a:cxnLst>
              <a:rect l="0" t="0" r="r" b="b"/>
              <a:pathLst>
                <a:path w="189" h="1747">
                  <a:moveTo>
                    <a:pt x="0" y="1747"/>
                  </a:moveTo>
                  <a:lnTo>
                    <a:pt x="0" y="140"/>
                  </a:lnTo>
                  <a:lnTo>
                    <a:pt x="189" y="0"/>
                  </a:lnTo>
                  <a:lnTo>
                    <a:pt x="189" y="1607"/>
                  </a:lnTo>
                  <a:lnTo>
                    <a:pt x="0" y="1747"/>
                  </a:lnTo>
                  <a:close/>
                </a:path>
              </a:pathLst>
            </a:custGeom>
            <a:solidFill>
              <a:srgbClr val="4D4D80"/>
            </a:solidFill>
            <a:ln w="11113">
              <a:solidFill>
                <a:srgbClr val="000000"/>
              </a:solidFill>
              <a:prstDash val="solid"/>
              <a:round/>
              <a:headEnd/>
              <a:tailEnd/>
            </a:ln>
          </p:spPr>
          <p:txBody>
            <a:bodyPr/>
            <a:lstStyle/>
            <a:p>
              <a:endParaRPr lang="it-IT"/>
            </a:p>
          </p:txBody>
        </p:sp>
        <p:sp>
          <p:nvSpPr>
            <p:cNvPr id="307" name="Rectangle 443"/>
            <p:cNvSpPr>
              <a:spLocks noChangeArrowheads="1"/>
            </p:cNvSpPr>
            <p:nvPr/>
          </p:nvSpPr>
          <p:spPr bwMode="auto">
            <a:xfrm>
              <a:off x="1159" y="1618"/>
              <a:ext cx="199" cy="509"/>
            </a:xfrm>
            <a:prstGeom prst="rect">
              <a:avLst/>
            </a:prstGeom>
            <a:solidFill>
              <a:srgbClr val="9999FF"/>
            </a:solidFill>
            <a:ln w="11113">
              <a:solidFill>
                <a:srgbClr val="000000"/>
              </a:solidFill>
              <a:miter lim="800000"/>
              <a:headEnd/>
              <a:tailEnd/>
            </a:ln>
          </p:spPr>
          <p:txBody>
            <a:bodyPr/>
            <a:lstStyle/>
            <a:p>
              <a:endParaRPr lang="it-IT"/>
            </a:p>
          </p:txBody>
        </p:sp>
        <p:sp>
          <p:nvSpPr>
            <p:cNvPr id="308" name="Freeform 444"/>
            <p:cNvSpPr>
              <a:spLocks/>
            </p:cNvSpPr>
            <p:nvPr/>
          </p:nvSpPr>
          <p:spPr bwMode="auto">
            <a:xfrm>
              <a:off x="1358" y="1261"/>
              <a:ext cx="68" cy="357"/>
            </a:xfrm>
            <a:custGeom>
              <a:avLst/>
              <a:gdLst>
                <a:gd name="T0" fmla="*/ 0 w 189"/>
                <a:gd name="T1" fmla="*/ 1127 h 1127"/>
                <a:gd name="T2" fmla="*/ 0 w 189"/>
                <a:gd name="T3" fmla="*/ 139 h 1127"/>
                <a:gd name="T4" fmla="*/ 189 w 189"/>
                <a:gd name="T5" fmla="*/ 0 h 1127"/>
                <a:gd name="T6" fmla="*/ 189 w 189"/>
                <a:gd name="T7" fmla="*/ 987 h 1127"/>
                <a:gd name="T8" fmla="*/ 0 w 189"/>
                <a:gd name="T9" fmla="*/ 1127 h 1127"/>
              </a:gdLst>
              <a:ahLst/>
              <a:cxnLst>
                <a:cxn ang="0">
                  <a:pos x="T0" y="T1"/>
                </a:cxn>
                <a:cxn ang="0">
                  <a:pos x="T2" y="T3"/>
                </a:cxn>
                <a:cxn ang="0">
                  <a:pos x="T4" y="T5"/>
                </a:cxn>
                <a:cxn ang="0">
                  <a:pos x="T6" y="T7"/>
                </a:cxn>
                <a:cxn ang="0">
                  <a:pos x="T8" y="T9"/>
                </a:cxn>
              </a:cxnLst>
              <a:rect l="0" t="0" r="r" b="b"/>
              <a:pathLst>
                <a:path w="189" h="1127">
                  <a:moveTo>
                    <a:pt x="0" y="1127"/>
                  </a:moveTo>
                  <a:lnTo>
                    <a:pt x="0" y="139"/>
                  </a:lnTo>
                  <a:lnTo>
                    <a:pt x="189" y="0"/>
                  </a:lnTo>
                  <a:lnTo>
                    <a:pt x="189" y="987"/>
                  </a:lnTo>
                  <a:lnTo>
                    <a:pt x="0" y="1127"/>
                  </a:lnTo>
                  <a:close/>
                </a:path>
              </a:pathLst>
            </a:custGeom>
            <a:solidFill>
              <a:srgbClr val="4D1A33"/>
            </a:solidFill>
            <a:ln w="11113">
              <a:solidFill>
                <a:srgbClr val="000000"/>
              </a:solidFill>
              <a:prstDash val="solid"/>
              <a:round/>
              <a:headEnd/>
              <a:tailEnd/>
            </a:ln>
          </p:spPr>
          <p:txBody>
            <a:bodyPr/>
            <a:lstStyle/>
            <a:p>
              <a:endParaRPr lang="it-IT"/>
            </a:p>
          </p:txBody>
        </p:sp>
        <p:sp>
          <p:nvSpPr>
            <p:cNvPr id="309" name="Rectangle 445"/>
            <p:cNvSpPr>
              <a:spLocks noChangeArrowheads="1"/>
            </p:cNvSpPr>
            <p:nvPr/>
          </p:nvSpPr>
          <p:spPr bwMode="auto">
            <a:xfrm>
              <a:off x="1159" y="1305"/>
              <a:ext cx="199" cy="313"/>
            </a:xfrm>
            <a:prstGeom prst="rect">
              <a:avLst/>
            </a:prstGeom>
            <a:solidFill>
              <a:srgbClr val="993366"/>
            </a:solidFill>
            <a:ln w="11113">
              <a:solidFill>
                <a:srgbClr val="000000"/>
              </a:solidFill>
              <a:miter lim="800000"/>
              <a:headEnd/>
              <a:tailEnd/>
            </a:ln>
          </p:spPr>
          <p:txBody>
            <a:bodyPr/>
            <a:lstStyle/>
            <a:p>
              <a:endParaRPr lang="it-IT"/>
            </a:p>
          </p:txBody>
        </p:sp>
        <p:sp>
          <p:nvSpPr>
            <p:cNvPr id="310" name="Freeform 446"/>
            <p:cNvSpPr>
              <a:spLocks/>
            </p:cNvSpPr>
            <p:nvPr/>
          </p:nvSpPr>
          <p:spPr bwMode="auto">
            <a:xfrm>
              <a:off x="1159" y="1261"/>
              <a:ext cx="267" cy="44"/>
            </a:xfrm>
            <a:custGeom>
              <a:avLst/>
              <a:gdLst>
                <a:gd name="T0" fmla="*/ 549 w 738"/>
                <a:gd name="T1" fmla="*/ 139 h 139"/>
                <a:gd name="T2" fmla="*/ 738 w 738"/>
                <a:gd name="T3" fmla="*/ 0 h 139"/>
                <a:gd name="T4" fmla="*/ 189 w 738"/>
                <a:gd name="T5" fmla="*/ 0 h 139"/>
                <a:gd name="T6" fmla="*/ 0 w 738"/>
                <a:gd name="T7" fmla="*/ 139 h 139"/>
                <a:gd name="T8" fmla="*/ 549 w 738"/>
                <a:gd name="T9" fmla="*/ 139 h 139"/>
              </a:gdLst>
              <a:ahLst/>
              <a:cxnLst>
                <a:cxn ang="0">
                  <a:pos x="T0" y="T1"/>
                </a:cxn>
                <a:cxn ang="0">
                  <a:pos x="T2" y="T3"/>
                </a:cxn>
                <a:cxn ang="0">
                  <a:pos x="T4" y="T5"/>
                </a:cxn>
                <a:cxn ang="0">
                  <a:pos x="T6" y="T7"/>
                </a:cxn>
                <a:cxn ang="0">
                  <a:pos x="T8" y="T9"/>
                </a:cxn>
              </a:cxnLst>
              <a:rect l="0" t="0" r="r" b="b"/>
              <a:pathLst>
                <a:path w="738" h="139">
                  <a:moveTo>
                    <a:pt x="549" y="139"/>
                  </a:moveTo>
                  <a:lnTo>
                    <a:pt x="738" y="0"/>
                  </a:lnTo>
                  <a:lnTo>
                    <a:pt x="189" y="0"/>
                  </a:lnTo>
                  <a:lnTo>
                    <a:pt x="0" y="139"/>
                  </a:lnTo>
                  <a:lnTo>
                    <a:pt x="549" y="139"/>
                  </a:lnTo>
                  <a:close/>
                </a:path>
              </a:pathLst>
            </a:custGeom>
            <a:solidFill>
              <a:srgbClr val="73264D"/>
            </a:solidFill>
            <a:ln w="11113">
              <a:solidFill>
                <a:srgbClr val="000000"/>
              </a:solidFill>
              <a:prstDash val="solid"/>
              <a:round/>
              <a:headEnd/>
              <a:tailEnd/>
            </a:ln>
          </p:spPr>
          <p:txBody>
            <a:bodyPr/>
            <a:lstStyle/>
            <a:p>
              <a:endParaRPr lang="it-IT"/>
            </a:p>
          </p:txBody>
        </p:sp>
        <p:sp>
          <p:nvSpPr>
            <p:cNvPr id="311" name="Freeform 447"/>
            <p:cNvSpPr>
              <a:spLocks/>
            </p:cNvSpPr>
            <p:nvPr/>
          </p:nvSpPr>
          <p:spPr bwMode="auto">
            <a:xfrm>
              <a:off x="1851" y="1910"/>
              <a:ext cx="70" cy="217"/>
            </a:xfrm>
            <a:custGeom>
              <a:avLst/>
              <a:gdLst>
                <a:gd name="T0" fmla="*/ 0 w 189"/>
                <a:gd name="T1" fmla="*/ 682 h 682"/>
                <a:gd name="T2" fmla="*/ 0 w 189"/>
                <a:gd name="T3" fmla="*/ 140 h 682"/>
                <a:gd name="T4" fmla="*/ 189 w 189"/>
                <a:gd name="T5" fmla="*/ 0 h 682"/>
                <a:gd name="T6" fmla="*/ 189 w 189"/>
                <a:gd name="T7" fmla="*/ 542 h 682"/>
                <a:gd name="T8" fmla="*/ 0 w 189"/>
                <a:gd name="T9" fmla="*/ 682 h 682"/>
              </a:gdLst>
              <a:ahLst/>
              <a:cxnLst>
                <a:cxn ang="0">
                  <a:pos x="T0" y="T1"/>
                </a:cxn>
                <a:cxn ang="0">
                  <a:pos x="T2" y="T3"/>
                </a:cxn>
                <a:cxn ang="0">
                  <a:pos x="T4" y="T5"/>
                </a:cxn>
                <a:cxn ang="0">
                  <a:pos x="T6" y="T7"/>
                </a:cxn>
                <a:cxn ang="0">
                  <a:pos x="T8" y="T9"/>
                </a:cxn>
              </a:cxnLst>
              <a:rect l="0" t="0" r="r" b="b"/>
              <a:pathLst>
                <a:path w="189" h="682">
                  <a:moveTo>
                    <a:pt x="0" y="682"/>
                  </a:moveTo>
                  <a:lnTo>
                    <a:pt x="0" y="140"/>
                  </a:lnTo>
                  <a:lnTo>
                    <a:pt x="189" y="0"/>
                  </a:lnTo>
                  <a:lnTo>
                    <a:pt x="189" y="542"/>
                  </a:lnTo>
                  <a:lnTo>
                    <a:pt x="0" y="682"/>
                  </a:lnTo>
                  <a:close/>
                </a:path>
              </a:pathLst>
            </a:custGeom>
            <a:solidFill>
              <a:srgbClr val="4D4D80"/>
            </a:solidFill>
            <a:ln w="11113">
              <a:solidFill>
                <a:srgbClr val="000000"/>
              </a:solidFill>
              <a:prstDash val="solid"/>
              <a:round/>
              <a:headEnd/>
              <a:tailEnd/>
            </a:ln>
          </p:spPr>
          <p:txBody>
            <a:bodyPr/>
            <a:lstStyle/>
            <a:p>
              <a:endParaRPr lang="it-IT"/>
            </a:p>
          </p:txBody>
        </p:sp>
        <p:sp>
          <p:nvSpPr>
            <p:cNvPr id="312" name="Rectangle 448"/>
            <p:cNvSpPr>
              <a:spLocks noChangeArrowheads="1"/>
            </p:cNvSpPr>
            <p:nvPr/>
          </p:nvSpPr>
          <p:spPr bwMode="auto">
            <a:xfrm>
              <a:off x="1654" y="1954"/>
              <a:ext cx="197" cy="173"/>
            </a:xfrm>
            <a:prstGeom prst="rect">
              <a:avLst/>
            </a:prstGeom>
            <a:solidFill>
              <a:srgbClr val="9999FF"/>
            </a:solidFill>
            <a:ln w="11113">
              <a:solidFill>
                <a:srgbClr val="000000"/>
              </a:solidFill>
              <a:miter lim="800000"/>
              <a:headEnd/>
              <a:tailEnd/>
            </a:ln>
          </p:spPr>
          <p:txBody>
            <a:bodyPr/>
            <a:lstStyle/>
            <a:p>
              <a:endParaRPr lang="it-IT"/>
            </a:p>
          </p:txBody>
        </p:sp>
        <p:sp>
          <p:nvSpPr>
            <p:cNvPr id="313" name="Freeform 449"/>
            <p:cNvSpPr>
              <a:spLocks/>
            </p:cNvSpPr>
            <p:nvPr/>
          </p:nvSpPr>
          <p:spPr bwMode="auto">
            <a:xfrm>
              <a:off x="1851" y="1516"/>
              <a:ext cx="70" cy="438"/>
            </a:xfrm>
            <a:custGeom>
              <a:avLst/>
              <a:gdLst>
                <a:gd name="T0" fmla="*/ 0 w 189"/>
                <a:gd name="T1" fmla="*/ 1386 h 1386"/>
                <a:gd name="T2" fmla="*/ 0 w 189"/>
                <a:gd name="T3" fmla="*/ 140 h 1386"/>
                <a:gd name="T4" fmla="*/ 189 w 189"/>
                <a:gd name="T5" fmla="*/ 0 h 1386"/>
                <a:gd name="T6" fmla="*/ 189 w 189"/>
                <a:gd name="T7" fmla="*/ 1246 h 1386"/>
                <a:gd name="T8" fmla="*/ 0 w 189"/>
                <a:gd name="T9" fmla="*/ 1386 h 1386"/>
              </a:gdLst>
              <a:ahLst/>
              <a:cxnLst>
                <a:cxn ang="0">
                  <a:pos x="T0" y="T1"/>
                </a:cxn>
                <a:cxn ang="0">
                  <a:pos x="T2" y="T3"/>
                </a:cxn>
                <a:cxn ang="0">
                  <a:pos x="T4" y="T5"/>
                </a:cxn>
                <a:cxn ang="0">
                  <a:pos x="T6" y="T7"/>
                </a:cxn>
                <a:cxn ang="0">
                  <a:pos x="T8" y="T9"/>
                </a:cxn>
              </a:cxnLst>
              <a:rect l="0" t="0" r="r" b="b"/>
              <a:pathLst>
                <a:path w="189" h="1386">
                  <a:moveTo>
                    <a:pt x="0" y="1386"/>
                  </a:moveTo>
                  <a:lnTo>
                    <a:pt x="0" y="140"/>
                  </a:lnTo>
                  <a:lnTo>
                    <a:pt x="189" y="0"/>
                  </a:lnTo>
                  <a:lnTo>
                    <a:pt x="189" y="1246"/>
                  </a:lnTo>
                  <a:lnTo>
                    <a:pt x="0" y="1386"/>
                  </a:lnTo>
                  <a:close/>
                </a:path>
              </a:pathLst>
            </a:custGeom>
            <a:solidFill>
              <a:srgbClr val="4D1A33"/>
            </a:solidFill>
            <a:ln w="11113">
              <a:solidFill>
                <a:srgbClr val="000000"/>
              </a:solidFill>
              <a:prstDash val="solid"/>
              <a:round/>
              <a:headEnd/>
              <a:tailEnd/>
            </a:ln>
          </p:spPr>
          <p:txBody>
            <a:bodyPr/>
            <a:lstStyle/>
            <a:p>
              <a:endParaRPr lang="it-IT"/>
            </a:p>
          </p:txBody>
        </p:sp>
        <p:sp>
          <p:nvSpPr>
            <p:cNvPr id="314" name="Rectangle 450"/>
            <p:cNvSpPr>
              <a:spLocks noChangeArrowheads="1"/>
            </p:cNvSpPr>
            <p:nvPr/>
          </p:nvSpPr>
          <p:spPr bwMode="auto">
            <a:xfrm>
              <a:off x="1654" y="1561"/>
              <a:ext cx="197" cy="393"/>
            </a:xfrm>
            <a:prstGeom prst="rect">
              <a:avLst/>
            </a:prstGeom>
            <a:solidFill>
              <a:srgbClr val="993366"/>
            </a:solidFill>
            <a:ln w="11113">
              <a:solidFill>
                <a:srgbClr val="000000"/>
              </a:solidFill>
              <a:miter lim="800000"/>
              <a:headEnd/>
              <a:tailEnd/>
            </a:ln>
          </p:spPr>
          <p:txBody>
            <a:bodyPr/>
            <a:lstStyle/>
            <a:p>
              <a:endParaRPr lang="it-IT"/>
            </a:p>
          </p:txBody>
        </p:sp>
        <p:sp>
          <p:nvSpPr>
            <p:cNvPr id="315" name="Freeform 451"/>
            <p:cNvSpPr>
              <a:spLocks/>
            </p:cNvSpPr>
            <p:nvPr/>
          </p:nvSpPr>
          <p:spPr bwMode="auto">
            <a:xfrm>
              <a:off x="1654" y="1516"/>
              <a:ext cx="267" cy="45"/>
            </a:xfrm>
            <a:custGeom>
              <a:avLst/>
              <a:gdLst>
                <a:gd name="T0" fmla="*/ 549 w 738"/>
                <a:gd name="T1" fmla="*/ 140 h 140"/>
                <a:gd name="T2" fmla="*/ 738 w 738"/>
                <a:gd name="T3" fmla="*/ 0 h 140"/>
                <a:gd name="T4" fmla="*/ 189 w 738"/>
                <a:gd name="T5" fmla="*/ 0 h 140"/>
                <a:gd name="T6" fmla="*/ 0 w 738"/>
                <a:gd name="T7" fmla="*/ 140 h 140"/>
                <a:gd name="T8" fmla="*/ 549 w 738"/>
                <a:gd name="T9" fmla="*/ 140 h 140"/>
              </a:gdLst>
              <a:ahLst/>
              <a:cxnLst>
                <a:cxn ang="0">
                  <a:pos x="T0" y="T1"/>
                </a:cxn>
                <a:cxn ang="0">
                  <a:pos x="T2" y="T3"/>
                </a:cxn>
                <a:cxn ang="0">
                  <a:pos x="T4" y="T5"/>
                </a:cxn>
                <a:cxn ang="0">
                  <a:pos x="T6" y="T7"/>
                </a:cxn>
                <a:cxn ang="0">
                  <a:pos x="T8" y="T9"/>
                </a:cxn>
              </a:cxnLst>
              <a:rect l="0" t="0" r="r" b="b"/>
              <a:pathLst>
                <a:path w="738" h="140">
                  <a:moveTo>
                    <a:pt x="549" y="140"/>
                  </a:moveTo>
                  <a:lnTo>
                    <a:pt x="738" y="0"/>
                  </a:lnTo>
                  <a:lnTo>
                    <a:pt x="189" y="0"/>
                  </a:lnTo>
                  <a:lnTo>
                    <a:pt x="0" y="140"/>
                  </a:lnTo>
                  <a:lnTo>
                    <a:pt x="549" y="140"/>
                  </a:lnTo>
                  <a:close/>
                </a:path>
              </a:pathLst>
            </a:custGeom>
            <a:solidFill>
              <a:srgbClr val="73264D"/>
            </a:solidFill>
            <a:ln w="11113">
              <a:solidFill>
                <a:srgbClr val="000000"/>
              </a:solidFill>
              <a:prstDash val="solid"/>
              <a:round/>
              <a:headEnd/>
              <a:tailEnd/>
            </a:ln>
          </p:spPr>
          <p:txBody>
            <a:bodyPr/>
            <a:lstStyle/>
            <a:p>
              <a:endParaRPr lang="it-IT"/>
            </a:p>
          </p:txBody>
        </p:sp>
        <p:sp>
          <p:nvSpPr>
            <p:cNvPr id="316" name="Freeform 452"/>
            <p:cNvSpPr>
              <a:spLocks/>
            </p:cNvSpPr>
            <p:nvPr/>
          </p:nvSpPr>
          <p:spPr bwMode="auto">
            <a:xfrm>
              <a:off x="2347" y="2012"/>
              <a:ext cx="68" cy="115"/>
            </a:xfrm>
            <a:custGeom>
              <a:avLst/>
              <a:gdLst>
                <a:gd name="T0" fmla="*/ 0 w 189"/>
                <a:gd name="T1" fmla="*/ 360 h 360"/>
                <a:gd name="T2" fmla="*/ 0 w 189"/>
                <a:gd name="T3" fmla="*/ 140 h 360"/>
                <a:gd name="T4" fmla="*/ 189 w 189"/>
                <a:gd name="T5" fmla="*/ 0 h 360"/>
                <a:gd name="T6" fmla="*/ 189 w 189"/>
                <a:gd name="T7" fmla="*/ 220 h 360"/>
                <a:gd name="T8" fmla="*/ 0 w 189"/>
                <a:gd name="T9" fmla="*/ 360 h 360"/>
              </a:gdLst>
              <a:ahLst/>
              <a:cxnLst>
                <a:cxn ang="0">
                  <a:pos x="T0" y="T1"/>
                </a:cxn>
                <a:cxn ang="0">
                  <a:pos x="T2" y="T3"/>
                </a:cxn>
                <a:cxn ang="0">
                  <a:pos x="T4" y="T5"/>
                </a:cxn>
                <a:cxn ang="0">
                  <a:pos x="T6" y="T7"/>
                </a:cxn>
                <a:cxn ang="0">
                  <a:pos x="T8" y="T9"/>
                </a:cxn>
              </a:cxnLst>
              <a:rect l="0" t="0" r="r" b="b"/>
              <a:pathLst>
                <a:path w="189" h="360">
                  <a:moveTo>
                    <a:pt x="0" y="360"/>
                  </a:moveTo>
                  <a:lnTo>
                    <a:pt x="0" y="140"/>
                  </a:lnTo>
                  <a:lnTo>
                    <a:pt x="189" y="0"/>
                  </a:lnTo>
                  <a:lnTo>
                    <a:pt x="189" y="220"/>
                  </a:lnTo>
                  <a:lnTo>
                    <a:pt x="0" y="360"/>
                  </a:lnTo>
                  <a:close/>
                </a:path>
              </a:pathLst>
            </a:custGeom>
            <a:solidFill>
              <a:srgbClr val="4D4D80"/>
            </a:solidFill>
            <a:ln w="11113">
              <a:solidFill>
                <a:srgbClr val="000000"/>
              </a:solidFill>
              <a:prstDash val="solid"/>
              <a:round/>
              <a:headEnd/>
              <a:tailEnd/>
            </a:ln>
          </p:spPr>
          <p:txBody>
            <a:bodyPr/>
            <a:lstStyle/>
            <a:p>
              <a:endParaRPr lang="it-IT"/>
            </a:p>
          </p:txBody>
        </p:sp>
        <p:sp>
          <p:nvSpPr>
            <p:cNvPr id="317" name="Rectangle 453"/>
            <p:cNvSpPr>
              <a:spLocks noChangeArrowheads="1"/>
            </p:cNvSpPr>
            <p:nvPr/>
          </p:nvSpPr>
          <p:spPr bwMode="auto">
            <a:xfrm>
              <a:off x="2149" y="2057"/>
              <a:ext cx="198" cy="70"/>
            </a:xfrm>
            <a:prstGeom prst="rect">
              <a:avLst/>
            </a:prstGeom>
            <a:solidFill>
              <a:srgbClr val="9999FF"/>
            </a:solidFill>
            <a:ln w="11113">
              <a:solidFill>
                <a:srgbClr val="000000"/>
              </a:solidFill>
              <a:miter lim="800000"/>
              <a:headEnd/>
              <a:tailEnd/>
            </a:ln>
          </p:spPr>
          <p:txBody>
            <a:bodyPr/>
            <a:lstStyle/>
            <a:p>
              <a:endParaRPr lang="it-IT"/>
            </a:p>
          </p:txBody>
        </p:sp>
        <p:sp>
          <p:nvSpPr>
            <p:cNvPr id="318" name="Freeform 454"/>
            <p:cNvSpPr>
              <a:spLocks/>
            </p:cNvSpPr>
            <p:nvPr/>
          </p:nvSpPr>
          <p:spPr bwMode="auto">
            <a:xfrm>
              <a:off x="2347" y="1716"/>
              <a:ext cx="68" cy="341"/>
            </a:xfrm>
            <a:custGeom>
              <a:avLst/>
              <a:gdLst>
                <a:gd name="T0" fmla="*/ 0 w 189"/>
                <a:gd name="T1" fmla="*/ 1075 h 1075"/>
                <a:gd name="T2" fmla="*/ 0 w 189"/>
                <a:gd name="T3" fmla="*/ 140 h 1075"/>
                <a:gd name="T4" fmla="*/ 189 w 189"/>
                <a:gd name="T5" fmla="*/ 0 h 1075"/>
                <a:gd name="T6" fmla="*/ 189 w 189"/>
                <a:gd name="T7" fmla="*/ 935 h 1075"/>
                <a:gd name="T8" fmla="*/ 0 w 189"/>
                <a:gd name="T9" fmla="*/ 1075 h 1075"/>
              </a:gdLst>
              <a:ahLst/>
              <a:cxnLst>
                <a:cxn ang="0">
                  <a:pos x="T0" y="T1"/>
                </a:cxn>
                <a:cxn ang="0">
                  <a:pos x="T2" y="T3"/>
                </a:cxn>
                <a:cxn ang="0">
                  <a:pos x="T4" y="T5"/>
                </a:cxn>
                <a:cxn ang="0">
                  <a:pos x="T6" y="T7"/>
                </a:cxn>
                <a:cxn ang="0">
                  <a:pos x="T8" y="T9"/>
                </a:cxn>
              </a:cxnLst>
              <a:rect l="0" t="0" r="r" b="b"/>
              <a:pathLst>
                <a:path w="189" h="1075">
                  <a:moveTo>
                    <a:pt x="0" y="1075"/>
                  </a:moveTo>
                  <a:lnTo>
                    <a:pt x="0" y="140"/>
                  </a:lnTo>
                  <a:lnTo>
                    <a:pt x="189" y="0"/>
                  </a:lnTo>
                  <a:lnTo>
                    <a:pt x="189" y="935"/>
                  </a:lnTo>
                  <a:lnTo>
                    <a:pt x="0" y="1075"/>
                  </a:lnTo>
                  <a:close/>
                </a:path>
              </a:pathLst>
            </a:custGeom>
            <a:solidFill>
              <a:srgbClr val="4D1A33"/>
            </a:solidFill>
            <a:ln w="11113">
              <a:solidFill>
                <a:srgbClr val="000000"/>
              </a:solidFill>
              <a:prstDash val="solid"/>
              <a:round/>
              <a:headEnd/>
              <a:tailEnd/>
            </a:ln>
          </p:spPr>
          <p:txBody>
            <a:bodyPr/>
            <a:lstStyle/>
            <a:p>
              <a:endParaRPr lang="it-IT"/>
            </a:p>
          </p:txBody>
        </p:sp>
        <p:sp>
          <p:nvSpPr>
            <p:cNvPr id="319" name="Rectangle 455"/>
            <p:cNvSpPr>
              <a:spLocks noChangeArrowheads="1"/>
            </p:cNvSpPr>
            <p:nvPr/>
          </p:nvSpPr>
          <p:spPr bwMode="auto">
            <a:xfrm>
              <a:off x="2149" y="1761"/>
              <a:ext cx="198" cy="296"/>
            </a:xfrm>
            <a:prstGeom prst="rect">
              <a:avLst/>
            </a:prstGeom>
            <a:solidFill>
              <a:srgbClr val="993366"/>
            </a:solidFill>
            <a:ln w="11113">
              <a:solidFill>
                <a:srgbClr val="000000"/>
              </a:solidFill>
              <a:miter lim="800000"/>
              <a:headEnd/>
              <a:tailEnd/>
            </a:ln>
          </p:spPr>
          <p:txBody>
            <a:bodyPr/>
            <a:lstStyle/>
            <a:p>
              <a:endParaRPr lang="it-IT"/>
            </a:p>
          </p:txBody>
        </p:sp>
        <p:sp>
          <p:nvSpPr>
            <p:cNvPr id="320" name="Freeform 456"/>
            <p:cNvSpPr>
              <a:spLocks/>
            </p:cNvSpPr>
            <p:nvPr/>
          </p:nvSpPr>
          <p:spPr bwMode="auto">
            <a:xfrm>
              <a:off x="2149" y="1716"/>
              <a:ext cx="266" cy="45"/>
            </a:xfrm>
            <a:custGeom>
              <a:avLst/>
              <a:gdLst>
                <a:gd name="T0" fmla="*/ 549 w 738"/>
                <a:gd name="T1" fmla="*/ 140 h 140"/>
                <a:gd name="T2" fmla="*/ 738 w 738"/>
                <a:gd name="T3" fmla="*/ 0 h 140"/>
                <a:gd name="T4" fmla="*/ 189 w 738"/>
                <a:gd name="T5" fmla="*/ 0 h 140"/>
                <a:gd name="T6" fmla="*/ 0 w 738"/>
                <a:gd name="T7" fmla="*/ 140 h 140"/>
                <a:gd name="T8" fmla="*/ 549 w 738"/>
                <a:gd name="T9" fmla="*/ 140 h 140"/>
              </a:gdLst>
              <a:ahLst/>
              <a:cxnLst>
                <a:cxn ang="0">
                  <a:pos x="T0" y="T1"/>
                </a:cxn>
                <a:cxn ang="0">
                  <a:pos x="T2" y="T3"/>
                </a:cxn>
                <a:cxn ang="0">
                  <a:pos x="T4" y="T5"/>
                </a:cxn>
                <a:cxn ang="0">
                  <a:pos x="T6" y="T7"/>
                </a:cxn>
                <a:cxn ang="0">
                  <a:pos x="T8" y="T9"/>
                </a:cxn>
              </a:cxnLst>
              <a:rect l="0" t="0" r="r" b="b"/>
              <a:pathLst>
                <a:path w="738" h="140">
                  <a:moveTo>
                    <a:pt x="549" y="140"/>
                  </a:moveTo>
                  <a:lnTo>
                    <a:pt x="738" y="0"/>
                  </a:lnTo>
                  <a:lnTo>
                    <a:pt x="189" y="0"/>
                  </a:lnTo>
                  <a:lnTo>
                    <a:pt x="0" y="140"/>
                  </a:lnTo>
                  <a:lnTo>
                    <a:pt x="549" y="140"/>
                  </a:lnTo>
                  <a:close/>
                </a:path>
              </a:pathLst>
            </a:custGeom>
            <a:solidFill>
              <a:srgbClr val="73264D"/>
            </a:solidFill>
            <a:ln w="11113">
              <a:solidFill>
                <a:srgbClr val="000000"/>
              </a:solidFill>
              <a:prstDash val="solid"/>
              <a:round/>
              <a:headEnd/>
              <a:tailEnd/>
            </a:ln>
          </p:spPr>
          <p:txBody>
            <a:bodyPr/>
            <a:lstStyle/>
            <a:p>
              <a:endParaRPr lang="it-IT"/>
            </a:p>
          </p:txBody>
        </p:sp>
        <p:sp>
          <p:nvSpPr>
            <p:cNvPr id="321" name="Freeform 457"/>
            <p:cNvSpPr>
              <a:spLocks/>
            </p:cNvSpPr>
            <p:nvPr/>
          </p:nvSpPr>
          <p:spPr bwMode="auto">
            <a:xfrm>
              <a:off x="2841" y="2053"/>
              <a:ext cx="69" cy="74"/>
            </a:xfrm>
            <a:custGeom>
              <a:avLst/>
              <a:gdLst>
                <a:gd name="T0" fmla="*/ 0 w 189"/>
                <a:gd name="T1" fmla="*/ 234 h 234"/>
                <a:gd name="T2" fmla="*/ 0 w 189"/>
                <a:gd name="T3" fmla="*/ 140 h 234"/>
                <a:gd name="T4" fmla="*/ 189 w 189"/>
                <a:gd name="T5" fmla="*/ 0 h 234"/>
                <a:gd name="T6" fmla="*/ 189 w 189"/>
                <a:gd name="T7" fmla="*/ 94 h 234"/>
                <a:gd name="T8" fmla="*/ 0 w 189"/>
                <a:gd name="T9" fmla="*/ 234 h 234"/>
              </a:gdLst>
              <a:ahLst/>
              <a:cxnLst>
                <a:cxn ang="0">
                  <a:pos x="T0" y="T1"/>
                </a:cxn>
                <a:cxn ang="0">
                  <a:pos x="T2" y="T3"/>
                </a:cxn>
                <a:cxn ang="0">
                  <a:pos x="T4" y="T5"/>
                </a:cxn>
                <a:cxn ang="0">
                  <a:pos x="T6" y="T7"/>
                </a:cxn>
                <a:cxn ang="0">
                  <a:pos x="T8" y="T9"/>
                </a:cxn>
              </a:cxnLst>
              <a:rect l="0" t="0" r="r" b="b"/>
              <a:pathLst>
                <a:path w="189" h="234">
                  <a:moveTo>
                    <a:pt x="0" y="234"/>
                  </a:moveTo>
                  <a:lnTo>
                    <a:pt x="0" y="140"/>
                  </a:lnTo>
                  <a:lnTo>
                    <a:pt x="189" y="0"/>
                  </a:lnTo>
                  <a:lnTo>
                    <a:pt x="189" y="94"/>
                  </a:lnTo>
                  <a:lnTo>
                    <a:pt x="0" y="234"/>
                  </a:lnTo>
                  <a:close/>
                </a:path>
              </a:pathLst>
            </a:custGeom>
            <a:solidFill>
              <a:srgbClr val="4D4D80"/>
            </a:solidFill>
            <a:ln w="11113">
              <a:solidFill>
                <a:srgbClr val="000000"/>
              </a:solidFill>
              <a:prstDash val="solid"/>
              <a:round/>
              <a:headEnd/>
              <a:tailEnd/>
            </a:ln>
          </p:spPr>
          <p:txBody>
            <a:bodyPr/>
            <a:lstStyle/>
            <a:p>
              <a:endParaRPr lang="it-IT"/>
            </a:p>
          </p:txBody>
        </p:sp>
        <p:sp>
          <p:nvSpPr>
            <p:cNvPr id="322" name="Rectangle 458"/>
            <p:cNvSpPr>
              <a:spLocks noChangeArrowheads="1"/>
            </p:cNvSpPr>
            <p:nvPr/>
          </p:nvSpPr>
          <p:spPr bwMode="auto">
            <a:xfrm>
              <a:off x="2644" y="2097"/>
              <a:ext cx="197" cy="30"/>
            </a:xfrm>
            <a:prstGeom prst="rect">
              <a:avLst/>
            </a:prstGeom>
            <a:solidFill>
              <a:srgbClr val="9999FF"/>
            </a:solidFill>
            <a:ln w="11113">
              <a:solidFill>
                <a:srgbClr val="000000"/>
              </a:solidFill>
              <a:miter lim="800000"/>
              <a:headEnd/>
              <a:tailEnd/>
            </a:ln>
          </p:spPr>
          <p:txBody>
            <a:bodyPr/>
            <a:lstStyle/>
            <a:p>
              <a:endParaRPr lang="it-IT"/>
            </a:p>
          </p:txBody>
        </p:sp>
        <p:sp>
          <p:nvSpPr>
            <p:cNvPr id="323" name="Freeform 459"/>
            <p:cNvSpPr>
              <a:spLocks/>
            </p:cNvSpPr>
            <p:nvPr/>
          </p:nvSpPr>
          <p:spPr bwMode="auto">
            <a:xfrm>
              <a:off x="2841" y="1839"/>
              <a:ext cx="69" cy="258"/>
            </a:xfrm>
            <a:custGeom>
              <a:avLst/>
              <a:gdLst>
                <a:gd name="T0" fmla="*/ 0 w 189"/>
                <a:gd name="T1" fmla="*/ 813 h 813"/>
                <a:gd name="T2" fmla="*/ 0 w 189"/>
                <a:gd name="T3" fmla="*/ 139 h 813"/>
                <a:gd name="T4" fmla="*/ 189 w 189"/>
                <a:gd name="T5" fmla="*/ 0 h 813"/>
                <a:gd name="T6" fmla="*/ 189 w 189"/>
                <a:gd name="T7" fmla="*/ 673 h 813"/>
                <a:gd name="T8" fmla="*/ 0 w 189"/>
                <a:gd name="T9" fmla="*/ 813 h 813"/>
              </a:gdLst>
              <a:ahLst/>
              <a:cxnLst>
                <a:cxn ang="0">
                  <a:pos x="T0" y="T1"/>
                </a:cxn>
                <a:cxn ang="0">
                  <a:pos x="T2" y="T3"/>
                </a:cxn>
                <a:cxn ang="0">
                  <a:pos x="T4" y="T5"/>
                </a:cxn>
                <a:cxn ang="0">
                  <a:pos x="T6" y="T7"/>
                </a:cxn>
                <a:cxn ang="0">
                  <a:pos x="T8" y="T9"/>
                </a:cxn>
              </a:cxnLst>
              <a:rect l="0" t="0" r="r" b="b"/>
              <a:pathLst>
                <a:path w="189" h="813">
                  <a:moveTo>
                    <a:pt x="0" y="813"/>
                  </a:moveTo>
                  <a:lnTo>
                    <a:pt x="0" y="139"/>
                  </a:lnTo>
                  <a:lnTo>
                    <a:pt x="189" y="0"/>
                  </a:lnTo>
                  <a:lnTo>
                    <a:pt x="189" y="673"/>
                  </a:lnTo>
                  <a:lnTo>
                    <a:pt x="0" y="813"/>
                  </a:lnTo>
                  <a:close/>
                </a:path>
              </a:pathLst>
            </a:custGeom>
            <a:solidFill>
              <a:srgbClr val="4D1A33"/>
            </a:solidFill>
            <a:ln w="11113">
              <a:solidFill>
                <a:srgbClr val="000000"/>
              </a:solidFill>
              <a:prstDash val="solid"/>
              <a:round/>
              <a:headEnd/>
              <a:tailEnd/>
            </a:ln>
          </p:spPr>
          <p:txBody>
            <a:bodyPr/>
            <a:lstStyle/>
            <a:p>
              <a:endParaRPr lang="it-IT"/>
            </a:p>
          </p:txBody>
        </p:sp>
        <p:sp>
          <p:nvSpPr>
            <p:cNvPr id="324" name="Rectangle 460"/>
            <p:cNvSpPr>
              <a:spLocks noChangeArrowheads="1"/>
            </p:cNvSpPr>
            <p:nvPr/>
          </p:nvSpPr>
          <p:spPr bwMode="auto">
            <a:xfrm>
              <a:off x="2644" y="1883"/>
              <a:ext cx="197" cy="214"/>
            </a:xfrm>
            <a:prstGeom prst="rect">
              <a:avLst/>
            </a:prstGeom>
            <a:solidFill>
              <a:srgbClr val="993366"/>
            </a:solidFill>
            <a:ln w="11113">
              <a:solidFill>
                <a:srgbClr val="000000"/>
              </a:solidFill>
              <a:miter lim="800000"/>
              <a:headEnd/>
              <a:tailEnd/>
            </a:ln>
          </p:spPr>
          <p:txBody>
            <a:bodyPr/>
            <a:lstStyle/>
            <a:p>
              <a:endParaRPr lang="it-IT"/>
            </a:p>
          </p:txBody>
        </p:sp>
        <p:sp>
          <p:nvSpPr>
            <p:cNvPr id="325" name="Freeform 461"/>
            <p:cNvSpPr>
              <a:spLocks/>
            </p:cNvSpPr>
            <p:nvPr/>
          </p:nvSpPr>
          <p:spPr bwMode="auto">
            <a:xfrm>
              <a:off x="2644" y="1839"/>
              <a:ext cx="266" cy="44"/>
            </a:xfrm>
            <a:custGeom>
              <a:avLst/>
              <a:gdLst>
                <a:gd name="T0" fmla="*/ 549 w 738"/>
                <a:gd name="T1" fmla="*/ 139 h 139"/>
                <a:gd name="T2" fmla="*/ 738 w 738"/>
                <a:gd name="T3" fmla="*/ 0 h 139"/>
                <a:gd name="T4" fmla="*/ 189 w 738"/>
                <a:gd name="T5" fmla="*/ 0 h 139"/>
                <a:gd name="T6" fmla="*/ 0 w 738"/>
                <a:gd name="T7" fmla="*/ 139 h 139"/>
                <a:gd name="T8" fmla="*/ 549 w 738"/>
                <a:gd name="T9" fmla="*/ 139 h 139"/>
              </a:gdLst>
              <a:ahLst/>
              <a:cxnLst>
                <a:cxn ang="0">
                  <a:pos x="T0" y="T1"/>
                </a:cxn>
                <a:cxn ang="0">
                  <a:pos x="T2" y="T3"/>
                </a:cxn>
                <a:cxn ang="0">
                  <a:pos x="T4" y="T5"/>
                </a:cxn>
                <a:cxn ang="0">
                  <a:pos x="T6" y="T7"/>
                </a:cxn>
                <a:cxn ang="0">
                  <a:pos x="T8" y="T9"/>
                </a:cxn>
              </a:cxnLst>
              <a:rect l="0" t="0" r="r" b="b"/>
              <a:pathLst>
                <a:path w="738" h="139">
                  <a:moveTo>
                    <a:pt x="549" y="139"/>
                  </a:moveTo>
                  <a:lnTo>
                    <a:pt x="738" y="0"/>
                  </a:lnTo>
                  <a:lnTo>
                    <a:pt x="189" y="0"/>
                  </a:lnTo>
                  <a:lnTo>
                    <a:pt x="0" y="139"/>
                  </a:lnTo>
                  <a:lnTo>
                    <a:pt x="549" y="139"/>
                  </a:lnTo>
                  <a:close/>
                </a:path>
              </a:pathLst>
            </a:custGeom>
            <a:solidFill>
              <a:srgbClr val="73264D"/>
            </a:solidFill>
            <a:ln w="11113">
              <a:solidFill>
                <a:srgbClr val="000000"/>
              </a:solidFill>
              <a:prstDash val="solid"/>
              <a:round/>
              <a:headEnd/>
              <a:tailEnd/>
            </a:ln>
          </p:spPr>
          <p:txBody>
            <a:bodyPr/>
            <a:lstStyle/>
            <a:p>
              <a:endParaRPr lang="it-IT"/>
            </a:p>
          </p:txBody>
        </p:sp>
        <p:sp>
          <p:nvSpPr>
            <p:cNvPr id="326" name="Rectangle 463"/>
            <p:cNvSpPr>
              <a:spLocks noChangeArrowheads="1"/>
            </p:cNvSpPr>
            <p:nvPr/>
          </p:nvSpPr>
          <p:spPr bwMode="auto">
            <a:xfrm>
              <a:off x="3138" y="2112"/>
              <a:ext cx="198" cy="15"/>
            </a:xfrm>
            <a:prstGeom prst="rect">
              <a:avLst/>
            </a:prstGeom>
            <a:solidFill>
              <a:srgbClr val="9999FF"/>
            </a:solidFill>
            <a:ln w="11113">
              <a:solidFill>
                <a:srgbClr val="000000"/>
              </a:solidFill>
              <a:miter lim="800000"/>
              <a:headEnd/>
              <a:tailEnd/>
            </a:ln>
          </p:spPr>
          <p:txBody>
            <a:bodyPr/>
            <a:lstStyle/>
            <a:p>
              <a:endParaRPr lang="it-IT"/>
            </a:p>
          </p:txBody>
        </p:sp>
        <p:sp>
          <p:nvSpPr>
            <p:cNvPr id="327" name="Rectangle 465"/>
            <p:cNvSpPr>
              <a:spLocks noChangeArrowheads="1"/>
            </p:cNvSpPr>
            <p:nvPr/>
          </p:nvSpPr>
          <p:spPr bwMode="auto">
            <a:xfrm>
              <a:off x="3138" y="1948"/>
              <a:ext cx="198" cy="164"/>
            </a:xfrm>
            <a:prstGeom prst="rect">
              <a:avLst/>
            </a:prstGeom>
            <a:solidFill>
              <a:srgbClr val="993366"/>
            </a:solidFill>
            <a:ln w="11113">
              <a:solidFill>
                <a:srgbClr val="000000"/>
              </a:solidFill>
              <a:miter lim="800000"/>
              <a:headEnd/>
              <a:tailEnd/>
            </a:ln>
          </p:spPr>
          <p:txBody>
            <a:bodyPr/>
            <a:lstStyle/>
            <a:p>
              <a:endParaRPr lang="it-IT"/>
            </a:p>
          </p:txBody>
        </p:sp>
        <p:sp>
          <p:nvSpPr>
            <p:cNvPr id="328" name="Freeform 466"/>
            <p:cNvSpPr>
              <a:spLocks/>
            </p:cNvSpPr>
            <p:nvPr/>
          </p:nvSpPr>
          <p:spPr bwMode="auto">
            <a:xfrm>
              <a:off x="3138" y="1904"/>
              <a:ext cx="267" cy="44"/>
            </a:xfrm>
            <a:custGeom>
              <a:avLst/>
              <a:gdLst>
                <a:gd name="T0" fmla="*/ 549 w 738"/>
                <a:gd name="T1" fmla="*/ 139 h 139"/>
                <a:gd name="T2" fmla="*/ 738 w 738"/>
                <a:gd name="T3" fmla="*/ 0 h 139"/>
                <a:gd name="T4" fmla="*/ 189 w 738"/>
                <a:gd name="T5" fmla="*/ 0 h 139"/>
                <a:gd name="T6" fmla="*/ 0 w 738"/>
                <a:gd name="T7" fmla="*/ 139 h 139"/>
                <a:gd name="T8" fmla="*/ 549 w 738"/>
                <a:gd name="T9" fmla="*/ 139 h 139"/>
              </a:gdLst>
              <a:ahLst/>
              <a:cxnLst>
                <a:cxn ang="0">
                  <a:pos x="T0" y="T1"/>
                </a:cxn>
                <a:cxn ang="0">
                  <a:pos x="T2" y="T3"/>
                </a:cxn>
                <a:cxn ang="0">
                  <a:pos x="T4" y="T5"/>
                </a:cxn>
                <a:cxn ang="0">
                  <a:pos x="T6" y="T7"/>
                </a:cxn>
                <a:cxn ang="0">
                  <a:pos x="T8" y="T9"/>
                </a:cxn>
              </a:cxnLst>
              <a:rect l="0" t="0" r="r" b="b"/>
              <a:pathLst>
                <a:path w="738" h="139">
                  <a:moveTo>
                    <a:pt x="549" y="139"/>
                  </a:moveTo>
                  <a:lnTo>
                    <a:pt x="738" y="0"/>
                  </a:lnTo>
                  <a:lnTo>
                    <a:pt x="189" y="0"/>
                  </a:lnTo>
                  <a:lnTo>
                    <a:pt x="0" y="139"/>
                  </a:lnTo>
                  <a:lnTo>
                    <a:pt x="549" y="139"/>
                  </a:lnTo>
                  <a:close/>
                </a:path>
              </a:pathLst>
            </a:custGeom>
            <a:solidFill>
              <a:srgbClr val="73264D"/>
            </a:solidFill>
            <a:ln w="11113">
              <a:solidFill>
                <a:srgbClr val="000000"/>
              </a:solidFill>
              <a:prstDash val="solid"/>
              <a:round/>
              <a:headEnd/>
              <a:tailEnd/>
            </a:ln>
          </p:spPr>
          <p:txBody>
            <a:bodyPr/>
            <a:lstStyle/>
            <a:p>
              <a:endParaRPr lang="it-IT"/>
            </a:p>
          </p:txBody>
        </p:sp>
        <p:sp>
          <p:nvSpPr>
            <p:cNvPr id="329" name="Line 482"/>
            <p:cNvSpPr>
              <a:spLocks noChangeShapeType="1"/>
            </p:cNvSpPr>
            <p:nvPr/>
          </p:nvSpPr>
          <p:spPr bwMode="auto">
            <a:xfrm>
              <a:off x="466" y="2160"/>
              <a:ext cx="2969"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330" name="Line 484"/>
            <p:cNvSpPr>
              <a:spLocks noChangeShapeType="1"/>
            </p:cNvSpPr>
            <p:nvPr/>
          </p:nvSpPr>
          <p:spPr bwMode="auto">
            <a:xfrm>
              <a:off x="960" y="2160"/>
              <a:ext cx="2" cy="2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331" name="Line 485"/>
            <p:cNvSpPr>
              <a:spLocks noChangeShapeType="1"/>
            </p:cNvSpPr>
            <p:nvPr/>
          </p:nvSpPr>
          <p:spPr bwMode="auto">
            <a:xfrm>
              <a:off x="1455" y="2160"/>
              <a:ext cx="1" cy="2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332" name="Line 486"/>
            <p:cNvSpPr>
              <a:spLocks noChangeShapeType="1"/>
            </p:cNvSpPr>
            <p:nvPr/>
          </p:nvSpPr>
          <p:spPr bwMode="auto">
            <a:xfrm>
              <a:off x="1950" y="2160"/>
              <a:ext cx="1" cy="2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333" name="Line 487"/>
            <p:cNvSpPr>
              <a:spLocks noChangeShapeType="1"/>
            </p:cNvSpPr>
            <p:nvPr/>
          </p:nvSpPr>
          <p:spPr bwMode="auto">
            <a:xfrm>
              <a:off x="2445" y="2160"/>
              <a:ext cx="1" cy="2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334" name="Line 488"/>
            <p:cNvSpPr>
              <a:spLocks noChangeShapeType="1"/>
            </p:cNvSpPr>
            <p:nvPr/>
          </p:nvSpPr>
          <p:spPr bwMode="auto">
            <a:xfrm>
              <a:off x="2941" y="2160"/>
              <a:ext cx="0" cy="2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335" name="Rectangle 490"/>
            <p:cNvSpPr>
              <a:spLocks noChangeArrowheads="1"/>
            </p:cNvSpPr>
            <p:nvPr/>
          </p:nvSpPr>
          <p:spPr bwMode="auto">
            <a:xfrm>
              <a:off x="699" y="2205"/>
              <a:ext cx="43" cy="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it-IT" altLang="it-IT" sz="900">
                  <a:solidFill>
                    <a:srgbClr val="000000"/>
                  </a:solidFill>
                </a:rPr>
                <a:t>1</a:t>
              </a:r>
              <a:endParaRPr lang="it-IT" altLang="it-IT"/>
            </a:p>
          </p:txBody>
        </p:sp>
        <p:sp>
          <p:nvSpPr>
            <p:cNvPr id="336" name="Rectangle 491"/>
            <p:cNvSpPr>
              <a:spLocks noChangeArrowheads="1"/>
            </p:cNvSpPr>
            <p:nvPr/>
          </p:nvSpPr>
          <p:spPr bwMode="auto">
            <a:xfrm>
              <a:off x="1195" y="2205"/>
              <a:ext cx="43" cy="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it-IT" altLang="it-IT" sz="900">
                  <a:solidFill>
                    <a:srgbClr val="000000"/>
                  </a:solidFill>
                </a:rPr>
                <a:t>2</a:t>
              </a:r>
              <a:endParaRPr lang="it-IT" altLang="it-IT"/>
            </a:p>
          </p:txBody>
        </p:sp>
        <p:sp>
          <p:nvSpPr>
            <p:cNvPr id="337" name="Rectangle 492"/>
            <p:cNvSpPr>
              <a:spLocks noChangeArrowheads="1"/>
            </p:cNvSpPr>
            <p:nvPr/>
          </p:nvSpPr>
          <p:spPr bwMode="auto">
            <a:xfrm>
              <a:off x="1690" y="2205"/>
              <a:ext cx="43" cy="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it-IT" altLang="it-IT" sz="900">
                  <a:solidFill>
                    <a:srgbClr val="000000"/>
                  </a:solidFill>
                </a:rPr>
                <a:t>5</a:t>
              </a:r>
              <a:endParaRPr lang="it-IT" altLang="it-IT"/>
            </a:p>
          </p:txBody>
        </p:sp>
        <p:sp>
          <p:nvSpPr>
            <p:cNvPr id="338" name="Rectangle 493"/>
            <p:cNvSpPr>
              <a:spLocks noChangeArrowheads="1"/>
            </p:cNvSpPr>
            <p:nvPr/>
          </p:nvSpPr>
          <p:spPr bwMode="auto">
            <a:xfrm>
              <a:off x="2168" y="2204"/>
              <a:ext cx="85" cy="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it-IT" altLang="it-IT" sz="900">
                  <a:solidFill>
                    <a:srgbClr val="000000"/>
                  </a:solidFill>
                </a:rPr>
                <a:t>10</a:t>
              </a:r>
              <a:endParaRPr lang="it-IT" altLang="it-IT"/>
            </a:p>
          </p:txBody>
        </p:sp>
        <p:sp>
          <p:nvSpPr>
            <p:cNvPr id="339" name="Rectangle 494"/>
            <p:cNvSpPr>
              <a:spLocks noChangeArrowheads="1"/>
            </p:cNvSpPr>
            <p:nvPr/>
          </p:nvSpPr>
          <p:spPr bwMode="auto">
            <a:xfrm>
              <a:off x="2665" y="2205"/>
              <a:ext cx="85" cy="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it-IT" altLang="it-IT" sz="900">
                  <a:solidFill>
                    <a:srgbClr val="000000"/>
                  </a:solidFill>
                </a:rPr>
                <a:t>20</a:t>
              </a:r>
              <a:endParaRPr lang="it-IT" altLang="it-IT"/>
            </a:p>
          </p:txBody>
        </p:sp>
        <p:sp>
          <p:nvSpPr>
            <p:cNvPr id="340" name="Rectangle 496"/>
            <p:cNvSpPr>
              <a:spLocks noChangeArrowheads="1"/>
            </p:cNvSpPr>
            <p:nvPr/>
          </p:nvSpPr>
          <p:spPr bwMode="auto">
            <a:xfrm>
              <a:off x="1832" y="2280"/>
              <a:ext cx="543" cy="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it-IT" altLang="it-IT" sz="1400" b="1">
                  <a:solidFill>
                    <a:srgbClr val="000000"/>
                  </a:solidFill>
                </a:rPr>
                <a:t>n° di titoli</a:t>
              </a:r>
              <a:endParaRPr lang="it-IT" altLang="it-IT" sz="1400"/>
            </a:p>
          </p:txBody>
        </p:sp>
        <p:sp>
          <p:nvSpPr>
            <p:cNvPr id="341" name="Rectangle 558"/>
            <p:cNvSpPr>
              <a:spLocks noChangeArrowheads="1"/>
            </p:cNvSpPr>
            <p:nvPr/>
          </p:nvSpPr>
          <p:spPr bwMode="auto">
            <a:xfrm>
              <a:off x="3202" y="2203"/>
              <a:ext cx="85" cy="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it-IT" altLang="it-IT" sz="900">
                  <a:solidFill>
                    <a:srgbClr val="000000"/>
                  </a:solidFill>
                </a:rPr>
                <a:t>30</a:t>
              </a:r>
              <a:endParaRPr lang="it-IT" altLang="it-IT"/>
            </a:p>
          </p:txBody>
        </p:sp>
        <p:sp>
          <p:nvSpPr>
            <p:cNvPr id="342" name="Freeform 563"/>
            <p:cNvSpPr>
              <a:spLocks/>
            </p:cNvSpPr>
            <p:nvPr/>
          </p:nvSpPr>
          <p:spPr bwMode="auto">
            <a:xfrm>
              <a:off x="3340" y="1906"/>
              <a:ext cx="84" cy="209"/>
            </a:xfrm>
            <a:custGeom>
              <a:avLst/>
              <a:gdLst>
                <a:gd name="T0" fmla="*/ 0 w 189"/>
                <a:gd name="T1" fmla="*/ 813 h 813"/>
                <a:gd name="T2" fmla="*/ 0 w 189"/>
                <a:gd name="T3" fmla="*/ 139 h 813"/>
                <a:gd name="T4" fmla="*/ 189 w 189"/>
                <a:gd name="T5" fmla="*/ 0 h 813"/>
                <a:gd name="T6" fmla="*/ 189 w 189"/>
                <a:gd name="T7" fmla="*/ 673 h 813"/>
                <a:gd name="T8" fmla="*/ 0 w 189"/>
                <a:gd name="T9" fmla="*/ 813 h 813"/>
              </a:gdLst>
              <a:ahLst/>
              <a:cxnLst>
                <a:cxn ang="0">
                  <a:pos x="T0" y="T1"/>
                </a:cxn>
                <a:cxn ang="0">
                  <a:pos x="T2" y="T3"/>
                </a:cxn>
                <a:cxn ang="0">
                  <a:pos x="T4" y="T5"/>
                </a:cxn>
                <a:cxn ang="0">
                  <a:pos x="T6" y="T7"/>
                </a:cxn>
                <a:cxn ang="0">
                  <a:pos x="T8" y="T9"/>
                </a:cxn>
              </a:cxnLst>
              <a:rect l="0" t="0" r="r" b="b"/>
              <a:pathLst>
                <a:path w="189" h="813">
                  <a:moveTo>
                    <a:pt x="0" y="813"/>
                  </a:moveTo>
                  <a:lnTo>
                    <a:pt x="0" y="139"/>
                  </a:lnTo>
                  <a:lnTo>
                    <a:pt x="189" y="0"/>
                  </a:lnTo>
                  <a:lnTo>
                    <a:pt x="189" y="673"/>
                  </a:lnTo>
                  <a:lnTo>
                    <a:pt x="0" y="813"/>
                  </a:lnTo>
                  <a:close/>
                </a:path>
              </a:pathLst>
            </a:custGeom>
            <a:solidFill>
              <a:srgbClr val="4D1A33"/>
            </a:solidFill>
            <a:ln w="11113">
              <a:solidFill>
                <a:srgbClr val="000000"/>
              </a:solidFill>
              <a:prstDash val="solid"/>
              <a:round/>
              <a:headEnd/>
              <a:tailEnd/>
            </a:ln>
          </p:spPr>
          <p:txBody>
            <a:bodyPr/>
            <a:lstStyle/>
            <a:p>
              <a:endParaRPr lang="it-IT"/>
            </a:p>
          </p:txBody>
        </p:sp>
      </p:grpSp>
    </p:spTree>
    <p:extLst>
      <p:ext uri="{BB962C8B-B14F-4D97-AF65-F5344CB8AC3E}">
        <p14:creationId xmlns:p14="http://schemas.microsoft.com/office/powerpoint/2010/main" val="3269996618"/>
      </p:ext>
    </p:extLst>
  </p:cSld>
  <p:clrMapOvr>
    <a:masterClrMapping/>
  </p:clrMapOvr>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026"/>
          <p:cNvSpPr txBox="1">
            <a:spLocks noChangeArrowheads="1"/>
          </p:cNvSpPr>
          <p:nvPr/>
        </p:nvSpPr>
        <p:spPr bwMode="auto">
          <a:xfrm>
            <a:off x="439172" y="260648"/>
            <a:ext cx="8278812" cy="463846"/>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lgn="ctr">
                <a:solidFill>
                  <a:srgbClr val="6699FF"/>
                </a:solidFill>
                <a:miter lim="800000"/>
                <a:headEnd/>
                <a:tailEnd/>
              </a14:hiddenLine>
            </a:ext>
          </a:extLst>
        </p:spPr>
        <p:txBody>
          <a:bodyPr lIns="90000" tIns="46800" rIns="90000" bIns="46800">
            <a:spAutoFit/>
          </a:bodyPr>
          <a:lstStyle/>
          <a:p>
            <a:pPr algn="ctr">
              <a:defRPr/>
            </a:pPr>
            <a:r>
              <a:rPr lang="it-IT" sz="2400" b="1" dirty="0" smtClean="0">
                <a:solidFill>
                  <a:srgbClr val="F26200"/>
                </a:solidFill>
                <a:latin typeface="Georgia" panose="02040502050405020303" pitchFamily="18" charset="0"/>
              </a:rPr>
              <a:t>Numero di titoli e </a:t>
            </a:r>
            <a:r>
              <a:rPr lang="it-IT" sz="2400" b="1" dirty="0">
                <a:solidFill>
                  <a:srgbClr val="F26200"/>
                </a:solidFill>
                <a:latin typeface="Georgia" panose="02040502050405020303" pitchFamily="18" charset="0"/>
              </a:rPr>
              <a:t>rischio di portafoglio</a:t>
            </a:r>
          </a:p>
        </p:txBody>
      </p:sp>
      <p:sp>
        <p:nvSpPr>
          <p:cNvPr id="2" name="Segnaposto numero diapositiva 1"/>
          <p:cNvSpPr>
            <a:spLocks noGrp="1"/>
          </p:cNvSpPr>
          <p:nvPr>
            <p:ph type="sldNum" sz="quarter" idx="4"/>
          </p:nvPr>
        </p:nvSpPr>
        <p:spPr/>
        <p:txBody>
          <a:bodyPr/>
          <a:lstStyle/>
          <a:p>
            <a:fld id="{CEE20744-6222-4AA3-9D45-8592154090B2}" type="slidenum">
              <a:rPr lang="it-IT" smtClean="0"/>
              <a:pPr/>
              <a:t>194</a:t>
            </a:fld>
            <a:endParaRPr lang="it-IT" dirty="0"/>
          </a:p>
        </p:txBody>
      </p:sp>
      <p:grpSp>
        <p:nvGrpSpPr>
          <p:cNvPr id="3" name="Gruppo 2"/>
          <p:cNvGrpSpPr/>
          <p:nvPr/>
        </p:nvGrpSpPr>
        <p:grpSpPr>
          <a:xfrm>
            <a:off x="1340586" y="1268760"/>
            <a:ext cx="6183742" cy="4341276"/>
            <a:chOff x="57618" y="1249363"/>
            <a:chExt cx="6183742" cy="4341276"/>
          </a:xfrm>
        </p:grpSpPr>
        <p:sp>
          <p:nvSpPr>
            <p:cNvPr id="545" name="Rectangle 493"/>
            <p:cNvSpPr>
              <a:spLocks noChangeArrowheads="1"/>
            </p:cNvSpPr>
            <p:nvPr/>
          </p:nvSpPr>
          <p:spPr bwMode="auto">
            <a:xfrm>
              <a:off x="885825" y="3868738"/>
              <a:ext cx="63500" cy="13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it-IT" altLang="it-IT" sz="900">
                  <a:solidFill>
                    <a:srgbClr val="000000"/>
                  </a:solidFill>
                </a:rPr>
                <a:t>1</a:t>
              </a:r>
              <a:endParaRPr lang="it-IT" altLang="it-IT"/>
            </a:p>
          </p:txBody>
        </p:sp>
        <p:sp>
          <p:nvSpPr>
            <p:cNvPr id="546" name="Rectangle 494"/>
            <p:cNvSpPr>
              <a:spLocks noChangeArrowheads="1"/>
            </p:cNvSpPr>
            <p:nvPr/>
          </p:nvSpPr>
          <p:spPr bwMode="auto">
            <a:xfrm>
              <a:off x="1550988" y="3868738"/>
              <a:ext cx="63500" cy="13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it-IT" altLang="it-IT" sz="900">
                  <a:solidFill>
                    <a:srgbClr val="000000"/>
                  </a:solidFill>
                </a:rPr>
                <a:t>2</a:t>
              </a:r>
              <a:endParaRPr lang="it-IT" altLang="it-IT"/>
            </a:p>
          </p:txBody>
        </p:sp>
        <p:sp>
          <p:nvSpPr>
            <p:cNvPr id="547" name="Rectangle 495"/>
            <p:cNvSpPr>
              <a:spLocks noChangeArrowheads="1"/>
            </p:cNvSpPr>
            <p:nvPr/>
          </p:nvSpPr>
          <p:spPr bwMode="auto">
            <a:xfrm>
              <a:off x="2214563" y="3868738"/>
              <a:ext cx="63500" cy="13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it-IT" altLang="it-IT" sz="900">
                  <a:solidFill>
                    <a:srgbClr val="000000"/>
                  </a:solidFill>
                </a:rPr>
                <a:t>5</a:t>
              </a:r>
              <a:endParaRPr lang="it-IT" altLang="it-IT"/>
            </a:p>
          </p:txBody>
        </p:sp>
        <p:sp>
          <p:nvSpPr>
            <p:cNvPr id="548" name="Rectangle 496"/>
            <p:cNvSpPr>
              <a:spLocks noChangeArrowheads="1"/>
            </p:cNvSpPr>
            <p:nvPr/>
          </p:nvSpPr>
          <p:spPr bwMode="auto">
            <a:xfrm>
              <a:off x="2855913" y="3868738"/>
              <a:ext cx="127000" cy="13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it-IT" altLang="it-IT" sz="900">
                  <a:solidFill>
                    <a:srgbClr val="000000"/>
                  </a:solidFill>
                </a:rPr>
                <a:t>10</a:t>
              </a:r>
              <a:endParaRPr lang="it-IT" altLang="it-IT"/>
            </a:p>
          </p:txBody>
        </p:sp>
        <p:sp>
          <p:nvSpPr>
            <p:cNvPr id="549" name="Rectangle 497"/>
            <p:cNvSpPr>
              <a:spLocks noChangeArrowheads="1"/>
            </p:cNvSpPr>
            <p:nvPr/>
          </p:nvSpPr>
          <p:spPr bwMode="auto">
            <a:xfrm>
              <a:off x="3521075" y="3868738"/>
              <a:ext cx="127000" cy="13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it-IT" altLang="it-IT" sz="900">
                  <a:solidFill>
                    <a:srgbClr val="000000"/>
                  </a:solidFill>
                </a:rPr>
                <a:t>20</a:t>
              </a:r>
              <a:endParaRPr lang="it-IT" altLang="it-IT"/>
            </a:p>
          </p:txBody>
        </p:sp>
        <p:sp>
          <p:nvSpPr>
            <p:cNvPr id="550" name="Rectangle 498"/>
            <p:cNvSpPr>
              <a:spLocks noChangeArrowheads="1"/>
            </p:cNvSpPr>
            <p:nvPr/>
          </p:nvSpPr>
          <p:spPr bwMode="auto">
            <a:xfrm>
              <a:off x="4184650" y="3868738"/>
              <a:ext cx="127000" cy="13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it-IT" altLang="it-IT" sz="900">
                  <a:solidFill>
                    <a:srgbClr val="000000"/>
                  </a:solidFill>
                </a:rPr>
                <a:t>30</a:t>
              </a:r>
              <a:endParaRPr lang="it-IT" altLang="it-IT"/>
            </a:p>
          </p:txBody>
        </p:sp>
        <p:sp>
          <p:nvSpPr>
            <p:cNvPr id="553" name="Text Box 505"/>
            <p:cNvSpPr txBox="1">
              <a:spLocks noChangeArrowheads="1"/>
            </p:cNvSpPr>
            <p:nvPr/>
          </p:nvSpPr>
          <p:spPr bwMode="auto">
            <a:xfrm>
              <a:off x="1356659" y="3431333"/>
              <a:ext cx="2041525" cy="336550"/>
            </a:xfrm>
            <a:prstGeom prst="rect">
              <a:avLst/>
            </a:prstGeom>
            <a:solidFill>
              <a:srgbClr val="FF66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it-IT" altLang="it-IT" sz="1600" dirty="0">
                  <a:solidFill>
                    <a:schemeClr val="bg1"/>
                  </a:solidFill>
                  <a:latin typeface="Tahoma" charset="0"/>
                </a:rPr>
                <a:t>Rischio sistematico</a:t>
              </a:r>
            </a:p>
          </p:txBody>
        </p:sp>
        <p:sp>
          <p:nvSpPr>
            <p:cNvPr id="554" name="Text Box 507"/>
            <p:cNvSpPr txBox="1">
              <a:spLocks noChangeArrowheads="1"/>
            </p:cNvSpPr>
            <p:nvPr/>
          </p:nvSpPr>
          <p:spPr bwMode="auto">
            <a:xfrm>
              <a:off x="57618" y="2808288"/>
              <a:ext cx="1676400" cy="336550"/>
            </a:xfrm>
            <a:prstGeom prst="rect">
              <a:avLst/>
            </a:prstGeom>
            <a:solidFill>
              <a:srgbClr val="00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it-IT" altLang="it-IT" sz="1600">
                  <a:solidFill>
                    <a:schemeClr val="bg1"/>
                  </a:solidFill>
                  <a:latin typeface="Tahoma" charset="0"/>
                </a:rPr>
                <a:t>Rischio specifico</a:t>
              </a:r>
              <a:endParaRPr lang="it-IT" altLang="it-IT" sz="1600">
                <a:latin typeface="Tahoma" charset="0"/>
              </a:endParaRPr>
            </a:p>
          </p:txBody>
        </p:sp>
        <p:sp>
          <p:nvSpPr>
            <p:cNvPr id="555" name="Rectangle 510"/>
            <p:cNvSpPr>
              <a:spLocks noChangeArrowheads="1"/>
            </p:cNvSpPr>
            <p:nvPr/>
          </p:nvSpPr>
          <p:spPr bwMode="auto">
            <a:xfrm>
              <a:off x="376238" y="4273550"/>
              <a:ext cx="38100" cy="18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it-IT" altLang="it-IT" sz="1200">
                  <a:solidFill>
                    <a:srgbClr val="000000"/>
                  </a:solidFill>
                  <a:latin typeface="Times New Roman" pitchFamily="18" charset="0"/>
                </a:rPr>
                <a:t> </a:t>
              </a:r>
              <a:endParaRPr lang="it-IT" altLang="it-IT"/>
            </a:p>
          </p:txBody>
        </p:sp>
        <p:sp>
          <p:nvSpPr>
            <p:cNvPr id="556" name="Freeform 511"/>
            <p:cNvSpPr>
              <a:spLocks noEditPoints="1"/>
            </p:cNvSpPr>
            <p:nvPr/>
          </p:nvSpPr>
          <p:spPr bwMode="auto">
            <a:xfrm>
              <a:off x="823913" y="3779838"/>
              <a:ext cx="3654425" cy="76200"/>
            </a:xfrm>
            <a:custGeom>
              <a:avLst/>
              <a:gdLst>
                <a:gd name="T0" fmla="*/ 9 w 4604"/>
                <a:gd name="T1" fmla="*/ 39 h 96"/>
                <a:gd name="T2" fmla="*/ 4523 w 4604"/>
                <a:gd name="T3" fmla="*/ 39 h 96"/>
                <a:gd name="T4" fmla="*/ 4527 w 4604"/>
                <a:gd name="T5" fmla="*/ 40 h 96"/>
                <a:gd name="T6" fmla="*/ 4529 w 4604"/>
                <a:gd name="T7" fmla="*/ 42 h 96"/>
                <a:gd name="T8" fmla="*/ 4531 w 4604"/>
                <a:gd name="T9" fmla="*/ 44 h 96"/>
                <a:gd name="T10" fmla="*/ 4531 w 4604"/>
                <a:gd name="T11" fmla="*/ 48 h 96"/>
                <a:gd name="T12" fmla="*/ 4531 w 4604"/>
                <a:gd name="T13" fmla="*/ 50 h 96"/>
                <a:gd name="T14" fmla="*/ 4529 w 4604"/>
                <a:gd name="T15" fmla="*/ 54 h 96"/>
                <a:gd name="T16" fmla="*/ 4527 w 4604"/>
                <a:gd name="T17" fmla="*/ 54 h 96"/>
                <a:gd name="T18" fmla="*/ 4523 w 4604"/>
                <a:gd name="T19" fmla="*/ 56 h 96"/>
                <a:gd name="T20" fmla="*/ 9 w 4604"/>
                <a:gd name="T21" fmla="*/ 56 h 96"/>
                <a:gd name="T22" fmla="*/ 5 w 4604"/>
                <a:gd name="T23" fmla="*/ 54 h 96"/>
                <a:gd name="T24" fmla="*/ 4 w 4604"/>
                <a:gd name="T25" fmla="*/ 54 h 96"/>
                <a:gd name="T26" fmla="*/ 2 w 4604"/>
                <a:gd name="T27" fmla="*/ 50 h 96"/>
                <a:gd name="T28" fmla="*/ 0 w 4604"/>
                <a:gd name="T29" fmla="*/ 48 h 96"/>
                <a:gd name="T30" fmla="*/ 2 w 4604"/>
                <a:gd name="T31" fmla="*/ 44 h 96"/>
                <a:gd name="T32" fmla="*/ 4 w 4604"/>
                <a:gd name="T33" fmla="*/ 42 h 96"/>
                <a:gd name="T34" fmla="*/ 5 w 4604"/>
                <a:gd name="T35" fmla="*/ 40 h 96"/>
                <a:gd name="T36" fmla="*/ 9 w 4604"/>
                <a:gd name="T37" fmla="*/ 39 h 96"/>
                <a:gd name="T38" fmla="*/ 9 w 4604"/>
                <a:gd name="T39" fmla="*/ 39 h 96"/>
                <a:gd name="T40" fmla="*/ 4508 w 4604"/>
                <a:gd name="T41" fmla="*/ 0 h 96"/>
                <a:gd name="T42" fmla="*/ 4604 w 4604"/>
                <a:gd name="T43" fmla="*/ 48 h 96"/>
                <a:gd name="T44" fmla="*/ 4508 w 4604"/>
                <a:gd name="T45" fmla="*/ 96 h 96"/>
                <a:gd name="T46" fmla="*/ 4508 w 4604"/>
                <a:gd name="T47" fmla="*/ 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604" h="96">
                  <a:moveTo>
                    <a:pt x="9" y="39"/>
                  </a:moveTo>
                  <a:lnTo>
                    <a:pt x="4523" y="39"/>
                  </a:lnTo>
                  <a:lnTo>
                    <a:pt x="4527" y="40"/>
                  </a:lnTo>
                  <a:lnTo>
                    <a:pt x="4529" y="42"/>
                  </a:lnTo>
                  <a:lnTo>
                    <a:pt x="4531" y="44"/>
                  </a:lnTo>
                  <a:lnTo>
                    <a:pt x="4531" y="48"/>
                  </a:lnTo>
                  <a:lnTo>
                    <a:pt x="4531" y="50"/>
                  </a:lnTo>
                  <a:lnTo>
                    <a:pt x="4529" y="54"/>
                  </a:lnTo>
                  <a:lnTo>
                    <a:pt x="4527" y="54"/>
                  </a:lnTo>
                  <a:lnTo>
                    <a:pt x="4523" y="56"/>
                  </a:lnTo>
                  <a:lnTo>
                    <a:pt x="9" y="56"/>
                  </a:lnTo>
                  <a:lnTo>
                    <a:pt x="5" y="54"/>
                  </a:lnTo>
                  <a:lnTo>
                    <a:pt x="4" y="54"/>
                  </a:lnTo>
                  <a:lnTo>
                    <a:pt x="2" y="50"/>
                  </a:lnTo>
                  <a:lnTo>
                    <a:pt x="0" y="48"/>
                  </a:lnTo>
                  <a:lnTo>
                    <a:pt x="2" y="44"/>
                  </a:lnTo>
                  <a:lnTo>
                    <a:pt x="4" y="42"/>
                  </a:lnTo>
                  <a:lnTo>
                    <a:pt x="5" y="40"/>
                  </a:lnTo>
                  <a:lnTo>
                    <a:pt x="9" y="39"/>
                  </a:lnTo>
                  <a:lnTo>
                    <a:pt x="9" y="39"/>
                  </a:lnTo>
                  <a:close/>
                  <a:moveTo>
                    <a:pt x="4508" y="0"/>
                  </a:moveTo>
                  <a:lnTo>
                    <a:pt x="4604" y="48"/>
                  </a:lnTo>
                  <a:lnTo>
                    <a:pt x="4508" y="96"/>
                  </a:lnTo>
                  <a:lnTo>
                    <a:pt x="4508" y="0"/>
                  </a:lnTo>
                  <a:close/>
                </a:path>
              </a:pathLst>
            </a:custGeom>
            <a:solidFill>
              <a:srgbClr val="000000"/>
            </a:solidFill>
            <a:ln w="1588">
              <a:solidFill>
                <a:srgbClr val="000000"/>
              </a:solidFill>
              <a:prstDash val="solid"/>
              <a:round/>
              <a:headEnd/>
              <a:tailEnd/>
            </a:ln>
          </p:spPr>
          <p:txBody>
            <a:bodyPr/>
            <a:lstStyle/>
            <a:p>
              <a:endParaRPr lang="it-IT"/>
            </a:p>
          </p:txBody>
        </p:sp>
        <p:sp>
          <p:nvSpPr>
            <p:cNvPr id="557" name="Freeform 512"/>
            <p:cNvSpPr>
              <a:spLocks noEditPoints="1"/>
            </p:cNvSpPr>
            <p:nvPr/>
          </p:nvSpPr>
          <p:spPr bwMode="auto">
            <a:xfrm>
              <a:off x="793750" y="1538288"/>
              <a:ext cx="76200" cy="2286000"/>
            </a:xfrm>
            <a:custGeom>
              <a:avLst/>
              <a:gdLst>
                <a:gd name="T0" fmla="*/ 39 w 96"/>
                <a:gd name="T1" fmla="*/ 2871 h 2879"/>
                <a:gd name="T2" fmla="*/ 39 w 96"/>
                <a:gd name="T3" fmla="*/ 78 h 2879"/>
                <a:gd name="T4" fmla="*/ 41 w 96"/>
                <a:gd name="T5" fmla="*/ 76 h 2879"/>
                <a:gd name="T6" fmla="*/ 43 w 96"/>
                <a:gd name="T7" fmla="*/ 72 h 2879"/>
                <a:gd name="T8" fmla="*/ 44 w 96"/>
                <a:gd name="T9" fmla="*/ 71 h 2879"/>
                <a:gd name="T10" fmla="*/ 48 w 96"/>
                <a:gd name="T11" fmla="*/ 71 h 2879"/>
                <a:gd name="T12" fmla="*/ 50 w 96"/>
                <a:gd name="T13" fmla="*/ 71 h 2879"/>
                <a:gd name="T14" fmla="*/ 54 w 96"/>
                <a:gd name="T15" fmla="*/ 72 h 2879"/>
                <a:gd name="T16" fmla="*/ 54 w 96"/>
                <a:gd name="T17" fmla="*/ 76 h 2879"/>
                <a:gd name="T18" fmla="*/ 56 w 96"/>
                <a:gd name="T19" fmla="*/ 78 h 2879"/>
                <a:gd name="T20" fmla="*/ 56 w 96"/>
                <a:gd name="T21" fmla="*/ 2871 h 2879"/>
                <a:gd name="T22" fmla="*/ 54 w 96"/>
                <a:gd name="T23" fmla="*/ 2873 h 2879"/>
                <a:gd name="T24" fmla="*/ 54 w 96"/>
                <a:gd name="T25" fmla="*/ 2877 h 2879"/>
                <a:gd name="T26" fmla="*/ 50 w 96"/>
                <a:gd name="T27" fmla="*/ 2877 h 2879"/>
                <a:gd name="T28" fmla="*/ 48 w 96"/>
                <a:gd name="T29" fmla="*/ 2879 h 2879"/>
                <a:gd name="T30" fmla="*/ 44 w 96"/>
                <a:gd name="T31" fmla="*/ 2877 h 2879"/>
                <a:gd name="T32" fmla="*/ 43 w 96"/>
                <a:gd name="T33" fmla="*/ 2877 h 2879"/>
                <a:gd name="T34" fmla="*/ 41 w 96"/>
                <a:gd name="T35" fmla="*/ 2873 h 2879"/>
                <a:gd name="T36" fmla="*/ 39 w 96"/>
                <a:gd name="T37" fmla="*/ 2871 h 2879"/>
                <a:gd name="T38" fmla="*/ 39 w 96"/>
                <a:gd name="T39" fmla="*/ 2871 h 2879"/>
                <a:gd name="T40" fmla="*/ 0 w 96"/>
                <a:gd name="T41" fmla="*/ 95 h 2879"/>
                <a:gd name="T42" fmla="*/ 48 w 96"/>
                <a:gd name="T43" fmla="*/ 0 h 2879"/>
                <a:gd name="T44" fmla="*/ 96 w 96"/>
                <a:gd name="T45" fmla="*/ 95 h 2879"/>
                <a:gd name="T46" fmla="*/ 0 w 96"/>
                <a:gd name="T47" fmla="*/ 95 h 2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6" h="2879">
                  <a:moveTo>
                    <a:pt x="39" y="2871"/>
                  </a:moveTo>
                  <a:lnTo>
                    <a:pt x="39" y="78"/>
                  </a:lnTo>
                  <a:lnTo>
                    <a:pt x="41" y="76"/>
                  </a:lnTo>
                  <a:lnTo>
                    <a:pt x="43" y="72"/>
                  </a:lnTo>
                  <a:lnTo>
                    <a:pt x="44" y="71"/>
                  </a:lnTo>
                  <a:lnTo>
                    <a:pt x="48" y="71"/>
                  </a:lnTo>
                  <a:lnTo>
                    <a:pt x="50" y="71"/>
                  </a:lnTo>
                  <a:lnTo>
                    <a:pt x="54" y="72"/>
                  </a:lnTo>
                  <a:lnTo>
                    <a:pt x="54" y="76"/>
                  </a:lnTo>
                  <a:lnTo>
                    <a:pt x="56" y="78"/>
                  </a:lnTo>
                  <a:lnTo>
                    <a:pt x="56" y="2871"/>
                  </a:lnTo>
                  <a:lnTo>
                    <a:pt x="54" y="2873"/>
                  </a:lnTo>
                  <a:lnTo>
                    <a:pt x="54" y="2877"/>
                  </a:lnTo>
                  <a:lnTo>
                    <a:pt x="50" y="2877"/>
                  </a:lnTo>
                  <a:lnTo>
                    <a:pt x="48" y="2879"/>
                  </a:lnTo>
                  <a:lnTo>
                    <a:pt x="44" y="2877"/>
                  </a:lnTo>
                  <a:lnTo>
                    <a:pt x="43" y="2877"/>
                  </a:lnTo>
                  <a:lnTo>
                    <a:pt x="41" y="2873"/>
                  </a:lnTo>
                  <a:lnTo>
                    <a:pt x="39" y="2871"/>
                  </a:lnTo>
                  <a:lnTo>
                    <a:pt x="39" y="2871"/>
                  </a:lnTo>
                  <a:close/>
                  <a:moveTo>
                    <a:pt x="0" y="95"/>
                  </a:moveTo>
                  <a:lnTo>
                    <a:pt x="48" y="0"/>
                  </a:lnTo>
                  <a:lnTo>
                    <a:pt x="96" y="95"/>
                  </a:lnTo>
                  <a:lnTo>
                    <a:pt x="0" y="95"/>
                  </a:lnTo>
                  <a:close/>
                </a:path>
              </a:pathLst>
            </a:custGeom>
            <a:solidFill>
              <a:srgbClr val="000000"/>
            </a:solidFill>
            <a:ln w="1588">
              <a:solidFill>
                <a:srgbClr val="000000"/>
              </a:solidFill>
              <a:prstDash val="solid"/>
              <a:round/>
              <a:headEnd/>
              <a:tailEnd/>
            </a:ln>
          </p:spPr>
          <p:txBody>
            <a:bodyPr/>
            <a:lstStyle/>
            <a:p>
              <a:endParaRPr lang="it-IT"/>
            </a:p>
          </p:txBody>
        </p:sp>
        <p:sp>
          <p:nvSpPr>
            <p:cNvPr id="558" name="Freeform 513"/>
            <p:cNvSpPr>
              <a:spLocks/>
            </p:cNvSpPr>
            <p:nvPr/>
          </p:nvSpPr>
          <p:spPr bwMode="auto">
            <a:xfrm>
              <a:off x="927100" y="1773238"/>
              <a:ext cx="3338513" cy="1433512"/>
            </a:xfrm>
            <a:custGeom>
              <a:avLst/>
              <a:gdLst>
                <a:gd name="T0" fmla="*/ 4206 w 4206"/>
                <a:gd name="T1" fmla="*/ 1708 h 1708"/>
                <a:gd name="T2" fmla="*/ 4185 w 4206"/>
                <a:gd name="T3" fmla="*/ 1708 h 1708"/>
                <a:gd name="T4" fmla="*/ 4164 w 4206"/>
                <a:gd name="T5" fmla="*/ 1708 h 1708"/>
                <a:gd name="T6" fmla="*/ 3951 w 4206"/>
                <a:gd name="T7" fmla="*/ 1704 h 1708"/>
                <a:gd name="T8" fmla="*/ 3741 w 4206"/>
                <a:gd name="T9" fmla="*/ 1698 h 1708"/>
                <a:gd name="T10" fmla="*/ 3532 w 4206"/>
                <a:gd name="T11" fmla="*/ 1687 h 1708"/>
                <a:gd name="T12" fmla="*/ 3329 w 4206"/>
                <a:gd name="T13" fmla="*/ 1671 h 1708"/>
                <a:gd name="T14" fmla="*/ 3128 w 4206"/>
                <a:gd name="T15" fmla="*/ 1654 h 1708"/>
                <a:gd name="T16" fmla="*/ 2933 w 4206"/>
                <a:gd name="T17" fmla="*/ 1631 h 1708"/>
                <a:gd name="T18" fmla="*/ 2739 w 4206"/>
                <a:gd name="T19" fmla="*/ 1604 h 1708"/>
                <a:gd name="T20" fmla="*/ 2552 w 4206"/>
                <a:gd name="T21" fmla="*/ 1574 h 1708"/>
                <a:gd name="T22" fmla="*/ 2368 w 4206"/>
                <a:gd name="T23" fmla="*/ 1539 h 1708"/>
                <a:gd name="T24" fmla="*/ 2188 w 4206"/>
                <a:gd name="T25" fmla="*/ 1501 h 1708"/>
                <a:gd name="T26" fmla="*/ 2102 w 4206"/>
                <a:gd name="T27" fmla="*/ 1482 h 1708"/>
                <a:gd name="T28" fmla="*/ 2016 w 4206"/>
                <a:gd name="T29" fmla="*/ 1461 h 1708"/>
                <a:gd name="T30" fmla="*/ 1930 w 4206"/>
                <a:gd name="T31" fmla="*/ 1438 h 1708"/>
                <a:gd name="T32" fmla="*/ 1847 w 4206"/>
                <a:gd name="T33" fmla="*/ 1417 h 1708"/>
                <a:gd name="T34" fmla="*/ 1765 w 4206"/>
                <a:gd name="T35" fmla="*/ 1392 h 1708"/>
                <a:gd name="T36" fmla="*/ 1685 w 4206"/>
                <a:gd name="T37" fmla="*/ 1369 h 1708"/>
                <a:gd name="T38" fmla="*/ 1604 w 4206"/>
                <a:gd name="T39" fmla="*/ 1344 h 1708"/>
                <a:gd name="T40" fmla="*/ 1528 w 4206"/>
                <a:gd name="T41" fmla="*/ 1317 h 1708"/>
                <a:gd name="T42" fmla="*/ 1451 w 4206"/>
                <a:gd name="T43" fmla="*/ 1290 h 1708"/>
                <a:gd name="T44" fmla="*/ 1376 w 4206"/>
                <a:gd name="T45" fmla="*/ 1264 h 1708"/>
                <a:gd name="T46" fmla="*/ 1304 w 4206"/>
                <a:gd name="T47" fmla="*/ 1237 h 1708"/>
                <a:gd name="T48" fmla="*/ 1231 w 4206"/>
                <a:gd name="T49" fmla="*/ 1208 h 1708"/>
                <a:gd name="T50" fmla="*/ 1162 w 4206"/>
                <a:gd name="T51" fmla="*/ 1177 h 1708"/>
                <a:gd name="T52" fmla="*/ 1093 w 4206"/>
                <a:gd name="T53" fmla="*/ 1149 h 1708"/>
                <a:gd name="T54" fmla="*/ 1028 w 4206"/>
                <a:gd name="T55" fmla="*/ 1118 h 1708"/>
                <a:gd name="T56" fmla="*/ 963 w 4206"/>
                <a:gd name="T57" fmla="*/ 1086 h 1708"/>
                <a:gd name="T58" fmla="*/ 900 w 4206"/>
                <a:gd name="T59" fmla="*/ 1055 h 1708"/>
                <a:gd name="T60" fmla="*/ 838 w 4206"/>
                <a:gd name="T61" fmla="*/ 1022 h 1708"/>
                <a:gd name="T62" fmla="*/ 781 w 4206"/>
                <a:gd name="T63" fmla="*/ 988 h 1708"/>
                <a:gd name="T64" fmla="*/ 724 w 4206"/>
                <a:gd name="T65" fmla="*/ 955 h 1708"/>
                <a:gd name="T66" fmla="*/ 668 w 4206"/>
                <a:gd name="T67" fmla="*/ 921 h 1708"/>
                <a:gd name="T68" fmla="*/ 614 w 4206"/>
                <a:gd name="T69" fmla="*/ 886 h 1708"/>
                <a:gd name="T70" fmla="*/ 563 w 4206"/>
                <a:gd name="T71" fmla="*/ 850 h 1708"/>
                <a:gd name="T72" fmla="*/ 513 w 4206"/>
                <a:gd name="T73" fmla="*/ 814 h 1708"/>
                <a:gd name="T74" fmla="*/ 467 w 4206"/>
                <a:gd name="T75" fmla="*/ 777 h 1708"/>
                <a:gd name="T76" fmla="*/ 421 w 4206"/>
                <a:gd name="T77" fmla="*/ 741 h 1708"/>
                <a:gd name="T78" fmla="*/ 377 w 4206"/>
                <a:gd name="T79" fmla="*/ 703 h 1708"/>
                <a:gd name="T80" fmla="*/ 337 w 4206"/>
                <a:gd name="T81" fmla="*/ 664 h 1708"/>
                <a:gd name="T82" fmla="*/ 299 w 4206"/>
                <a:gd name="T83" fmla="*/ 626 h 1708"/>
                <a:gd name="T84" fmla="*/ 262 w 4206"/>
                <a:gd name="T85" fmla="*/ 588 h 1708"/>
                <a:gd name="T86" fmla="*/ 228 w 4206"/>
                <a:gd name="T87" fmla="*/ 548 h 1708"/>
                <a:gd name="T88" fmla="*/ 195 w 4206"/>
                <a:gd name="T89" fmla="*/ 507 h 1708"/>
                <a:gd name="T90" fmla="*/ 165 w 4206"/>
                <a:gd name="T91" fmla="*/ 467 h 1708"/>
                <a:gd name="T92" fmla="*/ 138 w 4206"/>
                <a:gd name="T93" fmla="*/ 427 h 1708"/>
                <a:gd name="T94" fmla="*/ 113 w 4206"/>
                <a:gd name="T95" fmla="*/ 385 h 1708"/>
                <a:gd name="T96" fmla="*/ 90 w 4206"/>
                <a:gd name="T97" fmla="*/ 345 h 1708"/>
                <a:gd name="T98" fmla="*/ 71 w 4206"/>
                <a:gd name="T99" fmla="*/ 303 h 1708"/>
                <a:gd name="T100" fmla="*/ 52 w 4206"/>
                <a:gd name="T101" fmla="*/ 261 h 1708"/>
                <a:gd name="T102" fmla="*/ 36 w 4206"/>
                <a:gd name="T103" fmla="*/ 216 h 1708"/>
                <a:gd name="T104" fmla="*/ 25 w 4206"/>
                <a:gd name="T105" fmla="*/ 174 h 1708"/>
                <a:gd name="T106" fmla="*/ 13 w 4206"/>
                <a:gd name="T107" fmla="*/ 130 h 1708"/>
                <a:gd name="T108" fmla="*/ 6 w 4206"/>
                <a:gd name="T109" fmla="*/ 88 h 1708"/>
                <a:gd name="T110" fmla="*/ 2 w 4206"/>
                <a:gd name="T111" fmla="*/ 44 h 1708"/>
                <a:gd name="T112" fmla="*/ 0 w 4206"/>
                <a:gd name="T113" fmla="*/ 0 h 17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206" h="1708">
                  <a:moveTo>
                    <a:pt x="4206" y="1708"/>
                  </a:moveTo>
                  <a:lnTo>
                    <a:pt x="4185" y="1708"/>
                  </a:lnTo>
                  <a:lnTo>
                    <a:pt x="4164" y="1708"/>
                  </a:lnTo>
                  <a:lnTo>
                    <a:pt x="3951" y="1704"/>
                  </a:lnTo>
                  <a:lnTo>
                    <a:pt x="3741" y="1698"/>
                  </a:lnTo>
                  <a:lnTo>
                    <a:pt x="3532" y="1687"/>
                  </a:lnTo>
                  <a:lnTo>
                    <a:pt x="3329" y="1671"/>
                  </a:lnTo>
                  <a:lnTo>
                    <a:pt x="3128" y="1654"/>
                  </a:lnTo>
                  <a:lnTo>
                    <a:pt x="2933" y="1631"/>
                  </a:lnTo>
                  <a:lnTo>
                    <a:pt x="2739" y="1604"/>
                  </a:lnTo>
                  <a:lnTo>
                    <a:pt x="2552" y="1574"/>
                  </a:lnTo>
                  <a:lnTo>
                    <a:pt x="2368" y="1539"/>
                  </a:lnTo>
                  <a:lnTo>
                    <a:pt x="2188" y="1501"/>
                  </a:lnTo>
                  <a:lnTo>
                    <a:pt x="2102" y="1482"/>
                  </a:lnTo>
                  <a:lnTo>
                    <a:pt x="2016" y="1461"/>
                  </a:lnTo>
                  <a:lnTo>
                    <a:pt x="1930" y="1438"/>
                  </a:lnTo>
                  <a:lnTo>
                    <a:pt x="1847" y="1417"/>
                  </a:lnTo>
                  <a:lnTo>
                    <a:pt x="1765" y="1392"/>
                  </a:lnTo>
                  <a:lnTo>
                    <a:pt x="1685" y="1369"/>
                  </a:lnTo>
                  <a:lnTo>
                    <a:pt x="1604" y="1344"/>
                  </a:lnTo>
                  <a:lnTo>
                    <a:pt x="1528" y="1317"/>
                  </a:lnTo>
                  <a:lnTo>
                    <a:pt x="1451" y="1290"/>
                  </a:lnTo>
                  <a:lnTo>
                    <a:pt x="1376" y="1264"/>
                  </a:lnTo>
                  <a:lnTo>
                    <a:pt x="1304" y="1237"/>
                  </a:lnTo>
                  <a:lnTo>
                    <a:pt x="1231" y="1208"/>
                  </a:lnTo>
                  <a:lnTo>
                    <a:pt x="1162" y="1177"/>
                  </a:lnTo>
                  <a:lnTo>
                    <a:pt x="1093" y="1149"/>
                  </a:lnTo>
                  <a:lnTo>
                    <a:pt x="1028" y="1118"/>
                  </a:lnTo>
                  <a:lnTo>
                    <a:pt x="963" y="1086"/>
                  </a:lnTo>
                  <a:lnTo>
                    <a:pt x="900" y="1055"/>
                  </a:lnTo>
                  <a:lnTo>
                    <a:pt x="838" y="1022"/>
                  </a:lnTo>
                  <a:lnTo>
                    <a:pt x="781" y="988"/>
                  </a:lnTo>
                  <a:lnTo>
                    <a:pt x="724" y="955"/>
                  </a:lnTo>
                  <a:lnTo>
                    <a:pt x="668" y="921"/>
                  </a:lnTo>
                  <a:lnTo>
                    <a:pt x="614" y="886"/>
                  </a:lnTo>
                  <a:lnTo>
                    <a:pt x="563" y="850"/>
                  </a:lnTo>
                  <a:lnTo>
                    <a:pt x="513" y="814"/>
                  </a:lnTo>
                  <a:lnTo>
                    <a:pt x="467" y="777"/>
                  </a:lnTo>
                  <a:lnTo>
                    <a:pt x="421" y="741"/>
                  </a:lnTo>
                  <a:lnTo>
                    <a:pt x="377" y="703"/>
                  </a:lnTo>
                  <a:lnTo>
                    <a:pt x="337" y="664"/>
                  </a:lnTo>
                  <a:lnTo>
                    <a:pt x="299" y="626"/>
                  </a:lnTo>
                  <a:lnTo>
                    <a:pt x="262" y="588"/>
                  </a:lnTo>
                  <a:lnTo>
                    <a:pt x="228" y="548"/>
                  </a:lnTo>
                  <a:lnTo>
                    <a:pt x="195" y="507"/>
                  </a:lnTo>
                  <a:lnTo>
                    <a:pt x="165" y="467"/>
                  </a:lnTo>
                  <a:lnTo>
                    <a:pt x="138" y="427"/>
                  </a:lnTo>
                  <a:lnTo>
                    <a:pt x="113" y="385"/>
                  </a:lnTo>
                  <a:lnTo>
                    <a:pt x="90" y="345"/>
                  </a:lnTo>
                  <a:lnTo>
                    <a:pt x="71" y="303"/>
                  </a:lnTo>
                  <a:lnTo>
                    <a:pt x="52" y="261"/>
                  </a:lnTo>
                  <a:lnTo>
                    <a:pt x="36" y="216"/>
                  </a:lnTo>
                  <a:lnTo>
                    <a:pt x="25" y="174"/>
                  </a:lnTo>
                  <a:lnTo>
                    <a:pt x="13" y="130"/>
                  </a:lnTo>
                  <a:lnTo>
                    <a:pt x="6" y="88"/>
                  </a:lnTo>
                  <a:lnTo>
                    <a:pt x="2" y="44"/>
                  </a:lnTo>
                  <a:lnTo>
                    <a:pt x="0" y="0"/>
                  </a:lnTo>
                </a:path>
              </a:pathLst>
            </a:custGeom>
            <a:noFill/>
            <a:ln w="952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it-IT"/>
            </a:p>
          </p:txBody>
        </p:sp>
        <p:sp>
          <p:nvSpPr>
            <p:cNvPr id="559" name="Rectangle 514"/>
            <p:cNvSpPr>
              <a:spLocks noChangeArrowheads="1"/>
            </p:cNvSpPr>
            <p:nvPr/>
          </p:nvSpPr>
          <p:spPr bwMode="auto">
            <a:xfrm>
              <a:off x="354013" y="1249363"/>
              <a:ext cx="581025"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it-IT" altLang="it-IT" sz="1400" b="1">
                  <a:solidFill>
                    <a:srgbClr val="000000"/>
                  </a:solidFill>
                </a:rPr>
                <a:t>rischio</a:t>
              </a:r>
              <a:endParaRPr lang="it-IT" altLang="it-IT"/>
            </a:p>
          </p:txBody>
        </p:sp>
        <p:sp>
          <p:nvSpPr>
            <p:cNvPr id="560" name="Rectangle 515"/>
            <p:cNvSpPr>
              <a:spLocks noChangeArrowheads="1"/>
            </p:cNvSpPr>
            <p:nvPr/>
          </p:nvSpPr>
          <p:spPr bwMode="auto">
            <a:xfrm>
              <a:off x="866775" y="1249363"/>
              <a:ext cx="44450"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it-IT" altLang="it-IT" sz="1400" b="1">
                  <a:solidFill>
                    <a:srgbClr val="000000"/>
                  </a:solidFill>
                  <a:latin typeface="Times New Roman" pitchFamily="18" charset="0"/>
                </a:rPr>
                <a:t> </a:t>
              </a:r>
              <a:endParaRPr lang="it-IT" altLang="it-IT"/>
            </a:p>
          </p:txBody>
        </p:sp>
        <p:grpSp>
          <p:nvGrpSpPr>
            <p:cNvPr id="561" name="Group 523"/>
            <p:cNvGrpSpPr>
              <a:grpSpLocks/>
            </p:cNvGrpSpPr>
            <p:nvPr/>
          </p:nvGrpSpPr>
          <p:grpSpPr bwMode="auto">
            <a:xfrm>
              <a:off x="3430588" y="3984625"/>
              <a:ext cx="779462" cy="212725"/>
              <a:chOff x="2389" y="2510"/>
              <a:chExt cx="491" cy="134"/>
            </a:xfrm>
          </p:grpSpPr>
          <p:sp>
            <p:nvSpPr>
              <p:cNvPr id="562" name="Rectangle 516"/>
              <p:cNvSpPr>
                <a:spLocks noChangeArrowheads="1"/>
              </p:cNvSpPr>
              <p:nvPr/>
            </p:nvSpPr>
            <p:spPr bwMode="auto">
              <a:xfrm>
                <a:off x="2389" y="2510"/>
                <a:ext cx="144"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it-IT" altLang="it-IT" sz="1400" b="1" dirty="0">
                    <a:solidFill>
                      <a:srgbClr val="000000"/>
                    </a:solidFill>
                  </a:rPr>
                  <a:t>n° </a:t>
                </a:r>
                <a:endParaRPr lang="it-IT" altLang="it-IT" dirty="0"/>
              </a:p>
            </p:txBody>
          </p:sp>
          <p:sp>
            <p:nvSpPr>
              <p:cNvPr id="563" name="Rectangle 517"/>
              <p:cNvSpPr>
                <a:spLocks noChangeArrowheads="1"/>
              </p:cNvSpPr>
              <p:nvPr/>
            </p:nvSpPr>
            <p:spPr bwMode="auto">
              <a:xfrm>
                <a:off x="2524" y="2510"/>
                <a:ext cx="130"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it-IT" altLang="it-IT" sz="1400" b="1">
                    <a:solidFill>
                      <a:srgbClr val="000000"/>
                    </a:solidFill>
                  </a:rPr>
                  <a:t>di </a:t>
                </a:r>
                <a:endParaRPr lang="it-IT" altLang="it-IT"/>
              </a:p>
            </p:txBody>
          </p:sp>
          <p:sp>
            <p:nvSpPr>
              <p:cNvPr id="564" name="Rectangle 518"/>
              <p:cNvSpPr>
                <a:spLocks noChangeArrowheads="1"/>
              </p:cNvSpPr>
              <p:nvPr/>
            </p:nvSpPr>
            <p:spPr bwMode="auto">
              <a:xfrm>
                <a:off x="2645" y="2510"/>
                <a:ext cx="235"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it-IT" altLang="it-IT" sz="1400" b="1" dirty="0">
                    <a:solidFill>
                      <a:srgbClr val="000000"/>
                    </a:solidFill>
                  </a:rPr>
                  <a:t>titoli</a:t>
                </a:r>
                <a:endParaRPr lang="it-IT" altLang="it-IT" dirty="0"/>
              </a:p>
            </p:txBody>
          </p:sp>
        </p:grpSp>
        <p:sp>
          <p:nvSpPr>
            <p:cNvPr id="565" name="Rectangle 519"/>
            <p:cNvSpPr>
              <a:spLocks noChangeArrowheads="1"/>
            </p:cNvSpPr>
            <p:nvPr/>
          </p:nvSpPr>
          <p:spPr bwMode="auto">
            <a:xfrm>
              <a:off x="4192588" y="3984625"/>
              <a:ext cx="44450"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it-IT" altLang="it-IT" sz="1400" b="1">
                  <a:solidFill>
                    <a:srgbClr val="000000"/>
                  </a:solidFill>
                  <a:latin typeface="Times New Roman" pitchFamily="18" charset="0"/>
                </a:rPr>
                <a:t> </a:t>
              </a:r>
              <a:endParaRPr lang="it-IT" altLang="it-IT"/>
            </a:p>
          </p:txBody>
        </p:sp>
        <p:sp>
          <p:nvSpPr>
            <p:cNvPr id="566" name="Line 520"/>
            <p:cNvSpPr>
              <a:spLocks noChangeShapeType="1"/>
            </p:cNvSpPr>
            <p:nvPr/>
          </p:nvSpPr>
          <p:spPr bwMode="auto">
            <a:xfrm>
              <a:off x="831850" y="3355975"/>
              <a:ext cx="3533775" cy="158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567" name="Text Box 525"/>
            <p:cNvSpPr txBox="1">
              <a:spLocks noChangeArrowheads="1"/>
            </p:cNvSpPr>
            <p:nvPr/>
          </p:nvSpPr>
          <p:spPr bwMode="auto">
            <a:xfrm>
              <a:off x="2278063" y="1644651"/>
              <a:ext cx="3562350" cy="10175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Char char="•"/>
              </a:pPr>
              <a:r>
                <a:rPr lang="it-IT" altLang="it-IT" sz="1100" dirty="0">
                  <a:solidFill>
                    <a:schemeClr val="accent2"/>
                  </a:solidFill>
                </a:rPr>
                <a:t>Qualità del management</a:t>
              </a:r>
            </a:p>
            <a:p>
              <a:pPr>
                <a:spcBef>
                  <a:spcPct val="50000"/>
                </a:spcBef>
                <a:buFontTx/>
                <a:buChar char="•"/>
              </a:pPr>
              <a:r>
                <a:rPr lang="it-IT" altLang="it-IT" sz="1100" dirty="0">
                  <a:solidFill>
                    <a:schemeClr val="accent2"/>
                  </a:solidFill>
                </a:rPr>
                <a:t>Efficienza dell’organizzazione produttiva</a:t>
              </a:r>
            </a:p>
            <a:p>
              <a:pPr>
                <a:spcBef>
                  <a:spcPct val="50000"/>
                </a:spcBef>
                <a:buFontTx/>
                <a:buChar char="•"/>
              </a:pPr>
              <a:r>
                <a:rPr lang="it-IT" altLang="it-IT" sz="1100" dirty="0">
                  <a:solidFill>
                    <a:schemeClr val="accent2"/>
                  </a:solidFill>
                </a:rPr>
                <a:t>Gamma dei prodotti</a:t>
              </a:r>
            </a:p>
            <a:p>
              <a:pPr>
                <a:spcBef>
                  <a:spcPct val="50000"/>
                </a:spcBef>
                <a:buFontTx/>
                <a:buChar char="•"/>
              </a:pPr>
              <a:r>
                <a:rPr lang="it-IT" altLang="it-IT" sz="1100" dirty="0">
                  <a:solidFill>
                    <a:schemeClr val="accent2"/>
                  </a:solidFill>
                </a:rPr>
                <a:t>Efficienza della rete commerciale</a:t>
              </a:r>
              <a:endParaRPr lang="en-GB" altLang="it-IT" sz="1100" dirty="0">
                <a:solidFill>
                  <a:schemeClr val="accent2"/>
                </a:solidFill>
              </a:endParaRPr>
            </a:p>
          </p:txBody>
        </p:sp>
        <p:sp>
          <p:nvSpPr>
            <p:cNvPr id="568" name="Text Box 526"/>
            <p:cNvSpPr txBox="1">
              <a:spLocks noChangeArrowheads="1"/>
            </p:cNvSpPr>
            <p:nvPr/>
          </p:nvSpPr>
          <p:spPr bwMode="auto">
            <a:xfrm>
              <a:off x="2369447" y="4320639"/>
              <a:ext cx="3871913" cy="127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Char char="•"/>
              </a:pPr>
              <a:r>
                <a:rPr lang="it-IT" altLang="it-IT" sz="1100" dirty="0">
                  <a:solidFill>
                    <a:schemeClr val="accent2"/>
                  </a:solidFill>
                </a:rPr>
                <a:t>Fase del ciclo economico</a:t>
              </a:r>
            </a:p>
            <a:p>
              <a:pPr>
                <a:spcBef>
                  <a:spcPct val="50000"/>
                </a:spcBef>
                <a:buFontTx/>
                <a:buChar char="•"/>
              </a:pPr>
              <a:r>
                <a:rPr lang="it-IT" altLang="it-IT" sz="1100" dirty="0">
                  <a:solidFill>
                    <a:schemeClr val="accent2"/>
                  </a:solidFill>
                </a:rPr>
                <a:t>Tasso di inflazione</a:t>
              </a:r>
            </a:p>
            <a:p>
              <a:pPr>
                <a:spcBef>
                  <a:spcPct val="50000"/>
                </a:spcBef>
                <a:buFontTx/>
                <a:buChar char="•"/>
              </a:pPr>
              <a:r>
                <a:rPr lang="it-IT" altLang="it-IT" sz="1100" dirty="0">
                  <a:solidFill>
                    <a:schemeClr val="accent2"/>
                  </a:solidFill>
                </a:rPr>
                <a:t>Tassi di interesse e di cambio</a:t>
              </a:r>
            </a:p>
            <a:p>
              <a:pPr>
                <a:spcBef>
                  <a:spcPct val="50000"/>
                </a:spcBef>
                <a:buFontTx/>
                <a:buChar char="•"/>
              </a:pPr>
              <a:r>
                <a:rPr lang="it-IT" altLang="it-IT" sz="1100" dirty="0">
                  <a:solidFill>
                    <a:schemeClr val="accent2"/>
                  </a:solidFill>
                </a:rPr>
                <a:t>Altre variabili macroeconomiche</a:t>
              </a:r>
            </a:p>
            <a:p>
              <a:pPr>
                <a:spcBef>
                  <a:spcPct val="50000"/>
                </a:spcBef>
              </a:pPr>
              <a:endParaRPr lang="en-GB" altLang="it-IT" sz="1100" dirty="0">
                <a:solidFill>
                  <a:schemeClr val="accent2"/>
                </a:solidFill>
              </a:endParaRPr>
            </a:p>
          </p:txBody>
        </p:sp>
      </p:grpSp>
    </p:spTree>
    <p:extLst>
      <p:ext uri="{BB962C8B-B14F-4D97-AF65-F5344CB8AC3E}">
        <p14:creationId xmlns:p14="http://schemas.microsoft.com/office/powerpoint/2010/main" val="2914753425"/>
      </p:ext>
    </p:extLst>
  </p:cSld>
  <p:clrMapOvr>
    <a:masterClrMapping/>
  </p:clrMapOvr>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026"/>
          <p:cNvSpPr txBox="1">
            <a:spLocks noChangeArrowheads="1"/>
          </p:cNvSpPr>
          <p:nvPr/>
        </p:nvSpPr>
        <p:spPr bwMode="auto">
          <a:xfrm>
            <a:off x="439172" y="260648"/>
            <a:ext cx="8278812" cy="463846"/>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lgn="ctr">
                <a:solidFill>
                  <a:srgbClr val="6699FF"/>
                </a:solidFill>
                <a:miter lim="800000"/>
                <a:headEnd/>
                <a:tailEnd/>
              </a14:hiddenLine>
            </a:ext>
          </a:extLst>
        </p:spPr>
        <p:txBody>
          <a:bodyPr lIns="90000" tIns="46800" rIns="90000" bIns="46800">
            <a:spAutoFit/>
          </a:bodyPr>
          <a:lstStyle/>
          <a:p>
            <a:pPr algn="ctr">
              <a:defRPr/>
            </a:pPr>
            <a:r>
              <a:rPr lang="it-IT" sz="2400" b="1" dirty="0">
                <a:solidFill>
                  <a:srgbClr val="F26200"/>
                </a:solidFill>
                <a:latin typeface="Georgia" panose="02040502050405020303" pitchFamily="18" charset="0"/>
              </a:rPr>
              <a:t>Classi di investimento…ma non solo!</a:t>
            </a:r>
          </a:p>
        </p:txBody>
      </p:sp>
      <p:sp>
        <p:nvSpPr>
          <p:cNvPr id="2" name="Segnaposto numero diapositiva 1"/>
          <p:cNvSpPr>
            <a:spLocks noGrp="1"/>
          </p:cNvSpPr>
          <p:nvPr>
            <p:ph type="sldNum" sz="quarter" idx="4"/>
          </p:nvPr>
        </p:nvSpPr>
        <p:spPr/>
        <p:txBody>
          <a:bodyPr/>
          <a:lstStyle/>
          <a:p>
            <a:fld id="{CEE20744-6222-4AA3-9D45-8592154090B2}" type="slidenum">
              <a:rPr lang="it-IT" smtClean="0"/>
              <a:pPr/>
              <a:t>195</a:t>
            </a:fld>
            <a:endParaRPr lang="it-IT" dirty="0"/>
          </a:p>
        </p:txBody>
      </p:sp>
      <p:sp>
        <p:nvSpPr>
          <p:cNvPr id="27" name="Text Box 6"/>
          <p:cNvSpPr txBox="1">
            <a:spLocks noChangeArrowheads="1"/>
          </p:cNvSpPr>
          <p:nvPr/>
        </p:nvSpPr>
        <p:spPr bwMode="auto">
          <a:xfrm>
            <a:off x="1267814" y="1687448"/>
            <a:ext cx="6616554" cy="2677656"/>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pPr marL="342900" lvl="1" indent="-342900" algn="just">
              <a:lnSpc>
                <a:spcPct val="120000"/>
              </a:lnSpc>
              <a:buFont typeface="Wingdings" panose="05000000000000000000" pitchFamily="2" charset="2"/>
              <a:buChar char="Ø"/>
            </a:pPr>
            <a:r>
              <a:rPr lang="it-IT" altLang="it-IT" sz="2000" dirty="0"/>
              <a:t>Diversificazione geografica </a:t>
            </a:r>
            <a:endParaRPr lang="it-IT" altLang="it-IT" sz="2000" dirty="0" smtClean="0"/>
          </a:p>
          <a:p>
            <a:pPr marL="342900" lvl="1" indent="-342900" algn="just">
              <a:lnSpc>
                <a:spcPct val="120000"/>
              </a:lnSpc>
              <a:buFont typeface="Wingdings" panose="05000000000000000000" pitchFamily="2" charset="2"/>
              <a:buChar char="Ø"/>
            </a:pPr>
            <a:endParaRPr lang="it-IT" altLang="it-IT" sz="2000" dirty="0"/>
          </a:p>
          <a:p>
            <a:pPr marL="342900" lvl="1" indent="-342900" algn="just">
              <a:lnSpc>
                <a:spcPct val="120000"/>
              </a:lnSpc>
              <a:buFont typeface="Wingdings" panose="05000000000000000000" pitchFamily="2" charset="2"/>
              <a:buChar char="Ø"/>
            </a:pPr>
            <a:r>
              <a:rPr lang="it-IT" altLang="it-IT" sz="2000" dirty="0"/>
              <a:t>Diversificazione settoriale e </a:t>
            </a:r>
            <a:r>
              <a:rPr lang="it-IT" altLang="it-IT" sz="2000" dirty="0" smtClean="0"/>
              <a:t>disruptive</a:t>
            </a:r>
          </a:p>
          <a:p>
            <a:pPr marL="342900" lvl="1" indent="-342900" algn="just">
              <a:lnSpc>
                <a:spcPct val="120000"/>
              </a:lnSpc>
              <a:buFont typeface="Wingdings" panose="05000000000000000000" pitchFamily="2" charset="2"/>
              <a:buChar char="Ø"/>
            </a:pPr>
            <a:endParaRPr lang="it-IT" altLang="it-IT" sz="2000" dirty="0"/>
          </a:p>
          <a:p>
            <a:pPr marL="342900" lvl="1" indent="-342900" algn="just">
              <a:lnSpc>
                <a:spcPct val="120000"/>
              </a:lnSpc>
              <a:buFont typeface="Wingdings" panose="05000000000000000000" pitchFamily="2" charset="2"/>
              <a:buChar char="Ø"/>
            </a:pPr>
            <a:r>
              <a:rPr lang="it-IT" altLang="it-IT" sz="2000" dirty="0"/>
              <a:t>Diversificazione valutaria</a:t>
            </a:r>
          </a:p>
          <a:p>
            <a:pPr marL="342900" lvl="1" indent="-342900" algn="just">
              <a:lnSpc>
                <a:spcPct val="120000"/>
              </a:lnSpc>
              <a:buFont typeface="Wingdings" panose="05000000000000000000" pitchFamily="2" charset="2"/>
              <a:buChar char="Ø"/>
            </a:pPr>
            <a:endParaRPr lang="it-IT" altLang="it-IT" sz="2000" dirty="0" smtClean="0"/>
          </a:p>
          <a:p>
            <a:pPr marL="342900" lvl="1" indent="-342900" algn="just">
              <a:lnSpc>
                <a:spcPct val="120000"/>
              </a:lnSpc>
              <a:buFont typeface="Wingdings" panose="05000000000000000000" pitchFamily="2" charset="2"/>
              <a:buChar char="Ø"/>
            </a:pPr>
            <a:r>
              <a:rPr lang="it-IT" altLang="it-IT" sz="2000" dirty="0" smtClean="0"/>
              <a:t>Diversificazione </a:t>
            </a:r>
            <a:r>
              <a:rPr lang="it-IT" altLang="it-IT" sz="2000" dirty="0"/>
              <a:t>per capitalizzazione</a:t>
            </a:r>
          </a:p>
        </p:txBody>
      </p:sp>
    </p:spTree>
    <p:extLst>
      <p:ext uri="{BB962C8B-B14F-4D97-AF65-F5344CB8AC3E}">
        <p14:creationId xmlns:p14="http://schemas.microsoft.com/office/powerpoint/2010/main" val="1641128777"/>
      </p:ext>
    </p:extLst>
  </p:cSld>
  <p:clrMapOvr>
    <a:masterClrMapping/>
  </p:clrMapOvr>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026"/>
          <p:cNvSpPr txBox="1">
            <a:spLocks noChangeArrowheads="1"/>
          </p:cNvSpPr>
          <p:nvPr/>
        </p:nvSpPr>
        <p:spPr bwMode="auto">
          <a:xfrm>
            <a:off x="439172" y="260648"/>
            <a:ext cx="8278812" cy="463846"/>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lgn="ctr">
                <a:solidFill>
                  <a:srgbClr val="6699FF"/>
                </a:solidFill>
                <a:miter lim="800000"/>
                <a:headEnd/>
                <a:tailEnd/>
              </a14:hiddenLine>
            </a:ext>
          </a:extLst>
        </p:spPr>
        <p:txBody>
          <a:bodyPr lIns="90000" tIns="46800" rIns="90000" bIns="46800">
            <a:spAutoFit/>
          </a:bodyPr>
          <a:lstStyle/>
          <a:p>
            <a:pPr algn="ctr">
              <a:defRPr/>
            </a:pPr>
            <a:r>
              <a:rPr lang="it-IT" sz="2400" b="1" dirty="0">
                <a:solidFill>
                  <a:srgbClr val="F26200"/>
                </a:solidFill>
                <a:latin typeface="Georgia" panose="02040502050405020303" pitchFamily="18" charset="0"/>
              </a:rPr>
              <a:t>La logica della diversificazione </a:t>
            </a:r>
            <a:r>
              <a:rPr lang="it-IT" sz="2400" b="1" dirty="0" smtClean="0">
                <a:solidFill>
                  <a:srgbClr val="F26200"/>
                </a:solidFill>
                <a:latin typeface="Georgia" panose="02040502050405020303" pitchFamily="18" charset="0"/>
              </a:rPr>
              <a:t>geografica</a:t>
            </a:r>
            <a:endParaRPr lang="it-IT" sz="2400" b="1" dirty="0">
              <a:solidFill>
                <a:srgbClr val="F26200"/>
              </a:solidFill>
              <a:latin typeface="Georgia" panose="02040502050405020303" pitchFamily="18" charset="0"/>
            </a:endParaRPr>
          </a:p>
        </p:txBody>
      </p:sp>
      <p:sp>
        <p:nvSpPr>
          <p:cNvPr id="2" name="Segnaposto numero diapositiva 1"/>
          <p:cNvSpPr>
            <a:spLocks noGrp="1"/>
          </p:cNvSpPr>
          <p:nvPr>
            <p:ph type="sldNum" sz="quarter" idx="4"/>
          </p:nvPr>
        </p:nvSpPr>
        <p:spPr/>
        <p:txBody>
          <a:bodyPr/>
          <a:lstStyle/>
          <a:p>
            <a:fld id="{CEE20744-6222-4AA3-9D45-8592154090B2}" type="slidenum">
              <a:rPr lang="it-IT" smtClean="0"/>
              <a:pPr/>
              <a:t>196</a:t>
            </a:fld>
            <a:endParaRPr lang="it-IT" dirty="0"/>
          </a:p>
        </p:txBody>
      </p:sp>
      <p:pic>
        <p:nvPicPr>
          <p:cNvPr id="28" name="Picture 2"/>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rcRect/>
          <a:stretch/>
        </p:blipFill>
        <p:spPr bwMode="auto">
          <a:xfrm>
            <a:off x="588702" y="1196752"/>
            <a:ext cx="7979752" cy="37019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9" name="Text Box 6"/>
          <p:cNvSpPr txBox="1">
            <a:spLocks noChangeArrowheads="1"/>
          </p:cNvSpPr>
          <p:nvPr/>
        </p:nvSpPr>
        <p:spPr bwMode="auto">
          <a:xfrm>
            <a:off x="611560" y="5081310"/>
            <a:ext cx="7624666" cy="338554"/>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r>
              <a:rPr lang="it-IT" altLang="it-IT" sz="1600" dirty="0"/>
              <a:t>Fonte: FMI, Thomson Reuters </a:t>
            </a:r>
            <a:r>
              <a:rPr lang="it-IT" altLang="it-IT" sz="1600" dirty="0" smtClean="0"/>
              <a:t>(Giugno 2017)</a:t>
            </a:r>
            <a:endParaRPr lang="it-IT" altLang="it-IT" sz="1600" dirty="0"/>
          </a:p>
        </p:txBody>
      </p:sp>
    </p:spTree>
    <p:extLst>
      <p:ext uri="{BB962C8B-B14F-4D97-AF65-F5344CB8AC3E}">
        <p14:creationId xmlns:p14="http://schemas.microsoft.com/office/powerpoint/2010/main" val="1476909290"/>
      </p:ext>
    </p:extLst>
  </p:cSld>
  <p:clrMapOvr>
    <a:masterClrMapping/>
  </p:clrMapOvr>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026"/>
          <p:cNvSpPr txBox="1">
            <a:spLocks noChangeArrowheads="1"/>
          </p:cNvSpPr>
          <p:nvPr/>
        </p:nvSpPr>
        <p:spPr bwMode="auto">
          <a:xfrm>
            <a:off x="439172" y="260648"/>
            <a:ext cx="8278812" cy="833178"/>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lgn="ctr">
                <a:solidFill>
                  <a:srgbClr val="6699FF"/>
                </a:solidFill>
                <a:miter lim="800000"/>
                <a:headEnd/>
                <a:tailEnd/>
              </a14:hiddenLine>
            </a:ext>
          </a:extLst>
        </p:spPr>
        <p:txBody>
          <a:bodyPr lIns="90000" tIns="46800" rIns="90000" bIns="46800">
            <a:spAutoFit/>
          </a:bodyPr>
          <a:lstStyle/>
          <a:p>
            <a:pPr algn="ctr">
              <a:defRPr/>
            </a:pPr>
            <a:r>
              <a:rPr lang="it-IT" sz="2400" b="1" dirty="0">
                <a:solidFill>
                  <a:srgbClr val="F26200"/>
                </a:solidFill>
                <a:latin typeface="Georgia" panose="02040502050405020303" pitchFamily="18" charset="0"/>
              </a:rPr>
              <a:t>La logica della diversificazione settoriale/nuove frontiere di investimento (</a:t>
            </a:r>
            <a:r>
              <a:rPr lang="it-IT" sz="2400" b="1" i="1" dirty="0">
                <a:solidFill>
                  <a:srgbClr val="F26200"/>
                </a:solidFill>
                <a:latin typeface="Georgia" panose="02040502050405020303" pitchFamily="18" charset="0"/>
              </a:rPr>
              <a:t>disruptive</a:t>
            </a:r>
            <a:r>
              <a:rPr lang="it-IT" sz="2400" b="1" dirty="0">
                <a:solidFill>
                  <a:srgbClr val="F26200"/>
                </a:solidFill>
                <a:latin typeface="Georgia" panose="02040502050405020303" pitchFamily="18" charset="0"/>
              </a:rPr>
              <a:t>)</a:t>
            </a:r>
          </a:p>
        </p:txBody>
      </p:sp>
      <p:sp>
        <p:nvSpPr>
          <p:cNvPr id="2" name="Segnaposto numero diapositiva 1"/>
          <p:cNvSpPr>
            <a:spLocks noGrp="1"/>
          </p:cNvSpPr>
          <p:nvPr>
            <p:ph type="sldNum" sz="quarter" idx="4"/>
          </p:nvPr>
        </p:nvSpPr>
        <p:spPr/>
        <p:txBody>
          <a:bodyPr/>
          <a:lstStyle/>
          <a:p>
            <a:fld id="{CEE20744-6222-4AA3-9D45-8592154090B2}" type="slidenum">
              <a:rPr lang="it-IT" smtClean="0"/>
              <a:pPr/>
              <a:t>197</a:t>
            </a:fld>
            <a:endParaRPr lang="it-IT" dirty="0"/>
          </a:p>
        </p:txBody>
      </p:sp>
      <p:sp>
        <p:nvSpPr>
          <p:cNvPr id="29" name="Text Box 6"/>
          <p:cNvSpPr txBox="1">
            <a:spLocks noChangeArrowheads="1"/>
          </p:cNvSpPr>
          <p:nvPr/>
        </p:nvSpPr>
        <p:spPr bwMode="auto">
          <a:xfrm>
            <a:off x="611560" y="5466710"/>
            <a:ext cx="7624666" cy="338554"/>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r>
              <a:rPr lang="it-IT" altLang="it-IT" sz="1600" dirty="0"/>
              <a:t>Fonte: </a:t>
            </a:r>
            <a:r>
              <a:rPr lang="it-IT" altLang="it-IT" sz="1600" dirty="0" err="1" smtClean="0"/>
              <a:t>Amundi</a:t>
            </a:r>
            <a:r>
              <a:rPr lang="it-IT" altLang="it-IT" sz="1600" dirty="0" smtClean="0"/>
              <a:t> (Giugno 2018)</a:t>
            </a:r>
            <a:endParaRPr lang="it-IT" altLang="it-IT" sz="1600" dirty="0"/>
          </a:p>
        </p:txBody>
      </p:sp>
      <p:pic>
        <p:nvPicPr>
          <p:cNvPr id="3" name="Immagine 2"/>
          <p:cNvPicPr>
            <a:picLocks noChangeAspect="1"/>
          </p:cNvPicPr>
          <p:nvPr/>
        </p:nvPicPr>
        <p:blipFill>
          <a:blip r:embed="rId3"/>
          <a:stretch>
            <a:fillRect/>
          </a:stretch>
        </p:blipFill>
        <p:spPr>
          <a:xfrm>
            <a:off x="1547663" y="1295330"/>
            <a:ext cx="6048674" cy="3969876"/>
          </a:xfrm>
          <a:prstGeom prst="rect">
            <a:avLst/>
          </a:prstGeom>
        </p:spPr>
      </p:pic>
    </p:spTree>
    <p:extLst>
      <p:ext uri="{BB962C8B-B14F-4D97-AF65-F5344CB8AC3E}">
        <p14:creationId xmlns:p14="http://schemas.microsoft.com/office/powerpoint/2010/main" val="495200686"/>
      </p:ext>
    </p:extLst>
  </p:cSld>
  <p:clrMapOvr>
    <a:masterClrMapping/>
  </p:clrMapOvr>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026"/>
          <p:cNvSpPr txBox="1">
            <a:spLocks noChangeArrowheads="1"/>
          </p:cNvSpPr>
          <p:nvPr/>
        </p:nvSpPr>
        <p:spPr bwMode="auto">
          <a:xfrm>
            <a:off x="439172" y="260648"/>
            <a:ext cx="8278812" cy="833178"/>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lgn="ctr">
                <a:solidFill>
                  <a:srgbClr val="6699FF"/>
                </a:solidFill>
                <a:miter lim="800000"/>
                <a:headEnd/>
                <a:tailEnd/>
              </a14:hiddenLine>
            </a:ext>
          </a:extLst>
        </p:spPr>
        <p:txBody>
          <a:bodyPr lIns="90000" tIns="46800" rIns="90000" bIns="46800">
            <a:spAutoFit/>
          </a:bodyPr>
          <a:lstStyle/>
          <a:p>
            <a:pPr algn="ctr">
              <a:defRPr/>
            </a:pPr>
            <a:r>
              <a:rPr lang="it-IT" sz="2400" b="1" dirty="0">
                <a:solidFill>
                  <a:srgbClr val="F26200"/>
                </a:solidFill>
                <a:latin typeface="Georgia" panose="02040502050405020303" pitchFamily="18" charset="0"/>
              </a:rPr>
              <a:t>La logica della diversificazione settoriale/nuove frontiere di investimento (</a:t>
            </a:r>
            <a:r>
              <a:rPr lang="it-IT" sz="2400" b="1" i="1" dirty="0">
                <a:solidFill>
                  <a:srgbClr val="F26200"/>
                </a:solidFill>
                <a:latin typeface="Georgia" panose="02040502050405020303" pitchFamily="18" charset="0"/>
              </a:rPr>
              <a:t>disruptive</a:t>
            </a:r>
            <a:r>
              <a:rPr lang="it-IT" sz="2400" b="1" dirty="0">
                <a:solidFill>
                  <a:srgbClr val="F26200"/>
                </a:solidFill>
                <a:latin typeface="Georgia" panose="02040502050405020303" pitchFamily="18" charset="0"/>
              </a:rPr>
              <a:t>)</a:t>
            </a:r>
          </a:p>
        </p:txBody>
      </p:sp>
      <p:sp>
        <p:nvSpPr>
          <p:cNvPr id="2" name="Segnaposto numero diapositiva 1"/>
          <p:cNvSpPr>
            <a:spLocks noGrp="1"/>
          </p:cNvSpPr>
          <p:nvPr>
            <p:ph type="sldNum" sz="quarter" idx="4"/>
          </p:nvPr>
        </p:nvSpPr>
        <p:spPr/>
        <p:txBody>
          <a:bodyPr/>
          <a:lstStyle/>
          <a:p>
            <a:fld id="{CEE20744-6222-4AA3-9D45-8592154090B2}" type="slidenum">
              <a:rPr lang="it-IT" smtClean="0"/>
              <a:pPr/>
              <a:t>198</a:t>
            </a:fld>
            <a:endParaRPr lang="it-IT" dirty="0"/>
          </a:p>
        </p:txBody>
      </p:sp>
      <p:pic>
        <p:nvPicPr>
          <p:cNvPr id="6" name="Picture 2"/>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rcRect b="17742"/>
          <a:stretch/>
        </p:blipFill>
        <p:spPr bwMode="auto">
          <a:xfrm>
            <a:off x="402529" y="1412776"/>
            <a:ext cx="8314014" cy="41959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30670438"/>
      </p:ext>
    </p:extLst>
  </p:cSld>
  <p:clrMapOvr>
    <a:masterClrMapping/>
  </p:clrMapOvr>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026"/>
          <p:cNvSpPr txBox="1">
            <a:spLocks noChangeArrowheads="1"/>
          </p:cNvSpPr>
          <p:nvPr/>
        </p:nvSpPr>
        <p:spPr bwMode="auto">
          <a:xfrm>
            <a:off x="439172" y="260648"/>
            <a:ext cx="8278812" cy="833178"/>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lgn="ctr">
                <a:solidFill>
                  <a:srgbClr val="6699FF"/>
                </a:solidFill>
                <a:miter lim="800000"/>
                <a:headEnd/>
                <a:tailEnd/>
              </a14:hiddenLine>
            </a:ext>
          </a:extLst>
        </p:spPr>
        <p:txBody>
          <a:bodyPr lIns="90000" tIns="46800" rIns="90000" bIns="46800">
            <a:spAutoFit/>
          </a:bodyPr>
          <a:lstStyle/>
          <a:p>
            <a:pPr algn="ctr">
              <a:defRPr/>
            </a:pPr>
            <a:r>
              <a:rPr lang="it-IT" sz="2400" b="1" dirty="0">
                <a:solidFill>
                  <a:srgbClr val="F26200"/>
                </a:solidFill>
                <a:latin typeface="Georgia" panose="02040502050405020303" pitchFamily="18" charset="0"/>
              </a:rPr>
              <a:t>La logica della diversificazione settoriale/nuove frontiere di investimento (</a:t>
            </a:r>
            <a:r>
              <a:rPr lang="it-IT" sz="2400" b="1" i="1" dirty="0">
                <a:solidFill>
                  <a:srgbClr val="F26200"/>
                </a:solidFill>
                <a:latin typeface="Georgia" panose="02040502050405020303" pitchFamily="18" charset="0"/>
              </a:rPr>
              <a:t>disruptive</a:t>
            </a:r>
            <a:r>
              <a:rPr lang="it-IT" sz="2400" b="1" dirty="0">
                <a:solidFill>
                  <a:srgbClr val="F26200"/>
                </a:solidFill>
                <a:latin typeface="Georgia" panose="02040502050405020303" pitchFamily="18" charset="0"/>
              </a:rPr>
              <a:t>)</a:t>
            </a:r>
          </a:p>
        </p:txBody>
      </p:sp>
      <p:sp>
        <p:nvSpPr>
          <p:cNvPr id="2" name="Segnaposto numero diapositiva 1"/>
          <p:cNvSpPr>
            <a:spLocks noGrp="1"/>
          </p:cNvSpPr>
          <p:nvPr>
            <p:ph type="sldNum" sz="quarter" idx="4"/>
          </p:nvPr>
        </p:nvSpPr>
        <p:spPr/>
        <p:txBody>
          <a:bodyPr/>
          <a:lstStyle/>
          <a:p>
            <a:fld id="{CEE20744-6222-4AA3-9D45-8592154090B2}" type="slidenum">
              <a:rPr lang="it-IT" smtClean="0"/>
              <a:pPr/>
              <a:t>199</a:t>
            </a:fld>
            <a:endParaRPr lang="it-IT" dirty="0"/>
          </a:p>
        </p:txBody>
      </p:sp>
      <p:pic>
        <p:nvPicPr>
          <p:cNvPr id="5"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16878" b="21157"/>
          <a:stretch/>
        </p:blipFill>
        <p:spPr bwMode="auto">
          <a:xfrm>
            <a:off x="301237" y="1412776"/>
            <a:ext cx="8554682" cy="39772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7123750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026"/>
          <p:cNvSpPr txBox="1">
            <a:spLocks noChangeArrowheads="1"/>
          </p:cNvSpPr>
          <p:nvPr/>
        </p:nvSpPr>
        <p:spPr bwMode="auto">
          <a:xfrm>
            <a:off x="439172" y="260648"/>
            <a:ext cx="8278812" cy="463846"/>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lgn="ctr">
                <a:solidFill>
                  <a:srgbClr val="6699FF"/>
                </a:solidFill>
                <a:miter lim="800000"/>
                <a:headEnd/>
                <a:tailEnd/>
              </a14:hiddenLine>
            </a:ext>
          </a:extLst>
        </p:spPr>
        <p:txBody>
          <a:bodyPr lIns="90000" tIns="46800" rIns="90000" bIns="46800">
            <a:spAutoFit/>
          </a:bodyPr>
          <a:lstStyle/>
          <a:p>
            <a:pPr algn="ctr">
              <a:defRPr/>
            </a:pPr>
            <a:r>
              <a:rPr lang="it-IT" sz="2400" b="1" dirty="0" smtClean="0">
                <a:solidFill>
                  <a:srgbClr val="F26200"/>
                </a:solidFill>
                <a:latin typeface="Georgia" panose="02040502050405020303" pitchFamily="18" charset="0"/>
                <a:ea typeface="+mj-ea"/>
                <a:cs typeface="+mj-cs"/>
              </a:rPr>
              <a:t>INDICE</a:t>
            </a:r>
            <a:endParaRPr lang="it-IT" sz="2400" b="1" dirty="0">
              <a:solidFill>
                <a:srgbClr val="F26200"/>
              </a:solidFill>
              <a:latin typeface="Georgia" panose="02040502050405020303" pitchFamily="18" charset="0"/>
              <a:ea typeface="+mj-ea"/>
              <a:cs typeface="+mj-cs"/>
            </a:endParaRPr>
          </a:p>
        </p:txBody>
      </p:sp>
      <p:sp>
        <p:nvSpPr>
          <p:cNvPr id="5" name="Rectangle 4"/>
          <p:cNvSpPr/>
          <p:nvPr/>
        </p:nvSpPr>
        <p:spPr>
          <a:xfrm>
            <a:off x="921560" y="1345992"/>
            <a:ext cx="7610880" cy="4247317"/>
          </a:xfrm>
          <a:prstGeom prst="rect">
            <a:avLst/>
          </a:prstGeom>
        </p:spPr>
        <p:txBody>
          <a:bodyPr wrap="square">
            <a:spAutoFit/>
          </a:bodyPr>
          <a:lstStyle/>
          <a:p>
            <a:pPr marL="342900" indent="-342900">
              <a:lnSpc>
                <a:spcPct val="150000"/>
              </a:lnSpc>
              <a:buFont typeface="Arial" panose="020B0604020202020204" pitchFamily="34" charset="0"/>
              <a:buChar char="•"/>
            </a:pPr>
            <a:r>
              <a:rPr lang="it-IT" sz="2000" dirty="0"/>
              <a:t>Lo scenario attuale</a:t>
            </a:r>
          </a:p>
          <a:p>
            <a:pPr marL="342900" indent="-342900">
              <a:lnSpc>
                <a:spcPct val="150000"/>
              </a:lnSpc>
              <a:buFont typeface="Arial" panose="020B0604020202020204" pitchFamily="34" charset="0"/>
              <a:buChar char="•"/>
            </a:pPr>
            <a:r>
              <a:rPr lang="it-IT" sz="2000" dirty="0"/>
              <a:t>Il rischio: un'introduzione</a:t>
            </a:r>
          </a:p>
          <a:p>
            <a:pPr marL="342900" indent="-342900">
              <a:lnSpc>
                <a:spcPct val="150000"/>
              </a:lnSpc>
              <a:buFont typeface="Arial" panose="020B0604020202020204" pitchFamily="34" charset="0"/>
              <a:buChar char="•"/>
            </a:pPr>
            <a:r>
              <a:rPr lang="it-IT" sz="2000" dirty="0"/>
              <a:t>Il bisogno di sicurezza</a:t>
            </a:r>
          </a:p>
          <a:p>
            <a:pPr marL="342900" indent="-342900">
              <a:lnSpc>
                <a:spcPct val="150000"/>
              </a:lnSpc>
              <a:buFont typeface="Arial" panose="020B0604020202020204" pitchFamily="34" charset="0"/>
              <a:buChar char="•"/>
            </a:pPr>
            <a:r>
              <a:rPr lang="it-IT" sz="2000" dirty="0"/>
              <a:t>Il rischio al tempo della </a:t>
            </a:r>
            <a:r>
              <a:rPr lang="it-IT" sz="2000" dirty="0" err="1"/>
              <a:t>MiFID</a:t>
            </a:r>
            <a:endParaRPr lang="it-IT" sz="2000" dirty="0"/>
          </a:p>
          <a:p>
            <a:pPr marL="342900" indent="-342900">
              <a:lnSpc>
                <a:spcPct val="150000"/>
              </a:lnSpc>
              <a:buFont typeface="Arial" panose="020B0604020202020204" pitchFamily="34" charset="0"/>
              <a:buChar char="•"/>
            </a:pPr>
            <a:r>
              <a:rPr lang="it-IT" sz="2000" dirty="0"/>
              <a:t>La pianificazione finanziaria ed il rendimento di portafoglio</a:t>
            </a:r>
          </a:p>
          <a:p>
            <a:pPr marL="342900" indent="-342900">
              <a:lnSpc>
                <a:spcPct val="150000"/>
              </a:lnSpc>
              <a:buFont typeface="Arial" panose="020B0604020202020204" pitchFamily="34" charset="0"/>
              <a:buChar char="•"/>
            </a:pPr>
            <a:r>
              <a:rPr lang="it-IT" sz="2000" dirty="0"/>
              <a:t>La mappa dei rischi degli investimenti obbligazionari e azionari</a:t>
            </a:r>
          </a:p>
          <a:p>
            <a:pPr marL="342900" indent="-342900">
              <a:lnSpc>
                <a:spcPct val="150000"/>
              </a:lnSpc>
              <a:buFont typeface="Arial" panose="020B0604020202020204" pitchFamily="34" charset="0"/>
              <a:buChar char="•"/>
            </a:pPr>
            <a:r>
              <a:rPr lang="it-IT" sz="2000" dirty="0"/>
              <a:t>Gli strumenti alternativi di investimento</a:t>
            </a:r>
          </a:p>
          <a:p>
            <a:pPr marL="342900" indent="-342900">
              <a:lnSpc>
                <a:spcPct val="150000"/>
              </a:lnSpc>
              <a:buFont typeface="Arial" panose="020B0604020202020204" pitchFamily="34" charset="0"/>
              <a:buChar char="•"/>
            </a:pPr>
            <a:r>
              <a:rPr lang="it-IT" sz="2000" dirty="0"/>
              <a:t>I benefici della diversificazione del portafoglio</a:t>
            </a:r>
          </a:p>
          <a:p>
            <a:pPr marL="342900" indent="-342900">
              <a:lnSpc>
                <a:spcPct val="150000"/>
              </a:lnSpc>
              <a:buFont typeface="Arial" panose="020B0604020202020204" pitchFamily="34" charset="0"/>
              <a:buChar char="•"/>
            </a:pPr>
            <a:r>
              <a:rPr lang="it-IT" sz="2000" dirty="0" smtClean="0"/>
              <a:t>Le strategie di gestione del portafoglio</a:t>
            </a:r>
            <a:endParaRPr lang="it-IT" sz="2000" dirty="0"/>
          </a:p>
        </p:txBody>
      </p:sp>
      <p:sp>
        <p:nvSpPr>
          <p:cNvPr id="2" name="Segnaposto numero diapositiva 1"/>
          <p:cNvSpPr>
            <a:spLocks noGrp="1"/>
          </p:cNvSpPr>
          <p:nvPr>
            <p:ph type="sldNum" sz="quarter" idx="4"/>
          </p:nvPr>
        </p:nvSpPr>
        <p:spPr/>
        <p:txBody>
          <a:bodyPr/>
          <a:lstStyle/>
          <a:p>
            <a:fld id="{CEE20744-6222-4AA3-9D45-8592154090B2}" type="slidenum">
              <a:rPr lang="it-IT" smtClean="0"/>
              <a:pPr/>
              <a:t>2</a:t>
            </a:fld>
            <a:endParaRPr lang="it-IT" dirty="0"/>
          </a:p>
        </p:txBody>
      </p:sp>
    </p:spTree>
    <p:extLst>
      <p:ext uri="{BB962C8B-B14F-4D97-AF65-F5344CB8AC3E}">
        <p14:creationId xmlns:p14="http://schemas.microsoft.com/office/powerpoint/2010/main" val="148085438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026"/>
          <p:cNvSpPr txBox="1">
            <a:spLocks noChangeArrowheads="1"/>
          </p:cNvSpPr>
          <p:nvPr/>
        </p:nvSpPr>
        <p:spPr bwMode="auto">
          <a:xfrm>
            <a:off x="439172" y="260648"/>
            <a:ext cx="8278812" cy="463846"/>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lgn="ctr">
                <a:solidFill>
                  <a:srgbClr val="6699FF"/>
                </a:solidFill>
                <a:miter lim="800000"/>
                <a:headEnd/>
                <a:tailEnd/>
              </a14:hiddenLine>
            </a:ext>
          </a:extLst>
        </p:spPr>
        <p:txBody>
          <a:bodyPr lIns="90000" tIns="46800" rIns="90000" bIns="46800">
            <a:spAutoFit/>
          </a:bodyPr>
          <a:lstStyle/>
          <a:p>
            <a:pPr algn="ctr">
              <a:defRPr/>
            </a:pPr>
            <a:r>
              <a:rPr lang="it-IT" sz="2400" b="1" dirty="0" smtClean="0">
                <a:solidFill>
                  <a:srgbClr val="F26200"/>
                </a:solidFill>
                <a:latin typeface="Georgia" panose="02040502050405020303" pitchFamily="18" charset="0"/>
                <a:ea typeface="+mj-ea"/>
                <a:cs typeface="+mj-cs"/>
              </a:rPr>
              <a:t>Blocco </a:t>
            </a:r>
            <a:r>
              <a:rPr lang="it-IT" sz="2400" b="1" dirty="0">
                <a:solidFill>
                  <a:srgbClr val="F26200"/>
                </a:solidFill>
                <a:latin typeface="Georgia" panose="02040502050405020303" pitchFamily="18" charset="0"/>
                <a:ea typeface="+mj-ea"/>
                <a:cs typeface="+mj-cs"/>
              </a:rPr>
              <a:t>1</a:t>
            </a:r>
            <a:r>
              <a:rPr lang="it-IT" sz="2400" b="1" dirty="0" smtClean="0">
                <a:solidFill>
                  <a:srgbClr val="F26200"/>
                </a:solidFill>
                <a:latin typeface="Georgia" panose="02040502050405020303" pitchFamily="18" charset="0"/>
                <a:ea typeface="+mj-ea"/>
                <a:cs typeface="+mj-cs"/>
              </a:rPr>
              <a:t> – Test </a:t>
            </a:r>
            <a:r>
              <a:rPr lang="it-IT" sz="2400" b="1" dirty="0">
                <a:solidFill>
                  <a:srgbClr val="F26200"/>
                </a:solidFill>
                <a:latin typeface="Georgia" panose="02040502050405020303" pitchFamily="18" charset="0"/>
                <a:ea typeface="+mj-ea"/>
                <a:cs typeface="+mj-cs"/>
              </a:rPr>
              <a:t>3</a:t>
            </a:r>
          </a:p>
        </p:txBody>
      </p:sp>
      <p:sp>
        <p:nvSpPr>
          <p:cNvPr id="11" name="Text Box 6"/>
          <p:cNvSpPr txBox="1">
            <a:spLocks noChangeArrowheads="1"/>
          </p:cNvSpPr>
          <p:nvPr/>
        </p:nvSpPr>
        <p:spPr bwMode="auto">
          <a:xfrm>
            <a:off x="395288" y="1484784"/>
            <a:ext cx="8322696" cy="3416320"/>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pPr algn="just">
              <a:lnSpc>
                <a:spcPct val="120000"/>
              </a:lnSpc>
              <a:defRPr/>
            </a:pPr>
            <a:r>
              <a:rPr lang="it-IT" sz="2000" dirty="0"/>
              <a:t>Domanda </a:t>
            </a:r>
            <a:r>
              <a:rPr lang="it-IT" sz="2000" dirty="0" smtClean="0"/>
              <a:t>3: Quale delle seguenti normative è specifica del comparto assicurativo</a:t>
            </a:r>
            <a:r>
              <a:rPr lang="it-IT" sz="2000" dirty="0" smtClean="0">
                <a:cs typeface="Arial" charset="0"/>
              </a:rPr>
              <a:t>?</a:t>
            </a:r>
            <a:endParaRPr lang="it-IT" sz="2000" dirty="0">
              <a:cs typeface="Arial" charset="0"/>
            </a:endParaRPr>
          </a:p>
          <a:p>
            <a:pPr algn="just">
              <a:lnSpc>
                <a:spcPct val="120000"/>
              </a:lnSpc>
            </a:pPr>
            <a:endParaRPr lang="it-IT" sz="2000" dirty="0"/>
          </a:p>
          <a:p>
            <a:pPr marL="457200" indent="-457200" algn="just">
              <a:lnSpc>
                <a:spcPct val="120000"/>
              </a:lnSpc>
              <a:buFont typeface="+mj-lt"/>
              <a:buAutoNum type="arabicParenR"/>
            </a:pPr>
            <a:r>
              <a:rPr lang="it-IT" sz="2000" b="1" dirty="0" smtClean="0"/>
              <a:t>IDD</a:t>
            </a:r>
            <a:endParaRPr lang="it-IT" sz="2000" b="1" dirty="0"/>
          </a:p>
          <a:p>
            <a:pPr marL="457200" indent="-457200" algn="just">
              <a:lnSpc>
                <a:spcPct val="120000"/>
              </a:lnSpc>
              <a:buFont typeface="+mj-lt"/>
              <a:buAutoNum type="arabicParenR"/>
            </a:pPr>
            <a:r>
              <a:rPr lang="it-IT" sz="2000" dirty="0" err="1" smtClean="0"/>
              <a:t>MiFID</a:t>
            </a:r>
            <a:r>
              <a:rPr lang="it-IT" sz="2000" dirty="0" smtClean="0"/>
              <a:t> II</a:t>
            </a:r>
            <a:endParaRPr lang="it-IT" sz="2000" dirty="0"/>
          </a:p>
          <a:p>
            <a:pPr marL="457200" indent="-457200" algn="just">
              <a:lnSpc>
                <a:spcPct val="120000"/>
              </a:lnSpc>
              <a:buFont typeface="+mj-lt"/>
              <a:buAutoNum type="arabicParenR"/>
            </a:pPr>
            <a:r>
              <a:rPr lang="it-IT" sz="2000" dirty="0" smtClean="0"/>
              <a:t>Basilea III</a:t>
            </a:r>
            <a:endParaRPr lang="it-IT" sz="2000" dirty="0"/>
          </a:p>
          <a:p>
            <a:pPr marL="457200" indent="-457200" algn="just">
              <a:lnSpc>
                <a:spcPct val="120000"/>
              </a:lnSpc>
              <a:buFont typeface="+mj-lt"/>
              <a:buAutoNum type="arabicParenR"/>
            </a:pPr>
            <a:r>
              <a:rPr lang="it-IT" sz="2000" dirty="0" smtClean="0"/>
              <a:t>Tutte le alternative proposte fanno riferimento al comparto bancario</a:t>
            </a:r>
            <a:endParaRPr lang="it-IT" sz="2000" dirty="0"/>
          </a:p>
          <a:p>
            <a:pPr marL="457200" indent="-457200" algn="just">
              <a:lnSpc>
                <a:spcPct val="120000"/>
              </a:lnSpc>
              <a:buFont typeface="+mj-lt"/>
              <a:buAutoNum type="arabicParenR"/>
            </a:pPr>
            <a:endParaRPr lang="it-IT" sz="2000" dirty="0">
              <a:cs typeface="Arial" charset="0"/>
            </a:endParaRPr>
          </a:p>
          <a:p>
            <a:pPr algn="just">
              <a:lnSpc>
                <a:spcPct val="120000"/>
              </a:lnSpc>
              <a:defRPr/>
            </a:pPr>
            <a:endParaRPr lang="it-IT" sz="2000" dirty="0">
              <a:cs typeface="Arial" charset="0"/>
            </a:endParaRPr>
          </a:p>
        </p:txBody>
      </p:sp>
      <p:sp>
        <p:nvSpPr>
          <p:cNvPr id="2" name="Segnaposto numero diapositiva 1"/>
          <p:cNvSpPr>
            <a:spLocks noGrp="1"/>
          </p:cNvSpPr>
          <p:nvPr>
            <p:ph type="sldNum" sz="quarter" idx="4"/>
          </p:nvPr>
        </p:nvSpPr>
        <p:spPr/>
        <p:txBody>
          <a:bodyPr/>
          <a:lstStyle/>
          <a:p>
            <a:fld id="{CEE20744-6222-4AA3-9D45-8592154090B2}" type="slidenum">
              <a:rPr lang="it-IT" smtClean="0"/>
              <a:pPr/>
              <a:t>20</a:t>
            </a:fld>
            <a:endParaRPr lang="it-IT"/>
          </a:p>
        </p:txBody>
      </p:sp>
    </p:spTree>
    <p:extLst>
      <p:ext uri="{BB962C8B-B14F-4D97-AF65-F5344CB8AC3E}">
        <p14:creationId xmlns:p14="http://schemas.microsoft.com/office/powerpoint/2010/main" val="983639988"/>
      </p:ext>
    </p:extLst>
  </p:cSld>
  <p:clrMapOvr>
    <a:masterClrMapping/>
  </p:clrMapOvr>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026"/>
          <p:cNvSpPr txBox="1">
            <a:spLocks noChangeArrowheads="1"/>
          </p:cNvSpPr>
          <p:nvPr/>
        </p:nvSpPr>
        <p:spPr bwMode="auto">
          <a:xfrm>
            <a:off x="439172" y="260648"/>
            <a:ext cx="8278812" cy="833178"/>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lgn="ctr">
                <a:solidFill>
                  <a:srgbClr val="6699FF"/>
                </a:solidFill>
                <a:miter lim="800000"/>
                <a:headEnd/>
                <a:tailEnd/>
              </a14:hiddenLine>
            </a:ext>
          </a:extLst>
        </p:spPr>
        <p:txBody>
          <a:bodyPr lIns="90000" tIns="46800" rIns="90000" bIns="46800">
            <a:spAutoFit/>
          </a:bodyPr>
          <a:lstStyle/>
          <a:p>
            <a:pPr algn="ctr">
              <a:defRPr/>
            </a:pPr>
            <a:r>
              <a:rPr lang="it-IT" sz="2400" b="1" dirty="0">
                <a:solidFill>
                  <a:srgbClr val="F26200"/>
                </a:solidFill>
                <a:latin typeface="Georgia" panose="02040502050405020303" pitchFamily="18" charset="0"/>
              </a:rPr>
              <a:t>La logica della diversificazione settoriale/nuove frontiere di investimento (</a:t>
            </a:r>
            <a:r>
              <a:rPr lang="it-IT" sz="2400" b="1" i="1" dirty="0">
                <a:solidFill>
                  <a:srgbClr val="F26200"/>
                </a:solidFill>
                <a:latin typeface="Georgia" panose="02040502050405020303" pitchFamily="18" charset="0"/>
              </a:rPr>
              <a:t>disruptive</a:t>
            </a:r>
            <a:r>
              <a:rPr lang="it-IT" sz="2400" b="1" dirty="0">
                <a:solidFill>
                  <a:srgbClr val="F26200"/>
                </a:solidFill>
                <a:latin typeface="Georgia" panose="02040502050405020303" pitchFamily="18" charset="0"/>
              </a:rPr>
              <a:t>)</a:t>
            </a:r>
          </a:p>
        </p:txBody>
      </p:sp>
      <p:sp>
        <p:nvSpPr>
          <p:cNvPr id="2" name="Segnaposto numero diapositiva 1"/>
          <p:cNvSpPr>
            <a:spLocks noGrp="1"/>
          </p:cNvSpPr>
          <p:nvPr>
            <p:ph type="sldNum" sz="quarter" idx="4"/>
          </p:nvPr>
        </p:nvSpPr>
        <p:spPr/>
        <p:txBody>
          <a:bodyPr/>
          <a:lstStyle/>
          <a:p>
            <a:fld id="{CEE20744-6222-4AA3-9D45-8592154090B2}" type="slidenum">
              <a:rPr lang="it-IT" smtClean="0"/>
              <a:pPr/>
              <a:t>200</a:t>
            </a:fld>
            <a:endParaRPr lang="it-IT" dirty="0"/>
          </a:p>
        </p:txBody>
      </p:sp>
      <p:grpSp>
        <p:nvGrpSpPr>
          <p:cNvPr id="6" name="Gruppo 2"/>
          <p:cNvGrpSpPr>
            <a:grpSpLocks/>
          </p:cNvGrpSpPr>
          <p:nvPr/>
        </p:nvGrpSpPr>
        <p:grpSpPr bwMode="auto">
          <a:xfrm>
            <a:off x="878990" y="1700808"/>
            <a:ext cx="7386019" cy="3672408"/>
            <a:chOff x="135306" y="778813"/>
            <a:chExt cx="8295293" cy="4974057"/>
          </a:xfrm>
        </p:grpSpPr>
        <p:pic>
          <p:nvPicPr>
            <p:cNvPr id="7" name="Picture 8"/>
            <p:cNvPicPr>
              <a:picLocks noChangeAspect="1"/>
            </p:cNvPicPr>
            <p:nvPr/>
          </p:nvPicPr>
          <p:blipFill>
            <a:blip r:embed="rId3">
              <a:duotone>
                <a:schemeClr val="accent2">
                  <a:shade val="45000"/>
                  <a:satMod val="135000"/>
                </a:schemeClr>
                <a:prstClr val="white"/>
              </a:duotone>
            </a:blip>
            <a:stretch>
              <a:fillRect/>
            </a:stretch>
          </p:blipFill>
          <p:spPr>
            <a:xfrm>
              <a:off x="4201499" y="806840"/>
              <a:ext cx="4229100" cy="1314451"/>
            </a:xfrm>
            <a:prstGeom prst="rect">
              <a:avLst/>
            </a:prstGeom>
          </p:spPr>
        </p:pic>
        <p:pic>
          <p:nvPicPr>
            <p:cNvPr id="8" name="Picture 9"/>
            <p:cNvPicPr>
              <a:picLocks noChangeAspect="1"/>
            </p:cNvPicPr>
            <p:nvPr/>
          </p:nvPicPr>
          <p:blipFill>
            <a:blip r:embed="rId4">
              <a:duotone>
                <a:schemeClr val="accent2">
                  <a:shade val="45000"/>
                  <a:satMod val="135000"/>
                </a:schemeClr>
                <a:prstClr val="white"/>
              </a:duotone>
            </a:blip>
            <a:stretch>
              <a:fillRect/>
            </a:stretch>
          </p:blipFill>
          <p:spPr>
            <a:xfrm>
              <a:off x="175073" y="778813"/>
              <a:ext cx="3499337" cy="1295400"/>
            </a:xfrm>
            <a:prstGeom prst="rect">
              <a:avLst/>
            </a:prstGeom>
          </p:spPr>
        </p:pic>
        <p:grpSp>
          <p:nvGrpSpPr>
            <p:cNvPr id="9" name="Gruppo 1"/>
            <p:cNvGrpSpPr>
              <a:grpSpLocks/>
            </p:cNvGrpSpPr>
            <p:nvPr/>
          </p:nvGrpSpPr>
          <p:grpSpPr bwMode="auto">
            <a:xfrm>
              <a:off x="4201501" y="2421775"/>
              <a:ext cx="4217174" cy="2694229"/>
              <a:chOff x="4807777" y="3081244"/>
              <a:chExt cx="3485267" cy="2226635"/>
            </a:xfrm>
          </p:grpSpPr>
          <p:pic>
            <p:nvPicPr>
              <p:cNvPr id="11" name="Picture 5"/>
              <p:cNvPicPr>
                <a:picLocks noChangeAspect="1"/>
              </p:cNvPicPr>
              <p:nvPr/>
            </p:nvPicPr>
            <p:blipFill rotWithShape="1">
              <a:blip r:embed="rId5" cstate="print">
                <a:duotone>
                  <a:schemeClr val="accent2">
                    <a:shade val="45000"/>
                    <a:satMod val="135000"/>
                  </a:schemeClr>
                  <a:prstClr val="white"/>
                </a:duotone>
                <a:extLst>
                  <a:ext uri="{28A0092B-C50C-407E-A947-70E740481C1C}">
                    <a14:useLocalDpi xmlns:a14="http://schemas.microsoft.com/office/drawing/2010/main" val="0"/>
                  </a:ext>
                </a:extLst>
              </a:blip>
              <a:srcRect/>
              <a:stretch/>
            </p:blipFill>
            <p:spPr>
              <a:xfrm>
                <a:off x="4807777" y="3081244"/>
                <a:ext cx="3485267" cy="2225893"/>
              </a:xfrm>
              <a:prstGeom prst="rect">
                <a:avLst/>
              </a:prstGeom>
            </p:spPr>
          </p:pic>
          <p:sp>
            <p:nvSpPr>
              <p:cNvPr id="12" name="Rectangle 6"/>
              <p:cNvSpPr/>
              <p:nvPr/>
            </p:nvSpPr>
            <p:spPr>
              <a:xfrm>
                <a:off x="8027660" y="4481502"/>
                <a:ext cx="264998" cy="826377"/>
              </a:xfrm>
              <a:prstGeom prst="rect">
                <a:avLst/>
              </a:prstGeom>
              <a:solidFill>
                <a:schemeClr val="bg1"/>
              </a:solidFill>
              <a:ln w="9525" cap="flat" cmpd="sng" algn="ctr">
                <a:noFill/>
                <a:prstDash val="solid"/>
              </a:ln>
              <a:effectLst/>
            </p:spPr>
            <p:txBody>
              <a:bodyPr lIns="72000" tIns="36000" rIns="72000" bIns="36000" anchor="ctr" anchorCtr="1"/>
              <a:lstStyle/>
              <a:p>
                <a:pPr marL="171450" indent="-171450" algn="ctr" eaLnBrk="1" hangingPunct="1">
                  <a:buFont typeface="Wingdings 3" pitchFamily="18" charset="2"/>
                  <a:buChar char="}"/>
                  <a:defRPr/>
                </a:pPr>
                <a:endParaRPr lang="it-IT" sz="700" b="1" kern="0" dirty="0" err="1">
                  <a:solidFill>
                    <a:schemeClr val="tx2"/>
                  </a:solidFill>
                  <a:latin typeface="Arial" charset="0"/>
                </a:endParaRPr>
              </a:p>
            </p:txBody>
          </p:sp>
        </p:grpSp>
        <p:pic>
          <p:nvPicPr>
            <p:cNvPr id="10" name="Picture 2"/>
            <p:cNvPicPr>
              <a:picLocks noChangeAspect="1" noChangeArrowheads="1"/>
            </p:cNvPicPr>
            <p:nvPr/>
          </p:nvPicPr>
          <p:blipFill>
            <a:blip r:embed="rId6">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35306" y="2118788"/>
              <a:ext cx="3539106" cy="363408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56736320"/>
      </p:ext>
    </p:extLst>
  </p:cSld>
  <p:clrMapOvr>
    <a:masterClrMapping/>
  </p:clrMapOvr>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026"/>
          <p:cNvSpPr txBox="1">
            <a:spLocks noChangeArrowheads="1"/>
          </p:cNvSpPr>
          <p:nvPr/>
        </p:nvSpPr>
        <p:spPr bwMode="auto">
          <a:xfrm>
            <a:off x="439172" y="260648"/>
            <a:ext cx="8278812" cy="833178"/>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lgn="ctr">
                <a:solidFill>
                  <a:srgbClr val="6699FF"/>
                </a:solidFill>
                <a:miter lim="800000"/>
                <a:headEnd/>
                <a:tailEnd/>
              </a14:hiddenLine>
            </a:ext>
          </a:extLst>
        </p:spPr>
        <p:txBody>
          <a:bodyPr lIns="90000" tIns="46800" rIns="90000" bIns="46800">
            <a:spAutoFit/>
          </a:bodyPr>
          <a:lstStyle/>
          <a:p>
            <a:pPr algn="ctr">
              <a:defRPr/>
            </a:pPr>
            <a:r>
              <a:rPr lang="it-IT" sz="2400" b="1" dirty="0">
                <a:solidFill>
                  <a:srgbClr val="F26200"/>
                </a:solidFill>
                <a:latin typeface="Georgia" panose="02040502050405020303" pitchFamily="18" charset="0"/>
              </a:rPr>
              <a:t>La logica della diversificazione settoriale/nuove frontiere di investimento (</a:t>
            </a:r>
            <a:r>
              <a:rPr lang="it-IT" sz="2400" b="1" i="1" dirty="0">
                <a:solidFill>
                  <a:srgbClr val="F26200"/>
                </a:solidFill>
                <a:latin typeface="Georgia" panose="02040502050405020303" pitchFamily="18" charset="0"/>
              </a:rPr>
              <a:t>disruptive</a:t>
            </a:r>
            <a:r>
              <a:rPr lang="it-IT" sz="2400" b="1" dirty="0">
                <a:solidFill>
                  <a:srgbClr val="F26200"/>
                </a:solidFill>
                <a:latin typeface="Georgia" panose="02040502050405020303" pitchFamily="18" charset="0"/>
              </a:rPr>
              <a:t>)</a:t>
            </a:r>
          </a:p>
        </p:txBody>
      </p:sp>
      <p:sp>
        <p:nvSpPr>
          <p:cNvPr id="2" name="Segnaposto numero diapositiva 1"/>
          <p:cNvSpPr>
            <a:spLocks noGrp="1"/>
          </p:cNvSpPr>
          <p:nvPr>
            <p:ph type="sldNum" sz="quarter" idx="4"/>
          </p:nvPr>
        </p:nvSpPr>
        <p:spPr/>
        <p:txBody>
          <a:bodyPr/>
          <a:lstStyle/>
          <a:p>
            <a:fld id="{CEE20744-6222-4AA3-9D45-8592154090B2}" type="slidenum">
              <a:rPr lang="it-IT" smtClean="0"/>
              <a:pPr/>
              <a:t>201</a:t>
            </a:fld>
            <a:endParaRPr lang="it-IT" dirty="0"/>
          </a:p>
        </p:txBody>
      </p:sp>
      <p:pic>
        <p:nvPicPr>
          <p:cNvPr id="13" name="Picture 2"/>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rcRect t="13477" b="11722"/>
          <a:stretch/>
        </p:blipFill>
        <p:spPr bwMode="auto">
          <a:xfrm>
            <a:off x="927108" y="1378054"/>
            <a:ext cx="7302940" cy="41018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4" name="Text Box 6"/>
          <p:cNvSpPr txBox="1">
            <a:spLocks noChangeArrowheads="1"/>
          </p:cNvSpPr>
          <p:nvPr/>
        </p:nvSpPr>
        <p:spPr bwMode="auto">
          <a:xfrm>
            <a:off x="611560" y="5610726"/>
            <a:ext cx="7624666" cy="338554"/>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r>
              <a:rPr lang="en-US" altLang="it-IT" sz="1600" dirty="0"/>
              <a:t>Fonte: Fidelity outlook </a:t>
            </a:r>
            <a:r>
              <a:rPr lang="en-US" altLang="it-IT" sz="1600" dirty="0" smtClean="0"/>
              <a:t>(</a:t>
            </a:r>
            <a:r>
              <a:rPr lang="en-US" altLang="it-IT" sz="1600" dirty="0" err="1" smtClean="0"/>
              <a:t>Luglio</a:t>
            </a:r>
            <a:r>
              <a:rPr lang="en-US" altLang="it-IT" sz="1600" dirty="0" smtClean="0"/>
              <a:t> </a:t>
            </a:r>
            <a:r>
              <a:rPr lang="en-US" altLang="it-IT" sz="1600" dirty="0"/>
              <a:t>2018</a:t>
            </a:r>
            <a:r>
              <a:rPr lang="it-IT" altLang="it-IT" sz="1600" dirty="0" smtClean="0"/>
              <a:t>)</a:t>
            </a:r>
            <a:endParaRPr lang="it-IT" altLang="it-IT" sz="1600" dirty="0"/>
          </a:p>
        </p:txBody>
      </p:sp>
    </p:spTree>
    <p:extLst>
      <p:ext uri="{BB962C8B-B14F-4D97-AF65-F5344CB8AC3E}">
        <p14:creationId xmlns:p14="http://schemas.microsoft.com/office/powerpoint/2010/main" val="168185668"/>
      </p:ext>
    </p:extLst>
  </p:cSld>
  <p:clrMapOvr>
    <a:masterClrMapping/>
  </p:clrMapOvr>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026"/>
          <p:cNvSpPr txBox="1">
            <a:spLocks noChangeArrowheads="1"/>
          </p:cNvSpPr>
          <p:nvPr/>
        </p:nvSpPr>
        <p:spPr bwMode="auto">
          <a:xfrm>
            <a:off x="439172" y="260648"/>
            <a:ext cx="8278812" cy="833178"/>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lgn="ctr">
                <a:solidFill>
                  <a:srgbClr val="6699FF"/>
                </a:solidFill>
                <a:miter lim="800000"/>
                <a:headEnd/>
                <a:tailEnd/>
              </a14:hiddenLine>
            </a:ext>
          </a:extLst>
        </p:spPr>
        <p:txBody>
          <a:bodyPr lIns="90000" tIns="46800" rIns="90000" bIns="46800">
            <a:spAutoFit/>
          </a:bodyPr>
          <a:lstStyle/>
          <a:p>
            <a:pPr algn="ctr">
              <a:defRPr/>
            </a:pPr>
            <a:r>
              <a:rPr lang="it-IT" sz="2400" b="1" dirty="0">
                <a:solidFill>
                  <a:srgbClr val="F26200"/>
                </a:solidFill>
                <a:latin typeface="Georgia" panose="02040502050405020303" pitchFamily="18" charset="0"/>
              </a:rPr>
              <a:t>La logica della diversificazione settoriale/nuove frontiere di investimento (</a:t>
            </a:r>
            <a:r>
              <a:rPr lang="it-IT" sz="2400" b="1" i="1" dirty="0">
                <a:solidFill>
                  <a:srgbClr val="F26200"/>
                </a:solidFill>
                <a:latin typeface="Georgia" panose="02040502050405020303" pitchFamily="18" charset="0"/>
              </a:rPr>
              <a:t>disruptive</a:t>
            </a:r>
            <a:r>
              <a:rPr lang="it-IT" sz="2400" b="1" dirty="0">
                <a:solidFill>
                  <a:srgbClr val="F26200"/>
                </a:solidFill>
                <a:latin typeface="Georgia" panose="02040502050405020303" pitchFamily="18" charset="0"/>
              </a:rPr>
              <a:t>)</a:t>
            </a:r>
          </a:p>
        </p:txBody>
      </p:sp>
      <p:sp>
        <p:nvSpPr>
          <p:cNvPr id="2" name="Segnaposto numero diapositiva 1"/>
          <p:cNvSpPr>
            <a:spLocks noGrp="1"/>
          </p:cNvSpPr>
          <p:nvPr>
            <p:ph type="sldNum" sz="quarter" idx="4"/>
          </p:nvPr>
        </p:nvSpPr>
        <p:spPr/>
        <p:txBody>
          <a:bodyPr/>
          <a:lstStyle/>
          <a:p>
            <a:fld id="{CEE20744-6222-4AA3-9D45-8592154090B2}" type="slidenum">
              <a:rPr lang="it-IT" smtClean="0"/>
              <a:pPr/>
              <a:t>202</a:t>
            </a:fld>
            <a:endParaRPr lang="it-IT" dirty="0"/>
          </a:p>
        </p:txBody>
      </p:sp>
      <p:sp>
        <p:nvSpPr>
          <p:cNvPr id="14" name="Text Box 6"/>
          <p:cNvSpPr txBox="1">
            <a:spLocks noChangeArrowheads="1"/>
          </p:cNvSpPr>
          <p:nvPr/>
        </p:nvSpPr>
        <p:spPr bwMode="auto">
          <a:xfrm>
            <a:off x="611560" y="5610726"/>
            <a:ext cx="7624666" cy="338554"/>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r>
              <a:rPr lang="en-US" altLang="it-IT" sz="1600" dirty="0"/>
              <a:t>Fonte: ONU </a:t>
            </a:r>
            <a:r>
              <a:rPr lang="en-US" altLang="it-IT" sz="1600" dirty="0" smtClean="0"/>
              <a:t>(2018)</a:t>
            </a:r>
            <a:endParaRPr lang="it-IT" altLang="it-IT" sz="1600" dirty="0"/>
          </a:p>
        </p:txBody>
      </p:sp>
      <p:pic>
        <p:nvPicPr>
          <p:cNvPr id="6" name="Picture 2"/>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rcRect/>
          <a:stretch>
            <a:fillRect/>
          </a:stretch>
        </p:blipFill>
        <p:spPr bwMode="auto">
          <a:xfrm>
            <a:off x="1436122" y="1201455"/>
            <a:ext cx="6284912" cy="43016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02332539"/>
      </p:ext>
    </p:extLst>
  </p:cSld>
  <p:clrMapOvr>
    <a:masterClrMapping/>
  </p:clrMapOvr>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026"/>
          <p:cNvSpPr txBox="1">
            <a:spLocks noChangeArrowheads="1"/>
          </p:cNvSpPr>
          <p:nvPr/>
        </p:nvSpPr>
        <p:spPr bwMode="auto">
          <a:xfrm>
            <a:off x="439172" y="260648"/>
            <a:ext cx="8278812" cy="833178"/>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lgn="ctr">
                <a:solidFill>
                  <a:srgbClr val="6699FF"/>
                </a:solidFill>
                <a:miter lim="800000"/>
                <a:headEnd/>
                <a:tailEnd/>
              </a14:hiddenLine>
            </a:ext>
          </a:extLst>
        </p:spPr>
        <p:txBody>
          <a:bodyPr lIns="90000" tIns="46800" rIns="90000" bIns="46800">
            <a:spAutoFit/>
          </a:bodyPr>
          <a:lstStyle/>
          <a:p>
            <a:pPr algn="ctr">
              <a:defRPr/>
            </a:pPr>
            <a:r>
              <a:rPr lang="it-IT" sz="2400" b="1" dirty="0">
                <a:solidFill>
                  <a:srgbClr val="F26200"/>
                </a:solidFill>
                <a:latin typeface="Georgia" panose="02040502050405020303" pitchFamily="18" charset="0"/>
              </a:rPr>
              <a:t>La logica della diversificazione settoriale/nuove frontiere di investimento (</a:t>
            </a:r>
            <a:r>
              <a:rPr lang="it-IT" sz="2400" b="1" i="1" dirty="0">
                <a:solidFill>
                  <a:srgbClr val="F26200"/>
                </a:solidFill>
                <a:latin typeface="Georgia" panose="02040502050405020303" pitchFamily="18" charset="0"/>
              </a:rPr>
              <a:t>disruptive</a:t>
            </a:r>
            <a:r>
              <a:rPr lang="it-IT" sz="2400" b="1" dirty="0">
                <a:solidFill>
                  <a:srgbClr val="F26200"/>
                </a:solidFill>
                <a:latin typeface="Georgia" panose="02040502050405020303" pitchFamily="18" charset="0"/>
              </a:rPr>
              <a:t>)</a:t>
            </a:r>
          </a:p>
        </p:txBody>
      </p:sp>
      <p:sp>
        <p:nvSpPr>
          <p:cNvPr id="2" name="Segnaposto numero diapositiva 1"/>
          <p:cNvSpPr>
            <a:spLocks noGrp="1"/>
          </p:cNvSpPr>
          <p:nvPr>
            <p:ph type="sldNum" sz="quarter" idx="4"/>
          </p:nvPr>
        </p:nvSpPr>
        <p:spPr/>
        <p:txBody>
          <a:bodyPr/>
          <a:lstStyle/>
          <a:p>
            <a:fld id="{CEE20744-6222-4AA3-9D45-8592154090B2}" type="slidenum">
              <a:rPr lang="it-IT" smtClean="0"/>
              <a:pPr/>
              <a:t>203</a:t>
            </a:fld>
            <a:endParaRPr lang="it-IT" dirty="0"/>
          </a:p>
        </p:txBody>
      </p:sp>
      <p:sp>
        <p:nvSpPr>
          <p:cNvPr id="14" name="Text Box 6"/>
          <p:cNvSpPr txBox="1">
            <a:spLocks noChangeArrowheads="1"/>
          </p:cNvSpPr>
          <p:nvPr/>
        </p:nvSpPr>
        <p:spPr bwMode="auto">
          <a:xfrm>
            <a:off x="1259632" y="6093296"/>
            <a:ext cx="7624666" cy="338554"/>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r>
              <a:rPr lang="en-US" altLang="it-IT" sz="1600" dirty="0"/>
              <a:t>Fonte: </a:t>
            </a:r>
            <a:r>
              <a:rPr lang="en-US" altLang="it-IT" sz="1600" dirty="0" err="1" smtClean="0"/>
              <a:t>Pictet</a:t>
            </a:r>
            <a:r>
              <a:rPr lang="en-US" altLang="it-IT" sz="1600" dirty="0" smtClean="0"/>
              <a:t> (2018)</a:t>
            </a:r>
            <a:endParaRPr lang="it-IT" altLang="it-IT" sz="1600" dirty="0"/>
          </a:p>
        </p:txBody>
      </p:sp>
      <p:pic>
        <p:nvPicPr>
          <p:cNvPr id="7"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8186"/>
          <a:stretch/>
        </p:blipFill>
        <p:spPr bwMode="auto">
          <a:xfrm>
            <a:off x="827584" y="1202863"/>
            <a:ext cx="7344816" cy="47776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24001542"/>
      </p:ext>
    </p:extLst>
  </p:cSld>
  <p:clrMapOvr>
    <a:masterClrMapping/>
  </p:clrMapOvr>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026"/>
          <p:cNvSpPr txBox="1">
            <a:spLocks noChangeArrowheads="1"/>
          </p:cNvSpPr>
          <p:nvPr/>
        </p:nvSpPr>
        <p:spPr bwMode="auto">
          <a:xfrm>
            <a:off x="439172" y="260648"/>
            <a:ext cx="8278812" cy="833178"/>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lgn="ctr">
                <a:solidFill>
                  <a:srgbClr val="6699FF"/>
                </a:solidFill>
                <a:miter lim="800000"/>
                <a:headEnd/>
                <a:tailEnd/>
              </a14:hiddenLine>
            </a:ext>
          </a:extLst>
        </p:spPr>
        <p:txBody>
          <a:bodyPr lIns="90000" tIns="46800" rIns="90000" bIns="46800">
            <a:spAutoFit/>
          </a:bodyPr>
          <a:lstStyle/>
          <a:p>
            <a:pPr algn="ctr">
              <a:defRPr/>
            </a:pPr>
            <a:r>
              <a:rPr lang="it-IT" sz="2400" b="1" dirty="0">
                <a:solidFill>
                  <a:srgbClr val="F26200"/>
                </a:solidFill>
                <a:latin typeface="Georgia" panose="02040502050405020303" pitchFamily="18" charset="0"/>
              </a:rPr>
              <a:t>La logica della diversificazione settoriale/nuove frontiere di investimento (</a:t>
            </a:r>
            <a:r>
              <a:rPr lang="it-IT" sz="2400" b="1" i="1" dirty="0">
                <a:solidFill>
                  <a:srgbClr val="F26200"/>
                </a:solidFill>
                <a:latin typeface="Georgia" panose="02040502050405020303" pitchFamily="18" charset="0"/>
              </a:rPr>
              <a:t>disruptive</a:t>
            </a:r>
            <a:r>
              <a:rPr lang="it-IT" sz="2400" b="1" dirty="0">
                <a:solidFill>
                  <a:srgbClr val="F26200"/>
                </a:solidFill>
                <a:latin typeface="Georgia" panose="02040502050405020303" pitchFamily="18" charset="0"/>
              </a:rPr>
              <a:t>)</a:t>
            </a:r>
          </a:p>
        </p:txBody>
      </p:sp>
      <p:sp>
        <p:nvSpPr>
          <p:cNvPr id="2" name="Segnaposto numero diapositiva 1"/>
          <p:cNvSpPr>
            <a:spLocks noGrp="1"/>
          </p:cNvSpPr>
          <p:nvPr>
            <p:ph type="sldNum" sz="quarter" idx="4"/>
          </p:nvPr>
        </p:nvSpPr>
        <p:spPr/>
        <p:txBody>
          <a:bodyPr/>
          <a:lstStyle/>
          <a:p>
            <a:fld id="{CEE20744-6222-4AA3-9D45-8592154090B2}" type="slidenum">
              <a:rPr lang="it-IT" smtClean="0"/>
              <a:pPr/>
              <a:t>204</a:t>
            </a:fld>
            <a:endParaRPr lang="it-IT" dirty="0"/>
          </a:p>
        </p:txBody>
      </p:sp>
      <p:pic>
        <p:nvPicPr>
          <p:cNvPr id="6" name="Picture 2"/>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rcRect/>
          <a:stretch>
            <a:fillRect/>
          </a:stretch>
        </p:blipFill>
        <p:spPr bwMode="auto">
          <a:xfrm>
            <a:off x="1166552" y="1700808"/>
            <a:ext cx="6810896" cy="40188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41320149"/>
      </p:ext>
    </p:extLst>
  </p:cSld>
  <p:clrMapOvr>
    <a:masterClrMapping/>
  </p:clrMapOvr>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026"/>
          <p:cNvSpPr txBox="1">
            <a:spLocks noChangeArrowheads="1"/>
          </p:cNvSpPr>
          <p:nvPr/>
        </p:nvSpPr>
        <p:spPr bwMode="auto">
          <a:xfrm>
            <a:off x="439172" y="260648"/>
            <a:ext cx="8278812" cy="833178"/>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lgn="ctr">
                <a:solidFill>
                  <a:srgbClr val="6699FF"/>
                </a:solidFill>
                <a:miter lim="800000"/>
                <a:headEnd/>
                <a:tailEnd/>
              </a14:hiddenLine>
            </a:ext>
          </a:extLst>
        </p:spPr>
        <p:txBody>
          <a:bodyPr lIns="90000" tIns="46800" rIns="90000" bIns="46800">
            <a:spAutoFit/>
          </a:bodyPr>
          <a:lstStyle/>
          <a:p>
            <a:pPr algn="ctr">
              <a:defRPr/>
            </a:pPr>
            <a:r>
              <a:rPr lang="it-IT" sz="2400" b="1" dirty="0">
                <a:solidFill>
                  <a:srgbClr val="F26200"/>
                </a:solidFill>
                <a:latin typeface="Georgia" panose="02040502050405020303" pitchFamily="18" charset="0"/>
              </a:rPr>
              <a:t>La logica della diversificazione settoriale/nuove frontiere di investimento (</a:t>
            </a:r>
            <a:r>
              <a:rPr lang="it-IT" sz="2400" b="1" i="1" dirty="0">
                <a:solidFill>
                  <a:srgbClr val="F26200"/>
                </a:solidFill>
                <a:latin typeface="Georgia" panose="02040502050405020303" pitchFamily="18" charset="0"/>
              </a:rPr>
              <a:t>disruptive</a:t>
            </a:r>
            <a:r>
              <a:rPr lang="it-IT" sz="2400" b="1" dirty="0">
                <a:solidFill>
                  <a:srgbClr val="F26200"/>
                </a:solidFill>
                <a:latin typeface="Georgia" panose="02040502050405020303" pitchFamily="18" charset="0"/>
              </a:rPr>
              <a:t>)</a:t>
            </a:r>
          </a:p>
        </p:txBody>
      </p:sp>
      <p:sp>
        <p:nvSpPr>
          <p:cNvPr id="2" name="Segnaposto numero diapositiva 1"/>
          <p:cNvSpPr>
            <a:spLocks noGrp="1"/>
          </p:cNvSpPr>
          <p:nvPr>
            <p:ph type="sldNum" sz="quarter" idx="4"/>
          </p:nvPr>
        </p:nvSpPr>
        <p:spPr/>
        <p:txBody>
          <a:bodyPr/>
          <a:lstStyle/>
          <a:p>
            <a:fld id="{CEE20744-6222-4AA3-9D45-8592154090B2}" type="slidenum">
              <a:rPr lang="it-IT" smtClean="0"/>
              <a:pPr/>
              <a:t>205</a:t>
            </a:fld>
            <a:endParaRPr lang="it-IT" dirty="0"/>
          </a:p>
        </p:txBody>
      </p:sp>
      <p:pic>
        <p:nvPicPr>
          <p:cNvPr id="5" name="Picture 2"/>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rcRect t="21610" b="6620"/>
          <a:stretch/>
        </p:blipFill>
        <p:spPr bwMode="auto">
          <a:xfrm>
            <a:off x="938429" y="1844824"/>
            <a:ext cx="7267141" cy="39070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9664299"/>
      </p:ext>
    </p:extLst>
  </p:cSld>
  <p:clrMapOvr>
    <a:masterClrMapping/>
  </p:clrMapOvr>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026"/>
          <p:cNvSpPr txBox="1">
            <a:spLocks noChangeArrowheads="1"/>
          </p:cNvSpPr>
          <p:nvPr/>
        </p:nvSpPr>
        <p:spPr bwMode="auto">
          <a:xfrm>
            <a:off x="439172" y="260648"/>
            <a:ext cx="8278812" cy="833178"/>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lgn="ctr">
                <a:solidFill>
                  <a:srgbClr val="6699FF"/>
                </a:solidFill>
                <a:miter lim="800000"/>
                <a:headEnd/>
                <a:tailEnd/>
              </a14:hiddenLine>
            </a:ext>
          </a:extLst>
        </p:spPr>
        <p:txBody>
          <a:bodyPr lIns="90000" tIns="46800" rIns="90000" bIns="46800">
            <a:spAutoFit/>
          </a:bodyPr>
          <a:lstStyle/>
          <a:p>
            <a:pPr algn="ctr">
              <a:defRPr/>
            </a:pPr>
            <a:r>
              <a:rPr lang="it-IT" sz="2400" b="1" dirty="0">
                <a:solidFill>
                  <a:srgbClr val="F26200"/>
                </a:solidFill>
                <a:latin typeface="Georgia" panose="02040502050405020303" pitchFamily="18" charset="0"/>
              </a:rPr>
              <a:t>La logica della diversificazione settoriale/nuove frontiere di investimento (</a:t>
            </a:r>
            <a:r>
              <a:rPr lang="it-IT" sz="2400" b="1" i="1" dirty="0">
                <a:solidFill>
                  <a:srgbClr val="F26200"/>
                </a:solidFill>
                <a:latin typeface="Georgia" panose="02040502050405020303" pitchFamily="18" charset="0"/>
              </a:rPr>
              <a:t>disruptive</a:t>
            </a:r>
            <a:r>
              <a:rPr lang="it-IT" sz="2400" b="1" dirty="0">
                <a:solidFill>
                  <a:srgbClr val="F26200"/>
                </a:solidFill>
                <a:latin typeface="Georgia" panose="02040502050405020303" pitchFamily="18" charset="0"/>
              </a:rPr>
              <a:t>)</a:t>
            </a:r>
          </a:p>
        </p:txBody>
      </p:sp>
      <p:sp>
        <p:nvSpPr>
          <p:cNvPr id="2" name="Segnaposto numero diapositiva 1"/>
          <p:cNvSpPr>
            <a:spLocks noGrp="1"/>
          </p:cNvSpPr>
          <p:nvPr>
            <p:ph type="sldNum" sz="quarter" idx="4"/>
          </p:nvPr>
        </p:nvSpPr>
        <p:spPr/>
        <p:txBody>
          <a:bodyPr/>
          <a:lstStyle/>
          <a:p>
            <a:fld id="{CEE20744-6222-4AA3-9D45-8592154090B2}" type="slidenum">
              <a:rPr lang="it-IT" smtClean="0"/>
              <a:pPr/>
              <a:t>206</a:t>
            </a:fld>
            <a:endParaRPr lang="it-IT" dirty="0"/>
          </a:p>
        </p:txBody>
      </p:sp>
      <p:pic>
        <p:nvPicPr>
          <p:cNvPr id="6" name="Picture 2"/>
          <p:cNvPicPr>
            <a:picLocks noChangeAspect="1" noChangeArrowheads="1"/>
          </p:cNvPicPr>
          <p:nvPr/>
        </p:nvPicPr>
        <p:blipFill rotWithShape="1">
          <a:blip r:embed="rId3">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rcRect b="6698"/>
          <a:stretch/>
        </p:blipFill>
        <p:spPr bwMode="auto">
          <a:xfrm>
            <a:off x="788050" y="1093826"/>
            <a:ext cx="7581056" cy="4855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 Box 6"/>
          <p:cNvSpPr txBox="1">
            <a:spLocks noChangeArrowheads="1"/>
          </p:cNvSpPr>
          <p:nvPr/>
        </p:nvSpPr>
        <p:spPr bwMode="auto">
          <a:xfrm>
            <a:off x="1259632" y="6114782"/>
            <a:ext cx="7624666" cy="338554"/>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r>
              <a:rPr lang="en-US" altLang="it-IT" sz="1600" dirty="0"/>
              <a:t>Fonte: </a:t>
            </a:r>
            <a:r>
              <a:rPr lang="en-US" altLang="it-IT" sz="1600" dirty="0" err="1" smtClean="0"/>
              <a:t>Pictet</a:t>
            </a:r>
            <a:r>
              <a:rPr lang="en-US" altLang="it-IT" sz="1600" dirty="0" smtClean="0"/>
              <a:t> (2018)</a:t>
            </a:r>
            <a:endParaRPr lang="it-IT" altLang="it-IT" sz="1600" dirty="0"/>
          </a:p>
        </p:txBody>
      </p:sp>
    </p:spTree>
    <p:extLst>
      <p:ext uri="{BB962C8B-B14F-4D97-AF65-F5344CB8AC3E}">
        <p14:creationId xmlns:p14="http://schemas.microsoft.com/office/powerpoint/2010/main" val="3128033682"/>
      </p:ext>
    </p:extLst>
  </p:cSld>
  <p:clrMapOvr>
    <a:masterClrMapping/>
  </p:clrMapOvr>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026"/>
          <p:cNvSpPr txBox="1">
            <a:spLocks noChangeArrowheads="1"/>
          </p:cNvSpPr>
          <p:nvPr/>
        </p:nvSpPr>
        <p:spPr bwMode="auto">
          <a:xfrm>
            <a:off x="439172" y="260648"/>
            <a:ext cx="8278812" cy="833178"/>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lgn="ctr">
                <a:solidFill>
                  <a:srgbClr val="6699FF"/>
                </a:solidFill>
                <a:miter lim="800000"/>
                <a:headEnd/>
                <a:tailEnd/>
              </a14:hiddenLine>
            </a:ext>
          </a:extLst>
        </p:spPr>
        <p:txBody>
          <a:bodyPr lIns="90000" tIns="46800" rIns="90000" bIns="46800">
            <a:spAutoFit/>
          </a:bodyPr>
          <a:lstStyle/>
          <a:p>
            <a:pPr algn="ctr">
              <a:defRPr/>
            </a:pPr>
            <a:r>
              <a:rPr lang="it-IT" sz="2400" b="1" dirty="0">
                <a:solidFill>
                  <a:srgbClr val="F26200"/>
                </a:solidFill>
                <a:latin typeface="Georgia" panose="02040502050405020303" pitchFamily="18" charset="0"/>
              </a:rPr>
              <a:t>La logica della diversificazione settoriale/nuove frontiere di investimento (</a:t>
            </a:r>
            <a:r>
              <a:rPr lang="it-IT" sz="2400" b="1" i="1" dirty="0">
                <a:solidFill>
                  <a:srgbClr val="F26200"/>
                </a:solidFill>
                <a:latin typeface="Georgia" panose="02040502050405020303" pitchFamily="18" charset="0"/>
              </a:rPr>
              <a:t>disruptive</a:t>
            </a:r>
            <a:r>
              <a:rPr lang="it-IT" sz="2400" b="1" dirty="0">
                <a:solidFill>
                  <a:srgbClr val="F26200"/>
                </a:solidFill>
                <a:latin typeface="Georgia" panose="02040502050405020303" pitchFamily="18" charset="0"/>
              </a:rPr>
              <a:t>)</a:t>
            </a:r>
          </a:p>
        </p:txBody>
      </p:sp>
      <p:sp>
        <p:nvSpPr>
          <p:cNvPr id="2" name="Segnaposto numero diapositiva 1"/>
          <p:cNvSpPr>
            <a:spLocks noGrp="1"/>
          </p:cNvSpPr>
          <p:nvPr>
            <p:ph type="sldNum" sz="quarter" idx="4"/>
          </p:nvPr>
        </p:nvSpPr>
        <p:spPr/>
        <p:txBody>
          <a:bodyPr/>
          <a:lstStyle/>
          <a:p>
            <a:fld id="{CEE20744-6222-4AA3-9D45-8592154090B2}" type="slidenum">
              <a:rPr lang="it-IT" smtClean="0"/>
              <a:pPr/>
              <a:t>207</a:t>
            </a:fld>
            <a:endParaRPr lang="it-IT" dirty="0"/>
          </a:p>
        </p:txBody>
      </p:sp>
      <p:pic>
        <p:nvPicPr>
          <p:cNvPr id="8" name="Picture 2"/>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rcRect l="3760" t="9649" b="8692"/>
          <a:stretch/>
        </p:blipFill>
        <p:spPr bwMode="auto">
          <a:xfrm>
            <a:off x="1004073" y="1404801"/>
            <a:ext cx="7149010" cy="42685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81407293"/>
      </p:ext>
    </p:extLst>
  </p:cSld>
  <p:clrMapOvr>
    <a:masterClrMapping/>
  </p:clrMapOvr>
  <p:timing>
    <p:tnLst>
      <p:par>
        <p:cT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026"/>
          <p:cNvSpPr txBox="1">
            <a:spLocks noChangeArrowheads="1"/>
          </p:cNvSpPr>
          <p:nvPr/>
        </p:nvSpPr>
        <p:spPr bwMode="auto">
          <a:xfrm>
            <a:off x="439172" y="260648"/>
            <a:ext cx="8278812" cy="833178"/>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lgn="ctr">
                <a:solidFill>
                  <a:srgbClr val="6699FF"/>
                </a:solidFill>
                <a:miter lim="800000"/>
                <a:headEnd/>
                <a:tailEnd/>
              </a14:hiddenLine>
            </a:ext>
          </a:extLst>
        </p:spPr>
        <p:txBody>
          <a:bodyPr lIns="90000" tIns="46800" rIns="90000" bIns="46800">
            <a:spAutoFit/>
          </a:bodyPr>
          <a:lstStyle/>
          <a:p>
            <a:pPr algn="ctr">
              <a:defRPr/>
            </a:pPr>
            <a:r>
              <a:rPr lang="it-IT" sz="2400" b="1" dirty="0">
                <a:solidFill>
                  <a:srgbClr val="F26200"/>
                </a:solidFill>
                <a:latin typeface="Georgia" panose="02040502050405020303" pitchFamily="18" charset="0"/>
              </a:rPr>
              <a:t>La logica della diversificazione settoriale/nuove frontiere di investimento (</a:t>
            </a:r>
            <a:r>
              <a:rPr lang="it-IT" sz="2400" b="1" i="1" dirty="0">
                <a:solidFill>
                  <a:srgbClr val="F26200"/>
                </a:solidFill>
                <a:latin typeface="Georgia" panose="02040502050405020303" pitchFamily="18" charset="0"/>
              </a:rPr>
              <a:t>disruptive</a:t>
            </a:r>
            <a:r>
              <a:rPr lang="it-IT" sz="2400" b="1" dirty="0">
                <a:solidFill>
                  <a:srgbClr val="F26200"/>
                </a:solidFill>
                <a:latin typeface="Georgia" panose="02040502050405020303" pitchFamily="18" charset="0"/>
              </a:rPr>
              <a:t>)</a:t>
            </a:r>
          </a:p>
        </p:txBody>
      </p:sp>
      <p:sp>
        <p:nvSpPr>
          <p:cNvPr id="2" name="Segnaposto numero diapositiva 1"/>
          <p:cNvSpPr>
            <a:spLocks noGrp="1"/>
          </p:cNvSpPr>
          <p:nvPr>
            <p:ph type="sldNum" sz="quarter" idx="4"/>
          </p:nvPr>
        </p:nvSpPr>
        <p:spPr/>
        <p:txBody>
          <a:bodyPr/>
          <a:lstStyle/>
          <a:p>
            <a:fld id="{CEE20744-6222-4AA3-9D45-8592154090B2}" type="slidenum">
              <a:rPr lang="it-IT" smtClean="0"/>
              <a:pPr/>
              <a:t>208</a:t>
            </a:fld>
            <a:endParaRPr lang="it-IT" dirty="0"/>
          </a:p>
        </p:txBody>
      </p:sp>
      <p:pic>
        <p:nvPicPr>
          <p:cNvPr id="5" name="Picture 2"/>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rcRect t="18602"/>
          <a:stretch/>
        </p:blipFill>
        <p:spPr bwMode="auto">
          <a:xfrm>
            <a:off x="692182" y="1340768"/>
            <a:ext cx="7992888" cy="44706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 Box 6"/>
          <p:cNvSpPr txBox="1">
            <a:spLocks noChangeArrowheads="1"/>
          </p:cNvSpPr>
          <p:nvPr/>
        </p:nvSpPr>
        <p:spPr bwMode="auto">
          <a:xfrm>
            <a:off x="1259632" y="6114782"/>
            <a:ext cx="7624666" cy="338554"/>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r>
              <a:rPr lang="en-US" altLang="it-IT" sz="1600" dirty="0"/>
              <a:t>Fonte: </a:t>
            </a:r>
            <a:r>
              <a:rPr lang="en-US" altLang="it-IT" sz="1600" dirty="0" err="1" smtClean="0"/>
              <a:t>Pictet</a:t>
            </a:r>
            <a:r>
              <a:rPr lang="en-US" altLang="it-IT" sz="1600" dirty="0" smtClean="0"/>
              <a:t> (2018)</a:t>
            </a:r>
            <a:endParaRPr lang="it-IT" altLang="it-IT" sz="1600" dirty="0"/>
          </a:p>
        </p:txBody>
      </p:sp>
    </p:spTree>
    <p:extLst>
      <p:ext uri="{BB962C8B-B14F-4D97-AF65-F5344CB8AC3E}">
        <p14:creationId xmlns:p14="http://schemas.microsoft.com/office/powerpoint/2010/main" val="3184821128"/>
      </p:ext>
    </p:extLst>
  </p:cSld>
  <p:clrMapOvr>
    <a:masterClrMapping/>
  </p:clrMapOvr>
  <p:timing>
    <p:tnLst>
      <p:par>
        <p:cT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026"/>
          <p:cNvSpPr txBox="1">
            <a:spLocks noChangeArrowheads="1"/>
          </p:cNvSpPr>
          <p:nvPr/>
        </p:nvSpPr>
        <p:spPr bwMode="auto">
          <a:xfrm>
            <a:off x="439172" y="260648"/>
            <a:ext cx="8278812" cy="833178"/>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lgn="ctr">
                <a:solidFill>
                  <a:srgbClr val="6699FF"/>
                </a:solidFill>
                <a:miter lim="800000"/>
                <a:headEnd/>
                <a:tailEnd/>
              </a14:hiddenLine>
            </a:ext>
          </a:extLst>
        </p:spPr>
        <p:txBody>
          <a:bodyPr lIns="90000" tIns="46800" rIns="90000" bIns="46800">
            <a:spAutoFit/>
          </a:bodyPr>
          <a:lstStyle/>
          <a:p>
            <a:pPr algn="ctr">
              <a:defRPr/>
            </a:pPr>
            <a:r>
              <a:rPr lang="it-IT" sz="2400" b="1" dirty="0">
                <a:solidFill>
                  <a:srgbClr val="F26200"/>
                </a:solidFill>
                <a:latin typeface="Georgia" panose="02040502050405020303" pitchFamily="18" charset="0"/>
              </a:rPr>
              <a:t>La logica della diversificazione settoriale/nuove frontiere di investimento (</a:t>
            </a:r>
            <a:r>
              <a:rPr lang="it-IT" sz="2400" b="1" i="1" dirty="0">
                <a:solidFill>
                  <a:srgbClr val="F26200"/>
                </a:solidFill>
                <a:latin typeface="Georgia" panose="02040502050405020303" pitchFamily="18" charset="0"/>
              </a:rPr>
              <a:t>disruptive</a:t>
            </a:r>
            <a:r>
              <a:rPr lang="it-IT" sz="2400" b="1" dirty="0">
                <a:solidFill>
                  <a:srgbClr val="F26200"/>
                </a:solidFill>
                <a:latin typeface="Georgia" panose="02040502050405020303" pitchFamily="18" charset="0"/>
              </a:rPr>
              <a:t>)</a:t>
            </a:r>
          </a:p>
        </p:txBody>
      </p:sp>
      <p:sp>
        <p:nvSpPr>
          <p:cNvPr id="2" name="Segnaposto numero diapositiva 1"/>
          <p:cNvSpPr>
            <a:spLocks noGrp="1"/>
          </p:cNvSpPr>
          <p:nvPr>
            <p:ph type="sldNum" sz="quarter" idx="4"/>
          </p:nvPr>
        </p:nvSpPr>
        <p:spPr/>
        <p:txBody>
          <a:bodyPr/>
          <a:lstStyle/>
          <a:p>
            <a:fld id="{CEE20744-6222-4AA3-9D45-8592154090B2}" type="slidenum">
              <a:rPr lang="it-IT" smtClean="0"/>
              <a:pPr/>
              <a:t>209</a:t>
            </a:fld>
            <a:endParaRPr lang="it-IT" dirty="0"/>
          </a:p>
        </p:txBody>
      </p:sp>
      <p:sp>
        <p:nvSpPr>
          <p:cNvPr id="6" name="Text Box 6"/>
          <p:cNvSpPr txBox="1">
            <a:spLocks noChangeArrowheads="1"/>
          </p:cNvSpPr>
          <p:nvPr/>
        </p:nvSpPr>
        <p:spPr bwMode="auto">
          <a:xfrm>
            <a:off x="1259632" y="6114782"/>
            <a:ext cx="7624666" cy="338554"/>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r>
              <a:rPr lang="en-US" altLang="it-IT" sz="1600" dirty="0"/>
              <a:t>Fonte: </a:t>
            </a:r>
            <a:r>
              <a:rPr lang="en-US" altLang="it-IT" sz="1600" dirty="0" smtClean="0"/>
              <a:t>McKinsey/</a:t>
            </a:r>
            <a:r>
              <a:rPr lang="en-US" altLang="it-IT" sz="1600" dirty="0" err="1" smtClean="0"/>
              <a:t>Amundi</a:t>
            </a:r>
            <a:r>
              <a:rPr lang="en-US" altLang="it-IT" sz="1600" dirty="0" smtClean="0"/>
              <a:t> (2018)</a:t>
            </a:r>
            <a:endParaRPr lang="it-IT" altLang="it-IT" sz="1600" dirty="0"/>
          </a:p>
        </p:txBody>
      </p:sp>
      <p:pic>
        <p:nvPicPr>
          <p:cNvPr id="7" name="Picture 2"/>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rcRect/>
          <a:stretch>
            <a:fillRect/>
          </a:stretch>
        </p:blipFill>
        <p:spPr bwMode="auto">
          <a:xfrm>
            <a:off x="798136" y="1231523"/>
            <a:ext cx="7547728" cy="46151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8782537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026"/>
          <p:cNvSpPr txBox="1">
            <a:spLocks noChangeArrowheads="1"/>
          </p:cNvSpPr>
          <p:nvPr/>
        </p:nvSpPr>
        <p:spPr bwMode="auto">
          <a:xfrm>
            <a:off x="439172" y="260648"/>
            <a:ext cx="8278812" cy="463846"/>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lgn="ctr">
                <a:solidFill>
                  <a:srgbClr val="6699FF"/>
                </a:solidFill>
                <a:miter lim="800000"/>
                <a:headEnd/>
                <a:tailEnd/>
              </a14:hiddenLine>
            </a:ext>
          </a:extLst>
        </p:spPr>
        <p:txBody>
          <a:bodyPr lIns="90000" tIns="46800" rIns="90000" bIns="46800">
            <a:spAutoFit/>
          </a:bodyPr>
          <a:lstStyle/>
          <a:p>
            <a:pPr algn="ctr">
              <a:defRPr/>
            </a:pPr>
            <a:r>
              <a:rPr lang="it-IT" sz="2400" b="1" dirty="0" smtClean="0">
                <a:solidFill>
                  <a:srgbClr val="F26200"/>
                </a:solidFill>
                <a:latin typeface="Georgia" panose="02040502050405020303" pitchFamily="18" charset="0"/>
                <a:ea typeface="+mj-ea"/>
                <a:cs typeface="+mj-cs"/>
              </a:rPr>
              <a:t>INDICE</a:t>
            </a:r>
            <a:endParaRPr lang="it-IT" sz="2400" b="1" dirty="0">
              <a:solidFill>
                <a:srgbClr val="F26200"/>
              </a:solidFill>
              <a:latin typeface="Georgia" panose="02040502050405020303" pitchFamily="18" charset="0"/>
              <a:ea typeface="+mj-ea"/>
              <a:cs typeface="+mj-cs"/>
            </a:endParaRPr>
          </a:p>
        </p:txBody>
      </p:sp>
      <p:sp>
        <p:nvSpPr>
          <p:cNvPr id="5" name="Rectangle 4"/>
          <p:cNvSpPr/>
          <p:nvPr/>
        </p:nvSpPr>
        <p:spPr>
          <a:xfrm>
            <a:off x="921560" y="1345992"/>
            <a:ext cx="7610880" cy="4190314"/>
          </a:xfrm>
          <a:prstGeom prst="rect">
            <a:avLst/>
          </a:prstGeom>
        </p:spPr>
        <p:txBody>
          <a:bodyPr wrap="square">
            <a:spAutoFit/>
          </a:bodyPr>
          <a:lstStyle/>
          <a:p>
            <a:pPr marL="342900" indent="-342900">
              <a:lnSpc>
                <a:spcPct val="150000"/>
              </a:lnSpc>
              <a:buFont typeface="Arial" panose="020B0604020202020204" pitchFamily="34" charset="0"/>
              <a:buChar char="•"/>
            </a:pPr>
            <a:r>
              <a:rPr lang="it-IT" sz="2000" dirty="0"/>
              <a:t>Lo scenario attuale</a:t>
            </a:r>
          </a:p>
          <a:p>
            <a:pPr marL="342900" indent="-342900">
              <a:lnSpc>
                <a:spcPct val="150000"/>
              </a:lnSpc>
              <a:buFont typeface="Arial" panose="020B0604020202020204" pitchFamily="34" charset="0"/>
              <a:buChar char="•"/>
            </a:pPr>
            <a:r>
              <a:rPr lang="it-IT" sz="2000" b="1" dirty="0"/>
              <a:t>Il rischio: un'introduzione</a:t>
            </a:r>
          </a:p>
          <a:p>
            <a:pPr marL="342900" indent="-342900">
              <a:lnSpc>
                <a:spcPct val="150000"/>
              </a:lnSpc>
              <a:buFont typeface="Arial" panose="020B0604020202020204" pitchFamily="34" charset="0"/>
              <a:buChar char="•"/>
            </a:pPr>
            <a:r>
              <a:rPr lang="it-IT" sz="2000" dirty="0"/>
              <a:t>Il bisogno di sicurezza</a:t>
            </a:r>
          </a:p>
          <a:p>
            <a:pPr marL="342900" indent="-342900">
              <a:lnSpc>
                <a:spcPct val="150000"/>
              </a:lnSpc>
              <a:buFont typeface="Arial" panose="020B0604020202020204" pitchFamily="34" charset="0"/>
              <a:buChar char="•"/>
            </a:pPr>
            <a:r>
              <a:rPr lang="it-IT" sz="2000" dirty="0"/>
              <a:t>Il rischio al tempo della </a:t>
            </a:r>
            <a:r>
              <a:rPr lang="it-IT" sz="2000" dirty="0" err="1"/>
              <a:t>MiFID</a:t>
            </a:r>
            <a:endParaRPr lang="it-IT" sz="2000" dirty="0"/>
          </a:p>
          <a:p>
            <a:pPr marL="342900" indent="-342900">
              <a:lnSpc>
                <a:spcPct val="150000"/>
              </a:lnSpc>
              <a:buFont typeface="Arial" panose="020B0604020202020204" pitchFamily="34" charset="0"/>
              <a:buChar char="•"/>
            </a:pPr>
            <a:r>
              <a:rPr lang="it-IT" sz="2000" dirty="0"/>
              <a:t>La pianificazione finanziaria ed il rendimento di portafoglio</a:t>
            </a:r>
          </a:p>
          <a:p>
            <a:pPr marL="342900" indent="-342900">
              <a:lnSpc>
                <a:spcPct val="150000"/>
              </a:lnSpc>
              <a:buFont typeface="Arial" panose="020B0604020202020204" pitchFamily="34" charset="0"/>
              <a:buChar char="•"/>
            </a:pPr>
            <a:r>
              <a:rPr lang="it-IT" sz="2000" dirty="0"/>
              <a:t>La mappa dei rischi degli investimenti obbligazionari e azionari</a:t>
            </a:r>
          </a:p>
          <a:p>
            <a:pPr marL="342900" indent="-342900">
              <a:lnSpc>
                <a:spcPct val="150000"/>
              </a:lnSpc>
              <a:buFont typeface="Arial" panose="020B0604020202020204" pitchFamily="34" charset="0"/>
              <a:buChar char="•"/>
            </a:pPr>
            <a:r>
              <a:rPr lang="it-IT" sz="2000" dirty="0"/>
              <a:t>Gli strumenti alternativi di investimento</a:t>
            </a:r>
          </a:p>
          <a:p>
            <a:pPr marL="342900" indent="-342900">
              <a:lnSpc>
                <a:spcPct val="150000"/>
              </a:lnSpc>
              <a:buFont typeface="Arial" panose="020B0604020202020204" pitchFamily="34" charset="0"/>
              <a:buChar char="•"/>
            </a:pPr>
            <a:r>
              <a:rPr lang="it-IT" sz="2000" dirty="0"/>
              <a:t>I benefici della diversificazione del portafoglio</a:t>
            </a:r>
          </a:p>
          <a:p>
            <a:pPr marL="342900" indent="-342900">
              <a:lnSpc>
                <a:spcPct val="150000"/>
              </a:lnSpc>
              <a:buFont typeface="Arial" panose="020B0604020202020204" pitchFamily="34" charset="0"/>
              <a:buChar char="•"/>
            </a:pPr>
            <a:r>
              <a:rPr lang="it-IT" sz="2000" dirty="0"/>
              <a:t>Le strategie di gestione del portafoglio</a:t>
            </a:r>
          </a:p>
        </p:txBody>
      </p:sp>
      <p:sp>
        <p:nvSpPr>
          <p:cNvPr id="2" name="Segnaposto numero diapositiva 1"/>
          <p:cNvSpPr>
            <a:spLocks noGrp="1"/>
          </p:cNvSpPr>
          <p:nvPr>
            <p:ph type="sldNum" sz="quarter" idx="4"/>
          </p:nvPr>
        </p:nvSpPr>
        <p:spPr/>
        <p:txBody>
          <a:bodyPr/>
          <a:lstStyle/>
          <a:p>
            <a:fld id="{CEE20744-6222-4AA3-9D45-8592154090B2}" type="slidenum">
              <a:rPr lang="it-IT" smtClean="0"/>
              <a:pPr/>
              <a:t>21</a:t>
            </a:fld>
            <a:endParaRPr lang="it-IT"/>
          </a:p>
        </p:txBody>
      </p:sp>
    </p:spTree>
    <p:extLst>
      <p:ext uri="{BB962C8B-B14F-4D97-AF65-F5344CB8AC3E}">
        <p14:creationId xmlns:p14="http://schemas.microsoft.com/office/powerpoint/2010/main" val="379893946"/>
      </p:ext>
    </p:extLst>
  </p:cSld>
  <p:clrMapOvr>
    <a:masterClrMapping/>
  </p:clrMapOvr>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026"/>
          <p:cNvSpPr txBox="1">
            <a:spLocks noChangeArrowheads="1"/>
          </p:cNvSpPr>
          <p:nvPr/>
        </p:nvSpPr>
        <p:spPr bwMode="auto">
          <a:xfrm>
            <a:off x="439172" y="260648"/>
            <a:ext cx="8278812" cy="833178"/>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lgn="ctr">
                <a:solidFill>
                  <a:srgbClr val="6699FF"/>
                </a:solidFill>
                <a:miter lim="800000"/>
                <a:headEnd/>
                <a:tailEnd/>
              </a14:hiddenLine>
            </a:ext>
          </a:extLst>
        </p:spPr>
        <p:txBody>
          <a:bodyPr lIns="90000" tIns="46800" rIns="90000" bIns="46800">
            <a:spAutoFit/>
          </a:bodyPr>
          <a:lstStyle/>
          <a:p>
            <a:pPr algn="ctr">
              <a:defRPr/>
            </a:pPr>
            <a:r>
              <a:rPr lang="it-IT" sz="2400" b="1" dirty="0">
                <a:solidFill>
                  <a:srgbClr val="F26200"/>
                </a:solidFill>
                <a:latin typeface="Georgia" panose="02040502050405020303" pitchFamily="18" charset="0"/>
              </a:rPr>
              <a:t>La logica della diversificazione settoriale/nuove frontiere di investimento (</a:t>
            </a:r>
            <a:r>
              <a:rPr lang="it-IT" sz="2400" b="1" i="1" dirty="0">
                <a:solidFill>
                  <a:srgbClr val="F26200"/>
                </a:solidFill>
                <a:latin typeface="Georgia" panose="02040502050405020303" pitchFamily="18" charset="0"/>
              </a:rPr>
              <a:t>disruptive</a:t>
            </a:r>
            <a:r>
              <a:rPr lang="it-IT" sz="2400" b="1" dirty="0">
                <a:solidFill>
                  <a:srgbClr val="F26200"/>
                </a:solidFill>
                <a:latin typeface="Georgia" panose="02040502050405020303" pitchFamily="18" charset="0"/>
              </a:rPr>
              <a:t>)</a:t>
            </a:r>
          </a:p>
        </p:txBody>
      </p:sp>
      <p:sp>
        <p:nvSpPr>
          <p:cNvPr id="2" name="Segnaposto numero diapositiva 1"/>
          <p:cNvSpPr>
            <a:spLocks noGrp="1"/>
          </p:cNvSpPr>
          <p:nvPr>
            <p:ph type="sldNum" sz="quarter" idx="4"/>
          </p:nvPr>
        </p:nvSpPr>
        <p:spPr/>
        <p:txBody>
          <a:bodyPr/>
          <a:lstStyle/>
          <a:p>
            <a:fld id="{CEE20744-6222-4AA3-9D45-8592154090B2}" type="slidenum">
              <a:rPr lang="it-IT" smtClean="0"/>
              <a:pPr/>
              <a:t>210</a:t>
            </a:fld>
            <a:endParaRPr lang="it-IT" dirty="0"/>
          </a:p>
        </p:txBody>
      </p:sp>
      <p:sp>
        <p:nvSpPr>
          <p:cNvPr id="6" name="Text Box 6"/>
          <p:cNvSpPr txBox="1">
            <a:spLocks noChangeArrowheads="1"/>
          </p:cNvSpPr>
          <p:nvPr/>
        </p:nvSpPr>
        <p:spPr bwMode="auto">
          <a:xfrm>
            <a:off x="1259632" y="6114782"/>
            <a:ext cx="7624666" cy="338554"/>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r>
              <a:rPr lang="en-US" altLang="it-IT" sz="1600" dirty="0"/>
              <a:t>Fonte: </a:t>
            </a:r>
            <a:r>
              <a:rPr lang="en-US" altLang="it-IT" sz="1600" dirty="0" err="1" smtClean="0"/>
              <a:t>Amundi</a:t>
            </a:r>
            <a:r>
              <a:rPr lang="en-US" altLang="it-IT" sz="1600" dirty="0" smtClean="0"/>
              <a:t> (2018)</a:t>
            </a:r>
            <a:endParaRPr lang="it-IT" altLang="it-IT" sz="1600" dirty="0"/>
          </a:p>
        </p:txBody>
      </p:sp>
      <p:pic>
        <p:nvPicPr>
          <p:cNvPr id="8" name="Picture 2"/>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rcRect/>
          <a:stretch>
            <a:fillRect/>
          </a:stretch>
        </p:blipFill>
        <p:spPr bwMode="auto">
          <a:xfrm>
            <a:off x="763674" y="1193587"/>
            <a:ext cx="7629808" cy="47765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22403476"/>
      </p:ext>
    </p:extLst>
  </p:cSld>
  <p:clrMapOvr>
    <a:masterClrMapping/>
  </p:clrMapOvr>
  <p:timing>
    <p:tnLst>
      <p:par>
        <p:cT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026"/>
          <p:cNvSpPr txBox="1">
            <a:spLocks noChangeArrowheads="1"/>
          </p:cNvSpPr>
          <p:nvPr/>
        </p:nvSpPr>
        <p:spPr bwMode="auto">
          <a:xfrm>
            <a:off x="439172" y="260648"/>
            <a:ext cx="8278812" cy="833178"/>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lgn="ctr">
                <a:solidFill>
                  <a:srgbClr val="6699FF"/>
                </a:solidFill>
                <a:miter lim="800000"/>
                <a:headEnd/>
                <a:tailEnd/>
              </a14:hiddenLine>
            </a:ext>
          </a:extLst>
        </p:spPr>
        <p:txBody>
          <a:bodyPr lIns="90000" tIns="46800" rIns="90000" bIns="46800">
            <a:spAutoFit/>
          </a:bodyPr>
          <a:lstStyle/>
          <a:p>
            <a:pPr algn="ctr">
              <a:defRPr/>
            </a:pPr>
            <a:r>
              <a:rPr lang="it-IT" sz="2400" b="1" dirty="0">
                <a:solidFill>
                  <a:srgbClr val="F26200"/>
                </a:solidFill>
                <a:latin typeface="Georgia" panose="02040502050405020303" pitchFamily="18" charset="0"/>
              </a:rPr>
              <a:t>La logica della diversificazione settoriale/nuove frontiere di investimento (</a:t>
            </a:r>
            <a:r>
              <a:rPr lang="it-IT" sz="2400" b="1" i="1" dirty="0">
                <a:solidFill>
                  <a:srgbClr val="F26200"/>
                </a:solidFill>
                <a:latin typeface="Georgia" panose="02040502050405020303" pitchFamily="18" charset="0"/>
              </a:rPr>
              <a:t>disruptive</a:t>
            </a:r>
            <a:r>
              <a:rPr lang="it-IT" sz="2400" b="1" dirty="0">
                <a:solidFill>
                  <a:srgbClr val="F26200"/>
                </a:solidFill>
                <a:latin typeface="Georgia" panose="02040502050405020303" pitchFamily="18" charset="0"/>
              </a:rPr>
              <a:t>)</a:t>
            </a:r>
          </a:p>
        </p:txBody>
      </p:sp>
      <p:sp>
        <p:nvSpPr>
          <p:cNvPr id="2" name="Segnaposto numero diapositiva 1"/>
          <p:cNvSpPr>
            <a:spLocks noGrp="1"/>
          </p:cNvSpPr>
          <p:nvPr>
            <p:ph type="sldNum" sz="quarter" idx="4"/>
          </p:nvPr>
        </p:nvSpPr>
        <p:spPr/>
        <p:txBody>
          <a:bodyPr/>
          <a:lstStyle/>
          <a:p>
            <a:fld id="{CEE20744-6222-4AA3-9D45-8592154090B2}" type="slidenum">
              <a:rPr lang="it-IT" smtClean="0"/>
              <a:pPr/>
              <a:t>211</a:t>
            </a:fld>
            <a:endParaRPr lang="it-IT" dirty="0"/>
          </a:p>
        </p:txBody>
      </p:sp>
      <p:sp>
        <p:nvSpPr>
          <p:cNvPr id="6" name="Text Box 6"/>
          <p:cNvSpPr txBox="1">
            <a:spLocks noChangeArrowheads="1"/>
          </p:cNvSpPr>
          <p:nvPr/>
        </p:nvSpPr>
        <p:spPr bwMode="auto">
          <a:xfrm>
            <a:off x="1259632" y="6114782"/>
            <a:ext cx="7624666" cy="338554"/>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r>
              <a:rPr lang="en-US" altLang="it-IT" sz="1600" dirty="0"/>
              <a:t>Fonte: </a:t>
            </a:r>
            <a:r>
              <a:rPr lang="en-US" altLang="it-IT" sz="1600" dirty="0" smtClean="0"/>
              <a:t>CPR AM/</a:t>
            </a:r>
            <a:r>
              <a:rPr lang="en-US" altLang="it-IT" sz="1600" dirty="0" err="1" smtClean="0"/>
              <a:t>Amundi</a:t>
            </a:r>
            <a:r>
              <a:rPr lang="en-US" altLang="it-IT" sz="1600" dirty="0" smtClean="0"/>
              <a:t> (Maggio 2018)</a:t>
            </a:r>
            <a:endParaRPr lang="it-IT" altLang="it-IT" sz="1600" dirty="0"/>
          </a:p>
        </p:txBody>
      </p:sp>
      <p:pic>
        <p:nvPicPr>
          <p:cNvPr id="7" name="Picture 2"/>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rcRect/>
          <a:stretch>
            <a:fillRect/>
          </a:stretch>
        </p:blipFill>
        <p:spPr bwMode="auto">
          <a:xfrm>
            <a:off x="860058" y="1346003"/>
            <a:ext cx="7437040" cy="46094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65633363"/>
      </p:ext>
    </p:extLst>
  </p:cSld>
  <p:clrMapOvr>
    <a:masterClrMapping/>
  </p:clrMapOvr>
  <p:timing>
    <p:tnLst>
      <p:par>
        <p:cT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026"/>
          <p:cNvSpPr txBox="1">
            <a:spLocks noChangeArrowheads="1"/>
          </p:cNvSpPr>
          <p:nvPr/>
        </p:nvSpPr>
        <p:spPr bwMode="auto">
          <a:xfrm>
            <a:off x="439172" y="260648"/>
            <a:ext cx="8278812" cy="833178"/>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lgn="ctr">
                <a:solidFill>
                  <a:srgbClr val="6699FF"/>
                </a:solidFill>
                <a:miter lim="800000"/>
                <a:headEnd/>
                <a:tailEnd/>
              </a14:hiddenLine>
            </a:ext>
          </a:extLst>
        </p:spPr>
        <p:txBody>
          <a:bodyPr lIns="90000" tIns="46800" rIns="90000" bIns="46800">
            <a:spAutoFit/>
          </a:bodyPr>
          <a:lstStyle/>
          <a:p>
            <a:pPr algn="ctr">
              <a:defRPr/>
            </a:pPr>
            <a:r>
              <a:rPr lang="it-IT" sz="2400" b="1" dirty="0">
                <a:solidFill>
                  <a:srgbClr val="F26200"/>
                </a:solidFill>
                <a:latin typeface="Georgia" panose="02040502050405020303" pitchFamily="18" charset="0"/>
              </a:rPr>
              <a:t>La logica della diversificazione settoriale/nuove frontiere di investimento (</a:t>
            </a:r>
            <a:r>
              <a:rPr lang="it-IT" sz="2400" b="1" i="1" dirty="0">
                <a:solidFill>
                  <a:srgbClr val="F26200"/>
                </a:solidFill>
                <a:latin typeface="Georgia" panose="02040502050405020303" pitchFamily="18" charset="0"/>
              </a:rPr>
              <a:t>disruptive</a:t>
            </a:r>
            <a:r>
              <a:rPr lang="it-IT" sz="2400" b="1" dirty="0">
                <a:solidFill>
                  <a:srgbClr val="F26200"/>
                </a:solidFill>
                <a:latin typeface="Georgia" panose="02040502050405020303" pitchFamily="18" charset="0"/>
              </a:rPr>
              <a:t>)</a:t>
            </a:r>
          </a:p>
        </p:txBody>
      </p:sp>
      <p:sp>
        <p:nvSpPr>
          <p:cNvPr id="2" name="Segnaposto numero diapositiva 1"/>
          <p:cNvSpPr>
            <a:spLocks noGrp="1"/>
          </p:cNvSpPr>
          <p:nvPr>
            <p:ph type="sldNum" sz="quarter" idx="4"/>
          </p:nvPr>
        </p:nvSpPr>
        <p:spPr/>
        <p:txBody>
          <a:bodyPr/>
          <a:lstStyle/>
          <a:p>
            <a:fld id="{CEE20744-6222-4AA3-9D45-8592154090B2}" type="slidenum">
              <a:rPr lang="it-IT" smtClean="0"/>
              <a:pPr/>
              <a:t>212</a:t>
            </a:fld>
            <a:endParaRPr lang="it-IT" dirty="0"/>
          </a:p>
        </p:txBody>
      </p:sp>
      <p:pic>
        <p:nvPicPr>
          <p:cNvPr id="8" name="Picture 2"/>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rcRect t="22249"/>
          <a:stretch/>
        </p:blipFill>
        <p:spPr bwMode="auto">
          <a:xfrm>
            <a:off x="668647" y="1315008"/>
            <a:ext cx="7819862" cy="45114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26699220"/>
      </p:ext>
    </p:extLst>
  </p:cSld>
  <p:clrMapOvr>
    <a:masterClrMapping/>
  </p:clrMapOvr>
  <p:timing>
    <p:tnLst>
      <p:par>
        <p:cT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026"/>
          <p:cNvSpPr txBox="1">
            <a:spLocks noChangeArrowheads="1"/>
          </p:cNvSpPr>
          <p:nvPr/>
        </p:nvSpPr>
        <p:spPr bwMode="auto">
          <a:xfrm>
            <a:off x="439172" y="260648"/>
            <a:ext cx="8278812" cy="833178"/>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lgn="ctr">
                <a:solidFill>
                  <a:srgbClr val="6699FF"/>
                </a:solidFill>
                <a:miter lim="800000"/>
                <a:headEnd/>
                <a:tailEnd/>
              </a14:hiddenLine>
            </a:ext>
          </a:extLst>
        </p:spPr>
        <p:txBody>
          <a:bodyPr lIns="90000" tIns="46800" rIns="90000" bIns="46800">
            <a:spAutoFit/>
          </a:bodyPr>
          <a:lstStyle/>
          <a:p>
            <a:pPr algn="ctr">
              <a:defRPr/>
            </a:pPr>
            <a:r>
              <a:rPr lang="it-IT" sz="2400" b="1" dirty="0">
                <a:solidFill>
                  <a:srgbClr val="F26200"/>
                </a:solidFill>
                <a:latin typeface="Georgia" panose="02040502050405020303" pitchFamily="18" charset="0"/>
              </a:rPr>
              <a:t>La logica della diversificazione settoriale/nuove frontiere di investimento (</a:t>
            </a:r>
            <a:r>
              <a:rPr lang="it-IT" sz="2400" b="1" i="1" dirty="0">
                <a:solidFill>
                  <a:srgbClr val="F26200"/>
                </a:solidFill>
                <a:latin typeface="Georgia" panose="02040502050405020303" pitchFamily="18" charset="0"/>
              </a:rPr>
              <a:t>disruptive</a:t>
            </a:r>
            <a:r>
              <a:rPr lang="it-IT" sz="2400" b="1" dirty="0">
                <a:solidFill>
                  <a:srgbClr val="F26200"/>
                </a:solidFill>
                <a:latin typeface="Georgia" panose="02040502050405020303" pitchFamily="18" charset="0"/>
              </a:rPr>
              <a:t>)</a:t>
            </a:r>
          </a:p>
        </p:txBody>
      </p:sp>
      <p:sp>
        <p:nvSpPr>
          <p:cNvPr id="2" name="Segnaposto numero diapositiva 1"/>
          <p:cNvSpPr>
            <a:spLocks noGrp="1"/>
          </p:cNvSpPr>
          <p:nvPr>
            <p:ph type="sldNum" sz="quarter" idx="4"/>
          </p:nvPr>
        </p:nvSpPr>
        <p:spPr/>
        <p:txBody>
          <a:bodyPr/>
          <a:lstStyle/>
          <a:p>
            <a:fld id="{CEE20744-6222-4AA3-9D45-8592154090B2}" type="slidenum">
              <a:rPr lang="it-IT" smtClean="0"/>
              <a:pPr/>
              <a:t>213</a:t>
            </a:fld>
            <a:endParaRPr lang="it-IT" dirty="0"/>
          </a:p>
        </p:txBody>
      </p:sp>
      <p:pic>
        <p:nvPicPr>
          <p:cNvPr id="5"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200" y="1556792"/>
            <a:ext cx="3902606" cy="23049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16578" y="3717032"/>
            <a:ext cx="4001406" cy="23049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33600091"/>
      </p:ext>
    </p:extLst>
  </p:cSld>
  <p:clrMapOvr>
    <a:masterClrMapping/>
  </p:clrMapOvr>
  <p:timing>
    <p:tnLst>
      <p:par>
        <p:cT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026"/>
          <p:cNvSpPr txBox="1">
            <a:spLocks noChangeArrowheads="1"/>
          </p:cNvSpPr>
          <p:nvPr/>
        </p:nvSpPr>
        <p:spPr bwMode="auto">
          <a:xfrm>
            <a:off x="439172" y="260648"/>
            <a:ext cx="8278812" cy="833178"/>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lgn="ctr">
                <a:solidFill>
                  <a:srgbClr val="6699FF"/>
                </a:solidFill>
                <a:miter lim="800000"/>
                <a:headEnd/>
                <a:tailEnd/>
              </a14:hiddenLine>
            </a:ext>
          </a:extLst>
        </p:spPr>
        <p:txBody>
          <a:bodyPr lIns="90000" tIns="46800" rIns="90000" bIns="46800">
            <a:spAutoFit/>
          </a:bodyPr>
          <a:lstStyle/>
          <a:p>
            <a:pPr algn="ctr">
              <a:defRPr/>
            </a:pPr>
            <a:r>
              <a:rPr lang="it-IT" sz="2400" b="1" dirty="0">
                <a:solidFill>
                  <a:srgbClr val="F26200"/>
                </a:solidFill>
                <a:latin typeface="Georgia" panose="02040502050405020303" pitchFamily="18" charset="0"/>
              </a:rPr>
              <a:t>La logica della diversificazione settoriale/nuove frontiere di investimento (</a:t>
            </a:r>
            <a:r>
              <a:rPr lang="it-IT" sz="2400" b="1" i="1" dirty="0">
                <a:solidFill>
                  <a:srgbClr val="F26200"/>
                </a:solidFill>
                <a:latin typeface="Georgia" panose="02040502050405020303" pitchFamily="18" charset="0"/>
              </a:rPr>
              <a:t>disruptive</a:t>
            </a:r>
            <a:r>
              <a:rPr lang="it-IT" sz="2400" b="1" dirty="0">
                <a:solidFill>
                  <a:srgbClr val="F26200"/>
                </a:solidFill>
                <a:latin typeface="Georgia" panose="02040502050405020303" pitchFamily="18" charset="0"/>
              </a:rPr>
              <a:t>)</a:t>
            </a:r>
          </a:p>
        </p:txBody>
      </p:sp>
      <p:sp>
        <p:nvSpPr>
          <p:cNvPr id="2" name="Segnaposto numero diapositiva 1"/>
          <p:cNvSpPr>
            <a:spLocks noGrp="1"/>
          </p:cNvSpPr>
          <p:nvPr>
            <p:ph type="sldNum" sz="quarter" idx="4"/>
          </p:nvPr>
        </p:nvSpPr>
        <p:spPr/>
        <p:txBody>
          <a:bodyPr/>
          <a:lstStyle/>
          <a:p>
            <a:fld id="{CEE20744-6222-4AA3-9D45-8592154090B2}" type="slidenum">
              <a:rPr lang="it-IT" smtClean="0"/>
              <a:pPr/>
              <a:t>214</a:t>
            </a:fld>
            <a:endParaRPr lang="it-IT" dirty="0"/>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4735" y="1556792"/>
            <a:ext cx="7054530" cy="39314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20656554"/>
      </p:ext>
    </p:extLst>
  </p:cSld>
  <p:clrMapOvr>
    <a:masterClrMapping/>
  </p:clrMapOvr>
  <p:timing>
    <p:tnLst>
      <p:par>
        <p:cT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026"/>
          <p:cNvSpPr txBox="1">
            <a:spLocks noChangeArrowheads="1"/>
          </p:cNvSpPr>
          <p:nvPr/>
        </p:nvSpPr>
        <p:spPr bwMode="auto">
          <a:xfrm>
            <a:off x="439172" y="260648"/>
            <a:ext cx="8278812" cy="833178"/>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lgn="ctr">
                <a:solidFill>
                  <a:srgbClr val="6699FF"/>
                </a:solidFill>
                <a:miter lim="800000"/>
                <a:headEnd/>
                <a:tailEnd/>
              </a14:hiddenLine>
            </a:ext>
          </a:extLst>
        </p:spPr>
        <p:txBody>
          <a:bodyPr lIns="90000" tIns="46800" rIns="90000" bIns="46800">
            <a:spAutoFit/>
          </a:bodyPr>
          <a:lstStyle/>
          <a:p>
            <a:pPr algn="ctr">
              <a:defRPr/>
            </a:pPr>
            <a:r>
              <a:rPr lang="it-IT" sz="2400" b="1" dirty="0">
                <a:solidFill>
                  <a:srgbClr val="F26200"/>
                </a:solidFill>
                <a:latin typeface="Georgia" panose="02040502050405020303" pitchFamily="18" charset="0"/>
              </a:rPr>
              <a:t>La logica della diversificazione settoriale/nuove frontiere di investimento (</a:t>
            </a:r>
            <a:r>
              <a:rPr lang="it-IT" sz="2400" b="1" i="1" dirty="0">
                <a:solidFill>
                  <a:srgbClr val="F26200"/>
                </a:solidFill>
                <a:latin typeface="Georgia" panose="02040502050405020303" pitchFamily="18" charset="0"/>
              </a:rPr>
              <a:t>disruptive</a:t>
            </a:r>
            <a:r>
              <a:rPr lang="it-IT" sz="2400" b="1" dirty="0">
                <a:solidFill>
                  <a:srgbClr val="F26200"/>
                </a:solidFill>
                <a:latin typeface="Georgia" panose="02040502050405020303" pitchFamily="18" charset="0"/>
              </a:rPr>
              <a:t>)</a:t>
            </a:r>
          </a:p>
        </p:txBody>
      </p:sp>
      <p:sp>
        <p:nvSpPr>
          <p:cNvPr id="2" name="Segnaposto numero diapositiva 1"/>
          <p:cNvSpPr>
            <a:spLocks noGrp="1"/>
          </p:cNvSpPr>
          <p:nvPr>
            <p:ph type="sldNum" sz="quarter" idx="4"/>
          </p:nvPr>
        </p:nvSpPr>
        <p:spPr/>
        <p:txBody>
          <a:bodyPr/>
          <a:lstStyle/>
          <a:p>
            <a:fld id="{CEE20744-6222-4AA3-9D45-8592154090B2}" type="slidenum">
              <a:rPr lang="it-IT" smtClean="0"/>
              <a:pPr/>
              <a:t>215</a:t>
            </a:fld>
            <a:endParaRPr lang="it-IT" dirty="0"/>
          </a:p>
        </p:txBody>
      </p:sp>
      <p:pic>
        <p:nvPicPr>
          <p:cNvPr id="5"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14753" b="9330"/>
          <a:stretch/>
        </p:blipFill>
        <p:spPr bwMode="auto">
          <a:xfrm>
            <a:off x="1115616" y="1403297"/>
            <a:ext cx="6912768" cy="39032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45769226"/>
      </p:ext>
    </p:extLst>
  </p:cSld>
  <p:clrMapOvr>
    <a:masterClrMapping/>
  </p:clrMapOvr>
  <p:timing>
    <p:tnLst>
      <p:par>
        <p:cT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026"/>
          <p:cNvSpPr txBox="1">
            <a:spLocks noChangeArrowheads="1"/>
          </p:cNvSpPr>
          <p:nvPr/>
        </p:nvSpPr>
        <p:spPr bwMode="auto">
          <a:xfrm>
            <a:off x="439172" y="260648"/>
            <a:ext cx="8278812" cy="463846"/>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lgn="ctr">
                <a:solidFill>
                  <a:srgbClr val="6699FF"/>
                </a:solidFill>
                <a:miter lim="800000"/>
                <a:headEnd/>
                <a:tailEnd/>
              </a14:hiddenLine>
            </a:ext>
          </a:extLst>
        </p:spPr>
        <p:txBody>
          <a:bodyPr lIns="90000" tIns="46800" rIns="90000" bIns="46800">
            <a:spAutoFit/>
          </a:bodyPr>
          <a:lstStyle/>
          <a:p>
            <a:pPr algn="ctr">
              <a:defRPr/>
            </a:pPr>
            <a:r>
              <a:rPr lang="it-IT" sz="2400" b="1" dirty="0">
                <a:solidFill>
                  <a:srgbClr val="F26200"/>
                </a:solidFill>
                <a:latin typeface="Georgia" panose="02040502050405020303" pitchFamily="18" charset="0"/>
              </a:rPr>
              <a:t>La logica della diversificazione </a:t>
            </a:r>
            <a:r>
              <a:rPr lang="it-IT" sz="2400" b="1" dirty="0" smtClean="0">
                <a:solidFill>
                  <a:srgbClr val="F26200"/>
                </a:solidFill>
                <a:latin typeface="Georgia" panose="02040502050405020303" pitchFamily="18" charset="0"/>
              </a:rPr>
              <a:t>per capitalizzazione</a:t>
            </a:r>
            <a:endParaRPr lang="it-IT" sz="2400" b="1" dirty="0">
              <a:solidFill>
                <a:srgbClr val="F26200"/>
              </a:solidFill>
              <a:latin typeface="Georgia" panose="02040502050405020303" pitchFamily="18" charset="0"/>
            </a:endParaRPr>
          </a:p>
        </p:txBody>
      </p:sp>
      <p:sp>
        <p:nvSpPr>
          <p:cNvPr id="2" name="Segnaposto numero diapositiva 1"/>
          <p:cNvSpPr>
            <a:spLocks noGrp="1"/>
          </p:cNvSpPr>
          <p:nvPr>
            <p:ph type="sldNum" sz="quarter" idx="4"/>
          </p:nvPr>
        </p:nvSpPr>
        <p:spPr/>
        <p:txBody>
          <a:bodyPr/>
          <a:lstStyle/>
          <a:p>
            <a:fld id="{CEE20744-6222-4AA3-9D45-8592154090B2}" type="slidenum">
              <a:rPr lang="it-IT" smtClean="0"/>
              <a:pPr/>
              <a:t>216</a:t>
            </a:fld>
            <a:endParaRPr lang="it-IT" dirty="0"/>
          </a:p>
        </p:txBody>
      </p:sp>
      <p:sp>
        <p:nvSpPr>
          <p:cNvPr id="6" name="Text Box 6"/>
          <p:cNvSpPr txBox="1">
            <a:spLocks noChangeArrowheads="1"/>
          </p:cNvSpPr>
          <p:nvPr/>
        </p:nvSpPr>
        <p:spPr bwMode="auto">
          <a:xfrm>
            <a:off x="414743" y="1052736"/>
            <a:ext cx="8322696" cy="3046988"/>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pPr marL="0" lvl="1" algn="just">
              <a:lnSpc>
                <a:spcPct val="120000"/>
              </a:lnSpc>
            </a:pPr>
            <a:r>
              <a:rPr lang="it-IT" altLang="it-IT" sz="2000" dirty="0" smtClean="0"/>
              <a:t>La </a:t>
            </a:r>
            <a:r>
              <a:rPr lang="it-IT" altLang="it-IT" sz="2000" dirty="0"/>
              <a:t>diversificazione per capitalizzazione consiste nel suddividere il capitale da investire in attività finanziarie (esempio fondi di investimento, azioni ecc.) che facciano riferimento ad aziende che vanno dalle piccole/medie </a:t>
            </a:r>
            <a:r>
              <a:rPr lang="it-IT" altLang="it-IT" sz="2000" dirty="0" smtClean="0"/>
              <a:t>dimensioni, </a:t>
            </a:r>
            <a:r>
              <a:rPr lang="it-IT" altLang="it-IT" sz="2000" dirty="0"/>
              <a:t>sino ai grandi gruppi industriali e finanziari. 	</a:t>
            </a:r>
          </a:p>
          <a:p>
            <a:pPr marL="0" lvl="1" algn="just">
              <a:lnSpc>
                <a:spcPct val="120000"/>
              </a:lnSpc>
            </a:pPr>
            <a:r>
              <a:rPr lang="it-IT" altLang="it-IT" sz="2000" dirty="0"/>
              <a:t>Le diverse dimensioni delle aziende sono soggette a variabili qualitative e quantitative di rischio diverse e, pertanto, a differenti </a:t>
            </a:r>
            <a:r>
              <a:rPr lang="it-IT" altLang="it-IT" sz="2000" dirty="0" err="1" smtClean="0"/>
              <a:t>trade</a:t>
            </a:r>
            <a:r>
              <a:rPr lang="it-IT" altLang="it-IT" sz="2000" dirty="0" smtClean="0"/>
              <a:t>-off tra </a:t>
            </a:r>
            <a:r>
              <a:rPr lang="it-IT" altLang="it-IT" sz="2000" dirty="0"/>
              <a:t>rischio e </a:t>
            </a:r>
            <a:r>
              <a:rPr lang="it-IT" altLang="it-IT" sz="2000" dirty="0" smtClean="0"/>
              <a:t>rendimento.</a:t>
            </a:r>
            <a:r>
              <a:rPr lang="it-IT" altLang="it-IT" sz="2000" dirty="0"/>
              <a:t>	</a:t>
            </a:r>
          </a:p>
        </p:txBody>
      </p:sp>
    </p:spTree>
    <p:extLst>
      <p:ext uri="{BB962C8B-B14F-4D97-AF65-F5344CB8AC3E}">
        <p14:creationId xmlns:p14="http://schemas.microsoft.com/office/powerpoint/2010/main" val="2340892451"/>
      </p:ext>
    </p:extLst>
  </p:cSld>
  <p:clrMapOvr>
    <a:masterClrMapping/>
  </p:clrMapOvr>
  <p:timing>
    <p:tnLst>
      <p:par>
        <p:cT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026"/>
          <p:cNvSpPr txBox="1">
            <a:spLocks noChangeArrowheads="1"/>
          </p:cNvSpPr>
          <p:nvPr/>
        </p:nvSpPr>
        <p:spPr bwMode="auto">
          <a:xfrm>
            <a:off x="439172" y="260648"/>
            <a:ext cx="8278812" cy="463846"/>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lgn="ctr">
                <a:solidFill>
                  <a:srgbClr val="6699FF"/>
                </a:solidFill>
                <a:miter lim="800000"/>
                <a:headEnd/>
                <a:tailEnd/>
              </a14:hiddenLine>
            </a:ext>
          </a:extLst>
        </p:spPr>
        <p:txBody>
          <a:bodyPr lIns="90000" tIns="46800" rIns="90000" bIns="46800">
            <a:spAutoFit/>
          </a:bodyPr>
          <a:lstStyle/>
          <a:p>
            <a:pPr algn="ctr">
              <a:defRPr/>
            </a:pPr>
            <a:r>
              <a:rPr lang="it-IT" sz="2400" b="1" dirty="0">
                <a:solidFill>
                  <a:srgbClr val="F26200"/>
                </a:solidFill>
                <a:latin typeface="Georgia" panose="02040502050405020303" pitchFamily="18" charset="0"/>
              </a:rPr>
              <a:t>La logica della diversificazione </a:t>
            </a:r>
            <a:r>
              <a:rPr lang="it-IT" sz="2400" b="1" dirty="0" smtClean="0">
                <a:solidFill>
                  <a:srgbClr val="F26200"/>
                </a:solidFill>
                <a:latin typeface="Georgia" panose="02040502050405020303" pitchFamily="18" charset="0"/>
              </a:rPr>
              <a:t>per valuta</a:t>
            </a:r>
            <a:endParaRPr lang="it-IT" sz="2400" b="1" dirty="0">
              <a:solidFill>
                <a:srgbClr val="F26200"/>
              </a:solidFill>
              <a:latin typeface="Georgia" panose="02040502050405020303" pitchFamily="18" charset="0"/>
            </a:endParaRPr>
          </a:p>
        </p:txBody>
      </p:sp>
      <p:sp>
        <p:nvSpPr>
          <p:cNvPr id="2" name="Segnaposto numero diapositiva 1"/>
          <p:cNvSpPr>
            <a:spLocks noGrp="1"/>
          </p:cNvSpPr>
          <p:nvPr>
            <p:ph type="sldNum" sz="quarter" idx="4"/>
          </p:nvPr>
        </p:nvSpPr>
        <p:spPr/>
        <p:txBody>
          <a:bodyPr/>
          <a:lstStyle/>
          <a:p>
            <a:fld id="{CEE20744-6222-4AA3-9D45-8592154090B2}" type="slidenum">
              <a:rPr lang="it-IT" smtClean="0"/>
              <a:pPr/>
              <a:t>217</a:t>
            </a:fld>
            <a:endParaRPr lang="it-IT" dirty="0"/>
          </a:p>
        </p:txBody>
      </p:sp>
      <p:sp>
        <p:nvSpPr>
          <p:cNvPr id="6" name="Text Box 6"/>
          <p:cNvSpPr txBox="1">
            <a:spLocks noChangeArrowheads="1"/>
          </p:cNvSpPr>
          <p:nvPr/>
        </p:nvSpPr>
        <p:spPr bwMode="auto">
          <a:xfrm>
            <a:off x="414743" y="1052736"/>
            <a:ext cx="8322696" cy="2274405"/>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pPr marL="0" lvl="1" algn="just">
              <a:lnSpc>
                <a:spcPct val="120000"/>
              </a:lnSpc>
            </a:pPr>
            <a:r>
              <a:rPr lang="it-IT" altLang="it-IT" sz="2000" dirty="0" smtClean="0"/>
              <a:t>L’esposizione </a:t>
            </a:r>
            <a:r>
              <a:rPr lang="it-IT" altLang="it-IT" sz="2000" dirty="0"/>
              <a:t>valutaria di un portafoglio è data innanzitutto da due componenti: </a:t>
            </a:r>
          </a:p>
          <a:p>
            <a:pPr marL="0" lvl="1" algn="just">
              <a:lnSpc>
                <a:spcPct val="120000"/>
              </a:lnSpc>
            </a:pPr>
            <a:r>
              <a:rPr lang="it-IT" altLang="it-IT" sz="2000" dirty="0"/>
              <a:t>a) l’esposizione alle valute in cui sono denominati gli strumenti finanziari compresi nel portafoglio del fondo;</a:t>
            </a:r>
          </a:p>
          <a:p>
            <a:pPr marL="0" lvl="1" algn="just">
              <a:lnSpc>
                <a:spcPct val="120000"/>
              </a:lnSpc>
            </a:pPr>
            <a:r>
              <a:rPr lang="it-IT" altLang="it-IT" sz="2000" dirty="0"/>
              <a:t>b) l’eventuale utilizzo di derivati da parte del gestore per finalità di copertura su tali valute o per prendere posizioni sulle stesse	</a:t>
            </a:r>
          </a:p>
        </p:txBody>
      </p:sp>
      <p:pic>
        <p:nvPicPr>
          <p:cNvPr id="3" name="Immagin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916" y="3636615"/>
            <a:ext cx="6610350" cy="1952625"/>
          </a:xfrm>
          <a:prstGeom prst="rect">
            <a:avLst/>
          </a:prstGeom>
        </p:spPr>
      </p:pic>
      <p:sp>
        <p:nvSpPr>
          <p:cNvPr id="7" name="Text Box 6"/>
          <p:cNvSpPr txBox="1">
            <a:spLocks noChangeArrowheads="1"/>
          </p:cNvSpPr>
          <p:nvPr/>
        </p:nvSpPr>
        <p:spPr bwMode="auto">
          <a:xfrm>
            <a:off x="1259632" y="5733256"/>
            <a:ext cx="6336704" cy="307777"/>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r>
              <a:rPr lang="it-IT" altLang="it-IT" sz="1400" dirty="0" smtClean="0"/>
              <a:t>Fonte: Dati a fine ottobre 207</a:t>
            </a:r>
            <a:endParaRPr lang="it-IT" altLang="it-IT" sz="1400" dirty="0"/>
          </a:p>
        </p:txBody>
      </p:sp>
    </p:spTree>
    <p:extLst>
      <p:ext uri="{BB962C8B-B14F-4D97-AF65-F5344CB8AC3E}">
        <p14:creationId xmlns:p14="http://schemas.microsoft.com/office/powerpoint/2010/main" val="703537394"/>
      </p:ext>
    </p:extLst>
  </p:cSld>
  <p:clrMapOvr>
    <a:masterClrMapping/>
  </p:clrMapOvr>
  <p:timing>
    <p:tnLst>
      <p:par>
        <p:cT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026"/>
          <p:cNvSpPr txBox="1">
            <a:spLocks noChangeArrowheads="1"/>
          </p:cNvSpPr>
          <p:nvPr/>
        </p:nvSpPr>
        <p:spPr bwMode="auto">
          <a:xfrm>
            <a:off x="439172" y="260648"/>
            <a:ext cx="8278812" cy="463846"/>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lgn="ctr">
                <a:solidFill>
                  <a:srgbClr val="6699FF"/>
                </a:solidFill>
                <a:miter lim="800000"/>
                <a:headEnd/>
                <a:tailEnd/>
              </a14:hiddenLine>
            </a:ext>
          </a:extLst>
        </p:spPr>
        <p:txBody>
          <a:bodyPr lIns="90000" tIns="46800" rIns="90000" bIns="46800">
            <a:spAutoFit/>
          </a:bodyPr>
          <a:lstStyle/>
          <a:p>
            <a:pPr algn="ctr">
              <a:defRPr/>
            </a:pPr>
            <a:r>
              <a:rPr lang="it-IT" sz="2400" b="1" dirty="0" smtClean="0">
                <a:solidFill>
                  <a:srgbClr val="F26200"/>
                </a:solidFill>
                <a:latin typeface="Georgia" panose="02040502050405020303" pitchFamily="18" charset="0"/>
                <a:ea typeface="+mj-ea"/>
                <a:cs typeface="+mj-cs"/>
              </a:rPr>
              <a:t>Blocco 6 – Test 1</a:t>
            </a:r>
            <a:endParaRPr lang="it-IT" sz="2400" b="1" dirty="0">
              <a:solidFill>
                <a:srgbClr val="F26200"/>
              </a:solidFill>
              <a:latin typeface="Georgia" panose="02040502050405020303" pitchFamily="18" charset="0"/>
              <a:ea typeface="+mj-ea"/>
              <a:cs typeface="+mj-cs"/>
            </a:endParaRPr>
          </a:p>
        </p:txBody>
      </p:sp>
      <p:sp>
        <p:nvSpPr>
          <p:cNvPr id="11" name="Text Box 6"/>
          <p:cNvSpPr txBox="1">
            <a:spLocks noChangeArrowheads="1"/>
          </p:cNvSpPr>
          <p:nvPr/>
        </p:nvSpPr>
        <p:spPr bwMode="auto">
          <a:xfrm>
            <a:off x="395288" y="1484784"/>
            <a:ext cx="8322696" cy="2677656"/>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pPr algn="just">
              <a:lnSpc>
                <a:spcPct val="120000"/>
              </a:lnSpc>
              <a:defRPr/>
            </a:pPr>
            <a:r>
              <a:rPr lang="it-IT" sz="2000" dirty="0"/>
              <a:t>Domanda 1</a:t>
            </a:r>
            <a:r>
              <a:rPr lang="it-IT" sz="2000" dirty="0" smtClean="0"/>
              <a:t>: Quale delle seguenti alternative </a:t>
            </a:r>
            <a:r>
              <a:rPr lang="it-IT" sz="2000" u="sng" dirty="0" smtClean="0"/>
              <a:t>non</a:t>
            </a:r>
            <a:r>
              <a:rPr lang="it-IT" sz="2000" dirty="0" smtClean="0"/>
              <a:t> è una caratteristica degli hedge fund</a:t>
            </a:r>
            <a:r>
              <a:rPr lang="it-IT" sz="2000" dirty="0" smtClean="0">
                <a:cs typeface="Arial" charset="0"/>
              </a:rPr>
              <a:t>?</a:t>
            </a:r>
            <a:endParaRPr lang="it-IT" sz="2000" dirty="0">
              <a:cs typeface="Arial" charset="0"/>
            </a:endParaRPr>
          </a:p>
          <a:p>
            <a:pPr algn="just">
              <a:lnSpc>
                <a:spcPct val="120000"/>
              </a:lnSpc>
            </a:pPr>
            <a:endParaRPr lang="it-IT" sz="2000" dirty="0"/>
          </a:p>
          <a:p>
            <a:pPr marL="457200" indent="-457200" algn="just">
              <a:lnSpc>
                <a:spcPct val="120000"/>
              </a:lnSpc>
              <a:buFont typeface="+mj-lt"/>
              <a:buAutoNum type="arabicParenR"/>
            </a:pPr>
            <a:r>
              <a:rPr lang="it-IT" sz="2000" b="1" dirty="0" smtClean="0"/>
              <a:t>Correlazioni positive con gli investimenti tradizionali</a:t>
            </a:r>
            <a:endParaRPr lang="it-IT" sz="2000" b="1" dirty="0"/>
          </a:p>
          <a:p>
            <a:pPr marL="457200" indent="-457200" algn="just">
              <a:lnSpc>
                <a:spcPct val="120000"/>
              </a:lnSpc>
              <a:buFont typeface="+mj-lt"/>
              <a:buAutoNum type="arabicParenR"/>
            </a:pPr>
            <a:r>
              <a:rPr lang="it-IT" sz="2000" dirty="0" smtClean="0"/>
              <a:t>Stabilità dei rendimenti</a:t>
            </a:r>
            <a:endParaRPr lang="it-IT" sz="2000" dirty="0">
              <a:cs typeface="Arial" charset="0"/>
            </a:endParaRPr>
          </a:p>
          <a:p>
            <a:pPr marL="457200" indent="-457200" algn="just">
              <a:lnSpc>
                <a:spcPct val="120000"/>
              </a:lnSpc>
              <a:buFont typeface="+mj-lt"/>
              <a:buAutoNum type="arabicParenR"/>
            </a:pPr>
            <a:r>
              <a:rPr lang="it-IT" sz="2000" dirty="0" smtClean="0"/>
              <a:t>Monitoraggio costante della volatilità</a:t>
            </a:r>
          </a:p>
          <a:p>
            <a:pPr marL="457200" indent="-457200" algn="just">
              <a:lnSpc>
                <a:spcPct val="120000"/>
              </a:lnSpc>
              <a:buFont typeface="+mj-lt"/>
              <a:buAutoNum type="arabicParenR"/>
            </a:pPr>
            <a:r>
              <a:rPr lang="it-IT" sz="2000" dirty="0" smtClean="0"/>
              <a:t>Strategie di investimento aggressive</a:t>
            </a:r>
            <a:endParaRPr lang="it-IT" sz="2000" dirty="0"/>
          </a:p>
        </p:txBody>
      </p:sp>
      <p:sp>
        <p:nvSpPr>
          <p:cNvPr id="2" name="Segnaposto numero diapositiva 1"/>
          <p:cNvSpPr>
            <a:spLocks noGrp="1"/>
          </p:cNvSpPr>
          <p:nvPr>
            <p:ph type="sldNum" sz="quarter" idx="4"/>
          </p:nvPr>
        </p:nvSpPr>
        <p:spPr/>
        <p:txBody>
          <a:bodyPr/>
          <a:lstStyle/>
          <a:p>
            <a:fld id="{CEE20744-6222-4AA3-9D45-8592154090B2}" type="slidenum">
              <a:rPr lang="it-IT" smtClean="0"/>
              <a:pPr/>
              <a:t>218</a:t>
            </a:fld>
            <a:endParaRPr lang="it-IT"/>
          </a:p>
        </p:txBody>
      </p:sp>
    </p:spTree>
    <p:extLst>
      <p:ext uri="{BB962C8B-B14F-4D97-AF65-F5344CB8AC3E}">
        <p14:creationId xmlns:p14="http://schemas.microsoft.com/office/powerpoint/2010/main" val="3122540456"/>
      </p:ext>
    </p:extLst>
  </p:cSld>
  <p:clrMapOvr>
    <a:masterClrMapping/>
  </p:clrMapOvr>
  <p:timing>
    <p:tnLst>
      <p:par>
        <p:cT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026"/>
          <p:cNvSpPr txBox="1">
            <a:spLocks noChangeArrowheads="1"/>
          </p:cNvSpPr>
          <p:nvPr/>
        </p:nvSpPr>
        <p:spPr bwMode="auto">
          <a:xfrm>
            <a:off x="439172" y="260648"/>
            <a:ext cx="8278812" cy="463846"/>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lgn="ctr">
                <a:solidFill>
                  <a:srgbClr val="6699FF"/>
                </a:solidFill>
                <a:miter lim="800000"/>
                <a:headEnd/>
                <a:tailEnd/>
              </a14:hiddenLine>
            </a:ext>
          </a:extLst>
        </p:spPr>
        <p:txBody>
          <a:bodyPr lIns="90000" tIns="46800" rIns="90000" bIns="46800">
            <a:spAutoFit/>
          </a:bodyPr>
          <a:lstStyle/>
          <a:p>
            <a:pPr algn="ctr">
              <a:defRPr/>
            </a:pPr>
            <a:r>
              <a:rPr lang="it-IT" sz="2400" b="1" dirty="0" smtClean="0">
                <a:solidFill>
                  <a:srgbClr val="F26200"/>
                </a:solidFill>
                <a:latin typeface="Georgia" panose="02040502050405020303" pitchFamily="18" charset="0"/>
                <a:ea typeface="+mj-ea"/>
                <a:cs typeface="+mj-cs"/>
              </a:rPr>
              <a:t>Blocco 6 – Test 2</a:t>
            </a:r>
            <a:endParaRPr lang="it-IT" sz="2400" b="1" dirty="0">
              <a:solidFill>
                <a:srgbClr val="F26200"/>
              </a:solidFill>
              <a:latin typeface="Georgia" panose="02040502050405020303" pitchFamily="18" charset="0"/>
              <a:ea typeface="+mj-ea"/>
              <a:cs typeface="+mj-cs"/>
            </a:endParaRPr>
          </a:p>
        </p:txBody>
      </p:sp>
      <p:sp>
        <p:nvSpPr>
          <p:cNvPr id="11" name="Text Box 6"/>
          <p:cNvSpPr txBox="1">
            <a:spLocks noChangeArrowheads="1"/>
          </p:cNvSpPr>
          <p:nvPr/>
        </p:nvSpPr>
        <p:spPr bwMode="auto">
          <a:xfrm>
            <a:off x="395288" y="1484784"/>
            <a:ext cx="8322696" cy="2677656"/>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pPr algn="just">
              <a:lnSpc>
                <a:spcPct val="120000"/>
              </a:lnSpc>
              <a:defRPr/>
            </a:pPr>
            <a:r>
              <a:rPr lang="it-IT" sz="2000" dirty="0"/>
              <a:t>Domanda </a:t>
            </a:r>
            <a:r>
              <a:rPr lang="it-IT" sz="2000" dirty="0" smtClean="0"/>
              <a:t>2: Quale delle seguenti alternative </a:t>
            </a:r>
            <a:r>
              <a:rPr lang="it-IT" sz="2000" u="sng" dirty="0" smtClean="0"/>
              <a:t>non</a:t>
            </a:r>
            <a:r>
              <a:rPr lang="it-IT" sz="2000" dirty="0" smtClean="0"/>
              <a:t> è uno dei rischi principali dell'investimento in fondi immobiliari?</a:t>
            </a:r>
            <a:endParaRPr lang="it-IT" sz="2000" dirty="0">
              <a:cs typeface="Arial" charset="0"/>
            </a:endParaRPr>
          </a:p>
          <a:p>
            <a:pPr algn="just">
              <a:lnSpc>
                <a:spcPct val="120000"/>
              </a:lnSpc>
            </a:pPr>
            <a:endParaRPr lang="it-IT" sz="2000" dirty="0"/>
          </a:p>
          <a:p>
            <a:pPr marL="457200" indent="-457200" algn="just">
              <a:lnSpc>
                <a:spcPct val="120000"/>
              </a:lnSpc>
              <a:buFont typeface="+mj-lt"/>
              <a:buAutoNum type="arabicParenR"/>
            </a:pPr>
            <a:r>
              <a:rPr lang="it-IT" sz="2000" b="1" dirty="0" smtClean="0"/>
              <a:t>Il rischio di diversificazione</a:t>
            </a:r>
            <a:endParaRPr lang="it-IT" sz="2000" b="1" dirty="0"/>
          </a:p>
          <a:p>
            <a:pPr marL="457200" indent="-457200" algn="just">
              <a:lnSpc>
                <a:spcPct val="120000"/>
              </a:lnSpc>
              <a:buFont typeface="+mj-lt"/>
              <a:buAutoNum type="arabicParenR"/>
            </a:pPr>
            <a:r>
              <a:rPr lang="it-IT" sz="2000" dirty="0" smtClean="0"/>
              <a:t>Il rischio di liquidità</a:t>
            </a:r>
          </a:p>
          <a:p>
            <a:pPr marL="457200" indent="-457200" algn="just">
              <a:lnSpc>
                <a:spcPct val="120000"/>
              </a:lnSpc>
              <a:buFont typeface="+mj-lt"/>
              <a:buAutoNum type="arabicParenR"/>
            </a:pPr>
            <a:r>
              <a:rPr lang="it-IT" sz="2000" dirty="0" smtClean="0">
                <a:cs typeface="Arial" charset="0"/>
              </a:rPr>
              <a:t>Il rischio settoriale</a:t>
            </a:r>
          </a:p>
          <a:p>
            <a:pPr marL="457200" indent="-457200" algn="just">
              <a:lnSpc>
                <a:spcPct val="120000"/>
              </a:lnSpc>
              <a:buFont typeface="+mj-lt"/>
              <a:buAutoNum type="arabicParenR"/>
            </a:pPr>
            <a:r>
              <a:rPr lang="it-IT" sz="2000" dirty="0" smtClean="0">
                <a:cs typeface="Arial" charset="0"/>
              </a:rPr>
              <a:t>Il rischio di tasso di interesse</a:t>
            </a:r>
            <a:endParaRPr lang="it-IT" sz="2000" dirty="0">
              <a:cs typeface="Arial" charset="0"/>
            </a:endParaRPr>
          </a:p>
        </p:txBody>
      </p:sp>
      <p:sp>
        <p:nvSpPr>
          <p:cNvPr id="2" name="Segnaposto numero diapositiva 1"/>
          <p:cNvSpPr>
            <a:spLocks noGrp="1"/>
          </p:cNvSpPr>
          <p:nvPr>
            <p:ph type="sldNum" sz="quarter" idx="4"/>
          </p:nvPr>
        </p:nvSpPr>
        <p:spPr/>
        <p:txBody>
          <a:bodyPr/>
          <a:lstStyle/>
          <a:p>
            <a:fld id="{CEE20744-6222-4AA3-9D45-8592154090B2}" type="slidenum">
              <a:rPr lang="it-IT" smtClean="0"/>
              <a:pPr/>
              <a:t>219</a:t>
            </a:fld>
            <a:endParaRPr lang="it-IT"/>
          </a:p>
        </p:txBody>
      </p:sp>
    </p:spTree>
    <p:extLst>
      <p:ext uri="{BB962C8B-B14F-4D97-AF65-F5344CB8AC3E}">
        <p14:creationId xmlns:p14="http://schemas.microsoft.com/office/powerpoint/2010/main" val="160912239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026"/>
          <p:cNvSpPr txBox="1">
            <a:spLocks noChangeArrowheads="1"/>
          </p:cNvSpPr>
          <p:nvPr/>
        </p:nvSpPr>
        <p:spPr bwMode="auto">
          <a:xfrm>
            <a:off x="439172" y="260648"/>
            <a:ext cx="8278812" cy="463846"/>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lgn="ctr">
                <a:solidFill>
                  <a:srgbClr val="6699FF"/>
                </a:solidFill>
                <a:miter lim="800000"/>
                <a:headEnd/>
                <a:tailEnd/>
              </a14:hiddenLine>
            </a:ext>
          </a:extLst>
        </p:spPr>
        <p:txBody>
          <a:bodyPr lIns="90000" tIns="46800" rIns="90000" bIns="46800">
            <a:spAutoFit/>
          </a:bodyPr>
          <a:lstStyle/>
          <a:p>
            <a:pPr algn="ctr">
              <a:defRPr/>
            </a:pPr>
            <a:r>
              <a:rPr lang="it-IT" sz="2400" b="1" dirty="0">
                <a:solidFill>
                  <a:srgbClr val="F26200"/>
                </a:solidFill>
                <a:latin typeface="Georgia" panose="02040502050405020303" pitchFamily="18" charset="0"/>
                <a:ea typeface="+mj-ea"/>
                <a:cs typeface="+mj-cs"/>
              </a:rPr>
              <a:t>Il rischio: un'introduzione</a:t>
            </a:r>
          </a:p>
        </p:txBody>
      </p:sp>
      <p:sp>
        <p:nvSpPr>
          <p:cNvPr id="11" name="Text Box 6"/>
          <p:cNvSpPr txBox="1">
            <a:spLocks noChangeArrowheads="1"/>
          </p:cNvSpPr>
          <p:nvPr/>
        </p:nvSpPr>
        <p:spPr bwMode="auto">
          <a:xfrm>
            <a:off x="414743" y="1124744"/>
            <a:ext cx="8322696" cy="4524315"/>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pPr algn="just">
              <a:lnSpc>
                <a:spcPct val="120000"/>
              </a:lnSpc>
            </a:pPr>
            <a:r>
              <a:rPr lang="it-IT" sz="2000" dirty="0"/>
              <a:t>Ogni giorno siamo costretti a prendere delle decisioni e cercare di prevedere le possibili </a:t>
            </a:r>
            <a:r>
              <a:rPr lang="it-IT" sz="2000" b="1" dirty="0"/>
              <a:t>conseguenze</a:t>
            </a:r>
            <a:r>
              <a:rPr lang="it-IT" sz="2000" dirty="0"/>
              <a:t> delle nostre</a:t>
            </a:r>
            <a:r>
              <a:rPr lang="it-IT" sz="2000" b="1" dirty="0"/>
              <a:t> scelte</a:t>
            </a:r>
            <a:r>
              <a:rPr lang="it-IT" sz="2000" dirty="0"/>
              <a:t>; in questo modo, siamo inevitabilmente esposti al </a:t>
            </a:r>
            <a:r>
              <a:rPr lang="it-IT" sz="2000" b="1" dirty="0"/>
              <a:t>rischio</a:t>
            </a:r>
            <a:r>
              <a:rPr lang="it-IT" sz="2000" dirty="0"/>
              <a:t>.</a:t>
            </a:r>
          </a:p>
          <a:p>
            <a:pPr algn="just">
              <a:lnSpc>
                <a:spcPct val="120000"/>
              </a:lnSpc>
            </a:pPr>
            <a:r>
              <a:rPr lang="it-IT" sz="2000" dirty="0"/>
              <a:t>Le recenti teorie sociali che identificano nella produzione e gestione del rischio il tratto caratterizzante delle società contemporanee hanno introdotto il concetto di “società del rischio”. Il termine è stato usato per la prima volta dal sociologo tedesco Ulrich Beck (</a:t>
            </a:r>
            <a:r>
              <a:rPr lang="it-IT" sz="2000" i="1" dirty="0"/>
              <a:t>“Quello di rischio è – quindi - un concetto moderno che presuppone delle scelte e cerca di rendere prevedibili e controllabili le conseguenze imprevedibili delle decisioni umane nelle società avanzate”)</a:t>
            </a:r>
            <a:r>
              <a:rPr lang="it-IT" sz="2000" dirty="0"/>
              <a:t> che ha cercato di porre in rilievo gli interessi mediatici, politici e scientifici gravitanti attorno alla produzione sociale del rischio</a:t>
            </a:r>
            <a:r>
              <a:rPr lang="it-IT" sz="2000" dirty="0" smtClean="0"/>
              <a:t>.</a:t>
            </a:r>
            <a:endParaRPr lang="it-IT" sz="2000" dirty="0"/>
          </a:p>
        </p:txBody>
      </p:sp>
      <p:sp>
        <p:nvSpPr>
          <p:cNvPr id="2" name="Segnaposto numero diapositiva 1"/>
          <p:cNvSpPr>
            <a:spLocks noGrp="1"/>
          </p:cNvSpPr>
          <p:nvPr>
            <p:ph type="sldNum" sz="quarter" idx="4"/>
          </p:nvPr>
        </p:nvSpPr>
        <p:spPr/>
        <p:txBody>
          <a:bodyPr/>
          <a:lstStyle/>
          <a:p>
            <a:fld id="{CEE20744-6222-4AA3-9D45-8592154090B2}" type="slidenum">
              <a:rPr lang="it-IT" smtClean="0"/>
              <a:pPr/>
              <a:t>22</a:t>
            </a:fld>
            <a:endParaRPr lang="it-IT" dirty="0"/>
          </a:p>
        </p:txBody>
      </p:sp>
    </p:spTree>
    <p:extLst>
      <p:ext uri="{BB962C8B-B14F-4D97-AF65-F5344CB8AC3E}">
        <p14:creationId xmlns:p14="http://schemas.microsoft.com/office/powerpoint/2010/main" val="471483241"/>
      </p:ext>
    </p:extLst>
  </p:cSld>
  <p:clrMapOvr>
    <a:masterClrMapping/>
  </p:clrMapOvr>
  <p:timing>
    <p:tnLst>
      <p:par>
        <p:cT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026"/>
          <p:cNvSpPr txBox="1">
            <a:spLocks noChangeArrowheads="1"/>
          </p:cNvSpPr>
          <p:nvPr/>
        </p:nvSpPr>
        <p:spPr bwMode="auto">
          <a:xfrm>
            <a:off x="439172" y="260648"/>
            <a:ext cx="8278812" cy="463846"/>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lgn="ctr">
                <a:solidFill>
                  <a:srgbClr val="6699FF"/>
                </a:solidFill>
                <a:miter lim="800000"/>
                <a:headEnd/>
                <a:tailEnd/>
              </a14:hiddenLine>
            </a:ext>
          </a:extLst>
        </p:spPr>
        <p:txBody>
          <a:bodyPr lIns="90000" tIns="46800" rIns="90000" bIns="46800">
            <a:spAutoFit/>
          </a:bodyPr>
          <a:lstStyle/>
          <a:p>
            <a:pPr algn="ctr">
              <a:defRPr/>
            </a:pPr>
            <a:r>
              <a:rPr lang="it-IT" sz="2400" b="1" dirty="0" smtClean="0">
                <a:solidFill>
                  <a:srgbClr val="F26200"/>
                </a:solidFill>
                <a:latin typeface="Georgia" panose="02040502050405020303" pitchFamily="18" charset="0"/>
                <a:ea typeface="+mj-ea"/>
                <a:cs typeface="+mj-cs"/>
              </a:rPr>
              <a:t>Blocco 6 – Test </a:t>
            </a:r>
            <a:r>
              <a:rPr lang="it-IT" sz="2400" b="1" dirty="0">
                <a:solidFill>
                  <a:srgbClr val="F26200"/>
                </a:solidFill>
                <a:latin typeface="Georgia" panose="02040502050405020303" pitchFamily="18" charset="0"/>
                <a:ea typeface="+mj-ea"/>
                <a:cs typeface="+mj-cs"/>
              </a:rPr>
              <a:t>3</a:t>
            </a:r>
          </a:p>
        </p:txBody>
      </p:sp>
      <p:sp>
        <p:nvSpPr>
          <p:cNvPr id="11" name="Text Box 6"/>
          <p:cNvSpPr txBox="1">
            <a:spLocks noChangeArrowheads="1"/>
          </p:cNvSpPr>
          <p:nvPr/>
        </p:nvSpPr>
        <p:spPr bwMode="auto">
          <a:xfrm>
            <a:off x="395288" y="1484784"/>
            <a:ext cx="8322696" cy="2677656"/>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pPr algn="just">
              <a:lnSpc>
                <a:spcPct val="120000"/>
              </a:lnSpc>
              <a:defRPr/>
            </a:pPr>
            <a:r>
              <a:rPr lang="it-IT" sz="2000" dirty="0"/>
              <a:t>Domanda </a:t>
            </a:r>
            <a:r>
              <a:rPr lang="it-IT" sz="2000" dirty="0" smtClean="0"/>
              <a:t>3: In quale caso non si ha un beneficio derivante dalla diversificazione?</a:t>
            </a:r>
            <a:endParaRPr lang="it-IT" sz="2000" dirty="0">
              <a:cs typeface="Arial" charset="0"/>
            </a:endParaRPr>
          </a:p>
          <a:p>
            <a:pPr algn="just">
              <a:lnSpc>
                <a:spcPct val="120000"/>
              </a:lnSpc>
            </a:pPr>
            <a:endParaRPr lang="it-IT" sz="2000" dirty="0"/>
          </a:p>
          <a:p>
            <a:pPr marL="457200" indent="-457200" algn="just">
              <a:lnSpc>
                <a:spcPct val="120000"/>
              </a:lnSpc>
              <a:buFont typeface="+mj-lt"/>
              <a:buAutoNum type="arabicParenR"/>
            </a:pPr>
            <a:r>
              <a:rPr lang="it-IT" sz="2000" b="1" dirty="0" smtClean="0"/>
              <a:t>L'indice di correlazione lineare è pari a 1</a:t>
            </a:r>
          </a:p>
          <a:p>
            <a:pPr marL="457200" indent="-457200" algn="just">
              <a:lnSpc>
                <a:spcPct val="120000"/>
              </a:lnSpc>
              <a:buFont typeface="+mj-lt"/>
              <a:buAutoNum type="arabicParenR"/>
            </a:pPr>
            <a:r>
              <a:rPr lang="it-IT" sz="2000" dirty="0" smtClean="0"/>
              <a:t>Il rho è </a:t>
            </a:r>
            <a:r>
              <a:rPr lang="it-IT" sz="2000" dirty="0"/>
              <a:t>pari a </a:t>
            </a:r>
            <a:r>
              <a:rPr lang="it-IT" sz="2000" dirty="0" smtClean="0"/>
              <a:t>-1</a:t>
            </a:r>
          </a:p>
          <a:p>
            <a:pPr marL="457200" indent="-457200" algn="just">
              <a:lnSpc>
                <a:spcPct val="120000"/>
              </a:lnSpc>
              <a:buFont typeface="+mj-lt"/>
              <a:buAutoNum type="arabicParenR"/>
            </a:pPr>
            <a:r>
              <a:rPr lang="it-IT" sz="2000" dirty="0"/>
              <a:t>L'indice di correlazione lineare è pari a </a:t>
            </a:r>
            <a:r>
              <a:rPr lang="it-IT" sz="2000" dirty="0" smtClean="0"/>
              <a:t>zero</a:t>
            </a:r>
            <a:endParaRPr lang="it-IT" sz="2000" dirty="0"/>
          </a:p>
          <a:p>
            <a:pPr marL="457200" indent="-457200" algn="just">
              <a:lnSpc>
                <a:spcPct val="120000"/>
              </a:lnSpc>
              <a:buFont typeface="+mj-lt"/>
              <a:buAutoNum type="arabicParenR"/>
            </a:pPr>
            <a:r>
              <a:rPr lang="it-IT" sz="2000" dirty="0" smtClean="0"/>
              <a:t>La volatilità di un titolo è pari a zero</a:t>
            </a:r>
          </a:p>
        </p:txBody>
      </p:sp>
      <p:sp>
        <p:nvSpPr>
          <p:cNvPr id="2" name="Segnaposto numero diapositiva 1"/>
          <p:cNvSpPr>
            <a:spLocks noGrp="1"/>
          </p:cNvSpPr>
          <p:nvPr>
            <p:ph type="sldNum" sz="quarter" idx="4"/>
          </p:nvPr>
        </p:nvSpPr>
        <p:spPr/>
        <p:txBody>
          <a:bodyPr/>
          <a:lstStyle/>
          <a:p>
            <a:fld id="{CEE20744-6222-4AA3-9D45-8592154090B2}" type="slidenum">
              <a:rPr lang="it-IT" smtClean="0"/>
              <a:pPr/>
              <a:t>220</a:t>
            </a:fld>
            <a:endParaRPr lang="it-IT"/>
          </a:p>
        </p:txBody>
      </p:sp>
    </p:spTree>
    <p:extLst>
      <p:ext uri="{BB962C8B-B14F-4D97-AF65-F5344CB8AC3E}">
        <p14:creationId xmlns:p14="http://schemas.microsoft.com/office/powerpoint/2010/main" val="3066994666"/>
      </p:ext>
    </p:extLst>
  </p:cSld>
  <p:clrMapOvr>
    <a:masterClrMapping/>
  </p:clrMapOvr>
  <p:timing>
    <p:tnLst>
      <p:par>
        <p:cT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026"/>
          <p:cNvSpPr txBox="1">
            <a:spLocks noChangeArrowheads="1"/>
          </p:cNvSpPr>
          <p:nvPr/>
        </p:nvSpPr>
        <p:spPr bwMode="auto">
          <a:xfrm>
            <a:off x="439172" y="260648"/>
            <a:ext cx="8278812" cy="463846"/>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lgn="ctr">
                <a:solidFill>
                  <a:srgbClr val="6699FF"/>
                </a:solidFill>
                <a:miter lim="800000"/>
                <a:headEnd/>
                <a:tailEnd/>
              </a14:hiddenLine>
            </a:ext>
          </a:extLst>
        </p:spPr>
        <p:txBody>
          <a:bodyPr lIns="90000" tIns="46800" rIns="90000" bIns="46800">
            <a:spAutoFit/>
          </a:bodyPr>
          <a:lstStyle/>
          <a:p>
            <a:pPr algn="ctr">
              <a:defRPr/>
            </a:pPr>
            <a:r>
              <a:rPr lang="it-IT" sz="2400" b="1" dirty="0" smtClean="0">
                <a:solidFill>
                  <a:srgbClr val="F26200"/>
                </a:solidFill>
                <a:latin typeface="Georgia" panose="02040502050405020303" pitchFamily="18" charset="0"/>
                <a:ea typeface="+mj-ea"/>
                <a:cs typeface="+mj-cs"/>
              </a:rPr>
              <a:t>INDICE</a:t>
            </a:r>
            <a:endParaRPr lang="it-IT" sz="2400" b="1" dirty="0">
              <a:solidFill>
                <a:srgbClr val="F26200"/>
              </a:solidFill>
              <a:latin typeface="Georgia" panose="02040502050405020303" pitchFamily="18" charset="0"/>
              <a:ea typeface="+mj-ea"/>
              <a:cs typeface="+mj-cs"/>
            </a:endParaRPr>
          </a:p>
        </p:txBody>
      </p:sp>
      <p:sp>
        <p:nvSpPr>
          <p:cNvPr id="5" name="Rectangle 4"/>
          <p:cNvSpPr/>
          <p:nvPr/>
        </p:nvSpPr>
        <p:spPr>
          <a:xfrm>
            <a:off x="921560" y="1345992"/>
            <a:ext cx="7610880" cy="4247317"/>
          </a:xfrm>
          <a:prstGeom prst="rect">
            <a:avLst/>
          </a:prstGeom>
        </p:spPr>
        <p:txBody>
          <a:bodyPr wrap="square">
            <a:spAutoFit/>
          </a:bodyPr>
          <a:lstStyle/>
          <a:p>
            <a:pPr marL="342900" indent="-342900">
              <a:lnSpc>
                <a:spcPct val="150000"/>
              </a:lnSpc>
              <a:buFont typeface="Arial" panose="020B0604020202020204" pitchFamily="34" charset="0"/>
              <a:buChar char="•"/>
            </a:pPr>
            <a:r>
              <a:rPr lang="it-IT" sz="2000" dirty="0"/>
              <a:t>Lo scenario attuale</a:t>
            </a:r>
          </a:p>
          <a:p>
            <a:pPr marL="342900" indent="-342900">
              <a:lnSpc>
                <a:spcPct val="150000"/>
              </a:lnSpc>
              <a:buFont typeface="Arial" panose="020B0604020202020204" pitchFamily="34" charset="0"/>
              <a:buChar char="•"/>
            </a:pPr>
            <a:r>
              <a:rPr lang="it-IT" sz="2000" dirty="0"/>
              <a:t>Il rischio: un'introduzione</a:t>
            </a:r>
          </a:p>
          <a:p>
            <a:pPr marL="342900" indent="-342900">
              <a:lnSpc>
                <a:spcPct val="150000"/>
              </a:lnSpc>
              <a:buFont typeface="Arial" panose="020B0604020202020204" pitchFamily="34" charset="0"/>
              <a:buChar char="•"/>
            </a:pPr>
            <a:r>
              <a:rPr lang="it-IT" sz="2000" dirty="0"/>
              <a:t>Il bisogno di sicurezza</a:t>
            </a:r>
          </a:p>
          <a:p>
            <a:pPr marL="342900" indent="-342900">
              <a:lnSpc>
                <a:spcPct val="150000"/>
              </a:lnSpc>
              <a:buFont typeface="Arial" panose="020B0604020202020204" pitchFamily="34" charset="0"/>
              <a:buChar char="•"/>
            </a:pPr>
            <a:r>
              <a:rPr lang="it-IT" sz="2000" dirty="0"/>
              <a:t>Il rischio al tempo della </a:t>
            </a:r>
            <a:r>
              <a:rPr lang="it-IT" sz="2000" dirty="0" err="1"/>
              <a:t>MiFID</a:t>
            </a:r>
            <a:endParaRPr lang="it-IT" sz="2000" dirty="0"/>
          </a:p>
          <a:p>
            <a:pPr marL="342900" indent="-342900">
              <a:lnSpc>
                <a:spcPct val="150000"/>
              </a:lnSpc>
              <a:buFont typeface="Arial" panose="020B0604020202020204" pitchFamily="34" charset="0"/>
              <a:buChar char="•"/>
            </a:pPr>
            <a:r>
              <a:rPr lang="it-IT" sz="2000" dirty="0"/>
              <a:t>La pianificazione finanziaria ed il rendimento di portafoglio</a:t>
            </a:r>
          </a:p>
          <a:p>
            <a:pPr marL="342900" indent="-342900">
              <a:lnSpc>
                <a:spcPct val="150000"/>
              </a:lnSpc>
              <a:buFont typeface="Arial" panose="020B0604020202020204" pitchFamily="34" charset="0"/>
              <a:buChar char="•"/>
            </a:pPr>
            <a:r>
              <a:rPr lang="it-IT" sz="2000" dirty="0"/>
              <a:t>La mappa dei rischi degli investimenti obbligazionari e azionari</a:t>
            </a:r>
          </a:p>
          <a:p>
            <a:pPr marL="342900" indent="-342900">
              <a:lnSpc>
                <a:spcPct val="150000"/>
              </a:lnSpc>
              <a:buFont typeface="Arial" panose="020B0604020202020204" pitchFamily="34" charset="0"/>
              <a:buChar char="•"/>
            </a:pPr>
            <a:r>
              <a:rPr lang="it-IT" sz="2000" dirty="0"/>
              <a:t>Gli strumenti alternativi di investimento</a:t>
            </a:r>
          </a:p>
          <a:p>
            <a:pPr marL="342900" indent="-342900">
              <a:lnSpc>
                <a:spcPct val="150000"/>
              </a:lnSpc>
              <a:buFont typeface="Arial" panose="020B0604020202020204" pitchFamily="34" charset="0"/>
              <a:buChar char="•"/>
            </a:pPr>
            <a:r>
              <a:rPr lang="it-IT" sz="2000" dirty="0"/>
              <a:t>I benefici della diversificazione del portafoglio</a:t>
            </a:r>
          </a:p>
          <a:p>
            <a:pPr marL="342900" indent="-342900">
              <a:lnSpc>
                <a:spcPct val="150000"/>
              </a:lnSpc>
              <a:buFont typeface="Arial" panose="020B0604020202020204" pitchFamily="34" charset="0"/>
              <a:buChar char="•"/>
            </a:pPr>
            <a:r>
              <a:rPr lang="it-IT" sz="2000" b="1" dirty="0"/>
              <a:t>Le strategie di gestione del portafoglio</a:t>
            </a:r>
          </a:p>
        </p:txBody>
      </p:sp>
      <p:sp>
        <p:nvSpPr>
          <p:cNvPr id="2" name="Segnaposto numero diapositiva 1"/>
          <p:cNvSpPr>
            <a:spLocks noGrp="1"/>
          </p:cNvSpPr>
          <p:nvPr>
            <p:ph type="sldNum" sz="quarter" idx="4"/>
          </p:nvPr>
        </p:nvSpPr>
        <p:spPr/>
        <p:txBody>
          <a:bodyPr/>
          <a:lstStyle/>
          <a:p>
            <a:fld id="{CEE20744-6222-4AA3-9D45-8592154090B2}" type="slidenum">
              <a:rPr lang="it-IT" smtClean="0"/>
              <a:pPr/>
              <a:t>221</a:t>
            </a:fld>
            <a:endParaRPr lang="it-IT" dirty="0"/>
          </a:p>
        </p:txBody>
      </p:sp>
    </p:spTree>
    <p:extLst>
      <p:ext uri="{BB962C8B-B14F-4D97-AF65-F5344CB8AC3E}">
        <p14:creationId xmlns:p14="http://schemas.microsoft.com/office/powerpoint/2010/main" val="3654486790"/>
      </p:ext>
    </p:extLst>
  </p:cSld>
  <p:clrMapOvr>
    <a:masterClrMapping/>
  </p:clrMapOvr>
  <p:timing>
    <p:tnLst>
      <p:par>
        <p:cTn id="1" dur="indefinite" restart="never" nodeType="tmRoot"/>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026"/>
          <p:cNvSpPr txBox="1">
            <a:spLocks noChangeArrowheads="1"/>
          </p:cNvSpPr>
          <p:nvPr/>
        </p:nvSpPr>
        <p:spPr bwMode="auto">
          <a:xfrm>
            <a:off x="439172" y="260648"/>
            <a:ext cx="8278812" cy="463846"/>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lgn="ctr">
                <a:solidFill>
                  <a:srgbClr val="6699FF"/>
                </a:solidFill>
                <a:miter lim="800000"/>
                <a:headEnd/>
                <a:tailEnd/>
              </a14:hiddenLine>
            </a:ext>
          </a:extLst>
        </p:spPr>
        <p:txBody>
          <a:bodyPr lIns="90000" tIns="46800" rIns="90000" bIns="46800">
            <a:spAutoFit/>
          </a:bodyPr>
          <a:lstStyle/>
          <a:p>
            <a:pPr algn="ctr">
              <a:defRPr/>
            </a:pPr>
            <a:r>
              <a:rPr lang="it-IT" sz="2400" b="1" dirty="0">
                <a:solidFill>
                  <a:srgbClr val="F26200"/>
                </a:solidFill>
                <a:latin typeface="Georgia" panose="02040502050405020303" pitchFamily="18" charset="0"/>
              </a:rPr>
              <a:t>La logica della diversificazione </a:t>
            </a:r>
            <a:r>
              <a:rPr lang="it-IT" sz="2400" b="1" dirty="0" smtClean="0">
                <a:solidFill>
                  <a:srgbClr val="F26200"/>
                </a:solidFill>
                <a:latin typeface="Georgia" panose="02040502050405020303" pitchFamily="18" charset="0"/>
              </a:rPr>
              <a:t>per capitalizzazione</a:t>
            </a:r>
            <a:endParaRPr lang="it-IT" sz="2400" b="1" dirty="0">
              <a:solidFill>
                <a:srgbClr val="F26200"/>
              </a:solidFill>
              <a:latin typeface="Georgia" panose="02040502050405020303" pitchFamily="18" charset="0"/>
            </a:endParaRPr>
          </a:p>
        </p:txBody>
      </p:sp>
      <p:sp>
        <p:nvSpPr>
          <p:cNvPr id="2" name="Segnaposto numero diapositiva 1"/>
          <p:cNvSpPr>
            <a:spLocks noGrp="1"/>
          </p:cNvSpPr>
          <p:nvPr>
            <p:ph type="sldNum" sz="quarter" idx="4"/>
          </p:nvPr>
        </p:nvSpPr>
        <p:spPr/>
        <p:txBody>
          <a:bodyPr/>
          <a:lstStyle/>
          <a:p>
            <a:fld id="{CEE20744-6222-4AA3-9D45-8592154090B2}" type="slidenum">
              <a:rPr lang="it-IT" smtClean="0"/>
              <a:pPr/>
              <a:t>222</a:t>
            </a:fld>
            <a:endParaRPr lang="it-IT" dirty="0"/>
          </a:p>
        </p:txBody>
      </p:sp>
      <p:sp>
        <p:nvSpPr>
          <p:cNvPr id="6" name="Text Box 6"/>
          <p:cNvSpPr txBox="1">
            <a:spLocks noChangeArrowheads="1"/>
          </p:cNvSpPr>
          <p:nvPr/>
        </p:nvSpPr>
        <p:spPr bwMode="auto">
          <a:xfrm>
            <a:off x="414743" y="1052736"/>
            <a:ext cx="8322696" cy="3785652"/>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pPr marL="0" lvl="1" algn="just">
              <a:lnSpc>
                <a:spcPct val="120000"/>
              </a:lnSpc>
            </a:pPr>
            <a:r>
              <a:rPr lang="it-IT" altLang="it-IT" sz="2000" dirty="0" smtClean="0"/>
              <a:t>Questa sezione si </a:t>
            </a:r>
            <a:r>
              <a:rPr lang="it-IT" altLang="it-IT" sz="2000" dirty="0"/>
              <a:t>propone di illustrare due diverse strategie di gestione dei prodotti del risparmio gestito.</a:t>
            </a:r>
          </a:p>
          <a:p>
            <a:pPr marL="0" lvl="1" algn="just">
              <a:lnSpc>
                <a:spcPct val="120000"/>
              </a:lnSpc>
            </a:pPr>
            <a:endParaRPr lang="it-IT" altLang="it-IT" sz="2000" dirty="0" smtClean="0"/>
          </a:p>
          <a:p>
            <a:pPr marL="342900" lvl="1" indent="-342900" algn="just">
              <a:lnSpc>
                <a:spcPct val="120000"/>
              </a:lnSpc>
              <a:buFontTx/>
              <a:buChar char="-"/>
            </a:pPr>
            <a:r>
              <a:rPr lang="it-IT" altLang="it-IT" sz="2000" dirty="0" smtClean="0"/>
              <a:t>la </a:t>
            </a:r>
            <a:r>
              <a:rPr lang="it-IT" altLang="it-IT" sz="2000" dirty="0"/>
              <a:t>gestione </a:t>
            </a:r>
            <a:r>
              <a:rPr lang="it-IT" altLang="it-IT" sz="2000" dirty="0" smtClean="0"/>
              <a:t>vs </a:t>
            </a:r>
            <a:r>
              <a:rPr lang="it-IT" altLang="it-IT" sz="2000" dirty="0"/>
              <a:t>benchmark: è il caso in cui il gestore si muove in un ambito d’investimento delimitato dal cosiddetto </a:t>
            </a:r>
            <a:r>
              <a:rPr lang="it-IT" altLang="it-IT" sz="2000" dirty="0" smtClean="0"/>
              <a:t>benchmark;</a:t>
            </a:r>
          </a:p>
          <a:p>
            <a:pPr marL="342900" lvl="1" indent="-342900" algn="just">
              <a:lnSpc>
                <a:spcPct val="120000"/>
              </a:lnSpc>
              <a:buFontTx/>
              <a:buChar char="-"/>
            </a:pPr>
            <a:r>
              <a:rPr lang="it-IT" altLang="it-IT" sz="2000" dirty="0" smtClean="0"/>
              <a:t>la </a:t>
            </a:r>
            <a:r>
              <a:rPr lang="it-IT" altLang="it-IT" sz="2000" dirty="0"/>
              <a:t>gestione senza benchmark: è il caso in cui il gestore ha un potere discrezionale molto ampio.</a:t>
            </a:r>
          </a:p>
          <a:p>
            <a:pPr marL="0" lvl="1" algn="just">
              <a:lnSpc>
                <a:spcPct val="120000"/>
              </a:lnSpc>
            </a:pPr>
            <a:r>
              <a:rPr lang="it-IT" altLang="it-IT" sz="2000" dirty="0"/>
              <a:t>	</a:t>
            </a:r>
          </a:p>
          <a:p>
            <a:pPr marL="0" lvl="1" algn="just">
              <a:lnSpc>
                <a:spcPct val="120000"/>
              </a:lnSpc>
            </a:pPr>
            <a:endParaRPr lang="it-IT" altLang="it-IT" sz="2000" dirty="0"/>
          </a:p>
          <a:p>
            <a:pPr marL="0" lvl="1" algn="just">
              <a:lnSpc>
                <a:spcPct val="120000"/>
              </a:lnSpc>
            </a:pPr>
            <a:endParaRPr lang="it-IT" altLang="it-IT" sz="2000" dirty="0"/>
          </a:p>
        </p:txBody>
      </p:sp>
      <p:grpSp>
        <p:nvGrpSpPr>
          <p:cNvPr id="3" name="Gruppo 2"/>
          <p:cNvGrpSpPr/>
          <p:nvPr/>
        </p:nvGrpSpPr>
        <p:grpSpPr>
          <a:xfrm>
            <a:off x="1331640" y="4005064"/>
            <a:ext cx="6696744" cy="1373723"/>
            <a:chOff x="1187450" y="2147287"/>
            <a:chExt cx="5067300" cy="1101725"/>
          </a:xfrm>
        </p:grpSpPr>
        <p:sp>
          <p:nvSpPr>
            <p:cNvPr id="22" name="Text Box 9"/>
            <p:cNvSpPr txBox="1">
              <a:spLocks noChangeArrowheads="1"/>
            </p:cNvSpPr>
            <p:nvPr/>
          </p:nvSpPr>
          <p:spPr bwMode="auto">
            <a:xfrm>
              <a:off x="1187450" y="2147287"/>
              <a:ext cx="2087563" cy="1101725"/>
            </a:xfrm>
            <a:prstGeom prst="rect">
              <a:avLst/>
            </a:prstGeom>
            <a:noFill/>
            <a:ln>
              <a:noFill/>
            </a:ln>
            <a:effectLst/>
            <a:extLst>
              <a:ext uri="{909E8E84-426E-40DD-AFC4-6F175D3DCCD1}">
                <a14:hiddenFill xmlns:a14="http://schemas.microsoft.com/office/drawing/2010/main">
                  <a:solidFill>
                    <a:srgbClr val="FFFF66"/>
                  </a:solidFill>
                </a14:hiddenFill>
              </a:ext>
              <a:ext uri="{91240B29-F687-4F45-9708-019B960494DF}">
                <a14:hiddenLine xmlns:a14="http://schemas.microsoft.com/office/drawing/2010/main" w="28575" algn="ctr">
                  <a:solidFill>
                    <a:srgbClr val="FF9933"/>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6693" tIns="28346" rIns="56693" bIns="28346" anchor="ctr"/>
            <a:lstStyle/>
            <a:p>
              <a:pPr algn="ctr"/>
              <a:r>
                <a:rPr lang="it-IT" altLang="it-IT" sz="1600" b="1" dirty="0">
                  <a:solidFill>
                    <a:srgbClr val="000000"/>
                  </a:solidFill>
                </a:rPr>
                <a:t>Strategie di gestione</a:t>
              </a:r>
              <a:endParaRPr lang="it-IT" altLang="it-IT" sz="1600" b="1" dirty="0"/>
            </a:p>
          </p:txBody>
        </p:sp>
        <p:sp>
          <p:nvSpPr>
            <p:cNvPr id="23" name="Line 10"/>
            <p:cNvSpPr>
              <a:spLocks noChangeShapeType="1"/>
            </p:cNvSpPr>
            <p:nvPr/>
          </p:nvSpPr>
          <p:spPr bwMode="auto">
            <a:xfrm flipH="1">
              <a:off x="3492500" y="2338388"/>
              <a:ext cx="4763" cy="730250"/>
            </a:xfrm>
            <a:prstGeom prst="line">
              <a:avLst/>
            </a:prstGeom>
            <a:noFill/>
            <a:ln w="254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53882" dir="2700000" algn="ctr" rotWithShape="0">
                      <a:srgbClr val="808080"/>
                    </a:outerShdw>
                  </a:effectLst>
                </a14:hiddenEffects>
              </a:ext>
            </a:extLst>
          </p:spPr>
          <p:txBody>
            <a:bodyPr anchor="ctr"/>
            <a:lstStyle/>
            <a:p>
              <a:endParaRPr lang="it-IT"/>
            </a:p>
          </p:txBody>
        </p:sp>
        <p:sp>
          <p:nvSpPr>
            <p:cNvPr id="24" name="Line 11"/>
            <p:cNvSpPr>
              <a:spLocks noChangeShapeType="1"/>
            </p:cNvSpPr>
            <p:nvPr/>
          </p:nvSpPr>
          <p:spPr bwMode="auto">
            <a:xfrm>
              <a:off x="3511550" y="2351088"/>
              <a:ext cx="193675" cy="1587"/>
            </a:xfrm>
            <a:prstGeom prst="line">
              <a:avLst/>
            </a:prstGeom>
            <a:noFill/>
            <a:ln w="254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53882" dir="2700000" algn="ctr" rotWithShape="0">
                      <a:srgbClr val="808080"/>
                    </a:outerShdw>
                  </a:effectLst>
                </a14:hiddenEffects>
              </a:ext>
            </a:extLst>
          </p:spPr>
          <p:txBody>
            <a:bodyPr anchor="ctr"/>
            <a:lstStyle/>
            <a:p>
              <a:endParaRPr lang="it-IT"/>
            </a:p>
          </p:txBody>
        </p:sp>
        <p:sp>
          <p:nvSpPr>
            <p:cNvPr id="25" name="Line 12"/>
            <p:cNvSpPr>
              <a:spLocks noChangeShapeType="1"/>
            </p:cNvSpPr>
            <p:nvPr/>
          </p:nvSpPr>
          <p:spPr bwMode="auto">
            <a:xfrm>
              <a:off x="3505200" y="3033713"/>
              <a:ext cx="193675" cy="3175"/>
            </a:xfrm>
            <a:prstGeom prst="line">
              <a:avLst/>
            </a:prstGeom>
            <a:noFill/>
            <a:ln w="254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53882" dir="2700000" algn="ctr" rotWithShape="0">
                      <a:srgbClr val="808080"/>
                    </a:outerShdw>
                  </a:effectLst>
                </a14:hiddenEffects>
              </a:ext>
            </a:extLst>
          </p:spPr>
          <p:txBody>
            <a:bodyPr anchor="ctr"/>
            <a:lstStyle/>
            <a:p>
              <a:endParaRPr lang="it-IT"/>
            </a:p>
          </p:txBody>
        </p:sp>
        <p:sp>
          <p:nvSpPr>
            <p:cNvPr id="26" name="Line 13"/>
            <p:cNvSpPr>
              <a:spLocks noChangeShapeType="1"/>
            </p:cNvSpPr>
            <p:nvPr/>
          </p:nvSpPr>
          <p:spPr bwMode="auto">
            <a:xfrm>
              <a:off x="3124200" y="2708275"/>
              <a:ext cx="371475" cy="1588"/>
            </a:xfrm>
            <a:prstGeom prst="line">
              <a:avLst/>
            </a:prstGeom>
            <a:noFill/>
            <a:ln w="254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53882" dir="2700000" algn="ctr" rotWithShape="0">
                      <a:srgbClr val="808080"/>
                    </a:outerShdw>
                  </a:effectLst>
                </a14:hiddenEffects>
              </a:ext>
            </a:extLst>
          </p:spPr>
          <p:txBody>
            <a:bodyPr anchor="ctr"/>
            <a:lstStyle/>
            <a:p>
              <a:endParaRPr lang="it-IT"/>
            </a:p>
          </p:txBody>
        </p:sp>
        <p:sp>
          <p:nvSpPr>
            <p:cNvPr id="27" name="Text Box 16"/>
            <p:cNvSpPr txBox="1">
              <a:spLocks noChangeArrowheads="1"/>
            </p:cNvSpPr>
            <p:nvPr/>
          </p:nvSpPr>
          <p:spPr bwMode="auto">
            <a:xfrm>
              <a:off x="3779838" y="2217738"/>
              <a:ext cx="2474912" cy="2962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it-IT" altLang="it-IT" dirty="0"/>
                <a:t>Gestioni vs benchmark</a:t>
              </a:r>
            </a:p>
          </p:txBody>
        </p:sp>
        <p:sp>
          <p:nvSpPr>
            <p:cNvPr id="28" name="Text Box 19"/>
            <p:cNvSpPr txBox="1">
              <a:spLocks noChangeArrowheads="1"/>
            </p:cNvSpPr>
            <p:nvPr/>
          </p:nvSpPr>
          <p:spPr bwMode="auto">
            <a:xfrm>
              <a:off x="3779838" y="2852738"/>
              <a:ext cx="2474912" cy="2962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it-IT" altLang="it-IT"/>
                <a:t>Gestioni senza benchmark</a:t>
              </a:r>
            </a:p>
          </p:txBody>
        </p:sp>
      </p:grpSp>
    </p:spTree>
    <p:extLst>
      <p:ext uri="{BB962C8B-B14F-4D97-AF65-F5344CB8AC3E}">
        <p14:creationId xmlns:p14="http://schemas.microsoft.com/office/powerpoint/2010/main" val="546642476"/>
      </p:ext>
    </p:extLst>
  </p:cSld>
  <p:clrMapOvr>
    <a:masterClrMapping/>
  </p:clrMapOvr>
  <p:timing>
    <p:tnLst>
      <p:par>
        <p:cT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026"/>
          <p:cNvSpPr txBox="1">
            <a:spLocks noChangeArrowheads="1"/>
          </p:cNvSpPr>
          <p:nvPr/>
        </p:nvSpPr>
        <p:spPr bwMode="auto">
          <a:xfrm>
            <a:off x="439172" y="260648"/>
            <a:ext cx="8278812" cy="463846"/>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lgn="ctr">
                <a:solidFill>
                  <a:srgbClr val="6699FF"/>
                </a:solidFill>
                <a:miter lim="800000"/>
                <a:headEnd/>
                <a:tailEnd/>
              </a14:hiddenLine>
            </a:ext>
          </a:extLst>
        </p:spPr>
        <p:txBody>
          <a:bodyPr lIns="90000" tIns="46800" rIns="90000" bIns="46800">
            <a:spAutoFit/>
          </a:bodyPr>
          <a:lstStyle/>
          <a:p>
            <a:pPr algn="ctr">
              <a:defRPr/>
            </a:pPr>
            <a:r>
              <a:rPr lang="it-IT" sz="2400" b="1" dirty="0" smtClean="0">
                <a:solidFill>
                  <a:srgbClr val="F26200"/>
                </a:solidFill>
                <a:latin typeface="Georgia" panose="02040502050405020303" pitchFamily="18" charset="0"/>
              </a:rPr>
              <a:t>Cosa è il benchmark</a:t>
            </a:r>
            <a:endParaRPr lang="it-IT" sz="2400" b="1" dirty="0">
              <a:solidFill>
                <a:srgbClr val="F26200"/>
              </a:solidFill>
              <a:latin typeface="Georgia" panose="02040502050405020303" pitchFamily="18" charset="0"/>
            </a:endParaRPr>
          </a:p>
        </p:txBody>
      </p:sp>
      <p:sp>
        <p:nvSpPr>
          <p:cNvPr id="2" name="Segnaposto numero diapositiva 1"/>
          <p:cNvSpPr>
            <a:spLocks noGrp="1"/>
          </p:cNvSpPr>
          <p:nvPr>
            <p:ph type="sldNum" sz="quarter" idx="4"/>
          </p:nvPr>
        </p:nvSpPr>
        <p:spPr/>
        <p:txBody>
          <a:bodyPr/>
          <a:lstStyle/>
          <a:p>
            <a:fld id="{CEE20744-6222-4AA3-9D45-8592154090B2}" type="slidenum">
              <a:rPr lang="it-IT" smtClean="0"/>
              <a:pPr/>
              <a:t>223</a:t>
            </a:fld>
            <a:endParaRPr lang="it-IT" dirty="0"/>
          </a:p>
        </p:txBody>
      </p:sp>
      <p:sp>
        <p:nvSpPr>
          <p:cNvPr id="6" name="Text Box 6"/>
          <p:cNvSpPr txBox="1">
            <a:spLocks noChangeArrowheads="1"/>
          </p:cNvSpPr>
          <p:nvPr/>
        </p:nvSpPr>
        <p:spPr bwMode="auto">
          <a:xfrm>
            <a:off x="414743" y="1052736"/>
            <a:ext cx="8322696" cy="4893647"/>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pPr marL="0" lvl="1" algn="just">
              <a:lnSpc>
                <a:spcPct val="120000"/>
              </a:lnSpc>
            </a:pPr>
            <a:r>
              <a:rPr lang="it-IT" altLang="it-IT" sz="2000" dirty="0" smtClean="0"/>
              <a:t>Per </a:t>
            </a:r>
            <a:r>
              <a:rPr lang="it-IT" altLang="it-IT" sz="2000" dirty="0"/>
              <a:t>benchmark si intende quel parametro oggettivo di </a:t>
            </a:r>
            <a:r>
              <a:rPr lang="it-IT" altLang="it-IT" sz="2000" dirty="0" smtClean="0"/>
              <a:t>riferimento, che </a:t>
            </a:r>
            <a:r>
              <a:rPr lang="it-IT" altLang="it-IT" sz="2000" dirty="0"/>
              <a:t>indica il “portafoglio teorico” rappresentativo di un determinato mercato o segmento di mercato, con cui si confrontano i risultati di una gestione patrimoniale</a:t>
            </a:r>
            <a:r>
              <a:rPr lang="it-IT" altLang="it-IT" sz="2000" dirty="0" smtClean="0"/>
              <a:t>.</a:t>
            </a:r>
          </a:p>
          <a:p>
            <a:pPr marL="0" lvl="1" algn="just">
              <a:lnSpc>
                <a:spcPct val="120000"/>
              </a:lnSpc>
            </a:pPr>
            <a:endParaRPr lang="it-IT" altLang="it-IT" sz="2000" dirty="0"/>
          </a:p>
          <a:p>
            <a:pPr marL="0" lvl="1" algn="just">
              <a:lnSpc>
                <a:spcPct val="120000"/>
              </a:lnSpc>
            </a:pPr>
            <a:r>
              <a:rPr lang="it-IT" altLang="it-IT" sz="2000" dirty="0" smtClean="0"/>
              <a:t>Un </a:t>
            </a:r>
            <a:r>
              <a:rPr lang="it-IT" altLang="it-IT" sz="2000" dirty="0"/>
              <a:t>buon benchmark deve garantire </a:t>
            </a:r>
            <a:r>
              <a:rPr lang="it-IT" altLang="it-IT" sz="2000" b="1" u="sng" dirty="0"/>
              <a:t>chiarezza</a:t>
            </a:r>
            <a:r>
              <a:rPr lang="it-IT" altLang="it-IT" sz="2000" dirty="0"/>
              <a:t>, </a:t>
            </a:r>
            <a:r>
              <a:rPr lang="it-IT" altLang="it-IT" sz="2000" b="1" u="sng" dirty="0"/>
              <a:t>replicabilità</a:t>
            </a:r>
            <a:r>
              <a:rPr lang="it-IT" altLang="it-IT" sz="2000" dirty="0"/>
              <a:t>, </a:t>
            </a:r>
            <a:r>
              <a:rPr lang="it-IT" altLang="it-IT" sz="2000" b="1" u="sng" dirty="0"/>
              <a:t>misurabilità</a:t>
            </a:r>
            <a:r>
              <a:rPr lang="it-IT" altLang="it-IT" sz="2000" dirty="0"/>
              <a:t> e </a:t>
            </a:r>
            <a:r>
              <a:rPr lang="it-IT" altLang="it-IT" sz="2000" b="1" u="sng" dirty="0"/>
              <a:t>tempestività</a:t>
            </a:r>
            <a:r>
              <a:rPr lang="it-IT" altLang="it-IT" sz="2000" dirty="0"/>
              <a:t>.</a:t>
            </a:r>
          </a:p>
          <a:p>
            <a:pPr marL="0" lvl="1" algn="just">
              <a:lnSpc>
                <a:spcPct val="120000"/>
              </a:lnSpc>
            </a:pPr>
            <a:r>
              <a:rPr lang="it-IT" altLang="it-IT" sz="2000" dirty="0"/>
              <a:t>	</a:t>
            </a:r>
          </a:p>
          <a:p>
            <a:pPr marL="0" lvl="1" algn="just">
              <a:lnSpc>
                <a:spcPct val="120000"/>
              </a:lnSpc>
            </a:pPr>
            <a:endParaRPr lang="it-IT" altLang="it-IT" sz="2000" dirty="0"/>
          </a:p>
          <a:p>
            <a:pPr marL="0" lvl="1" algn="just">
              <a:lnSpc>
                <a:spcPct val="120000"/>
              </a:lnSpc>
            </a:pPr>
            <a:endParaRPr lang="it-IT" altLang="it-IT" sz="2000" dirty="0"/>
          </a:p>
          <a:p>
            <a:pPr marL="0" lvl="1" algn="just">
              <a:lnSpc>
                <a:spcPct val="120000"/>
              </a:lnSpc>
            </a:pPr>
            <a:endParaRPr lang="it-IT" altLang="it-IT" sz="2000" dirty="0"/>
          </a:p>
          <a:p>
            <a:pPr marL="0" lvl="1" algn="just">
              <a:lnSpc>
                <a:spcPct val="120000"/>
              </a:lnSpc>
            </a:pPr>
            <a:endParaRPr lang="it-IT" altLang="it-IT" sz="2000" dirty="0"/>
          </a:p>
          <a:p>
            <a:pPr marL="0" lvl="1" algn="just">
              <a:lnSpc>
                <a:spcPct val="120000"/>
              </a:lnSpc>
            </a:pPr>
            <a:endParaRPr lang="it-IT" altLang="it-IT" sz="2000" dirty="0"/>
          </a:p>
        </p:txBody>
      </p:sp>
    </p:spTree>
    <p:extLst>
      <p:ext uri="{BB962C8B-B14F-4D97-AF65-F5344CB8AC3E}">
        <p14:creationId xmlns:p14="http://schemas.microsoft.com/office/powerpoint/2010/main" val="2596961122"/>
      </p:ext>
    </p:extLst>
  </p:cSld>
  <p:clrMapOvr>
    <a:masterClrMapping/>
  </p:clrMapOvr>
  <p:timing>
    <p:tnLst>
      <p:par>
        <p:cT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026"/>
          <p:cNvSpPr txBox="1">
            <a:spLocks noChangeArrowheads="1"/>
          </p:cNvSpPr>
          <p:nvPr/>
        </p:nvSpPr>
        <p:spPr bwMode="auto">
          <a:xfrm>
            <a:off x="439172" y="260648"/>
            <a:ext cx="8278812" cy="463846"/>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lgn="ctr">
                <a:solidFill>
                  <a:srgbClr val="6699FF"/>
                </a:solidFill>
                <a:miter lim="800000"/>
                <a:headEnd/>
                <a:tailEnd/>
              </a14:hiddenLine>
            </a:ext>
          </a:extLst>
        </p:spPr>
        <p:txBody>
          <a:bodyPr lIns="90000" tIns="46800" rIns="90000" bIns="46800">
            <a:spAutoFit/>
          </a:bodyPr>
          <a:lstStyle/>
          <a:p>
            <a:pPr algn="ctr">
              <a:defRPr/>
            </a:pPr>
            <a:r>
              <a:rPr lang="it-IT" sz="2400" b="1" dirty="0" smtClean="0">
                <a:solidFill>
                  <a:srgbClr val="F26200"/>
                </a:solidFill>
                <a:latin typeface="Georgia" panose="02040502050405020303" pitchFamily="18" charset="0"/>
              </a:rPr>
              <a:t>Le strategie di gestione</a:t>
            </a:r>
            <a:endParaRPr lang="it-IT" sz="2400" b="1" dirty="0">
              <a:solidFill>
                <a:srgbClr val="F26200"/>
              </a:solidFill>
              <a:latin typeface="Georgia" panose="02040502050405020303" pitchFamily="18" charset="0"/>
            </a:endParaRPr>
          </a:p>
        </p:txBody>
      </p:sp>
      <p:sp>
        <p:nvSpPr>
          <p:cNvPr id="2" name="Segnaposto numero diapositiva 1"/>
          <p:cNvSpPr>
            <a:spLocks noGrp="1"/>
          </p:cNvSpPr>
          <p:nvPr>
            <p:ph type="sldNum" sz="quarter" idx="4"/>
          </p:nvPr>
        </p:nvSpPr>
        <p:spPr/>
        <p:txBody>
          <a:bodyPr/>
          <a:lstStyle/>
          <a:p>
            <a:fld id="{CEE20744-6222-4AA3-9D45-8592154090B2}" type="slidenum">
              <a:rPr lang="it-IT" smtClean="0"/>
              <a:pPr/>
              <a:t>224</a:t>
            </a:fld>
            <a:endParaRPr lang="it-IT" dirty="0"/>
          </a:p>
        </p:txBody>
      </p:sp>
      <p:grpSp>
        <p:nvGrpSpPr>
          <p:cNvPr id="3" name="Gruppo 2"/>
          <p:cNvGrpSpPr/>
          <p:nvPr/>
        </p:nvGrpSpPr>
        <p:grpSpPr>
          <a:xfrm>
            <a:off x="590833" y="1556792"/>
            <a:ext cx="7962334" cy="2843163"/>
            <a:chOff x="755650" y="1743075"/>
            <a:chExt cx="6335713" cy="1944688"/>
          </a:xfrm>
        </p:grpSpPr>
        <p:sp>
          <p:nvSpPr>
            <p:cNvPr id="5" name="Rectangle 4"/>
            <p:cNvSpPr>
              <a:spLocks noChangeArrowheads="1"/>
            </p:cNvSpPr>
            <p:nvPr/>
          </p:nvSpPr>
          <p:spPr bwMode="auto">
            <a:xfrm>
              <a:off x="1382713" y="3059113"/>
              <a:ext cx="2808287"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algn="just" eaLnBrk="0" hangingPunct="0"/>
              <a:r>
                <a:rPr lang="it-IT" altLang="it-IT" sz="1600" b="1">
                  <a:solidFill>
                    <a:srgbClr val="004157"/>
                  </a:solidFill>
                </a:rPr>
                <a:t>vs benchmark</a:t>
              </a:r>
              <a:endParaRPr lang="it-IT" altLang="it-IT" sz="1600" b="1">
                <a:solidFill>
                  <a:srgbClr val="668D9A"/>
                </a:solidFill>
              </a:endParaRPr>
            </a:p>
          </p:txBody>
        </p:sp>
        <p:sp>
          <p:nvSpPr>
            <p:cNvPr id="7" name="Line 14"/>
            <p:cNvSpPr>
              <a:spLocks noChangeShapeType="1"/>
            </p:cNvSpPr>
            <p:nvPr/>
          </p:nvSpPr>
          <p:spPr bwMode="auto">
            <a:xfrm>
              <a:off x="1506538" y="2862263"/>
              <a:ext cx="4951412" cy="0"/>
            </a:xfrm>
            <a:prstGeom prst="line">
              <a:avLst/>
            </a:prstGeom>
            <a:noFill/>
            <a:ln w="50800">
              <a:solidFill>
                <a:srgbClr val="004157"/>
              </a:solidFill>
              <a:round/>
              <a:headEnd type="oval" w="med" len="me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it-IT"/>
            </a:p>
          </p:txBody>
        </p:sp>
        <p:sp>
          <p:nvSpPr>
            <p:cNvPr id="8" name="Rectangle 18"/>
            <p:cNvSpPr>
              <a:spLocks noChangeArrowheads="1"/>
            </p:cNvSpPr>
            <p:nvPr/>
          </p:nvSpPr>
          <p:spPr bwMode="auto">
            <a:xfrm>
              <a:off x="5219700" y="3063875"/>
              <a:ext cx="1871663" cy="58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algn="just" eaLnBrk="0" hangingPunct="0"/>
              <a:r>
                <a:rPr lang="it-IT" altLang="it-IT" sz="1600" b="1">
                  <a:solidFill>
                    <a:srgbClr val="004157"/>
                  </a:solidFill>
                </a:rPr>
                <a:t>senza benchmark</a:t>
              </a:r>
            </a:p>
          </p:txBody>
        </p:sp>
        <p:sp>
          <p:nvSpPr>
            <p:cNvPr id="9" name="Oval 30"/>
            <p:cNvSpPr>
              <a:spLocks noChangeArrowheads="1"/>
            </p:cNvSpPr>
            <p:nvPr/>
          </p:nvSpPr>
          <p:spPr bwMode="auto">
            <a:xfrm>
              <a:off x="6300788" y="2708275"/>
              <a:ext cx="719137" cy="288925"/>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it-IT" altLang="it-IT" sz="1100"/>
                <a:t>Step1</a:t>
              </a:r>
            </a:p>
          </p:txBody>
        </p:sp>
        <p:sp>
          <p:nvSpPr>
            <p:cNvPr id="10" name="Oval 31"/>
            <p:cNvSpPr>
              <a:spLocks noChangeArrowheads="1"/>
            </p:cNvSpPr>
            <p:nvPr/>
          </p:nvSpPr>
          <p:spPr bwMode="auto">
            <a:xfrm>
              <a:off x="755650" y="3068638"/>
              <a:ext cx="719138" cy="288925"/>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it-IT" altLang="it-IT" sz="1100"/>
                <a:t>Step3</a:t>
              </a:r>
            </a:p>
          </p:txBody>
        </p:sp>
        <p:grpSp>
          <p:nvGrpSpPr>
            <p:cNvPr id="12" name="Group 33"/>
            <p:cNvGrpSpPr>
              <a:grpSpLocks/>
            </p:cNvGrpSpPr>
            <p:nvPr/>
          </p:nvGrpSpPr>
          <p:grpSpPr bwMode="auto">
            <a:xfrm>
              <a:off x="1471613" y="1743075"/>
              <a:ext cx="4613276" cy="1944688"/>
              <a:chOff x="1108" y="1071"/>
              <a:chExt cx="2906" cy="1225"/>
            </a:xfrm>
          </p:grpSpPr>
          <p:sp>
            <p:nvSpPr>
              <p:cNvPr id="13" name="Line 34"/>
              <p:cNvSpPr>
                <a:spLocks noChangeShapeType="1"/>
              </p:cNvSpPr>
              <p:nvPr/>
            </p:nvSpPr>
            <p:spPr bwMode="auto">
              <a:xfrm flipV="1">
                <a:off x="1111" y="1162"/>
                <a:ext cx="2495" cy="590"/>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it-IT"/>
              </a:p>
            </p:txBody>
          </p:sp>
          <p:sp>
            <p:nvSpPr>
              <p:cNvPr id="14" name="Line 35"/>
              <p:cNvSpPr>
                <a:spLocks noChangeShapeType="1"/>
              </p:cNvSpPr>
              <p:nvPr/>
            </p:nvSpPr>
            <p:spPr bwMode="auto">
              <a:xfrm rot="1354941" flipV="1">
                <a:off x="1108" y="1785"/>
                <a:ext cx="2531" cy="426"/>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it-IT"/>
              </a:p>
            </p:txBody>
          </p:sp>
          <p:sp>
            <p:nvSpPr>
              <p:cNvPr id="15" name="Line 36"/>
              <p:cNvSpPr>
                <a:spLocks noChangeShapeType="1"/>
              </p:cNvSpPr>
              <p:nvPr/>
            </p:nvSpPr>
            <p:spPr bwMode="auto">
              <a:xfrm flipV="1">
                <a:off x="3606" y="1071"/>
                <a:ext cx="408" cy="91"/>
              </a:xfrm>
              <a:prstGeom prst="line">
                <a:avLst/>
              </a:prstGeom>
              <a:noFill/>
              <a:ln w="9525">
                <a:solidFill>
                  <a:srgbClr val="FF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it-IT"/>
              </a:p>
            </p:txBody>
          </p:sp>
          <p:sp>
            <p:nvSpPr>
              <p:cNvPr id="16" name="Line 37"/>
              <p:cNvSpPr>
                <a:spLocks noChangeShapeType="1"/>
              </p:cNvSpPr>
              <p:nvPr/>
            </p:nvSpPr>
            <p:spPr bwMode="auto">
              <a:xfrm>
                <a:off x="3560" y="2205"/>
                <a:ext cx="454" cy="91"/>
              </a:xfrm>
              <a:prstGeom prst="line">
                <a:avLst/>
              </a:prstGeom>
              <a:noFill/>
              <a:ln w="9525">
                <a:solidFill>
                  <a:srgbClr val="FF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it-IT"/>
              </a:p>
            </p:txBody>
          </p:sp>
        </p:grpSp>
        <p:sp>
          <p:nvSpPr>
            <p:cNvPr id="17" name="Rectangle 38"/>
            <p:cNvSpPr>
              <a:spLocks noChangeArrowheads="1"/>
            </p:cNvSpPr>
            <p:nvPr/>
          </p:nvSpPr>
          <p:spPr bwMode="auto">
            <a:xfrm>
              <a:off x="3563938" y="2463800"/>
              <a:ext cx="1892300" cy="596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rgbClr val="0C1A6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algn="ctr" eaLnBrk="0" hangingPunct="0"/>
              <a:r>
                <a:rPr lang="it-IT" altLang="it-IT" sz="1100" b="1">
                  <a:latin typeface="Tahoma" pitchFamily="34" charset="0"/>
                </a:rPr>
                <a:t>Grado di dispersione intorno al rendimento del benchmark </a:t>
              </a:r>
            </a:p>
          </p:txBody>
        </p:sp>
        <p:sp>
          <p:nvSpPr>
            <p:cNvPr id="18" name="Oval 39"/>
            <p:cNvSpPr>
              <a:spLocks noChangeArrowheads="1"/>
            </p:cNvSpPr>
            <p:nvPr/>
          </p:nvSpPr>
          <p:spPr bwMode="auto">
            <a:xfrm>
              <a:off x="2844800" y="2203450"/>
              <a:ext cx="719138" cy="288925"/>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it-IT" altLang="it-IT" sz="1100"/>
                <a:t>Step2</a:t>
              </a:r>
            </a:p>
          </p:txBody>
        </p:sp>
        <p:sp>
          <p:nvSpPr>
            <p:cNvPr id="19" name="Line 40"/>
            <p:cNvSpPr>
              <a:spLocks noChangeShapeType="1"/>
            </p:cNvSpPr>
            <p:nvPr/>
          </p:nvSpPr>
          <p:spPr bwMode="auto">
            <a:xfrm>
              <a:off x="3708400" y="2319338"/>
              <a:ext cx="0" cy="936625"/>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it-IT"/>
            </a:p>
          </p:txBody>
        </p:sp>
        <p:sp>
          <p:nvSpPr>
            <p:cNvPr id="20" name="Oval 41"/>
            <p:cNvSpPr>
              <a:spLocks noChangeArrowheads="1"/>
            </p:cNvSpPr>
            <p:nvPr/>
          </p:nvSpPr>
          <p:spPr bwMode="auto">
            <a:xfrm>
              <a:off x="2987675" y="2997200"/>
              <a:ext cx="719138" cy="288925"/>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it-IT" altLang="it-IT" sz="1100"/>
                <a:t>Step2</a:t>
              </a:r>
            </a:p>
          </p:txBody>
        </p:sp>
        <p:sp>
          <p:nvSpPr>
            <p:cNvPr id="21" name="Oval 42"/>
            <p:cNvSpPr>
              <a:spLocks noChangeArrowheads="1"/>
            </p:cNvSpPr>
            <p:nvPr/>
          </p:nvSpPr>
          <p:spPr bwMode="auto">
            <a:xfrm>
              <a:off x="4859338" y="2276475"/>
              <a:ext cx="719137" cy="288925"/>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it-IT" altLang="it-IT" sz="1100"/>
                <a:t>Step2</a:t>
              </a:r>
            </a:p>
          </p:txBody>
        </p:sp>
      </p:grpSp>
    </p:spTree>
    <p:extLst>
      <p:ext uri="{BB962C8B-B14F-4D97-AF65-F5344CB8AC3E}">
        <p14:creationId xmlns:p14="http://schemas.microsoft.com/office/powerpoint/2010/main" val="3287371788"/>
      </p:ext>
    </p:extLst>
  </p:cSld>
  <p:clrMapOvr>
    <a:masterClrMapping/>
  </p:clrMapOvr>
  <p:timing>
    <p:tnLst>
      <p:par>
        <p:cT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026"/>
          <p:cNvSpPr txBox="1">
            <a:spLocks noChangeArrowheads="1"/>
          </p:cNvSpPr>
          <p:nvPr/>
        </p:nvSpPr>
        <p:spPr bwMode="auto">
          <a:xfrm>
            <a:off x="439172" y="260648"/>
            <a:ext cx="8278812" cy="463846"/>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lgn="ctr">
                <a:solidFill>
                  <a:srgbClr val="6699FF"/>
                </a:solidFill>
                <a:miter lim="800000"/>
                <a:headEnd/>
                <a:tailEnd/>
              </a14:hiddenLine>
            </a:ext>
          </a:extLst>
        </p:spPr>
        <p:txBody>
          <a:bodyPr lIns="90000" tIns="46800" rIns="90000" bIns="46800">
            <a:spAutoFit/>
          </a:bodyPr>
          <a:lstStyle/>
          <a:p>
            <a:pPr algn="ctr">
              <a:defRPr/>
            </a:pPr>
            <a:r>
              <a:rPr lang="it-IT" sz="2400" b="1" dirty="0">
                <a:solidFill>
                  <a:srgbClr val="F26200"/>
                </a:solidFill>
                <a:latin typeface="Georgia" panose="02040502050405020303" pitchFamily="18" charset="0"/>
              </a:rPr>
              <a:t>Il benchmark e la discrezionalità del gestore</a:t>
            </a:r>
          </a:p>
        </p:txBody>
      </p:sp>
      <p:sp>
        <p:nvSpPr>
          <p:cNvPr id="2" name="Segnaposto numero diapositiva 1"/>
          <p:cNvSpPr>
            <a:spLocks noGrp="1"/>
          </p:cNvSpPr>
          <p:nvPr>
            <p:ph type="sldNum" sz="quarter" idx="4"/>
          </p:nvPr>
        </p:nvSpPr>
        <p:spPr/>
        <p:txBody>
          <a:bodyPr/>
          <a:lstStyle/>
          <a:p>
            <a:fld id="{CEE20744-6222-4AA3-9D45-8592154090B2}" type="slidenum">
              <a:rPr lang="it-IT" smtClean="0"/>
              <a:pPr/>
              <a:t>225</a:t>
            </a:fld>
            <a:endParaRPr lang="it-IT" dirty="0"/>
          </a:p>
        </p:txBody>
      </p:sp>
      <p:grpSp>
        <p:nvGrpSpPr>
          <p:cNvPr id="6" name="Gruppo 5"/>
          <p:cNvGrpSpPr/>
          <p:nvPr/>
        </p:nvGrpSpPr>
        <p:grpSpPr>
          <a:xfrm>
            <a:off x="1042988" y="1773238"/>
            <a:ext cx="7129412" cy="3455962"/>
            <a:chOff x="1042988" y="1773238"/>
            <a:chExt cx="4824412" cy="2184400"/>
          </a:xfrm>
        </p:grpSpPr>
        <p:sp>
          <p:nvSpPr>
            <p:cNvPr id="22" name="Text Box 24"/>
            <p:cNvSpPr txBox="1">
              <a:spLocks noChangeArrowheads="1"/>
            </p:cNvSpPr>
            <p:nvPr/>
          </p:nvSpPr>
          <p:spPr bwMode="auto">
            <a:xfrm>
              <a:off x="1042988" y="3141663"/>
              <a:ext cx="1730375"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it-IT" altLang="it-IT" sz="1200"/>
                <a:t>Gestioni vs benchmark</a:t>
              </a:r>
            </a:p>
          </p:txBody>
        </p:sp>
        <p:sp>
          <p:nvSpPr>
            <p:cNvPr id="23" name="Text Box 25"/>
            <p:cNvSpPr txBox="1">
              <a:spLocks noChangeArrowheads="1"/>
            </p:cNvSpPr>
            <p:nvPr/>
          </p:nvSpPr>
          <p:spPr bwMode="auto">
            <a:xfrm>
              <a:off x="1042988" y="1844675"/>
              <a:ext cx="118903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it-IT" altLang="it-IT" sz="1200"/>
                <a:t>Gestioni senza</a:t>
              </a:r>
            </a:p>
            <a:p>
              <a:r>
                <a:rPr lang="it-IT" altLang="it-IT" sz="1200"/>
                <a:t> benchmark</a:t>
              </a:r>
            </a:p>
          </p:txBody>
        </p:sp>
        <p:sp>
          <p:nvSpPr>
            <p:cNvPr id="24" name="Text Box 28"/>
            <p:cNvSpPr txBox="1">
              <a:spLocks noChangeArrowheads="1"/>
            </p:cNvSpPr>
            <p:nvPr/>
          </p:nvSpPr>
          <p:spPr bwMode="auto">
            <a:xfrm>
              <a:off x="2987675" y="3500438"/>
              <a:ext cx="12128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it-IT" altLang="it-IT" sz="1200"/>
                <a:t>Discrezionalità </a:t>
              </a:r>
            </a:p>
            <a:p>
              <a:pPr algn="ctr"/>
              <a:r>
                <a:rPr lang="it-IT" altLang="it-IT" sz="1200"/>
                <a:t>minima</a:t>
              </a:r>
            </a:p>
          </p:txBody>
        </p:sp>
        <p:sp>
          <p:nvSpPr>
            <p:cNvPr id="25" name="Text Box 29"/>
            <p:cNvSpPr txBox="1">
              <a:spLocks noChangeArrowheads="1"/>
            </p:cNvSpPr>
            <p:nvPr/>
          </p:nvSpPr>
          <p:spPr bwMode="auto">
            <a:xfrm>
              <a:off x="4654550" y="3500438"/>
              <a:ext cx="12128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it-IT" altLang="it-IT" sz="1200"/>
                <a:t>Discrezionalità </a:t>
              </a:r>
            </a:p>
            <a:p>
              <a:pPr algn="ctr"/>
              <a:r>
                <a:rPr lang="it-IT" altLang="it-IT" sz="1200"/>
                <a:t>massima</a:t>
              </a:r>
            </a:p>
          </p:txBody>
        </p:sp>
        <p:sp>
          <p:nvSpPr>
            <p:cNvPr id="26" name="Line 34"/>
            <p:cNvSpPr>
              <a:spLocks noChangeShapeType="1"/>
            </p:cNvSpPr>
            <p:nvPr/>
          </p:nvSpPr>
          <p:spPr bwMode="auto">
            <a:xfrm flipV="1">
              <a:off x="2916238" y="1773238"/>
              <a:ext cx="0" cy="19431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it-IT"/>
            </a:p>
          </p:txBody>
        </p:sp>
        <p:sp>
          <p:nvSpPr>
            <p:cNvPr id="27" name="Line 35"/>
            <p:cNvSpPr>
              <a:spLocks noChangeShapeType="1"/>
            </p:cNvSpPr>
            <p:nvPr/>
          </p:nvSpPr>
          <p:spPr bwMode="auto">
            <a:xfrm>
              <a:off x="2628900" y="3429000"/>
              <a:ext cx="316865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it-IT"/>
            </a:p>
          </p:txBody>
        </p:sp>
        <p:sp>
          <p:nvSpPr>
            <p:cNvPr id="28" name="Line 36"/>
            <p:cNvSpPr>
              <a:spLocks noChangeShapeType="1"/>
            </p:cNvSpPr>
            <p:nvPr/>
          </p:nvSpPr>
          <p:spPr bwMode="auto">
            <a:xfrm>
              <a:off x="4211638" y="1846263"/>
              <a:ext cx="0" cy="15113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it-IT"/>
            </a:p>
          </p:txBody>
        </p:sp>
        <p:sp>
          <p:nvSpPr>
            <p:cNvPr id="29" name="Line 37"/>
            <p:cNvSpPr>
              <a:spLocks noChangeShapeType="1"/>
            </p:cNvSpPr>
            <p:nvPr/>
          </p:nvSpPr>
          <p:spPr bwMode="auto">
            <a:xfrm>
              <a:off x="3059113" y="2636838"/>
              <a:ext cx="230505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it-IT"/>
            </a:p>
          </p:txBody>
        </p:sp>
        <p:sp>
          <p:nvSpPr>
            <p:cNvPr id="30" name="Rectangle 38"/>
            <p:cNvSpPr>
              <a:spLocks noChangeArrowheads="1"/>
            </p:cNvSpPr>
            <p:nvPr/>
          </p:nvSpPr>
          <p:spPr bwMode="auto">
            <a:xfrm>
              <a:off x="2916238" y="2636838"/>
              <a:ext cx="1295400" cy="792162"/>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it-IT" altLang="it-IT"/>
            </a:p>
          </p:txBody>
        </p:sp>
        <p:sp>
          <p:nvSpPr>
            <p:cNvPr id="31" name="Rectangle 40"/>
            <p:cNvSpPr>
              <a:spLocks noChangeArrowheads="1"/>
            </p:cNvSpPr>
            <p:nvPr/>
          </p:nvSpPr>
          <p:spPr bwMode="auto">
            <a:xfrm>
              <a:off x="4211638" y="1844675"/>
              <a:ext cx="1295400" cy="792163"/>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it-IT" altLang="it-IT"/>
            </a:p>
          </p:txBody>
        </p:sp>
        <p:sp>
          <p:nvSpPr>
            <p:cNvPr id="32" name="Oval 30"/>
            <p:cNvSpPr>
              <a:spLocks noChangeArrowheads="1"/>
            </p:cNvSpPr>
            <p:nvPr/>
          </p:nvSpPr>
          <p:spPr bwMode="auto">
            <a:xfrm>
              <a:off x="3059113" y="2924175"/>
              <a:ext cx="719137" cy="288925"/>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it-IT" altLang="it-IT" sz="1100"/>
                <a:t>Step1</a:t>
              </a:r>
            </a:p>
          </p:txBody>
        </p:sp>
        <p:sp>
          <p:nvSpPr>
            <p:cNvPr id="33" name="Oval 31"/>
            <p:cNvSpPr>
              <a:spLocks noChangeArrowheads="1"/>
            </p:cNvSpPr>
            <p:nvPr/>
          </p:nvSpPr>
          <p:spPr bwMode="auto">
            <a:xfrm>
              <a:off x="4500563" y="2060575"/>
              <a:ext cx="719137" cy="288925"/>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it-IT" altLang="it-IT" sz="1100"/>
                <a:t>Step2</a:t>
              </a:r>
            </a:p>
          </p:txBody>
        </p:sp>
      </p:grpSp>
    </p:spTree>
    <p:extLst>
      <p:ext uri="{BB962C8B-B14F-4D97-AF65-F5344CB8AC3E}">
        <p14:creationId xmlns:p14="http://schemas.microsoft.com/office/powerpoint/2010/main" val="1361010196"/>
      </p:ext>
    </p:extLst>
  </p:cSld>
  <p:clrMapOvr>
    <a:masterClrMapping/>
  </p:clrMapOvr>
  <p:timing>
    <p:tnLst>
      <p:par>
        <p:cTn id="1" dur="indefinite" restart="never" nodeType="tmRoot"/>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026"/>
          <p:cNvSpPr txBox="1">
            <a:spLocks noChangeArrowheads="1"/>
          </p:cNvSpPr>
          <p:nvPr/>
        </p:nvSpPr>
        <p:spPr bwMode="auto">
          <a:xfrm>
            <a:off x="439172" y="260648"/>
            <a:ext cx="8278812" cy="463846"/>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lgn="ctr">
                <a:solidFill>
                  <a:srgbClr val="6699FF"/>
                </a:solidFill>
                <a:miter lim="800000"/>
                <a:headEnd/>
                <a:tailEnd/>
              </a14:hiddenLine>
            </a:ext>
          </a:extLst>
        </p:spPr>
        <p:txBody>
          <a:bodyPr lIns="90000" tIns="46800" rIns="90000" bIns="46800">
            <a:spAutoFit/>
          </a:bodyPr>
          <a:lstStyle/>
          <a:p>
            <a:pPr algn="ctr">
              <a:defRPr/>
            </a:pPr>
            <a:r>
              <a:rPr lang="it-IT" sz="2400" b="1" dirty="0" smtClean="0">
                <a:solidFill>
                  <a:srgbClr val="F26200"/>
                </a:solidFill>
                <a:latin typeface="Georgia" panose="02040502050405020303" pitchFamily="18" charset="0"/>
              </a:rPr>
              <a:t>Gestioni vs benchmark</a:t>
            </a:r>
            <a:endParaRPr lang="it-IT" sz="2400" b="1" dirty="0">
              <a:solidFill>
                <a:srgbClr val="F26200"/>
              </a:solidFill>
              <a:latin typeface="Georgia" panose="02040502050405020303" pitchFamily="18" charset="0"/>
            </a:endParaRPr>
          </a:p>
        </p:txBody>
      </p:sp>
      <p:sp>
        <p:nvSpPr>
          <p:cNvPr id="2" name="Segnaposto numero diapositiva 1"/>
          <p:cNvSpPr>
            <a:spLocks noGrp="1"/>
          </p:cNvSpPr>
          <p:nvPr>
            <p:ph type="sldNum" sz="quarter" idx="4"/>
          </p:nvPr>
        </p:nvSpPr>
        <p:spPr/>
        <p:txBody>
          <a:bodyPr/>
          <a:lstStyle/>
          <a:p>
            <a:fld id="{CEE20744-6222-4AA3-9D45-8592154090B2}" type="slidenum">
              <a:rPr lang="it-IT" smtClean="0"/>
              <a:pPr/>
              <a:t>226</a:t>
            </a:fld>
            <a:endParaRPr lang="it-IT" dirty="0"/>
          </a:p>
        </p:txBody>
      </p:sp>
      <p:grpSp>
        <p:nvGrpSpPr>
          <p:cNvPr id="3" name="Gruppo 2"/>
          <p:cNvGrpSpPr/>
          <p:nvPr/>
        </p:nvGrpSpPr>
        <p:grpSpPr>
          <a:xfrm>
            <a:off x="220663" y="1230312"/>
            <a:ext cx="8497321" cy="3926879"/>
            <a:chOff x="220663" y="1230313"/>
            <a:chExt cx="7102475" cy="3522662"/>
          </a:xfrm>
        </p:grpSpPr>
        <p:grpSp>
          <p:nvGrpSpPr>
            <p:cNvPr id="17" name="Group 4"/>
            <p:cNvGrpSpPr>
              <a:grpSpLocks/>
            </p:cNvGrpSpPr>
            <p:nvPr/>
          </p:nvGrpSpPr>
          <p:grpSpPr bwMode="auto">
            <a:xfrm>
              <a:off x="1022350" y="1763713"/>
              <a:ext cx="3636963" cy="1976437"/>
              <a:chOff x="1094" y="1974"/>
              <a:chExt cx="2486" cy="1448"/>
            </a:xfrm>
          </p:grpSpPr>
          <p:sp>
            <p:nvSpPr>
              <p:cNvPr id="18" name="Line 5"/>
              <p:cNvSpPr>
                <a:spLocks noChangeShapeType="1"/>
              </p:cNvSpPr>
              <p:nvPr/>
            </p:nvSpPr>
            <p:spPr bwMode="auto">
              <a:xfrm>
                <a:off x="2524" y="2569"/>
                <a:ext cx="22" cy="1"/>
              </a:xfrm>
              <a:prstGeom prst="line">
                <a:avLst/>
              </a:prstGeom>
              <a:noFill/>
              <a:ln w="0">
                <a:solidFill>
                  <a:srgbClr val="F24F11"/>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19" name="Line 6"/>
              <p:cNvSpPr>
                <a:spLocks noChangeShapeType="1"/>
              </p:cNvSpPr>
              <p:nvPr/>
            </p:nvSpPr>
            <p:spPr bwMode="auto">
              <a:xfrm flipV="1">
                <a:off x="2546" y="2569"/>
                <a:ext cx="1" cy="21"/>
              </a:xfrm>
              <a:prstGeom prst="line">
                <a:avLst/>
              </a:prstGeom>
              <a:noFill/>
              <a:ln w="0">
                <a:solidFill>
                  <a:srgbClr val="F24F11"/>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20" name="Freeform 7"/>
              <p:cNvSpPr>
                <a:spLocks/>
              </p:cNvSpPr>
              <p:nvPr/>
            </p:nvSpPr>
            <p:spPr bwMode="auto">
              <a:xfrm>
                <a:off x="2361" y="2759"/>
                <a:ext cx="33" cy="31"/>
              </a:xfrm>
              <a:custGeom>
                <a:avLst/>
                <a:gdLst>
                  <a:gd name="T0" fmla="*/ 18 w 36"/>
                  <a:gd name="T1" fmla="*/ 0 h 36"/>
                  <a:gd name="T2" fmla="*/ 36 w 36"/>
                  <a:gd name="T3" fmla="*/ 18 h 36"/>
                  <a:gd name="T4" fmla="*/ 18 w 36"/>
                  <a:gd name="T5" fmla="*/ 36 h 36"/>
                  <a:gd name="T6" fmla="*/ 0 w 36"/>
                  <a:gd name="T7" fmla="*/ 18 h 36"/>
                  <a:gd name="T8" fmla="*/ 18 w 36"/>
                  <a:gd name="T9" fmla="*/ 0 h 36"/>
                </a:gdLst>
                <a:ahLst/>
                <a:cxnLst>
                  <a:cxn ang="0">
                    <a:pos x="T0" y="T1"/>
                  </a:cxn>
                  <a:cxn ang="0">
                    <a:pos x="T2" y="T3"/>
                  </a:cxn>
                  <a:cxn ang="0">
                    <a:pos x="T4" y="T5"/>
                  </a:cxn>
                  <a:cxn ang="0">
                    <a:pos x="T6" y="T7"/>
                  </a:cxn>
                  <a:cxn ang="0">
                    <a:pos x="T8" y="T9"/>
                  </a:cxn>
                </a:cxnLst>
                <a:rect l="0" t="0" r="r" b="b"/>
                <a:pathLst>
                  <a:path w="36" h="36">
                    <a:moveTo>
                      <a:pt x="18" y="0"/>
                    </a:moveTo>
                    <a:lnTo>
                      <a:pt x="36" y="18"/>
                    </a:lnTo>
                    <a:lnTo>
                      <a:pt x="18" y="36"/>
                    </a:lnTo>
                    <a:lnTo>
                      <a:pt x="0" y="18"/>
                    </a:lnTo>
                    <a:lnTo>
                      <a:pt x="18" y="0"/>
                    </a:lnTo>
                    <a:close/>
                  </a:path>
                </a:pathLst>
              </a:custGeom>
              <a:solidFill>
                <a:srgbClr val="F24F11"/>
              </a:solidFill>
              <a:ln w="9525">
                <a:solidFill>
                  <a:srgbClr val="F24F11"/>
                </a:solidFill>
                <a:prstDash val="solid"/>
                <a:round/>
                <a:headEnd/>
                <a:tailEnd/>
              </a:ln>
            </p:spPr>
            <p:txBody>
              <a:bodyPr/>
              <a:lstStyle/>
              <a:p>
                <a:endParaRPr lang="it-IT"/>
              </a:p>
            </p:txBody>
          </p:sp>
          <p:sp>
            <p:nvSpPr>
              <p:cNvPr id="21" name="Freeform 8"/>
              <p:cNvSpPr>
                <a:spLocks/>
              </p:cNvSpPr>
              <p:nvPr/>
            </p:nvSpPr>
            <p:spPr bwMode="auto">
              <a:xfrm>
                <a:off x="1679" y="2996"/>
                <a:ext cx="32" cy="30"/>
              </a:xfrm>
              <a:custGeom>
                <a:avLst/>
                <a:gdLst>
                  <a:gd name="T0" fmla="*/ 18 w 36"/>
                  <a:gd name="T1" fmla="*/ 0 h 36"/>
                  <a:gd name="T2" fmla="*/ 36 w 36"/>
                  <a:gd name="T3" fmla="*/ 18 h 36"/>
                  <a:gd name="T4" fmla="*/ 18 w 36"/>
                  <a:gd name="T5" fmla="*/ 36 h 36"/>
                  <a:gd name="T6" fmla="*/ 0 w 36"/>
                  <a:gd name="T7" fmla="*/ 18 h 36"/>
                  <a:gd name="T8" fmla="*/ 18 w 36"/>
                  <a:gd name="T9" fmla="*/ 0 h 36"/>
                </a:gdLst>
                <a:ahLst/>
                <a:cxnLst>
                  <a:cxn ang="0">
                    <a:pos x="T0" y="T1"/>
                  </a:cxn>
                  <a:cxn ang="0">
                    <a:pos x="T2" y="T3"/>
                  </a:cxn>
                  <a:cxn ang="0">
                    <a:pos x="T4" y="T5"/>
                  </a:cxn>
                  <a:cxn ang="0">
                    <a:pos x="T6" y="T7"/>
                  </a:cxn>
                  <a:cxn ang="0">
                    <a:pos x="T8" y="T9"/>
                  </a:cxn>
                </a:cxnLst>
                <a:rect l="0" t="0" r="r" b="b"/>
                <a:pathLst>
                  <a:path w="36" h="36">
                    <a:moveTo>
                      <a:pt x="18" y="0"/>
                    </a:moveTo>
                    <a:lnTo>
                      <a:pt x="36" y="18"/>
                    </a:lnTo>
                    <a:lnTo>
                      <a:pt x="18" y="36"/>
                    </a:lnTo>
                    <a:lnTo>
                      <a:pt x="0" y="18"/>
                    </a:lnTo>
                    <a:lnTo>
                      <a:pt x="18" y="0"/>
                    </a:lnTo>
                    <a:close/>
                  </a:path>
                </a:pathLst>
              </a:custGeom>
              <a:solidFill>
                <a:srgbClr val="F24F11"/>
              </a:solidFill>
              <a:ln w="9525">
                <a:solidFill>
                  <a:srgbClr val="F24F11"/>
                </a:solidFill>
                <a:prstDash val="solid"/>
                <a:round/>
                <a:headEnd/>
                <a:tailEnd/>
              </a:ln>
            </p:spPr>
            <p:txBody>
              <a:bodyPr/>
              <a:lstStyle/>
              <a:p>
                <a:endParaRPr lang="it-IT"/>
              </a:p>
            </p:txBody>
          </p:sp>
          <p:sp>
            <p:nvSpPr>
              <p:cNvPr id="34" name="Freeform 9"/>
              <p:cNvSpPr>
                <a:spLocks/>
              </p:cNvSpPr>
              <p:nvPr/>
            </p:nvSpPr>
            <p:spPr bwMode="auto">
              <a:xfrm>
                <a:off x="2329" y="2497"/>
                <a:ext cx="32" cy="31"/>
              </a:xfrm>
              <a:custGeom>
                <a:avLst/>
                <a:gdLst>
                  <a:gd name="T0" fmla="*/ 18 w 36"/>
                  <a:gd name="T1" fmla="*/ 0 h 36"/>
                  <a:gd name="T2" fmla="*/ 36 w 36"/>
                  <a:gd name="T3" fmla="*/ 18 h 36"/>
                  <a:gd name="T4" fmla="*/ 18 w 36"/>
                  <a:gd name="T5" fmla="*/ 36 h 36"/>
                  <a:gd name="T6" fmla="*/ 0 w 36"/>
                  <a:gd name="T7" fmla="*/ 18 h 36"/>
                  <a:gd name="T8" fmla="*/ 18 w 36"/>
                  <a:gd name="T9" fmla="*/ 0 h 36"/>
                </a:gdLst>
                <a:ahLst/>
                <a:cxnLst>
                  <a:cxn ang="0">
                    <a:pos x="T0" y="T1"/>
                  </a:cxn>
                  <a:cxn ang="0">
                    <a:pos x="T2" y="T3"/>
                  </a:cxn>
                  <a:cxn ang="0">
                    <a:pos x="T4" y="T5"/>
                  </a:cxn>
                  <a:cxn ang="0">
                    <a:pos x="T6" y="T7"/>
                  </a:cxn>
                  <a:cxn ang="0">
                    <a:pos x="T8" y="T9"/>
                  </a:cxn>
                </a:cxnLst>
                <a:rect l="0" t="0" r="r" b="b"/>
                <a:pathLst>
                  <a:path w="36" h="36">
                    <a:moveTo>
                      <a:pt x="18" y="0"/>
                    </a:moveTo>
                    <a:lnTo>
                      <a:pt x="36" y="18"/>
                    </a:lnTo>
                    <a:lnTo>
                      <a:pt x="18" y="36"/>
                    </a:lnTo>
                    <a:lnTo>
                      <a:pt x="0" y="18"/>
                    </a:lnTo>
                    <a:lnTo>
                      <a:pt x="18" y="0"/>
                    </a:lnTo>
                    <a:close/>
                  </a:path>
                </a:pathLst>
              </a:custGeom>
              <a:solidFill>
                <a:srgbClr val="F24F11"/>
              </a:solidFill>
              <a:ln w="9525">
                <a:solidFill>
                  <a:srgbClr val="F24F11"/>
                </a:solidFill>
                <a:prstDash val="solid"/>
                <a:round/>
                <a:headEnd/>
                <a:tailEnd/>
              </a:ln>
            </p:spPr>
            <p:txBody>
              <a:bodyPr/>
              <a:lstStyle/>
              <a:p>
                <a:endParaRPr lang="it-IT"/>
              </a:p>
            </p:txBody>
          </p:sp>
          <p:sp>
            <p:nvSpPr>
              <p:cNvPr id="35" name="Freeform 10"/>
              <p:cNvSpPr>
                <a:spLocks/>
              </p:cNvSpPr>
              <p:nvPr/>
            </p:nvSpPr>
            <p:spPr bwMode="auto">
              <a:xfrm>
                <a:off x="1912" y="3088"/>
                <a:ext cx="32" cy="30"/>
              </a:xfrm>
              <a:custGeom>
                <a:avLst/>
                <a:gdLst>
                  <a:gd name="T0" fmla="*/ 18 w 36"/>
                  <a:gd name="T1" fmla="*/ 0 h 35"/>
                  <a:gd name="T2" fmla="*/ 36 w 36"/>
                  <a:gd name="T3" fmla="*/ 17 h 35"/>
                  <a:gd name="T4" fmla="*/ 18 w 36"/>
                  <a:gd name="T5" fmla="*/ 35 h 35"/>
                  <a:gd name="T6" fmla="*/ 0 w 36"/>
                  <a:gd name="T7" fmla="*/ 17 h 35"/>
                  <a:gd name="T8" fmla="*/ 18 w 36"/>
                  <a:gd name="T9" fmla="*/ 0 h 35"/>
                </a:gdLst>
                <a:ahLst/>
                <a:cxnLst>
                  <a:cxn ang="0">
                    <a:pos x="T0" y="T1"/>
                  </a:cxn>
                  <a:cxn ang="0">
                    <a:pos x="T2" y="T3"/>
                  </a:cxn>
                  <a:cxn ang="0">
                    <a:pos x="T4" y="T5"/>
                  </a:cxn>
                  <a:cxn ang="0">
                    <a:pos x="T6" y="T7"/>
                  </a:cxn>
                  <a:cxn ang="0">
                    <a:pos x="T8" y="T9"/>
                  </a:cxn>
                </a:cxnLst>
                <a:rect l="0" t="0" r="r" b="b"/>
                <a:pathLst>
                  <a:path w="36" h="35">
                    <a:moveTo>
                      <a:pt x="18" y="0"/>
                    </a:moveTo>
                    <a:lnTo>
                      <a:pt x="36" y="17"/>
                    </a:lnTo>
                    <a:lnTo>
                      <a:pt x="18" y="35"/>
                    </a:lnTo>
                    <a:lnTo>
                      <a:pt x="0" y="17"/>
                    </a:lnTo>
                    <a:lnTo>
                      <a:pt x="18" y="0"/>
                    </a:lnTo>
                    <a:close/>
                  </a:path>
                </a:pathLst>
              </a:custGeom>
              <a:solidFill>
                <a:srgbClr val="F24F11"/>
              </a:solidFill>
              <a:ln w="9525">
                <a:solidFill>
                  <a:srgbClr val="F24F11"/>
                </a:solidFill>
                <a:prstDash val="solid"/>
                <a:round/>
                <a:headEnd/>
                <a:tailEnd/>
              </a:ln>
            </p:spPr>
            <p:txBody>
              <a:bodyPr/>
              <a:lstStyle/>
              <a:p>
                <a:endParaRPr lang="it-IT"/>
              </a:p>
            </p:txBody>
          </p:sp>
          <p:sp>
            <p:nvSpPr>
              <p:cNvPr id="36" name="Freeform 11"/>
              <p:cNvSpPr>
                <a:spLocks/>
              </p:cNvSpPr>
              <p:nvPr/>
            </p:nvSpPr>
            <p:spPr bwMode="auto">
              <a:xfrm>
                <a:off x="2766" y="2608"/>
                <a:ext cx="75" cy="31"/>
              </a:xfrm>
              <a:custGeom>
                <a:avLst/>
                <a:gdLst>
                  <a:gd name="T0" fmla="*/ 17 w 35"/>
                  <a:gd name="T1" fmla="*/ 0 h 36"/>
                  <a:gd name="T2" fmla="*/ 35 w 35"/>
                  <a:gd name="T3" fmla="*/ 18 h 36"/>
                  <a:gd name="T4" fmla="*/ 17 w 35"/>
                  <a:gd name="T5" fmla="*/ 36 h 36"/>
                  <a:gd name="T6" fmla="*/ 0 w 35"/>
                  <a:gd name="T7" fmla="*/ 18 h 36"/>
                  <a:gd name="T8" fmla="*/ 17 w 35"/>
                  <a:gd name="T9" fmla="*/ 0 h 36"/>
                </a:gdLst>
                <a:ahLst/>
                <a:cxnLst>
                  <a:cxn ang="0">
                    <a:pos x="T0" y="T1"/>
                  </a:cxn>
                  <a:cxn ang="0">
                    <a:pos x="T2" y="T3"/>
                  </a:cxn>
                  <a:cxn ang="0">
                    <a:pos x="T4" y="T5"/>
                  </a:cxn>
                  <a:cxn ang="0">
                    <a:pos x="T6" y="T7"/>
                  </a:cxn>
                  <a:cxn ang="0">
                    <a:pos x="T8" y="T9"/>
                  </a:cxn>
                </a:cxnLst>
                <a:rect l="0" t="0" r="r" b="b"/>
                <a:pathLst>
                  <a:path w="35" h="36">
                    <a:moveTo>
                      <a:pt x="17" y="0"/>
                    </a:moveTo>
                    <a:lnTo>
                      <a:pt x="35" y="18"/>
                    </a:lnTo>
                    <a:lnTo>
                      <a:pt x="17" y="36"/>
                    </a:lnTo>
                    <a:lnTo>
                      <a:pt x="0" y="18"/>
                    </a:lnTo>
                    <a:lnTo>
                      <a:pt x="17" y="0"/>
                    </a:lnTo>
                    <a:close/>
                  </a:path>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endParaRPr lang="it-IT"/>
              </a:p>
            </p:txBody>
          </p:sp>
          <p:sp>
            <p:nvSpPr>
              <p:cNvPr id="37" name="Freeform 12"/>
              <p:cNvSpPr>
                <a:spLocks/>
              </p:cNvSpPr>
              <p:nvPr/>
            </p:nvSpPr>
            <p:spPr bwMode="auto">
              <a:xfrm>
                <a:off x="2849" y="2461"/>
                <a:ext cx="32" cy="31"/>
              </a:xfrm>
              <a:custGeom>
                <a:avLst/>
                <a:gdLst>
                  <a:gd name="T0" fmla="*/ 18 w 36"/>
                  <a:gd name="T1" fmla="*/ 0 h 36"/>
                  <a:gd name="T2" fmla="*/ 36 w 36"/>
                  <a:gd name="T3" fmla="*/ 18 h 36"/>
                  <a:gd name="T4" fmla="*/ 18 w 36"/>
                  <a:gd name="T5" fmla="*/ 36 h 36"/>
                  <a:gd name="T6" fmla="*/ 0 w 36"/>
                  <a:gd name="T7" fmla="*/ 18 h 36"/>
                  <a:gd name="T8" fmla="*/ 18 w 36"/>
                  <a:gd name="T9" fmla="*/ 0 h 36"/>
                </a:gdLst>
                <a:ahLst/>
                <a:cxnLst>
                  <a:cxn ang="0">
                    <a:pos x="T0" y="T1"/>
                  </a:cxn>
                  <a:cxn ang="0">
                    <a:pos x="T2" y="T3"/>
                  </a:cxn>
                  <a:cxn ang="0">
                    <a:pos x="T4" y="T5"/>
                  </a:cxn>
                  <a:cxn ang="0">
                    <a:pos x="T6" y="T7"/>
                  </a:cxn>
                  <a:cxn ang="0">
                    <a:pos x="T8" y="T9"/>
                  </a:cxn>
                </a:cxnLst>
                <a:rect l="0" t="0" r="r" b="b"/>
                <a:pathLst>
                  <a:path w="36" h="36">
                    <a:moveTo>
                      <a:pt x="18" y="0"/>
                    </a:moveTo>
                    <a:lnTo>
                      <a:pt x="36" y="18"/>
                    </a:lnTo>
                    <a:lnTo>
                      <a:pt x="18" y="36"/>
                    </a:lnTo>
                    <a:lnTo>
                      <a:pt x="0" y="18"/>
                    </a:lnTo>
                    <a:lnTo>
                      <a:pt x="18" y="0"/>
                    </a:lnTo>
                    <a:close/>
                  </a:path>
                </a:pathLst>
              </a:custGeom>
              <a:solidFill>
                <a:srgbClr val="F24F11"/>
              </a:solidFill>
              <a:ln w="9525">
                <a:solidFill>
                  <a:srgbClr val="F24F11"/>
                </a:solidFill>
                <a:prstDash val="solid"/>
                <a:round/>
                <a:headEnd/>
                <a:tailEnd/>
              </a:ln>
            </p:spPr>
            <p:txBody>
              <a:bodyPr/>
              <a:lstStyle/>
              <a:p>
                <a:endParaRPr lang="it-IT"/>
              </a:p>
            </p:txBody>
          </p:sp>
          <p:sp>
            <p:nvSpPr>
              <p:cNvPr id="38" name="Freeform 13"/>
              <p:cNvSpPr>
                <a:spLocks/>
              </p:cNvSpPr>
              <p:nvPr/>
            </p:nvSpPr>
            <p:spPr bwMode="auto">
              <a:xfrm>
                <a:off x="1950" y="2965"/>
                <a:ext cx="32" cy="31"/>
              </a:xfrm>
              <a:custGeom>
                <a:avLst/>
                <a:gdLst>
                  <a:gd name="T0" fmla="*/ 18 w 36"/>
                  <a:gd name="T1" fmla="*/ 0 h 36"/>
                  <a:gd name="T2" fmla="*/ 36 w 36"/>
                  <a:gd name="T3" fmla="*/ 18 h 36"/>
                  <a:gd name="T4" fmla="*/ 18 w 36"/>
                  <a:gd name="T5" fmla="*/ 36 h 36"/>
                  <a:gd name="T6" fmla="*/ 0 w 36"/>
                  <a:gd name="T7" fmla="*/ 18 h 36"/>
                  <a:gd name="T8" fmla="*/ 18 w 36"/>
                  <a:gd name="T9" fmla="*/ 0 h 36"/>
                </a:gdLst>
                <a:ahLst/>
                <a:cxnLst>
                  <a:cxn ang="0">
                    <a:pos x="T0" y="T1"/>
                  </a:cxn>
                  <a:cxn ang="0">
                    <a:pos x="T2" y="T3"/>
                  </a:cxn>
                  <a:cxn ang="0">
                    <a:pos x="T4" y="T5"/>
                  </a:cxn>
                  <a:cxn ang="0">
                    <a:pos x="T6" y="T7"/>
                  </a:cxn>
                  <a:cxn ang="0">
                    <a:pos x="T8" y="T9"/>
                  </a:cxn>
                </a:cxnLst>
                <a:rect l="0" t="0" r="r" b="b"/>
                <a:pathLst>
                  <a:path w="36" h="36">
                    <a:moveTo>
                      <a:pt x="18" y="0"/>
                    </a:moveTo>
                    <a:lnTo>
                      <a:pt x="36" y="18"/>
                    </a:lnTo>
                    <a:lnTo>
                      <a:pt x="18" y="36"/>
                    </a:lnTo>
                    <a:lnTo>
                      <a:pt x="0" y="18"/>
                    </a:lnTo>
                    <a:lnTo>
                      <a:pt x="18" y="0"/>
                    </a:lnTo>
                    <a:close/>
                  </a:path>
                </a:pathLst>
              </a:custGeom>
              <a:solidFill>
                <a:srgbClr val="F24F11"/>
              </a:solidFill>
              <a:ln w="9525">
                <a:solidFill>
                  <a:srgbClr val="F24F11"/>
                </a:solidFill>
                <a:prstDash val="solid"/>
                <a:round/>
                <a:headEnd/>
                <a:tailEnd/>
              </a:ln>
            </p:spPr>
            <p:txBody>
              <a:bodyPr/>
              <a:lstStyle/>
              <a:p>
                <a:endParaRPr lang="it-IT"/>
              </a:p>
            </p:txBody>
          </p:sp>
          <p:sp>
            <p:nvSpPr>
              <p:cNvPr id="39" name="Freeform 14"/>
              <p:cNvSpPr>
                <a:spLocks/>
              </p:cNvSpPr>
              <p:nvPr/>
            </p:nvSpPr>
            <p:spPr bwMode="auto">
              <a:xfrm>
                <a:off x="1094" y="3391"/>
                <a:ext cx="32" cy="31"/>
              </a:xfrm>
              <a:custGeom>
                <a:avLst/>
                <a:gdLst>
                  <a:gd name="T0" fmla="*/ 18 w 36"/>
                  <a:gd name="T1" fmla="*/ 0 h 36"/>
                  <a:gd name="T2" fmla="*/ 36 w 36"/>
                  <a:gd name="T3" fmla="*/ 18 h 36"/>
                  <a:gd name="T4" fmla="*/ 18 w 36"/>
                  <a:gd name="T5" fmla="*/ 36 h 36"/>
                  <a:gd name="T6" fmla="*/ 0 w 36"/>
                  <a:gd name="T7" fmla="*/ 18 h 36"/>
                  <a:gd name="T8" fmla="*/ 18 w 36"/>
                  <a:gd name="T9" fmla="*/ 0 h 36"/>
                </a:gdLst>
                <a:ahLst/>
                <a:cxnLst>
                  <a:cxn ang="0">
                    <a:pos x="T0" y="T1"/>
                  </a:cxn>
                  <a:cxn ang="0">
                    <a:pos x="T2" y="T3"/>
                  </a:cxn>
                  <a:cxn ang="0">
                    <a:pos x="T4" y="T5"/>
                  </a:cxn>
                  <a:cxn ang="0">
                    <a:pos x="T6" y="T7"/>
                  </a:cxn>
                  <a:cxn ang="0">
                    <a:pos x="T8" y="T9"/>
                  </a:cxn>
                </a:cxnLst>
                <a:rect l="0" t="0" r="r" b="b"/>
                <a:pathLst>
                  <a:path w="36" h="36">
                    <a:moveTo>
                      <a:pt x="18" y="0"/>
                    </a:moveTo>
                    <a:lnTo>
                      <a:pt x="36" y="18"/>
                    </a:lnTo>
                    <a:lnTo>
                      <a:pt x="18" y="36"/>
                    </a:lnTo>
                    <a:lnTo>
                      <a:pt x="0" y="18"/>
                    </a:lnTo>
                    <a:lnTo>
                      <a:pt x="18" y="0"/>
                    </a:lnTo>
                    <a:close/>
                  </a:path>
                </a:pathLst>
              </a:custGeom>
              <a:solidFill>
                <a:srgbClr val="F24F11"/>
              </a:solidFill>
              <a:ln w="9525">
                <a:solidFill>
                  <a:srgbClr val="F24F11"/>
                </a:solidFill>
                <a:prstDash val="solid"/>
                <a:round/>
                <a:headEnd/>
                <a:tailEnd/>
              </a:ln>
            </p:spPr>
            <p:txBody>
              <a:bodyPr/>
              <a:lstStyle/>
              <a:p>
                <a:endParaRPr lang="it-IT"/>
              </a:p>
            </p:txBody>
          </p:sp>
          <p:sp>
            <p:nvSpPr>
              <p:cNvPr id="40" name="Freeform 15"/>
              <p:cNvSpPr>
                <a:spLocks/>
              </p:cNvSpPr>
              <p:nvPr/>
            </p:nvSpPr>
            <p:spPr bwMode="auto">
              <a:xfrm>
                <a:off x="3439" y="1974"/>
                <a:ext cx="33" cy="31"/>
              </a:xfrm>
              <a:custGeom>
                <a:avLst/>
                <a:gdLst>
                  <a:gd name="T0" fmla="*/ 18 w 36"/>
                  <a:gd name="T1" fmla="*/ 0 h 36"/>
                  <a:gd name="T2" fmla="*/ 36 w 36"/>
                  <a:gd name="T3" fmla="*/ 18 h 36"/>
                  <a:gd name="T4" fmla="*/ 18 w 36"/>
                  <a:gd name="T5" fmla="*/ 36 h 36"/>
                  <a:gd name="T6" fmla="*/ 0 w 36"/>
                  <a:gd name="T7" fmla="*/ 18 h 36"/>
                  <a:gd name="T8" fmla="*/ 18 w 36"/>
                  <a:gd name="T9" fmla="*/ 0 h 36"/>
                </a:gdLst>
                <a:ahLst/>
                <a:cxnLst>
                  <a:cxn ang="0">
                    <a:pos x="T0" y="T1"/>
                  </a:cxn>
                  <a:cxn ang="0">
                    <a:pos x="T2" y="T3"/>
                  </a:cxn>
                  <a:cxn ang="0">
                    <a:pos x="T4" y="T5"/>
                  </a:cxn>
                  <a:cxn ang="0">
                    <a:pos x="T6" y="T7"/>
                  </a:cxn>
                  <a:cxn ang="0">
                    <a:pos x="T8" y="T9"/>
                  </a:cxn>
                </a:cxnLst>
                <a:rect l="0" t="0" r="r" b="b"/>
                <a:pathLst>
                  <a:path w="36" h="36">
                    <a:moveTo>
                      <a:pt x="18" y="0"/>
                    </a:moveTo>
                    <a:lnTo>
                      <a:pt x="36" y="18"/>
                    </a:lnTo>
                    <a:lnTo>
                      <a:pt x="18" y="36"/>
                    </a:lnTo>
                    <a:lnTo>
                      <a:pt x="0" y="18"/>
                    </a:lnTo>
                    <a:lnTo>
                      <a:pt x="18" y="0"/>
                    </a:lnTo>
                    <a:close/>
                  </a:path>
                </a:pathLst>
              </a:custGeom>
              <a:solidFill>
                <a:srgbClr val="F24F11"/>
              </a:solidFill>
              <a:ln w="9525">
                <a:solidFill>
                  <a:srgbClr val="F24F11"/>
                </a:solidFill>
                <a:prstDash val="solid"/>
                <a:round/>
                <a:headEnd/>
                <a:tailEnd/>
              </a:ln>
            </p:spPr>
            <p:txBody>
              <a:bodyPr/>
              <a:lstStyle/>
              <a:p>
                <a:endParaRPr lang="it-IT"/>
              </a:p>
            </p:txBody>
          </p:sp>
          <p:sp>
            <p:nvSpPr>
              <p:cNvPr id="41" name="Freeform 16"/>
              <p:cNvSpPr>
                <a:spLocks/>
              </p:cNvSpPr>
              <p:nvPr/>
            </p:nvSpPr>
            <p:spPr bwMode="auto">
              <a:xfrm>
                <a:off x="1338" y="3309"/>
                <a:ext cx="32" cy="31"/>
              </a:xfrm>
              <a:custGeom>
                <a:avLst/>
                <a:gdLst>
                  <a:gd name="T0" fmla="*/ 18 w 36"/>
                  <a:gd name="T1" fmla="*/ 0 h 36"/>
                  <a:gd name="T2" fmla="*/ 36 w 36"/>
                  <a:gd name="T3" fmla="*/ 18 h 36"/>
                  <a:gd name="T4" fmla="*/ 18 w 36"/>
                  <a:gd name="T5" fmla="*/ 36 h 36"/>
                  <a:gd name="T6" fmla="*/ 0 w 36"/>
                  <a:gd name="T7" fmla="*/ 18 h 36"/>
                  <a:gd name="T8" fmla="*/ 18 w 36"/>
                  <a:gd name="T9" fmla="*/ 0 h 36"/>
                </a:gdLst>
                <a:ahLst/>
                <a:cxnLst>
                  <a:cxn ang="0">
                    <a:pos x="T0" y="T1"/>
                  </a:cxn>
                  <a:cxn ang="0">
                    <a:pos x="T2" y="T3"/>
                  </a:cxn>
                  <a:cxn ang="0">
                    <a:pos x="T4" y="T5"/>
                  </a:cxn>
                  <a:cxn ang="0">
                    <a:pos x="T6" y="T7"/>
                  </a:cxn>
                  <a:cxn ang="0">
                    <a:pos x="T8" y="T9"/>
                  </a:cxn>
                </a:cxnLst>
                <a:rect l="0" t="0" r="r" b="b"/>
                <a:pathLst>
                  <a:path w="36" h="36">
                    <a:moveTo>
                      <a:pt x="18" y="0"/>
                    </a:moveTo>
                    <a:lnTo>
                      <a:pt x="36" y="18"/>
                    </a:lnTo>
                    <a:lnTo>
                      <a:pt x="18" y="36"/>
                    </a:lnTo>
                    <a:lnTo>
                      <a:pt x="0" y="18"/>
                    </a:lnTo>
                    <a:lnTo>
                      <a:pt x="18" y="0"/>
                    </a:lnTo>
                    <a:close/>
                  </a:path>
                </a:pathLst>
              </a:custGeom>
              <a:solidFill>
                <a:srgbClr val="F24F11"/>
              </a:solidFill>
              <a:ln w="9525">
                <a:solidFill>
                  <a:srgbClr val="F24F11"/>
                </a:solidFill>
                <a:prstDash val="solid"/>
                <a:round/>
                <a:headEnd/>
                <a:tailEnd/>
              </a:ln>
            </p:spPr>
            <p:txBody>
              <a:bodyPr/>
              <a:lstStyle/>
              <a:p>
                <a:endParaRPr lang="it-IT"/>
              </a:p>
            </p:txBody>
          </p:sp>
          <p:sp>
            <p:nvSpPr>
              <p:cNvPr id="42" name="Freeform 17"/>
              <p:cNvSpPr>
                <a:spLocks/>
              </p:cNvSpPr>
              <p:nvPr/>
            </p:nvSpPr>
            <p:spPr bwMode="auto">
              <a:xfrm>
                <a:off x="3397" y="2065"/>
                <a:ext cx="31" cy="31"/>
              </a:xfrm>
              <a:custGeom>
                <a:avLst/>
                <a:gdLst>
                  <a:gd name="T0" fmla="*/ 18 w 35"/>
                  <a:gd name="T1" fmla="*/ 0 h 36"/>
                  <a:gd name="T2" fmla="*/ 35 w 35"/>
                  <a:gd name="T3" fmla="*/ 18 h 36"/>
                  <a:gd name="T4" fmla="*/ 18 w 35"/>
                  <a:gd name="T5" fmla="*/ 36 h 36"/>
                  <a:gd name="T6" fmla="*/ 0 w 35"/>
                  <a:gd name="T7" fmla="*/ 18 h 36"/>
                  <a:gd name="T8" fmla="*/ 18 w 35"/>
                  <a:gd name="T9" fmla="*/ 0 h 36"/>
                </a:gdLst>
                <a:ahLst/>
                <a:cxnLst>
                  <a:cxn ang="0">
                    <a:pos x="T0" y="T1"/>
                  </a:cxn>
                  <a:cxn ang="0">
                    <a:pos x="T2" y="T3"/>
                  </a:cxn>
                  <a:cxn ang="0">
                    <a:pos x="T4" y="T5"/>
                  </a:cxn>
                  <a:cxn ang="0">
                    <a:pos x="T6" y="T7"/>
                  </a:cxn>
                  <a:cxn ang="0">
                    <a:pos x="T8" y="T9"/>
                  </a:cxn>
                </a:cxnLst>
                <a:rect l="0" t="0" r="r" b="b"/>
                <a:pathLst>
                  <a:path w="35" h="36">
                    <a:moveTo>
                      <a:pt x="18" y="0"/>
                    </a:moveTo>
                    <a:lnTo>
                      <a:pt x="35" y="18"/>
                    </a:lnTo>
                    <a:lnTo>
                      <a:pt x="18" y="36"/>
                    </a:lnTo>
                    <a:lnTo>
                      <a:pt x="0" y="18"/>
                    </a:lnTo>
                    <a:lnTo>
                      <a:pt x="18" y="0"/>
                    </a:lnTo>
                    <a:close/>
                  </a:path>
                </a:pathLst>
              </a:custGeom>
              <a:solidFill>
                <a:srgbClr val="F24F11"/>
              </a:solidFill>
              <a:ln w="9525">
                <a:solidFill>
                  <a:srgbClr val="F24F11"/>
                </a:solidFill>
                <a:prstDash val="solid"/>
                <a:round/>
                <a:headEnd/>
                <a:tailEnd/>
              </a:ln>
            </p:spPr>
            <p:txBody>
              <a:bodyPr/>
              <a:lstStyle/>
              <a:p>
                <a:endParaRPr lang="it-IT"/>
              </a:p>
            </p:txBody>
          </p:sp>
          <p:sp>
            <p:nvSpPr>
              <p:cNvPr id="43" name="Freeform 18"/>
              <p:cNvSpPr>
                <a:spLocks/>
              </p:cNvSpPr>
              <p:nvPr/>
            </p:nvSpPr>
            <p:spPr bwMode="auto">
              <a:xfrm>
                <a:off x="2671" y="2466"/>
                <a:ext cx="32" cy="31"/>
              </a:xfrm>
              <a:custGeom>
                <a:avLst/>
                <a:gdLst>
                  <a:gd name="T0" fmla="*/ 18 w 36"/>
                  <a:gd name="T1" fmla="*/ 0 h 36"/>
                  <a:gd name="T2" fmla="*/ 36 w 36"/>
                  <a:gd name="T3" fmla="*/ 18 h 36"/>
                  <a:gd name="T4" fmla="*/ 18 w 36"/>
                  <a:gd name="T5" fmla="*/ 36 h 36"/>
                  <a:gd name="T6" fmla="*/ 0 w 36"/>
                  <a:gd name="T7" fmla="*/ 18 h 36"/>
                  <a:gd name="T8" fmla="*/ 18 w 36"/>
                  <a:gd name="T9" fmla="*/ 0 h 36"/>
                </a:gdLst>
                <a:ahLst/>
                <a:cxnLst>
                  <a:cxn ang="0">
                    <a:pos x="T0" y="T1"/>
                  </a:cxn>
                  <a:cxn ang="0">
                    <a:pos x="T2" y="T3"/>
                  </a:cxn>
                  <a:cxn ang="0">
                    <a:pos x="T4" y="T5"/>
                  </a:cxn>
                  <a:cxn ang="0">
                    <a:pos x="T6" y="T7"/>
                  </a:cxn>
                  <a:cxn ang="0">
                    <a:pos x="T8" y="T9"/>
                  </a:cxn>
                </a:cxnLst>
                <a:rect l="0" t="0" r="r" b="b"/>
                <a:pathLst>
                  <a:path w="36" h="36">
                    <a:moveTo>
                      <a:pt x="18" y="0"/>
                    </a:moveTo>
                    <a:lnTo>
                      <a:pt x="36" y="18"/>
                    </a:lnTo>
                    <a:lnTo>
                      <a:pt x="18" y="36"/>
                    </a:lnTo>
                    <a:lnTo>
                      <a:pt x="0" y="18"/>
                    </a:lnTo>
                    <a:lnTo>
                      <a:pt x="18" y="0"/>
                    </a:lnTo>
                    <a:close/>
                  </a:path>
                </a:pathLst>
              </a:custGeom>
              <a:solidFill>
                <a:srgbClr val="F24F11"/>
              </a:solidFill>
              <a:ln w="9525">
                <a:solidFill>
                  <a:srgbClr val="F24F11"/>
                </a:solidFill>
                <a:prstDash val="solid"/>
                <a:round/>
                <a:headEnd/>
                <a:tailEnd/>
              </a:ln>
            </p:spPr>
            <p:txBody>
              <a:bodyPr/>
              <a:lstStyle/>
              <a:p>
                <a:endParaRPr lang="it-IT"/>
              </a:p>
            </p:txBody>
          </p:sp>
          <p:sp>
            <p:nvSpPr>
              <p:cNvPr id="44" name="Freeform 19"/>
              <p:cNvSpPr>
                <a:spLocks/>
              </p:cNvSpPr>
              <p:nvPr/>
            </p:nvSpPr>
            <p:spPr bwMode="auto">
              <a:xfrm>
                <a:off x="3207" y="2277"/>
                <a:ext cx="32" cy="30"/>
              </a:xfrm>
              <a:custGeom>
                <a:avLst/>
                <a:gdLst>
                  <a:gd name="T0" fmla="*/ 18 w 36"/>
                  <a:gd name="T1" fmla="*/ 0 h 36"/>
                  <a:gd name="T2" fmla="*/ 36 w 36"/>
                  <a:gd name="T3" fmla="*/ 18 h 36"/>
                  <a:gd name="T4" fmla="*/ 18 w 36"/>
                  <a:gd name="T5" fmla="*/ 36 h 36"/>
                  <a:gd name="T6" fmla="*/ 0 w 36"/>
                  <a:gd name="T7" fmla="*/ 18 h 36"/>
                  <a:gd name="T8" fmla="*/ 18 w 36"/>
                  <a:gd name="T9" fmla="*/ 0 h 36"/>
                </a:gdLst>
                <a:ahLst/>
                <a:cxnLst>
                  <a:cxn ang="0">
                    <a:pos x="T0" y="T1"/>
                  </a:cxn>
                  <a:cxn ang="0">
                    <a:pos x="T2" y="T3"/>
                  </a:cxn>
                  <a:cxn ang="0">
                    <a:pos x="T4" y="T5"/>
                  </a:cxn>
                  <a:cxn ang="0">
                    <a:pos x="T6" y="T7"/>
                  </a:cxn>
                  <a:cxn ang="0">
                    <a:pos x="T8" y="T9"/>
                  </a:cxn>
                </a:cxnLst>
                <a:rect l="0" t="0" r="r" b="b"/>
                <a:pathLst>
                  <a:path w="36" h="36">
                    <a:moveTo>
                      <a:pt x="18" y="0"/>
                    </a:moveTo>
                    <a:lnTo>
                      <a:pt x="36" y="18"/>
                    </a:lnTo>
                    <a:lnTo>
                      <a:pt x="18" y="36"/>
                    </a:lnTo>
                    <a:lnTo>
                      <a:pt x="0" y="18"/>
                    </a:lnTo>
                    <a:lnTo>
                      <a:pt x="18" y="0"/>
                    </a:lnTo>
                    <a:close/>
                  </a:path>
                </a:pathLst>
              </a:custGeom>
              <a:solidFill>
                <a:srgbClr val="F24F11"/>
              </a:solidFill>
              <a:ln w="9525">
                <a:solidFill>
                  <a:srgbClr val="F24F11"/>
                </a:solidFill>
                <a:prstDash val="solid"/>
                <a:round/>
                <a:headEnd/>
                <a:tailEnd/>
              </a:ln>
            </p:spPr>
            <p:txBody>
              <a:bodyPr/>
              <a:lstStyle/>
              <a:p>
                <a:endParaRPr lang="it-IT"/>
              </a:p>
            </p:txBody>
          </p:sp>
          <p:sp>
            <p:nvSpPr>
              <p:cNvPr id="45" name="Freeform 20"/>
              <p:cNvSpPr>
                <a:spLocks/>
              </p:cNvSpPr>
              <p:nvPr/>
            </p:nvSpPr>
            <p:spPr bwMode="auto">
              <a:xfrm>
                <a:off x="2207" y="2572"/>
                <a:ext cx="77" cy="31"/>
              </a:xfrm>
              <a:custGeom>
                <a:avLst/>
                <a:gdLst>
                  <a:gd name="T0" fmla="*/ 18 w 36"/>
                  <a:gd name="T1" fmla="*/ 0 h 36"/>
                  <a:gd name="T2" fmla="*/ 36 w 36"/>
                  <a:gd name="T3" fmla="*/ 18 h 36"/>
                  <a:gd name="T4" fmla="*/ 18 w 36"/>
                  <a:gd name="T5" fmla="*/ 36 h 36"/>
                  <a:gd name="T6" fmla="*/ 0 w 36"/>
                  <a:gd name="T7" fmla="*/ 18 h 36"/>
                  <a:gd name="T8" fmla="*/ 18 w 36"/>
                  <a:gd name="T9" fmla="*/ 0 h 36"/>
                </a:gdLst>
                <a:ahLst/>
                <a:cxnLst>
                  <a:cxn ang="0">
                    <a:pos x="T0" y="T1"/>
                  </a:cxn>
                  <a:cxn ang="0">
                    <a:pos x="T2" y="T3"/>
                  </a:cxn>
                  <a:cxn ang="0">
                    <a:pos x="T4" y="T5"/>
                  </a:cxn>
                  <a:cxn ang="0">
                    <a:pos x="T6" y="T7"/>
                  </a:cxn>
                  <a:cxn ang="0">
                    <a:pos x="T8" y="T9"/>
                  </a:cxn>
                </a:cxnLst>
                <a:rect l="0" t="0" r="r" b="b"/>
                <a:pathLst>
                  <a:path w="36" h="36">
                    <a:moveTo>
                      <a:pt x="18" y="0"/>
                    </a:moveTo>
                    <a:lnTo>
                      <a:pt x="36" y="18"/>
                    </a:lnTo>
                    <a:lnTo>
                      <a:pt x="18" y="36"/>
                    </a:lnTo>
                    <a:lnTo>
                      <a:pt x="0" y="18"/>
                    </a:lnTo>
                    <a:lnTo>
                      <a:pt x="18" y="0"/>
                    </a:lnTo>
                    <a:close/>
                  </a:path>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endParaRPr lang="it-IT"/>
              </a:p>
            </p:txBody>
          </p:sp>
          <p:sp>
            <p:nvSpPr>
              <p:cNvPr id="46" name="Freeform 21"/>
              <p:cNvSpPr>
                <a:spLocks/>
              </p:cNvSpPr>
              <p:nvPr/>
            </p:nvSpPr>
            <p:spPr bwMode="auto">
              <a:xfrm>
                <a:off x="3082" y="2354"/>
                <a:ext cx="33" cy="31"/>
              </a:xfrm>
              <a:custGeom>
                <a:avLst/>
                <a:gdLst>
                  <a:gd name="T0" fmla="*/ 18 w 36"/>
                  <a:gd name="T1" fmla="*/ 0 h 36"/>
                  <a:gd name="T2" fmla="*/ 36 w 36"/>
                  <a:gd name="T3" fmla="*/ 18 h 36"/>
                  <a:gd name="T4" fmla="*/ 18 w 36"/>
                  <a:gd name="T5" fmla="*/ 36 h 36"/>
                  <a:gd name="T6" fmla="*/ 0 w 36"/>
                  <a:gd name="T7" fmla="*/ 18 h 36"/>
                  <a:gd name="T8" fmla="*/ 18 w 36"/>
                  <a:gd name="T9" fmla="*/ 0 h 36"/>
                </a:gdLst>
                <a:ahLst/>
                <a:cxnLst>
                  <a:cxn ang="0">
                    <a:pos x="T0" y="T1"/>
                  </a:cxn>
                  <a:cxn ang="0">
                    <a:pos x="T2" y="T3"/>
                  </a:cxn>
                  <a:cxn ang="0">
                    <a:pos x="T4" y="T5"/>
                  </a:cxn>
                  <a:cxn ang="0">
                    <a:pos x="T6" y="T7"/>
                  </a:cxn>
                  <a:cxn ang="0">
                    <a:pos x="T8" y="T9"/>
                  </a:cxn>
                </a:cxnLst>
                <a:rect l="0" t="0" r="r" b="b"/>
                <a:pathLst>
                  <a:path w="36" h="36">
                    <a:moveTo>
                      <a:pt x="18" y="0"/>
                    </a:moveTo>
                    <a:lnTo>
                      <a:pt x="36" y="18"/>
                    </a:lnTo>
                    <a:lnTo>
                      <a:pt x="18" y="36"/>
                    </a:lnTo>
                    <a:lnTo>
                      <a:pt x="0" y="18"/>
                    </a:lnTo>
                    <a:lnTo>
                      <a:pt x="18" y="0"/>
                    </a:lnTo>
                    <a:close/>
                  </a:path>
                </a:pathLst>
              </a:custGeom>
              <a:solidFill>
                <a:srgbClr val="F24F11"/>
              </a:solidFill>
              <a:ln w="9525">
                <a:solidFill>
                  <a:srgbClr val="F24F11"/>
                </a:solidFill>
                <a:prstDash val="solid"/>
                <a:round/>
                <a:headEnd/>
                <a:tailEnd/>
              </a:ln>
            </p:spPr>
            <p:txBody>
              <a:bodyPr/>
              <a:lstStyle/>
              <a:p>
                <a:endParaRPr lang="it-IT"/>
              </a:p>
            </p:txBody>
          </p:sp>
          <p:sp>
            <p:nvSpPr>
              <p:cNvPr id="47" name="Freeform 22"/>
              <p:cNvSpPr>
                <a:spLocks/>
              </p:cNvSpPr>
              <p:nvPr/>
            </p:nvSpPr>
            <p:spPr bwMode="auto">
              <a:xfrm>
                <a:off x="2546" y="2703"/>
                <a:ext cx="32" cy="31"/>
              </a:xfrm>
              <a:custGeom>
                <a:avLst/>
                <a:gdLst>
                  <a:gd name="T0" fmla="*/ 18 w 36"/>
                  <a:gd name="T1" fmla="*/ 0 h 36"/>
                  <a:gd name="T2" fmla="*/ 36 w 36"/>
                  <a:gd name="T3" fmla="*/ 18 h 36"/>
                  <a:gd name="T4" fmla="*/ 18 w 36"/>
                  <a:gd name="T5" fmla="*/ 36 h 36"/>
                  <a:gd name="T6" fmla="*/ 0 w 36"/>
                  <a:gd name="T7" fmla="*/ 18 h 36"/>
                  <a:gd name="T8" fmla="*/ 18 w 36"/>
                  <a:gd name="T9" fmla="*/ 0 h 36"/>
                </a:gdLst>
                <a:ahLst/>
                <a:cxnLst>
                  <a:cxn ang="0">
                    <a:pos x="T0" y="T1"/>
                  </a:cxn>
                  <a:cxn ang="0">
                    <a:pos x="T2" y="T3"/>
                  </a:cxn>
                  <a:cxn ang="0">
                    <a:pos x="T4" y="T5"/>
                  </a:cxn>
                  <a:cxn ang="0">
                    <a:pos x="T6" y="T7"/>
                  </a:cxn>
                  <a:cxn ang="0">
                    <a:pos x="T8" y="T9"/>
                  </a:cxn>
                </a:cxnLst>
                <a:rect l="0" t="0" r="r" b="b"/>
                <a:pathLst>
                  <a:path w="36" h="36">
                    <a:moveTo>
                      <a:pt x="18" y="0"/>
                    </a:moveTo>
                    <a:lnTo>
                      <a:pt x="36" y="18"/>
                    </a:lnTo>
                    <a:lnTo>
                      <a:pt x="18" y="36"/>
                    </a:lnTo>
                    <a:lnTo>
                      <a:pt x="0" y="18"/>
                    </a:lnTo>
                    <a:lnTo>
                      <a:pt x="18" y="0"/>
                    </a:lnTo>
                    <a:close/>
                  </a:path>
                </a:pathLst>
              </a:custGeom>
              <a:solidFill>
                <a:srgbClr val="F24F11"/>
              </a:solidFill>
              <a:ln w="9525">
                <a:solidFill>
                  <a:srgbClr val="F24F11"/>
                </a:solidFill>
                <a:prstDash val="solid"/>
                <a:round/>
                <a:headEnd/>
                <a:tailEnd/>
              </a:ln>
            </p:spPr>
            <p:txBody>
              <a:bodyPr/>
              <a:lstStyle/>
              <a:p>
                <a:endParaRPr lang="it-IT"/>
              </a:p>
            </p:txBody>
          </p:sp>
          <p:sp>
            <p:nvSpPr>
              <p:cNvPr id="48" name="Freeform 23"/>
              <p:cNvSpPr>
                <a:spLocks/>
              </p:cNvSpPr>
              <p:nvPr/>
            </p:nvSpPr>
            <p:spPr bwMode="auto">
              <a:xfrm>
                <a:off x="2979" y="2282"/>
                <a:ext cx="33" cy="31"/>
              </a:xfrm>
              <a:custGeom>
                <a:avLst/>
                <a:gdLst>
                  <a:gd name="T0" fmla="*/ 18 w 36"/>
                  <a:gd name="T1" fmla="*/ 0 h 36"/>
                  <a:gd name="T2" fmla="*/ 36 w 36"/>
                  <a:gd name="T3" fmla="*/ 18 h 36"/>
                  <a:gd name="T4" fmla="*/ 18 w 36"/>
                  <a:gd name="T5" fmla="*/ 36 h 36"/>
                  <a:gd name="T6" fmla="*/ 0 w 36"/>
                  <a:gd name="T7" fmla="*/ 18 h 36"/>
                  <a:gd name="T8" fmla="*/ 18 w 36"/>
                  <a:gd name="T9" fmla="*/ 0 h 36"/>
                </a:gdLst>
                <a:ahLst/>
                <a:cxnLst>
                  <a:cxn ang="0">
                    <a:pos x="T0" y="T1"/>
                  </a:cxn>
                  <a:cxn ang="0">
                    <a:pos x="T2" y="T3"/>
                  </a:cxn>
                  <a:cxn ang="0">
                    <a:pos x="T4" y="T5"/>
                  </a:cxn>
                  <a:cxn ang="0">
                    <a:pos x="T6" y="T7"/>
                  </a:cxn>
                  <a:cxn ang="0">
                    <a:pos x="T8" y="T9"/>
                  </a:cxn>
                </a:cxnLst>
                <a:rect l="0" t="0" r="r" b="b"/>
                <a:pathLst>
                  <a:path w="36" h="36">
                    <a:moveTo>
                      <a:pt x="18" y="0"/>
                    </a:moveTo>
                    <a:lnTo>
                      <a:pt x="36" y="18"/>
                    </a:lnTo>
                    <a:lnTo>
                      <a:pt x="18" y="36"/>
                    </a:lnTo>
                    <a:lnTo>
                      <a:pt x="0" y="18"/>
                    </a:lnTo>
                    <a:lnTo>
                      <a:pt x="18" y="0"/>
                    </a:lnTo>
                    <a:close/>
                  </a:path>
                </a:pathLst>
              </a:custGeom>
              <a:solidFill>
                <a:srgbClr val="F24F11"/>
              </a:solidFill>
              <a:ln w="9525">
                <a:solidFill>
                  <a:srgbClr val="F24F11"/>
                </a:solidFill>
                <a:prstDash val="solid"/>
                <a:round/>
                <a:headEnd/>
                <a:tailEnd/>
              </a:ln>
            </p:spPr>
            <p:txBody>
              <a:bodyPr/>
              <a:lstStyle/>
              <a:p>
                <a:endParaRPr lang="it-IT"/>
              </a:p>
            </p:txBody>
          </p:sp>
          <p:sp>
            <p:nvSpPr>
              <p:cNvPr id="49" name="Freeform 24"/>
              <p:cNvSpPr>
                <a:spLocks/>
              </p:cNvSpPr>
              <p:nvPr/>
            </p:nvSpPr>
            <p:spPr bwMode="auto">
              <a:xfrm>
                <a:off x="1858" y="2944"/>
                <a:ext cx="32" cy="31"/>
              </a:xfrm>
              <a:custGeom>
                <a:avLst/>
                <a:gdLst>
                  <a:gd name="T0" fmla="*/ 18 w 36"/>
                  <a:gd name="T1" fmla="*/ 0 h 36"/>
                  <a:gd name="T2" fmla="*/ 36 w 36"/>
                  <a:gd name="T3" fmla="*/ 18 h 36"/>
                  <a:gd name="T4" fmla="*/ 18 w 36"/>
                  <a:gd name="T5" fmla="*/ 36 h 36"/>
                  <a:gd name="T6" fmla="*/ 0 w 36"/>
                  <a:gd name="T7" fmla="*/ 18 h 36"/>
                  <a:gd name="T8" fmla="*/ 18 w 36"/>
                  <a:gd name="T9" fmla="*/ 0 h 36"/>
                </a:gdLst>
                <a:ahLst/>
                <a:cxnLst>
                  <a:cxn ang="0">
                    <a:pos x="T0" y="T1"/>
                  </a:cxn>
                  <a:cxn ang="0">
                    <a:pos x="T2" y="T3"/>
                  </a:cxn>
                  <a:cxn ang="0">
                    <a:pos x="T4" y="T5"/>
                  </a:cxn>
                  <a:cxn ang="0">
                    <a:pos x="T6" y="T7"/>
                  </a:cxn>
                  <a:cxn ang="0">
                    <a:pos x="T8" y="T9"/>
                  </a:cxn>
                </a:cxnLst>
                <a:rect l="0" t="0" r="r" b="b"/>
                <a:pathLst>
                  <a:path w="36" h="36">
                    <a:moveTo>
                      <a:pt x="18" y="0"/>
                    </a:moveTo>
                    <a:lnTo>
                      <a:pt x="36" y="18"/>
                    </a:lnTo>
                    <a:lnTo>
                      <a:pt x="18" y="36"/>
                    </a:lnTo>
                    <a:lnTo>
                      <a:pt x="0" y="18"/>
                    </a:lnTo>
                    <a:lnTo>
                      <a:pt x="18" y="0"/>
                    </a:lnTo>
                    <a:close/>
                  </a:path>
                </a:pathLst>
              </a:custGeom>
              <a:solidFill>
                <a:srgbClr val="F24F11"/>
              </a:solidFill>
              <a:ln w="9525">
                <a:solidFill>
                  <a:srgbClr val="F24F11"/>
                </a:solidFill>
                <a:prstDash val="solid"/>
                <a:round/>
                <a:headEnd/>
                <a:tailEnd/>
              </a:ln>
            </p:spPr>
            <p:txBody>
              <a:bodyPr/>
              <a:lstStyle/>
              <a:p>
                <a:endParaRPr lang="it-IT"/>
              </a:p>
            </p:txBody>
          </p:sp>
          <p:sp>
            <p:nvSpPr>
              <p:cNvPr id="50" name="Freeform 25"/>
              <p:cNvSpPr>
                <a:spLocks/>
              </p:cNvSpPr>
              <p:nvPr/>
            </p:nvSpPr>
            <p:spPr bwMode="auto">
              <a:xfrm>
                <a:off x="3164" y="2287"/>
                <a:ext cx="32" cy="31"/>
              </a:xfrm>
              <a:custGeom>
                <a:avLst/>
                <a:gdLst>
                  <a:gd name="T0" fmla="*/ 18 w 36"/>
                  <a:gd name="T1" fmla="*/ 0 h 36"/>
                  <a:gd name="T2" fmla="*/ 36 w 36"/>
                  <a:gd name="T3" fmla="*/ 18 h 36"/>
                  <a:gd name="T4" fmla="*/ 18 w 36"/>
                  <a:gd name="T5" fmla="*/ 36 h 36"/>
                  <a:gd name="T6" fmla="*/ 0 w 36"/>
                  <a:gd name="T7" fmla="*/ 18 h 36"/>
                  <a:gd name="T8" fmla="*/ 18 w 36"/>
                  <a:gd name="T9" fmla="*/ 0 h 36"/>
                </a:gdLst>
                <a:ahLst/>
                <a:cxnLst>
                  <a:cxn ang="0">
                    <a:pos x="T0" y="T1"/>
                  </a:cxn>
                  <a:cxn ang="0">
                    <a:pos x="T2" y="T3"/>
                  </a:cxn>
                  <a:cxn ang="0">
                    <a:pos x="T4" y="T5"/>
                  </a:cxn>
                  <a:cxn ang="0">
                    <a:pos x="T6" y="T7"/>
                  </a:cxn>
                  <a:cxn ang="0">
                    <a:pos x="T8" y="T9"/>
                  </a:cxn>
                </a:cxnLst>
                <a:rect l="0" t="0" r="r" b="b"/>
                <a:pathLst>
                  <a:path w="36" h="36">
                    <a:moveTo>
                      <a:pt x="18" y="0"/>
                    </a:moveTo>
                    <a:lnTo>
                      <a:pt x="36" y="18"/>
                    </a:lnTo>
                    <a:lnTo>
                      <a:pt x="18" y="36"/>
                    </a:lnTo>
                    <a:lnTo>
                      <a:pt x="0" y="18"/>
                    </a:lnTo>
                    <a:lnTo>
                      <a:pt x="18" y="0"/>
                    </a:lnTo>
                    <a:close/>
                  </a:path>
                </a:pathLst>
              </a:custGeom>
              <a:solidFill>
                <a:srgbClr val="F24F11"/>
              </a:solidFill>
              <a:ln w="9525">
                <a:solidFill>
                  <a:srgbClr val="F24F11"/>
                </a:solidFill>
                <a:prstDash val="solid"/>
                <a:round/>
                <a:headEnd/>
                <a:tailEnd/>
              </a:ln>
            </p:spPr>
            <p:txBody>
              <a:bodyPr/>
              <a:lstStyle/>
              <a:p>
                <a:endParaRPr lang="it-IT"/>
              </a:p>
            </p:txBody>
          </p:sp>
          <p:sp>
            <p:nvSpPr>
              <p:cNvPr id="51" name="Freeform 26"/>
              <p:cNvSpPr>
                <a:spLocks/>
              </p:cNvSpPr>
              <p:nvPr/>
            </p:nvSpPr>
            <p:spPr bwMode="auto">
              <a:xfrm>
                <a:off x="2451" y="2567"/>
                <a:ext cx="77" cy="30"/>
              </a:xfrm>
              <a:custGeom>
                <a:avLst/>
                <a:gdLst>
                  <a:gd name="T0" fmla="*/ 18 w 36"/>
                  <a:gd name="T1" fmla="*/ 0 h 36"/>
                  <a:gd name="T2" fmla="*/ 36 w 36"/>
                  <a:gd name="T3" fmla="*/ 18 h 36"/>
                  <a:gd name="T4" fmla="*/ 18 w 36"/>
                  <a:gd name="T5" fmla="*/ 36 h 36"/>
                  <a:gd name="T6" fmla="*/ 0 w 36"/>
                  <a:gd name="T7" fmla="*/ 18 h 36"/>
                  <a:gd name="T8" fmla="*/ 18 w 36"/>
                  <a:gd name="T9" fmla="*/ 0 h 36"/>
                </a:gdLst>
                <a:ahLst/>
                <a:cxnLst>
                  <a:cxn ang="0">
                    <a:pos x="T0" y="T1"/>
                  </a:cxn>
                  <a:cxn ang="0">
                    <a:pos x="T2" y="T3"/>
                  </a:cxn>
                  <a:cxn ang="0">
                    <a:pos x="T4" y="T5"/>
                  </a:cxn>
                  <a:cxn ang="0">
                    <a:pos x="T6" y="T7"/>
                  </a:cxn>
                  <a:cxn ang="0">
                    <a:pos x="T8" y="T9"/>
                  </a:cxn>
                </a:cxnLst>
                <a:rect l="0" t="0" r="r" b="b"/>
                <a:pathLst>
                  <a:path w="36" h="36">
                    <a:moveTo>
                      <a:pt x="18" y="0"/>
                    </a:moveTo>
                    <a:lnTo>
                      <a:pt x="36" y="18"/>
                    </a:lnTo>
                    <a:lnTo>
                      <a:pt x="18" y="36"/>
                    </a:lnTo>
                    <a:lnTo>
                      <a:pt x="0" y="18"/>
                    </a:lnTo>
                    <a:lnTo>
                      <a:pt x="18" y="0"/>
                    </a:lnTo>
                    <a:close/>
                  </a:path>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endParaRPr lang="it-IT"/>
              </a:p>
            </p:txBody>
          </p:sp>
          <p:sp>
            <p:nvSpPr>
              <p:cNvPr id="52" name="Freeform 27"/>
              <p:cNvSpPr>
                <a:spLocks/>
              </p:cNvSpPr>
              <p:nvPr/>
            </p:nvSpPr>
            <p:spPr bwMode="auto">
              <a:xfrm>
                <a:off x="3001" y="2117"/>
                <a:ext cx="32" cy="31"/>
              </a:xfrm>
              <a:custGeom>
                <a:avLst/>
                <a:gdLst>
                  <a:gd name="T0" fmla="*/ 18 w 36"/>
                  <a:gd name="T1" fmla="*/ 0 h 36"/>
                  <a:gd name="T2" fmla="*/ 36 w 36"/>
                  <a:gd name="T3" fmla="*/ 18 h 36"/>
                  <a:gd name="T4" fmla="*/ 18 w 36"/>
                  <a:gd name="T5" fmla="*/ 36 h 36"/>
                  <a:gd name="T6" fmla="*/ 0 w 36"/>
                  <a:gd name="T7" fmla="*/ 18 h 36"/>
                  <a:gd name="T8" fmla="*/ 18 w 36"/>
                  <a:gd name="T9" fmla="*/ 0 h 36"/>
                </a:gdLst>
                <a:ahLst/>
                <a:cxnLst>
                  <a:cxn ang="0">
                    <a:pos x="T0" y="T1"/>
                  </a:cxn>
                  <a:cxn ang="0">
                    <a:pos x="T2" y="T3"/>
                  </a:cxn>
                  <a:cxn ang="0">
                    <a:pos x="T4" y="T5"/>
                  </a:cxn>
                  <a:cxn ang="0">
                    <a:pos x="T6" y="T7"/>
                  </a:cxn>
                  <a:cxn ang="0">
                    <a:pos x="T8" y="T9"/>
                  </a:cxn>
                </a:cxnLst>
                <a:rect l="0" t="0" r="r" b="b"/>
                <a:pathLst>
                  <a:path w="36" h="36">
                    <a:moveTo>
                      <a:pt x="18" y="0"/>
                    </a:moveTo>
                    <a:lnTo>
                      <a:pt x="36" y="18"/>
                    </a:lnTo>
                    <a:lnTo>
                      <a:pt x="18" y="36"/>
                    </a:lnTo>
                    <a:lnTo>
                      <a:pt x="0" y="18"/>
                    </a:lnTo>
                    <a:lnTo>
                      <a:pt x="18" y="0"/>
                    </a:lnTo>
                    <a:close/>
                  </a:path>
                </a:pathLst>
              </a:custGeom>
              <a:solidFill>
                <a:srgbClr val="F24F11"/>
              </a:solidFill>
              <a:ln w="9525">
                <a:solidFill>
                  <a:srgbClr val="F24F11"/>
                </a:solidFill>
                <a:prstDash val="solid"/>
                <a:round/>
                <a:headEnd/>
                <a:tailEnd/>
              </a:ln>
            </p:spPr>
            <p:txBody>
              <a:bodyPr/>
              <a:lstStyle/>
              <a:p>
                <a:endParaRPr lang="it-IT"/>
              </a:p>
            </p:txBody>
          </p:sp>
          <p:sp>
            <p:nvSpPr>
              <p:cNvPr id="53" name="Freeform 28"/>
              <p:cNvSpPr>
                <a:spLocks/>
              </p:cNvSpPr>
              <p:nvPr/>
            </p:nvSpPr>
            <p:spPr bwMode="auto">
              <a:xfrm>
                <a:off x="2010" y="2820"/>
                <a:ext cx="32" cy="31"/>
              </a:xfrm>
              <a:custGeom>
                <a:avLst/>
                <a:gdLst>
                  <a:gd name="T0" fmla="*/ 18 w 36"/>
                  <a:gd name="T1" fmla="*/ 0 h 36"/>
                  <a:gd name="T2" fmla="*/ 36 w 36"/>
                  <a:gd name="T3" fmla="*/ 18 h 36"/>
                  <a:gd name="T4" fmla="*/ 18 w 36"/>
                  <a:gd name="T5" fmla="*/ 36 h 36"/>
                  <a:gd name="T6" fmla="*/ 0 w 36"/>
                  <a:gd name="T7" fmla="*/ 18 h 36"/>
                  <a:gd name="T8" fmla="*/ 18 w 36"/>
                  <a:gd name="T9" fmla="*/ 0 h 36"/>
                </a:gdLst>
                <a:ahLst/>
                <a:cxnLst>
                  <a:cxn ang="0">
                    <a:pos x="T0" y="T1"/>
                  </a:cxn>
                  <a:cxn ang="0">
                    <a:pos x="T2" y="T3"/>
                  </a:cxn>
                  <a:cxn ang="0">
                    <a:pos x="T4" y="T5"/>
                  </a:cxn>
                  <a:cxn ang="0">
                    <a:pos x="T6" y="T7"/>
                  </a:cxn>
                  <a:cxn ang="0">
                    <a:pos x="T8" y="T9"/>
                  </a:cxn>
                </a:cxnLst>
                <a:rect l="0" t="0" r="r" b="b"/>
                <a:pathLst>
                  <a:path w="36" h="36">
                    <a:moveTo>
                      <a:pt x="18" y="0"/>
                    </a:moveTo>
                    <a:lnTo>
                      <a:pt x="36" y="18"/>
                    </a:lnTo>
                    <a:lnTo>
                      <a:pt x="18" y="36"/>
                    </a:lnTo>
                    <a:lnTo>
                      <a:pt x="0" y="18"/>
                    </a:lnTo>
                    <a:lnTo>
                      <a:pt x="18" y="0"/>
                    </a:lnTo>
                    <a:close/>
                  </a:path>
                </a:pathLst>
              </a:custGeom>
              <a:solidFill>
                <a:srgbClr val="F24F11"/>
              </a:solidFill>
              <a:ln w="9525">
                <a:solidFill>
                  <a:srgbClr val="F24F11"/>
                </a:solidFill>
                <a:prstDash val="solid"/>
                <a:round/>
                <a:headEnd/>
                <a:tailEnd/>
              </a:ln>
            </p:spPr>
            <p:txBody>
              <a:bodyPr/>
              <a:lstStyle/>
              <a:p>
                <a:endParaRPr lang="it-IT"/>
              </a:p>
            </p:txBody>
          </p:sp>
          <p:sp>
            <p:nvSpPr>
              <p:cNvPr id="54" name="Freeform 29"/>
              <p:cNvSpPr>
                <a:spLocks/>
              </p:cNvSpPr>
              <p:nvPr/>
            </p:nvSpPr>
            <p:spPr bwMode="auto">
              <a:xfrm>
                <a:off x="2264" y="2713"/>
                <a:ext cx="32" cy="31"/>
              </a:xfrm>
              <a:custGeom>
                <a:avLst/>
                <a:gdLst>
                  <a:gd name="T0" fmla="*/ 18 w 36"/>
                  <a:gd name="T1" fmla="*/ 0 h 36"/>
                  <a:gd name="T2" fmla="*/ 36 w 36"/>
                  <a:gd name="T3" fmla="*/ 18 h 36"/>
                  <a:gd name="T4" fmla="*/ 18 w 36"/>
                  <a:gd name="T5" fmla="*/ 36 h 36"/>
                  <a:gd name="T6" fmla="*/ 0 w 36"/>
                  <a:gd name="T7" fmla="*/ 18 h 36"/>
                  <a:gd name="T8" fmla="*/ 18 w 36"/>
                  <a:gd name="T9" fmla="*/ 0 h 36"/>
                </a:gdLst>
                <a:ahLst/>
                <a:cxnLst>
                  <a:cxn ang="0">
                    <a:pos x="T0" y="T1"/>
                  </a:cxn>
                  <a:cxn ang="0">
                    <a:pos x="T2" y="T3"/>
                  </a:cxn>
                  <a:cxn ang="0">
                    <a:pos x="T4" y="T5"/>
                  </a:cxn>
                  <a:cxn ang="0">
                    <a:pos x="T6" y="T7"/>
                  </a:cxn>
                  <a:cxn ang="0">
                    <a:pos x="T8" y="T9"/>
                  </a:cxn>
                </a:cxnLst>
                <a:rect l="0" t="0" r="r" b="b"/>
                <a:pathLst>
                  <a:path w="36" h="36">
                    <a:moveTo>
                      <a:pt x="18" y="0"/>
                    </a:moveTo>
                    <a:lnTo>
                      <a:pt x="36" y="18"/>
                    </a:lnTo>
                    <a:lnTo>
                      <a:pt x="18" y="36"/>
                    </a:lnTo>
                    <a:lnTo>
                      <a:pt x="0" y="18"/>
                    </a:lnTo>
                    <a:lnTo>
                      <a:pt x="18" y="0"/>
                    </a:lnTo>
                    <a:close/>
                  </a:path>
                </a:pathLst>
              </a:custGeom>
              <a:solidFill>
                <a:srgbClr val="F24F11"/>
              </a:solidFill>
              <a:ln w="9525">
                <a:solidFill>
                  <a:srgbClr val="F24F11"/>
                </a:solidFill>
                <a:prstDash val="solid"/>
                <a:round/>
                <a:headEnd/>
                <a:tailEnd/>
              </a:ln>
            </p:spPr>
            <p:txBody>
              <a:bodyPr/>
              <a:lstStyle/>
              <a:p>
                <a:endParaRPr lang="it-IT"/>
              </a:p>
            </p:txBody>
          </p:sp>
          <p:sp>
            <p:nvSpPr>
              <p:cNvPr id="55" name="Freeform 30"/>
              <p:cNvSpPr>
                <a:spLocks/>
              </p:cNvSpPr>
              <p:nvPr/>
            </p:nvSpPr>
            <p:spPr bwMode="auto">
              <a:xfrm>
                <a:off x="3006" y="2313"/>
                <a:ext cx="33" cy="30"/>
              </a:xfrm>
              <a:custGeom>
                <a:avLst/>
                <a:gdLst>
                  <a:gd name="T0" fmla="*/ 18 w 36"/>
                  <a:gd name="T1" fmla="*/ 0 h 36"/>
                  <a:gd name="T2" fmla="*/ 36 w 36"/>
                  <a:gd name="T3" fmla="*/ 18 h 36"/>
                  <a:gd name="T4" fmla="*/ 18 w 36"/>
                  <a:gd name="T5" fmla="*/ 36 h 36"/>
                  <a:gd name="T6" fmla="*/ 0 w 36"/>
                  <a:gd name="T7" fmla="*/ 18 h 36"/>
                  <a:gd name="T8" fmla="*/ 18 w 36"/>
                  <a:gd name="T9" fmla="*/ 0 h 36"/>
                </a:gdLst>
                <a:ahLst/>
                <a:cxnLst>
                  <a:cxn ang="0">
                    <a:pos x="T0" y="T1"/>
                  </a:cxn>
                  <a:cxn ang="0">
                    <a:pos x="T2" y="T3"/>
                  </a:cxn>
                  <a:cxn ang="0">
                    <a:pos x="T4" y="T5"/>
                  </a:cxn>
                  <a:cxn ang="0">
                    <a:pos x="T6" y="T7"/>
                  </a:cxn>
                  <a:cxn ang="0">
                    <a:pos x="T8" y="T9"/>
                  </a:cxn>
                </a:cxnLst>
                <a:rect l="0" t="0" r="r" b="b"/>
                <a:pathLst>
                  <a:path w="36" h="36">
                    <a:moveTo>
                      <a:pt x="18" y="0"/>
                    </a:moveTo>
                    <a:lnTo>
                      <a:pt x="36" y="18"/>
                    </a:lnTo>
                    <a:lnTo>
                      <a:pt x="18" y="36"/>
                    </a:lnTo>
                    <a:lnTo>
                      <a:pt x="0" y="18"/>
                    </a:lnTo>
                    <a:lnTo>
                      <a:pt x="18" y="0"/>
                    </a:lnTo>
                    <a:close/>
                  </a:path>
                </a:pathLst>
              </a:custGeom>
              <a:solidFill>
                <a:srgbClr val="F24F11"/>
              </a:solidFill>
              <a:ln w="9525">
                <a:solidFill>
                  <a:srgbClr val="F24F11"/>
                </a:solidFill>
                <a:prstDash val="solid"/>
                <a:round/>
                <a:headEnd/>
                <a:tailEnd/>
              </a:ln>
            </p:spPr>
            <p:txBody>
              <a:bodyPr/>
              <a:lstStyle/>
              <a:p>
                <a:endParaRPr lang="it-IT"/>
              </a:p>
            </p:txBody>
          </p:sp>
          <p:sp>
            <p:nvSpPr>
              <p:cNvPr id="56" name="Freeform 31"/>
              <p:cNvSpPr>
                <a:spLocks/>
              </p:cNvSpPr>
              <p:nvPr/>
            </p:nvSpPr>
            <p:spPr bwMode="auto">
              <a:xfrm>
                <a:off x="2483" y="2582"/>
                <a:ext cx="77" cy="31"/>
              </a:xfrm>
              <a:custGeom>
                <a:avLst/>
                <a:gdLst>
                  <a:gd name="T0" fmla="*/ 18 w 36"/>
                  <a:gd name="T1" fmla="*/ 0 h 36"/>
                  <a:gd name="T2" fmla="*/ 36 w 36"/>
                  <a:gd name="T3" fmla="*/ 18 h 36"/>
                  <a:gd name="T4" fmla="*/ 18 w 36"/>
                  <a:gd name="T5" fmla="*/ 36 h 36"/>
                  <a:gd name="T6" fmla="*/ 0 w 36"/>
                  <a:gd name="T7" fmla="*/ 18 h 36"/>
                  <a:gd name="T8" fmla="*/ 18 w 36"/>
                  <a:gd name="T9" fmla="*/ 0 h 36"/>
                </a:gdLst>
                <a:ahLst/>
                <a:cxnLst>
                  <a:cxn ang="0">
                    <a:pos x="T0" y="T1"/>
                  </a:cxn>
                  <a:cxn ang="0">
                    <a:pos x="T2" y="T3"/>
                  </a:cxn>
                  <a:cxn ang="0">
                    <a:pos x="T4" y="T5"/>
                  </a:cxn>
                  <a:cxn ang="0">
                    <a:pos x="T6" y="T7"/>
                  </a:cxn>
                  <a:cxn ang="0">
                    <a:pos x="T8" y="T9"/>
                  </a:cxn>
                </a:cxnLst>
                <a:rect l="0" t="0" r="r" b="b"/>
                <a:pathLst>
                  <a:path w="36" h="36">
                    <a:moveTo>
                      <a:pt x="18" y="0"/>
                    </a:moveTo>
                    <a:lnTo>
                      <a:pt x="36" y="18"/>
                    </a:lnTo>
                    <a:lnTo>
                      <a:pt x="18" y="36"/>
                    </a:lnTo>
                    <a:lnTo>
                      <a:pt x="0" y="18"/>
                    </a:lnTo>
                    <a:lnTo>
                      <a:pt x="18" y="0"/>
                    </a:lnTo>
                    <a:close/>
                  </a:path>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endParaRPr lang="it-IT"/>
              </a:p>
            </p:txBody>
          </p:sp>
          <p:sp>
            <p:nvSpPr>
              <p:cNvPr id="57" name="Freeform 32"/>
              <p:cNvSpPr>
                <a:spLocks/>
              </p:cNvSpPr>
              <p:nvPr/>
            </p:nvSpPr>
            <p:spPr bwMode="auto">
              <a:xfrm>
                <a:off x="2622" y="2538"/>
                <a:ext cx="32" cy="31"/>
              </a:xfrm>
              <a:custGeom>
                <a:avLst/>
                <a:gdLst>
                  <a:gd name="T0" fmla="*/ 18 w 36"/>
                  <a:gd name="T1" fmla="*/ 0 h 36"/>
                  <a:gd name="T2" fmla="*/ 36 w 36"/>
                  <a:gd name="T3" fmla="*/ 18 h 36"/>
                  <a:gd name="T4" fmla="*/ 18 w 36"/>
                  <a:gd name="T5" fmla="*/ 36 h 36"/>
                  <a:gd name="T6" fmla="*/ 0 w 36"/>
                  <a:gd name="T7" fmla="*/ 18 h 36"/>
                  <a:gd name="T8" fmla="*/ 18 w 36"/>
                  <a:gd name="T9" fmla="*/ 0 h 36"/>
                </a:gdLst>
                <a:ahLst/>
                <a:cxnLst>
                  <a:cxn ang="0">
                    <a:pos x="T0" y="T1"/>
                  </a:cxn>
                  <a:cxn ang="0">
                    <a:pos x="T2" y="T3"/>
                  </a:cxn>
                  <a:cxn ang="0">
                    <a:pos x="T4" y="T5"/>
                  </a:cxn>
                  <a:cxn ang="0">
                    <a:pos x="T6" y="T7"/>
                  </a:cxn>
                  <a:cxn ang="0">
                    <a:pos x="T8" y="T9"/>
                  </a:cxn>
                </a:cxnLst>
                <a:rect l="0" t="0" r="r" b="b"/>
                <a:pathLst>
                  <a:path w="36" h="36">
                    <a:moveTo>
                      <a:pt x="18" y="0"/>
                    </a:moveTo>
                    <a:lnTo>
                      <a:pt x="36" y="18"/>
                    </a:lnTo>
                    <a:lnTo>
                      <a:pt x="18" y="36"/>
                    </a:lnTo>
                    <a:lnTo>
                      <a:pt x="0" y="18"/>
                    </a:lnTo>
                    <a:lnTo>
                      <a:pt x="18" y="0"/>
                    </a:lnTo>
                    <a:close/>
                  </a:path>
                </a:pathLst>
              </a:custGeom>
              <a:solidFill>
                <a:srgbClr val="F24F11"/>
              </a:solidFill>
              <a:ln w="9525">
                <a:solidFill>
                  <a:srgbClr val="F24F11"/>
                </a:solidFill>
                <a:prstDash val="solid"/>
                <a:round/>
                <a:headEnd/>
                <a:tailEnd/>
              </a:ln>
            </p:spPr>
            <p:txBody>
              <a:bodyPr/>
              <a:lstStyle/>
              <a:p>
                <a:endParaRPr lang="it-IT"/>
              </a:p>
            </p:txBody>
          </p:sp>
          <p:sp>
            <p:nvSpPr>
              <p:cNvPr id="58" name="Freeform 33"/>
              <p:cNvSpPr>
                <a:spLocks/>
              </p:cNvSpPr>
              <p:nvPr/>
            </p:nvSpPr>
            <p:spPr bwMode="auto">
              <a:xfrm>
                <a:off x="2703" y="2374"/>
                <a:ext cx="33" cy="30"/>
              </a:xfrm>
              <a:custGeom>
                <a:avLst/>
                <a:gdLst>
                  <a:gd name="T0" fmla="*/ 18 w 36"/>
                  <a:gd name="T1" fmla="*/ 0 h 35"/>
                  <a:gd name="T2" fmla="*/ 36 w 36"/>
                  <a:gd name="T3" fmla="*/ 18 h 35"/>
                  <a:gd name="T4" fmla="*/ 18 w 36"/>
                  <a:gd name="T5" fmla="*/ 35 h 35"/>
                  <a:gd name="T6" fmla="*/ 0 w 36"/>
                  <a:gd name="T7" fmla="*/ 18 h 35"/>
                  <a:gd name="T8" fmla="*/ 18 w 36"/>
                  <a:gd name="T9" fmla="*/ 0 h 35"/>
                </a:gdLst>
                <a:ahLst/>
                <a:cxnLst>
                  <a:cxn ang="0">
                    <a:pos x="T0" y="T1"/>
                  </a:cxn>
                  <a:cxn ang="0">
                    <a:pos x="T2" y="T3"/>
                  </a:cxn>
                  <a:cxn ang="0">
                    <a:pos x="T4" y="T5"/>
                  </a:cxn>
                  <a:cxn ang="0">
                    <a:pos x="T6" y="T7"/>
                  </a:cxn>
                  <a:cxn ang="0">
                    <a:pos x="T8" y="T9"/>
                  </a:cxn>
                </a:cxnLst>
                <a:rect l="0" t="0" r="r" b="b"/>
                <a:pathLst>
                  <a:path w="36" h="35">
                    <a:moveTo>
                      <a:pt x="18" y="0"/>
                    </a:moveTo>
                    <a:lnTo>
                      <a:pt x="36" y="18"/>
                    </a:lnTo>
                    <a:lnTo>
                      <a:pt x="18" y="35"/>
                    </a:lnTo>
                    <a:lnTo>
                      <a:pt x="0" y="18"/>
                    </a:lnTo>
                    <a:lnTo>
                      <a:pt x="18" y="0"/>
                    </a:lnTo>
                    <a:close/>
                  </a:path>
                </a:pathLst>
              </a:custGeom>
              <a:solidFill>
                <a:srgbClr val="F24F11"/>
              </a:solidFill>
              <a:ln w="9525">
                <a:solidFill>
                  <a:srgbClr val="F24F11"/>
                </a:solidFill>
                <a:prstDash val="solid"/>
                <a:round/>
                <a:headEnd/>
                <a:tailEnd/>
              </a:ln>
            </p:spPr>
            <p:txBody>
              <a:bodyPr/>
              <a:lstStyle/>
              <a:p>
                <a:endParaRPr lang="it-IT"/>
              </a:p>
            </p:txBody>
          </p:sp>
          <p:sp>
            <p:nvSpPr>
              <p:cNvPr id="59" name="Freeform 34"/>
              <p:cNvSpPr>
                <a:spLocks/>
              </p:cNvSpPr>
              <p:nvPr/>
            </p:nvSpPr>
            <p:spPr bwMode="auto">
              <a:xfrm>
                <a:off x="2497" y="2492"/>
                <a:ext cx="33" cy="31"/>
              </a:xfrm>
              <a:custGeom>
                <a:avLst/>
                <a:gdLst>
                  <a:gd name="T0" fmla="*/ 18 w 36"/>
                  <a:gd name="T1" fmla="*/ 0 h 36"/>
                  <a:gd name="T2" fmla="*/ 36 w 36"/>
                  <a:gd name="T3" fmla="*/ 18 h 36"/>
                  <a:gd name="T4" fmla="*/ 18 w 36"/>
                  <a:gd name="T5" fmla="*/ 36 h 36"/>
                  <a:gd name="T6" fmla="*/ 0 w 36"/>
                  <a:gd name="T7" fmla="*/ 18 h 36"/>
                  <a:gd name="T8" fmla="*/ 18 w 36"/>
                  <a:gd name="T9" fmla="*/ 0 h 36"/>
                </a:gdLst>
                <a:ahLst/>
                <a:cxnLst>
                  <a:cxn ang="0">
                    <a:pos x="T0" y="T1"/>
                  </a:cxn>
                  <a:cxn ang="0">
                    <a:pos x="T2" y="T3"/>
                  </a:cxn>
                  <a:cxn ang="0">
                    <a:pos x="T4" y="T5"/>
                  </a:cxn>
                  <a:cxn ang="0">
                    <a:pos x="T6" y="T7"/>
                  </a:cxn>
                  <a:cxn ang="0">
                    <a:pos x="T8" y="T9"/>
                  </a:cxn>
                </a:cxnLst>
                <a:rect l="0" t="0" r="r" b="b"/>
                <a:pathLst>
                  <a:path w="36" h="36">
                    <a:moveTo>
                      <a:pt x="18" y="0"/>
                    </a:moveTo>
                    <a:lnTo>
                      <a:pt x="36" y="18"/>
                    </a:lnTo>
                    <a:lnTo>
                      <a:pt x="18" y="36"/>
                    </a:lnTo>
                    <a:lnTo>
                      <a:pt x="0" y="18"/>
                    </a:lnTo>
                    <a:lnTo>
                      <a:pt x="18" y="0"/>
                    </a:lnTo>
                    <a:close/>
                  </a:path>
                </a:pathLst>
              </a:custGeom>
              <a:solidFill>
                <a:srgbClr val="F24F11"/>
              </a:solidFill>
              <a:ln w="9525">
                <a:solidFill>
                  <a:srgbClr val="F24F11"/>
                </a:solidFill>
                <a:prstDash val="solid"/>
                <a:round/>
                <a:headEnd/>
                <a:tailEnd/>
              </a:ln>
            </p:spPr>
            <p:txBody>
              <a:bodyPr/>
              <a:lstStyle/>
              <a:p>
                <a:endParaRPr lang="it-IT"/>
              </a:p>
            </p:txBody>
          </p:sp>
          <p:sp>
            <p:nvSpPr>
              <p:cNvPr id="60" name="Freeform 35"/>
              <p:cNvSpPr>
                <a:spLocks/>
              </p:cNvSpPr>
              <p:nvPr/>
            </p:nvSpPr>
            <p:spPr bwMode="auto">
              <a:xfrm>
                <a:off x="3272" y="2235"/>
                <a:ext cx="33" cy="31"/>
              </a:xfrm>
              <a:custGeom>
                <a:avLst/>
                <a:gdLst>
                  <a:gd name="T0" fmla="*/ 18 w 36"/>
                  <a:gd name="T1" fmla="*/ 0 h 36"/>
                  <a:gd name="T2" fmla="*/ 36 w 36"/>
                  <a:gd name="T3" fmla="*/ 18 h 36"/>
                  <a:gd name="T4" fmla="*/ 18 w 36"/>
                  <a:gd name="T5" fmla="*/ 36 h 36"/>
                  <a:gd name="T6" fmla="*/ 0 w 36"/>
                  <a:gd name="T7" fmla="*/ 18 h 36"/>
                  <a:gd name="T8" fmla="*/ 18 w 36"/>
                  <a:gd name="T9" fmla="*/ 0 h 36"/>
                </a:gdLst>
                <a:ahLst/>
                <a:cxnLst>
                  <a:cxn ang="0">
                    <a:pos x="T0" y="T1"/>
                  </a:cxn>
                  <a:cxn ang="0">
                    <a:pos x="T2" y="T3"/>
                  </a:cxn>
                  <a:cxn ang="0">
                    <a:pos x="T4" y="T5"/>
                  </a:cxn>
                  <a:cxn ang="0">
                    <a:pos x="T6" y="T7"/>
                  </a:cxn>
                  <a:cxn ang="0">
                    <a:pos x="T8" y="T9"/>
                  </a:cxn>
                </a:cxnLst>
                <a:rect l="0" t="0" r="r" b="b"/>
                <a:pathLst>
                  <a:path w="36" h="36">
                    <a:moveTo>
                      <a:pt x="18" y="0"/>
                    </a:moveTo>
                    <a:lnTo>
                      <a:pt x="36" y="18"/>
                    </a:lnTo>
                    <a:lnTo>
                      <a:pt x="18" y="36"/>
                    </a:lnTo>
                    <a:lnTo>
                      <a:pt x="0" y="18"/>
                    </a:lnTo>
                    <a:lnTo>
                      <a:pt x="18" y="0"/>
                    </a:lnTo>
                    <a:close/>
                  </a:path>
                </a:pathLst>
              </a:custGeom>
              <a:solidFill>
                <a:srgbClr val="F24F11"/>
              </a:solidFill>
              <a:ln w="9525">
                <a:solidFill>
                  <a:srgbClr val="F24F11"/>
                </a:solidFill>
                <a:prstDash val="solid"/>
                <a:round/>
                <a:headEnd/>
                <a:tailEnd/>
              </a:ln>
            </p:spPr>
            <p:txBody>
              <a:bodyPr/>
              <a:lstStyle/>
              <a:p>
                <a:endParaRPr lang="it-IT"/>
              </a:p>
            </p:txBody>
          </p:sp>
          <p:sp>
            <p:nvSpPr>
              <p:cNvPr id="61" name="Freeform 36"/>
              <p:cNvSpPr>
                <a:spLocks/>
              </p:cNvSpPr>
              <p:nvPr/>
            </p:nvSpPr>
            <p:spPr bwMode="auto">
              <a:xfrm>
                <a:off x="2881" y="2184"/>
                <a:ext cx="33" cy="31"/>
              </a:xfrm>
              <a:custGeom>
                <a:avLst/>
                <a:gdLst>
                  <a:gd name="T0" fmla="*/ 18 w 36"/>
                  <a:gd name="T1" fmla="*/ 0 h 36"/>
                  <a:gd name="T2" fmla="*/ 36 w 36"/>
                  <a:gd name="T3" fmla="*/ 18 h 36"/>
                  <a:gd name="T4" fmla="*/ 18 w 36"/>
                  <a:gd name="T5" fmla="*/ 36 h 36"/>
                  <a:gd name="T6" fmla="*/ 0 w 36"/>
                  <a:gd name="T7" fmla="*/ 18 h 36"/>
                  <a:gd name="T8" fmla="*/ 18 w 36"/>
                  <a:gd name="T9" fmla="*/ 0 h 36"/>
                </a:gdLst>
                <a:ahLst/>
                <a:cxnLst>
                  <a:cxn ang="0">
                    <a:pos x="T0" y="T1"/>
                  </a:cxn>
                  <a:cxn ang="0">
                    <a:pos x="T2" y="T3"/>
                  </a:cxn>
                  <a:cxn ang="0">
                    <a:pos x="T4" y="T5"/>
                  </a:cxn>
                  <a:cxn ang="0">
                    <a:pos x="T6" y="T7"/>
                  </a:cxn>
                  <a:cxn ang="0">
                    <a:pos x="T8" y="T9"/>
                  </a:cxn>
                </a:cxnLst>
                <a:rect l="0" t="0" r="r" b="b"/>
                <a:pathLst>
                  <a:path w="36" h="36">
                    <a:moveTo>
                      <a:pt x="18" y="0"/>
                    </a:moveTo>
                    <a:lnTo>
                      <a:pt x="36" y="18"/>
                    </a:lnTo>
                    <a:lnTo>
                      <a:pt x="18" y="36"/>
                    </a:lnTo>
                    <a:lnTo>
                      <a:pt x="0" y="18"/>
                    </a:lnTo>
                    <a:lnTo>
                      <a:pt x="18" y="0"/>
                    </a:lnTo>
                    <a:close/>
                  </a:path>
                </a:pathLst>
              </a:custGeom>
              <a:solidFill>
                <a:srgbClr val="F24F11"/>
              </a:solidFill>
              <a:ln w="9525">
                <a:solidFill>
                  <a:srgbClr val="F24F11"/>
                </a:solidFill>
                <a:prstDash val="solid"/>
                <a:round/>
                <a:headEnd/>
                <a:tailEnd/>
              </a:ln>
            </p:spPr>
            <p:txBody>
              <a:bodyPr/>
              <a:lstStyle/>
              <a:p>
                <a:endParaRPr lang="it-IT"/>
              </a:p>
            </p:txBody>
          </p:sp>
          <p:sp>
            <p:nvSpPr>
              <p:cNvPr id="62" name="Freeform 37"/>
              <p:cNvSpPr>
                <a:spLocks/>
              </p:cNvSpPr>
              <p:nvPr/>
            </p:nvSpPr>
            <p:spPr bwMode="auto">
              <a:xfrm>
                <a:off x="2189" y="2795"/>
                <a:ext cx="32" cy="31"/>
              </a:xfrm>
              <a:custGeom>
                <a:avLst/>
                <a:gdLst>
                  <a:gd name="T0" fmla="*/ 18 w 36"/>
                  <a:gd name="T1" fmla="*/ 0 h 36"/>
                  <a:gd name="T2" fmla="*/ 36 w 36"/>
                  <a:gd name="T3" fmla="*/ 18 h 36"/>
                  <a:gd name="T4" fmla="*/ 18 w 36"/>
                  <a:gd name="T5" fmla="*/ 36 h 36"/>
                  <a:gd name="T6" fmla="*/ 0 w 36"/>
                  <a:gd name="T7" fmla="*/ 18 h 36"/>
                  <a:gd name="T8" fmla="*/ 18 w 36"/>
                  <a:gd name="T9" fmla="*/ 0 h 36"/>
                </a:gdLst>
                <a:ahLst/>
                <a:cxnLst>
                  <a:cxn ang="0">
                    <a:pos x="T0" y="T1"/>
                  </a:cxn>
                  <a:cxn ang="0">
                    <a:pos x="T2" y="T3"/>
                  </a:cxn>
                  <a:cxn ang="0">
                    <a:pos x="T4" y="T5"/>
                  </a:cxn>
                  <a:cxn ang="0">
                    <a:pos x="T6" y="T7"/>
                  </a:cxn>
                  <a:cxn ang="0">
                    <a:pos x="T8" y="T9"/>
                  </a:cxn>
                </a:cxnLst>
                <a:rect l="0" t="0" r="r" b="b"/>
                <a:pathLst>
                  <a:path w="36" h="36">
                    <a:moveTo>
                      <a:pt x="18" y="0"/>
                    </a:moveTo>
                    <a:lnTo>
                      <a:pt x="36" y="18"/>
                    </a:lnTo>
                    <a:lnTo>
                      <a:pt x="18" y="36"/>
                    </a:lnTo>
                    <a:lnTo>
                      <a:pt x="0" y="18"/>
                    </a:lnTo>
                    <a:lnTo>
                      <a:pt x="18" y="0"/>
                    </a:lnTo>
                    <a:close/>
                  </a:path>
                </a:pathLst>
              </a:custGeom>
              <a:solidFill>
                <a:srgbClr val="F24F11"/>
              </a:solidFill>
              <a:ln w="9525">
                <a:solidFill>
                  <a:srgbClr val="F24F11"/>
                </a:solidFill>
                <a:prstDash val="solid"/>
                <a:round/>
                <a:headEnd/>
                <a:tailEnd/>
              </a:ln>
            </p:spPr>
            <p:txBody>
              <a:bodyPr/>
              <a:lstStyle/>
              <a:p>
                <a:endParaRPr lang="it-IT"/>
              </a:p>
            </p:txBody>
          </p:sp>
          <p:sp>
            <p:nvSpPr>
              <p:cNvPr id="63" name="Freeform 38"/>
              <p:cNvSpPr>
                <a:spLocks/>
              </p:cNvSpPr>
              <p:nvPr/>
            </p:nvSpPr>
            <p:spPr bwMode="auto">
              <a:xfrm>
                <a:off x="3191" y="2194"/>
                <a:ext cx="32" cy="31"/>
              </a:xfrm>
              <a:custGeom>
                <a:avLst/>
                <a:gdLst>
                  <a:gd name="T0" fmla="*/ 18 w 36"/>
                  <a:gd name="T1" fmla="*/ 0 h 36"/>
                  <a:gd name="T2" fmla="*/ 36 w 36"/>
                  <a:gd name="T3" fmla="*/ 18 h 36"/>
                  <a:gd name="T4" fmla="*/ 18 w 36"/>
                  <a:gd name="T5" fmla="*/ 36 h 36"/>
                  <a:gd name="T6" fmla="*/ 0 w 36"/>
                  <a:gd name="T7" fmla="*/ 18 h 36"/>
                  <a:gd name="T8" fmla="*/ 18 w 36"/>
                  <a:gd name="T9" fmla="*/ 0 h 36"/>
                </a:gdLst>
                <a:ahLst/>
                <a:cxnLst>
                  <a:cxn ang="0">
                    <a:pos x="T0" y="T1"/>
                  </a:cxn>
                  <a:cxn ang="0">
                    <a:pos x="T2" y="T3"/>
                  </a:cxn>
                  <a:cxn ang="0">
                    <a:pos x="T4" y="T5"/>
                  </a:cxn>
                  <a:cxn ang="0">
                    <a:pos x="T6" y="T7"/>
                  </a:cxn>
                  <a:cxn ang="0">
                    <a:pos x="T8" y="T9"/>
                  </a:cxn>
                </a:cxnLst>
                <a:rect l="0" t="0" r="r" b="b"/>
                <a:pathLst>
                  <a:path w="36" h="36">
                    <a:moveTo>
                      <a:pt x="18" y="0"/>
                    </a:moveTo>
                    <a:lnTo>
                      <a:pt x="36" y="18"/>
                    </a:lnTo>
                    <a:lnTo>
                      <a:pt x="18" y="36"/>
                    </a:lnTo>
                    <a:lnTo>
                      <a:pt x="0" y="18"/>
                    </a:lnTo>
                    <a:lnTo>
                      <a:pt x="18" y="0"/>
                    </a:lnTo>
                    <a:close/>
                  </a:path>
                </a:pathLst>
              </a:custGeom>
              <a:solidFill>
                <a:srgbClr val="F24F11"/>
              </a:solidFill>
              <a:ln w="9525">
                <a:solidFill>
                  <a:srgbClr val="F24F11"/>
                </a:solidFill>
                <a:prstDash val="solid"/>
                <a:round/>
                <a:headEnd/>
                <a:tailEnd/>
              </a:ln>
            </p:spPr>
            <p:txBody>
              <a:bodyPr/>
              <a:lstStyle/>
              <a:p>
                <a:endParaRPr lang="it-IT"/>
              </a:p>
            </p:txBody>
          </p:sp>
          <p:sp>
            <p:nvSpPr>
              <p:cNvPr id="64" name="Freeform 39"/>
              <p:cNvSpPr>
                <a:spLocks/>
              </p:cNvSpPr>
              <p:nvPr/>
            </p:nvSpPr>
            <p:spPr bwMode="auto">
              <a:xfrm>
                <a:off x="2140" y="2841"/>
                <a:ext cx="32" cy="31"/>
              </a:xfrm>
              <a:custGeom>
                <a:avLst/>
                <a:gdLst>
                  <a:gd name="T0" fmla="*/ 18 w 36"/>
                  <a:gd name="T1" fmla="*/ 0 h 36"/>
                  <a:gd name="T2" fmla="*/ 36 w 36"/>
                  <a:gd name="T3" fmla="*/ 18 h 36"/>
                  <a:gd name="T4" fmla="*/ 18 w 36"/>
                  <a:gd name="T5" fmla="*/ 36 h 36"/>
                  <a:gd name="T6" fmla="*/ 0 w 36"/>
                  <a:gd name="T7" fmla="*/ 18 h 36"/>
                  <a:gd name="T8" fmla="*/ 18 w 36"/>
                  <a:gd name="T9" fmla="*/ 0 h 36"/>
                </a:gdLst>
                <a:ahLst/>
                <a:cxnLst>
                  <a:cxn ang="0">
                    <a:pos x="T0" y="T1"/>
                  </a:cxn>
                  <a:cxn ang="0">
                    <a:pos x="T2" y="T3"/>
                  </a:cxn>
                  <a:cxn ang="0">
                    <a:pos x="T4" y="T5"/>
                  </a:cxn>
                  <a:cxn ang="0">
                    <a:pos x="T6" y="T7"/>
                  </a:cxn>
                  <a:cxn ang="0">
                    <a:pos x="T8" y="T9"/>
                  </a:cxn>
                </a:cxnLst>
                <a:rect l="0" t="0" r="r" b="b"/>
                <a:pathLst>
                  <a:path w="36" h="36">
                    <a:moveTo>
                      <a:pt x="18" y="0"/>
                    </a:moveTo>
                    <a:lnTo>
                      <a:pt x="36" y="18"/>
                    </a:lnTo>
                    <a:lnTo>
                      <a:pt x="18" y="36"/>
                    </a:lnTo>
                    <a:lnTo>
                      <a:pt x="0" y="18"/>
                    </a:lnTo>
                    <a:lnTo>
                      <a:pt x="18" y="0"/>
                    </a:lnTo>
                    <a:close/>
                  </a:path>
                </a:pathLst>
              </a:custGeom>
              <a:solidFill>
                <a:srgbClr val="F24F11"/>
              </a:solidFill>
              <a:ln w="9525">
                <a:solidFill>
                  <a:srgbClr val="F24F11"/>
                </a:solidFill>
                <a:prstDash val="solid"/>
                <a:round/>
                <a:headEnd/>
                <a:tailEnd/>
              </a:ln>
            </p:spPr>
            <p:txBody>
              <a:bodyPr/>
              <a:lstStyle/>
              <a:p>
                <a:endParaRPr lang="it-IT"/>
              </a:p>
            </p:txBody>
          </p:sp>
          <p:sp>
            <p:nvSpPr>
              <p:cNvPr id="65" name="Freeform 40"/>
              <p:cNvSpPr>
                <a:spLocks/>
              </p:cNvSpPr>
              <p:nvPr/>
            </p:nvSpPr>
            <p:spPr bwMode="auto">
              <a:xfrm>
                <a:off x="2806" y="2323"/>
                <a:ext cx="33" cy="31"/>
              </a:xfrm>
              <a:custGeom>
                <a:avLst/>
                <a:gdLst>
                  <a:gd name="T0" fmla="*/ 18 w 36"/>
                  <a:gd name="T1" fmla="*/ 0 h 36"/>
                  <a:gd name="T2" fmla="*/ 36 w 36"/>
                  <a:gd name="T3" fmla="*/ 18 h 36"/>
                  <a:gd name="T4" fmla="*/ 18 w 36"/>
                  <a:gd name="T5" fmla="*/ 36 h 36"/>
                  <a:gd name="T6" fmla="*/ 0 w 36"/>
                  <a:gd name="T7" fmla="*/ 18 h 36"/>
                  <a:gd name="T8" fmla="*/ 18 w 36"/>
                  <a:gd name="T9" fmla="*/ 0 h 36"/>
                </a:gdLst>
                <a:ahLst/>
                <a:cxnLst>
                  <a:cxn ang="0">
                    <a:pos x="T0" y="T1"/>
                  </a:cxn>
                  <a:cxn ang="0">
                    <a:pos x="T2" y="T3"/>
                  </a:cxn>
                  <a:cxn ang="0">
                    <a:pos x="T4" y="T5"/>
                  </a:cxn>
                  <a:cxn ang="0">
                    <a:pos x="T6" y="T7"/>
                  </a:cxn>
                  <a:cxn ang="0">
                    <a:pos x="T8" y="T9"/>
                  </a:cxn>
                </a:cxnLst>
                <a:rect l="0" t="0" r="r" b="b"/>
                <a:pathLst>
                  <a:path w="36" h="36">
                    <a:moveTo>
                      <a:pt x="18" y="0"/>
                    </a:moveTo>
                    <a:lnTo>
                      <a:pt x="36" y="18"/>
                    </a:lnTo>
                    <a:lnTo>
                      <a:pt x="18" y="36"/>
                    </a:lnTo>
                    <a:lnTo>
                      <a:pt x="0" y="18"/>
                    </a:lnTo>
                    <a:lnTo>
                      <a:pt x="18" y="0"/>
                    </a:lnTo>
                    <a:close/>
                  </a:path>
                </a:pathLst>
              </a:custGeom>
              <a:solidFill>
                <a:srgbClr val="F24F11"/>
              </a:solidFill>
              <a:ln w="9525">
                <a:solidFill>
                  <a:srgbClr val="F24F11"/>
                </a:solidFill>
                <a:prstDash val="solid"/>
                <a:round/>
                <a:headEnd/>
                <a:tailEnd/>
              </a:ln>
            </p:spPr>
            <p:txBody>
              <a:bodyPr/>
              <a:lstStyle/>
              <a:p>
                <a:endParaRPr lang="it-IT"/>
              </a:p>
            </p:txBody>
          </p:sp>
          <p:sp>
            <p:nvSpPr>
              <p:cNvPr id="66" name="Freeform 41"/>
              <p:cNvSpPr>
                <a:spLocks/>
              </p:cNvSpPr>
              <p:nvPr/>
            </p:nvSpPr>
            <p:spPr bwMode="auto">
              <a:xfrm>
                <a:off x="1511" y="3042"/>
                <a:ext cx="33" cy="31"/>
              </a:xfrm>
              <a:custGeom>
                <a:avLst/>
                <a:gdLst>
                  <a:gd name="T0" fmla="*/ 18 w 36"/>
                  <a:gd name="T1" fmla="*/ 0 h 36"/>
                  <a:gd name="T2" fmla="*/ 36 w 36"/>
                  <a:gd name="T3" fmla="*/ 18 h 36"/>
                  <a:gd name="T4" fmla="*/ 18 w 36"/>
                  <a:gd name="T5" fmla="*/ 36 h 36"/>
                  <a:gd name="T6" fmla="*/ 0 w 36"/>
                  <a:gd name="T7" fmla="*/ 18 h 36"/>
                  <a:gd name="T8" fmla="*/ 18 w 36"/>
                  <a:gd name="T9" fmla="*/ 0 h 36"/>
                </a:gdLst>
                <a:ahLst/>
                <a:cxnLst>
                  <a:cxn ang="0">
                    <a:pos x="T0" y="T1"/>
                  </a:cxn>
                  <a:cxn ang="0">
                    <a:pos x="T2" y="T3"/>
                  </a:cxn>
                  <a:cxn ang="0">
                    <a:pos x="T4" y="T5"/>
                  </a:cxn>
                  <a:cxn ang="0">
                    <a:pos x="T6" y="T7"/>
                  </a:cxn>
                  <a:cxn ang="0">
                    <a:pos x="T8" y="T9"/>
                  </a:cxn>
                </a:cxnLst>
                <a:rect l="0" t="0" r="r" b="b"/>
                <a:pathLst>
                  <a:path w="36" h="36">
                    <a:moveTo>
                      <a:pt x="18" y="0"/>
                    </a:moveTo>
                    <a:lnTo>
                      <a:pt x="36" y="18"/>
                    </a:lnTo>
                    <a:lnTo>
                      <a:pt x="18" y="36"/>
                    </a:lnTo>
                    <a:lnTo>
                      <a:pt x="0" y="18"/>
                    </a:lnTo>
                    <a:lnTo>
                      <a:pt x="18" y="0"/>
                    </a:lnTo>
                    <a:close/>
                  </a:path>
                </a:pathLst>
              </a:custGeom>
              <a:solidFill>
                <a:srgbClr val="F24F11"/>
              </a:solidFill>
              <a:ln w="9525">
                <a:solidFill>
                  <a:srgbClr val="F24F11"/>
                </a:solidFill>
                <a:prstDash val="solid"/>
                <a:round/>
                <a:headEnd/>
                <a:tailEnd/>
              </a:ln>
            </p:spPr>
            <p:txBody>
              <a:bodyPr/>
              <a:lstStyle/>
              <a:p>
                <a:endParaRPr lang="it-IT"/>
              </a:p>
            </p:txBody>
          </p:sp>
          <p:sp>
            <p:nvSpPr>
              <p:cNvPr id="67" name="Freeform 42"/>
              <p:cNvSpPr>
                <a:spLocks/>
              </p:cNvSpPr>
              <p:nvPr/>
            </p:nvSpPr>
            <p:spPr bwMode="auto">
              <a:xfrm>
                <a:off x="3158" y="2318"/>
                <a:ext cx="33" cy="31"/>
              </a:xfrm>
              <a:custGeom>
                <a:avLst/>
                <a:gdLst>
                  <a:gd name="T0" fmla="*/ 18 w 36"/>
                  <a:gd name="T1" fmla="*/ 0 h 36"/>
                  <a:gd name="T2" fmla="*/ 36 w 36"/>
                  <a:gd name="T3" fmla="*/ 18 h 36"/>
                  <a:gd name="T4" fmla="*/ 18 w 36"/>
                  <a:gd name="T5" fmla="*/ 36 h 36"/>
                  <a:gd name="T6" fmla="*/ 0 w 36"/>
                  <a:gd name="T7" fmla="*/ 18 h 36"/>
                  <a:gd name="T8" fmla="*/ 18 w 36"/>
                  <a:gd name="T9" fmla="*/ 0 h 36"/>
                </a:gdLst>
                <a:ahLst/>
                <a:cxnLst>
                  <a:cxn ang="0">
                    <a:pos x="T0" y="T1"/>
                  </a:cxn>
                  <a:cxn ang="0">
                    <a:pos x="T2" y="T3"/>
                  </a:cxn>
                  <a:cxn ang="0">
                    <a:pos x="T4" y="T5"/>
                  </a:cxn>
                  <a:cxn ang="0">
                    <a:pos x="T6" y="T7"/>
                  </a:cxn>
                  <a:cxn ang="0">
                    <a:pos x="T8" y="T9"/>
                  </a:cxn>
                </a:cxnLst>
                <a:rect l="0" t="0" r="r" b="b"/>
                <a:pathLst>
                  <a:path w="36" h="36">
                    <a:moveTo>
                      <a:pt x="18" y="0"/>
                    </a:moveTo>
                    <a:lnTo>
                      <a:pt x="36" y="18"/>
                    </a:lnTo>
                    <a:lnTo>
                      <a:pt x="18" y="36"/>
                    </a:lnTo>
                    <a:lnTo>
                      <a:pt x="0" y="18"/>
                    </a:lnTo>
                    <a:lnTo>
                      <a:pt x="18" y="0"/>
                    </a:lnTo>
                    <a:close/>
                  </a:path>
                </a:pathLst>
              </a:custGeom>
              <a:solidFill>
                <a:srgbClr val="F24F11"/>
              </a:solidFill>
              <a:ln w="9525">
                <a:solidFill>
                  <a:srgbClr val="F24F11"/>
                </a:solidFill>
                <a:prstDash val="solid"/>
                <a:round/>
                <a:headEnd/>
                <a:tailEnd/>
              </a:ln>
            </p:spPr>
            <p:txBody>
              <a:bodyPr/>
              <a:lstStyle/>
              <a:p>
                <a:endParaRPr lang="it-IT"/>
              </a:p>
            </p:txBody>
          </p:sp>
          <p:sp>
            <p:nvSpPr>
              <p:cNvPr id="68" name="Freeform 43"/>
              <p:cNvSpPr>
                <a:spLocks/>
              </p:cNvSpPr>
              <p:nvPr/>
            </p:nvSpPr>
            <p:spPr bwMode="auto">
              <a:xfrm>
                <a:off x="2687" y="2605"/>
                <a:ext cx="32" cy="31"/>
              </a:xfrm>
              <a:custGeom>
                <a:avLst/>
                <a:gdLst>
                  <a:gd name="T0" fmla="*/ 18 w 36"/>
                  <a:gd name="T1" fmla="*/ 0 h 36"/>
                  <a:gd name="T2" fmla="*/ 36 w 36"/>
                  <a:gd name="T3" fmla="*/ 18 h 36"/>
                  <a:gd name="T4" fmla="*/ 18 w 36"/>
                  <a:gd name="T5" fmla="*/ 36 h 36"/>
                  <a:gd name="T6" fmla="*/ 0 w 36"/>
                  <a:gd name="T7" fmla="*/ 18 h 36"/>
                  <a:gd name="T8" fmla="*/ 18 w 36"/>
                  <a:gd name="T9" fmla="*/ 0 h 36"/>
                </a:gdLst>
                <a:ahLst/>
                <a:cxnLst>
                  <a:cxn ang="0">
                    <a:pos x="T0" y="T1"/>
                  </a:cxn>
                  <a:cxn ang="0">
                    <a:pos x="T2" y="T3"/>
                  </a:cxn>
                  <a:cxn ang="0">
                    <a:pos x="T4" y="T5"/>
                  </a:cxn>
                  <a:cxn ang="0">
                    <a:pos x="T6" y="T7"/>
                  </a:cxn>
                  <a:cxn ang="0">
                    <a:pos x="T8" y="T9"/>
                  </a:cxn>
                </a:cxnLst>
                <a:rect l="0" t="0" r="r" b="b"/>
                <a:pathLst>
                  <a:path w="36" h="36">
                    <a:moveTo>
                      <a:pt x="18" y="0"/>
                    </a:moveTo>
                    <a:lnTo>
                      <a:pt x="36" y="18"/>
                    </a:lnTo>
                    <a:lnTo>
                      <a:pt x="18" y="36"/>
                    </a:lnTo>
                    <a:lnTo>
                      <a:pt x="0" y="18"/>
                    </a:lnTo>
                    <a:lnTo>
                      <a:pt x="18" y="0"/>
                    </a:lnTo>
                    <a:close/>
                  </a:path>
                </a:pathLst>
              </a:custGeom>
              <a:solidFill>
                <a:srgbClr val="F24F11"/>
              </a:solidFill>
              <a:ln w="9525">
                <a:solidFill>
                  <a:srgbClr val="F24F11"/>
                </a:solidFill>
                <a:prstDash val="solid"/>
                <a:round/>
                <a:headEnd/>
                <a:tailEnd/>
              </a:ln>
            </p:spPr>
            <p:txBody>
              <a:bodyPr/>
              <a:lstStyle/>
              <a:p>
                <a:endParaRPr lang="it-IT"/>
              </a:p>
            </p:txBody>
          </p:sp>
          <p:sp>
            <p:nvSpPr>
              <p:cNvPr id="69" name="Freeform 44"/>
              <p:cNvSpPr>
                <a:spLocks/>
              </p:cNvSpPr>
              <p:nvPr/>
            </p:nvSpPr>
            <p:spPr bwMode="auto">
              <a:xfrm>
                <a:off x="2823" y="2287"/>
                <a:ext cx="31" cy="31"/>
              </a:xfrm>
              <a:custGeom>
                <a:avLst/>
                <a:gdLst>
                  <a:gd name="T0" fmla="*/ 18 w 35"/>
                  <a:gd name="T1" fmla="*/ 0 h 36"/>
                  <a:gd name="T2" fmla="*/ 35 w 35"/>
                  <a:gd name="T3" fmla="*/ 18 h 36"/>
                  <a:gd name="T4" fmla="*/ 18 w 35"/>
                  <a:gd name="T5" fmla="*/ 36 h 36"/>
                  <a:gd name="T6" fmla="*/ 0 w 35"/>
                  <a:gd name="T7" fmla="*/ 18 h 36"/>
                  <a:gd name="T8" fmla="*/ 18 w 35"/>
                  <a:gd name="T9" fmla="*/ 0 h 36"/>
                </a:gdLst>
                <a:ahLst/>
                <a:cxnLst>
                  <a:cxn ang="0">
                    <a:pos x="T0" y="T1"/>
                  </a:cxn>
                  <a:cxn ang="0">
                    <a:pos x="T2" y="T3"/>
                  </a:cxn>
                  <a:cxn ang="0">
                    <a:pos x="T4" y="T5"/>
                  </a:cxn>
                  <a:cxn ang="0">
                    <a:pos x="T6" y="T7"/>
                  </a:cxn>
                  <a:cxn ang="0">
                    <a:pos x="T8" y="T9"/>
                  </a:cxn>
                </a:cxnLst>
                <a:rect l="0" t="0" r="r" b="b"/>
                <a:pathLst>
                  <a:path w="35" h="36">
                    <a:moveTo>
                      <a:pt x="18" y="0"/>
                    </a:moveTo>
                    <a:lnTo>
                      <a:pt x="35" y="18"/>
                    </a:lnTo>
                    <a:lnTo>
                      <a:pt x="18" y="36"/>
                    </a:lnTo>
                    <a:lnTo>
                      <a:pt x="0" y="18"/>
                    </a:lnTo>
                    <a:lnTo>
                      <a:pt x="18" y="0"/>
                    </a:lnTo>
                    <a:close/>
                  </a:path>
                </a:pathLst>
              </a:custGeom>
              <a:solidFill>
                <a:srgbClr val="F24F11"/>
              </a:solidFill>
              <a:ln w="9525">
                <a:solidFill>
                  <a:srgbClr val="F24F11"/>
                </a:solidFill>
                <a:prstDash val="solid"/>
                <a:round/>
                <a:headEnd/>
                <a:tailEnd/>
              </a:ln>
            </p:spPr>
            <p:txBody>
              <a:bodyPr/>
              <a:lstStyle/>
              <a:p>
                <a:endParaRPr lang="it-IT"/>
              </a:p>
            </p:txBody>
          </p:sp>
          <p:sp>
            <p:nvSpPr>
              <p:cNvPr id="70" name="Freeform 45"/>
              <p:cNvSpPr>
                <a:spLocks/>
              </p:cNvSpPr>
              <p:nvPr/>
            </p:nvSpPr>
            <p:spPr bwMode="auto">
              <a:xfrm>
                <a:off x="1906" y="2929"/>
                <a:ext cx="33" cy="30"/>
              </a:xfrm>
              <a:custGeom>
                <a:avLst/>
                <a:gdLst>
                  <a:gd name="T0" fmla="*/ 18 w 36"/>
                  <a:gd name="T1" fmla="*/ 0 h 36"/>
                  <a:gd name="T2" fmla="*/ 36 w 36"/>
                  <a:gd name="T3" fmla="*/ 18 h 36"/>
                  <a:gd name="T4" fmla="*/ 18 w 36"/>
                  <a:gd name="T5" fmla="*/ 36 h 36"/>
                  <a:gd name="T6" fmla="*/ 0 w 36"/>
                  <a:gd name="T7" fmla="*/ 18 h 36"/>
                  <a:gd name="T8" fmla="*/ 18 w 36"/>
                  <a:gd name="T9" fmla="*/ 0 h 36"/>
                </a:gdLst>
                <a:ahLst/>
                <a:cxnLst>
                  <a:cxn ang="0">
                    <a:pos x="T0" y="T1"/>
                  </a:cxn>
                  <a:cxn ang="0">
                    <a:pos x="T2" y="T3"/>
                  </a:cxn>
                  <a:cxn ang="0">
                    <a:pos x="T4" y="T5"/>
                  </a:cxn>
                  <a:cxn ang="0">
                    <a:pos x="T6" y="T7"/>
                  </a:cxn>
                  <a:cxn ang="0">
                    <a:pos x="T8" y="T9"/>
                  </a:cxn>
                </a:cxnLst>
                <a:rect l="0" t="0" r="r" b="b"/>
                <a:pathLst>
                  <a:path w="36" h="36">
                    <a:moveTo>
                      <a:pt x="18" y="0"/>
                    </a:moveTo>
                    <a:lnTo>
                      <a:pt x="36" y="18"/>
                    </a:lnTo>
                    <a:lnTo>
                      <a:pt x="18" y="36"/>
                    </a:lnTo>
                    <a:lnTo>
                      <a:pt x="0" y="18"/>
                    </a:lnTo>
                    <a:lnTo>
                      <a:pt x="18" y="0"/>
                    </a:lnTo>
                    <a:close/>
                  </a:path>
                </a:pathLst>
              </a:custGeom>
              <a:solidFill>
                <a:srgbClr val="F24F11"/>
              </a:solidFill>
              <a:ln w="9525">
                <a:solidFill>
                  <a:srgbClr val="F24F11"/>
                </a:solidFill>
                <a:prstDash val="solid"/>
                <a:round/>
                <a:headEnd/>
                <a:tailEnd/>
              </a:ln>
            </p:spPr>
            <p:txBody>
              <a:bodyPr/>
              <a:lstStyle/>
              <a:p>
                <a:endParaRPr lang="it-IT"/>
              </a:p>
            </p:txBody>
          </p:sp>
          <p:sp>
            <p:nvSpPr>
              <p:cNvPr id="71" name="Freeform 46"/>
              <p:cNvSpPr>
                <a:spLocks/>
              </p:cNvSpPr>
              <p:nvPr/>
            </p:nvSpPr>
            <p:spPr bwMode="auto">
              <a:xfrm>
                <a:off x="3153" y="2240"/>
                <a:ext cx="32" cy="31"/>
              </a:xfrm>
              <a:custGeom>
                <a:avLst/>
                <a:gdLst>
                  <a:gd name="T0" fmla="*/ 18 w 36"/>
                  <a:gd name="T1" fmla="*/ 0 h 36"/>
                  <a:gd name="T2" fmla="*/ 36 w 36"/>
                  <a:gd name="T3" fmla="*/ 18 h 36"/>
                  <a:gd name="T4" fmla="*/ 18 w 36"/>
                  <a:gd name="T5" fmla="*/ 36 h 36"/>
                  <a:gd name="T6" fmla="*/ 0 w 36"/>
                  <a:gd name="T7" fmla="*/ 18 h 36"/>
                  <a:gd name="T8" fmla="*/ 18 w 36"/>
                  <a:gd name="T9" fmla="*/ 0 h 36"/>
                </a:gdLst>
                <a:ahLst/>
                <a:cxnLst>
                  <a:cxn ang="0">
                    <a:pos x="T0" y="T1"/>
                  </a:cxn>
                  <a:cxn ang="0">
                    <a:pos x="T2" y="T3"/>
                  </a:cxn>
                  <a:cxn ang="0">
                    <a:pos x="T4" y="T5"/>
                  </a:cxn>
                  <a:cxn ang="0">
                    <a:pos x="T6" y="T7"/>
                  </a:cxn>
                  <a:cxn ang="0">
                    <a:pos x="T8" y="T9"/>
                  </a:cxn>
                </a:cxnLst>
                <a:rect l="0" t="0" r="r" b="b"/>
                <a:pathLst>
                  <a:path w="36" h="36">
                    <a:moveTo>
                      <a:pt x="18" y="0"/>
                    </a:moveTo>
                    <a:lnTo>
                      <a:pt x="36" y="18"/>
                    </a:lnTo>
                    <a:lnTo>
                      <a:pt x="18" y="36"/>
                    </a:lnTo>
                    <a:lnTo>
                      <a:pt x="0" y="18"/>
                    </a:lnTo>
                    <a:lnTo>
                      <a:pt x="18" y="0"/>
                    </a:lnTo>
                    <a:close/>
                  </a:path>
                </a:pathLst>
              </a:custGeom>
              <a:solidFill>
                <a:srgbClr val="F24F11"/>
              </a:solidFill>
              <a:ln w="9525">
                <a:solidFill>
                  <a:srgbClr val="F24F11"/>
                </a:solidFill>
                <a:prstDash val="solid"/>
                <a:round/>
                <a:headEnd/>
                <a:tailEnd/>
              </a:ln>
            </p:spPr>
            <p:txBody>
              <a:bodyPr/>
              <a:lstStyle/>
              <a:p>
                <a:endParaRPr lang="it-IT"/>
              </a:p>
            </p:txBody>
          </p:sp>
          <p:sp>
            <p:nvSpPr>
              <p:cNvPr id="72" name="Freeform 47"/>
              <p:cNvSpPr>
                <a:spLocks/>
              </p:cNvSpPr>
              <p:nvPr/>
            </p:nvSpPr>
            <p:spPr bwMode="auto">
              <a:xfrm>
                <a:off x="3147" y="2163"/>
                <a:ext cx="33" cy="31"/>
              </a:xfrm>
              <a:custGeom>
                <a:avLst/>
                <a:gdLst>
                  <a:gd name="T0" fmla="*/ 18 w 36"/>
                  <a:gd name="T1" fmla="*/ 0 h 36"/>
                  <a:gd name="T2" fmla="*/ 36 w 36"/>
                  <a:gd name="T3" fmla="*/ 18 h 36"/>
                  <a:gd name="T4" fmla="*/ 18 w 36"/>
                  <a:gd name="T5" fmla="*/ 36 h 36"/>
                  <a:gd name="T6" fmla="*/ 0 w 36"/>
                  <a:gd name="T7" fmla="*/ 18 h 36"/>
                  <a:gd name="T8" fmla="*/ 18 w 36"/>
                  <a:gd name="T9" fmla="*/ 0 h 36"/>
                </a:gdLst>
                <a:ahLst/>
                <a:cxnLst>
                  <a:cxn ang="0">
                    <a:pos x="T0" y="T1"/>
                  </a:cxn>
                  <a:cxn ang="0">
                    <a:pos x="T2" y="T3"/>
                  </a:cxn>
                  <a:cxn ang="0">
                    <a:pos x="T4" y="T5"/>
                  </a:cxn>
                  <a:cxn ang="0">
                    <a:pos x="T6" y="T7"/>
                  </a:cxn>
                  <a:cxn ang="0">
                    <a:pos x="T8" y="T9"/>
                  </a:cxn>
                </a:cxnLst>
                <a:rect l="0" t="0" r="r" b="b"/>
                <a:pathLst>
                  <a:path w="36" h="36">
                    <a:moveTo>
                      <a:pt x="18" y="0"/>
                    </a:moveTo>
                    <a:lnTo>
                      <a:pt x="36" y="18"/>
                    </a:lnTo>
                    <a:lnTo>
                      <a:pt x="18" y="36"/>
                    </a:lnTo>
                    <a:lnTo>
                      <a:pt x="0" y="18"/>
                    </a:lnTo>
                    <a:lnTo>
                      <a:pt x="18" y="0"/>
                    </a:lnTo>
                    <a:close/>
                  </a:path>
                </a:pathLst>
              </a:custGeom>
              <a:solidFill>
                <a:srgbClr val="F24F11"/>
              </a:solidFill>
              <a:ln w="9525">
                <a:solidFill>
                  <a:srgbClr val="F24F11"/>
                </a:solidFill>
                <a:prstDash val="solid"/>
                <a:round/>
                <a:headEnd/>
                <a:tailEnd/>
              </a:ln>
            </p:spPr>
            <p:txBody>
              <a:bodyPr/>
              <a:lstStyle/>
              <a:p>
                <a:endParaRPr lang="it-IT"/>
              </a:p>
            </p:txBody>
          </p:sp>
          <p:sp>
            <p:nvSpPr>
              <p:cNvPr id="73" name="Freeform 48"/>
              <p:cNvSpPr>
                <a:spLocks/>
              </p:cNvSpPr>
              <p:nvPr/>
            </p:nvSpPr>
            <p:spPr bwMode="auto">
              <a:xfrm>
                <a:off x="2600" y="2595"/>
                <a:ext cx="33" cy="31"/>
              </a:xfrm>
              <a:custGeom>
                <a:avLst/>
                <a:gdLst>
                  <a:gd name="T0" fmla="*/ 18 w 36"/>
                  <a:gd name="T1" fmla="*/ 0 h 36"/>
                  <a:gd name="T2" fmla="*/ 36 w 36"/>
                  <a:gd name="T3" fmla="*/ 18 h 36"/>
                  <a:gd name="T4" fmla="*/ 18 w 36"/>
                  <a:gd name="T5" fmla="*/ 36 h 36"/>
                  <a:gd name="T6" fmla="*/ 0 w 36"/>
                  <a:gd name="T7" fmla="*/ 18 h 36"/>
                  <a:gd name="T8" fmla="*/ 18 w 36"/>
                  <a:gd name="T9" fmla="*/ 0 h 36"/>
                </a:gdLst>
                <a:ahLst/>
                <a:cxnLst>
                  <a:cxn ang="0">
                    <a:pos x="T0" y="T1"/>
                  </a:cxn>
                  <a:cxn ang="0">
                    <a:pos x="T2" y="T3"/>
                  </a:cxn>
                  <a:cxn ang="0">
                    <a:pos x="T4" y="T5"/>
                  </a:cxn>
                  <a:cxn ang="0">
                    <a:pos x="T6" y="T7"/>
                  </a:cxn>
                  <a:cxn ang="0">
                    <a:pos x="T8" y="T9"/>
                  </a:cxn>
                </a:cxnLst>
                <a:rect l="0" t="0" r="r" b="b"/>
                <a:pathLst>
                  <a:path w="36" h="36">
                    <a:moveTo>
                      <a:pt x="18" y="0"/>
                    </a:moveTo>
                    <a:lnTo>
                      <a:pt x="36" y="18"/>
                    </a:lnTo>
                    <a:lnTo>
                      <a:pt x="18" y="36"/>
                    </a:lnTo>
                    <a:lnTo>
                      <a:pt x="0" y="18"/>
                    </a:lnTo>
                    <a:lnTo>
                      <a:pt x="18" y="0"/>
                    </a:lnTo>
                    <a:close/>
                  </a:path>
                </a:pathLst>
              </a:custGeom>
              <a:solidFill>
                <a:srgbClr val="F24F11"/>
              </a:solidFill>
              <a:ln w="9525">
                <a:solidFill>
                  <a:srgbClr val="F24F11"/>
                </a:solidFill>
                <a:prstDash val="solid"/>
                <a:round/>
                <a:headEnd/>
                <a:tailEnd/>
              </a:ln>
            </p:spPr>
            <p:txBody>
              <a:bodyPr/>
              <a:lstStyle/>
              <a:p>
                <a:endParaRPr lang="it-IT"/>
              </a:p>
            </p:txBody>
          </p:sp>
          <p:sp>
            <p:nvSpPr>
              <p:cNvPr id="74" name="Freeform 49"/>
              <p:cNvSpPr>
                <a:spLocks/>
              </p:cNvSpPr>
              <p:nvPr/>
            </p:nvSpPr>
            <p:spPr bwMode="auto">
              <a:xfrm>
                <a:off x="1885" y="2831"/>
                <a:ext cx="32" cy="31"/>
              </a:xfrm>
              <a:custGeom>
                <a:avLst/>
                <a:gdLst>
                  <a:gd name="T0" fmla="*/ 18 w 36"/>
                  <a:gd name="T1" fmla="*/ 0 h 36"/>
                  <a:gd name="T2" fmla="*/ 36 w 36"/>
                  <a:gd name="T3" fmla="*/ 18 h 36"/>
                  <a:gd name="T4" fmla="*/ 18 w 36"/>
                  <a:gd name="T5" fmla="*/ 36 h 36"/>
                  <a:gd name="T6" fmla="*/ 0 w 36"/>
                  <a:gd name="T7" fmla="*/ 18 h 36"/>
                  <a:gd name="T8" fmla="*/ 18 w 36"/>
                  <a:gd name="T9" fmla="*/ 0 h 36"/>
                </a:gdLst>
                <a:ahLst/>
                <a:cxnLst>
                  <a:cxn ang="0">
                    <a:pos x="T0" y="T1"/>
                  </a:cxn>
                  <a:cxn ang="0">
                    <a:pos x="T2" y="T3"/>
                  </a:cxn>
                  <a:cxn ang="0">
                    <a:pos x="T4" y="T5"/>
                  </a:cxn>
                  <a:cxn ang="0">
                    <a:pos x="T6" y="T7"/>
                  </a:cxn>
                  <a:cxn ang="0">
                    <a:pos x="T8" y="T9"/>
                  </a:cxn>
                </a:cxnLst>
                <a:rect l="0" t="0" r="r" b="b"/>
                <a:pathLst>
                  <a:path w="36" h="36">
                    <a:moveTo>
                      <a:pt x="18" y="0"/>
                    </a:moveTo>
                    <a:lnTo>
                      <a:pt x="36" y="18"/>
                    </a:lnTo>
                    <a:lnTo>
                      <a:pt x="18" y="36"/>
                    </a:lnTo>
                    <a:lnTo>
                      <a:pt x="0" y="18"/>
                    </a:lnTo>
                    <a:lnTo>
                      <a:pt x="18" y="0"/>
                    </a:lnTo>
                    <a:close/>
                  </a:path>
                </a:pathLst>
              </a:custGeom>
              <a:solidFill>
                <a:srgbClr val="F24F11"/>
              </a:solidFill>
              <a:ln w="9525">
                <a:solidFill>
                  <a:srgbClr val="F24F11"/>
                </a:solidFill>
                <a:prstDash val="solid"/>
                <a:round/>
                <a:headEnd/>
                <a:tailEnd/>
              </a:ln>
            </p:spPr>
            <p:txBody>
              <a:bodyPr/>
              <a:lstStyle/>
              <a:p>
                <a:endParaRPr lang="it-IT"/>
              </a:p>
            </p:txBody>
          </p:sp>
          <p:sp>
            <p:nvSpPr>
              <p:cNvPr id="75" name="Freeform 50"/>
              <p:cNvSpPr>
                <a:spLocks/>
              </p:cNvSpPr>
              <p:nvPr/>
            </p:nvSpPr>
            <p:spPr bwMode="auto">
              <a:xfrm>
                <a:off x="2909" y="2328"/>
                <a:ext cx="32" cy="31"/>
              </a:xfrm>
              <a:custGeom>
                <a:avLst/>
                <a:gdLst>
                  <a:gd name="T0" fmla="*/ 18 w 36"/>
                  <a:gd name="T1" fmla="*/ 0 h 36"/>
                  <a:gd name="T2" fmla="*/ 36 w 36"/>
                  <a:gd name="T3" fmla="*/ 18 h 36"/>
                  <a:gd name="T4" fmla="*/ 18 w 36"/>
                  <a:gd name="T5" fmla="*/ 36 h 36"/>
                  <a:gd name="T6" fmla="*/ 0 w 36"/>
                  <a:gd name="T7" fmla="*/ 18 h 36"/>
                  <a:gd name="T8" fmla="*/ 18 w 36"/>
                  <a:gd name="T9" fmla="*/ 0 h 36"/>
                </a:gdLst>
                <a:ahLst/>
                <a:cxnLst>
                  <a:cxn ang="0">
                    <a:pos x="T0" y="T1"/>
                  </a:cxn>
                  <a:cxn ang="0">
                    <a:pos x="T2" y="T3"/>
                  </a:cxn>
                  <a:cxn ang="0">
                    <a:pos x="T4" y="T5"/>
                  </a:cxn>
                  <a:cxn ang="0">
                    <a:pos x="T6" y="T7"/>
                  </a:cxn>
                  <a:cxn ang="0">
                    <a:pos x="T8" y="T9"/>
                  </a:cxn>
                </a:cxnLst>
                <a:rect l="0" t="0" r="r" b="b"/>
                <a:pathLst>
                  <a:path w="36" h="36">
                    <a:moveTo>
                      <a:pt x="18" y="0"/>
                    </a:moveTo>
                    <a:lnTo>
                      <a:pt x="36" y="18"/>
                    </a:lnTo>
                    <a:lnTo>
                      <a:pt x="18" y="36"/>
                    </a:lnTo>
                    <a:lnTo>
                      <a:pt x="0" y="18"/>
                    </a:lnTo>
                    <a:lnTo>
                      <a:pt x="18" y="0"/>
                    </a:lnTo>
                    <a:close/>
                  </a:path>
                </a:pathLst>
              </a:custGeom>
              <a:solidFill>
                <a:srgbClr val="F24F11"/>
              </a:solidFill>
              <a:ln w="9525">
                <a:solidFill>
                  <a:srgbClr val="F24F11"/>
                </a:solidFill>
                <a:prstDash val="solid"/>
                <a:round/>
                <a:headEnd/>
                <a:tailEnd/>
              </a:ln>
            </p:spPr>
            <p:txBody>
              <a:bodyPr/>
              <a:lstStyle/>
              <a:p>
                <a:endParaRPr lang="it-IT"/>
              </a:p>
            </p:txBody>
          </p:sp>
          <p:sp>
            <p:nvSpPr>
              <p:cNvPr id="76" name="Freeform 51"/>
              <p:cNvSpPr>
                <a:spLocks/>
              </p:cNvSpPr>
              <p:nvPr/>
            </p:nvSpPr>
            <p:spPr bwMode="auto">
              <a:xfrm>
                <a:off x="2812" y="2451"/>
                <a:ext cx="31" cy="31"/>
              </a:xfrm>
              <a:custGeom>
                <a:avLst/>
                <a:gdLst>
                  <a:gd name="T0" fmla="*/ 18 w 35"/>
                  <a:gd name="T1" fmla="*/ 0 h 36"/>
                  <a:gd name="T2" fmla="*/ 35 w 35"/>
                  <a:gd name="T3" fmla="*/ 18 h 36"/>
                  <a:gd name="T4" fmla="*/ 18 w 35"/>
                  <a:gd name="T5" fmla="*/ 36 h 36"/>
                  <a:gd name="T6" fmla="*/ 0 w 35"/>
                  <a:gd name="T7" fmla="*/ 18 h 36"/>
                  <a:gd name="T8" fmla="*/ 18 w 35"/>
                  <a:gd name="T9" fmla="*/ 0 h 36"/>
                </a:gdLst>
                <a:ahLst/>
                <a:cxnLst>
                  <a:cxn ang="0">
                    <a:pos x="T0" y="T1"/>
                  </a:cxn>
                  <a:cxn ang="0">
                    <a:pos x="T2" y="T3"/>
                  </a:cxn>
                  <a:cxn ang="0">
                    <a:pos x="T4" y="T5"/>
                  </a:cxn>
                  <a:cxn ang="0">
                    <a:pos x="T6" y="T7"/>
                  </a:cxn>
                  <a:cxn ang="0">
                    <a:pos x="T8" y="T9"/>
                  </a:cxn>
                </a:cxnLst>
                <a:rect l="0" t="0" r="r" b="b"/>
                <a:pathLst>
                  <a:path w="35" h="36">
                    <a:moveTo>
                      <a:pt x="18" y="0"/>
                    </a:moveTo>
                    <a:lnTo>
                      <a:pt x="35" y="18"/>
                    </a:lnTo>
                    <a:lnTo>
                      <a:pt x="18" y="36"/>
                    </a:lnTo>
                    <a:lnTo>
                      <a:pt x="0" y="18"/>
                    </a:lnTo>
                    <a:lnTo>
                      <a:pt x="18" y="0"/>
                    </a:lnTo>
                    <a:close/>
                  </a:path>
                </a:pathLst>
              </a:custGeom>
              <a:solidFill>
                <a:srgbClr val="F24F11"/>
              </a:solidFill>
              <a:ln w="9525">
                <a:solidFill>
                  <a:srgbClr val="F24F11"/>
                </a:solidFill>
                <a:prstDash val="solid"/>
                <a:round/>
                <a:headEnd/>
                <a:tailEnd/>
              </a:ln>
            </p:spPr>
            <p:txBody>
              <a:bodyPr/>
              <a:lstStyle/>
              <a:p>
                <a:endParaRPr lang="it-IT"/>
              </a:p>
            </p:txBody>
          </p:sp>
          <p:sp>
            <p:nvSpPr>
              <p:cNvPr id="77" name="Freeform 52"/>
              <p:cNvSpPr>
                <a:spLocks/>
              </p:cNvSpPr>
              <p:nvPr/>
            </p:nvSpPr>
            <p:spPr bwMode="auto">
              <a:xfrm>
                <a:off x="2492" y="2512"/>
                <a:ext cx="32" cy="31"/>
              </a:xfrm>
              <a:custGeom>
                <a:avLst/>
                <a:gdLst>
                  <a:gd name="T0" fmla="*/ 18 w 36"/>
                  <a:gd name="T1" fmla="*/ 0 h 36"/>
                  <a:gd name="T2" fmla="*/ 36 w 36"/>
                  <a:gd name="T3" fmla="*/ 18 h 36"/>
                  <a:gd name="T4" fmla="*/ 18 w 36"/>
                  <a:gd name="T5" fmla="*/ 36 h 36"/>
                  <a:gd name="T6" fmla="*/ 0 w 36"/>
                  <a:gd name="T7" fmla="*/ 18 h 36"/>
                  <a:gd name="T8" fmla="*/ 18 w 36"/>
                  <a:gd name="T9" fmla="*/ 0 h 36"/>
                </a:gdLst>
                <a:ahLst/>
                <a:cxnLst>
                  <a:cxn ang="0">
                    <a:pos x="T0" y="T1"/>
                  </a:cxn>
                  <a:cxn ang="0">
                    <a:pos x="T2" y="T3"/>
                  </a:cxn>
                  <a:cxn ang="0">
                    <a:pos x="T4" y="T5"/>
                  </a:cxn>
                  <a:cxn ang="0">
                    <a:pos x="T6" y="T7"/>
                  </a:cxn>
                  <a:cxn ang="0">
                    <a:pos x="T8" y="T9"/>
                  </a:cxn>
                </a:cxnLst>
                <a:rect l="0" t="0" r="r" b="b"/>
                <a:pathLst>
                  <a:path w="36" h="36">
                    <a:moveTo>
                      <a:pt x="18" y="0"/>
                    </a:moveTo>
                    <a:lnTo>
                      <a:pt x="36" y="18"/>
                    </a:lnTo>
                    <a:lnTo>
                      <a:pt x="18" y="36"/>
                    </a:lnTo>
                    <a:lnTo>
                      <a:pt x="0" y="18"/>
                    </a:lnTo>
                    <a:lnTo>
                      <a:pt x="18" y="0"/>
                    </a:lnTo>
                    <a:close/>
                  </a:path>
                </a:pathLst>
              </a:custGeom>
              <a:solidFill>
                <a:srgbClr val="F24F11"/>
              </a:solidFill>
              <a:ln w="9525">
                <a:solidFill>
                  <a:srgbClr val="F24F11"/>
                </a:solidFill>
                <a:prstDash val="solid"/>
                <a:round/>
                <a:headEnd/>
                <a:tailEnd/>
              </a:ln>
            </p:spPr>
            <p:txBody>
              <a:bodyPr/>
              <a:lstStyle/>
              <a:p>
                <a:endParaRPr lang="it-IT"/>
              </a:p>
            </p:txBody>
          </p:sp>
          <p:sp>
            <p:nvSpPr>
              <p:cNvPr id="78" name="Freeform 53"/>
              <p:cNvSpPr>
                <a:spLocks/>
              </p:cNvSpPr>
              <p:nvPr/>
            </p:nvSpPr>
            <p:spPr bwMode="auto">
              <a:xfrm>
                <a:off x="2785" y="2528"/>
                <a:ext cx="32" cy="31"/>
              </a:xfrm>
              <a:custGeom>
                <a:avLst/>
                <a:gdLst>
                  <a:gd name="T0" fmla="*/ 18 w 36"/>
                  <a:gd name="T1" fmla="*/ 0 h 36"/>
                  <a:gd name="T2" fmla="*/ 36 w 36"/>
                  <a:gd name="T3" fmla="*/ 18 h 36"/>
                  <a:gd name="T4" fmla="*/ 18 w 36"/>
                  <a:gd name="T5" fmla="*/ 36 h 36"/>
                  <a:gd name="T6" fmla="*/ 0 w 36"/>
                  <a:gd name="T7" fmla="*/ 18 h 36"/>
                  <a:gd name="T8" fmla="*/ 18 w 36"/>
                  <a:gd name="T9" fmla="*/ 0 h 36"/>
                </a:gdLst>
                <a:ahLst/>
                <a:cxnLst>
                  <a:cxn ang="0">
                    <a:pos x="T0" y="T1"/>
                  </a:cxn>
                  <a:cxn ang="0">
                    <a:pos x="T2" y="T3"/>
                  </a:cxn>
                  <a:cxn ang="0">
                    <a:pos x="T4" y="T5"/>
                  </a:cxn>
                  <a:cxn ang="0">
                    <a:pos x="T6" y="T7"/>
                  </a:cxn>
                  <a:cxn ang="0">
                    <a:pos x="T8" y="T9"/>
                  </a:cxn>
                </a:cxnLst>
                <a:rect l="0" t="0" r="r" b="b"/>
                <a:pathLst>
                  <a:path w="36" h="36">
                    <a:moveTo>
                      <a:pt x="18" y="0"/>
                    </a:moveTo>
                    <a:lnTo>
                      <a:pt x="36" y="18"/>
                    </a:lnTo>
                    <a:lnTo>
                      <a:pt x="18" y="36"/>
                    </a:lnTo>
                    <a:lnTo>
                      <a:pt x="0" y="18"/>
                    </a:lnTo>
                    <a:lnTo>
                      <a:pt x="18" y="0"/>
                    </a:lnTo>
                    <a:close/>
                  </a:path>
                </a:pathLst>
              </a:custGeom>
              <a:solidFill>
                <a:srgbClr val="F24F11"/>
              </a:solidFill>
              <a:ln w="9525">
                <a:solidFill>
                  <a:srgbClr val="F24F11"/>
                </a:solidFill>
                <a:prstDash val="solid"/>
                <a:round/>
                <a:headEnd/>
                <a:tailEnd/>
              </a:ln>
            </p:spPr>
            <p:txBody>
              <a:bodyPr/>
              <a:lstStyle/>
              <a:p>
                <a:endParaRPr lang="it-IT"/>
              </a:p>
            </p:txBody>
          </p:sp>
          <p:sp>
            <p:nvSpPr>
              <p:cNvPr id="79" name="Freeform 54"/>
              <p:cNvSpPr>
                <a:spLocks/>
              </p:cNvSpPr>
              <p:nvPr/>
            </p:nvSpPr>
            <p:spPr bwMode="auto">
              <a:xfrm>
                <a:off x="2622" y="2538"/>
                <a:ext cx="32" cy="31"/>
              </a:xfrm>
              <a:custGeom>
                <a:avLst/>
                <a:gdLst>
                  <a:gd name="T0" fmla="*/ 18 w 36"/>
                  <a:gd name="T1" fmla="*/ 0 h 36"/>
                  <a:gd name="T2" fmla="*/ 36 w 36"/>
                  <a:gd name="T3" fmla="*/ 18 h 36"/>
                  <a:gd name="T4" fmla="*/ 18 w 36"/>
                  <a:gd name="T5" fmla="*/ 36 h 36"/>
                  <a:gd name="T6" fmla="*/ 0 w 36"/>
                  <a:gd name="T7" fmla="*/ 18 h 36"/>
                  <a:gd name="T8" fmla="*/ 18 w 36"/>
                  <a:gd name="T9" fmla="*/ 0 h 36"/>
                </a:gdLst>
                <a:ahLst/>
                <a:cxnLst>
                  <a:cxn ang="0">
                    <a:pos x="T0" y="T1"/>
                  </a:cxn>
                  <a:cxn ang="0">
                    <a:pos x="T2" y="T3"/>
                  </a:cxn>
                  <a:cxn ang="0">
                    <a:pos x="T4" y="T5"/>
                  </a:cxn>
                  <a:cxn ang="0">
                    <a:pos x="T6" y="T7"/>
                  </a:cxn>
                  <a:cxn ang="0">
                    <a:pos x="T8" y="T9"/>
                  </a:cxn>
                </a:cxnLst>
                <a:rect l="0" t="0" r="r" b="b"/>
                <a:pathLst>
                  <a:path w="36" h="36">
                    <a:moveTo>
                      <a:pt x="18" y="0"/>
                    </a:moveTo>
                    <a:lnTo>
                      <a:pt x="36" y="18"/>
                    </a:lnTo>
                    <a:lnTo>
                      <a:pt x="18" y="36"/>
                    </a:lnTo>
                    <a:lnTo>
                      <a:pt x="0" y="18"/>
                    </a:lnTo>
                    <a:lnTo>
                      <a:pt x="18" y="0"/>
                    </a:lnTo>
                    <a:close/>
                  </a:path>
                </a:pathLst>
              </a:custGeom>
              <a:solidFill>
                <a:srgbClr val="F24F11"/>
              </a:solidFill>
              <a:ln w="9525">
                <a:solidFill>
                  <a:srgbClr val="F24F11"/>
                </a:solidFill>
                <a:prstDash val="solid"/>
                <a:round/>
                <a:headEnd/>
                <a:tailEnd/>
              </a:ln>
            </p:spPr>
            <p:txBody>
              <a:bodyPr/>
              <a:lstStyle/>
              <a:p>
                <a:endParaRPr lang="it-IT"/>
              </a:p>
            </p:txBody>
          </p:sp>
          <p:sp>
            <p:nvSpPr>
              <p:cNvPr id="80" name="Freeform 55"/>
              <p:cNvSpPr>
                <a:spLocks/>
              </p:cNvSpPr>
              <p:nvPr/>
            </p:nvSpPr>
            <p:spPr bwMode="auto">
              <a:xfrm>
                <a:off x="3050" y="2307"/>
                <a:ext cx="32" cy="31"/>
              </a:xfrm>
              <a:custGeom>
                <a:avLst/>
                <a:gdLst>
                  <a:gd name="T0" fmla="*/ 18 w 36"/>
                  <a:gd name="T1" fmla="*/ 0 h 36"/>
                  <a:gd name="T2" fmla="*/ 36 w 36"/>
                  <a:gd name="T3" fmla="*/ 18 h 36"/>
                  <a:gd name="T4" fmla="*/ 18 w 36"/>
                  <a:gd name="T5" fmla="*/ 36 h 36"/>
                  <a:gd name="T6" fmla="*/ 0 w 36"/>
                  <a:gd name="T7" fmla="*/ 18 h 36"/>
                  <a:gd name="T8" fmla="*/ 18 w 36"/>
                  <a:gd name="T9" fmla="*/ 0 h 36"/>
                </a:gdLst>
                <a:ahLst/>
                <a:cxnLst>
                  <a:cxn ang="0">
                    <a:pos x="T0" y="T1"/>
                  </a:cxn>
                  <a:cxn ang="0">
                    <a:pos x="T2" y="T3"/>
                  </a:cxn>
                  <a:cxn ang="0">
                    <a:pos x="T4" y="T5"/>
                  </a:cxn>
                  <a:cxn ang="0">
                    <a:pos x="T6" y="T7"/>
                  </a:cxn>
                  <a:cxn ang="0">
                    <a:pos x="T8" y="T9"/>
                  </a:cxn>
                </a:cxnLst>
                <a:rect l="0" t="0" r="r" b="b"/>
                <a:pathLst>
                  <a:path w="36" h="36">
                    <a:moveTo>
                      <a:pt x="18" y="0"/>
                    </a:moveTo>
                    <a:lnTo>
                      <a:pt x="36" y="18"/>
                    </a:lnTo>
                    <a:lnTo>
                      <a:pt x="18" y="36"/>
                    </a:lnTo>
                    <a:lnTo>
                      <a:pt x="0" y="18"/>
                    </a:lnTo>
                    <a:lnTo>
                      <a:pt x="18" y="0"/>
                    </a:lnTo>
                    <a:close/>
                  </a:path>
                </a:pathLst>
              </a:custGeom>
              <a:solidFill>
                <a:srgbClr val="F24F11"/>
              </a:solidFill>
              <a:ln w="9525">
                <a:solidFill>
                  <a:srgbClr val="F24F11"/>
                </a:solidFill>
                <a:prstDash val="solid"/>
                <a:round/>
                <a:headEnd/>
                <a:tailEnd/>
              </a:ln>
            </p:spPr>
            <p:txBody>
              <a:bodyPr/>
              <a:lstStyle/>
              <a:p>
                <a:endParaRPr lang="it-IT"/>
              </a:p>
            </p:txBody>
          </p:sp>
          <p:sp>
            <p:nvSpPr>
              <p:cNvPr id="81" name="Freeform 56"/>
              <p:cNvSpPr>
                <a:spLocks/>
              </p:cNvSpPr>
              <p:nvPr/>
            </p:nvSpPr>
            <p:spPr bwMode="auto">
              <a:xfrm>
                <a:off x="2557" y="2404"/>
                <a:ext cx="32" cy="31"/>
              </a:xfrm>
              <a:custGeom>
                <a:avLst/>
                <a:gdLst>
                  <a:gd name="T0" fmla="*/ 18 w 36"/>
                  <a:gd name="T1" fmla="*/ 0 h 36"/>
                  <a:gd name="T2" fmla="*/ 36 w 36"/>
                  <a:gd name="T3" fmla="*/ 18 h 36"/>
                  <a:gd name="T4" fmla="*/ 18 w 36"/>
                  <a:gd name="T5" fmla="*/ 36 h 36"/>
                  <a:gd name="T6" fmla="*/ 0 w 36"/>
                  <a:gd name="T7" fmla="*/ 18 h 36"/>
                  <a:gd name="T8" fmla="*/ 18 w 36"/>
                  <a:gd name="T9" fmla="*/ 0 h 36"/>
                </a:gdLst>
                <a:ahLst/>
                <a:cxnLst>
                  <a:cxn ang="0">
                    <a:pos x="T0" y="T1"/>
                  </a:cxn>
                  <a:cxn ang="0">
                    <a:pos x="T2" y="T3"/>
                  </a:cxn>
                  <a:cxn ang="0">
                    <a:pos x="T4" y="T5"/>
                  </a:cxn>
                  <a:cxn ang="0">
                    <a:pos x="T6" y="T7"/>
                  </a:cxn>
                  <a:cxn ang="0">
                    <a:pos x="T8" y="T9"/>
                  </a:cxn>
                </a:cxnLst>
                <a:rect l="0" t="0" r="r" b="b"/>
                <a:pathLst>
                  <a:path w="36" h="36">
                    <a:moveTo>
                      <a:pt x="18" y="0"/>
                    </a:moveTo>
                    <a:lnTo>
                      <a:pt x="36" y="18"/>
                    </a:lnTo>
                    <a:lnTo>
                      <a:pt x="18" y="36"/>
                    </a:lnTo>
                    <a:lnTo>
                      <a:pt x="0" y="18"/>
                    </a:lnTo>
                    <a:lnTo>
                      <a:pt x="18" y="0"/>
                    </a:lnTo>
                    <a:close/>
                  </a:path>
                </a:pathLst>
              </a:custGeom>
              <a:solidFill>
                <a:srgbClr val="F24F11"/>
              </a:solidFill>
              <a:ln w="9525">
                <a:solidFill>
                  <a:srgbClr val="F24F11"/>
                </a:solidFill>
                <a:prstDash val="solid"/>
                <a:round/>
                <a:headEnd/>
                <a:tailEnd/>
              </a:ln>
            </p:spPr>
            <p:txBody>
              <a:bodyPr/>
              <a:lstStyle/>
              <a:p>
                <a:endParaRPr lang="it-IT"/>
              </a:p>
            </p:txBody>
          </p:sp>
          <p:sp>
            <p:nvSpPr>
              <p:cNvPr id="82" name="Freeform 57"/>
              <p:cNvSpPr>
                <a:spLocks/>
              </p:cNvSpPr>
              <p:nvPr/>
            </p:nvSpPr>
            <p:spPr bwMode="auto">
              <a:xfrm>
                <a:off x="2968" y="2318"/>
                <a:ext cx="33" cy="31"/>
              </a:xfrm>
              <a:custGeom>
                <a:avLst/>
                <a:gdLst>
                  <a:gd name="T0" fmla="*/ 18 w 36"/>
                  <a:gd name="T1" fmla="*/ 0 h 36"/>
                  <a:gd name="T2" fmla="*/ 36 w 36"/>
                  <a:gd name="T3" fmla="*/ 18 h 36"/>
                  <a:gd name="T4" fmla="*/ 18 w 36"/>
                  <a:gd name="T5" fmla="*/ 36 h 36"/>
                  <a:gd name="T6" fmla="*/ 0 w 36"/>
                  <a:gd name="T7" fmla="*/ 18 h 36"/>
                  <a:gd name="T8" fmla="*/ 18 w 36"/>
                  <a:gd name="T9" fmla="*/ 0 h 36"/>
                </a:gdLst>
                <a:ahLst/>
                <a:cxnLst>
                  <a:cxn ang="0">
                    <a:pos x="T0" y="T1"/>
                  </a:cxn>
                  <a:cxn ang="0">
                    <a:pos x="T2" y="T3"/>
                  </a:cxn>
                  <a:cxn ang="0">
                    <a:pos x="T4" y="T5"/>
                  </a:cxn>
                  <a:cxn ang="0">
                    <a:pos x="T6" y="T7"/>
                  </a:cxn>
                  <a:cxn ang="0">
                    <a:pos x="T8" y="T9"/>
                  </a:cxn>
                </a:cxnLst>
                <a:rect l="0" t="0" r="r" b="b"/>
                <a:pathLst>
                  <a:path w="36" h="36">
                    <a:moveTo>
                      <a:pt x="18" y="0"/>
                    </a:moveTo>
                    <a:lnTo>
                      <a:pt x="36" y="18"/>
                    </a:lnTo>
                    <a:lnTo>
                      <a:pt x="18" y="36"/>
                    </a:lnTo>
                    <a:lnTo>
                      <a:pt x="0" y="18"/>
                    </a:lnTo>
                    <a:lnTo>
                      <a:pt x="18" y="0"/>
                    </a:lnTo>
                    <a:close/>
                  </a:path>
                </a:pathLst>
              </a:custGeom>
              <a:solidFill>
                <a:srgbClr val="F24F11"/>
              </a:solidFill>
              <a:ln w="9525">
                <a:solidFill>
                  <a:srgbClr val="F24F11"/>
                </a:solidFill>
                <a:prstDash val="solid"/>
                <a:round/>
                <a:headEnd/>
                <a:tailEnd/>
              </a:ln>
            </p:spPr>
            <p:txBody>
              <a:bodyPr/>
              <a:lstStyle/>
              <a:p>
                <a:endParaRPr lang="it-IT"/>
              </a:p>
            </p:txBody>
          </p:sp>
          <p:sp>
            <p:nvSpPr>
              <p:cNvPr id="83" name="Freeform 58"/>
              <p:cNvSpPr>
                <a:spLocks/>
              </p:cNvSpPr>
              <p:nvPr/>
            </p:nvSpPr>
            <p:spPr bwMode="auto">
              <a:xfrm>
                <a:off x="2578" y="2466"/>
                <a:ext cx="33" cy="31"/>
              </a:xfrm>
              <a:custGeom>
                <a:avLst/>
                <a:gdLst>
                  <a:gd name="T0" fmla="*/ 18 w 36"/>
                  <a:gd name="T1" fmla="*/ 0 h 36"/>
                  <a:gd name="T2" fmla="*/ 36 w 36"/>
                  <a:gd name="T3" fmla="*/ 18 h 36"/>
                  <a:gd name="T4" fmla="*/ 18 w 36"/>
                  <a:gd name="T5" fmla="*/ 36 h 36"/>
                  <a:gd name="T6" fmla="*/ 0 w 36"/>
                  <a:gd name="T7" fmla="*/ 18 h 36"/>
                  <a:gd name="T8" fmla="*/ 18 w 36"/>
                  <a:gd name="T9" fmla="*/ 0 h 36"/>
                </a:gdLst>
                <a:ahLst/>
                <a:cxnLst>
                  <a:cxn ang="0">
                    <a:pos x="T0" y="T1"/>
                  </a:cxn>
                  <a:cxn ang="0">
                    <a:pos x="T2" y="T3"/>
                  </a:cxn>
                  <a:cxn ang="0">
                    <a:pos x="T4" y="T5"/>
                  </a:cxn>
                  <a:cxn ang="0">
                    <a:pos x="T6" y="T7"/>
                  </a:cxn>
                  <a:cxn ang="0">
                    <a:pos x="T8" y="T9"/>
                  </a:cxn>
                </a:cxnLst>
                <a:rect l="0" t="0" r="r" b="b"/>
                <a:pathLst>
                  <a:path w="36" h="36">
                    <a:moveTo>
                      <a:pt x="18" y="0"/>
                    </a:moveTo>
                    <a:lnTo>
                      <a:pt x="36" y="18"/>
                    </a:lnTo>
                    <a:lnTo>
                      <a:pt x="18" y="36"/>
                    </a:lnTo>
                    <a:lnTo>
                      <a:pt x="0" y="18"/>
                    </a:lnTo>
                    <a:lnTo>
                      <a:pt x="18" y="0"/>
                    </a:lnTo>
                    <a:close/>
                  </a:path>
                </a:pathLst>
              </a:custGeom>
              <a:solidFill>
                <a:srgbClr val="F24F11"/>
              </a:solidFill>
              <a:ln w="9525">
                <a:solidFill>
                  <a:srgbClr val="F24F11"/>
                </a:solidFill>
                <a:prstDash val="solid"/>
                <a:round/>
                <a:headEnd/>
                <a:tailEnd/>
              </a:ln>
            </p:spPr>
            <p:txBody>
              <a:bodyPr/>
              <a:lstStyle/>
              <a:p>
                <a:endParaRPr lang="it-IT"/>
              </a:p>
            </p:txBody>
          </p:sp>
          <p:sp>
            <p:nvSpPr>
              <p:cNvPr id="84" name="Freeform 59"/>
              <p:cNvSpPr>
                <a:spLocks/>
              </p:cNvSpPr>
              <p:nvPr/>
            </p:nvSpPr>
            <p:spPr bwMode="auto">
              <a:xfrm>
                <a:off x="2162" y="2585"/>
                <a:ext cx="32" cy="30"/>
              </a:xfrm>
              <a:custGeom>
                <a:avLst/>
                <a:gdLst>
                  <a:gd name="T0" fmla="*/ 18 w 36"/>
                  <a:gd name="T1" fmla="*/ 0 h 36"/>
                  <a:gd name="T2" fmla="*/ 36 w 36"/>
                  <a:gd name="T3" fmla="*/ 18 h 36"/>
                  <a:gd name="T4" fmla="*/ 18 w 36"/>
                  <a:gd name="T5" fmla="*/ 36 h 36"/>
                  <a:gd name="T6" fmla="*/ 0 w 36"/>
                  <a:gd name="T7" fmla="*/ 18 h 36"/>
                  <a:gd name="T8" fmla="*/ 18 w 36"/>
                  <a:gd name="T9" fmla="*/ 0 h 36"/>
                </a:gdLst>
                <a:ahLst/>
                <a:cxnLst>
                  <a:cxn ang="0">
                    <a:pos x="T0" y="T1"/>
                  </a:cxn>
                  <a:cxn ang="0">
                    <a:pos x="T2" y="T3"/>
                  </a:cxn>
                  <a:cxn ang="0">
                    <a:pos x="T4" y="T5"/>
                  </a:cxn>
                  <a:cxn ang="0">
                    <a:pos x="T6" y="T7"/>
                  </a:cxn>
                  <a:cxn ang="0">
                    <a:pos x="T8" y="T9"/>
                  </a:cxn>
                </a:cxnLst>
                <a:rect l="0" t="0" r="r" b="b"/>
                <a:pathLst>
                  <a:path w="36" h="36">
                    <a:moveTo>
                      <a:pt x="18" y="0"/>
                    </a:moveTo>
                    <a:lnTo>
                      <a:pt x="36" y="18"/>
                    </a:lnTo>
                    <a:lnTo>
                      <a:pt x="18" y="36"/>
                    </a:lnTo>
                    <a:lnTo>
                      <a:pt x="0" y="18"/>
                    </a:lnTo>
                    <a:lnTo>
                      <a:pt x="18" y="0"/>
                    </a:lnTo>
                    <a:close/>
                  </a:path>
                </a:pathLst>
              </a:custGeom>
              <a:solidFill>
                <a:srgbClr val="F24F11"/>
              </a:solidFill>
              <a:ln w="9525">
                <a:solidFill>
                  <a:srgbClr val="F24F11"/>
                </a:solidFill>
                <a:prstDash val="solid"/>
                <a:round/>
                <a:headEnd/>
                <a:tailEnd/>
              </a:ln>
            </p:spPr>
            <p:txBody>
              <a:bodyPr/>
              <a:lstStyle/>
              <a:p>
                <a:endParaRPr lang="it-IT"/>
              </a:p>
            </p:txBody>
          </p:sp>
          <p:sp>
            <p:nvSpPr>
              <p:cNvPr id="85" name="Freeform 60"/>
              <p:cNvSpPr>
                <a:spLocks/>
              </p:cNvSpPr>
              <p:nvPr/>
            </p:nvSpPr>
            <p:spPr bwMode="auto">
              <a:xfrm>
                <a:off x="2538" y="2561"/>
                <a:ext cx="77" cy="31"/>
              </a:xfrm>
              <a:custGeom>
                <a:avLst/>
                <a:gdLst>
                  <a:gd name="T0" fmla="*/ 18 w 36"/>
                  <a:gd name="T1" fmla="*/ 0 h 36"/>
                  <a:gd name="T2" fmla="*/ 36 w 36"/>
                  <a:gd name="T3" fmla="*/ 18 h 36"/>
                  <a:gd name="T4" fmla="*/ 18 w 36"/>
                  <a:gd name="T5" fmla="*/ 36 h 36"/>
                  <a:gd name="T6" fmla="*/ 0 w 36"/>
                  <a:gd name="T7" fmla="*/ 18 h 36"/>
                  <a:gd name="T8" fmla="*/ 18 w 36"/>
                  <a:gd name="T9" fmla="*/ 0 h 36"/>
                </a:gdLst>
                <a:ahLst/>
                <a:cxnLst>
                  <a:cxn ang="0">
                    <a:pos x="T0" y="T1"/>
                  </a:cxn>
                  <a:cxn ang="0">
                    <a:pos x="T2" y="T3"/>
                  </a:cxn>
                  <a:cxn ang="0">
                    <a:pos x="T4" y="T5"/>
                  </a:cxn>
                  <a:cxn ang="0">
                    <a:pos x="T6" y="T7"/>
                  </a:cxn>
                  <a:cxn ang="0">
                    <a:pos x="T8" y="T9"/>
                  </a:cxn>
                </a:cxnLst>
                <a:rect l="0" t="0" r="r" b="b"/>
                <a:pathLst>
                  <a:path w="36" h="36">
                    <a:moveTo>
                      <a:pt x="18" y="0"/>
                    </a:moveTo>
                    <a:lnTo>
                      <a:pt x="36" y="18"/>
                    </a:lnTo>
                    <a:lnTo>
                      <a:pt x="18" y="36"/>
                    </a:lnTo>
                    <a:lnTo>
                      <a:pt x="0" y="18"/>
                    </a:lnTo>
                    <a:lnTo>
                      <a:pt x="18" y="0"/>
                    </a:lnTo>
                    <a:close/>
                  </a:path>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endParaRPr lang="it-IT"/>
              </a:p>
            </p:txBody>
          </p:sp>
          <p:sp>
            <p:nvSpPr>
              <p:cNvPr id="86" name="Freeform 61"/>
              <p:cNvSpPr>
                <a:spLocks/>
              </p:cNvSpPr>
              <p:nvPr/>
            </p:nvSpPr>
            <p:spPr bwMode="auto">
              <a:xfrm>
                <a:off x="2709" y="2410"/>
                <a:ext cx="32" cy="30"/>
              </a:xfrm>
              <a:custGeom>
                <a:avLst/>
                <a:gdLst>
                  <a:gd name="T0" fmla="*/ 18 w 36"/>
                  <a:gd name="T1" fmla="*/ 0 h 36"/>
                  <a:gd name="T2" fmla="*/ 36 w 36"/>
                  <a:gd name="T3" fmla="*/ 18 h 36"/>
                  <a:gd name="T4" fmla="*/ 18 w 36"/>
                  <a:gd name="T5" fmla="*/ 36 h 36"/>
                  <a:gd name="T6" fmla="*/ 0 w 36"/>
                  <a:gd name="T7" fmla="*/ 18 h 36"/>
                  <a:gd name="T8" fmla="*/ 18 w 36"/>
                  <a:gd name="T9" fmla="*/ 0 h 36"/>
                </a:gdLst>
                <a:ahLst/>
                <a:cxnLst>
                  <a:cxn ang="0">
                    <a:pos x="T0" y="T1"/>
                  </a:cxn>
                  <a:cxn ang="0">
                    <a:pos x="T2" y="T3"/>
                  </a:cxn>
                  <a:cxn ang="0">
                    <a:pos x="T4" y="T5"/>
                  </a:cxn>
                  <a:cxn ang="0">
                    <a:pos x="T6" y="T7"/>
                  </a:cxn>
                  <a:cxn ang="0">
                    <a:pos x="T8" y="T9"/>
                  </a:cxn>
                </a:cxnLst>
                <a:rect l="0" t="0" r="r" b="b"/>
                <a:pathLst>
                  <a:path w="36" h="36">
                    <a:moveTo>
                      <a:pt x="18" y="0"/>
                    </a:moveTo>
                    <a:lnTo>
                      <a:pt x="36" y="18"/>
                    </a:lnTo>
                    <a:lnTo>
                      <a:pt x="18" y="36"/>
                    </a:lnTo>
                    <a:lnTo>
                      <a:pt x="0" y="18"/>
                    </a:lnTo>
                    <a:lnTo>
                      <a:pt x="18" y="0"/>
                    </a:lnTo>
                    <a:close/>
                  </a:path>
                </a:pathLst>
              </a:custGeom>
              <a:solidFill>
                <a:srgbClr val="F24F11"/>
              </a:solidFill>
              <a:ln w="9525">
                <a:solidFill>
                  <a:srgbClr val="F24F11"/>
                </a:solidFill>
                <a:prstDash val="solid"/>
                <a:round/>
                <a:headEnd/>
                <a:tailEnd/>
              </a:ln>
            </p:spPr>
            <p:txBody>
              <a:bodyPr/>
              <a:lstStyle/>
              <a:p>
                <a:endParaRPr lang="it-IT"/>
              </a:p>
            </p:txBody>
          </p:sp>
          <p:sp>
            <p:nvSpPr>
              <p:cNvPr id="87" name="Freeform 62"/>
              <p:cNvSpPr>
                <a:spLocks/>
              </p:cNvSpPr>
              <p:nvPr/>
            </p:nvSpPr>
            <p:spPr bwMode="auto">
              <a:xfrm>
                <a:off x="2952" y="2240"/>
                <a:ext cx="32" cy="31"/>
              </a:xfrm>
              <a:custGeom>
                <a:avLst/>
                <a:gdLst>
                  <a:gd name="T0" fmla="*/ 18 w 36"/>
                  <a:gd name="T1" fmla="*/ 0 h 36"/>
                  <a:gd name="T2" fmla="*/ 36 w 36"/>
                  <a:gd name="T3" fmla="*/ 18 h 36"/>
                  <a:gd name="T4" fmla="*/ 18 w 36"/>
                  <a:gd name="T5" fmla="*/ 36 h 36"/>
                  <a:gd name="T6" fmla="*/ 0 w 36"/>
                  <a:gd name="T7" fmla="*/ 18 h 36"/>
                  <a:gd name="T8" fmla="*/ 18 w 36"/>
                  <a:gd name="T9" fmla="*/ 0 h 36"/>
                </a:gdLst>
                <a:ahLst/>
                <a:cxnLst>
                  <a:cxn ang="0">
                    <a:pos x="T0" y="T1"/>
                  </a:cxn>
                  <a:cxn ang="0">
                    <a:pos x="T2" y="T3"/>
                  </a:cxn>
                  <a:cxn ang="0">
                    <a:pos x="T4" y="T5"/>
                  </a:cxn>
                  <a:cxn ang="0">
                    <a:pos x="T6" y="T7"/>
                  </a:cxn>
                  <a:cxn ang="0">
                    <a:pos x="T8" y="T9"/>
                  </a:cxn>
                </a:cxnLst>
                <a:rect l="0" t="0" r="r" b="b"/>
                <a:pathLst>
                  <a:path w="36" h="36">
                    <a:moveTo>
                      <a:pt x="18" y="0"/>
                    </a:moveTo>
                    <a:lnTo>
                      <a:pt x="36" y="18"/>
                    </a:lnTo>
                    <a:lnTo>
                      <a:pt x="18" y="36"/>
                    </a:lnTo>
                    <a:lnTo>
                      <a:pt x="0" y="18"/>
                    </a:lnTo>
                    <a:lnTo>
                      <a:pt x="18" y="0"/>
                    </a:lnTo>
                    <a:close/>
                  </a:path>
                </a:pathLst>
              </a:custGeom>
              <a:solidFill>
                <a:srgbClr val="F24F11"/>
              </a:solidFill>
              <a:ln w="9525">
                <a:solidFill>
                  <a:srgbClr val="F24F11"/>
                </a:solidFill>
                <a:prstDash val="solid"/>
                <a:round/>
                <a:headEnd/>
                <a:tailEnd/>
              </a:ln>
            </p:spPr>
            <p:txBody>
              <a:bodyPr/>
              <a:lstStyle/>
              <a:p>
                <a:endParaRPr lang="it-IT"/>
              </a:p>
            </p:txBody>
          </p:sp>
          <p:sp>
            <p:nvSpPr>
              <p:cNvPr id="88" name="Freeform 63"/>
              <p:cNvSpPr>
                <a:spLocks/>
              </p:cNvSpPr>
              <p:nvPr/>
            </p:nvSpPr>
            <p:spPr bwMode="auto">
              <a:xfrm>
                <a:off x="2326" y="2556"/>
                <a:ext cx="77" cy="31"/>
              </a:xfrm>
              <a:custGeom>
                <a:avLst/>
                <a:gdLst>
                  <a:gd name="T0" fmla="*/ 18 w 36"/>
                  <a:gd name="T1" fmla="*/ 0 h 36"/>
                  <a:gd name="T2" fmla="*/ 36 w 36"/>
                  <a:gd name="T3" fmla="*/ 18 h 36"/>
                  <a:gd name="T4" fmla="*/ 18 w 36"/>
                  <a:gd name="T5" fmla="*/ 36 h 36"/>
                  <a:gd name="T6" fmla="*/ 0 w 36"/>
                  <a:gd name="T7" fmla="*/ 18 h 36"/>
                  <a:gd name="T8" fmla="*/ 18 w 36"/>
                  <a:gd name="T9" fmla="*/ 0 h 36"/>
                </a:gdLst>
                <a:ahLst/>
                <a:cxnLst>
                  <a:cxn ang="0">
                    <a:pos x="T0" y="T1"/>
                  </a:cxn>
                  <a:cxn ang="0">
                    <a:pos x="T2" y="T3"/>
                  </a:cxn>
                  <a:cxn ang="0">
                    <a:pos x="T4" y="T5"/>
                  </a:cxn>
                  <a:cxn ang="0">
                    <a:pos x="T6" y="T7"/>
                  </a:cxn>
                  <a:cxn ang="0">
                    <a:pos x="T8" y="T9"/>
                  </a:cxn>
                </a:cxnLst>
                <a:rect l="0" t="0" r="r" b="b"/>
                <a:pathLst>
                  <a:path w="36" h="36">
                    <a:moveTo>
                      <a:pt x="18" y="0"/>
                    </a:moveTo>
                    <a:lnTo>
                      <a:pt x="36" y="18"/>
                    </a:lnTo>
                    <a:lnTo>
                      <a:pt x="18" y="36"/>
                    </a:lnTo>
                    <a:lnTo>
                      <a:pt x="0" y="18"/>
                    </a:lnTo>
                    <a:lnTo>
                      <a:pt x="18" y="0"/>
                    </a:lnTo>
                    <a:close/>
                  </a:path>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endParaRPr lang="it-IT"/>
              </a:p>
            </p:txBody>
          </p:sp>
          <p:sp>
            <p:nvSpPr>
              <p:cNvPr id="89" name="Freeform 64"/>
              <p:cNvSpPr>
                <a:spLocks/>
              </p:cNvSpPr>
              <p:nvPr/>
            </p:nvSpPr>
            <p:spPr bwMode="auto">
              <a:xfrm>
                <a:off x="2936" y="2420"/>
                <a:ext cx="32" cy="31"/>
              </a:xfrm>
              <a:custGeom>
                <a:avLst/>
                <a:gdLst>
                  <a:gd name="T0" fmla="*/ 18 w 36"/>
                  <a:gd name="T1" fmla="*/ 0 h 36"/>
                  <a:gd name="T2" fmla="*/ 36 w 36"/>
                  <a:gd name="T3" fmla="*/ 18 h 36"/>
                  <a:gd name="T4" fmla="*/ 18 w 36"/>
                  <a:gd name="T5" fmla="*/ 36 h 36"/>
                  <a:gd name="T6" fmla="*/ 0 w 36"/>
                  <a:gd name="T7" fmla="*/ 18 h 36"/>
                  <a:gd name="T8" fmla="*/ 18 w 36"/>
                  <a:gd name="T9" fmla="*/ 0 h 36"/>
                </a:gdLst>
                <a:ahLst/>
                <a:cxnLst>
                  <a:cxn ang="0">
                    <a:pos x="T0" y="T1"/>
                  </a:cxn>
                  <a:cxn ang="0">
                    <a:pos x="T2" y="T3"/>
                  </a:cxn>
                  <a:cxn ang="0">
                    <a:pos x="T4" y="T5"/>
                  </a:cxn>
                  <a:cxn ang="0">
                    <a:pos x="T6" y="T7"/>
                  </a:cxn>
                  <a:cxn ang="0">
                    <a:pos x="T8" y="T9"/>
                  </a:cxn>
                </a:cxnLst>
                <a:rect l="0" t="0" r="r" b="b"/>
                <a:pathLst>
                  <a:path w="36" h="36">
                    <a:moveTo>
                      <a:pt x="18" y="0"/>
                    </a:moveTo>
                    <a:lnTo>
                      <a:pt x="36" y="18"/>
                    </a:lnTo>
                    <a:lnTo>
                      <a:pt x="18" y="36"/>
                    </a:lnTo>
                    <a:lnTo>
                      <a:pt x="0" y="18"/>
                    </a:lnTo>
                    <a:lnTo>
                      <a:pt x="18" y="0"/>
                    </a:lnTo>
                    <a:close/>
                  </a:path>
                </a:pathLst>
              </a:custGeom>
              <a:solidFill>
                <a:srgbClr val="F24F11"/>
              </a:solidFill>
              <a:ln w="9525">
                <a:solidFill>
                  <a:srgbClr val="F24F11"/>
                </a:solidFill>
                <a:prstDash val="solid"/>
                <a:round/>
                <a:headEnd/>
                <a:tailEnd/>
              </a:ln>
            </p:spPr>
            <p:txBody>
              <a:bodyPr/>
              <a:lstStyle/>
              <a:p>
                <a:endParaRPr lang="it-IT"/>
              </a:p>
            </p:txBody>
          </p:sp>
          <p:sp>
            <p:nvSpPr>
              <p:cNvPr id="90" name="Freeform 65"/>
              <p:cNvSpPr>
                <a:spLocks/>
              </p:cNvSpPr>
              <p:nvPr/>
            </p:nvSpPr>
            <p:spPr bwMode="auto">
              <a:xfrm>
                <a:off x="1771" y="3165"/>
                <a:ext cx="32" cy="30"/>
              </a:xfrm>
              <a:custGeom>
                <a:avLst/>
                <a:gdLst>
                  <a:gd name="T0" fmla="*/ 18 w 36"/>
                  <a:gd name="T1" fmla="*/ 0 h 36"/>
                  <a:gd name="T2" fmla="*/ 36 w 36"/>
                  <a:gd name="T3" fmla="*/ 18 h 36"/>
                  <a:gd name="T4" fmla="*/ 18 w 36"/>
                  <a:gd name="T5" fmla="*/ 36 h 36"/>
                  <a:gd name="T6" fmla="*/ 0 w 36"/>
                  <a:gd name="T7" fmla="*/ 18 h 36"/>
                  <a:gd name="T8" fmla="*/ 18 w 36"/>
                  <a:gd name="T9" fmla="*/ 0 h 36"/>
                </a:gdLst>
                <a:ahLst/>
                <a:cxnLst>
                  <a:cxn ang="0">
                    <a:pos x="T0" y="T1"/>
                  </a:cxn>
                  <a:cxn ang="0">
                    <a:pos x="T2" y="T3"/>
                  </a:cxn>
                  <a:cxn ang="0">
                    <a:pos x="T4" y="T5"/>
                  </a:cxn>
                  <a:cxn ang="0">
                    <a:pos x="T6" y="T7"/>
                  </a:cxn>
                  <a:cxn ang="0">
                    <a:pos x="T8" y="T9"/>
                  </a:cxn>
                </a:cxnLst>
                <a:rect l="0" t="0" r="r" b="b"/>
                <a:pathLst>
                  <a:path w="36" h="36">
                    <a:moveTo>
                      <a:pt x="18" y="0"/>
                    </a:moveTo>
                    <a:lnTo>
                      <a:pt x="36" y="18"/>
                    </a:lnTo>
                    <a:lnTo>
                      <a:pt x="18" y="36"/>
                    </a:lnTo>
                    <a:lnTo>
                      <a:pt x="0" y="18"/>
                    </a:lnTo>
                    <a:lnTo>
                      <a:pt x="18" y="0"/>
                    </a:lnTo>
                    <a:close/>
                  </a:path>
                </a:pathLst>
              </a:custGeom>
              <a:solidFill>
                <a:srgbClr val="F24F11"/>
              </a:solidFill>
              <a:ln w="9525">
                <a:solidFill>
                  <a:srgbClr val="F24F11"/>
                </a:solidFill>
                <a:prstDash val="solid"/>
                <a:round/>
                <a:headEnd/>
                <a:tailEnd/>
              </a:ln>
            </p:spPr>
            <p:txBody>
              <a:bodyPr/>
              <a:lstStyle/>
              <a:p>
                <a:endParaRPr lang="it-IT"/>
              </a:p>
            </p:txBody>
          </p:sp>
          <p:sp>
            <p:nvSpPr>
              <p:cNvPr id="91" name="Freeform 66"/>
              <p:cNvSpPr>
                <a:spLocks/>
              </p:cNvSpPr>
              <p:nvPr/>
            </p:nvSpPr>
            <p:spPr bwMode="auto">
              <a:xfrm>
                <a:off x="2129" y="2600"/>
                <a:ext cx="33" cy="31"/>
              </a:xfrm>
              <a:custGeom>
                <a:avLst/>
                <a:gdLst>
                  <a:gd name="T0" fmla="*/ 18 w 36"/>
                  <a:gd name="T1" fmla="*/ 0 h 36"/>
                  <a:gd name="T2" fmla="*/ 36 w 36"/>
                  <a:gd name="T3" fmla="*/ 18 h 36"/>
                  <a:gd name="T4" fmla="*/ 18 w 36"/>
                  <a:gd name="T5" fmla="*/ 36 h 36"/>
                  <a:gd name="T6" fmla="*/ 0 w 36"/>
                  <a:gd name="T7" fmla="*/ 18 h 36"/>
                  <a:gd name="T8" fmla="*/ 18 w 36"/>
                  <a:gd name="T9" fmla="*/ 0 h 36"/>
                </a:gdLst>
                <a:ahLst/>
                <a:cxnLst>
                  <a:cxn ang="0">
                    <a:pos x="T0" y="T1"/>
                  </a:cxn>
                  <a:cxn ang="0">
                    <a:pos x="T2" y="T3"/>
                  </a:cxn>
                  <a:cxn ang="0">
                    <a:pos x="T4" y="T5"/>
                  </a:cxn>
                  <a:cxn ang="0">
                    <a:pos x="T6" y="T7"/>
                  </a:cxn>
                  <a:cxn ang="0">
                    <a:pos x="T8" y="T9"/>
                  </a:cxn>
                </a:cxnLst>
                <a:rect l="0" t="0" r="r" b="b"/>
                <a:pathLst>
                  <a:path w="36" h="36">
                    <a:moveTo>
                      <a:pt x="18" y="0"/>
                    </a:moveTo>
                    <a:lnTo>
                      <a:pt x="36" y="18"/>
                    </a:lnTo>
                    <a:lnTo>
                      <a:pt x="18" y="36"/>
                    </a:lnTo>
                    <a:lnTo>
                      <a:pt x="0" y="18"/>
                    </a:lnTo>
                    <a:lnTo>
                      <a:pt x="18" y="0"/>
                    </a:lnTo>
                    <a:close/>
                  </a:path>
                </a:pathLst>
              </a:custGeom>
              <a:solidFill>
                <a:srgbClr val="F24F11"/>
              </a:solidFill>
              <a:ln w="9525">
                <a:solidFill>
                  <a:srgbClr val="F24F11"/>
                </a:solidFill>
                <a:prstDash val="solid"/>
                <a:round/>
                <a:headEnd/>
                <a:tailEnd/>
              </a:ln>
            </p:spPr>
            <p:txBody>
              <a:bodyPr/>
              <a:lstStyle/>
              <a:p>
                <a:endParaRPr lang="it-IT"/>
              </a:p>
            </p:txBody>
          </p:sp>
          <p:sp>
            <p:nvSpPr>
              <p:cNvPr id="92" name="Freeform 67"/>
              <p:cNvSpPr>
                <a:spLocks/>
              </p:cNvSpPr>
              <p:nvPr/>
            </p:nvSpPr>
            <p:spPr bwMode="auto">
              <a:xfrm>
                <a:off x="2361" y="2574"/>
                <a:ext cx="33" cy="31"/>
              </a:xfrm>
              <a:custGeom>
                <a:avLst/>
                <a:gdLst>
                  <a:gd name="T0" fmla="*/ 18 w 36"/>
                  <a:gd name="T1" fmla="*/ 0 h 36"/>
                  <a:gd name="T2" fmla="*/ 36 w 36"/>
                  <a:gd name="T3" fmla="*/ 18 h 36"/>
                  <a:gd name="T4" fmla="*/ 18 w 36"/>
                  <a:gd name="T5" fmla="*/ 36 h 36"/>
                  <a:gd name="T6" fmla="*/ 0 w 36"/>
                  <a:gd name="T7" fmla="*/ 18 h 36"/>
                  <a:gd name="T8" fmla="*/ 18 w 36"/>
                  <a:gd name="T9" fmla="*/ 0 h 36"/>
                </a:gdLst>
                <a:ahLst/>
                <a:cxnLst>
                  <a:cxn ang="0">
                    <a:pos x="T0" y="T1"/>
                  </a:cxn>
                  <a:cxn ang="0">
                    <a:pos x="T2" y="T3"/>
                  </a:cxn>
                  <a:cxn ang="0">
                    <a:pos x="T4" y="T5"/>
                  </a:cxn>
                  <a:cxn ang="0">
                    <a:pos x="T6" y="T7"/>
                  </a:cxn>
                  <a:cxn ang="0">
                    <a:pos x="T8" y="T9"/>
                  </a:cxn>
                </a:cxnLst>
                <a:rect l="0" t="0" r="r" b="b"/>
                <a:pathLst>
                  <a:path w="36" h="36">
                    <a:moveTo>
                      <a:pt x="18" y="0"/>
                    </a:moveTo>
                    <a:lnTo>
                      <a:pt x="36" y="18"/>
                    </a:lnTo>
                    <a:lnTo>
                      <a:pt x="18" y="36"/>
                    </a:lnTo>
                    <a:lnTo>
                      <a:pt x="0" y="18"/>
                    </a:lnTo>
                    <a:lnTo>
                      <a:pt x="18" y="0"/>
                    </a:lnTo>
                    <a:close/>
                  </a:path>
                </a:pathLst>
              </a:custGeom>
              <a:solidFill>
                <a:srgbClr val="F24F11"/>
              </a:solidFill>
              <a:ln w="9525">
                <a:solidFill>
                  <a:srgbClr val="F24F11"/>
                </a:solidFill>
                <a:prstDash val="solid"/>
                <a:round/>
                <a:headEnd/>
                <a:tailEnd/>
              </a:ln>
            </p:spPr>
            <p:txBody>
              <a:bodyPr/>
              <a:lstStyle/>
              <a:p>
                <a:endParaRPr lang="it-IT"/>
              </a:p>
            </p:txBody>
          </p:sp>
          <p:sp>
            <p:nvSpPr>
              <p:cNvPr id="93" name="Freeform 68"/>
              <p:cNvSpPr>
                <a:spLocks/>
              </p:cNvSpPr>
              <p:nvPr/>
            </p:nvSpPr>
            <p:spPr bwMode="auto">
              <a:xfrm>
                <a:off x="3450" y="2220"/>
                <a:ext cx="33" cy="31"/>
              </a:xfrm>
              <a:custGeom>
                <a:avLst/>
                <a:gdLst>
                  <a:gd name="T0" fmla="*/ 18 w 36"/>
                  <a:gd name="T1" fmla="*/ 0 h 36"/>
                  <a:gd name="T2" fmla="*/ 36 w 36"/>
                  <a:gd name="T3" fmla="*/ 18 h 36"/>
                  <a:gd name="T4" fmla="*/ 18 w 36"/>
                  <a:gd name="T5" fmla="*/ 36 h 36"/>
                  <a:gd name="T6" fmla="*/ 0 w 36"/>
                  <a:gd name="T7" fmla="*/ 18 h 36"/>
                  <a:gd name="T8" fmla="*/ 18 w 36"/>
                  <a:gd name="T9" fmla="*/ 0 h 36"/>
                </a:gdLst>
                <a:ahLst/>
                <a:cxnLst>
                  <a:cxn ang="0">
                    <a:pos x="T0" y="T1"/>
                  </a:cxn>
                  <a:cxn ang="0">
                    <a:pos x="T2" y="T3"/>
                  </a:cxn>
                  <a:cxn ang="0">
                    <a:pos x="T4" y="T5"/>
                  </a:cxn>
                  <a:cxn ang="0">
                    <a:pos x="T6" y="T7"/>
                  </a:cxn>
                  <a:cxn ang="0">
                    <a:pos x="T8" y="T9"/>
                  </a:cxn>
                </a:cxnLst>
                <a:rect l="0" t="0" r="r" b="b"/>
                <a:pathLst>
                  <a:path w="36" h="36">
                    <a:moveTo>
                      <a:pt x="18" y="0"/>
                    </a:moveTo>
                    <a:lnTo>
                      <a:pt x="36" y="18"/>
                    </a:lnTo>
                    <a:lnTo>
                      <a:pt x="18" y="36"/>
                    </a:lnTo>
                    <a:lnTo>
                      <a:pt x="0" y="18"/>
                    </a:lnTo>
                    <a:lnTo>
                      <a:pt x="18" y="0"/>
                    </a:lnTo>
                    <a:close/>
                  </a:path>
                </a:pathLst>
              </a:custGeom>
              <a:solidFill>
                <a:srgbClr val="F24F11"/>
              </a:solidFill>
              <a:ln w="9525">
                <a:solidFill>
                  <a:srgbClr val="F24F11"/>
                </a:solidFill>
                <a:prstDash val="solid"/>
                <a:round/>
                <a:headEnd/>
                <a:tailEnd/>
              </a:ln>
            </p:spPr>
            <p:txBody>
              <a:bodyPr/>
              <a:lstStyle/>
              <a:p>
                <a:endParaRPr lang="it-IT"/>
              </a:p>
            </p:txBody>
          </p:sp>
          <p:sp>
            <p:nvSpPr>
              <p:cNvPr id="94" name="Freeform 69"/>
              <p:cNvSpPr>
                <a:spLocks/>
              </p:cNvSpPr>
              <p:nvPr/>
            </p:nvSpPr>
            <p:spPr bwMode="auto">
              <a:xfrm>
                <a:off x="2562" y="2318"/>
                <a:ext cx="33" cy="31"/>
              </a:xfrm>
              <a:custGeom>
                <a:avLst/>
                <a:gdLst>
                  <a:gd name="T0" fmla="*/ 18 w 36"/>
                  <a:gd name="T1" fmla="*/ 0 h 36"/>
                  <a:gd name="T2" fmla="*/ 36 w 36"/>
                  <a:gd name="T3" fmla="*/ 18 h 36"/>
                  <a:gd name="T4" fmla="*/ 18 w 36"/>
                  <a:gd name="T5" fmla="*/ 36 h 36"/>
                  <a:gd name="T6" fmla="*/ 0 w 36"/>
                  <a:gd name="T7" fmla="*/ 18 h 36"/>
                  <a:gd name="T8" fmla="*/ 18 w 36"/>
                  <a:gd name="T9" fmla="*/ 0 h 36"/>
                </a:gdLst>
                <a:ahLst/>
                <a:cxnLst>
                  <a:cxn ang="0">
                    <a:pos x="T0" y="T1"/>
                  </a:cxn>
                  <a:cxn ang="0">
                    <a:pos x="T2" y="T3"/>
                  </a:cxn>
                  <a:cxn ang="0">
                    <a:pos x="T4" y="T5"/>
                  </a:cxn>
                  <a:cxn ang="0">
                    <a:pos x="T6" y="T7"/>
                  </a:cxn>
                  <a:cxn ang="0">
                    <a:pos x="T8" y="T9"/>
                  </a:cxn>
                </a:cxnLst>
                <a:rect l="0" t="0" r="r" b="b"/>
                <a:pathLst>
                  <a:path w="36" h="36">
                    <a:moveTo>
                      <a:pt x="18" y="0"/>
                    </a:moveTo>
                    <a:lnTo>
                      <a:pt x="36" y="18"/>
                    </a:lnTo>
                    <a:lnTo>
                      <a:pt x="18" y="36"/>
                    </a:lnTo>
                    <a:lnTo>
                      <a:pt x="0" y="18"/>
                    </a:lnTo>
                    <a:lnTo>
                      <a:pt x="18" y="0"/>
                    </a:lnTo>
                    <a:close/>
                  </a:path>
                </a:pathLst>
              </a:custGeom>
              <a:solidFill>
                <a:srgbClr val="F24F11"/>
              </a:solidFill>
              <a:ln w="9525">
                <a:solidFill>
                  <a:srgbClr val="F24F11"/>
                </a:solidFill>
                <a:prstDash val="solid"/>
                <a:round/>
                <a:headEnd/>
                <a:tailEnd/>
              </a:ln>
            </p:spPr>
            <p:txBody>
              <a:bodyPr/>
              <a:lstStyle/>
              <a:p>
                <a:endParaRPr lang="it-IT"/>
              </a:p>
            </p:txBody>
          </p:sp>
          <p:sp>
            <p:nvSpPr>
              <p:cNvPr id="95" name="Freeform 70"/>
              <p:cNvSpPr>
                <a:spLocks/>
              </p:cNvSpPr>
              <p:nvPr/>
            </p:nvSpPr>
            <p:spPr bwMode="auto">
              <a:xfrm>
                <a:off x="2616" y="2579"/>
                <a:ext cx="33" cy="31"/>
              </a:xfrm>
              <a:custGeom>
                <a:avLst/>
                <a:gdLst>
                  <a:gd name="T0" fmla="*/ 18 w 36"/>
                  <a:gd name="T1" fmla="*/ 0 h 36"/>
                  <a:gd name="T2" fmla="*/ 36 w 36"/>
                  <a:gd name="T3" fmla="*/ 18 h 36"/>
                  <a:gd name="T4" fmla="*/ 18 w 36"/>
                  <a:gd name="T5" fmla="*/ 36 h 36"/>
                  <a:gd name="T6" fmla="*/ 0 w 36"/>
                  <a:gd name="T7" fmla="*/ 18 h 36"/>
                  <a:gd name="T8" fmla="*/ 18 w 36"/>
                  <a:gd name="T9" fmla="*/ 0 h 36"/>
                </a:gdLst>
                <a:ahLst/>
                <a:cxnLst>
                  <a:cxn ang="0">
                    <a:pos x="T0" y="T1"/>
                  </a:cxn>
                  <a:cxn ang="0">
                    <a:pos x="T2" y="T3"/>
                  </a:cxn>
                  <a:cxn ang="0">
                    <a:pos x="T4" y="T5"/>
                  </a:cxn>
                  <a:cxn ang="0">
                    <a:pos x="T6" y="T7"/>
                  </a:cxn>
                  <a:cxn ang="0">
                    <a:pos x="T8" y="T9"/>
                  </a:cxn>
                </a:cxnLst>
                <a:rect l="0" t="0" r="r" b="b"/>
                <a:pathLst>
                  <a:path w="36" h="36">
                    <a:moveTo>
                      <a:pt x="18" y="0"/>
                    </a:moveTo>
                    <a:lnTo>
                      <a:pt x="36" y="18"/>
                    </a:lnTo>
                    <a:lnTo>
                      <a:pt x="18" y="36"/>
                    </a:lnTo>
                    <a:lnTo>
                      <a:pt x="0" y="18"/>
                    </a:lnTo>
                    <a:lnTo>
                      <a:pt x="18" y="0"/>
                    </a:lnTo>
                    <a:close/>
                  </a:path>
                </a:pathLst>
              </a:custGeom>
              <a:solidFill>
                <a:srgbClr val="F24F11"/>
              </a:solidFill>
              <a:ln w="9525">
                <a:solidFill>
                  <a:srgbClr val="F24F11"/>
                </a:solidFill>
                <a:prstDash val="solid"/>
                <a:round/>
                <a:headEnd/>
                <a:tailEnd/>
              </a:ln>
            </p:spPr>
            <p:txBody>
              <a:bodyPr/>
              <a:lstStyle/>
              <a:p>
                <a:endParaRPr lang="it-IT"/>
              </a:p>
            </p:txBody>
          </p:sp>
          <p:sp>
            <p:nvSpPr>
              <p:cNvPr id="96" name="Freeform 71"/>
              <p:cNvSpPr>
                <a:spLocks/>
              </p:cNvSpPr>
              <p:nvPr/>
            </p:nvSpPr>
            <p:spPr bwMode="auto">
              <a:xfrm>
                <a:off x="2812" y="2297"/>
                <a:ext cx="31" cy="31"/>
              </a:xfrm>
              <a:custGeom>
                <a:avLst/>
                <a:gdLst>
                  <a:gd name="T0" fmla="*/ 18 w 35"/>
                  <a:gd name="T1" fmla="*/ 0 h 36"/>
                  <a:gd name="T2" fmla="*/ 35 w 35"/>
                  <a:gd name="T3" fmla="*/ 18 h 36"/>
                  <a:gd name="T4" fmla="*/ 18 w 35"/>
                  <a:gd name="T5" fmla="*/ 36 h 36"/>
                  <a:gd name="T6" fmla="*/ 0 w 35"/>
                  <a:gd name="T7" fmla="*/ 18 h 36"/>
                  <a:gd name="T8" fmla="*/ 18 w 35"/>
                  <a:gd name="T9" fmla="*/ 0 h 36"/>
                </a:gdLst>
                <a:ahLst/>
                <a:cxnLst>
                  <a:cxn ang="0">
                    <a:pos x="T0" y="T1"/>
                  </a:cxn>
                  <a:cxn ang="0">
                    <a:pos x="T2" y="T3"/>
                  </a:cxn>
                  <a:cxn ang="0">
                    <a:pos x="T4" y="T5"/>
                  </a:cxn>
                  <a:cxn ang="0">
                    <a:pos x="T6" y="T7"/>
                  </a:cxn>
                  <a:cxn ang="0">
                    <a:pos x="T8" y="T9"/>
                  </a:cxn>
                </a:cxnLst>
                <a:rect l="0" t="0" r="r" b="b"/>
                <a:pathLst>
                  <a:path w="35" h="36">
                    <a:moveTo>
                      <a:pt x="18" y="0"/>
                    </a:moveTo>
                    <a:lnTo>
                      <a:pt x="35" y="18"/>
                    </a:lnTo>
                    <a:lnTo>
                      <a:pt x="18" y="36"/>
                    </a:lnTo>
                    <a:lnTo>
                      <a:pt x="0" y="18"/>
                    </a:lnTo>
                    <a:lnTo>
                      <a:pt x="18" y="0"/>
                    </a:lnTo>
                    <a:close/>
                  </a:path>
                </a:pathLst>
              </a:custGeom>
              <a:solidFill>
                <a:srgbClr val="F24F11"/>
              </a:solidFill>
              <a:ln w="9525">
                <a:solidFill>
                  <a:srgbClr val="F24F11"/>
                </a:solidFill>
                <a:prstDash val="solid"/>
                <a:round/>
                <a:headEnd/>
                <a:tailEnd/>
              </a:ln>
            </p:spPr>
            <p:txBody>
              <a:bodyPr/>
              <a:lstStyle/>
              <a:p>
                <a:endParaRPr lang="it-IT"/>
              </a:p>
            </p:txBody>
          </p:sp>
          <p:sp>
            <p:nvSpPr>
              <p:cNvPr id="97" name="Freeform 72"/>
              <p:cNvSpPr>
                <a:spLocks/>
              </p:cNvSpPr>
              <p:nvPr/>
            </p:nvSpPr>
            <p:spPr bwMode="auto">
              <a:xfrm>
                <a:off x="1858" y="2857"/>
                <a:ext cx="32" cy="30"/>
              </a:xfrm>
              <a:custGeom>
                <a:avLst/>
                <a:gdLst>
                  <a:gd name="T0" fmla="*/ 18 w 36"/>
                  <a:gd name="T1" fmla="*/ 0 h 36"/>
                  <a:gd name="T2" fmla="*/ 36 w 36"/>
                  <a:gd name="T3" fmla="*/ 18 h 36"/>
                  <a:gd name="T4" fmla="*/ 18 w 36"/>
                  <a:gd name="T5" fmla="*/ 36 h 36"/>
                  <a:gd name="T6" fmla="*/ 0 w 36"/>
                  <a:gd name="T7" fmla="*/ 18 h 36"/>
                  <a:gd name="T8" fmla="*/ 18 w 36"/>
                  <a:gd name="T9" fmla="*/ 0 h 36"/>
                </a:gdLst>
                <a:ahLst/>
                <a:cxnLst>
                  <a:cxn ang="0">
                    <a:pos x="T0" y="T1"/>
                  </a:cxn>
                  <a:cxn ang="0">
                    <a:pos x="T2" y="T3"/>
                  </a:cxn>
                  <a:cxn ang="0">
                    <a:pos x="T4" y="T5"/>
                  </a:cxn>
                  <a:cxn ang="0">
                    <a:pos x="T6" y="T7"/>
                  </a:cxn>
                  <a:cxn ang="0">
                    <a:pos x="T8" y="T9"/>
                  </a:cxn>
                </a:cxnLst>
                <a:rect l="0" t="0" r="r" b="b"/>
                <a:pathLst>
                  <a:path w="36" h="36">
                    <a:moveTo>
                      <a:pt x="18" y="0"/>
                    </a:moveTo>
                    <a:lnTo>
                      <a:pt x="36" y="18"/>
                    </a:lnTo>
                    <a:lnTo>
                      <a:pt x="18" y="36"/>
                    </a:lnTo>
                    <a:lnTo>
                      <a:pt x="0" y="18"/>
                    </a:lnTo>
                    <a:lnTo>
                      <a:pt x="18" y="0"/>
                    </a:lnTo>
                    <a:close/>
                  </a:path>
                </a:pathLst>
              </a:custGeom>
              <a:solidFill>
                <a:srgbClr val="F24F11"/>
              </a:solidFill>
              <a:ln w="9525">
                <a:solidFill>
                  <a:srgbClr val="F24F11"/>
                </a:solidFill>
                <a:prstDash val="solid"/>
                <a:round/>
                <a:headEnd/>
                <a:tailEnd/>
              </a:ln>
            </p:spPr>
            <p:txBody>
              <a:bodyPr/>
              <a:lstStyle/>
              <a:p>
                <a:endParaRPr lang="it-IT"/>
              </a:p>
            </p:txBody>
          </p:sp>
          <p:sp>
            <p:nvSpPr>
              <p:cNvPr id="98" name="Freeform 73"/>
              <p:cNvSpPr>
                <a:spLocks/>
              </p:cNvSpPr>
              <p:nvPr/>
            </p:nvSpPr>
            <p:spPr bwMode="auto">
              <a:xfrm>
                <a:off x="2426" y="2595"/>
                <a:ext cx="33" cy="31"/>
              </a:xfrm>
              <a:custGeom>
                <a:avLst/>
                <a:gdLst>
                  <a:gd name="T0" fmla="*/ 18 w 36"/>
                  <a:gd name="T1" fmla="*/ 0 h 36"/>
                  <a:gd name="T2" fmla="*/ 36 w 36"/>
                  <a:gd name="T3" fmla="*/ 18 h 36"/>
                  <a:gd name="T4" fmla="*/ 18 w 36"/>
                  <a:gd name="T5" fmla="*/ 36 h 36"/>
                  <a:gd name="T6" fmla="*/ 0 w 36"/>
                  <a:gd name="T7" fmla="*/ 18 h 36"/>
                  <a:gd name="T8" fmla="*/ 18 w 36"/>
                  <a:gd name="T9" fmla="*/ 0 h 36"/>
                </a:gdLst>
                <a:ahLst/>
                <a:cxnLst>
                  <a:cxn ang="0">
                    <a:pos x="T0" y="T1"/>
                  </a:cxn>
                  <a:cxn ang="0">
                    <a:pos x="T2" y="T3"/>
                  </a:cxn>
                  <a:cxn ang="0">
                    <a:pos x="T4" y="T5"/>
                  </a:cxn>
                  <a:cxn ang="0">
                    <a:pos x="T6" y="T7"/>
                  </a:cxn>
                  <a:cxn ang="0">
                    <a:pos x="T8" y="T9"/>
                  </a:cxn>
                </a:cxnLst>
                <a:rect l="0" t="0" r="r" b="b"/>
                <a:pathLst>
                  <a:path w="36" h="36">
                    <a:moveTo>
                      <a:pt x="18" y="0"/>
                    </a:moveTo>
                    <a:lnTo>
                      <a:pt x="36" y="18"/>
                    </a:lnTo>
                    <a:lnTo>
                      <a:pt x="18" y="36"/>
                    </a:lnTo>
                    <a:lnTo>
                      <a:pt x="0" y="18"/>
                    </a:lnTo>
                    <a:lnTo>
                      <a:pt x="18" y="0"/>
                    </a:lnTo>
                    <a:close/>
                  </a:path>
                </a:pathLst>
              </a:custGeom>
              <a:solidFill>
                <a:srgbClr val="F24F11"/>
              </a:solidFill>
              <a:ln w="9525">
                <a:solidFill>
                  <a:srgbClr val="F24F11"/>
                </a:solidFill>
                <a:prstDash val="solid"/>
                <a:round/>
                <a:headEnd/>
                <a:tailEnd/>
              </a:ln>
            </p:spPr>
            <p:txBody>
              <a:bodyPr/>
              <a:lstStyle/>
              <a:p>
                <a:endParaRPr lang="it-IT"/>
              </a:p>
            </p:txBody>
          </p:sp>
          <p:sp>
            <p:nvSpPr>
              <p:cNvPr id="99" name="Freeform 74"/>
              <p:cNvSpPr>
                <a:spLocks/>
              </p:cNvSpPr>
              <p:nvPr/>
            </p:nvSpPr>
            <p:spPr bwMode="auto">
              <a:xfrm>
                <a:off x="2042" y="2867"/>
                <a:ext cx="33" cy="31"/>
              </a:xfrm>
              <a:custGeom>
                <a:avLst/>
                <a:gdLst>
                  <a:gd name="T0" fmla="*/ 18 w 36"/>
                  <a:gd name="T1" fmla="*/ 0 h 36"/>
                  <a:gd name="T2" fmla="*/ 36 w 36"/>
                  <a:gd name="T3" fmla="*/ 18 h 36"/>
                  <a:gd name="T4" fmla="*/ 18 w 36"/>
                  <a:gd name="T5" fmla="*/ 36 h 36"/>
                  <a:gd name="T6" fmla="*/ 0 w 36"/>
                  <a:gd name="T7" fmla="*/ 18 h 36"/>
                  <a:gd name="T8" fmla="*/ 18 w 36"/>
                  <a:gd name="T9" fmla="*/ 0 h 36"/>
                </a:gdLst>
                <a:ahLst/>
                <a:cxnLst>
                  <a:cxn ang="0">
                    <a:pos x="T0" y="T1"/>
                  </a:cxn>
                  <a:cxn ang="0">
                    <a:pos x="T2" y="T3"/>
                  </a:cxn>
                  <a:cxn ang="0">
                    <a:pos x="T4" y="T5"/>
                  </a:cxn>
                  <a:cxn ang="0">
                    <a:pos x="T6" y="T7"/>
                  </a:cxn>
                  <a:cxn ang="0">
                    <a:pos x="T8" y="T9"/>
                  </a:cxn>
                </a:cxnLst>
                <a:rect l="0" t="0" r="r" b="b"/>
                <a:pathLst>
                  <a:path w="36" h="36">
                    <a:moveTo>
                      <a:pt x="18" y="0"/>
                    </a:moveTo>
                    <a:lnTo>
                      <a:pt x="36" y="18"/>
                    </a:lnTo>
                    <a:lnTo>
                      <a:pt x="18" y="36"/>
                    </a:lnTo>
                    <a:lnTo>
                      <a:pt x="0" y="18"/>
                    </a:lnTo>
                    <a:lnTo>
                      <a:pt x="18" y="0"/>
                    </a:lnTo>
                    <a:close/>
                  </a:path>
                </a:pathLst>
              </a:custGeom>
              <a:solidFill>
                <a:srgbClr val="F24F11"/>
              </a:solidFill>
              <a:ln w="9525">
                <a:solidFill>
                  <a:srgbClr val="F24F11"/>
                </a:solidFill>
                <a:prstDash val="solid"/>
                <a:round/>
                <a:headEnd/>
                <a:tailEnd/>
              </a:ln>
            </p:spPr>
            <p:txBody>
              <a:bodyPr/>
              <a:lstStyle/>
              <a:p>
                <a:endParaRPr lang="it-IT"/>
              </a:p>
            </p:txBody>
          </p:sp>
          <p:sp>
            <p:nvSpPr>
              <p:cNvPr id="100" name="Freeform 75"/>
              <p:cNvSpPr>
                <a:spLocks/>
              </p:cNvSpPr>
              <p:nvPr/>
            </p:nvSpPr>
            <p:spPr bwMode="auto">
              <a:xfrm>
                <a:off x="2508" y="2456"/>
                <a:ext cx="32" cy="31"/>
              </a:xfrm>
              <a:custGeom>
                <a:avLst/>
                <a:gdLst>
                  <a:gd name="T0" fmla="*/ 18 w 36"/>
                  <a:gd name="T1" fmla="*/ 0 h 36"/>
                  <a:gd name="T2" fmla="*/ 36 w 36"/>
                  <a:gd name="T3" fmla="*/ 18 h 36"/>
                  <a:gd name="T4" fmla="*/ 18 w 36"/>
                  <a:gd name="T5" fmla="*/ 36 h 36"/>
                  <a:gd name="T6" fmla="*/ 0 w 36"/>
                  <a:gd name="T7" fmla="*/ 18 h 36"/>
                  <a:gd name="T8" fmla="*/ 18 w 36"/>
                  <a:gd name="T9" fmla="*/ 0 h 36"/>
                </a:gdLst>
                <a:ahLst/>
                <a:cxnLst>
                  <a:cxn ang="0">
                    <a:pos x="T0" y="T1"/>
                  </a:cxn>
                  <a:cxn ang="0">
                    <a:pos x="T2" y="T3"/>
                  </a:cxn>
                  <a:cxn ang="0">
                    <a:pos x="T4" y="T5"/>
                  </a:cxn>
                  <a:cxn ang="0">
                    <a:pos x="T6" y="T7"/>
                  </a:cxn>
                  <a:cxn ang="0">
                    <a:pos x="T8" y="T9"/>
                  </a:cxn>
                </a:cxnLst>
                <a:rect l="0" t="0" r="r" b="b"/>
                <a:pathLst>
                  <a:path w="36" h="36">
                    <a:moveTo>
                      <a:pt x="18" y="0"/>
                    </a:moveTo>
                    <a:lnTo>
                      <a:pt x="36" y="18"/>
                    </a:lnTo>
                    <a:lnTo>
                      <a:pt x="18" y="36"/>
                    </a:lnTo>
                    <a:lnTo>
                      <a:pt x="0" y="18"/>
                    </a:lnTo>
                    <a:lnTo>
                      <a:pt x="18" y="0"/>
                    </a:lnTo>
                    <a:close/>
                  </a:path>
                </a:pathLst>
              </a:custGeom>
              <a:solidFill>
                <a:srgbClr val="F24F11"/>
              </a:solidFill>
              <a:ln w="9525">
                <a:solidFill>
                  <a:srgbClr val="F24F11"/>
                </a:solidFill>
                <a:prstDash val="solid"/>
                <a:round/>
                <a:headEnd/>
                <a:tailEnd/>
              </a:ln>
            </p:spPr>
            <p:txBody>
              <a:bodyPr/>
              <a:lstStyle/>
              <a:p>
                <a:endParaRPr lang="it-IT"/>
              </a:p>
            </p:txBody>
          </p:sp>
          <p:sp>
            <p:nvSpPr>
              <p:cNvPr id="101" name="Freeform 76"/>
              <p:cNvSpPr>
                <a:spLocks/>
              </p:cNvSpPr>
              <p:nvPr/>
            </p:nvSpPr>
            <p:spPr bwMode="auto">
              <a:xfrm>
                <a:off x="2703" y="2461"/>
                <a:ext cx="33" cy="31"/>
              </a:xfrm>
              <a:custGeom>
                <a:avLst/>
                <a:gdLst>
                  <a:gd name="T0" fmla="*/ 18 w 36"/>
                  <a:gd name="T1" fmla="*/ 0 h 36"/>
                  <a:gd name="T2" fmla="*/ 36 w 36"/>
                  <a:gd name="T3" fmla="*/ 18 h 36"/>
                  <a:gd name="T4" fmla="*/ 18 w 36"/>
                  <a:gd name="T5" fmla="*/ 36 h 36"/>
                  <a:gd name="T6" fmla="*/ 0 w 36"/>
                  <a:gd name="T7" fmla="*/ 18 h 36"/>
                  <a:gd name="T8" fmla="*/ 18 w 36"/>
                  <a:gd name="T9" fmla="*/ 0 h 36"/>
                </a:gdLst>
                <a:ahLst/>
                <a:cxnLst>
                  <a:cxn ang="0">
                    <a:pos x="T0" y="T1"/>
                  </a:cxn>
                  <a:cxn ang="0">
                    <a:pos x="T2" y="T3"/>
                  </a:cxn>
                  <a:cxn ang="0">
                    <a:pos x="T4" y="T5"/>
                  </a:cxn>
                  <a:cxn ang="0">
                    <a:pos x="T6" y="T7"/>
                  </a:cxn>
                  <a:cxn ang="0">
                    <a:pos x="T8" y="T9"/>
                  </a:cxn>
                </a:cxnLst>
                <a:rect l="0" t="0" r="r" b="b"/>
                <a:pathLst>
                  <a:path w="36" h="36">
                    <a:moveTo>
                      <a:pt x="18" y="0"/>
                    </a:moveTo>
                    <a:lnTo>
                      <a:pt x="36" y="18"/>
                    </a:lnTo>
                    <a:lnTo>
                      <a:pt x="18" y="36"/>
                    </a:lnTo>
                    <a:lnTo>
                      <a:pt x="0" y="18"/>
                    </a:lnTo>
                    <a:lnTo>
                      <a:pt x="18" y="0"/>
                    </a:lnTo>
                    <a:close/>
                  </a:path>
                </a:pathLst>
              </a:custGeom>
              <a:solidFill>
                <a:srgbClr val="F24F11"/>
              </a:solidFill>
              <a:ln w="9525">
                <a:solidFill>
                  <a:srgbClr val="F24F11"/>
                </a:solidFill>
                <a:prstDash val="solid"/>
                <a:round/>
                <a:headEnd/>
                <a:tailEnd/>
              </a:ln>
            </p:spPr>
            <p:txBody>
              <a:bodyPr/>
              <a:lstStyle/>
              <a:p>
                <a:endParaRPr lang="it-IT"/>
              </a:p>
            </p:txBody>
          </p:sp>
          <p:sp>
            <p:nvSpPr>
              <p:cNvPr id="102" name="Freeform 77"/>
              <p:cNvSpPr>
                <a:spLocks/>
              </p:cNvSpPr>
              <p:nvPr/>
            </p:nvSpPr>
            <p:spPr bwMode="auto">
              <a:xfrm>
                <a:off x="2774" y="2456"/>
                <a:ext cx="32" cy="31"/>
              </a:xfrm>
              <a:custGeom>
                <a:avLst/>
                <a:gdLst>
                  <a:gd name="T0" fmla="*/ 18 w 36"/>
                  <a:gd name="T1" fmla="*/ 0 h 36"/>
                  <a:gd name="T2" fmla="*/ 36 w 36"/>
                  <a:gd name="T3" fmla="*/ 18 h 36"/>
                  <a:gd name="T4" fmla="*/ 18 w 36"/>
                  <a:gd name="T5" fmla="*/ 36 h 36"/>
                  <a:gd name="T6" fmla="*/ 0 w 36"/>
                  <a:gd name="T7" fmla="*/ 18 h 36"/>
                  <a:gd name="T8" fmla="*/ 18 w 36"/>
                  <a:gd name="T9" fmla="*/ 0 h 36"/>
                </a:gdLst>
                <a:ahLst/>
                <a:cxnLst>
                  <a:cxn ang="0">
                    <a:pos x="T0" y="T1"/>
                  </a:cxn>
                  <a:cxn ang="0">
                    <a:pos x="T2" y="T3"/>
                  </a:cxn>
                  <a:cxn ang="0">
                    <a:pos x="T4" y="T5"/>
                  </a:cxn>
                  <a:cxn ang="0">
                    <a:pos x="T6" y="T7"/>
                  </a:cxn>
                  <a:cxn ang="0">
                    <a:pos x="T8" y="T9"/>
                  </a:cxn>
                </a:cxnLst>
                <a:rect l="0" t="0" r="r" b="b"/>
                <a:pathLst>
                  <a:path w="36" h="36">
                    <a:moveTo>
                      <a:pt x="18" y="0"/>
                    </a:moveTo>
                    <a:lnTo>
                      <a:pt x="36" y="18"/>
                    </a:lnTo>
                    <a:lnTo>
                      <a:pt x="18" y="36"/>
                    </a:lnTo>
                    <a:lnTo>
                      <a:pt x="0" y="18"/>
                    </a:lnTo>
                    <a:lnTo>
                      <a:pt x="18" y="0"/>
                    </a:lnTo>
                    <a:close/>
                  </a:path>
                </a:pathLst>
              </a:custGeom>
              <a:solidFill>
                <a:srgbClr val="F24F11"/>
              </a:solidFill>
              <a:ln w="9525">
                <a:solidFill>
                  <a:srgbClr val="F24F11"/>
                </a:solidFill>
                <a:prstDash val="solid"/>
                <a:round/>
                <a:headEnd/>
                <a:tailEnd/>
              </a:ln>
            </p:spPr>
            <p:txBody>
              <a:bodyPr/>
              <a:lstStyle/>
              <a:p>
                <a:endParaRPr lang="it-IT"/>
              </a:p>
            </p:txBody>
          </p:sp>
          <p:sp>
            <p:nvSpPr>
              <p:cNvPr id="103" name="Freeform 78"/>
              <p:cNvSpPr>
                <a:spLocks/>
              </p:cNvSpPr>
              <p:nvPr/>
            </p:nvSpPr>
            <p:spPr bwMode="auto">
              <a:xfrm>
                <a:off x="2698" y="2328"/>
                <a:ext cx="32" cy="31"/>
              </a:xfrm>
              <a:custGeom>
                <a:avLst/>
                <a:gdLst>
                  <a:gd name="T0" fmla="*/ 18 w 36"/>
                  <a:gd name="T1" fmla="*/ 0 h 36"/>
                  <a:gd name="T2" fmla="*/ 36 w 36"/>
                  <a:gd name="T3" fmla="*/ 18 h 36"/>
                  <a:gd name="T4" fmla="*/ 18 w 36"/>
                  <a:gd name="T5" fmla="*/ 36 h 36"/>
                  <a:gd name="T6" fmla="*/ 0 w 36"/>
                  <a:gd name="T7" fmla="*/ 18 h 36"/>
                  <a:gd name="T8" fmla="*/ 18 w 36"/>
                  <a:gd name="T9" fmla="*/ 0 h 36"/>
                </a:gdLst>
                <a:ahLst/>
                <a:cxnLst>
                  <a:cxn ang="0">
                    <a:pos x="T0" y="T1"/>
                  </a:cxn>
                  <a:cxn ang="0">
                    <a:pos x="T2" y="T3"/>
                  </a:cxn>
                  <a:cxn ang="0">
                    <a:pos x="T4" y="T5"/>
                  </a:cxn>
                  <a:cxn ang="0">
                    <a:pos x="T6" y="T7"/>
                  </a:cxn>
                  <a:cxn ang="0">
                    <a:pos x="T8" y="T9"/>
                  </a:cxn>
                </a:cxnLst>
                <a:rect l="0" t="0" r="r" b="b"/>
                <a:pathLst>
                  <a:path w="36" h="36">
                    <a:moveTo>
                      <a:pt x="18" y="0"/>
                    </a:moveTo>
                    <a:lnTo>
                      <a:pt x="36" y="18"/>
                    </a:lnTo>
                    <a:lnTo>
                      <a:pt x="18" y="36"/>
                    </a:lnTo>
                    <a:lnTo>
                      <a:pt x="0" y="18"/>
                    </a:lnTo>
                    <a:lnTo>
                      <a:pt x="18" y="0"/>
                    </a:lnTo>
                    <a:close/>
                  </a:path>
                </a:pathLst>
              </a:custGeom>
              <a:solidFill>
                <a:srgbClr val="F24F11"/>
              </a:solidFill>
              <a:ln w="9525">
                <a:solidFill>
                  <a:srgbClr val="F24F11"/>
                </a:solidFill>
                <a:prstDash val="solid"/>
                <a:round/>
                <a:headEnd/>
                <a:tailEnd/>
              </a:ln>
            </p:spPr>
            <p:txBody>
              <a:bodyPr/>
              <a:lstStyle/>
              <a:p>
                <a:endParaRPr lang="it-IT"/>
              </a:p>
            </p:txBody>
          </p:sp>
          <p:sp>
            <p:nvSpPr>
              <p:cNvPr id="104" name="Freeform 79"/>
              <p:cNvSpPr>
                <a:spLocks/>
              </p:cNvSpPr>
              <p:nvPr/>
            </p:nvSpPr>
            <p:spPr bwMode="auto">
              <a:xfrm>
                <a:off x="2654" y="2451"/>
                <a:ext cx="33" cy="31"/>
              </a:xfrm>
              <a:custGeom>
                <a:avLst/>
                <a:gdLst>
                  <a:gd name="T0" fmla="*/ 18 w 36"/>
                  <a:gd name="T1" fmla="*/ 0 h 36"/>
                  <a:gd name="T2" fmla="*/ 36 w 36"/>
                  <a:gd name="T3" fmla="*/ 18 h 36"/>
                  <a:gd name="T4" fmla="*/ 18 w 36"/>
                  <a:gd name="T5" fmla="*/ 36 h 36"/>
                  <a:gd name="T6" fmla="*/ 0 w 36"/>
                  <a:gd name="T7" fmla="*/ 18 h 36"/>
                  <a:gd name="T8" fmla="*/ 18 w 36"/>
                  <a:gd name="T9" fmla="*/ 0 h 36"/>
                </a:gdLst>
                <a:ahLst/>
                <a:cxnLst>
                  <a:cxn ang="0">
                    <a:pos x="T0" y="T1"/>
                  </a:cxn>
                  <a:cxn ang="0">
                    <a:pos x="T2" y="T3"/>
                  </a:cxn>
                  <a:cxn ang="0">
                    <a:pos x="T4" y="T5"/>
                  </a:cxn>
                  <a:cxn ang="0">
                    <a:pos x="T6" y="T7"/>
                  </a:cxn>
                  <a:cxn ang="0">
                    <a:pos x="T8" y="T9"/>
                  </a:cxn>
                </a:cxnLst>
                <a:rect l="0" t="0" r="r" b="b"/>
                <a:pathLst>
                  <a:path w="36" h="36">
                    <a:moveTo>
                      <a:pt x="18" y="0"/>
                    </a:moveTo>
                    <a:lnTo>
                      <a:pt x="36" y="18"/>
                    </a:lnTo>
                    <a:lnTo>
                      <a:pt x="18" y="36"/>
                    </a:lnTo>
                    <a:lnTo>
                      <a:pt x="0" y="18"/>
                    </a:lnTo>
                    <a:lnTo>
                      <a:pt x="18" y="0"/>
                    </a:lnTo>
                    <a:close/>
                  </a:path>
                </a:pathLst>
              </a:custGeom>
              <a:solidFill>
                <a:srgbClr val="F24F11"/>
              </a:solidFill>
              <a:ln w="9525">
                <a:solidFill>
                  <a:srgbClr val="F24F11"/>
                </a:solidFill>
                <a:prstDash val="solid"/>
                <a:round/>
                <a:headEnd/>
                <a:tailEnd/>
              </a:ln>
            </p:spPr>
            <p:txBody>
              <a:bodyPr/>
              <a:lstStyle/>
              <a:p>
                <a:endParaRPr lang="it-IT"/>
              </a:p>
            </p:txBody>
          </p:sp>
          <p:sp>
            <p:nvSpPr>
              <p:cNvPr id="105" name="Freeform 80"/>
              <p:cNvSpPr>
                <a:spLocks/>
              </p:cNvSpPr>
              <p:nvPr/>
            </p:nvSpPr>
            <p:spPr bwMode="auto">
              <a:xfrm>
                <a:off x="2462" y="2597"/>
                <a:ext cx="77" cy="31"/>
              </a:xfrm>
              <a:custGeom>
                <a:avLst/>
                <a:gdLst>
                  <a:gd name="T0" fmla="*/ 18 w 36"/>
                  <a:gd name="T1" fmla="*/ 0 h 36"/>
                  <a:gd name="T2" fmla="*/ 36 w 36"/>
                  <a:gd name="T3" fmla="*/ 18 h 36"/>
                  <a:gd name="T4" fmla="*/ 18 w 36"/>
                  <a:gd name="T5" fmla="*/ 36 h 36"/>
                  <a:gd name="T6" fmla="*/ 0 w 36"/>
                  <a:gd name="T7" fmla="*/ 18 h 36"/>
                  <a:gd name="T8" fmla="*/ 18 w 36"/>
                  <a:gd name="T9" fmla="*/ 0 h 36"/>
                </a:gdLst>
                <a:ahLst/>
                <a:cxnLst>
                  <a:cxn ang="0">
                    <a:pos x="T0" y="T1"/>
                  </a:cxn>
                  <a:cxn ang="0">
                    <a:pos x="T2" y="T3"/>
                  </a:cxn>
                  <a:cxn ang="0">
                    <a:pos x="T4" y="T5"/>
                  </a:cxn>
                  <a:cxn ang="0">
                    <a:pos x="T6" y="T7"/>
                  </a:cxn>
                  <a:cxn ang="0">
                    <a:pos x="T8" y="T9"/>
                  </a:cxn>
                </a:cxnLst>
                <a:rect l="0" t="0" r="r" b="b"/>
                <a:pathLst>
                  <a:path w="36" h="36">
                    <a:moveTo>
                      <a:pt x="18" y="0"/>
                    </a:moveTo>
                    <a:lnTo>
                      <a:pt x="36" y="18"/>
                    </a:lnTo>
                    <a:lnTo>
                      <a:pt x="18" y="36"/>
                    </a:lnTo>
                    <a:lnTo>
                      <a:pt x="0" y="18"/>
                    </a:lnTo>
                    <a:lnTo>
                      <a:pt x="18" y="0"/>
                    </a:lnTo>
                    <a:close/>
                  </a:path>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endParaRPr lang="it-IT"/>
              </a:p>
            </p:txBody>
          </p:sp>
          <p:sp>
            <p:nvSpPr>
              <p:cNvPr id="106" name="Freeform 81"/>
              <p:cNvSpPr>
                <a:spLocks/>
              </p:cNvSpPr>
              <p:nvPr/>
            </p:nvSpPr>
            <p:spPr bwMode="auto">
              <a:xfrm>
                <a:off x="2243" y="2729"/>
                <a:ext cx="32" cy="30"/>
              </a:xfrm>
              <a:custGeom>
                <a:avLst/>
                <a:gdLst>
                  <a:gd name="T0" fmla="*/ 17 w 35"/>
                  <a:gd name="T1" fmla="*/ 0 h 35"/>
                  <a:gd name="T2" fmla="*/ 35 w 35"/>
                  <a:gd name="T3" fmla="*/ 18 h 35"/>
                  <a:gd name="T4" fmla="*/ 17 w 35"/>
                  <a:gd name="T5" fmla="*/ 35 h 35"/>
                  <a:gd name="T6" fmla="*/ 0 w 35"/>
                  <a:gd name="T7" fmla="*/ 18 h 35"/>
                  <a:gd name="T8" fmla="*/ 17 w 35"/>
                  <a:gd name="T9" fmla="*/ 0 h 35"/>
                </a:gdLst>
                <a:ahLst/>
                <a:cxnLst>
                  <a:cxn ang="0">
                    <a:pos x="T0" y="T1"/>
                  </a:cxn>
                  <a:cxn ang="0">
                    <a:pos x="T2" y="T3"/>
                  </a:cxn>
                  <a:cxn ang="0">
                    <a:pos x="T4" y="T5"/>
                  </a:cxn>
                  <a:cxn ang="0">
                    <a:pos x="T6" y="T7"/>
                  </a:cxn>
                  <a:cxn ang="0">
                    <a:pos x="T8" y="T9"/>
                  </a:cxn>
                </a:cxnLst>
                <a:rect l="0" t="0" r="r" b="b"/>
                <a:pathLst>
                  <a:path w="35" h="35">
                    <a:moveTo>
                      <a:pt x="17" y="0"/>
                    </a:moveTo>
                    <a:lnTo>
                      <a:pt x="35" y="18"/>
                    </a:lnTo>
                    <a:lnTo>
                      <a:pt x="17" y="35"/>
                    </a:lnTo>
                    <a:lnTo>
                      <a:pt x="0" y="18"/>
                    </a:lnTo>
                    <a:lnTo>
                      <a:pt x="17" y="0"/>
                    </a:lnTo>
                    <a:close/>
                  </a:path>
                </a:pathLst>
              </a:custGeom>
              <a:solidFill>
                <a:srgbClr val="F24F11"/>
              </a:solidFill>
              <a:ln w="9525">
                <a:solidFill>
                  <a:srgbClr val="F24F11"/>
                </a:solidFill>
                <a:prstDash val="solid"/>
                <a:round/>
                <a:headEnd/>
                <a:tailEnd/>
              </a:ln>
            </p:spPr>
            <p:txBody>
              <a:bodyPr/>
              <a:lstStyle/>
              <a:p>
                <a:endParaRPr lang="it-IT"/>
              </a:p>
            </p:txBody>
          </p:sp>
          <p:sp>
            <p:nvSpPr>
              <p:cNvPr id="107" name="Freeform 82"/>
              <p:cNvSpPr>
                <a:spLocks/>
              </p:cNvSpPr>
              <p:nvPr/>
            </p:nvSpPr>
            <p:spPr bwMode="auto">
              <a:xfrm>
                <a:off x="2345" y="2774"/>
                <a:ext cx="33" cy="31"/>
              </a:xfrm>
              <a:custGeom>
                <a:avLst/>
                <a:gdLst>
                  <a:gd name="T0" fmla="*/ 18 w 36"/>
                  <a:gd name="T1" fmla="*/ 0 h 36"/>
                  <a:gd name="T2" fmla="*/ 36 w 36"/>
                  <a:gd name="T3" fmla="*/ 18 h 36"/>
                  <a:gd name="T4" fmla="*/ 18 w 36"/>
                  <a:gd name="T5" fmla="*/ 36 h 36"/>
                  <a:gd name="T6" fmla="*/ 0 w 36"/>
                  <a:gd name="T7" fmla="*/ 18 h 36"/>
                  <a:gd name="T8" fmla="*/ 18 w 36"/>
                  <a:gd name="T9" fmla="*/ 0 h 36"/>
                </a:gdLst>
                <a:ahLst/>
                <a:cxnLst>
                  <a:cxn ang="0">
                    <a:pos x="T0" y="T1"/>
                  </a:cxn>
                  <a:cxn ang="0">
                    <a:pos x="T2" y="T3"/>
                  </a:cxn>
                  <a:cxn ang="0">
                    <a:pos x="T4" y="T5"/>
                  </a:cxn>
                  <a:cxn ang="0">
                    <a:pos x="T6" y="T7"/>
                  </a:cxn>
                  <a:cxn ang="0">
                    <a:pos x="T8" y="T9"/>
                  </a:cxn>
                </a:cxnLst>
                <a:rect l="0" t="0" r="r" b="b"/>
                <a:pathLst>
                  <a:path w="36" h="36">
                    <a:moveTo>
                      <a:pt x="18" y="0"/>
                    </a:moveTo>
                    <a:lnTo>
                      <a:pt x="36" y="18"/>
                    </a:lnTo>
                    <a:lnTo>
                      <a:pt x="18" y="36"/>
                    </a:lnTo>
                    <a:lnTo>
                      <a:pt x="0" y="18"/>
                    </a:lnTo>
                    <a:lnTo>
                      <a:pt x="18" y="0"/>
                    </a:lnTo>
                    <a:close/>
                  </a:path>
                </a:pathLst>
              </a:custGeom>
              <a:solidFill>
                <a:srgbClr val="F24F11"/>
              </a:solidFill>
              <a:ln w="9525">
                <a:solidFill>
                  <a:srgbClr val="F24F11"/>
                </a:solidFill>
                <a:prstDash val="solid"/>
                <a:round/>
                <a:headEnd/>
                <a:tailEnd/>
              </a:ln>
            </p:spPr>
            <p:txBody>
              <a:bodyPr/>
              <a:lstStyle/>
              <a:p>
                <a:endParaRPr lang="it-IT"/>
              </a:p>
            </p:txBody>
          </p:sp>
          <p:sp>
            <p:nvSpPr>
              <p:cNvPr id="108" name="Freeform 83"/>
              <p:cNvSpPr>
                <a:spLocks/>
              </p:cNvSpPr>
              <p:nvPr/>
            </p:nvSpPr>
            <p:spPr bwMode="auto">
              <a:xfrm>
                <a:off x="2072" y="2592"/>
                <a:ext cx="77" cy="31"/>
              </a:xfrm>
              <a:custGeom>
                <a:avLst/>
                <a:gdLst>
                  <a:gd name="T0" fmla="*/ 18 w 36"/>
                  <a:gd name="T1" fmla="*/ 0 h 36"/>
                  <a:gd name="T2" fmla="*/ 36 w 36"/>
                  <a:gd name="T3" fmla="*/ 18 h 36"/>
                  <a:gd name="T4" fmla="*/ 18 w 36"/>
                  <a:gd name="T5" fmla="*/ 36 h 36"/>
                  <a:gd name="T6" fmla="*/ 0 w 36"/>
                  <a:gd name="T7" fmla="*/ 18 h 36"/>
                  <a:gd name="T8" fmla="*/ 18 w 36"/>
                  <a:gd name="T9" fmla="*/ 0 h 36"/>
                </a:gdLst>
                <a:ahLst/>
                <a:cxnLst>
                  <a:cxn ang="0">
                    <a:pos x="T0" y="T1"/>
                  </a:cxn>
                  <a:cxn ang="0">
                    <a:pos x="T2" y="T3"/>
                  </a:cxn>
                  <a:cxn ang="0">
                    <a:pos x="T4" y="T5"/>
                  </a:cxn>
                  <a:cxn ang="0">
                    <a:pos x="T6" y="T7"/>
                  </a:cxn>
                  <a:cxn ang="0">
                    <a:pos x="T8" y="T9"/>
                  </a:cxn>
                </a:cxnLst>
                <a:rect l="0" t="0" r="r" b="b"/>
                <a:pathLst>
                  <a:path w="36" h="36">
                    <a:moveTo>
                      <a:pt x="18" y="0"/>
                    </a:moveTo>
                    <a:lnTo>
                      <a:pt x="36" y="18"/>
                    </a:lnTo>
                    <a:lnTo>
                      <a:pt x="18" y="36"/>
                    </a:lnTo>
                    <a:lnTo>
                      <a:pt x="0" y="18"/>
                    </a:lnTo>
                    <a:lnTo>
                      <a:pt x="18" y="0"/>
                    </a:lnTo>
                    <a:close/>
                  </a:path>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endParaRPr lang="it-IT"/>
              </a:p>
            </p:txBody>
          </p:sp>
          <p:sp>
            <p:nvSpPr>
              <p:cNvPr id="109" name="Freeform 84"/>
              <p:cNvSpPr>
                <a:spLocks/>
              </p:cNvSpPr>
              <p:nvPr/>
            </p:nvSpPr>
            <p:spPr bwMode="auto">
              <a:xfrm>
                <a:off x="2318" y="2774"/>
                <a:ext cx="33" cy="31"/>
              </a:xfrm>
              <a:custGeom>
                <a:avLst/>
                <a:gdLst>
                  <a:gd name="T0" fmla="*/ 18 w 36"/>
                  <a:gd name="T1" fmla="*/ 0 h 36"/>
                  <a:gd name="T2" fmla="*/ 36 w 36"/>
                  <a:gd name="T3" fmla="*/ 18 h 36"/>
                  <a:gd name="T4" fmla="*/ 18 w 36"/>
                  <a:gd name="T5" fmla="*/ 36 h 36"/>
                  <a:gd name="T6" fmla="*/ 0 w 36"/>
                  <a:gd name="T7" fmla="*/ 18 h 36"/>
                  <a:gd name="T8" fmla="*/ 18 w 36"/>
                  <a:gd name="T9" fmla="*/ 0 h 36"/>
                </a:gdLst>
                <a:ahLst/>
                <a:cxnLst>
                  <a:cxn ang="0">
                    <a:pos x="T0" y="T1"/>
                  </a:cxn>
                  <a:cxn ang="0">
                    <a:pos x="T2" y="T3"/>
                  </a:cxn>
                  <a:cxn ang="0">
                    <a:pos x="T4" y="T5"/>
                  </a:cxn>
                  <a:cxn ang="0">
                    <a:pos x="T6" y="T7"/>
                  </a:cxn>
                  <a:cxn ang="0">
                    <a:pos x="T8" y="T9"/>
                  </a:cxn>
                </a:cxnLst>
                <a:rect l="0" t="0" r="r" b="b"/>
                <a:pathLst>
                  <a:path w="36" h="36">
                    <a:moveTo>
                      <a:pt x="18" y="0"/>
                    </a:moveTo>
                    <a:lnTo>
                      <a:pt x="36" y="18"/>
                    </a:lnTo>
                    <a:lnTo>
                      <a:pt x="18" y="36"/>
                    </a:lnTo>
                    <a:lnTo>
                      <a:pt x="0" y="18"/>
                    </a:lnTo>
                    <a:lnTo>
                      <a:pt x="18" y="0"/>
                    </a:lnTo>
                    <a:close/>
                  </a:path>
                </a:pathLst>
              </a:custGeom>
              <a:solidFill>
                <a:srgbClr val="F24F11"/>
              </a:solidFill>
              <a:ln w="9525">
                <a:solidFill>
                  <a:srgbClr val="F24F11"/>
                </a:solidFill>
                <a:prstDash val="solid"/>
                <a:round/>
                <a:headEnd/>
                <a:tailEnd/>
              </a:ln>
            </p:spPr>
            <p:txBody>
              <a:bodyPr/>
              <a:lstStyle/>
              <a:p>
                <a:endParaRPr lang="it-IT"/>
              </a:p>
            </p:txBody>
          </p:sp>
          <p:sp>
            <p:nvSpPr>
              <p:cNvPr id="110" name="Freeform 85"/>
              <p:cNvSpPr>
                <a:spLocks/>
              </p:cNvSpPr>
              <p:nvPr/>
            </p:nvSpPr>
            <p:spPr bwMode="auto">
              <a:xfrm>
                <a:off x="2968" y="2385"/>
                <a:ext cx="33" cy="30"/>
              </a:xfrm>
              <a:custGeom>
                <a:avLst/>
                <a:gdLst>
                  <a:gd name="T0" fmla="*/ 18 w 36"/>
                  <a:gd name="T1" fmla="*/ 0 h 35"/>
                  <a:gd name="T2" fmla="*/ 36 w 36"/>
                  <a:gd name="T3" fmla="*/ 17 h 35"/>
                  <a:gd name="T4" fmla="*/ 18 w 36"/>
                  <a:gd name="T5" fmla="*/ 35 h 35"/>
                  <a:gd name="T6" fmla="*/ 0 w 36"/>
                  <a:gd name="T7" fmla="*/ 17 h 35"/>
                  <a:gd name="T8" fmla="*/ 18 w 36"/>
                  <a:gd name="T9" fmla="*/ 0 h 35"/>
                </a:gdLst>
                <a:ahLst/>
                <a:cxnLst>
                  <a:cxn ang="0">
                    <a:pos x="T0" y="T1"/>
                  </a:cxn>
                  <a:cxn ang="0">
                    <a:pos x="T2" y="T3"/>
                  </a:cxn>
                  <a:cxn ang="0">
                    <a:pos x="T4" y="T5"/>
                  </a:cxn>
                  <a:cxn ang="0">
                    <a:pos x="T6" y="T7"/>
                  </a:cxn>
                  <a:cxn ang="0">
                    <a:pos x="T8" y="T9"/>
                  </a:cxn>
                </a:cxnLst>
                <a:rect l="0" t="0" r="r" b="b"/>
                <a:pathLst>
                  <a:path w="36" h="35">
                    <a:moveTo>
                      <a:pt x="18" y="0"/>
                    </a:moveTo>
                    <a:lnTo>
                      <a:pt x="36" y="17"/>
                    </a:lnTo>
                    <a:lnTo>
                      <a:pt x="18" y="35"/>
                    </a:lnTo>
                    <a:lnTo>
                      <a:pt x="0" y="17"/>
                    </a:lnTo>
                    <a:lnTo>
                      <a:pt x="18" y="0"/>
                    </a:lnTo>
                    <a:close/>
                  </a:path>
                </a:pathLst>
              </a:custGeom>
              <a:solidFill>
                <a:srgbClr val="F24F11"/>
              </a:solidFill>
              <a:ln w="9525">
                <a:solidFill>
                  <a:srgbClr val="F24F11"/>
                </a:solidFill>
                <a:prstDash val="solid"/>
                <a:round/>
                <a:headEnd/>
                <a:tailEnd/>
              </a:ln>
            </p:spPr>
            <p:txBody>
              <a:bodyPr/>
              <a:lstStyle/>
              <a:p>
                <a:endParaRPr lang="it-IT"/>
              </a:p>
            </p:txBody>
          </p:sp>
          <p:sp>
            <p:nvSpPr>
              <p:cNvPr id="111" name="Freeform 86"/>
              <p:cNvSpPr>
                <a:spLocks/>
              </p:cNvSpPr>
              <p:nvPr/>
            </p:nvSpPr>
            <p:spPr bwMode="auto">
              <a:xfrm>
                <a:off x="1768" y="2628"/>
                <a:ext cx="77" cy="31"/>
              </a:xfrm>
              <a:custGeom>
                <a:avLst/>
                <a:gdLst>
                  <a:gd name="T0" fmla="*/ 18 w 36"/>
                  <a:gd name="T1" fmla="*/ 0 h 36"/>
                  <a:gd name="T2" fmla="*/ 36 w 36"/>
                  <a:gd name="T3" fmla="*/ 18 h 36"/>
                  <a:gd name="T4" fmla="*/ 18 w 36"/>
                  <a:gd name="T5" fmla="*/ 36 h 36"/>
                  <a:gd name="T6" fmla="*/ 0 w 36"/>
                  <a:gd name="T7" fmla="*/ 18 h 36"/>
                  <a:gd name="T8" fmla="*/ 18 w 36"/>
                  <a:gd name="T9" fmla="*/ 0 h 36"/>
                </a:gdLst>
                <a:ahLst/>
                <a:cxnLst>
                  <a:cxn ang="0">
                    <a:pos x="T0" y="T1"/>
                  </a:cxn>
                  <a:cxn ang="0">
                    <a:pos x="T2" y="T3"/>
                  </a:cxn>
                  <a:cxn ang="0">
                    <a:pos x="T4" y="T5"/>
                  </a:cxn>
                  <a:cxn ang="0">
                    <a:pos x="T6" y="T7"/>
                  </a:cxn>
                  <a:cxn ang="0">
                    <a:pos x="T8" y="T9"/>
                  </a:cxn>
                </a:cxnLst>
                <a:rect l="0" t="0" r="r" b="b"/>
                <a:pathLst>
                  <a:path w="36" h="36">
                    <a:moveTo>
                      <a:pt x="18" y="0"/>
                    </a:moveTo>
                    <a:lnTo>
                      <a:pt x="36" y="18"/>
                    </a:lnTo>
                    <a:lnTo>
                      <a:pt x="18" y="36"/>
                    </a:lnTo>
                    <a:lnTo>
                      <a:pt x="0" y="18"/>
                    </a:lnTo>
                    <a:lnTo>
                      <a:pt x="18" y="0"/>
                    </a:lnTo>
                    <a:close/>
                  </a:path>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endParaRPr lang="it-IT"/>
              </a:p>
            </p:txBody>
          </p:sp>
          <p:sp>
            <p:nvSpPr>
              <p:cNvPr id="112" name="Freeform 87"/>
              <p:cNvSpPr>
                <a:spLocks/>
              </p:cNvSpPr>
              <p:nvPr/>
            </p:nvSpPr>
            <p:spPr bwMode="auto">
              <a:xfrm>
                <a:off x="2205" y="2944"/>
                <a:ext cx="32" cy="31"/>
              </a:xfrm>
              <a:custGeom>
                <a:avLst/>
                <a:gdLst>
                  <a:gd name="T0" fmla="*/ 18 w 36"/>
                  <a:gd name="T1" fmla="*/ 0 h 36"/>
                  <a:gd name="T2" fmla="*/ 36 w 36"/>
                  <a:gd name="T3" fmla="*/ 18 h 36"/>
                  <a:gd name="T4" fmla="*/ 18 w 36"/>
                  <a:gd name="T5" fmla="*/ 36 h 36"/>
                  <a:gd name="T6" fmla="*/ 0 w 36"/>
                  <a:gd name="T7" fmla="*/ 18 h 36"/>
                  <a:gd name="T8" fmla="*/ 18 w 36"/>
                  <a:gd name="T9" fmla="*/ 0 h 36"/>
                </a:gdLst>
                <a:ahLst/>
                <a:cxnLst>
                  <a:cxn ang="0">
                    <a:pos x="T0" y="T1"/>
                  </a:cxn>
                  <a:cxn ang="0">
                    <a:pos x="T2" y="T3"/>
                  </a:cxn>
                  <a:cxn ang="0">
                    <a:pos x="T4" y="T5"/>
                  </a:cxn>
                  <a:cxn ang="0">
                    <a:pos x="T6" y="T7"/>
                  </a:cxn>
                  <a:cxn ang="0">
                    <a:pos x="T8" y="T9"/>
                  </a:cxn>
                </a:cxnLst>
                <a:rect l="0" t="0" r="r" b="b"/>
                <a:pathLst>
                  <a:path w="36" h="36">
                    <a:moveTo>
                      <a:pt x="18" y="0"/>
                    </a:moveTo>
                    <a:lnTo>
                      <a:pt x="36" y="18"/>
                    </a:lnTo>
                    <a:lnTo>
                      <a:pt x="18" y="36"/>
                    </a:lnTo>
                    <a:lnTo>
                      <a:pt x="0" y="18"/>
                    </a:lnTo>
                    <a:lnTo>
                      <a:pt x="18" y="0"/>
                    </a:lnTo>
                    <a:close/>
                  </a:path>
                </a:pathLst>
              </a:custGeom>
              <a:solidFill>
                <a:srgbClr val="F24F11"/>
              </a:solidFill>
              <a:ln w="9525">
                <a:solidFill>
                  <a:srgbClr val="F24F11"/>
                </a:solidFill>
                <a:prstDash val="solid"/>
                <a:round/>
                <a:headEnd/>
                <a:tailEnd/>
              </a:ln>
            </p:spPr>
            <p:txBody>
              <a:bodyPr/>
              <a:lstStyle/>
              <a:p>
                <a:endParaRPr lang="it-IT"/>
              </a:p>
            </p:txBody>
          </p:sp>
          <p:sp>
            <p:nvSpPr>
              <p:cNvPr id="113" name="Freeform 88"/>
              <p:cNvSpPr>
                <a:spLocks/>
              </p:cNvSpPr>
              <p:nvPr/>
            </p:nvSpPr>
            <p:spPr bwMode="auto">
              <a:xfrm>
                <a:off x="2919" y="2379"/>
                <a:ext cx="33" cy="31"/>
              </a:xfrm>
              <a:custGeom>
                <a:avLst/>
                <a:gdLst>
                  <a:gd name="T0" fmla="*/ 18 w 36"/>
                  <a:gd name="T1" fmla="*/ 0 h 35"/>
                  <a:gd name="T2" fmla="*/ 36 w 36"/>
                  <a:gd name="T3" fmla="*/ 18 h 35"/>
                  <a:gd name="T4" fmla="*/ 18 w 36"/>
                  <a:gd name="T5" fmla="*/ 35 h 35"/>
                  <a:gd name="T6" fmla="*/ 0 w 36"/>
                  <a:gd name="T7" fmla="*/ 18 h 35"/>
                  <a:gd name="T8" fmla="*/ 18 w 36"/>
                  <a:gd name="T9" fmla="*/ 0 h 35"/>
                </a:gdLst>
                <a:ahLst/>
                <a:cxnLst>
                  <a:cxn ang="0">
                    <a:pos x="T0" y="T1"/>
                  </a:cxn>
                  <a:cxn ang="0">
                    <a:pos x="T2" y="T3"/>
                  </a:cxn>
                  <a:cxn ang="0">
                    <a:pos x="T4" y="T5"/>
                  </a:cxn>
                  <a:cxn ang="0">
                    <a:pos x="T6" y="T7"/>
                  </a:cxn>
                  <a:cxn ang="0">
                    <a:pos x="T8" y="T9"/>
                  </a:cxn>
                </a:cxnLst>
                <a:rect l="0" t="0" r="r" b="b"/>
                <a:pathLst>
                  <a:path w="36" h="35">
                    <a:moveTo>
                      <a:pt x="18" y="0"/>
                    </a:moveTo>
                    <a:lnTo>
                      <a:pt x="36" y="18"/>
                    </a:lnTo>
                    <a:lnTo>
                      <a:pt x="18" y="35"/>
                    </a:lnTo>
                    <a:lnTo>
                      <a:pt x="0" y="18"/>
                    </a:lnTo>
                    <a:lnTo>
                      <a:pt x="18" y="0"/>
                    </a:lnTo>
                    <a:close/>
                  </a:path>
                </a:pathLst>
              </a:custGeom>
              <a:solidFill>
                <a:srgbClr val="F24F11"/>
              </a:solidFill>
              <a:ln w="9525">
                <a:solidFill>
                  <a:srgbClr val="F24F11"/>
                </a:solidFill>
                <a:prstDash val="solid"/>
                <a:round/>
                <a:headEnd/>
                <a:tailEnd/>
              </a:ln>
            </p:spPr>
            <p:txBody>
              <a:bodyPr/>
              <a:lstStyle/>
              <a:p>
                <a:endParaRPr lang="it-IT"/>
              </a:p>
            </p:txBody>
          </p:sp>
          <p:sp>
            <p:nvSpPr>
              <p:cNvPr id="114" name="Freeform 89"/>
              <p:cNvSpPr>
                <a:spLocks/>
              </p:cNvSpPr>
              <p:nvPr/>
            </p:nvSpPr>
            <p:spPr bwMode="auto">
              <a:xfrm>
                <a:off x="3267" y="2194"/>
                <a:ext cx="32" cy="31"/>
              </a:xfrm>
              <a:custGeom>
                <a:avLst/>
                <a:gdLst>
                  <a:gd name="T0" fmla="*/ 18 w 36"/>
                  <a:gd name="T1" fmla="*/ 0 h 36"/>
                  <a:gd name="T2" fmla="*/ 36 w 36"/>
                  <a:gd name="T3" fmla="*/ 18 h 36"/>
                  <a:gd name="T4" fmla="*/ 18 w 36"/>
                  <a:gd name="T5" fmla="*/ 36 h 36"/>
                  <a:gd name="T6" fmla="*/ 0 w 36"/>
                  <a:gd name="T7" fmla="*/ 18 h 36"/>
                  <a:gd name="T8" fmla="*/ 18 w 36"/>
                  <a:gd name="T9" fmla="*/ 0 h 36"/>
                </a:gdLst>
                <a:ahLst/>
                <a:cxnLst>
                  <a:cxn ang="0">
                    <a:pos x="T0" y="T1"/>
                  </a:cxn>
                  <a:cxn ang="0">
                    <a:pos x="T2" y="T3"/>
                  </a:cxn>
                  <a:cxn ang="0">
                    <a:pos x="T4" y="T5"/>
                  </a:cxn>
                  <a:cxn ang="0">
                    <a:pos x="T6" y="T7"/>
                  </a:cxn>
                  <a:cxn ang="0">
                    <a:pos x="T8" y="T9"/>
                  </a:cxn>
                </a:cxnLst>
                <a:rect l="0" t="0" r="r" b="b"/>
                <a:pathLst>
                  <a:path w="36" h="36">
                    <a:moveTo>
                      <a:pt x="18" y="0"/>
                    </a:moveTo>
                    <a:lnTo>
                      <a:pt x="36" y="18"/>
                    </a:lnTo>
                    <a:lnTo>
                      <a:pt x="18" y="36"/>
                    </a:lnTo>
                    <a:lnTo>
                      <a:pt x="0" y="18"/>
                    </a:lnTo>
                    <a:lnTo>
                      <a:pt x="18" y="0"/>
                    </a:lnTo>
                    <a:close/>
                  </a:path>
                </a:pathLst>
              </a:custGeom>
              <a:solidFill>
                <a:srgbClr val="F24F11"/>
              </a:solidFill>
              <a:ln w="9525">
                <a:solidFill>
                  <a:srgbClr val="F24F11"/>
                </a:solidFill>
                <a:prstDash val="solid"/>
                <a:round/>
                <a:headEnd/>
                <a:tailEnd/>
              </a:ln>
            </p:spPr>
            <p:txBody>
              <a:bodyPr/>
              <a:lstStyle/>
              <a:p>
                <a:endParaRPr lang="it-IT"/>
              </a:p>
            </p:txBody>
          </p:sp>
          <p:sp>
            <p:nvSpPr>
              <p:cNvPr id="115" name="Freeform 90"/>
              <p:cNvSpPr>
                <a:spLocks/>
              </p:cNvSpPr>
              <p:nvPr/>
            </p:nvSpPr>
            <p:spPr bwMode="auto">
              <a:xfrm>
                <a:off x="2812" y="2482"/>
                <a:ext cx="31" cy="30"/>
              </a:xfrm>
              <a:custGeom>
                <a:avLst/>
                <a:gdLst>
                  <a:gd name="T0" fmla="*/ 18 w 35"/>
                  <a:gd name="T1" fmla="*/ 0 h 36"/>
                  <a:gd name="T2" fmla="*/ 35 w 35"/>
                  <a:gd name="T3" fmla="*/ 18 h 36"/>
                  <a:gd name="T4" fmla="*/ 18 w 35"/>
                  <a:gd name="T5" fmla="*/ 36 h 36"/>
                  <a:gd name="T6" fmla="*/ 0 w 35"/>
                  <a:gd name="T7" fmla="*/ 18 h 36"/>
                  <a:gd name="T8" fmla="*/ 18 w 35"/>
                  <a:gd name="T9" fmla="*/ 0 h 36"/>
                </a:gdLst>
                <a:ahLst/>
                <a:cxnLst>
                  <a:cxn ang="0">
                    <a:pos x="T0" y="T1"/>
                  </a:cxn>
                  <a:cxn ang="0">
                    <a:pos x="T2" y="T3"/>
                  </a:cxn>
                  <a:cxn ang="0">
                    <a:pos x="T4" y="T5"/>
                  </a:cxn>
                  <a:cxn ang="0">
                    <a:pos x="T6" y="T7"/>
                  </a:cxn>
                  <a:cxn ang="0">
                    <a:pos x="T8" y="T9"/>
                  </a:cxn>
                </a:cxnLst>
                <a:rect l="0" t="0" r="r" b="b"/>
                <a:pathLst>
                  <a:path w="35" h="36">
                    <a:moveTo>
                      <a:pt x="18" y="0"/>
                    </a:moveTo>
                    <a:lnTo>
                      <a:pt x="35" y="18"/>
                    </a:lnTo>
                    <a:lnTo>
                      <a:pt x="18" y="36"/>
                    </a:lnTo>
                    <a:lnTo>
                      <a:pt x="0" y="18"/>
                    </a:lnTo>
                    <a:lnTo>
                      <a:pt x="18" y="0"/>
                    </a:lnTo>
                    <a:close/>
                  </a:path>
                </a:pathLst>
              </a:custGeom>
              <a:solidFill>
                <a:srgbClr val="F24F11"/>
              </a:solidFill>
              <a:ln w="9525">
                <a:solidFill>
                  <a:srgbClr val="F24F11"/>
                </a:solidFill>
                <a:prstDash val="solid"/>
                <a:round/>
                <a:headEnd/>
                <a:tailEnd/>
              </a:ln>
            </p:spPr>
            <p:txBody>
              <a:bodyPr/>
              <a:lstStyle/>
              <a:p>
                <a:endParaRPr lang="it-IT"/>
              </a:p>
            </p:txBody>
          </p:sp>
          <p:sp>
            <p:nvSpPr>
              <p:cNvPr id="116" name="Freeform 91"/>
              <p:cNvSpPr>
                <a:spLocks/>
              </p:cNvSpPr>
              <p:nvPr/>
            </p:nvSpPr>
            <p:spPr bwMode="auto">
              <a:xfrm>
                <a:off x="2589" y="2440"/>
                <a:ext cx="33" cy="31"/>
              </a:xfrm>
              <a:custGeom>
                <a:avLst/>
                <a:gdLst>
                  <a:gd name="T0" fmla="*/ 18 w 36"/>
                  <a:gd name="T1" fmla="*/ 0 h 36"/>
                  <a:gd name="T2" fmla="*/ 36 w 36"/>
                  <a:gd name="T3" fmla="*/ 18 h 36"/>
                  <a:gd name="T4" fmla="*/ 18 w 36"/>
                  <a:gd name="T5" fmla="*/ 36 h 36"/>
                  <a:gd name="T6" fmla="*/ 0 w 36"/>
                  <a:gd name="T7" fmla="*/ 18 h 36"/>
                  <a:gd name="T8" fmla="*/ 18 w 36"/>
                  <a:gd name="T9" fmla="*/ 0 h 36"/>
                </a:gdLst>
                <a:ahLst/>
                <a:cxnLst>
                  <a:cxn ang="0">
                    <a:pos x="T0" y="T1"/>
                  </a:cxn>
                  <a:cxn ang="0">
                    <a:pos x="T2" y="T3"/>
                  </a:cxn>
                  <a:cxn ang="0">
                    <a:pos x="T4" y="T5"/>
                  </a:cxn>
                  <a:cxn ang="0">
                    <a:pos x="T6" y="T7"/>
                  </a:cxn>
                  <a:cxn ang="0">
                    <a:pos x="T8" y="T9"/>
                  </a:cxn>
                </a:cxnLst>
                <a:rect l="0" t="0" r="r" b="b"/>
                <a:pathLst>
                  <a:path w="36" h="36">
                    <a:moveTo>
                      <a:pt x="18" y="0"/>
                    </a:moveTo>
                    <a:lnTo>
                      <a:pt x="36" y="18"/>
                    </a:lnTo>
                    <a:lnTo>
                      <a:pt x="18" y="36"/>
                    </a:lnTo>
                    <a:lnTo>
                      <a:pt x="0" y="18"/>
                    </a:lnTo>
                    <a:lnTo>
                      <a:pt x="18" y="0"/>
                    </a:lnTo>
                    <a:close/>
                  </a:path>
                </a:pathLst>
              </a:custGeom>
              <a:solidFill>
                <a:srgbClr val="F24F11"/>
              </a:solidFill>
              <a:ln w="9525">
                <a:solidFill>
                  <a:srgbClr val="F24F11"/>
                </a:solidFill>
                <a:prstDash val="solid"/>
                <a:round/>
                <a:headEnd/>
                <a:tailEnd/>
              </a:ln>
            </p:spPr>
            <p:txBody>
              <a:bodyPr/>
              <a:lstStyle/>
              <a:p>
                <a:endParaRPr lang="it-IT"/>
              </a:p>
            </p:txBody>
          </p:sp>
          <p:sp>
            <p:nvSpPr>
              <p:cNvPr id="117" name="Freeform 92"/>
              <p:cNvSpPr>
                <a:spLocks/>
              </p:cNvSpPr>
              <p:nvPr/>
            </p:nvSpPr>
            <p:spPr bwMode="auto">
              <a:xfrm>
                <a:off x="2839" y="2440"/>
                <a:ext cx="32" cy="31"/>
              </a:xfrm>
              <a:custGeom>
                <a:avLst/>
                <a:gdLst>
                  <a:gd name="T0" fmla="*/ 17 w 35"/>
                  <a:gd name="T1" fmla="*/ 0 h 36"/>
                  <a:gd name="T2" fmla="*/ 35 w 35"/>
                  <a:gd name="T3" fmla="*/ 18 h 36"/>
                  <a:gd name="T4" fmla="*/ 17 w 35"/>
                  <a:gd name="T5" fmla="*/ 36 h 36"/>
                  <a:gd name="T6" fmla="*/ 0 w 35"/>
                  <a:gd name="T7" fmla="*/ 18 h 36"/>
                  <a:gd name="T8" fmla="*/ 17 w 35"/>
                  <a:gd name="T9" fmla="*/ 0 h 36"/>
                </a:gdLst>
                <a:ahLst/>
                <a:cxnLst>
                  <a:cxn ang="0">
                    <a:pos x="T0" y="T1"/>
                  </a:cxn>
                  <a:cxn ang="0">
                    <a:pos x="T2" y="T3"/>
                  </a:cxn>
                  <a:cxn ang="0">
                    <a:pos x="T4" y="T5"/>
                  </a:cxn>
                  <a:cxn ang="0">
                    <a:pos x="T6" y="T7"/>
                  </a:cxn>
                  <a:cxn ang="0">
                    <a:pos x="T8" y="T9"/>
                  </a:cxn>
                </a:cxnLst>
                <a:rect l="0" t="0" r="r" b="b"/>
                <a:pathLst>
                  <a:path w="35" h="36">
                    <a:moveTo>
                      <a:pt x="17" y="0"/>
                    </a:moveTo>
                    <a:lnTo>
                      <a:pt x="35" y="18"/>
                    </a:lnTo>
                    <a:lnTo>
                      <a:pt x="17" y="36"/>
                    </a:lnTo>
                    <a:lnTo>
                      <a:pt x="0" y="18"/>
                    </a:lnTo>
                    <a:lnTo>
                      <a:pt x="17" y="0"/>
                    </a:lnTo>
                    <a:close/>
                  </a:path>
                </a:pathLst>
              </a:custGeom>
              <a:solidFill>
                <a:srgbClr val="F24F11"/>
              </a:solidFill>
              <a:ln w="9525">
                <a:solidFill>
                  <a:srgbClr val="F24F11"/>
                </a:solidFill>
                <a:prstDash val="solid"/>
                <a:round/>
                <a:headEnd/>
                <a:tailEnd/>
              </a:ln>
            </p:spPr>
            <p:txBody>
              <a:bodyPr/>
              <a:lstStyle/>
              <a:p>
                <a:endParaRPr lang="it-IT"/>
              </a:p>
            </p:txBody>
          </p:sp>
          <p:sp>
            <p:nvSpPr>
              <p:cNvPr id="118" name="Freeform 93"/>
              <p:cNvSpPr>
                <a:spLocks/>
              </p:cNvSpPr>
              <p:nvPr/>
            </p:nvSpPr>
            <p:spPr bwMode="auto">
              <a:xfrm>
                <a:off x="2307" y="2744"/>
                <a:ext cx="33" cy="30"/>
              </a:xfrm>
              <a:custGeom>
                <a:avLst/>
                <a:gdLst>
                  <a:gd name="T0" fmla="*/ 18 w 36"/>
                  <a:gd name="T1" fmla="*/ 0 h 35"/>
                  <a:gd name="T2" fmla="*/ 36 w 36"/>
                  <a:gd name="T3" fmla="*/ 17 h 35"/>
                  <a:gd name="T4" fmla="*/ 18 w 36"/>
                  <a:gd name="T5" fmla="*/ 35 h 35"/>
                  <a:gd name="T6" fmla="*/ 0 w 36"/>
                  <a:gd name="T7" fmla="*/ 17 h 35"/>
                  <a:gd name="T8" fmla="*/ 18 w 36"/>
                  <a:gd name="T9" fmla="*/ 0 h 35"/>
                </a:gdLst>
                <a:ahLst/>
                <a:cxnLst>
                  <a:cxn ang="0">
                    <a:pos x="T0" y="T1"/>
                  </a:cxn>
                  <a:cxn ang="0">
                    <a:pos x="T2" y="T3"/>
                  </a:cxn>
                  <a:cxn ang="0">
                    <a:pos x="T4" y="T5"/>
                  </a:cxn>
                  <a:cxn ang="0">
                    <a:pos x="T6" y="T7"/>
                  </a:cxn>
                  <a:cxn ang="0">
                    <a:pos x="T8" y="T9"/>
                  </a:cxn>
                </a:cxnLst>
                <a:rect l="0" t="0" r="r" b="b"/>
                <a:pathLst>
                  <a:path w="36" h="35">
                    <a:moveTo>
                      <a:pt x="18" y="0"/>
                    </a:moveTo>
                    <a:lnTo>
                      <a:pt x="36" y="17"/>
                    </a:lnTo>
                    <a:lnTo>
                      <a:pt x="18" y="35"/>
                    </a:lnTo>
                    <a:lnTo>
                      <a:pt x="0" y="17"/>
                    </a:lnTo>
                    <a:lnTo>
                      <a:pt x="18" y="0"/>
                    </a:lnTo>
                    <a:close/>
                  </a:path>
                </a:pathLst>
              </a:custGeom>
              <a:solidFill>
                <a:srgbClr val="F24F11"/>
              </a:solidFill>
              <a:ln w="9525">
                <a:solidFill>
                  <a:srgbClr val="F24F11"/>
                </a:solidFill>
                <a:prstDash val="solid"/>
                <a:round/>
                <a:headEnd/>
                <a:tailEnd/>
              </a:ln>
            </p:spPr>
            <p:txBody>
              <a:bodyPr/>
              <a:lstStyle/>
              <a:p>
                <a:endParaRPr lang="it-IT"/>
              </a:p>
            </p:txBody>
          </p:sp>
          <p:sp>
            <p:nvSpPr>
              <p:cNvPr id="119" name="Freeform 94"/>
              <p:cNvSpPr>
                <a:spLocks/>
              </p:cNvSpPr>
              <p:nvPr/>
            </p:nvSpPr>
            <p:spPr bwMode="auto">
              <a:xfrm>
                <a:off x="2979" y="2492"/>
                <a:ext cx="33" cy="31"/>
              </a:xfrm>
              <a:custGeom>
                <a:avLst/>
                <a:gdLst>
                  <a:gd name="T0" fmla="*/ 18 w 36"/>
                  <a:gd name="T1" fmla="*/ 0 h 36"/>
                  <a:gd name="T2" fmla="*/ 36 w 36"/>
                  <a:gd name="T3" fmla="*/ 18 h 36"/>
                  <a:gd name="T4" fmla="*/ 18 w 36"/>
                  <a:gd name="T5" fmla="*/ 36 h 36"/>
                  <a:gd name="T6" fmla="*/ 0 w 36"/>
                  <a:gd name="T7" fmla="*/ 18 h 36"/>
                  <a:gd name="T8" fmla="*/ 18 w 36"/>
                  <a:gd name="T9" fmla="*/ 0 h 36"/>
                </a:gdLst>
                <a:ahLst/>
                <a:cxnLst>
                  <a:cxn ang="0">
                    <a:pos x="T0" y="T1"/>
                  </a:cxn>
                  <a:cxn ang="0">
                    <a:pos x="T2" y="T3"/>
                  </a:cxn>
                  <a:cxn ang="0">
                    <a:pos x="T4" y="T5"/>
                  </a:cxn>
                  <a:cxn ang="0">
                    <a:pos x="T6" y="T7"/>
                  </a:cxn>
                  <a:cxn ang="0">
                    <a:pos x="T8" y="T9"/>
                  </a:cxn>
                </a:cxnLst>
                <a:rect l="0" t="0" r="r" b="b"/>
                <a:pathLst>
                  <a:path w="36" h="36">
                    <a:moveTo>
                      <a:pt x="18" y="0"/>
                    </a:moveTo>
                    <a:lnTo>
                      <a:pt x="36" y="18"/>
                    </a:lnTo>
                    <a:lnTo>
                      <a:pt x="18" y="36"/>
                    </a:lnTo>
                    <a:lnTo>
                      <a:pt x="0" y="18"/>
                    </a:lnTo>
                    <a:lnTo>
                      <a:pt x="18" y="0"/>
                    </a:lnTo>
                    <a:close/>
                  </a:path>
                </a:pathLst>
              </a:custGeom>
              <a:solidFill>
                <a:srgbClr val="F24F11"/>
              </a:solidFill>
              <a:ln w="9525">
                <a:solidFill>
                  <a:srgbClr val="F24F11"/>
                </a:solidFill>
                <a:prstDash val="solid"/>
                <a:round/>
                <a:headEnd/>
                <a:tailEnd/>
              </a:ln>
            </p:spPr>
            <p:txBody>
              <a:bodyPr/>
              <a:lstStyle/>
              <a:p>
                <a:endParaRPr lang="it-IT"/>
              </a:p>
            </p:txBody>
          </p:sp>
          <p:sp>
            <p:nvSpPr>
              <p:cNvPr id="120" name="Freeform 95"/>
              <p:cNvSpPr>
                <a:spLocks/>
              </p:cNvSpPr>
              <p:nvPr/>
            </p:nvSpPr>
            <p:spPr bwMode="auto">
              <a:xfrm>
                <a:off x="2692" y="2246"/>
                <a:ext cx="33" cy="31"/>
              </a:xfrm>
              <a:custGeom>
                <a:avLst/>
                <a:gdLst>
                  <a:gd name="T0" fmla="*/ 18 w 36"/>
                  <a:gd name="T1" fmla="*/ 0 h 36"/>
                  <a:gd name="T2" fmla="*/ 36 w 36"/>
                  <a:gd name="T3" fmla="*/ 18 h 36"/>
                  <a:gd name="T4" fmla="*/ 18 w 36"/>
                  <a:gd name="T5" fmla="*/ 36 h 36"/>
                  <a:gd name="T6" fmla="*/ 0 w 36"/>
                  <a:gd name="T7" fmla="*/ 18 h 36"/>
                  <a:gd name="T8" fmla="*/ 18 w 36"/>
                  <a:gd name="T9" fmla="*/ 0 h 36"/>
                </a:gdLst>
                <a:ahLst/>
                <a:cxnLst>
                  <a:cxn ang="0">
                    <a:pos x="T0" y="T1"/>
                  </a:cxn>
                  <a:cxn ang="0">
                    <a:pos x="T2" y="T3"/>
                  </a:cxn>
                  <a:cxn ang="0">
                    <a:pos x="T4" y="T5"/>
                  </a:cxn>
                  <a:cxn ang="0">
                    <a:pos x="T6" y="T7"/>
                  </a:cxn>
                  <a:cxn ang="0">
                    <a:pos x="T8" y="T9"/>
                  </a:cxn>
                </a:cxnLst>
                <a:rect l="0" t="0" r="r" b="b"/>
                <a:pathLst>
                  <a:path w="36" h="36">
                    <a:moveTo>
                      <a:pt x="18" y="0"/>
                    </a:moveTo>
                    <a:lnTo>
                      <a:pt x="36" y="18"/>
                    </a:lnTo>
                    <a:lnTo>
                      <a:pt x="18" y="36"/>
                    </a:lnTo>
                    <a:lnTo>
                      <a:pt x="0" y="18"/>
                    </a:lnTo>
                    <a:lnTo>
                      <a:pt x="18" y="0"/>
                    </a:lnTo>
                    <a:close/>
                  </a:path>
                </a:pathLst>
              </a:custGeom>
              <a:solidFill>
                <a:srgbClr val="F24F11"/>
              </a:solidFill>
              <a:ln w="9525">
                <a:solidFill>
                  <a:srgbClr val="F24F11"/>
                </a:solidFill>
                <a:prstDash val="solid"/>
                <a:round/>
                <a:headEnd/>
                <a:tailEnd/>
              </a:ln>
            </p:spPr>
            <p:txBody>
              <a:bodyPr/>
              <a:lstStyle/>
              <a:p>
                <a:endParaRPr lang="it-IT"/>
              </a:p>
            </p:txBody>
          </p:sp>
          <p:sp>
            <p:nvSpPr>
              <p:cNvPr id="121" name="Freeform 96"/>
              <p:cNvSpPr>
                <a:spLocks/>
              </p:cNvSpPr>
              <p:nvPr/>
            </p:nvSpPr>
            <p:spPr bwMode="auto">
              <a:xfrm>
                <a:off x="2113" y="2898"/>
                <a:ext cx="32" cy="31"/>
              </a:xfrm>
              <a:custGeom>
                <a:avLst/>
                <a:gdLst>
                  <a:gd name="T0" fmla="*/ 18 w 36"/>
                  <a:gd name="T1" fmla="*/ 0 h 36"/>
                  <a:gd name="T2" fmla="*/ 36 w 36"/>
                  <a:gd name="T3" fmla="*/ 18 h 36"/>
                  <a:gd name="T4" fmla="*/ 18 w 36"/>
                  <a:gd name="T5" fmla="*/ 36 h 36"/>
                  <a:gd name="T6" fmla="*/ 0 w 36"/>
                  <a:gd name="T7" fmla="*/ 18 h 36"/>
                  <a:gd name="T8" fmla="*/ 18 w 36"/>
                  <a:gd name="T9" fmla="*/ 0 h 36"/>
                </a:gdLst>
                <a:ahLst/>
                <a:cxnLst>
                  <a:cxn ang="0">
                    <a:pos x="T0" y="T1"/>
                  </a:cxn>
                  <a:cxn ang="0">
                    <a:pos x="T2" y="T3"/>
                  </a:cxn>
                  <a:cxn ang="0">
                    <a:pos x="T4" y="T5"/>
                  </a:cxn>
                  <a:cxn ang="0">
                    <a:pos x="T6" y="T7"/>
                  </a:cxn>
                  <a:cxn ang="0">
                    <a:pos x="T8" y="T9"/>
                  </a:cxn>
                </a:cxnLst>
                <a:rect l="0" t="0" r="r" b="b"/>
                <a:pathLst>
                  <a:path w="36" h="36">
                    <a:moveTo>
                      <a:pt x="18" y="0"/>
                    </a:moveTo>
                    <a:lnTo>
                      <a:pt x="36" y="18"/>
                    </a:lnTo>
                    <a:lnTo>
                      <a:pt x="18" y="36"/>
                    </a:lnTo>
                    <a:lnTo>
                      <a:pt x="0" y="18"/>
                    </a:lnTo>
                    <a:lnTo>
                      <a:pt x="18" y="0"/>
                    </a:lnTo>
                    <a:close/>
                  </a:path>
                </a:pathLst>
              </a:custGeom>
              <a:solidFill>
                <a:srgbClr val="F24F11"/>
              </a:solidFill>
              <a:ln w="9525">
                <a:solidFill>
                  <a:srgbClr val="F24F11"/>
                </a:solidFill>
                <a:prstDash val="solid"/>
                <a:round/>
                <a:headEnd/>
                <a:tailEnd/>
              </a:ln>
            </p:spPr>
            <p:txBody>
              <a:bodyPr/>
              <a:lstStyle/>
              <a:p>
                <a:endParaRPr lang="it-IT"/>
              </a:p>
            </p:txBody>
          </p:sp>
          <p:sp>
            <p:nvSpPr>
              <p:cNvPr id="122" name="Freeform 97"/>
              <p:cNvSpPr>
                <a:spLocks/>
              </p:cNvSpPr>
              <p:nvPr/>
            </p:nvSpPr>
            <p:spPr bwMode="auto">
              <a:xfrm>
                <a:off x="2578" y="2456"/>
                <a:ext cx="33" cy="31"/>
              </a:xfrm>
              <a:custGeom>
                <a:avLst/>
                <a:gdLst>
                  <a:gd name="T0" fmla="*/ 18 w 36"/>
                  <a:gd name="T1" fmla="*/ 0 h 36"/>
                  <a:gd name="T2" fmla="*/ 36 w 36"/>
                  <a:gd name="T3" fmla="*/ 18 h 36"/>
                  <a:gd name="T4" fmla="*/ 18 w 36"/>
                  <a:gd name="T5" fmla="*/ 36 h 36"/>
                  <a:gd name="T6" fmla="*/ 0 w 36"/>
                  <a:gd name="T7" fmla="*/ 18 h 36"/>
                  <a:gd name="T8" fmla="*/ 18 w 36"/>
                  <a:gd name="T9" fmla="*/ 0 h 36"/>
                </a:gdLst>
                <a:ahLst/>
                <a:cxnLst>
                  <a:cxn ang="0">
                    <a:pos x="T0" y="T1"/>
                  </a:cxn>
                  <a:cxn ang="0">
                    <a:pos x="T2" y="T3"/>
                  </a:cxn>
                  <a:cxn ang="0">
                    <a:pos x="T4" y="T5"/>
                  </a:cxn>
                  <a:cxn ang="0">
                    <a:pos x="T6" y="T7"/>
                  </a:cxn>
                  <a:cxn ang="0">
                    <a:pos x="T8" y="T9"/>
                  </a:cxn>
                </a:cxnLst>
                <a:rect l="0" t="0" r="r" b="b"/>
                <a:pathLst>
                  <a:path w="36" h="36">
                    <a:moveTo>
                      <a:pt x="18" y="0"/>
                    </a:moveTo>
                    <a:lnTo>
                      <a:pt x="36" y="18"/>
                    </a:lnTo>
                    <a:lnTo>
                      <a:pt x="18" y="36"/>
                    </a:lnTo>
                    <a:lnTo>
                      <a:pt x="0" y="18"/>
                    </a:lnTo>
                    <a:lnTo>
                      <a:pt x="18" y="0"/>
                    </a:lnTo>
                    <a:close/>
                  </a:path>
                </a:pathLst>
              </a:custGeom>
              <a:solidFill>
                <a:srgbClr val="F24F11"/>
              </a:solidFill>
              <a:ln w="9525">
                <a:solidFill>
                  <a:srgbClr val="F24F11"/>
                </a:solidFill>
                <a:prstDash val="solid"/>
                <a:round/>
                <a:headEnd/>
                <a:tailEnd/>
              </a:ln>
            </p:spPr>
            <p:txBody>
              <a:bodyPr/>
              <a:lstStyle/>
              <a:p>
                <a:endParaRPr lang="it-IT"/>
              </a:p>
            </p:txBody>
          </p:sp>
          <p:sp>
            <p:nvSpPr>
              <p:cNvPr id="123" name="Freeform 98"/>
              <p:cNvSpPr>
                <a:spLocks/>
              </p:cNvSpPr>
              <p:nvPr/>
            </p:nvSpPr>
            <p:spPr bwMode="auto">
              <a:xfrm>
                <a:off x="2584" y="2482"/>
                <a:ext cx="32" cy="30"/>
              </a:xfrm>
              <a:custGeom>
                <a:avLst/>
                <a:gdLst>
                  <a:gd name="T0" fmla="*/ 18 w 36"/>
                  <a:gd name="T1" fmla="*/ 0 h 36"/>
                  <a:gd name="T2" fmla="*/ 36 w 36"/>
                  <a:gd name="T3" fmla="*/ 18 h 36"/>
                  <a:gd name="T4" fmla="*/ 18 w 36"/>
                  <a:gd name="T5" fmla="*/ 36 h 36"/>
                  <a:gd name="T6" fmla="*/ 0 w 36"/>
                  <a:gd name="T7" fmla="*/ 18 h 36"/>
                  <a:gd name="T8" fmla="*/ 18 w 36"/>
                  <a:gd name="T9" fmla="*/ 0 h 36"/>
                </a:gdLst>
                <a:ahLst/>
                <a:cxnLst>
                  <a:cxn ang="0">
                    <a:pos x="T0" y="T1"/>
                  </a:cxn>
                  <a:cxn ang="0">
                    <a:pos x="T2" y="T3"/>
                  </a:cxn>
                  <a:cxn ang="0">
                    <a:pos x="T4" y="T5"/>
                  </a:cxn>
                  <a:cxn ang="0">
                    <a:pos x="T6" y="T7"/>
                  </a:cxn>
                  <a:cxn ang="0">
                    <a:pos x="T8" y="T9"/>
                  </a:cxn>
                </a:cxnLst>
                <a:rect l="0" t="0" r="r" b="b"/>
                <a:pathLst>
                  <a:path w="36" h="36">
                    <a:moveTo>
                      <a:pt x="18" y="0"/>
                    </a:moveTo>
                    <a:lnTo>
                      <a:pt x="36" y="18"/>
                    </a:lnTo>
                    <a:lnTo>
                      <a:pt x="18" y="36"/>
                    </a:lnTo>
                    <a:lnTo>
                      <a:pt x="0" y="18"/>
                    </a:lnTo>
                    <a:lnTo>
                      <a:pt x="18" y="0"/>
                    </a:lnTo>
                    <a:close/>
                  </a:path>
                </a:pathLst>
              </a:custGeom>
              <a:solidFill>
                <a:srgbClr val="F24F11"/>
              </a:solidFill>
              <a:ln w="9525">
                <a:solidFill>
                  <a:srgbClr val="F24F11"/>
                </a:solidFill>
                <a:prstDash val="solid"/>
                <a:round/>
                <a:headEnd/>
                <a:tailEnd/>
              </a:ln>
            </p:spPr>
            <p:txBody>
              <a:bodyPr/>
              <a:lstStyle/>
              <a:p>
                <a:endParaRPr lang="it-IT"/>
              </a:p>
            </p:txBody>
          </p:sp>
          <p:sp>
            <p:nvSpPr>
              <p:cNvPr id="124" name="Freeform 99"/>
              <p:cNvSpPr>
                <a:spLocks/>
              </p:cNvSpPr>
              <p:nvPr/>
            </p:nvSpPr>
            <p:spPr bwMode="auto">
              <a:xfrm>
                <a:off x="3218" y="2220"/>
                <a:ext cx="32" cy="31"/>
              </a:xfrm>
              <a:custGeom>
                <a:avLst/>
                <a:gdLst>
                  <a:gd name="T0" fmla="*/ 18 w 36"/>
                  <a:gd name="T1" fmla="*/ 0 h 36"/>
                  <a:gd name="T2" fmla="*/ 36 w 36"/>
                  <a:gd name="T3" fmla="*/ 18 h 36"/>
                  <a:gd name="T4" fmla="*/ 18 w 36"/>
                  <a:gd name="T5" fmla="*/ 36 h 36"/>
                  <a:gd name="T6" fmla="*/ 0 w 36"/>
                  <a:gd name="T7" fmla="*/ 18 h 36"/>
                  <a:gd name="T8" fmla="*/ 18 w 36"/>
                  <a:gd name="T9" fmla="*/ 0 h 36"/>
                </a:gdLst>
                <a:ahLst/>
                <a:cxnLst>
                  <a:cxn ang="0">
                    <a:pos x="T0" y="T1"/>
                  </a:cxn>
                  <a:cxn ang="0">
                    <a:pos x="T2" y="T3"/>
                  </a:cxn>
                  <a:cxn ang="0">
                    <a:pos x="T4" y="T5"/>
                  </a:cxn>
                  <a:cxn ang="0">
                    <a:pos x="T6" y="T7"/>
                  </a:cxn>
                  <a:cxn ang="0">
                    <a:pos x="T8" y="T9"/>
                  </a:cxn>
                </a:cxnLst>
                <a:rect l="0" t="0" r="r" b="b"/>
                <a:pathLst>
                  <a:path w="36" h="36">
                    <a:moveTo>
                      <a:pt x="18" y="0"/>
                    </a:moveTo>
                    <a:lnTo>
                      <a:pt x="36" y="18"/>
                    </a:lnTo>
                    <a:lnTo>
                      <a:pt x="18" y="36"/>
                    </a:lnTo>
                    <a:lnTo>
                      <a:pt x="0" y="18"/>
                    </a:lnTo>
                    <a:lnTo>
                      <a:pt x="18" y="0"/>
                    </a:lnTo>
                    <a:close/>
                  </a:path>
                </a:pathLst>
              </a:custGeom>
              <a:solidFill>
                <a:srgbClr val="F24F11"/>
              </a:solidFill>
              <a:ln w="9525">
                <a:solidFill>
                  <a:srgbClr val="F24F11"/>
                </a:solidFill>
                <a:prstDash val="solid"/>
                <a:round/>
                <a:headEnd/>
                <a:tailEnd/>
              </a:ln>
            </p:spPr>
            <p:txBody>
              <a:bodyPr/>
              <a:lstStyle/>
              <a:p>
                <a:endParaRPr lang="it-IT"/>
              </a:p>
            </p:txBody>
          </p:sp>
          <p:sp>
            <p:nvSpPr>
              <p:cNvPr id="125" name="Freeform 100"/>
              <p:cNvSpPr>
                <a:spLocks/>
              </p:cNvSpPr>
              <p:nvPr/>
            </p:nvSpPr>
            <p:spPr bwMode="auto">
              <a:xfrm>
                <a:off x="2854" y="2323"/>
                <a:ext cx="33" cy="31"/>
              </a:xfrm>
              <a:custGeom>
                <a:avLst/>
                <a:gdLst>
                  <a:gd name="T0" fmla="*/ 18 w 36"/>
                  <a:gd name="T1" fmla="*/ 0 h 36"/>
                  <a:gd name="T2" fmla="*/ 36 w 36"/>
                  <a:gd name="T3" fmla="*/ 18 h 36"/>
                  <a:gd name="T4" fmla="*/ 18 w 36"/>
                  <a:gd name="T5" fmla="*/ 36 h 36"/>
                  <a:gd name="T6" fmla="*/ 0 w 36"/>
                  <a:gd name="T7" fmla="*/ 18 h 36"/>
                  <a:gd name="T8" fmla="*/ 18 w 36"/>
                  <a:gd name="T9" fmla="*/ 0 h 36"/>
                </a:gdLst>
                <a:ahLst/>
                <a:cxnLst>
                  <a:cxn ang="0">
                    <a:pos x="T0" y="T1"/>
                  </a:cxn>
                  <a:cxn ang="0">
                    <a:pos x="T2" y="T3"/>
                  </a:cxn>
                  <a:cxn ang="0">
                    <a:pos x="T4" y="T5"/>
                  </a:cxn>
                  <a:cxn ang="0">
                    <a:pos x="T6" y="T7"/>
                  </a:cxn>
                  <a:cxn ang="0">
                    <a:pos x="T8" y="T9"/>
                  </a:cxn>
                </a:cxnLst>
                <a:rect l="0" t="0" r="r" b="b"/>
                <a:pathLst>
                  <a:path w="36" h="36">
                    <a:moveTo>
                      <a:pt x="18" y="0"/>
                    </a:moveTo>
                    <a:lnTo>
                      <a:pt x="36" y="18"/>
                    </a:lnTo>
                    <a:lnTo>
                      <a:pt x="18" y="36"/>
                    </a:lnTo>
                    <a:lnTo>
                      <a:pt x="0" y="18"/>
                    </a:lnTo>
                    <a:lnTo>
                      <a:pt x="18" y="0"/>
                    </a:lnTo>
                    <a:close/>
                  </a:path>
                </a:pathLst>
              </a:custGeom>
              <a:solidFill>
                <a:srgbClr val="F24F11"/>
              </a:solidFill>
              <a:ln w="9525">
                <a:solidFill>
                  <a:srgbClr val="F24F11"/>
                </a:solidFill>
                <a:prstDash val="solid"/>
                <a:round/>
                <a:headEnd/>
                <a:tailEnd/>
              </a:ln>
            </p:spPr>
            <p:txBody>
              <a:bodyPr/>
              <a:lstStyle/>
              <a:p>
                <a:endParaRPr lang="it-IT"/>
              </a:p>
            </p:txBody>
          </p:sp>
          <p:sp>
            <p:nvSpPr>
              <p:cNvPr id="126" name="Freeform 101"/>
              <p:cNvSpPr>
                <a:spLocks/>
              </p:cNvSpPr>
              <p:nvPr/>
            </p:nvSpPr>
            <p:spPr bwMode="auto">
              <a:xfrm>
                <a:off x="2389" y="2574"/>
                <a:ext cx="32" cy="31"/>
              </a:xfrm>
              <a:custGeom>
                <a:avLst/>
                <a:gdLst>
                  <a:gd name="T0" fmla="*/ 18 w 36"/>
                  <a:gd name="T1" fmla="*/ 0 h 36"/>
                  <a:gd name="T2" fmla="*/ 36 w 36"/>
                  <a:gd name="T3" fmla="*/ 18 h 36"/>
                  <a:gd name="T4" fmla="*/ 18 w 36"/>
                  <a:gd name="T5" fmla="*/ 36 h 36"/>
                  <a:gd name="T6" fmla="*/ 0 w 36"/>
                  <a:gd name="T7" fmla="*/ 18 h 36"/>
                  <a:gd name="T8" fmla="*/ 18 w 36"/>
                  <a:gd name="T9" fmla="*/ 0 h 36"/>
                </a:gdLst>
                <a:ahLst/>
                <a:cxnLst>
                  <a:cxn ang="0">
                    <a:pos x="T0" y="T1"/>
                  </a:cxn>
                  <a:cxn ang="0">
                    <a:pos x="T2" y="T3"/>
                  </a:cxn>
                  <a:cxn ang="0">
                    <a:pos x="T4" y="T5"/>
                  </a:cxn>
                  <a:cxn ang="0">
                    <a:pos x="T6" y="T7"/>
                  </a:cxn>
                  <a:cxn ang="0">
                    <a:pos x="T8" y="T9"/>
                  </a:cxn>
                </a:cxnLst>
                <a:rect l="0" t="0" r="r" b="b"/>
                <a:pathLst>
                  <a:path w="36" h="36">
                    <a:moveTo>
                      <a:pt x="18" y="0"/>
                    </a:moveTo>
                    <a:lnTo>
                      <a:pt x="36" y="18"/>
                    </a:lnTo>
                    <a:lnTo>
                      <a:pt x="18" y="36"/>
                    </a:lnTo>
                    <a:lnTo>
                      <a:pt x="0" y="18"/>
                    </a:lnTo>
                    <a:lnTo>
                      <a:pt x="18" y="0"/>
                    </a:lnTo>
                    <a:close/>
                  </a:path>
                </a:pathLst>
              </a:custGeom>
              <a:solidFill>
                <a:srgbClr val="F24F11"/>
              </a:solidFill>
              <a:ln w="9525">
                <a:solidFill>
                  <a:srgbClr val="F24F11"/>
                </a:solidFill>
                <a:prstDash val="solid"/>
                <a:round/>
                <a:headEnd/>
                <a:tailEnd/>
              </a:ln>
            </p:spPr>
            <p:txBody>
              <a:bodyPr/>
              <a:lstStyle/>
              <a:p>
                <a:endParaRPr lang="it-IT"/>
              </a:p>
            </p:txBody>
          </p:sp>
          <p:sp>
            <p:nvSpPr>
              <p:cNvPr id="127" name="Freeform 102"/>
              <p:cNvSpPr>
                <a:spLocks/>
              </p:cNvSpPr>
              <p:nvPr/>
            </p:nvSpPr>
            <p:spPr bwMode="auto">
              <a:xfrm>
                <a:off x="2492" y="2724"/>
                <a:ext cx="32" cy="30"/>
              </a:xfrm>
              <a:custGeom>
                <a:avLst/>
                <a:gdLst>
                  <a:gd name="T0" fmla="*/ 18 w 36"/>
                  <a:gd name="T1" fmla="*/ 0 h 35"/>
                  <a:gd name="T2" fmla="*/ 36 w 36"/>
                  <a:gd name="T3" fmla="*/ 18 h 35"/>
                  <a:gd name="T4" fmla="*/ 18 w 36"/>
                  <a:gd name="T5" fmla="*/ 35 h 35"/>
                  <a:gd name="T6" fmla="*/ 0 w 36"/>
                  <a:gd name="T7" fmla="*/ 18 h 35"/>
                  <a:gd name="T8" fmla="*/ 18 w 36"/>
                  <a:gd name="T9" fmla="*/ 0 h 35"/>
                </a:gdLst>
                <a:ahLst/>
                <a:cxnLst>
                  <a:cxn ang="0">
                    <a:pos x="T0" y="T1"/>
                  </a:cxn>
                  <a:cxn ang="0">
                    <a:pos x="T2" y="T3"/>
                  </a:cxn>
                  <a:cxn ang="0">
                    <a:pos x="T4" y="T5"/>
                  </a:cxn>
                  <a:cxn ang="0">
                    <a:pos x="T6" y="T7"/>
                  </a:cxn>
                  <a:cxn ang="0">
                    <a:pos x="T8" y="T9"/>
                  </a:cxn>
                </a:cxnLst>
                <a:rect l="0" t="0" r="r" b="b"/>
                <a:pathLst>
                  <a:path w="36" h="35">
                    <a:moveTo>
                      <a:pt x="18" y="0"/>
                    </a:moveTo>
                    <a:lnTo>
                      <a:pt x="36" y="18"/>
                    </a:lnTo>
                    <a:lnTo>
                      <a:pt x="18" y="35"/>
                    </a:lnTo>
                    <a:lnTo>
                      <a:pt x="0" y="18"/>
                    </a:lnTo>
                    <a:lnTo>
                      <a:pt x="18" y="0"/>
                    </a:lnTo>
                    <a:close/>
                  </a:path>
                </a:pathLst>
              </a:custGeom>
              <a:solidFill>
                <a:srgbClr val="F24F11"/>
              </a:solidFill>
              <a:ln w="9525">
                <a:solidFill>
                  <a:srgbClr val="F24F11"/>
                </a:solidFill>
                <a:prstDash val="solid"/>
                <a:round/>
                <a:headEnd/>
                <a:tailEnd/>
              </a:ln>
            </p:spPr>
            <p:txBody>
              <a:bodyPr/>
              <a:lstStyle/>
              <a:p>
                <a:endParaRPr lang="it-IT"/>
              </a:p>
            </p:txBody>
          </p:sp>
          <p:sp>
            <p:nvSpPr>
              <p:cNvPr id="128" name="Freeform 103"/>
              <p:cNvSpPr>
                <a:spLocks/>
              </p:cNvSpPr>
              <p:nvPr/>
            </p:nvSpPr>
            <p:spPr bwMode="auto">
              <a:xfrm>
                <a:off x="2616" y="2282"/>
                <a:ext cx="33" cy="31"/>
              </a:xfrm>
              <a:custGeom>
                <a:avLst/>
                <a:gdLst>
                  <a:gd name="T0" fmla="*/ 18 w 36"/>
                  <a:gd name="T1" fmla="*/ 0 h 36"/>
                  <a:gd name="T2" fmla="*/ 36 w 36"/>
                  <a:gd name="T3" fmla="*/ 18 h 36"/>
                  <a:gd name="T4" fmla="*/ 18 w 36"/>
                  <a:gd name="T5" fmla="*/ 36 h 36"/>
                  <a:gd name="T6" fmla="*/ 0 w 36"/>
                  <a:gd name="T7" fmla="*/ 18 h 36"/>
                  <a:gd name="T8" fmla="*/ 18 w 36"/>
                  <a:gd name="T9" fmla="*/ 0 h 36"/>
                </a:gdLst>
                <a:ahLst/>
                <a:cxnLst>
                  <a:cxn ang="0">
                    <a:pos x="T0" y="T1"/>
                  </a:cxn>
                  <a:cxn ang="0">
                    <a:pos x="T2" y="T3"/>
                  </a:cxn>
                  <a:cxn ang="0">
                    <a:pos x="T4" y="T5"/>
                  </a:cxn>
                  <a:cxn ang="0">
                    <a:pos x="T6" y="T7"/>
                  </a:cxn>
                  <a:cxn ang="0">
                    <a:pos x="T8" y="T9"/>
                  </a:cxn>
                </a:cxnLst>
                <a:rect l="0" t="0" r="r" b="b"/>
                <a:pathLst>
                  <a:path w="36" h="36">
                    <a:moveTo>
                      <a:pt x="18" y="0"/>
                    </a:moveTo>
                    <a:lnTo>
                      <a:pt x="36" y="18"/>
                    </a:lnTo>
                    <a:lnTo>
                      <a:pt x="18" y="36"/>
                    </a:lnTo>
                    <a:lnTo>
                      <a:pt x="0" y="18"/>
                    </a:lnTo>
                    <a:lnTo>
                      <a:pt x="18" y="0"/>
                    </a:lnTo>
                    <a:close/>
                  </a:path>
                </a:pathLst>
              </a:custGeom>
              <a:solidFill>
                <a:srgbClr val="F24F11"/>
              </a:solidFill>
              <a:ln w="9525">
                <a:solidFill>
                  <a:srgbClr val="F24F11"/>
                </a:solidFill>
                <a:prstDash val="solid"/>
                <a:round/>
                <a:headEnd/>
                <a:tailEnd/>
              </a:ln>
            </p:spPr>
            <p:txBody>
              <a:bodyPr/>
              <a:lstStyle/>
              <a:p>
                <a:endParaRPr lang="it-IT"/>
              </a:p>
            </p:txBody>
          </p:sp>
          <p:sp>
            <p:nvSpPr>
              <p:cNvPr id="129" name="Freeform 104"/>
              <p:cNvSpPr>
                <a:spLocks/>
              </p:cNvSpPr>
              <p:nvPr/>
            </p:nvSpPr>
            <p:spPr bwMode="auto">
              <a:xfrm>
                <a:off x="2321" y="2608"/>
                <a:ext cx="77" cy="31"/>
              </a:xfrm>
              <a:custGeom>
                <a:avLst/>
                <a:gdLst>
                  <a:gd name="T0" fmla="*/ 18 w 36"/>
                  <a:gd name="T1" fmla="*/ 0 h 36"/>
                  <a:gd name="T2" fmla="*/ 36 w 36"/>
                  <a:gd name="T3" fmla="*/ 18 h 36"/>
                  <a:gd name="T4" fmla="*/ 18 w 36"/>
                  <a:gd name="T5" fmla="*/ 36 h 36"/>
                  <a:gd name="T6" fmla="*/ 0 w 36"/>
                  <a:gd name="T7" fmla="*/ 18 h 36"/>
                  <a:gd name="T8" fmla="*/ 18 w 36"/>
                  <a:gd name="T9" fmla="*/ 0 h 36"/>
                </a:gdLst>
                <a:ahLst/>
                <a:cxnLst>
                  <a:cxn ang="0">
                    <a:pos x="T0" y="T1"/>
                  </a:cxn>
                  <a:cxn ang="0">
                    <a:pos x="T2" y="T3"/>
                  </a:cxn>
                  <a:cxn ang="0">
                    <a:pos x="T4" y="T5"/>
                  </a:cxn>
                  <a:cxn ang="0">
                    <a:pos x="T6" y="T7"/>
                  </a:cxn>
                  <a:cxn ang="0">
                    <a:pos x="T8" y="T9"/>
                  </a:cxn>
                </a:cxnLst>
                <a:rect l="0" t="0" r="r" b="b"/>
                <a:pathLst>
                  <a:path w="36" h="36">
                    <a:moveTo>
                      <a:pt x="18" y="0"/>
                    </a:moveTo>
                    <a:lnTo>
                      <a:pt x="36" y="18"/>
                    </a:lnTo>
                    <a:lnTo>
                      <a:pt x="18" y="36"/>
                    </a:lnTo>
                    <a:lnTo>
                      <a:pt x="0" y="18"/>
                    </a:lnTo>
                    <a:lnTo>
                      <a:pt x="18" y="0"/>
                    </a:lnTo>
                    <a:close/>
                  </a:path>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endParaRPr lang="it-IT"/>
              </a:p>
            </p:txBody>
          </p:sp>
          <p:sp>
            <p:nvSpPr>
              <p:cNvPr id="130" name="Freeform 105"/>
              <p:cNvSpPr>
                <a:spLocks/>
              </p:cNvSpPr>
              <p:nvPr/>
            </p:nvSpPr>
            <p:spPr bwMode="auto">
              <a:xfrm>
                <a:off x="2540" y="2425"/>
                <a:ext cx="33" cy="31"/>
              </a:xfrm>
              <a:custGeom>
                <a:avLst/>
                <a:gdLst>
                  <a:gd name="T0" fmla="*/ 18 w 36"/>
                  <a:gd name="T1" fmla="*/ 0 h 36"/>
                  <a:gd name="T2" fmla="*/ 36 w 36"/>
                  <a:gd name="T3" fmla="*/ 18 h 36"/>
                  <a:gd name="T4" fmla="*/ 18 w 36"/>
                  <a:gd name="T5" fmla="*/ 36 h 36"/>
                  <a:gd name="T6" fmla="*/ 0 w 36"/>
                  <a:gd name="T7" fmla="*/ 18 h 36"/>
                  <a:gd name="T8" fmla="*/ 18 w 36"/>
                  <a:gd name="T9" fmla="*/ 0 h 36"/>
                </a:gdLst>
                <a:ahLst/>
                <a:cxnLst>
                  <a:cxn ang="0">
                    <a:pos x="T0" y="T1"/>
                  </a:cxn>
                  <a:cxn ang="0">
                    <a:pos x="T2" y="T3"/>
                  </a:cxn>
                  <a:cxn ang="0">
                    <a:pos x="T4" y="T5"/>
                  </a:cxn>
                  <a:cxn ang="0">
                    <a:pos x="T6" y="T7"/>
                  </a:cxn>
                  <a:cxn ang="0">
                    <a:pos x="T8" y="T9"/>
                  </a:cxn>
                </a:cxnLst>
                <a:rect l="0" t="0" r="r" b="b"/>
                <a:pathLst>
                  <a:path w="36" h="36">
                    <a:moveTo>
                      <a:pt x="18" y="0"/>
                    </a:moveTo>
                    <a:lnTo>
                      <a:pt x="36" y="18"/>
                    </a:lnTo>
                    <a:lnTo>
                      <a:pt x="18" y="36"/>
                    </a:lnTo>
                    <a:lnTo>
                      <a:pt x="0" y="18"/>
                    </a:lnTo>
                    <a:lnTo>
                      <a:pt x="18" y="0"/>
                    </a:lnTo>
                    <a:close/>
                  </a:path>
                </a:pathLst>
              </a:custGeom>
              <a:solidFill>
                <a:srgbClr val="F24F11"/>
              </a:solidFill>
              <a:ln w="9525">
                <a:solidFill>
                  <a:srgbClr val="F24F11"/>
                </a:solidFill>
                <a:prstDash val="solid"/>
                <a:round/>
                <a:headEnd/>
                <a:tailEnd/>
              </a:ln>
            </p:spPr>
            <p:txBody>
              <a:bodyPr/>
              <a:lstStyle/>
              <a:p>
                <a:endParaRPr lang="it-IT"/>
              </a:p>
            </p:txBody>
          </p:sp>
          <p:sp>
            <p:nvSpPr>
              <p:cNvPr id="131" name="Freeform 106"/>
              <p:cNvSpPr>
                <a:spLocks/>
              </p:cNvSpPr>
              <p:nvPr/>
            </p:nvSpPr>
            <p:spPr bwMode="auto">
              <a:xfrm>
                <a:off x="3022" y="2549"/>
                <a:ext cx="33" cy="30"/>
              </a:xfrm>
              <a:custGeom>
                <a:avLst/>
                <a:gdLst>
                  <a:gd name="T0" fmla="*/ 18 w 36"/>
                  <a:gd name="T1" fmla="*/ 0 h 36"/>
                  <a:gd name="T2" fmla="*/ 36 w 36"/>
                  <a:gd name="T3" fmla="*/ 18 h 36"/>
                  <a:gd name="T4" fmla="*/ 18 w 36"/>
                  <a:gd name="T5" fmla="*/ 36 h 36"/>
                  <a:gd name="T6" fmla="*/ 0 w 36"/>
                  <a:gd name="T7" fmla="*/ 18 h 36"/>
                  <a:gd name="T8" fmla="*/ 18 w 36"/>
                  <a:gd name="T9" fmla="*/ 0 h 36"/>
                </a:gdLst>
                <a:ahLst/>
                <a:cxnLst>
                  <a:cxn ang="0">
                    <a:pos x="T0" y="T1"/>
                  </a:cxn>
                  <a:cxn ang="0">
                    <a:pos x="T2" y="T3"/>
                  </a:cxn>
                  <a:cxn ang="0">
                    <a:pos x="T4" y="T5"/>
                  </a:cxn>
                  <a:cxn ang="0">
                    <a:pos x="T6" y="T7"/>
                  </a:cxn>
                  <a:cxn ang="0">
                    <a:pos x="T8" y="T9"/>
                  </a:cxn>
                </a:cxnLst>
                <a:rect l="0" t="0" r="r" b="b"/>
                <a:pathLst>
                  <a:path w="36" h="36">
                    <a:moveTo>
                      <a:pt x="18" y="0"/>
                    </a:moveTo>
                    <a:lnTo>
                      <a:pt x="36" y="18"/>
                    </a:lnTo>
                    <a:lnTo>
                      <a:pt x="18" y="36"/>
                    </a:lnTo>
                    <a:lnTo>
                      <a:pt x="0" y="18"/>
                    </a:lnTo>
                    <a:lnTo>
                      <a:pt x="18" y="0"/>
                    </a:lnTo>
                    <a:close/>
                  </a:path>
                </a:pathLst>
              </a:custGeom>
              <a:solidFill>
                <a:srgbClr val="F24F11"/>
              </a:solidFill>
              <a:ln w="9525">
                <a:solidFill>
                  <a:srgbClr val="F24F11"/>
                </a:solidFill>
                <a:prstDash val="solid"/>
                <a:round/>
                <a:headEnd/>
                <a:tailEnd/>
              </a:ln>
            </p:spPr>
            <p:txBody>
              <a:bodyPr/>
              <a:lstStyle/>
              <a:p>
                <a:endParaRPr lang="it-IT"/>
              </a:p>
            </p:txBody>
          </p:sp>
          <p:sp>
            <p:nvSpPr>
              <p:cNvPr id="132" name="Freeform 107"/>
              <p:cNvSpPr>
                <a:spLocks/>
              </p:cNvSpPr>
              <p:nvPr/>
            </p:nvSpPr>
            <p:spPr bwMode="auto">
              <a:xfrm>
                <a:off x="2578" y="2523"/>
                <a:ext cx="33" cy="31"/>
              </a:xfrm>
              <a:custGeom>
                <a:avLst/>
                <a:gdLst>
                  <a:gd name="T0" fmla="*/ 18 w 36"/>
                  <a:gd name="T1" fmla="*/ 0 h 36"/>
                  <a:gd name="T2" fmla="*/ 36 w 36"/>
                  <a:gd name="T3" fmla="*/ 18 h 36"/>
                  <a:gd name="T4" fmla="*/ 18 w 36"/>
                  <a:gd name="T5" fmla="*/ 36 h 36"/>
                  <a:gd name="T6" fmla="*/ 0 w 36"/>
                  <a:gd name="T7" fmla="*/ 18 h 36"/>
                  <a:gd name="T8" fmla="*/ 18 w 36"/>
                  <a:gd name="T9" fmla="*/ 0 h 36"/>
                </a:gdLst>
                <a:ahLst/>
                <a:cxnLst>
                  <a:cxn ang="0">
                    <a:pos x="T0" y="T1"/>
                  </a:cxn>
                  <a:cxn ang="0">
                    <a:pos x="T2" y="T3"/>
                  </a:cxn>
                  <a:cxn ang="0">
                    <a:pos x="T4" y="T5"/>
                  </a:cxn>
                  <a:cxn ang="0">
                    <a:pos x="T6" y="T7"/>
                  </a:cxn>
                  <a:cxn ang="0">
                    <a:pos x="T8" y="T9"/>
                  </a:cxn>
                </a:cxnLst>
                <a:rect l="0" t="0" r="r" b="b"/>
                <a:pathLst>
                  <a:path w="36" h="36">
                    <a:moveTo>
                      <a:pt x="18" y="0"/>
                    </a:moveTo>
                    <a:lnTo>
                      <a:pt x="36" y="18"/>
                    </a:lnTo>
                    <a:lnTo>
                      <a:pt x="18" y="36"/>
                    </a:lnTo>
                    <a:lnTo>
                      <a:pt x="0" y="18"/>
                    </a:lnTo>
                    <a:lnTo>
                      <a:pt x="18" y="0"/>
                    </a:lnTo>
                    <a:close/>
                  </a:path>
                </a:pathLst>
              </a:custGeom>
              <a:solidFill>
                <a:srgbClr val="F24F11"/>
              </a:solidFill>
              <a:ln w="9525">
                <a:solidFill>
                  <a:srgbClr val="F24F11"/>
                </a:solidFill>
                <a:prstDash val="solid"/>
                <a:round/>
                <a:headEnd/>
                <a:tailEnd/>
              </a:ln>
            </p:spPr>
            <p:txBody>
              <a:bodyPr/>
              <a:lstStyle/>
              <a:p>
                <a:endParaRPr lang="it-IT"/>
              </a:p>
            </p:txBody>
          </p:sp>
          <p:sp>
            <p:nvSpPr>
              <p:cNvPr id="133" name="Freeform 108"/>
              <p:cNvSpPr>
                <a:spLocks/>
              </p:cNvSpPr>
              <p:nvPr/>
            </p:nvSpPr>
            <p:spPr bwMode="auto">
              <a:xfrm>
                <a:off x="2785" y="2390"/>
                <a:ext cx="32" cy="30"/>
              </a:xfrm>
              <a:custGeom>
                <a:avLst/>
                <a:gdLst>
                  <a:gd name="T0" fmla="*/ 18 w 36"/>
                  <a:gd name="T1" fmla="*/ 0 h 35"/>
                  <a:gd name="T2" fmla="*/ 36 w 36"/>
                  <a:gd name="T3" fmla="*/ 17 h 35"/>
                  <a:gd name="T4" fmla="*/ 18 w 36"/>
                  <a:gd name="T5" fmla="*/ 35 h 35"/>
                  <a:gd name="T6" fmla="*/ 0 w 36"/>
                  <a:gd name="T7" fmla="*/ 17 h 35"/>
                  <a:gd name="T8" fmla="*/ 18 w 36"/>
                  <a:gd name="T9" fmla="*/ 0 h 35"/>
                </a:gdLst>
                <a:ahLst/>
                <a:cxnLst>
                  <a:cxn ang="0">
                    <a:pos x="T0" y="T1"/>
                  </a:cxn>
                  <a:cxn ang="0">
                    <a:pos x="T2" y="T3"/>
                  </a:cxn>
                  <a:cxn ang="0">
                    <a:pos x="T4" y="T5"/>
                  </a:cxn>
                  <a:cxn ang="0">
                    <a:pos x="T6" y="T7"/>
                  </a:cxn>
                  <a:cxn ang="0">
                    <a:pos x="T8" y="T9"/>
                  </a:cxn>
                </a:cxnLst>
                <a:rect l="0" t="0" r="r" b="b"/>
                <a:pathLst>
                  <a:path w="36" h="35">
                    <a:moveTo>
                      <a:pt x="18" y="0"/>
                    </a:moveTo>
                    <a:lnTo>
                      <a:pt x="36" y="17"/>
                    </a:lnTo>
                    <a:lnTo>
                      <a:pt x="18" y="35"/>
                    </a:lnTo>
                    <a:lnTo>
                      <a:pt x="0" y="17"/>
                    </a:lnTo>
                    <a:lnTo>
                      <a:pt x="18" y="0"/>
                    </a:lnTo>
                    <a:close/>
                  </a:path>
                </a:pathLst>
              </a:custGeom>
              <a:solidFill>
                <a:srgbClr val="F24F11"/>
              </a:solidFill>
              <a:ln w="9525">
                <a:solidFill>
                  <a:srgbClr val="F24F11"/>
                </a:solidFill>
                <a:prstDash val="solid"/>
                <a:round/>
                <a:headEnd/>
                <a:tailEnd/>
              </a:ln>
            </p:spPr>
            <p:txBody>
              <a:bodyPr/>
              <a:lstStyle/>
              <a:p>
                <a:endParaRPr lang="it-IT"/>
              </a:p>
            </p:txBody>
          </p:sp>
          <p:sp>
            <p:nvSpPr>
              <p:cNvPr id="134" name="Freeform 109"/>
              <p:cNvSpPr>
                <a:spLocks/>
              </p:cNvSpPr>
              <p:nvPr/>
            </p:nvSpPr>
            <p:spPr bwMode="auto">
              <a:xfrm>
                <a:off x="2310" y="2592"/>
                <a:ext cx="77" cy="31"/>
              </a:xfrm>
              <a:custGeom>
                <a:avLst/>
                <a:gdLst>
                  <a:gd name="T0" fmla="*/ 18 w 36"/>
                  <a:gd name="T1" fmla="*/ 0 h 36"/>
                  <a:gd name="T2" fmla="*/ 36 w 36"/>
                  <a:gd name="T3" fmla="*/ 18 h 36"/>
                  <a:gd name="T4" fmla="*/ 18 w 36"/>
                  <a:gd name="T5" fmla="*/ 36 h 36"/>
                  <a:gd name="T6" fmla="*/ 0 w 36"/>
                  <a:gd name="T7" fmla="*/ 18 h 36"/>
                  <a:gd name="T8" fmla="*/ 18 w 36"/>
                  <a:gd name="T9" fmla="*/ 0 h 36"/>
                </a:gdLst>
                <a:ahLst/>
                <a:cxnLst>
                  <a:cxn ang="0">
                    <a:pos x="T0" y="T1"/>
                  </a:cxn>
                  <a:cxn ang="0">
                    <a:pos x="T2" y="T3"/>
                  </a:cxn>
                  <a:cxn ang="0">
                    <a:pos x="T4" y="T5"/>
                  </a:cxn>
                  <a:cxn ang="0">
                    <a:pos x="T6" y="T7"/>
                  </a:cxn>
                  <a:cxn ang="0">
                    <a:pos x="T8" y="T9"/>
                  </a:cxn>
                </a:cxnLst>
                <a:rect l="0" t="0" r="r" b="b"/>
                <a:pathLst>
                  <a:path w="36" h="36">
                    <a:moveTo>
                      <a:pt x="18" y="0"/>
                    </a:moveTo>
                    <a:lnTo>
                      <a:pt x="36" y="18"/>
                    </a:lnTo>
                    <a:lnTo>
                      <a:pt x="18" y="36"/>
                    </a:lnTo>
                    <a:lnTo>
                      <a:pt x="0" y="18"/>
                    </a:lnTo>
                    <a:lnTo>
                      <a:pt x="18" y="0"/>
                    </a:lnTo>
                    <a:close/>
                  </a:path>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endParaRPr lang="it-IT"/>
              </a:p>
            </p:txBody>
          </p:sp>
          <p:sp>
            <p:nvSpPr>
              <p:cNvPr id="135" name="Freeform 110"/>
              <p:cNvSpPr>
                <a:spLocks/>
              </p:cNvSpPr>
              <p:nvPr/>
            </p:nvSpPr>
            <p:spPr bwMode="auto">
              <a:xfrm>
                <a:off x="2492" y="2590"/>
                <a:ext cx="32" cy="31"/>
              </a:xfrm>
              <a:custGeom>
                <a:avLst/>
                <a:gdLst>
                  <a:gd name="T0" fmla="*/ 18 w 36"/>
                  <a:gd name="T1" fmla="*/ 0 h 36"/>
                  <a:gd name="T2" fmla="*/ 36 w 36"/>
                  <a:gd name="T3" fmla="*/ 18 h 36"/>
                  <a:gd name="T4" fmla="*/ 18 w 36"/>
                  <a:gd name="T5" fmla="*/ 36 h 36"/>
                  <a:gd name="T6" fmla="*/ 0 w 36"/>
                  <a:gd name="T7" fmla="*/ 18 h 36"/>
                  <a:gd name="T8" fmla="*/ 18 w 36"/>
                  <a:gd name="T9" fmla="*/ 0 h 36"/>
                </a:gdLst>
                <a:ahLst/>
                <a:cxnLst>
                  <a:cxn ang="0">
                    <a:pos x="T0" y="T1"/>
                  </a:cxn>
                  <a:cxn ang="0">
                    <a:pos x="T2" y="T3"/>
                  </a:cxn>
                  <a:cxn ang="0">
                    <a:pos x="T4" y="T5"/>
                  </a:cxn>
                  <a:cxn ang="0">
                    <a:pos x="T6" y="T7"/>
                  </a:cxn>
                  <a:cxn ang="0">
                    <a:pos x="T8" y="T9"/>
                  </a:cxn>
                </a:cxnLst>
                <a:rect l="0" t="0" r="r" b="b"/>
                <a:pathLst>
                  <a:path w="36" h="36">
                    <a:moveTo>
                      <a:pt x="18" y="0"/>
                    </a:moveTo>
                    <a:lnTo>
                      <a:pt x="36" y="18"/>
                    </a:lnTo>
                    <a:lnTo>
                      <a:pt x="18" y="36"/>
                    </a:lnTo>
                    <a:lnTo>
                      <a:pt x="0" y="18"/>
                    </a:lnTo>
                    <a:lnTo>
                      <a:pt x="18" y="0"/>
                    </a:lnTo>
                    <a:close/>
                  </a:path>
                </a:pathLst>
              </a:custGeom>
              <a:solidFill>
                <a:srgbClr val="F24F11"/>
              </a:solidFill>
              <a:ln w="9525">
                <a:solidFill>
                  <a:srgbClr val="F24F11"/>
                </a:solidFill>
                <a:prstDash val="solid"/>
                <a:round/>
                <a:headEnd/>
                <a:tailEnd/>
              </a:ln>
            </p:spPr>
            <p:txBody>
              <a:bodyPr/>
              <a:lstStyle/>
              <a:p>
                <a:endParaRPr lang="it-IT"/>
              </a:p>
            </p:txBody>
          </p:sp>
          <p:sp>
            <p:nvSpPr>
              <p:cNvPr id="136" name="Freeform 111"/>
              <p:cNvSpPr>
                <a:spLocks/>
              </p:cNvSpPr>
              <p:nvPr/>
            </p:nvSpPr>
            <p:spPr bwMode="auto">
              <a:xfrm>
                <a:off x="2654" y="2395"/>
                <a:ext cx="33" cy="30"/>
              </a:xfrm>
              <a:custGeom>
                <a:avLst/>
                <a:gdLst>
                  <a:gd name="T0" fmla="*/ 18 w 36"/>
                  <a:gd name="T1" fmla="*/ 0 h 35"/>
                  <a:gd name="T2" fmla="*/ 36 w 36"/>
                  <a:gd name="T3" fmla="*/ 17 h 35"/>
                  <a:gd name="T4" fmla="*/ 18 w 36"/>
                  <a:gd name="T5" fmla="*/ 35 h 35"/>
                  <a:gd name="T6" fmla="*/ 0 w 36"/>
                  <a:gd name="T7" fmla="*/ 17 h 35"/>
                  <a:gd name="T8" fmla="*/ 18 w 36"/>
                  <a:gd name="T9" fmla="*/ 0 h 35"/>
                </a:gdLst>
                <a:ahLst/>
                <a:cxnLst>
                  <a:cxn ang="0">
                    <a:pos x="T0" y="T1"/>
                  </a:cxn>
                  <a:cxn ang="0">
                    <a:pos x="T2" y="T3"/>
                  </a:cxn>
                  <a:cxn ang="0">
                    <a:pos x="T4" y="T5"/>
                  </a:cxn>
                  <a:cxn ang="0">
                    <a:pos x="T6" y="T7"/>
                  </a:cxn>
                  <a:cxn ang="0">
                    <a:pos x="T8" y="T9"/>
                  </a:cxn>
                </a:cxnLst>
                <a:rect l="0" t="0" r="r" b="b"/>
                <a:pathLst>
                  <a:path w="36" h="35">
                    <a:moveTo>
                      <a:pt x="18" y="0"/>
                    </a:moveTo>
                    <a:lnTo>
                      <a:pt x="36" y="17"/>
                    </a:lnTo>
                    <a:lnTo>
                      <a:pt x="18" y="35"/>
                    </a:lnTo>
                    <a:lnTo>
                      <a:pt x="0" y="17"/>
                    </a:lnTo>
                    <a:lnTo>
                      <a:pt x="18" y="0"/>
                    </a:lnTo>
                    <a:close/>
                  </a:path>
                </a:pathLst>
              </a:custGeom>
              <a:solidFill>
                <a:srgbClr val="F24F11"/>
              </a:solidFill>
              <a:ln w="9525">
                <a:solidFill>
                  <a:srgbClr val="F24F11"/>
                </a:solidFill>
                <a:prstDash val="solid"/>
                <a:round/>
                <a:headEnd/>
                <a:tailEnd/>
              </a:ln>
            </p:spPr>
            <p:txBody>
              <a:bodyPr/>
              <a:lstStyle/>
              <a:p>
                <a:endParaRPr lang="it-IT"/>
              </a:p>
            </p:txBody>
          </p:sp>
          <p:sp>
            <p:nvSpPr>
              <p:cNvPr id="137" name="Freeform 112"/>
              <p:cNvSpPr>
                <a:spLocks/>
              </p:cNvSpPr>
              <p:nvPr/>
            </p:nvSpPr>
            <p:spPr bwMode="auto">
              <a:xfrm>
                <a:off x="3180" y="2271"/>
                <a:ext cx="32" cy="31"/>
              </a:xfrm>
              <a:custGeom>
                <a:avLst/>
                <a:gdLst>
                  <a:gd name="T0" fmla="*/ 18 w 36"/>
                  <a:gd name="T1" fmla="*/ 0 h 36"/>
                  <a:gd name="T2" fmla="*/ 36 w 36"/>
                  <a:gd name="T3" fmla="*/ 18 h 36"/>
                  <a:gd name="T4" fmla="*/ 18 w 36"/>
                  <a:gd name="T5" fmla="*/ 36 h 36"/>
                  <a:gd name="T6" fmla="*/ 0 w 36"/>
                  <a:gd name="T7" fmla="*/ 18 h 36"/>
                  <a:gd name="T8" fmla="*/ 18 w 36"/>
                  <a:gd name="T9" fmla="*/ 0 h 36"/>
                </a:gdLst>
                <a:ahLst/>
                <a:cxnLst>
                  <a:cxn ang="0">
                    <a:pos x="T0" y="T1"/>
                  </a:cxn>
                  <a:cxn ang="0">
                    <a:pos x="T2" y="T3"/>
                  </a:cxn>
                  <a:cxn ang="0">
                    <a:pos x="T4" y="T5"/>
                  </a:cxn>
                  <a:cxn ang="0">
                    <a:pos x="T6" y="T7"/>
                  </a:cxn>
                  <a:cxn ang="0">
                    <a:pos x="T8" y="T9"/>
                  </a:cxn>
                </a:cxnLst>
                <a:rect l="0" t="0" r="r" b="b"/>
                <a:pathLst>
                  <a:path w="36" h="36">
                    <a:moveTo>
                      <a:pt x="18" y="0"/>
                    </a:moveTo>
                    <a:lnTo>
                      <a:pt x="36" y="18"/>
                    </a:lnTo>
                    <a:lnTo>
                      <a:pt x="18" y="36"/>
                    </a:lnTo>
                    <a:lnTo>
                      <a:pt x="0" y="18"/>
                    </a:lnTo>
                    <a:lnTo>
                      <a:pt x="18" y="0"/>
                    </a:lnTo>
                    <a:close/>
                  </a:path>
                </a:pathLst>
              </a:custGeom>
              <a:solidFill>
                <a:srgbClr val="F24F11"/>
              </a:solidFill>
              <a:ln w="9525">
                <a:solidFill>
                  <a:srgbClr val="F24F11"/>
                </a:solidFill>
                <a:prstDash val="solid"/>
                <a:round/>
                <a:headEnd/>
                <a:tailEnd/>
              </a:ln>
            </p:spPr>
            <p:txBody>
              <a:bodyPr/>
              <a:lstStyle/>
              <a:p>
                <a:endParaRPr lang="it-IT"/>
              </a:p>
            </p:txBody>
          </p:sp>
          <p:sp>
            <p:nvSpPr>
              <p:cNvPr id="138" name="Freeform 113"/>
              <p:cNvSpPr>
                <a:spLocks/>
              </p:cNvSpPr>
              <p:nvPr/>
            </p:nvSpPr>
            <p:spPr bwMode="auto">
              <a:xfrm>
                <a:off x="2936" y="2349"/>
                <a:ext cx="32" cy="30"/>
              </a:xfrm>
              <a:custGeom>
                <a:avLst/>
                <a:gdLst>
                  <a:gd name="T0" fmla="*/ 18 w 36"/>
                  <a:gd name="T1" fmla="*/ 0 h 36"/>
                  <a:gd name="T2" fmla="*/ 36 w 36"/>
                  <a:gd name="T3" fmla="*/ 18 h 36"/>
                  <a:gd name="T4" fmla="*/ 18 w 36"/>
                  <a:gd name="T5" fmla="*/ 36 h 36"/>
                  <a:gd name="T6" fmla="*/ 0 w 36"/>
                  <a:gd name="T7" fmla="*/ 18 h 36"/>
                  <a:gd name="T8" fmla="*/ 18 w 36"/>
                  <a:gd name="T9" fmla="*/ 0 h 36"/>
                </a:gdLst>
                <a:ahLst/>
                <a:cxnLst>
                  <a:cxn ang="0">
                    <a:pos x="T0" y="T1"/>
                  </a:cxn>
                  <a:cxn ang="0">
                    <a:pos x="T2" y="T3"/>
                  </a:cxn>
                  <a:cxn ang="0">
                    <a:pos x="T4" y="T5"/>
                  </a:cxn>
                  <a:cxn ang="0">
                    <a:pos x="T6" y="T7"/>
                  </a:cxn>
                  <a:cxn ang="0">
                    <a:pos x="T8" y="T9"/>
                  </a:cxn>
                </a:cxnLst>
                <a:rect l="0" t="0" r="r" b="b"/>
                <a:pathLst>
                  <a:path w="36" h="36">
                    <a:moveTo>
                      <a:pt x="18" y="0"/>
                    </a:moveTo>
                    <a:lnTo>
                      <a:pt x="36" y="18"/>
                    </a:lnTo>
                    <a:lnTo>
                      <a:pt x="18" y="36"/>
                    </a:lnTo>
                    <a:lnTo>
                      <a:pt x="0" y="18"/>
                    </a:lnTo>
                    <a:lnTo>
                      <a:pt x="18" y="0"/>
                    </a:lnTo>
                    <a:close/>
                  </a:path>
                </a:pathLst>
              </a:custGeom>
              <a:solidFill>
                <a:srgbClr val="F24F11"/>
              </a:solidFill>
              <a:ln w="9525">
                <a:solidFill>
                  <a:srgbClr val="F24F11"/>
                </a:solidFill>
                <a:prstDash val="solid"/>
                <a:round/>
                <a:headEnd/>
                <a:tailEnd/>
              </a:ln>
            </p:spPr>
            <p:txBody>
              <a:bodyPr/>
              <a:lstStyle/>
              <a:p>
                <a:endParaRPr lang="it-IT"/>
              </a:p>
            </p:txBody>
          </p:sp>
          <p:sp>
            <p:nvSpPr>
              <p:cNvPr id="139" name="Freeform 114"/>
              <p:cNvSpPr>
                <a:spLocks/>
              </p:cNvSpPr>
              <p:nvPr/>
            </p:nvSpPr>
            <p:spPr bwMode="auto">
              <a:xfrm>
                <a:off x="2540" y="2451"/>
                <a:ext cx="33" cy="31"/>
              </a:xfrm>
              <a:custGeom>
                <a:avLst/>
                <a:gdLst>
                  <a:gd name="T0" fmla="*/ 18 w 36"/>
                  <a:gd name="T1" fmla="*/ 0 h 36"/>
                  <a:gd name="T2" fmla="*/ 36 w 36"/>
                  <a:gd name="T3" fmla="*/ 18 h 36"/>
                  <a:gd name="T4" fmla="*/ 18 w 36"/>
                  <a:gd name="T5" fmla="*/ 36 h 36"/>
                  <a:gd name="T6" fmla="*/ 0 w 36"/>
                  <a:gd name="T7" fmla="*/ 18 h 36"/>
                  <a:gd name="T8" fmla="*/ 18 w 36"/>
                  <a:gd name="T9" fmla="*/ 0 h 36"/>
                </a:gdLst>
                <a:ahLst/>
                <a:cxnLst>
                  <a:cxn ang="0">
                    <a:pos x="T0" y="T1"/>
                  </a:cxn>
                  <a:cxn ang="0">
                    <a:pos x="T2" y="T3"/>
                  </a:cxn>
                  <a:cxn ang="0">
                    <a:pos x="T4" y="T5"/>
                  </a:cxn>
                  <a:cxn ang="0">
                    <a:pos x="T6" y="T7"/>
                  </a:cxn>
                  <a:cxn ang="0">
                    <a:pos x="T8" y="T9"/>
                  </a:cxn>
                </a:cxnLst>
                <a:rect l="0" t="0" r="r" b="b"/>
                <a:pathLst>
                  <a:path w="36" h="36">
                    <a:moveTo>
                      <a:pt x="18" y="0"/>
                    </a:moveTo>
                    <a:lnTo>
                      <a:pt x="36" y="18"/>
                    </a:lnTo>
                    <a:lnTo>
                      <a:pt x="18" y="36"/>
                    </a:lnTo>
                    <a:lnTo>
                      <a:pt x="0" y="18"/>
                    </a:lnTo>
                    <a:lnTo>
                      <a:pt x="18" y="0"/>
                    </a:lnTo>
                    <a:close/>
                  </a:path>
                </a:pathLst>
              </a:custGeom>
              <a:solidFill>
                <a:srgbClr val="F24F11"/>
              </a:solidFill>
              <a:ln w="9525">
                <a:solidFill>
                  <a:srgbClr val="F24F11"/>
                </a:solidFill>
                <a:prstDash val="solid"/>
                <a:round/>
                <a:headEnd/>
                <a:tailEnd/>
              </a:ln>
            </p:spPr>
            <p:txBody>
              <a:bodyPr/>
              <a:lstStyle/>
              <a:p>
                <a:endParaRPr lang="it-IT"/>
              </a:p>
            </p:txBody>
          </p:sp>
          <p:sp>
            <p:nvSpPr>
              <p:cNvPr id="140" name="Freeform 115"/>
              <p:cNvSpPr>
                <a:spLocks/>
              </p:cNvSpPr>
              <p:nvPr/>
            </p:nvSpPr>
            <p:spPr bwMode="auto">
              <a:xfrm>
                <a:off x="2437" y="2600"/>
                <a:ext cx="33" cy="31"/>
              </a:xfrm>
              <a:custGeom>
                <a:avLst/>
                <a:gdLst>
                  <a:gd name="T0" fmla="*/ 18 w 36"/>
                  <a:gd name="T1" fmla="*/ 0 h 36"/>
                  <a:gd name="T2" fmla="*/ 36 w 36"/>
                  <a:gd name="T3" fmla="*/ 18 h 36"/>
                  <a:gd name="T4" fmla="*/ 18 w 36"/>
                  <a:gd name="T5" fmla="*/ 36 h 36"/>
                  <a:gd name="T6" fmla="*/ 0 w 36"/>
                  <a:gd name="T7" fmla="*/ 18 h 36"/>
                  <a:gd name="T8" fmla="*/ 18 w 36"/>
                  <a:gd name="T9" fmla="*/ 0 h 36"/>
                </a:gdLst>
                <a:ahLst/>
                <a:cxnLst>
                  <a:cxn ang="0">
                    <a:pos x="T0" y="T1"/>
                  </a:cxn>
                  <a:cxn ang="0">
                    <a:pos x="T2" y="T3"/>
                  </a:cxn>
                  <a:cxn ang="0">
                    <a:pos x="T4" y="T5"/>
                  </a:cxn>
                  <a:cxn ang="0">
                    <a:pos x="T6" y="T7"/>
                  </a:cxn>
                  <a:cxn ang="0">
                    <a:pos x="T8" y="T9"/>
                  </a:cxn>
                </a:cxnLst>
                <a:rect l="0" t="0" r="r" b="b"/>
                <a:pathLst>
                  <a:path w="36" h="36">
                    <a:moveTo>
                      <a:pt x="18" y="0"/>
                    </a:moveTo>
                    <a:lnTo>
                      <a:pt x="36" y="18"/>
                    </a:lnTo>
                    <a:lnTo>
                      <a:pt x="18" y="36"/>
                    </a:lnTo>
                    <a:lnTo>
                      <a:pt x="0" y="18"/>
                    </a:lnTo>
                    <a:lnTo>
                      <a:pt x="18" y="0"/>
                    </a:lnTo>
                    <a:close/>
                  </a:path>
                </a:pathLst>
              </a:custGeom>
              <a:solidFill>
                <a:srgbClr val="F24F11"/>
              </a:solidFill>
              <a:ln w="9525">
                <a:solidFill>
                  <a:srgbClr val="F24F11"/>
                </a:solidFill>
                <a:prstDash val="solid"/>
                <a:round/>
                <a:headEnd/>
                <a:tailEnd/>
              </a:ln>
            </p:spPr>
            <p:txBody>
              <a:bodyPr/>
              <a:lstStyle/>
              <a:p>
                <a:endParaRPr lang="it-IT"/>
              </a:p>
            </p:txBody>
          </p:sp>
          <p:sp>
            <p:nvSpPr>
              <p:cNvPr id="141" name="Freeform 116"/>
              <p:cNvSpPr>
                <a:spLocks/>
              </p:cNvSpPr>
              <p:nvPr/>
            </p:nvSpPr>
            <p:spPr bwMode="auto">
              <a:xfrm>
                <a:off x="2790" y="2369"/>
                <a:ext cx="33" cy="30"/>
              </a:xfrm>
              <a:custGeom>
                <a:avLst/>
                <a:gdLst>
                  <a:gd name="T0" fmla="*/ 18 w 36"/>
                  <a:gd name="T1" fmla="*/ 0 h 35"/>
                  <a:gd name="T2" fmla="*/ 36 w 36"/>
                  <a:gd name="T3" fmla="*/ 18 h 35"/>
                  <a:gd name="T4" fmla="*/ 18 w 36"/>
                  <a:gd name="T5" fmla="*/ 35 h 35"/>
                  <a:gd name="T6" fmla="*/ 0 w 36"/>
                  <a:gd name="T7" fmla="*/ 18 h 35"/>
                  <a:gd name="T8" fmla="*/ 18 w 36"/>
                  <a:gd name="T9" fmla="*/ 0 h 35"/>
                </a:gdLst>
                <a:ahLst/>
                <a:cxnLst>
                  <a:cxn ang="0">
                    <a:pos x="T0" y="T1"/>
                  </a:cxn>
                  <a:cxn ang="0">
                    <a:pos x="T2" y="T3"/>
                  </a:cxn>
                  <a:cxn ang="0">
                    <a:pos x="T4" y="T5"/>
                  </a:cxn>
                  <a:cxn ang="0">
                    <a:pos x="T6" y="T7"/>
                  </a:cxn>
                  <a:cxn ang="0">
                    <a:pos x="T8" y="T9"/>
                  </a:cxn>
                </a:cxnLst>
                <a:rect l="0" t="0" r="r" b="b"/>
                <a:pathLst>
                  <a:path w="36" h="35">
                    <a:moveTo>
                      <a:pt x="18" y="0"/>
                    </a:moveTo>
                    <a:lnTo>
                      <a:pt x="36" y="18"/>
                    </a:lnTo>
                    <a:lnTo>
                      <a:pt x="18" y="35"/>
                    </a:lnTo>
                    <a:lnTo>
                      <a:pt x="0" y="18"/>
                    </a:lnTo>
                    <a:lnTo>
                      <a:pt x="18" y="0"/>
                    </a:lnTo>
                    <a:close/>
                  </a:path>
                </a:pathLst>
              </a:custGeom>
              <a:solidFill>
                <a:srgbClr val="F24F11"/>
              </a:solidFill>
              <a:ln w="9525">
                <a:solidFill>
                  <a:srgbClr val="F24F11"/>
                </a:solidFill>
                <a:prstDash val="solid"/>
                <a:round/>
                <a:headEnd/>
                <a:tailEnd/>
              </a:ln>
            </p:spPr>
            <p:txBody>
              <a:bodyPr/>
              <a:lstStyle/>
              <a:p>
                <a:endParaRPr lang="it-IT"/>
              </a:p>
            </p:txBody>
          </p:sp>
          <p:sp>
            <p:nvSpPr>
              <p:cNvPr id="142" name="Freeform 117"/>
              <p:cNvSpPr>
                <a:spLocks/>
              </p:cNvSpPr>
              <p:nvPr/>
            </p:nvSpPr>
            <p:spPr bwMode="auto">
              <a:xfrm>
                <a:off x="2189" y="2703"/>
                <a:ext cx="32" cy="31"/>
              </a:xfrm>
              <a:custGeom>
                <a:avLst/>
                <a:gdLst>
                  <a:gd name="T0" fmla="*/ 18 w 36"/>
                  <a:gd name="T1" fmla="*/ 0 h 36"/>
                  <a:gd name="T2" fmla="*/ 36 w 36"/>
                  <a:gd name="T3" fmla="*/ 18 h 36"/>
                  <a:gd name="T4" fmla="*/ 18 w 36"/>
                  <a:gd name="T5" fmla="*/ 36 h 36"/>
                  <a:gd name="T6" fmla="*/ 0 w 36"/>
                  <a:gd name="T7" fmla="*/ 18 h 36"/>
                  <a:gd name="T8" fmla="*/ 18 w 36"/>
                  <a:gd name="T9" fmla="*/ 0 h 36"/>
                </a:gdLst>
                <a:ahLst/>
                <a:cxnLst>
                  <a:cxn ang="0">
                    <a:pos x="T0" y="T1"/>
                  </a:cxn>
                  <a:cxn ang="0">
                    <a:pos x="T2" y="T3"/>
                  </a:cxn>
                  <a:cxn ang="0">
                    <a:pos x="T4" y="T5"/>
                  </a:cxn>
                  <a:cxn ang="0">
                    <a:pos x="T6" y="T7"/>
                  </a:cxn>
                  <a:cxn ang="0">
                    <a:pos x="T8" y="T9"/>
                  </a:cxn>
                </a:cxnLst>
                <a:rect l="0" t="0" r="r" b="b"/>
                <a:pathLst>
                  <a:path w="36" h="36">
                    <a:moveTo>
                      <a:pt x="18" y="0"/>
                    </a:moveTo>
                    <a:lnTo>
                      <a:pt x="36" y="18"/>
                    </a:lnTo>
                    <a:lnTo>
                      <a:pt x="18" y="36"/>
                    </a:lnTo>
                    <a:lnTo>
                      <a:pt x="0" y="18"/>
                    </a:lnTo>
                    <a:lnTo>
                      <a:pt x="18" y="0"/>
                    </a:lnTo>
                    <a:close/>
                  </a:path>
                </a:pathLst>
              </a:custGeom>
              <a:solidFill>
                <a:srgbClr val="F24F11"/>
              </a:solidFill>
              <a:ln w="9525">
                <a:solidFill>
                  <a:srgbClr val="F24F11"/>
                </a:solidFill>
                <a:prstDash val="solid"/>
                <a:round/>
                <a:headEnd/>
                <a:tailEnd/>
              </a:ln>
            </p:spPr>
            <p:txBody>
              <a:bodyPr/>
              <a:lstStyle/>
              <a:p>
                <a:endParaRPr lang="it-IT"/>
              </a:p>
            </p:txBody>
          </p:sp>
          <p:sp>
            <p:nvSpPr>
              <p:cNvPr id="143" name="Freeform 118"/>
              <p:cNvSpPr>
                <a:spLocks/>
              </p:cNvSpPr>
              <p:nvPr/>
            </p:nvSpPr>
            <p:spPr bwMode="auto">
              <a:xfrm>
                <a:off x="2272" y="2572"/>
                <a:ext cx="77" cy="31"/>
              </a:xfrm>
              <a:custGeom>
                <a:avLst/>
                <a:gdLst>
                  <a:gd name="T0" fmla="*/ 18 w 36"/>
                  <a:gd name="T1" fmla="*/ 0 h 36"/>
                  <a:gd name="T2" fmla="*/ 36 w 36"/>
                  <a:gd name="T3" fmla="*/ 18 h 36"/>
                  <a:gd name="T4" fmla="*/ 18 w 36"/>
                  <a:gd name="T5" fmla="*/ 36 h 36"/>
                  <a:gd name="T6" fmla="*/ 0 w 36"/>
                  <a:gd name="T7" fmla="*/ 18 h 36"/>
                  <a:gd name="T8" fmla="*/ 18 w 36"/>
                  <a:gd name="T9" fmla="*/ 0 h 36"/>
                </a:gdLst>
                <a:ahLst/>
                <a:cxnLst>
                  <a:cxn ang="0">
                    <a:pos x="T0" y="T1"/>
                  </a:cxn>
                  <a:cxn ang="0">
                    <a:pos x="T2" y="T3"/>
                  </a:cxn>
                  <a:cxn ang="0">
                    <a:pos x="T4" y="T5"/>
                  </a:cxn>
                  <a:cxn ang="0">
                    <a:pos x="T6" y="T7"/>
                  </a:cxn>
                  <a:cxn ang="0">
                    <a:pos x="T8" y="T9"/>
                  </a:cxn>
                </a:cxnLst>
                <a:rect l="0" t="0" r="r" b="b"/>
                <a:pathLst>
                  <a:path w="36" h="36">
                    <a:moveTo>
                      <a:pt x="18" y="0"/>
                    </a:moveTo>
                    <a:lnTo>
                      <a:pt x="36" y="18"/>
                    </a:lnTo>
                    <a:lnTo>
                      <a:pt x="18" y="36"/>
                    </a:lnTo>
                    <a:lnTo>
                      <a:pt x="0" y="18"/>
                    </a:lnTo>
                    <a:lnTo>
                      <a:pt x="18" y="0"/>
                    </a:lnTo>
                    <a:close/>
                  </a:path>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endParaRPr lang="it-IT"/>
              </a:p>
            </p:txBody>
          </p:sp>
          <p:sp>
            <p:nvSpPr>
              <p:cNvPr id="144" name="Freeform 119"/>
              <p:cNvSpPr>
                <a:spLocks/>
              </p:cNvSpPr>
              <p:nvPr/>
            </p:nvSpPr>
            <p:spPr bwMode="auto">
              <a:xfrm>
                <a:off x="2595" y="2528"/>
                <a:ext cx="32" cy="31"/>
              </a:xfrm>
              <a:custGeom>
                <a:avLst/>
                <a:gdLst>
                  <a:gd name="T0" fmla="*/ 18 w 36"/>
                  <a:gd name="T1" fmla="*/ 0 h 36"/>
                  <a:gd name="T2" fmla="*/ 36 w 36"/>
                  <a:gd name="T3" fmla="*/ 18 h 36"/>
                  <a:gd name="T4" fmla="*/ 18 w 36"/>
                  <a:gd name="T5" fmla="*/ 36 h 36"/>
                  <a:gd name="T6" fmla="*/ 0 w 36"/>
                  <a:gd name="T7" fmla="*/ 18 h 36"/>
                  <a:gd name="T8" fmla="*/ 18 w 36"/>
                  <a:gd name="T9" fmla="*/ 0 h 36"/>
                </a:gdLst>
                <a:ahLst/>
                <a:cxnLst>
                  <a:cxn ang="0">
                    <a:pos x="T0" y="T1"/>
                  </a:cxn>
                  <a:cxn ang="0">
                    <a:pos x="T2" y="T3"/>
                  </a:cxn>
                  <a:cxn ang="0">
                    <a:pos x="T4" y="T5"/>
                  </a:cxn>
                  <a:cxn ang="0">
                    <a:pos x="T6" y="T7"/>
                  </a:cxn>
                  <a:cxn ang="0">
                    <a:pos x="T8" y="T9"/>
                  </a:cxn>
                </a:cxnLst>
                <a:rect l="0" t="0" r="r" b="b"/>
                <a:pathLst>
                  <a:path w="36" h="36">
                    <a:moveTo>
                      <a:pt x="18" y="0"/>
                    </a:moveTo>
                    <a:lnTo>
                      <a:pt x="36" y="18"/>
                    </a:lnTo>
                    <a:lnTo>
                      <a:pt x="18" y="36"/>
                    </a:lnTo>
                    <a:lnTo>
                      <a:pt x="0" y="18"/>
                    </a:lnTo>
                    <a:lnTo>
                      <a:pt x="18" y="0"/>
                    </a:lnTo>
                    <a:close/>
                  </a:path>
                </a:pathLst>
              </a:custGeom>
              <a:solidFill>
                <a:srgbClr val="F24F11"/>
              </a:solidFill>
              <a:ln w="9525">
                <a:solidFill>
                  <a:srgbClr val="F24F11"/>
                </a:solidFill>
                <a:prstDash val="solid"/>
                <a:round/>
                <a:headEnd/>
                <a:tailEnd/>
              </a:ln>
            </p:spPr>
            <p:txBody>
              <a:bodyPr/>
              <a:lstStyle/>
              <a:p>
                <a:endParaRPr lang="it-IT"/>
              </a:p>
            </p:txBody>
          </p:sp>
          <p:sp>
            <p:nvSpPr>
              <p:cNvPr id="145" name="Freeform 120"/>
              <p:cNvSpPr>
                <a:spLocks/>
              </p:cNvSpPr>
              <p:nvPr/>
            </p:nvSpPr>
            <p:spPr bwMode="auto">
              <a:xfrm>
                <a:off x="2546" y="2466"/>
                <a:ext cx="32" cy="31"/>
              </a:xfrm>
              <a:custGeom>
                <a:avLst/>
                <a:gdLst>
                  <a:gd name="T0" fmla="*/ 18 w 36"/>
                  <a:gd name="T1" fmla="*/ 0 h 36"/>
                  <a:gd name="T2" fmla="*/ 36 w 36"/>
                  <a:gd name="T3" fmla="*/ 18 h 36"/>
                  <a:gd name="T4" fmla="*/ 18 w 36"/>
                  <a:gd name="T5" fmla="*/ 36 h 36"/>
                  <a:gd name="T6" fmla="*/ 0 w 36"/>
                  <a:gd name="T7" fmla="*/ 18 h 36"/>
                  <a:gd name="T8" fmla="*/ 18 w 36"/>
                  <a:gd name="T9" fmla="*/ 0 h 36"/>
                </a:gdLst>
                <a:ahLst/>
                <a:cxnLst>
                  <a:cxn ang="0">
                    <a:pos x="T0" y="T1"/>
                  </a:cxn>
                  <a:cxn ang="0">
                    <a:pos x="T2" y="T3"/>
                  </a:cxn>
                  <a:cxn ang="0">
                    <a:pos x="T4" y="T5"/>
                  </a:cxn>
                  <a:cxn ang="0">
                    <a:pos x="T6" y="T7"/>
                  </a:cxn>
                  <a:cxn ang="0">
                    <a:pos x="T8" y="T9"/>
                  </a:cxn>
                </a:cxnLst>
                <a:rect l="0" t="0" r="r" b="b"/>
                <a:pathLst>
                  <a:path w="36" h="36">
                    <a:moveTo>
                      <a:pt x="18" y="0"/>
                    </a:moveTo>
                    <a:lnTo>
                      <a:pt x="36" y="18"/>
                    </a:lnTo>
                    <a:lnTo>
                      <a:pt x="18" y="36"/>
                    </a:lnTo>
                    <a:lnTo>
                      <a:pt x="0" y="18"/>
                    </a:lnTo>
                    <a:lnTo>
                      <a:pt x="18" y="0"/>
                    </a:lnTo>
                    <a:close/>
                  </a:path>
                </a:pathLst>
              </a:custGeom>
              <a:solidFill>
                <a:srgbClr val="F24F11"/>
              </a:solidFill>
              <a:ln w="9525">
                <a:solidFill>
                  <a:srgbClr val="F24F11"/>
                </a:solidFill>
                <a:prstDash val="solid"/>
                <a:round/>
                <a:headEnd/>
                <a:tailEnd/>
              </a:ln>
            </p:spPr>
            <p:txBody>
              <a:bodyPr/>
              <a:lstStyle/>
              <a:p>
                <a:endParaRPr lang="it-IT"/>
              </a:p>
            </p:txBody>
          </p:sp>
          <p:sp>
            <p:nvSpPr>
              <p:cNvPr id="146" name="Freeform 121"/>
              <p:cNvSpPr>
                <a:spLocks/>
              </p:cNvSpPr>
              <p:nvPr/>
            </p:nvSpPr>
            <p:spPr bwMode="auto">
              <a:xfrm>
                <a:off x="2839" y="2354"/>
                <a:ext cx="32" cy="31"/>
              </a:xfrm>
              <a:custGeom>
                <a:avLst/>
                <a:gdLst>
                  <a:gd name="T0" fmla="*/ 17 w 35"/>
                  <a:gd name="T1" fmla="*/ 0 h 36"/>
                  <a:gd name="T2" fmla="*/ 35 w 35"/>
                  <a:gd name="T3" fmla="*/ 18 h 36"/>
                  <a:gd name="T4" fmla="*/ 17 w 35"/>
                  <a:gd name="T5" fmla="*/ 36 h 36"/>
                  <a:gd name="T6" fmla="*/ 0 w 35"/>
                  <a:gd name="T7" fmla="*/ 18 h 36"/>
                  <a:gd name="T8" fmla="*/ 17 w 35"/>
                  <a:gd name="T9" fmla="*/ 0 h 36"/>
                </a:gdLst>
                <a:ahLst/>
                <a:cxnLst>
                  <a:cxn ang="0">
                    <a:pos x="T0" y="T1"/>
                  </a:cxn>
                  <a:cxn ang="0">
                    <a:pos x="T2" y="T3"/>
                  </a:cxn>
                  <a:cxn ang="0">
                    <a:pos x="T4" y="T5"/>
                  </a:cxn>
                  <a:cxn ang="0">
                    <a:pos x="T6" y="T7"/>
                  </a:cxn>
                  <a:cxn ang="0">
                    <a:pos x="T8" y="T9"/>
                  </a:cxn>
                </a:cxnLst>
                <a:rect l="0" t="0" r="r" b="b"/>
                <a:pathLst>
                  <a:path w="35" h="36">
                    <a:moveTo>
                      <a:pt x="17" y="0"/>
                    </a:moveTo>
                    <a:lnTo>
                      <a:pt x="35" y="18"/>
                    </a:lnTo>
                    <a:lnTo>
                      <a:pt x="17" y="36"/>
                    </a:lnTo>
                    <a:lnTo>
                      <a:pt x="0" y="18"/>
                    </a:lnTo>
                    <a:lnTo>
                      <a:pt x="17" y="0"/>
                    </a:lnTo>
                    <a:close/>
                  </a:path>
                </a:pathLst>
              </a:custGeom>
              <a:solidFill>
                <a:srgbClr val="F24F11"/>
              </a:solidFill>
              <a:ln w="9525">
                <a:solidFill>
                  <a:srgbClr val="F24F11"/>
                </a:solidFill>
                <a:prstDash val="solid"/>
                <a:round/>
                <a:headEnd/>
                <a:tailEnd/>
              </a:ln>
            </p:spPr>
            <p:txBody>
              <a:bodyPr/>
              <a:lstStyle/>
              <a:p>
                <a:endParaRPr lang="it-IT"/>
              </a:p>
            </p:txBody>
          </p:sp>
          <p:sp>
            <p:nvSpPr>
              <p:cNvPr id="147" name="Freeform 122"/>
              <p:cNvSpPr>
                <a:spLocks/>
              </p:cNvSpPr>
              <p:nvPr/>
            </p:nvSpPr>
            <p:spPr bwMode="auto">
              <a:xfrm>
                <a:off x="2010" y="2729"/>
                <a:ext cx="32" cy="30"/>
              </a:xfrm>
              <a:custGeom>
                <a:avLst/>
                <a:gdLst>
                  <a:gd name="T0" fmla="*/ 18 w 36"/>
                  <a:gd name="T1" fmla="*/ 0 h 35"/>
                  <a:gd name="T2" fmla="*/ 36 w 36"/>
                  <a:gd name="T3" fmla="*/ 18 h 35"/>
                  <a:gd name="T4" fmla="*/ 18 w 36"/>
                  <a:gd name="T5" fmla="*/ 35 h 35"/>
                  <a:gd name="T6" fmla="*/ 0 w 36"/>
                  <a:gd name="T7" fmla="*/ 18 h 35"/>
                  <a:gd name="T8" fmla="*/ 18 w 36"/>
                  <a:gd name="T9" fmla="*/ 0 h 35"/>
                </a:gdLst>
                <a:ahLst/>
                <a:cxnLst>
                  <a:cxn ang="0">
                    <a:pos x="T0" y="T1"/>
                  </a:cxn>
                  <a:cxn ang="0">
                    <a:pos x="T2" y="T3"/>
                  </a:cxn>
                  <a:cxn ang="0">
                    <a:pos x="T4" y="T5"/>
                  </a:cxn>
                  <a:cxn ang="0">
                    <a:pos x="T6" y="T7"/>
                  </a:cxn>
                  <a:cxn ang="0">
                    <a:pos x="T8" y="T9"/>
                  </a:cxn>
                </a:cxnLst>
                <a:rect l="0" t="0" r="r" b="b"/>
                <a:pathLst>
                  <a:path w="36" h="35">
                    <a:moveTo>
                      <a:pt x="18" y="0"/>
                    </a:moveTo>
                    <a:lnTo>
                      <a:pt x="36" y="18"/>
                    </a:lnTo>
                    <a:lnTo>
                      <a:pt x="18" y="35"/>
                    </a:lnTo>
                    <a:lnTo>
                      <a:pt x="0" y="18"/>
                    </a:lnTo>
                    <a:lnTo>
                      <a:pt x="18" y="0"/>
                    </a:lnTo>
                    <a:close/>
                  </a:path>
                </a:pathLst>
              </a:custGeom>
              <a:solidFill>
                <a:srgbClr val="F24F11"/>
              </a:solidFill>
              <a:ln w="9525">
                <a:solidFill>
                  <a:srgbClr val="F24F11"/>
                </a:solidFill>
                <a:prstDash val="solid"/>
                <a:round/>
                <a:headEnd/>
                <a:tailEnd/>
              </a:ln>
            </p:spPr>
            <p:txBody>
              <a:bodyPr/>
              <a:lstStyle/>
              <a:p>
                <a:endParaRPr lang="it-IT"/>
              </a:p>
            </p:txBody>
          </p:sp>
          <p:sp>
            <p:nvSpPr>
              <p:cNvPr id="148" name="Freeform 123"/>
              <p:cNvSpPr>
                <a:spLocks/>
              </p:cNvSpPr>
              <p:nvPr/>
            </p:nvSpPr>
            <p:spPr bwMode="auto">
              <a:xfrm>
                <a:off x="2248" y="2795"/>
                <a:ext cx="32" cy="31"/>
              </a:xfrm>
              <a:custGeom>
                <a:avLst/>
                <a:gdLst>
                  <a:gd name="T0" fmla="*/ 17 w 35"/>
                  <a:gd name="T1" fmla="*/ 0 h 36"/>
                  <a:gd name="T2" fmla="*/ 35 w 35"/>
                  <a:gd name="T3" fmla="*/ 18 h 36"/>
                  <a:gd name="T4" fmla="*/ 17 w 35"/>
                  <a:gd name="T5" fmla="*/ 36 h 36"/>
                  <a:gd name="T6" fmla="*/ 0 w 35"/>
                  <a:gd name="T7" fmla="*/ 18 h 36"/>
                  <a:gd name="T8" fmla="*/ 17 w 35"/>
                  <a:gd name="T9" fmla="*/ 0 h 36"/>
                </a:gdLst>
                <a:ahLst/>
                <a:cxnLst>
                  <a:cxn ang="0">
                    <a:pos x="T0" y="T1"/>
                  </a:cxn>
                  <a:cxn ang="0">
                    <a:pos x="T2" y="T3"/>
                  </a:cxn>
                  <a:cxn ang="0">
                    <a:pos x="T4" y="T5"/>
                  </a:cxn>
                  <a:cxn ang="0">
                    <a:pos x="T6" y="T7"/>
                  </a:cxn>
                  <a:cxn ang="0">
                    <a:pos x="T8" y="T9"/>
                  </a:cxn>
                </a:cxnLst>
                <a:rect l="0" t="0" r="r" b="b"/>
                <a:pathLst>
                  <a:path w="35" h="36">
                    <a:moveTo>
                      <a:pt x="17" y="0"/>
                    </a:moveTo>
                    <a:lnTo>
                      <a:pt x="35" y="18"/>
                    </a:lnTo>
                    <a:lnTo>
                      <a:pt x="17" y="36"/>
                    </a:lnTo>
                    <a:lnTo>
                      <a:pt x="0" y="18"/>
                    </a:lnTo>
                    <a:lnTo>
                      <a:pt x="17" y="0"/>
                    </a:lnTo>
                    <a:close/>
                  </a:path>
                </a:pathLst>
              </a:custGeom>
              <a:solidFill>
                <a:srgbClr val="F24F11"/>
              </a:solidFill>
              <a:ln w="9525">
                <a:solidFill>
                  <a:srgbClr val="F24F11"/>
                </a:solidFill>
                <a:prstDash val="solid"/>
                <a:round/>
                <a:headEnd/>
                <a:tailEnd/>
              </a:ln>
            </p:spPr>
            <p:txBody>
              <a:bodyPr/>
              <a:lstStyle/>
              <a:p>
                <a:endParaRPr lang="it-IT"/>
              </a:p>
            </p:txBody>
          </p:sp>
          <p:sp>
            <p:nvSpPr>
              <p:cNvPr id="149" name="Freeform 124"/>
              <p:cNvSpPr>
                <a:spLocks/>
              </p:cNvSpPr>
              <p:nvPr/>
            </p:nvSpPr>
            <p:spPr bwMode="auto">
              <a:xfrm>
                <a:off x="2029" y="2603"/>
                <a:ext cx="76" cy="30"/>
              </a:xfrm>
              <a:custGeom>
                <a:avLst/>
                <a:gdLst>
                  <a:gd name="T0" fmla="*/ 18 w 36"/>
                  <a:gd name="T1" fmla="*/ 0 h 36"/>
                  <a:gd name="T2" fmla="*/ 36 w 36"/>
                  <a:gd name="T3" fmla="*/ 18 h 36"/>
                  <a:gd name="T4" fmla="*/ 18 w 36"/>
                  <a:gd name="T5" fmla="*/ 36 h 36"/>
                  <a:gd name="T6" fmla="*/ 0 w 36"/>
                  <a:gd name="T7" fmla="*/ 18 h 36"/>
                  <a:gd name="T8" fmla="*/ 18 w 36"/>
                  <a:gd name="T9" fmla="*/ 0 h 36"/>
                </a:gdLst>
                <a:ahLst/>
                <a:cxnLst>
                  <a:cxn ang="0">
                    <a:pos x="T0" y="T1"/>
                  </a:cxn>
                  <a:cxn ang="0">
                    <a:pos x="T2" y="T3"/>
                  </a:cxn>
                  <a:cxn ang="0">
                    <a:pos x="T4" y="T5"/>
                  </a:cxn>
                  <a:cxn ang="0">
                    <a:pos x="T6" y="T7"/>
                  </a:cxn>
                  <a:cxn ang="0">
                    <a:pos x="T8" y="T9"/>
                  </a:cxn>
                </a:cxnLst>
                <a:rect l="0" t="0" r="r" b="b"/>
                <a:pathLst>
                  <a:path w="36" h="36">
                    <a:moveTo>
                      <a:pt x="18" y="0"/>
                    </a:moveTo>
                    <a:lnTo>
                      <a:pt x="36" y="18"/>
                    </a:lnTo>
                    <a:lnTo>
                      <a:pt x="18" y="36"/>
                    </a:lnTo>
                    <a:lnTo>
                      <a:pt x="0" y="18"/>
                    </a:lnTo>
                    <a:lnTo>
                      <a:pt x="18" y="0"/>
                    </a:lnTo>
                    <a:close/>
                  </a:path>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endParaRPr lang="it-IT"/>
              </a:p>
            </p:txBody>
          </p:sp>
          <p:sp>
            <p:nvSpPr>
              <p:cNvPr id="150" name="Freeform 125"/>
              <p:cNvSpPr>
                <a:spLocks/>
              </p:cNvSpPr>
              <p:nvPr/>
            </p:nvSpPr>
            <p:spPr bwMode="auto">
              <a:xfrm>
                <a:off x="3180" y="2313"/>
                <a:ext cx="32" cy="30"/>
              </a:xfrm>
              <a:custGeom>
                <a:avLst/>
                <a:gdLst>
                  <a:gd name="T0" fmla="*/ 18 w 36"/>
                  <a:gd name="T1" fmla="*/ 0 h 36"/>
                  <a:gd name="T2" fmla="*/ 36 w 36"/>
                  <a:gd name="T3" fmla="*/ 18 h 36"/>
                  <a:gd name="T4" fmla="*/ 18 w 36"/>
                  <a:gd name="T5" fmla="*/ 36 h 36"/>
                  <a:gd name="T6" fmla="*/ 0 w 36"/>
                  <a:gd name="T7" fmla="*/ 18 h 36"/>
                  <a:gd name="T8" fmla="*/ 18 w 36"/>
                  <a:gd name="T9" fmla="*/ 0 h 36"/>
                </a:gdLst>
                <a:ahLst/>
                <a:cxnLst>
                  <a:cxn ang="0">
                    <a:pos x="T0" y="T1"/>
                  </a:cxn>
                  <a:cxn ang="0">
                    <a:pos x="T2" y="T3"/>
                  </a:cxn>
                  <a:cxn ang="0">
                    <a:pos x="T4" y="T5"/>
                  </a:cxn>
                  <a:cxn ang="0">
                    <a:pos x="T6" y="T7"/>
                  </a:cxn>
                  <a:cxn ang="0">
                    <a:pos x="T8" y="T9"/>
                  </a:cxn>
                </a:cxnLst>
                <a:rect l="0" t="0" r="r" b="b"/>
                <a:pathLst>
                  <a:path w="36" h="36">
                    <a:moveTo>
                      <a:pt x="18" y="0"/>
                    </a:moveTo>
                    <a:lnTo>
                      <a:pt x="36" y="18"/>
                    </a:lnTo>
                    <a:lnTo>
                      <a:pt x="18" y="36"/>
                    </a:lnTo>
                    <a:lnTo>
                      <a:pt x="0" y="18"/>
                    </a:lnTo>
                    <a:lnTo>
                      <a:pt x="18" y="0"/>
                    </a:lnTo>
                    <a:close/>
                  </a:path>
                </a:pathLst>
              </a:custGeom>
              <a:solidFill>
                <a:srgbClr val="F24F11"/>
              </a:solidFill>
              <a:ln w="9525">
                <a:solidFill>
                  <a:srgbClr val="F24F11"/>
                </a:solidFill>
                <a:prstDash val="solid"/>
                <a:round/>
                <a:headEnd/>
                <a:tailEnd/>
              </a:ln>
            </p:spPr>
            <p:txBody>
              <a:bodyPr/>
              <a:lstStyle/>
              <a:p>
                <a:endParaRPr lang="it-IT"/>
              </a:p>
            </p:txBody>
          </p:sp>
          <p:sp>
            <p:nvSpPr>
              <p:cNvPr id="151" name="Freeform 126"/>
              <p:cNvSpPr>
                <a:spLocks/>
              </p:cNvSpPr>
              <p:nvPr/>
            </p:nvSpPr>
            <p:spPr bwMode="auto">
              <a:xfrm>
                <a:off x="2315" y="2561"/>
                <a:ext cx="77" cy="31"/>
              </a:xfrm>
              <a:custGeom>
                <a:avLst/>
                <a:gdLst>
                  <a:gd name="T0" fmla="*/ 18 w 36"/>
                  <a:gd name="T1" fmla="*/ 0 h 36"/>
                  <a:gd name="T2" fmla="*/ 36 w 36"/>
                  <a:gd name="T3" fmla="*/ 18 h 36"/>
                  <a:gd name="T4" fmla="*/ 18 w 36"/>
                  <a:gd name="T5" fmla="*/ 36 h 36"/>
                  <a:gd name="T6" fmla="*/ 0 w 36"/>
                  <a:gd name="T7" fmla="*/ 18 h 36"/>
                  <a:gd name="T8" fmla="*/ 18 w 36"/>
                  <a:gd name="T9" fmla="*/ 0 h 36"/>
                </a:gdLst>
                <a:ahLst/>
                <a:cxnLst>
                  <a:cxn ang="0">
                    <a:pos x="T0" y="T1"/>
                  </a:cxn>
                  <a:cxn ang="0">
                    <a:pos x="T2" y="T3"/>
                  </a:cxn>
                  <a:cxn ang="0">
                    <a:pos x="T4" y="T5"/>
                  </a:cxn>
                  <a:cxn ang="0">
                    <a:pos x="T6" y="T7"/>
                  </a:cxn>
                  <a:cxn ang="0">
                    <a:pos x="T8" y="T9"/>
                  </a:cxn>
                </a:cxnLst>
                <a:rect l="0" t="0" r="r" b="b"/>
                <a:pathLst>
                  <a:path w="36" h="36">
                    <a:moveTo>
                      <a:pt x="18" y="0"/>
                    </a:moveTo>
                    <a:lnTo>
                      <a:pt x="36" y="18"/>
                    </a:lnTo>
                    <a:lnTo>
                      <a:pt x="18" y="36"/>
                    </a:lnTo>
                    <a:lnTo>
                      <a:pt x="0" y="18"/>
                    </a:lnTo>
                    <a:lnTo>
                      <a:pt x="18" y="0"/>
                    </a:lnTo>
                    <a:close/>
                  </a:path>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endParaRPr lang="it-IT"/>
              </a:p>
            </p:txBody>
          </p:sp>
          <p:sp>
            <p:nvSpPr>
              <p:cNvPr id="152" name="Freeform 127"/>
              <p:cNvSpPr>
                <a:spLocks/>
              </p:cNvSpPr>
              <p:nvPr/>
            </p:nvSpPr>
            <p:spPr bwMode="auto">
              <a:xfrm>
                <a:off x="2979" y="2333"/>
                <a:ext cx="33" cy="31"/>
              </a:xfrm>
              <a:custGeom>
                <a:avLst/>
                <a:gdLst>
                  <a:gd name="T0" fmla="*/ 18 w 36"/>
                  <a:gd name="T1" fmla="*/ 0 h 36"/>
                  <a:gd name="T2" fmla="*/ 36 w 36"/>
                  <a:gd name="T3" fmla="*/ 18 h 36"/>
                  <a:gd name="T4" fmla="*/ 18 w 36"/>
                  <a:gd name="T5" fmla="*/ 36 h 36"/>
                  <a:gd name="T6" fmla="*/ 0 w 36"/>
                  <a:gd name="T7" fmla="*/ 18 h 36"/>
                  <a:gd name="T8" fmla="*/ 18 w 36"/>
                  <a:gd name="T9" fmla="*/ 0 h 36"/>
                </a:gdLst>
                <a:ahLst/>
                <a:cxnLst>
                  <a:cxn ang="0">
                    <a:pos x="T0" y="T1"/>
                  </a:cxn>
                  <a:cxn ang="0">
                    <a:pos x="T2" y="T3"/>
                  </a:cxn>
                  <a:cxn ang="0">
                    <a:pos x="T4" y="T5"/>
                  </a:cxn>
                  <a:cxn ang="0">
                    <a:pos x="T6" y="T7"/>
                  </a:cxn>
                  <a:cxn ang="0">
                    <a:pos x="T8" y="T9"/>
                  </a:cxn>
                </a:cxnLst>
                <a:rect l="0" t="0" r="r" b="b"/>
                <a:pathLst>
                  <a:path w="36" h="36">
                    <a:moveTo>
                      <a:pt x="18" y="0"/>
                    </a:moveTo>
                    <a:lnTo>
                      <a:pt x="36" y="18"/>
                    </a:lnTo>
                    <a:lnTo>
                      <a:pt x="18" y="36"/>
                    </a:lnTo>
                    <a:lnTo>
                      <a:pt x="0" y="18"/>
                    </a:lnTo>
                    <a:lnTo>
                      <a:pt x="18" y="0"/>
                    </a:lnTo>
                    <a:close/>
                  </a:path>
                </a:pathLst>
              </a:custGeom>
              <a:solidFill>
                <a:srgbClr val="F24F11"/>
              </a:solidFill>
              <a:ln w="9525">
                <a:solidFill>
                  <a:srgbClr val="F24F11"/>
                </a:solidFill>
                <a:prstDash val="solid"/>
                <a:round/>
                <a:headEnd/>
                <a:tailEnd/>
              </a:ln>
            </p:spPr>
            <p:txBody>
              <a:bodyPr/>
              <a:lstStyle/>
              <a:p>
                <a:endParaRPr lang="it-IT"/>
              </a:p>
            </p:txBody>
          </p:sp>
          <p:sp>
            <p:nvSpPr>
              <p:cNvPr id="153" name="Freeform 128"/>
              <p:cNvSpPr>
                <a:spLocks/>
              </p:cNvSpPr>
              <p:nvPr/>
            </p:nvSpPr>
            <p:spPr bwMode="auto">
              <a:xfrm>
                <a:off x="2752" y="2446"/>
                <a:ext cx="33" cy="30"/>
              </a:xfrm>
              <a:custGeom>
                <a:avLst/>
                <a:gdLst>
                  <a:gd name="T0" fmla="*/ 18 w 36"/>
                  <a:gd name="T1" fmla="*/ 0 h 36"/>
                  <a:gd name="T2" fmla="*/ 36 w 36"/>
                  <a:gd name="T3" fmla="*/ 18 h 36"/>
                  <a:gd name="T4" fmla="*/ 18 w 36"/>
                  <a:gd name="T5" fmla="*/ 36 h 36"/>
                  <a:gd name="T6" fmla="*/ 0 w 36"/>
                  <a:gd name="T7" fmla="*/ 18 h 36"/>
                  <a:gd name="T8" fmla="*/ 18 w 36"/>
                  <a:gd name="T9" fmla="*/ 0 h 36"/>
                </a:gdLst>
                <a:ahLst/>
                <a:cxnLst>
                  <a:cxn ang="0">
                    <a:pos x="T0" y="T1"/>
                  </a:cxn>
                  <a:cxn ang="0">
                    <a:pos x="T2" y="T3"/>
                  </a:cxn>
                  <a:cxn ang="0">
                    <a:pos x="T4" y="T5"/>
                  </a:cxn>
                  <a:cxn ang="0">
                    <a:pos x="T6" y="T7"/>
                  </a:cxn>
                  <a:cxn ang="0">
                    <a:pos x="T8" y="T9"/>
                  </a:cxn>
                </a:cxnLst>
                <a:rect l="0" t="0" r="r" b="b"/>
                <a:pathLst>
                  <a:path w="36" h="36">
                    <a:moveTo>
                      <a:pt x="18" y="0"/>
                    </a:moveTo>
                    <a:lnTo>
                      <a:pt x="36" y="18"/>
                    </a:lnTo>
                    <a:lnTo>
                      <a:pt x="18" y="36"/>
                    </a:lnTo>
                    <a:lnTo>
                      <a:pt x="0" y="18"/>
                    </a:lnTo>
                    <a:lnTo>
                      <a:pt x="18" y="0"/>
                    </a:lnTo>
                    <a:close/>
                  </a:path>
                </a:pathLst>
              </a:custGeom>
              <a:solidFill>
                <a:srgbClr val="F24F11"/>
              </a:solidFill>
              <a:ln w="9525">
                <a:solidFill>
                  <a:srgbClr val="F24F11"/>
                </a:solidFill>
                <a:prstDash val="solid"/>
                <a:round/>
                <a:headEnd/>
                <a:tailEnd/>
              </a:ln>
            </p:spPr>
            <p:txBody>
              <a:bodyPr/>
              <a:lstStyle/>
              <a:p>
                <a:endParaRPr lang="it-IT"/>
              </a:p>
            </p:txBody>
          </p:sp>
          <p:sp>
            <p:nvSpPr>
              <p:cNvPr id="154" name="Freeform 129"/>
              <p:cNvSpPr>
                <a:spLocks/>
              </p:cNvSpPr>
              <p:nvPr/>
            </p:nvSpPr>
            <p:spPr bwMode="auto">
              <a:xfrm>
                <a:off x="2730" y="2256"/>
                <a:ext cx="33" cy="31"/>
              </a:xfrm>
              <a:custGeom>
                <a:avLst/>
                <a:gdLst>
                  <a:gd name="T0" fmla="*/ 18 w 36"/>
                  <a:gd name="T1" fmla="*/ 0 h 36"/>
                  <a:gd name="T2" fmla="*/ 36 w 36"/>
                  <a:gd name="T3" fmla="*/ 18 h 36"/>
                  <a:gd name="T4" fmla="*/ 18 w 36"/>
                  <a:gd name="T5" fmla="*/ 36 h 36"/>
                  <a:gd name="T6" fmla="*/ 0 w 36"/>
                  <a:gd name="T7" fmla="*/ 18 h 36"/>
                  <a:gd name="T8" fmla="*/ 18 w 36"/>
                  <a:gd name="T9" fmla="*/ 0 h 36"/>
                </a:gdLst>
                <a:ahLst/>
                <a:cxnLst>
                  <a:cxn ang="0">
                    <a:pos x="T0" y="T1"/>
                  </a:cxn>
                  <a:cxn ang="0">
                    <a:pos x="T2" y="T3"/>
                  </a:cxn>
                  <a:cxn ang="0">
                    <a:pos x="T4" y="T5"/>
                  </a:cxn>
                  <a:cxn ang="0">
                    <a:pos x="T6" y="T7"/>
                  </a:cxn>
                  <a:cxn ang="0">
                    <a:pos x="T8" y="T9"/>
                  </a:cxn>
                </a:cxnLst>
                <a:rect l="0" t="0" r="r" b="b"/>
                <a:pathLst>
                  <a:path w="36" h="36">
                    <a:moveTo>
                      <a:pt x="18" y="0"/>
                    </a:moveTo>
                    <a:lnTo>
                      <a:pt x="36" y="18"/>
                    </a:lnTo>
                    <a:lnTo>
                      <a:pt x="18" y="36"/>
                    </a:lnTo>
                    <a:lnTo>
                      <a:pt x="0" y="18"/>
                    </a:lnTo>
                    <a:lnTo>
                      <a:pt x="18" y="0"/>
                    </a:lnTo>
                    <a:close/>
                  </a:path>
                </a:pathLst>
              </a:custGeom>
              <a:solidFill>
                <a:srgbClr val="F24F11"/>
              </a:solidFill>
              <a:ln w="9525">
                <a:solidFill>
                  <a:srgbClr val="F24F11"/>
                </a:solidFill>
                <a:prstDash val="solid"/>
                <a:round/>
                <a:headEnd/>
                <a:tailEnd/>
              </a:ln>
            </p:spPr>
            <p:txBody>
              <a:bodyPr/>
              <a:lstStyle/>
              <a:p>
                <a:endParaRPr lang="it-IT"/>
              </a:p>
            </p:txBody>
          </p:sp>
          <p:sp>
            <p:nvSpPr>
              <p:cNvPr id="155" name="Freeform 130"/>
              <p:cNvSpPr>
                <a:spLocks/>
              </p:cNvSpPr>
              <p:nvPr/>
            </p:nvSpPr>
            <p:spPr bwMode="auto">
              <a:xfrm>
                <a:off x="2752" y="2420"/>
                <a:ext cx="33" cy="31"/>
              </a:xfrm>
              <a:custGeom>
                <a:avLst/>
                <a:gdLst>
                  <a:gd name="T0" fmla="*/ 18 w 36"/>
                  <a:gd name="T1" fmla="*/ 0 h 36"/>
                  <a:gd name="T2" fmla="*/ 36 w 36"/>
                  <a:gd name="T3" fmla="*/ 18 h 36"/>
                  <a:gd name="T4" fmla="*/ 18 w 36"/>
                  <a:gd name="T5" fmla="*/ 36 h 36"/>
                  <a:gd name="T6" fmla="*/ 0 w 36"/>
                  <a:gd name="T7" fmla="*/ 18 h 36"/>
                  <a:gd name="T8" fmla="*/ 18 w 36"/>
                  <a:gd name="T9" fmla="*/ 0 h 36"/>
                </a:gdLst>
                <a:ahLst/>
                <a:cxnLst>
                  <a:cxn ang="0">
                    <a:pos x="T0" y="T1"/>
                  </a:cxn>
                  <a:cxn ang="0">
                    <a:pos x="T2" y="T3"/>
                  </a:cxn>
                  <a:cxn ang="0">
                    <a:pos x="T4" y="T5"/>
                  </a:cxn>
                  <a:cxn ang="0">
                    <a:pos x="T6" y="T7"/>
                  </a:cxn>
                  <a:cxn ang="0">
                    <a:pos x="T8" y="T9"/>
                  </a:cxn>
                </a:cxnLst>
                <a:rect l="0" t="0" r="r" b="b"/>
                <a:pathLst>
                  <a:path w="36" h="36">
                    <a:moveTo>
                      <a:pt x="18" y="0"/>
                    </a:moveTo>
                    <a:lnTo>
                      <a:pt x="36" y="18"/>
                    </a:lnTo>
                    <a:lnTo>
                      <a:pt x="18" y="36"/>
                    </a:lnTo>
                    <a:lnTo>
                      <a:pt x="0" y="18"/>
                    </a:lnTo>
                    <a:lnTo>
                      <a:pt x="18" y="0"/>
                    </a:lnTo>
                    <a:close/>
                  </a:path>
                </a:pathLst>
              </a:custGeom>
              <a:solidFill>
                <a:srgbClr val="F24F11"/>
              </a:solidFill>
              <a:ln w="9525">
                <a:solidFill>
                  <a:srgbClr val="F24F11"/>
                </a:solidFill>
                <a:prstDash val="solid"/>
                <a:round/>
                <a:headEnd/>
                <a:tailEnd/>
              </a:ln>
            </p:spPr>
            <p:txBody>
              <a:bodyPr/>
              <a:lstStyle/>
              <a:p>
                <a:endParaRPr lang="it-IT"/>
              </a:p>
            </p:txBody>
          </p:sp>
          <p:sp>
            <p:nvSpPr>
              <p:cNvPr id="156" name="Freeform 131"/>
              <p:cNvSpPr>
                <a:spLocks/>
              </p:cNvSpPr>
              <p:nvPr/>
            </p:nvSpPr>
            <p:spPr bwMode="auto">
              <a:xfrm>
                <a:off x="2785" y="2456"/>
                <a:ext cx="32" cy="31"/>
              </a:xfrm>
              <a:custGeom>
                <a:avLst/>
                <a:gdLst>
                  <a:gd name="T0" fmla="*/ 18 w 36"/>
                  <a:gd name="T1" fmla="*/ 0 h 36"/>
                  <a:gd name="T2" fmla="*/ 36 w 36"/>
                  <a:gd name="T3" fmla="*/ 18 h 36"/>
                  <a:gd name="T4" fmla="*/ 18 w 36"/>
                  <a:gd name="T5" fmla="*/ 36 h 36"/>
                  <a:gd name="T6" fmla="*/ 0 w 36"/>
                  <a:gd name="T7" fmla="*/ 18 h 36"/>
                  <a:gd name="T8" fmla="*/ 18 w 36"/>
                  <a:gd name="T9" fmla="*/ 0 h 36"/>
                </a:gdLst>
                <a:ahLst/>
                <a:cxnLst>
                  <a:cxn ang="0">
                    <a:pos x="T0" y="T1"/>
                  </a:cxn>
                  <a:cxn ang="0">
                    <a:pos x="T2" y="T3"/>
                  </a:cxn>
                  <a:cxn ang="0">
                    <a:pos x="T4" y="T5"/>
                  </a:cxn>
                  <a:cxn ang="0">
                    <a:pos x="T6" y="T7"/>
                  </a:cxn>
                  <a:cxn ang="0">
                    <a:pos x="T8" y="T9"/>
                  </a:cxn>
                </a:cxnLst>
                <a:rect l="0" t="0" r="r" b="b"/>
                <a:pathLst>
                  <a:path w="36" h="36">
                    <a:moveTo>
                      <a:pt x="18" y="0"/>
                    </a:moveTo>
                    <a:lnTo>
                      <a:pt x="36" y="18"/>
                    </a:lnTo>
                    <a:lnTo>
                      <a:pt x="18" y="36"/>
                    </a:lnTo>
                    <a:lnTo>
                      <a:pt x="0" y="18"/>
                    </a:lnTo>
                    <a:lnTo>
                      <a:pt x="18" y="0"/>
                    </a:lnTo>
                    <a:close/>
                  </a:path>
                </a:pathLst>
              </a:custGeom>
              <a:solidFill>
                <a:srgbClr val="F24F11"/>
              </a:solidFill>
              <a:ln w="9525">
                <a:solidFill>
                  <a:srgbClr val="F24F11"/>
                </a:solidFill>
                <a:prstDash val="solid"/>
                <a:round/>
                <a:headEnd/>
                <a:tailEnd/>
              </a:ln>
            </p:spPr>
            <p:txBody>
              <a:bodyPr/>
              <a:lstStyle/>
              <a:p>
                <a:endParaRPr lang="it-IT"/>
              </a:p>
            </p:txBody>
          </p:sp>
          <p:sp>
            <p:nvSpPr>
              <p:cNvPr id="157" name="Freeform 132"/>
              <p:cNvSpPr>
                <a:spLocks/>
              </p:cNvSpPr>
              <p:nvPr/>
            </p:nvSpPr>
            <p:spPr bwMode="auto">
              <a:xfrm>
                <a:off x="2475" y="2554"/>
                <a:ext cx="33" cy="31"/>
              </a:xfrm>
              <a:custGeom>
                <a:avLst/>
                <a:gdLst>
                  <a:gd name="T0" fmla="*/ 18 w 36"/>
                  <a:gd name="T1" fmla="*/ 0 h 36"/>
                  <a:gd name="T2" fmla="*/ 36 w 36"/>
                  <a:gd name="T3" fmla="*/ 18 h 36"/>
                  <a:gd name="T4" fmla="*/ 18 w 36"/>
                  <a:gd name="T5" fmla="*/ 36 h 36"/>
                  <a:gd name="T6" fmla="*/ 0 w 36"/>
                  <a:gd name="T7" fmla="*/ 18 h 36"/>
                  <a:gd name="T8" fmla="*/ 18 w 36"/>
                  <a:gd name="T9" fmla="*/ 0 h 36"/>
                </a:gdLst>
                <a:ahLst/>
                <a:cxnLst>
                  <a:cxn ang="0">
                    <a:pos x="T0" y="T1"/>
                  </a:cxn>
                  <a:cxn ang="0">
                    <a:pos x="T2" y="T3"/>
                  </a:cxn>
                  <a:cxn ang="0">
                    <a:pos x="T4" y="T5"/>
                  </a:cxn>
                  <a:cxn ang="0">
                    <a:pos x="T6" y="T7"/>
                  </a:cxn>
                  <a:cxn ang="0">
                    <a:pos x="T8" y="T9"/>
                  </a:cxn>
                </a:cxnLst>
                <a:rect l="0" t="0" r="r" b="b"/>
                <a:pathLst>
                  <a:path w="36" h="36">
                    <a:moveTo>
                      <a:pt x="18" y="0"/>
                    </a:moveTo>
                    <a:lnTo>
                      <a:pt x="36" y="18"/>
                    </a:lnTo>
                    <a:lnTo>
                      <a:pt x="18" y="36"/>
                    </a:lnTo>
                    <a:lnTo>
                      <a:pt x="0" y="18"/>
                    </a:lnTo>
                    <a:lnTo>
                      <a:pt x="18" y="0"/>
                    </a:lnTo>
                    <a:close/>
                  </a:path>
                </a:pathLst>
              </a:custGeom>
              <a:solidFill>
                <a:srgbClr val="F24F11"/>
              </a:solidFill>
              <a:ln w="9525">
                <a:solidFill>
                  <a:srgbClr val="F24F11"/>
                </a:solidFill>
                <a:prstDash val="solid"/>
                <a:round/>
                <a:headEnd/>
                <a:tailEnd/>
              </a:ln>
            </p:spPr>
            <p:txBody>
              <a:bodyPr/>
              <a:lstStyle/>
              <a:p>
                <a:endParaRPr lang="it-IT"/>
              </a:p>
            </p:txBody>
          </p:sp>
          <p:sp>
            <p:nvSpPr>
              <p:cNvPr id="158" name="Freeform 133"/>
              <p:cNvSpPr>
                <a:spLocks/>
              </p:cNvSpPr>
              <p:nvPr/>
            </p:nvSpPr>
            <p:spPr bwMode="auto">
              <a:xfrm>
                <a:off x="2887" y="2482"/>
                <a:ext cx="32" cy="30"/>
              </a:xfrm>
              <a:custGeom>
                <a:avLst/>
                <a:gdLst>
                  <a:gd name="T0" fmla="*/ 18 w 36"/>
                  <a:gd name="T1" fmla="*/ 0 h 36"/>
                  <a:gd name="T2" fmla="*/ 36 w 36"/>
                  <a:gd name="T3" fmla="*/ 18 h 36"/>
                  <a:gd name="T4" fmla="*/ 18 w 36"/>
                  <a:gd name="T5" fmla="*/ 36 h 36"/>
                  <a:gd name="T6" fmla="*/ 0 w 36"/>
                  <a:gd name="T7" fmla="*/ 18 h 36"/>
                  <a:gd name="T8" fmla="*/ 18 w 36"/>
                  <a:gd name="T9" fmla="*/ 0 h 36"/>
                </a:gdLst>
                <a:ahLst/>
                <a:cxnLst>
                  <a:cxn ang="0">
                    <a:pos x="T0" y="T1"/>
                  </a:cxn>
                  <a:cxn ang="0">
                    <a:pos x="T2" y="T3"/>
                  </a:cxn>
                  <a:cxn ang="0">
                    <a:pos x="T4" y="T5"/>
                  </a:cxn>
                  <a:cxn ang="0">
                    <a:pos x="T6" y="T7"/>
                  </a:cxn>
                  <a:cxn ang="0">
                    <a:pos x="T8" y="T9"/>
                  </a:cxn>
                </a:cxnLst>
                <a:rect l="0" t="0" r="r" b="b"/>
                <a:pathLst>
                  <a:path w="36" h="36">
                    <a:moveTo>
                      <a:pt x="18" y="0"/>
                    </a:moveTo>
                    <a:lnTo>
                      <a:pt x="36" y="18"/>
                    </a:lnTo>
                    <a:lnTo>
                      <a:pt x="18" y="36"/>
                    </a:lnTo>
                    <a:lnTo>
                      <a:pt x="0" y="18"/>
                    </a:lnTo>
                    <a:lnTo>
                      <a:pt x="18" y="0"/>
                    </a:lnTo>
                    <a:close/>
                  </a:path>
                </a:pathLst>
              </a:custGeom>
              <a:solidFill>
                <a:srgbClr val="F24F11"/>
              </a:solidFill>
              <a:ln w="9525">
                <a:solidFill>
                  <a:srgbClr val="F24F11"/>
                </a:solidFill>
                <a:prstDash val="solid"/>
                <a:round/>
                <a:headEnd/>
                <a:tailEnd/>
              </a:ln>
            </p:spPr>
            <p:txBody>
              <a:bodyPr/>
              <a:lstStyle/>
              <a:p>
                <a:endParaRPr lang="it-IT"/>
              </a:p>
            </p:txBody>
          </p:sp>
          <p:sp>
            <p:nvSpPr>
              <p:cNvPr id="159" name="Freeform 134"/>
              <p:cNvSpPr>
                <a:spLocks/>
              </p:cNvSpPr>
              <p:nvPr/>
            </p:nvSpPr>
            <p:spPr bwMode="auto">
              <a:xfrm>
                <a:off x="2730" y="2512"/>
                <a:ext cx="33" cy="31"/>
              </a:xfrm>
              <a:custGeom>
                <a:avLst/>
                <a:gdLst>
                  <a:gd name="T0" fmla="*/ 18 w 36"/>
                  <a:gd name="T1" fmla="*/ 0 h 36"/>
                  <a:gd name="T2" fmla="*/ 36 w 36"/>
                  <a:gd name="T3" fmla="*/ 18 h 36"/>
                  <a:gd name="T4" fmla="*/ 18 w 36"/>
                  <a:gd name="T5" fmla="*/ 36 h 36"/>
                  <a:gd name="T6" fmla="*/ 0 w 36"/>
                  <a:gd name="T7" fmla="*/ 18 h 36"/>
                  <a:gd name="T8" fmla="*/ 18 w 36"/>
                  <a:gd name="T9" fmla="*/ 0 h 36"/>
                </a:gdLst>
                <a:ahLst/>
                <a:cxnLst>
                  <a:cxn ang="0">
                    <a:pos x="T0" y="T1"/>
                  </a:cxn>
                  <a:cxn ang="0">
                    <a:pos x="T2" y="T3"/>
                  </a:cxn>
                  <a:cxn ang="0">
                    <a:pos x="T4" y="T5"/>
                  </a:cxn>
                  <a:cxn ang="0">
                    <a:pos x="T6" y="T7"/>
                  </a:cxn>
                  <a:cxn ang="0">
                    <a:pos x="T8" y="T9"/>
                  </a:cxn>
                </a:cxnLst>
                <a:rect l="0" t="0" r="r" b="b"/>
                <a:pathLst>
                  <a:path w="36" h="36">
                    <a:moveTo>
                      <a:pt x="18" y="0"/>
                    </a:moveTo>
                    <a:lnTo>
                      <a:pt x="36" y="18"/>
                    </a:lnTo>
                    <a:lnTo>
                      <a:pt x="18" y="36"/>
                    </a:lnTo>
                    <a:lnTo>
                      <a:pt x="0" y="18"/>
                    </a:lnTo>
                    <a:lnTo>
                      <a:pt x="18" y="0"/>
                    </a:lnTo>
                    <a:close/>
                  </a:path>
                </a:pathLst>
              </a:custGeom>
              <a:solidFill>
                <a:srgbClr val="F24F11"/>
              </a:solidFill>
              <a:ln w="9525">
                <a:solidFill>
                  <a:srgbClr val="F24F11"/>
                </a:solidFill>
                <a:prstDash val="solid"/>
                <a:round/>
                <a:headEnd/>
                <a:tailEnd/>
              </a:ln>
            </p:spPr>
            <p:txBody>
              <a:bodyPr/>
              <a:lstStyle/>
              <a:p>
                <a:endParaRPr lang="it-IT"/>
              </a:p>
            </p:txBody>
          </p:sp>
          <p:sp>
            <p:nvSpPr>
              <p:cNvPr id="160" name="Freeform 135"/>
              <p:cNvSpPr>
                <a:spLocks/>
              </p:cNvSpPr>
              <p:nvPr/>
            </p:nvSpPr>
            <p:spPr bwMode="auto">
              <a:xfrm>
                <a:off x="2779" y="2374"/>
                <a:ext cx="33" cy="30"/>
              </a:xfrm>
              <a:custGeom>
                <a:avLst/>
                <a:gdLst>
                  <a:gd name="T0" fmla="*/ 18 w 36"/>
                  <a:gd name="T1" fmla="*/ 0 h 35"/>
                  <a:gd name="T2" fmla="*/ 36 w 36"/>
                  <a:gd name="T3" fmla="*/ 18 h 35"/>
                  <a:gd name="T4" fmla="*/ 18 w 36"/>
                  <a:gd name="T5" fmla="*/ 35 h 35"/>
                  <a:gd name="T6" fmla="*/ 0 w 36"/>
                  <a:gd name="T7" fmla="*/ 18 h 35"/>
                  <a:gd name="T8" fmla="*/ 18 w 36"/>
                  <a:gd name="T9" fmla="*/ 0 h 35"/>
                </a:gdLst>
                <a:ahLst/>
                <a:cxnLst>
                  <a:cxn ang="0">
                    <a:pos x="T0" y="T1"/>
                  </a:cxn>
                  <a:cxn ang="0">
                    <a:pos x="T2" y="T3"/>
                  </a:cxn>
                  <a:cxn ang="0">
                    <a:pos x="T4" y="T5"/>
                  </a:cxn>
                  <a:cxn ang="0">
                    <a:pos x="T6" y="T7"/>
                  </a:cxn>
                  <a:cxn ang="0">
                    <a:pos x="T8" y="T9"/>
                  </a:cxn>
                </a:cxnLst>
                <a:rect l="0" t="0" r="r" b="b"/>
                <a:pathLst>
                  <a:path w="36" h="35">
                    <a:moveTo>
                      <a:pt x="18" y="0"/>
                    </a:moveTo>
                    <a:lnTo>
                      <a:pt x="36" y="18"/>
                    </a:lnTo>
                    <a:lnTo>
                      <a:pt x="18" y="35"/>
                    </a:lnTo>
                    <a:lnTo>
                      <a:pt x="0" y="18"/>
                    </a:lnTo>
                    <a:lnTo>
                      <a:pt x="18" y="0"/>
                    </a:lnTo>
                    <a:close/>
                  </a:path>
                </a:pathLst>
              </a:custGeom>
              <a:solidFill>
                <a:srgbClr val="F24F11"/>
              </a:solidFill>
              <a:ln w="9525">
                <a:solidFill>
                  <a:srgbClr val="F24F11"/>
                </a:solidFill>
                <a:prstDash val="solid"/>
                <a:round/>
                <a:headEnd/>
                <a:tailEnd/>
              </a:ln>
            </p:spPr>
            <p:txBody>
              <a:bodyPr/>
              <a:lstStyle/>
              <a:p>
                <a:endParaRPr lang="it-IT"/>
              </a:p>
            </p:txBody>
          </p:sp>
          <p:sp>
            <p:nvSpPr>
              <p:cNvPr id="161" name="Freeform 136"/>
              <p:cNvSpPr>
                <a:spLocks/>
              </p:cNvSpPr>
              <p:nvPr/>
            </p:nvSpPr>
            <p:spPr bwMode="auto">
              <a:xfrm>
                <a:off x="2581" y="2618"/>
                <a:ext cx="77" cy="31"/>
              </a:xfrm>
              <a:custGeom>
                <a:avLst/>
                <a:gdLst>
                  <a:gd name="T0" fmla="*/ 18 w 36"/>
                  <a:gd name="T1" fmla="*/ 0 h 36"/>
                  <a:gd name="T2" fmla="*/ 36 w 36"/>
                  <a:gd name="T3" fmla="*/ 18 h 36"/>
                  <a:gd name="T4" fmla="*/ 18 w 36"/>
                  <a:gd name="T5" fmla="*/ 36 h 36"/>
                  <a:gd name="T6" fmla="*/ 0 w 36"/>
                  <a:gd name="T7" fmla="*/ 18 h 36"/>
                  <a:gd name="T8" fmla="*/ 18 w 36"/>
                  <a:gd name="T9" fmla="*/ 0 h 36"/>
                </a:gdLst>
                <a:ahLst/>
                <a:cxnLst>
                  <a:cxn ang="0">
                    <a:pos x="T0" y="T1"/>
                  </a:cxn>
                  <a:cxn ang="0">
                    <a:pos x="T2" y="T3"/>
                  </a:cxn>
                  <a:cxn ang="0">
                    <a:pos x="T4" y="T5"/>
                  </a:cxn>
                  <a:cxn ang="0">
                    <a:pos x="T6" y="T7"/>
                  </a:cxn>
                  <a:cxn ang="0">
                    <a:pos x="T8" y="T9"/>
                  </a:cxn>
                </a:cxnLst>
                <a:rect l="0" t="0" r="r" b="b"/>
                <a:pathLst>
                  <a:path w="36" h="36">
                    <a:moveTo>
                      <a:pt x="18" y="0"/>
                    </a:moveTo>
                    <a:lnTo>
                      <a:pt x="36" y="18"/>
                    </a:lnTo>
                    <a:lnTo>
                      <a:pt x="18" y="36"/>
                    </a:lnTo>
                    <a:lnTo>
                      <a:pt x="0" y="18"/>
                    </a:lnTo>
                    <a:lnTo>
                      <a:pt x="18" y="0"/>
                    </a:lnTo>
                    <a:close/>
                  </a:path>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endParaRPr lang="it-IT"/>
              </a:p>
            </p:txBody>
          </p:sp>
          <p:sp>
            <p:nvSpPr>
              <p:cNvPr id="162" name="Freeform 137"/>
              <p:cNvSpPr>
                <a:spLocks/>
              </p:cNvSpPr>
              <p:nvPr/>
            </p:nvSpPr>
            <p:spPr bwMode="auto">
              <a:xfrm>
                <a:off x="2779" y="2184"/>
                <a:ext cx="33" cy="31"/>
              </a:xfrm>
              <a:custGeom>
                <a:avLst/>
                <a:gdLst>
                  <a:gd name="T0" fmla="*/ 18 w 36"/>
                  <a:gd name="T1" fmla="*/ 0 h 36"/>
                  <a:gd name="T2" fmla="*/ 36 w 36"/>
                  <a:gd name="T3" fmla="*/ 18 h 36"/>
                  <a:gd name="T4" fmla="*/ 18 w 36"/>
                  <a:gd name="T5" fmla="*/ 36 h 36"/>
                  <a:gd name="T6" fmla="*/ 0 w 36"/>
                  <a:gd name="T7" fmla="*/ 18 h 36"/>
                  <a:gd name="T8" fmla="*/ 18 w 36"/>
                  <a:gd name="T9" fmla="*/ 0 h 36"/>
                </a:gdLst>
                <a:ahLst/>
                <a:cxnLst>
                  <a:cxn ang="0">
                    <a:pos x="T0" y="T1"/>
                  </a:cxn>
                  <a:cxn ang="0">
                    <a:pos x="T2" y="T3"/>
                  </a:cxn>
                  <a:cxn ang="0">
                    <a:pos x="T4" y="T5"/>
                  </a:cxn>
                  <a:cxn ang="0">
                    <a:pos x="T6" y="T7"/>
                  </a:cxn>
                  <a:cxn ang="0">
                    <a:pos x="T8" y="T9"/>
                  </a:cxn>
                </a:cxnLst>
                <a:rect l="0" t="0" r="r" b="b"/>
                <a:pathLst>
                  <a:path w="36" h="36">
                    <a:moveTo>
                      <a:pt x="18" y="0"/>
                    </a:moveTo>
                    <a:lnTo>
                      <a:pt x="36" y="18"/>
                    </a:lnTo>
                    <a:lnTo>
                      <a:pt x="18" y="36"/>
                    </a:lnTo>
                    <a:lnTo>
                      <a:pt x="0" y="18"/>
                    </a:lnTo>
                    <a:lnTo>
                      <a:pt x="18" y="0"/>
                    </a:lnTo>
                    <a:close/>
                  </a:path>
                </a:pathLst>
              </a:custGeom>
              <a:solidFill>
                <a:srgbClr val="F24F11"/>
              </a:solidFill>
              <a:ln w="9525">
                <a:solidFill>
                  <a:srgbClr val="F24F11"/>
                </a:solidFill>
                <a:prstDash val="solid"/>
                <a:round/>
                <a:headEnd/>
                <a:tailEnd/>
              </a:ln>
            </p:spPr>
            <p:txBody>
              <a:bodyPr/>
              <a:lstStyle/>
              <a:p>
                <a:endParaRPr lang="it-IT"/>
              </a:p>
            </p:txBody>
          </p:sp>
          <p:sp>
            <p:nvSpPr>
              <p:cNvPr id="163" name="Freeform 138"/>
              <p:cNvSpPr>
                <a:spLocks/>
              </p:cNvSpPr>
              <p:nvPr/>
            </p:nvSpPr>
            <p:spPr bwMode="auto">
              <a:xfrm>
                <a:off x="2424" y="2587"/>
                <a:ext cx="77" cy="31"/>
              </a:xfrm>
              <a:custGeom>
                <a:avLst/>
                <a:gdLst>
                  <a:gd name="T0" fmla="*/ 18 w 36"/>
                  <a:gd name="T1" fmla="*/ 0 h 36"/>
                  <a:gd name="T2" fmla="*/ 36 w 36"/>
                  <a:gd name="T3" fmla="*/ 18 h 36"/>
                  <a:gd name="T4" fmla="*/ 18 w 36"/>
                  <a:gd name="T5" fmla="*/ 36 h 36"/>
                  <a:gd name="T6" fmla="*/ 0 w 36"/>
                  <a:gd name="T7" fmla="*/ 18 h 36"/>
                  <a:gd name="T8" fmla="*/ 18 w 36"/>
                  <a:gd name="T9" fmla="*/ 0 h 36"/>
                </a:gdLst>
                <a:ahLst/>
                <a:cxnLst>
                  <a:cxn ang="0">
                    <a:pos x="T0" y="T1"/>
                  </a:cxn>
                  <a:cxn ang="0">
                    <a:pos x="T2" y="T3"/>
                  </a:cxn>
                  <a:cxn ang="0">
                    <a:pos x="T4" y="T5"/>
                  </a:cxn>
                  <a:cxn ang="0">
                    <a:pos x="T6" y="T7"/>
                  </a:cxn>
                  <a:cxn ang="0">
                    <a:pos x="T8" y="T9"/>
                  </a:cxn>
                </a:cxnLst>
                <a:rect l="0" t="0" r="r" b="b"/>
                <a:pathLst>
                  <a:path w="36" h="36">
                    <a:moveTo>
                      <a:pt x="18" y="0"/>
                    </a:moveTo>
                    <a:lnTo>
                      <a:pt x="36" y="18"/>
                    </a:lnTo>
                    <a:lnTo>
                      <a:pt x="18" y="36"/>
                    </a:lnTo>
                    <a:lnTo>
                      <a:pt x="0" y="18"/>
                    </a:lnTo>
                    <a:lnTo>
                      <a:pt x="18" y="0"/>
                    </a:lnTo>
                    <a:close/>
                  </a:path>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endParaRPr lang="it-IT"/>
              </a:p>
            </p:txBody>
          </p:sp>
          <p:sp>
            <p:nvSpPr>
              <p:cNvPr id="164" name="Freeform 139"/>
              <p:cNvSpPr>
                <a:spLocks/>
              </p:cNvSpPr>
              <p:nvPr/>
            </p:nvSpPr>
            <p:spPr bwMode="auto">
              <a:xfrm>
                <a:off x="2757" y="2435"/>
                <a:ext cx="33" cy="31"/>
              </a:xfrm>
              <a:custGeom>
                <a:avLst/>
                <a:gdLst>
                  <a:gd name="T0" fmla="*/ 18 w 36"/>
                  <a:gd name="T1" fmla="*/ 0 h 36"/>
                  <a:gd name="T2" fmla="*/ 36 w 36"/>
                  <a:gd name="T3" fmla="*/ 18 h 36"/>
                  <a:gd name="T4" fmla="*/ 18 w 36"/>
                  <a:gd name="T5" fmla="*/ 36 h 36"/>
                  <a:gd name="T6" fmla="*/ 0 w 36"/>
                  <a:gd name="T7" fmla="*/ 18 h 36"/>
                  <a:gd name="T8" fmla="*/ 18 w 36"/>
                  <a:gd name="T9" fmla="*/ 0 h 36"/>
                </a:gdLst>
                <a:ahLst/>
                <a:cxnLst>
                  <a:cxn ang="0">
                    <a:pos x="T0" y="T1"/>
                  </a:cxn>
                  <a:cxn ang="0">
                    <a:pos x="T2" y="T3"/>
                  </a:cxn>
                  <a:cxn ang="0">
                    <a:pos x="T4" y="T5"/>
                  </a:cxn>
                  <a:cxn ang="0">
                    <a:pos x="T6" y="T7"/>
                  </a:cxn>
                  <a:cxn ang="0">
                    <a:pos x="T8" y="T9"/>
                  </a:cxn>
                </a:cxnLst>
                <a:rect l="0" t="0" r="r" b="b"/>
                <a:pathLst>
                  <a:path w="36" h="36">
                    <a:moveTo>
                      <a:pt x="18" y="0"/>
                    </a:moveTo>
                    <a:lnTo>
                      <a:pt x="36" y="18"/>
                    </a:lnTo>
                    <a:lnTo>
                      <a:pt x="18" y="36"/>
                    </a:lnTo>
                    <a:lnTo>
                      <a:pt x="0" y="18"/>
                    </a:lnTo>
                    <a:lnTo>
                      <a:pt x="18" y="0"/>
                    </a:lnTo>
                    <a:close/>
                  </a:path>
                </a:pathLst>
              </a:custGeom>
              <a:solidFill>
                <a:srgbClr val="F24F11"/>
              </a:solidFill>
              <a:ln w="9525">
                <a:solidFill>
                  <a:srgbClr val="F24F11"/>
                </a:solidFill>
                <a:prstDash val="solid"/>
                <a:round/>
                <a:headEnd/>
                <a:tailEnd/>
              </a:ln>
            </p:spPr>
            <p:txBody>
              <a:bodyPr/>
              <a:lstStyle/>
              <a:p>
                <a:endParaRPr lang="it-IT"/>
              </a:p>
            </p:txBody>
          </p:sp>
          <p:sp>
            <p:nvSpPr>
              <p:cNvPr id="165" name="Freeform 140"/>
              <p:cNvSpPr>
                <a:spLocks/>
              </p:cNvSpPr>
              <p:nvPr/>
            </p:nvSpPr>
            <p:spPr bwMode="auto">
              <a:xfrm>
                <a:off x="2454" y="2559"/>
                <a:ext cx="32" cy="31"/>
              </a:xfrm>
              <a:custGeom>
                <a:avLst/>
                <a:gdLst>
                  <a:gd name="T0" fmla="*/ 18 w 36"/>
                  <a:gd name="T1" fmla="*/ 0 h 36"/>
                  <a:gd name="T2" fmla="*/ 36 w 36"/>
                  <a:gd name="T3" fmla="*/ 18 h 36"/>
                  <a:gd name="T4" fmla="*/ 18 w 36"/>
                  <a:gd name="T5" fmla="*/ 36 h 36"/>
                  <a:gd name="T6" fmla="*/ 0 w 36"/>
                  <a:gd name="T7" fmla="*/ 18 h 36"/>
                  <a:gd name="T8" fmla="*/ 18 w 36"/>
                  <a:gd name="T9" fmla="*/ 0 h 36"/>
                </a:gdLst>
                <a:ahLst/>
                <a:cxnLst>
                  <a:cxn ang="0">
                    <a:pos x="T0" y="T1"/>
                  </a:cxn>
                  <a:cxn ang="0">
                    <a:pos x="T2" y="T3"/>
                  </a:cxn>
                  <a:cxn ang="0">
                    <a:pos x="T4" y="T5"/>
                  </a:cxn>
                  <a:cxn ang="0">
                    <a:pos x="T6" y="T7"/>
                  </a:cxn>
                  <a:cxn ang="0">
                    <a:pos x="T8" y="T9"/>
                  </a:cxn>
                </a:cxnLst>
                <a:rect l="0" t="0" r="r" b="b"/>
                <a:pathLst>
                  <a:path w="36" h="36">
                    <a:moveTo>
                      <a:pt x="18" y="0"/>
                    </a:moveTo>
                    <a:lnTo>
                      <a:pt x="36" y="18"/>
                    </a:lnTo>
                    <a:lnTo>
                      <a:pt x="18" y="36"/>
                    </a:lnTo>
                    <a:lnTo>
                      <a:pt x="0" y="18"/>
                    </a:lnTo>
                    <a:lnTo>
                      <a:pt x="18" y="0"/>
                    </a:lnTo>
                    <a:close/>
                  </a:path>
                </a:pathLst>
              </a:custGeom>
              <a:solidFill>
                <a:srgbClr val="F24F11"/>
              </a:solidFill>
              <a:ln w="9525">
                <a:solidFill>
                  <a:srgbClr val="F24F11"/>
                </a:solidFill>
                <a:prstDash val="solid"/>
                <a:round/>
                <a:headEnd/>
                <a:tailEnd/>
              </a:ln>
            </p:spPr>
            <p:txBody>
              <a:bodyPr/>
              <a:lstStyle/>
              <a:p>
                <a:endParaRPr lang="it-IT"/>
              </a:p>
            </p:txBody>
          </p:sp>
          <p:sp>
            <p:nvSpPr>
              <p:cNvPr id="166" name="Freeform 141"/>
              <p:cNvSpPr>
                <a:spLocks/>
              </p:cNvSpPr>
              <p:nvPr/>
            </p:nvSpPr>
            <p:spPr bwMode="auto">
              <a:xfrm>
                <a:off x="1950" y="2744"/>
                <a:ext cx="32" cy="30"/>
              </a:xfrm>
              <a:custGeom>
                <a:avLst/>
                <a:gdLst>
                  <a:gd name="T0" fmla="*/ 18 w 36"/>
                  <a:gd name="T1" fmla="*/ 0 h 35"/>
                  <a:gd name="T2" fmla="*/ 36 w 36"/>
                  <a:gd name="T3" fmla="*/ 17 h 35"/>
                  <a:gd name="T4" fmla="*/ 18 w 36"/>
                  <a:gd name="T5" fmla="*/ 35 h 35"/>
                  <a:gd name="T6" fmla="*/ 0 w 36"/>
                  <a:gd name="T7" fmla="*/ 17 h 35"/>
                  <a:gd name="T8" fmla="*/ 18 w 36"/>
                  <a:gd name="T9" fmla="*/ 0 h 35"/>
                </a:gdLst>
                <a:ahLst/>
                <a:cxnLst>
                  <a:cxn ang="0">
                    <a:pos x="T0" y="T1"/>
                  </a:cxn>
                  <a:cxn ang="0">
                    <a:pos x="T2" y="T3"/>
                  </a:cxn>
                  <a:cxn ang="0">
                    <a:pos x="T4" y="T5"/>
                  </a:cxn>
                  <a:cxn ang="0">
                    <a:pos x="T6" y="T7"/>
                  </a:cxn>
                  <a:cxn ang="0">
                    <a:pos x="T8" y="T9"/>
                  </a:cxn>
                </a:cxnLst>
                <a:rect l="0" t="0" r="r" b="b"/>
                <a:pathLst>
                  <a:path w="36" h="35">
                    <a:moveTo>
                      <a:pt x="18" y="0"/>
                    </a:moveTo>
                    <a:lnTo>
                      <a:pt x="36" y="17"/>
                    </a:lnTo>
                    <a:lnTo>
                      <a:pt x="18" y="35"/>
                    </a:lnTo>
                    <a:lnTo>
                      <a:pt x="0" y="17"/>
                    </a:lnTo>
                    <a:lnTo>
                      <a:pt x="18" y="0"/>
                    </a:lnTo>
                    <a:close/>
                  </a:path>
                </a:pathLst>
              </a:custGeom>
              <a:solidFill>
                <a:srgbClr val="F24F11"/>
              </a:solidFill>
              <a:ln w="9525">
                <a:solidFill>
                  <a:srgbClr val="F24F11"/>
                </a:solidFill>
                <a:prstDash val="solid"/>
                <a:round/>
                <a:headEnd/>
                <a:tailEnd/>
              </a:ln>
            </p:spPr>
            <p:txBody>
              <a:bodyPr/>
              <a:lstStyle/>
              <a:p>
                <a:endParaRPr lang="it-IT"/>
              </a:p>
            </p:txBody>
          </p:sp>
          <p:sp>
            <p:nvSpPr>
              <p:cNvPr id="167" name="Freeform 142"/>
              <p:cNvSpPr>
                <a:spLocks/>
              </p:cNvSpPr>
              <p:nvPr/>
            </p:nvSpPr>
            <p:spPr bwMode="auto">
              <a:xfrm>
                <a:off x="2963" y="2492"/>
                <a:ext cx="32" cy="31"/>
              </a:xfrm>
              <a:custGeom>
                <a:avLst/>
                <a:gdLst>
                  <a:gd name="T0" fmla="*/ 18 w 36"/>
                  <a:gd name="T1" fmla="*/ 0 h 36"/>
                  <a:gd name="T2" fmla="*/ 36 w 36"/>
                  <a:gd name="T3" fmla="*/ 18 h 36"/>
                  <a:gd name="T4" fmla="*/ 18 w 36"/>
                  <a:gd name="T5" fmla="*/ 36 h 36"/>
                  <a:gd name="T6" fmla="*/ 0 w 36"/>
                  <a:gd name="T7" fmla="*/ 18 h 36"/>
                  <a:gd name="T8" fmla="*/ 18 w 36"/>
                  <a:gd name="T9" fmla="*/ 0 h 36"/>
                </a:gdLst>
                <a:ahLst/>
                <a:cxnLst>
                  <a:cxn ang="0">
                    <a:pos x="T0" y="T1"/>
                  </a:cxn>
                  <a:cxn ang="0">
                    <a:pos x="T2" y="T3"/>
                  </a:cxn>
                  <a:cxn ang="0">
                    <a:pos x="T4" y="T5"/>
                  </a:cxn>
                  <a:cxn ang="0">
                    <a:pos x="T6" y="T7"/>
                  </a:cxn>
                  <a:cxn ang="0">
                    <a:pos x="T8" y="T9"/>
                  </a:cxn>
                </a:cxnLst>
                <a:rect l="0" t="0" r="r" b="b"/>
                <a:pathLst>
                  <a:path w="36" h="36">
                    <a:moveTo>
                      <a:pt x="18" y="0"/>
                    </a:moveTo>
                    <a:lnTo>
                      <a:pt x="36" y="18"/>
                    </a:lnTo>
                    <a:lnTo>
                      <a:pt x="18" y="36"/>
                    </a:lnTo>
                    <a:lnTo>
                      <a:pt x="0" y="18"/>
                    </a:lnTo>
                    <a:lnTo>
                      <a:pt x="18" y="0"/>
                    </a:lnTo>
                    <a:close/>
                  </a:path>
                </a:pathLst>
              </a:custGeom>
              <a:solidFill>
                <a:srgbClr val="F24F11"/>
              </a:solidFill>
              <a:ln w="9525">
                <a:solidFill>
                  <a:srgbClr val="F24F11"/>
                </a:solidFill>
                <a:prstDash val="solid"/>
                <a:round/>
                <a:headEnd/>
                <a:tailEnd/>
              </a:ln>
            </p:spPr>
            <p:txBody>
              <a:bodyPr/>
              <a:lstStyle/>
              <a:p>
                <a:endParaRPr lang="it-IT"/>
              </a:p>
            </p:txBody>
          </p:sp>
          <p:sp>
            <p:nvSpPr>
              <p:cNvPr id="168" name="Freeform 143"/>
              <p:cNvSpPr>
                <a:spLocks/>
              </p:cNvSpPr>
              <p:nvPr/>
            </p:nvSpPr>
            <p:spPr bwMode="auto">
              <a:xfrm>
                <a:off x="2957" y="2313"/>
                <a:ext cx="33" cy="30"/>
              </a:xfrm>
              <a:custGeom>
                <a:avLst/>
                <a:gdLst>
                  <a:gd name="T0" fmla="*/ 18 w 36"/>
                  <a:gd name="T1" fmla="*/ 0 h 36"/>
                  <a:gd name="T2" fmla="*/ 36 w 36"/>
                  <a:gd name="T3" fmla="*/ 18 h 36"/>
                  <a:gd name="T4" fmla="*/ 18 w 36"/>
                  <a:gd name="T5" fmla="*/ 36 h 36"/>
                  <a:gd name="T6" fmla="*/ 0 w 36"/>
                  <a:gd name="T7" fmla="*/ 18 h 36"/>
                  <a:gd name="T8" fmla="*/ 18 w 36"/>
                  <a:gd name="T9" fmla="*/ 0 h 36"/>
                </a:gdLst>
                <a:ahLst/>
                <a:cxnLst>
                  <a:cxn ang="0">
                    <a:pos x="T0" y="T1"/>
                  </a:cxn>
                  <a:cxn ang="0">
                    <a:pos x="T2" y="T3"/>
                  </a:cxn>
                  <a:cxn ang="0">
                    <a:pos x="T4" y="T5"/>
                  </a:cxn>
                  <a:cxn ang="0">
                    <a:pos x="T6" y="T7"/>
                  </a:cxn>
                  <a:cxn ang="0">
                    <a:pos x="T8" y="T9"/>
                  </a:cxn>
                </a:cxnLst>
                <a:rect l="0" t="0" r="r" b="b"/>
                <a:pathLst>
                  <a:path w="36" h="36">
                    <a:moveTo>
                      <a:pt x="18" y="0"/>
                    </a:moveTo>
                    <a:lnTo>
                      <a:pt x="36" y="18"/>
                    </a:lnTo>
                    <a:lnTo>
                      <a:pt x="18" y="36"/>
                    </a:lnTo>
                    <a:lnTo>
                      <a:pt x="0" y="18"/>
                    </a:lnTo>
                    <a:lnTo>
                      <a:pt x="18" y="0"/>
                    </a:lnTo>
                    <a:close/>
                  </a:path>
                </a:pathLst>
              </a:custGeom>
              <a:solidFill>
                <a:srgbClr val="F24F11"/>
              </a:solidFill>
              <a:ln w="9525">
                <a:solidFill>
                  <a:srgbClr val="F24F11"/>
                </a:solidFill>
                <a:prstDash val="solid"/>
                <a:round/>
                <a:headEnd/>
                <a:tailEnd/>
              </a:ln>
            </p:spPr>
            <p:txBody>
              <a:bodyPr/>
              <a:lstStyle/>
              <a:p>
                <a:endParaRPr lang="it-IT"/>
              </a:p>
            </p:txBody>
          </p:sp>
          <p:sp>
            <p:nvSpPr>
              <p:cNvPr id="169" name="Freeform 144"/>
              <p:cNvSpPr>
                <a:spLocks/>
              </p:cNvSpPr>
              <p:nvPr/>
            </p:nvSpPr>
            <p:spPr bwMode="auto">
              <a:xfrm>
                <a:off x="2709" y="2435"/>
                <a:ext cx="32" cy="31"/>
              </a:xfrm>
              <a:custGeom>
                <a:avLst/>
                <a:gdLst>
                  <a:gd name="T0" fmla="*/ 18 w 36"/>
                  <a:gd name="T1" fmla="*/ 0 h 36"/>
                  <a:gd name="T2" fmla="*/ 36 w 36"/>
                  <a:gd name="T3" fmla="*/ 18 h 36"/>
                  <a:gd name="T4" fmla="*/ 18 w 36"/>
                  <a:gd name="T5" fmla="*/ 36 h 36"/>
                  <a:gd name="T6" fmla="*/ 0 w 36"/>
                  <a:gd name="T7" fmla="*/ 18 h 36"/>
                  <a:gd name="T8" fmla="*/ 18 w 36"/>
                  <a:gd name="T9" fmla="*/ 0 h 36"/>
                </a:gdLst>
                <a:ahLst/>
                <a:cxnLst>
                  <a:cxn ang="0">
                    <a:pos x="T0" y="T1"/>
                  </a:cxn>
                  <a:cxn ang="0">
                    <a:pos x="T2" y="T3"/>
                  </a:cxn>
                  <a:cxn ang="0">
                    <a:pos x="T4" y="T5"/>
                  </a:cxn>
                  <a:cxn ang="0">
                    <a:pos x="T6" y="T7"/>
                  </a:cxn>
                  <a:cxn ang="0">
                    <a:pos x="T8" y="T9"/>
                  </a:cxn>
                </a:cxnLst>
                <a:rect l="0" t="0" r="r" b="b"/>
                <a:pathLst>
                  <a:path w="36" h="36">
                    <a:moveTo>
                      <a:pt x="18" y="0"/>
                    </a:moveTo>
                    <a:lnTo>
                      <a:pt x="36" y="18"/>
                    </a:lnTo>
                    <a:lnTo>
                      <a:pt x="18" y="36"/>
                    </a:lnTo>
                    <a:lnTo>
                      <a:pt x="0" y="18"/>
                    </a:lnTo>
                    <a:lnTo>
                      <a:pt x="18" y="0"/>
                    </a:lnTo>
                    <a:close/>
                  </a:path>
                </a:pathLst>
              </a:custGeom>
              <a:solidFill>
                <a:srgbClr val="F24F11"/>
              </a:solidFill>
              <a:ln w="9525">
                <a:solidFill>
                  <a:srgbClr val="F24F11"/>
                </a:solidFill>
                <a:prstDash val="solid"/>
                <a:round/>
                <a:headEnd/>
                <a:tailEnd/>
              </a:ln>
            </p:spPr>
            <p:txBody>
              <a:bodyPr/>
              <a:lstStyle/>
              <a:p>
                <a:endParaRPr lang="it-IT"/>
              </a:p>
            </p:txBody>
          </p:sp>
          <p:sp>
            <p:nvSpPr>
              <p:cNvPr id="170" name="Freeform 145"/>
              <p:cNvSpPr>
                <a:spLocks/>
              </p:cNvSpPr>
              <p:nvPr/>
            </p:nvSpPr>
            <p:spPr bwMode="auto">
              <a:xfrm>
                <a:off x="2426" y="2718"/>
                <a:ext cx="33" cy="30"/>
              </a:xfrm>
              <a:custGeom>
                <a:avLst/>
                <a:gdLst>
                  <a:gd name="T0" fmla="*/ 18 w 36"/>
                  <a:gd name="T1" fmla="*/ 0 h 35"/>
                  <a:gd name="T2" fmla="*/ 36 w 36"/>
                  <a:gd name="T3" fmla="*/ 18 h 35"/>
                  <a:gd name="T4" fmla="*/ 18 w 36"/>
                  <a:gd name="T5" fmla="*/ 35 h 35"/>
                  <a:gd name="T6" fmla="*/ 0 w 36"/>
                  <a:gd name="T7" fmla="*/ 18 h 35"/>
                  <a:gd name="T8" fmla="*/ 18 w 36"/>
                  <a:gd name="T9" fmla="*/ 0 h 35"/>
                </a:gdLst>
                <a:ahLst/>
                <a:cxnLst>
                  <a:cxn ang="0">
                    <a:pos x="T0" y="T1"/>
                  </a:cxn>
                  <a:cxn ang="0">
                    <a:pos x="T2" y="T3"/>
                  </a:cxn>
                  <a:cxn ang="0">
                    <a:pos x="T4" y="T5"/>
                  </a:cxn>
                  <a:cxn ang="0">
                    <a:pos x="T6" y="T7"/>
                  </a:cxn>
                  <a:cxn ang="0">
                    <a:pos x="T8" y="T9"/>
                  </a:cxn>
                </a:cxnLst>
                <a:rect l="0" t="0" r="r" b="b"/>
                <a:pathLst>
                  <a:path w="36" h="35">
                    <a:moveTo>
                      <a:pt x="18" y="0"/>
                    </a:moveTo>
                    <a:lnTo>
                      <a:pt x="36" y="18"/>
                    </a:lnTo>
                    <a:lnTo>
                      <a:pt x="18" y="35"/>
                    </a:lnTo>
                    <a:lnTo>
                      <a:pt x="0" y="18"/>
                    </a:lnTo>
                    <a:lnTo>
                      <a:pt x="18" y="0"/>
                    </a:lnTo>
                    <a:close/>
                  </a:path>
                </a:pathLst>
              </a:custGeom>
              <a:solidFill>
                <a:srgbClr val="F24F11"/>
              </a:solidFill>
              <a:ln w="9525">
                <a:solidFill>
                  <a:srgbClr val="F24F11"/>
                </a:solidFill>
                <a:prstDash val="solid"/>
                <a:round/>
                <a:headEnd/>
                <a:tailEnd/>
              </a:ln>
            </p:spPr>
            <p:txBody>
              <a:bodyPr/>
              <a:lstStyle/>
              <a:p>
                <a:endParaRPr lang="it-IT"/>
              </a:p>
            </p:txBody>
          </p:sp>
          <p:sp>
            <p:nvSpPr>
              <p:cNvPr id="171" name="Freeform 146"/>
              <p:cNvSpPr>
                <a:spLocks/>
              </p:cNvSpPr>
              <p:nvPr/>
            </p:nvSpPr>
            <p:spPr bwMode="auto">
              <a:xfrm>
                <a:off x="3022" y="2256"/>
                <a:ext cx="33" cy="31"/>
              </a:xfrm>
              <a:custGeom>
                <a:avLst/>
                <a:gdLst>
                  <a:gd name="T0" fmla="*/ 18 w 36"/>
                  <a:gd name="T1" fmla="*/ 0 h 36"/>
                  <a:gd name="T2" fmla="*/ 36 w 36"/>
                  <a:gd name="T3" fmla="*/ 18 h 36"/>
                  <a:gd name="T4" fmla="*/ 18 w 36"/>
                  <a:gd name="T5" fmla="*/ 36 h 36"/>
                  <a:gd name="T6" fmla="*/ 0 w 36"/>
                  <a:gd name="T7" fmla="*/ 18 h 36"/>
                  <a:gd name="T8" fmla="*/ 18 w 36"/>
                  <a:gd name="T9" fmla="*/ 0 h 36"/>
                </a:gdLst>
                <a:ahLst/>
                <a:cxnLst>
                  <a:cxn ang="0">
                    <a:pos x="T0" y="T1"/>
                  </a:cxn>
                  <a:cxn ang="0">
                    <a:pos x="T2" y="T3"/>
                  </a:cxn>
                  <a:cxn ang="0">
                    <a:pos x="T4" y="T5"/>
                  </a:cxn>
                  <a:cxn ang="0">
                    <a:pos x="T6" y="T7"/>
                  </a:cxn>
                  <a:cxn ang="0">
                    <a:pos x="T8" y="T9"/>
                  </a:cxn>
                </a:cxnLst>
                <a:rect l="0" t="0" r="r" b="b"/>
                <a:pathLst>
                  <a:path w="36" h="36">
                    <a:moveTo>
                      <a:pt x="18" y="0"/>
                    </a:moveTo>
                    <a:lnTo>
                      <a:pt x="36" y="18"/>
                    </a:lnTo>
                    <a:lnTo>
                      <a:pt x="18" y="36"/>
                    </a:lnTo>
                    <a:lnTo>
                      <a:pt x="0" y="18"/>
                    </a:lnTo>
                    <a:lnTo>
                      <a:pt x="18" y="0"/>
                    </a:lnTo>
                    <a:close/>
                  </a:path>
                </a:pathLst>
              </a:custGeom>
              <a:solidFill>
                <a:srgbClr val="F24F11"/>
              </a:solidFill>
              <a:ln w="9525">
                <a:solidFill>
                  <a:srgbClr val="F24F11"/>
                </a:solidFill>
                <a:prstDash val="solid"/>
                <a:round/>
                <a:headEnd/>
                <a:tailEnd/>
              </a:ln>
            </p:spPr>
            <p:txBody>
              <a:bodyPr/>
              <a:lstStyle/>
              <a:p>
                <a:endParaRPr lang="it-IT"/>
              </a:p>
            </p:txBody>
          </p:sp>
          <p:sp>
            <p:nvSpPr>
              <p:cNvPr id="172" name="Freeform 147"/>
              <p:cNvSpPr>
                <a:spLocks/>
              </p:cNvSpPr>
              <p:nvPr/>
            </p:nvSpPr>
            <p:spPr bwMode="auto">
              <a:xfrm>
                <a:off x="2134" y="2703"/>
                <a:ext cx="33" cy="31"/>
              </a:xfrm>
              <a:custGeom>
                <a:avLst/>
                <a:gdLst>
                  <a:gd name="T0" fmla="*/ 18 w 36"/>
                  <a:gd name="T1" fmla="*/ 0 h 36"/>
                  <a:gd name="T2" fmla="*/ 36 w 36"/>
                  <a:gd name="T3" fmla="*/ 18 h 36"/>
                  <a:gd name="T4" fmla="*/ 18 w 36"/>
                  <a:gd name="T5" fmla="*/ 36 h 36"/>
                  <a:gd name="T6" fmla="*/ 0 w 36"/>
                  <a:gd name="T7" fmla="*/ 18 h 36"/>
                  <a:gd name="T8" fmla="*/ 18 w 36"/>
                  <a:gd name="T9" fmla="*/ 0 h 36"/>
                </a:gdLst>
                <a:ahLst/>
                <a:cxnLst>
                  <a:cxn ang="0">
                    <a:pos x="T0" y="T1"/>
                  </a:cxn>
                  <a:cxn ang="0">
                    <a:pos x="T2" y="T3"/>
                  </a:cxn>
                  <a:cxn ang="0">
                    <a:pos x="T4" y="T5"/>
                  </a:cxn>
                  <a:cxn ang="0">
                    <a:pos x="T6" y="T7"/>
                  </a:cxn>
                  <a:cxn ang="0">
                    <a:pos x="T8" y="T9"/>
                  </a:cxn>
                </a:cxnLst>
                <a:rect l="0" t="0" r="r" b="b"/>
                <a:pathLst>
                  <a:path w="36" h="36">
                    <a:moveTo>
                      <a:pt x="18" y="0"/>
                    </a:moveTo>
                    <a:lnTo>
                      <a:pt x="36" y="18"/>
                    </a:lnTo>
                    <a:lnTo>
                      <a:pt x="18" y="36"/>
                    </a:lnTo>
                    <a:lnTo>
                      <a:pt x="0" y="18"/>
                    </a:lnTo>
                    <a:lnTo>
                      <a:pt x="18" y="0"/>
                    </a:lnTo>
                    <a:close/>
                  </a:path>
                </a:pathLst>
              </a:custGeom>
              <a:solidFill>
                <a:srgbClr val="F24F11"/>
              </a:solidFill>
              <a:ln w="9525">
                <a:solidFill>
                  <a:srgbClr val="F24F11"/>
                </a:solidFill>
                <a:prstDash val="solid"/>
                <a:round/>
                <a:headEnd/>
                <a:tailEnd/>
              </a:ln>
            </p:spPr>
            <p:txBody>
              <a:bodyPr/>
              <a:lstStyle/>
              <a:p>
                <a:endParaRPr lang="it-IT"/>
              </a:p>
            </p:txBody>
          </p:sp>
          <p:sp>
            <p:nvSpPr>
              <p:cNvPr id="173" name="Freeform 148"/>
              <p:cNvSpPr>
                <a:spLocks/>
              </p:cNvSpPr>
              <p:nvPr/>
            </p:nvSpPr>
            <p:spPr bwMode="auto">
              <a:xfrm>
                <a:off x="2172" y="2748"/>
                <a:ext cx="33" cy="31"/>
              </a:xfrm>
              <a:custGeom>
                <a:avLst/>
                <a:gdLst>
                  <a:gd name="T0" fmla="*/ 18 w 36"/>
                  <a:gd name="T1" fmla="*/ 0 h 36"/>
                  <a:gd name="T2" fmla="*/ 36 w 36"/>
                  <a:gd name="T3" fmla="*/ 18 h 36"/>
                  <a:gd name="T4" fmla="*/ 18 w 36"/>
                  <a:gd name="T5" fmla="*/ 36 h 36"/>
                  <a:gd name="T6" fmla="*/ 0 w 36"/>
                  <a:gd name="T7" fmla="*/ 18 h 36"/>
                  <a:gd name="T8" fmla="*/ 18 w 36"/>
                  <a:gd name="T9" fmla="*/ 0 h 36"/>
                </a:gdLst>
                <a:ahLst/>
                <a:cxnLst>
                  <a:cxn ang="0">
                    <a:pos x="T0" y="T1"/>
                  </a:cxn>
                  <a:cxn ang="0">
                    <a:pos x="T2" y="T3"/>
                  </a:cxn>
                  <a:cxn ang="0">
                    <a:pos x="T4" y="T5"/>
                  </a:cxn>
                  <a:cxn ang="0">
                    <a:pos x="T6" y="T7"/>
                  </a:cxn>
                  <a:cxn ang="0">
                    <a:pos x="T8" y="T9"/>
                  </a:cxn>
                </a:cxnLst>
                <a:rect l="0" t="0" r="r" b="b"/>
                <a:pathLst>
                  <a:path w="36" h="36">
                    <a:moveTo>
                      <a:pt x="18" y="0"/>
                    </a:moveTo>
                    <a:lnTo>
                      <a:pt x="36" y="18"/>
                    </a:lnTo>
                    <a:lnTo>
                      <a:pt x="18" y="36"/>
                    </a:lnTo>
                    <a:lnTo>
                      <a:pt x="0" y="18"/>
                    </a:lnTo>
                    <a:lnTo>
                      <a:pt x="18" y="0"/>
                    </a:lnTo>
                    <a:close/>
                  </a:path>
                </a:pathLst>
              </a:custGeom>
              <a:solidFill>
                <a:srgbClr val="F24F11"/>
              </a:solidFill>
              <a:ln w="9525">
                <a:solidFill>
                  <a:srgbClr val="F24F11"/>
                </a:solidFill>
                <a:prstDash val="solid"/>
                <a:round/>
                <a:headEnd/>
                <a:tailEnd/>
              </a:ln>
            </p:spPr>
            <p:txBody>
              <a:bodyPr/>
              <a:lstStyle/>
              <a:p>
                <a:endParaRPr lang="it-IT"/>
              </a:p>
            </p:txBody>
          </p:sp>
          <p:sp>
            <p:nvSpPr>
              <p:cNvPr id="174" name="Freeform 149"/>
              <p:cNvSpPr>
                <a:spLocks/>
              </p:cNvSpPr>
              <p:nvPr/>
            </p:nvSpPr>
            <p:spPr bwMode="auto">
              <a:xfrm>
                <a:off x="1917" y="2764"/>
                <a:ext cx="33" cy="31"/>
              </a:xfrm>
              <a:custGeom>
                <a:avLst/>
                <a:gdLst>
                  <a:gd name="T0" fmla="*/ 18 w 36"/>
                  <a:gd name="T1" fmla="*/ 0 h 36"/>
                  <a:gd name="T2" fmla="*/ 36 w 36"/>
                  <a:gd name="T3" fmla="*/ 18 h 36"/>
                  <a:gd name="T4" fmla="*/ 18 w 36"/>
                  <a:gd name="T5" fmla="*/ 36 h 36"/>
                  <a:gd name="T6" fmla="*/ 0 w 36"/>
                  <a:gd name="T7" fmla="*/ 18 h 36"/>
                  <a:gd name="T8" fmla="*/ 18 w 36"/>
                  <a:gd name="T9" fmla="*/ 0 h 36"/>
                </a:gdLst>
                <a:ahLst/>
                <a:cxnLst>
                  <a:cxn ang="0">
                    <a:pos x="T0" y="T1"/>
                  </a:cxn>
                  <a:cxn ang="0">
                    <a:pos x="T2" y="T3"/>
                  </a:cxn>
                  <a:cxn ang="0">
                    <a:pos x="T4" y="T5"/>
                  </a:cxn>
                  <a:cxn ang="0">
                    <a:pos x="T6" y="T7"/>
                  </a:cxn>
                  <a:cxn ang="0">
                    <a:pos x="T8" y="T9"/>
                  </a:cxn>
                </a:cxnLst>
                <a:rect l="0" t="0" r="r" b="b"/>
                <a:pathLst>
                  <a:path w="36" h="36">
                    <a:moveTo>
                      <a:pt x="18" y="0"/>
                    </a:moveTo>
                    <a:lnTo>
                      <a:pt x="36" y="18"/>
                    </a:lnTo>
                    <a:lnTo>
                      <a:pt x="18" y="36"/>
                    </a:lnTo>
                    <a:lnTo>
                      <a:pt x="0" y="18"/>
                    </a:lnTo>
                    <a:lnTo>
                      <a:pt x="18" y="0"/>
                    </a:lnTo>
                    <a:close/>
                  </a:path>
                </a:pathLst>
              </a:custGeom>
              <a:solidFill>
                <a:srgbClr val="F24F11"/>
              </a:solidFill>
              <a:ln w="9525">
                <a:solidFill>
                  <a:srgbClr val="F24F11"/>
                </a:solidFill>
                <a:prstDash val="solid"/>
                <a:round/>
                <a:headEnd/>
                <a:tailEnd/>
              </a:ln>
            </p:spPr>
            <p:txBody>
              <a:bodyPr/>
              <a:lstStyle/>
              <a:p>
                <a:endParaRPr lang="it-IT"/>
              </a:p>
            </p:txBody>
          </p:sp>
          <p:sp>
            <p:nvSpPr>
              <p:cNvPr id="175" name="Freeform 150"/>
              <p:cNvSpPr>
                <a:spLocks/>
              </p:cNvSpPr>
              <p:nvPr/>
            </p:nvSpPr>
            <p:spPr bwMode="auto">
              <a:xfrm>
                <a:off x="2538" y="2567"/>
                <a:ext cx="77" cy="30"/>
              </a:xfrm>
              <a:custGeom>
                <a:avLst/>
                <a:gdLst>
                  <a:gd name="T0" fmla="*/ 18 w 36"/>
                  <a:gd name="T1" fmla="*/ 0 h 36"/>
                  <a:gd name="T2" fmla="*/ 36 w 36"/>
                  <a:gd name="T3" fmla="*/ 18 h 36"/>
                  <a:gd name="T4" fmla="*/ 18 w 36"/>
                  <a:gd name="T5" fmla="*/ 36 h 36"/>
                  <a:gd name="T6" fmla="*/ 0 w 36"/>
                  <a:gd name="T7" fmla="*/ 18 h 36"/>
                  <a:gd name="T8" fmla="*/ 18 w 36"/>
                  <a:gd name="T9" fmla="*/ 0 h 36"/>
                </a:gdLst>
                <a:ahLst/>
                <a:cxnLst>
                  <a:cxn ang="0">
                    <a:pos x="T0" y="T1"/>
                  </a:cxn>
                  <a:cxn ang="0">
                    <a:pos x="T2" y="T3"/>
                  </a:cxn>
                  <a:cxn ang="0">
                    <a:pos x="T4" y="T5"/>
                  </a:cxn>
                  <a:cxn ang="0">
                    <a:pos x="T6" y="T7"/>
                  </a:cxn>
                  <a:cxn ang="0">
                    <a:pos x="T8" y="T9"/>
                  </a:cxn>
                </a:cxnLst>
                <a:rect l="0" t="0" r="r" b="b"/>
                <a:pathLst>
                  <a:path w="36" h="36">
                    <a:moveTo>
                      <a:pt x="18" y="0"/>
                    </a:moveTo>
                    <a:lnTo>
                      <a:pt x="36" y="18"/>
                    </a:lnTo>
                    <a:lnTo>
                      <a:pt x="18" y="36"/>
                    </a:lnTo>
                    <a:lnTo>
                      <a:pt x="0" y="18"/>
                    </a:lnTo>
                    <a:lnTo>
                      <a:pt x="18" y="0"/>
                    </a:lnTo>
                    <a:close/>
                  </a:path>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endParaRPr lang="it-IT"/>
              </a:p>
            </p:txBody>
          </p:sp>
          <p:sp>
            <p:nvSpPr>
              <p:cNvPr id="176" name="Freeform 151"/>
              <p:cNvSpPr>
                <a:spLocks/>
              </p:cNvSpPr>
              <p:nvPr/>
            </p:nvSpPr>
            <p:spPr bwMode="auto">
              <a:xfrm>
                <a:off x="3532" y="2005"/>
                <a:ext cx="32" cy="30"/>
              </a:xfrm>
              <a:custGeom>
                <a:avLst/>
                <a:gdLst>
                  <a:gd name="T0" fmla="*/ 18 w 36"/>
                  <a:gd name="T1" fmla="*/ 0 h 36"/>
                  <a:gd name="T2" fmla="*/ 36 w 36"/>
                  <a:gd name="T3" fmla="*/ 18 h 36"/>
                  <a:gd name="T4" fmla="*/ 18 w 36"/>
                  <a:gd name="T5" fmla="*/ 36 h 36"/>
                  <a:gd name="T6" fmla="*/ 0 w 36"/>
                  <a:gd name="T7" fmla="*/ 18 h 36"/>
                  <a:gd name="T8" fmla="*/ 18 w 36"/>
                  <a:gd name="T9" fmla="*/ 0 h 36"/>
                </a:gdLst>
                <a:ahLst/>
                <a:cxnLst>
                  <a:cxn ang="0">
                    <a:pos x="T0" y="T1"/>
                  </a:cxn>
                  <a:cxn ang="0">
                    <a:pos x="T2" y="T3"/>
                  </a:cxn>
                  <a:cxn ang="0">
                    <a:pos x="T4" y="T5"/>
                  </a:cxn>
                  <a:cxn ang="0">
                    <a:pos x="T6" y="T7"/>
                  </a:cxn>
                  <a:cxn ang="0">
                    <a:pos x="T8" y="T9"/>
                  </a:cxn>
                </a:cxnLst>
                <a:rect l="0" t="0" r="r" b="b"/>
                <a:pathLst>
                  <a:path w="36" h="36">
                    <a:moveTo>
                      <a:pt x="18" y="0"/>
                    </a:moveTo>
                    <a:lnTo>
                      <a:pt x="36" y="18"/>
                    </a:lnTo>
                    <a:lnTo>
                      <a:pt x="18" y="36"/>
                    </a:lnTo>
                    <a:lnTo>
                      <a:pt x="0" y="18"/>
                    </a:lnTo>
                    <a:lnTo>
                      <a:pt x="18" y="0"/>
                    </a:lnTo>
                    <a:close/>
                  </a:path>
                </a:pathLst>
              </a:custGeom>
              <a:solidFill>
                <a:srgbClr val="F24F11"/>
              </a:solidFill>
              <a:ln w="9525">
                <a:solidFill>
                  <a:srgbClr val="F24F11"/>
                </a:solidFill>
                <a:prstDash val="solid"/>
                <a:round/>
                <a:headEnd/>
                <a:tailEnd/>
              </a:ln>
            </p:spPr>
            <p:txBody>
              <a:bodyPr/>
              <a:lstStyle/>
              <a:p>
                <a:endParaRPr lang="it-IT"/>
              </a:p>
            </p:txBody>
          </p:sp>
          <p:sp>
            <p:nvSpPr>
              <p:cNvPr id="177" name="Freeform 152"/>
              <p:cNvSpPr>
                <a:spLocks/>
              </p:cNvSpPr>
              <p:nvPr/>
            </p:nvSpPr>
            <p:spPr bwMode="auto">
              <a:xfrm>
                <a:off x="2843" y="2349"/>
                <a:ext cx="33" cy="30"/>
              </a:xfrm>
              <a:custGeom>
                <a:avLst/>
                <a:gdLst>
                  <a:gd name="T0" fmla="*/ 18 w 36"/>
                  <a:gd name="T1" fmla="*/ 0 h 36"/>
                  <a:gd name="T2" fmla="*/ 36 w 36"/>
                  <a:gd name="T3" fmla="*/ 18 h 36"/>
                  <a:gd name="T4" fmla="*/ 18 w 36"/>
                  <a:gd name="T5" fmla="*/ 36 h 36"/>
                  <a:gd name="T6" fmla="*/ 0 w 36"/>
                  <a:gd name="T7" fmla="*/ 18 h 36"/>
                  <a:gd name="T8" fmla="*/ 18 w 36"/>
                  <a:gd name="T9" fmla="*/ 0 h 36"/>
                </a:gdLst>
                <a:ahLst/>
                <a:cxnLst>
                  <a:cxn ang="0">
                    <a:pos x="T0" y="T1"/>
                  </a:cxn>
                  <a:cxn ang="0">
                    <a:pos x="T2" y="T3"/>
                  </a:cxn>
                  <a:cxn ang="0">
                    <a:pos x="T4" y="T5"/>
                  </a:cxn>
                  <a:cxn ang="0">
                    <a:pos x="T6" y="T7"/>
                  </a:cxn>
                  <a:cxn ang="0">
                    <a:pos x="T8" y="T9"/>
                  </a:cxn>
                </a:cxnLst>
                <a:rect l="0" t="0" r="r" b="b"/>
                <a:pathLst>
                  <a:path w="36" h="36">
                    <a:moveTo>
                      <a:pt x="18" y="0"/>
                    </a:moveTo>
                    <a:lnTo>
                      <a:pt x="36" y="18"/>
                    </a:lnTo>
                    <a:lnTo>
                      <a:pt x="18" y="36"/>
                    </a:lnTo>
                    <a:lnTo>
                      <a:pt x="0" y="18"/>
                    </a:lnTo>
                    <a:lnTo>
                      <a:pt x="18" y="0"/>
                    </a:lnTo>
                    <a:close/>
                  </a:path>
                </a:pathLst>
              </a:custGeom>
              <a:solidFill>
                <a:srgbClr val="F24F11"/>
              </a:solidFill>
              <a:ln w="9525">
                <a:solidFill>
                  <a:srgbClr val="F24F11"/>
                </a:solidFill>
                <a:prstDash val="solid"/>
                <a:round/>
                <a:headEnd/>
                <a:tailEnd/>
              </a:ln>
            </p:spPr>
            <p:txBody>
              <a:bodyPr/>
              <a:lstStyle/>
              <a:p>
                <a:endParaRPr lang="it-IT"/>
              </a:p>
            </p:txBody>
          </p:sp>
          <p:sp>
            <p:nvSpPr>
              <p:cNvPr id="178" name="Freeform 153"/>
              <p:cNvSpPr>
                <a:spLocks/>
              </p:cNvSpPr>
              <p:nvPr/>
            </p:nvSpPr>
            <p:spPr bwMode="auto">
              <a:xfrm>
                <a:off x="2703" y="2585"/>
                <a:ext cx="33" cy="30"/>
              </a:xfrm>
              <a:custGeom>
                <a:avLst/>
                <a:gdLst>
                  <a:gd name="T0" fmla="*/ 18 w 36"/>
                  <a:gd name="T1" fmla="*/ 0 h 36"/>
                  <a:gd name="T2" fmla="*/ 36 w 36"/>
                  <a:gd name="T3" fmla="*/ 18 h 36"/>
                  <a:gd name="T4" fmla="*/ 18 w 36"/>
                  <a:gd name="T5" fmla="*/ 36 h 36"/>
                  <a:gd name="T6" fmla="*/ 0 w 36"/>
                  <a:gd name="T7" fmla="*/ 18 h 36"/>
                  <a:gd name="T8" fmla="*/ 18 w 36"/>
                  <a:gd name="T9" fmla="*/ 0 h 36"/>
                </a:gdLst>
                <a:ahLst/>
                <a:cxnLst>
                  <a:cxn ang="0">
                    <a:pos x="T0" y="T1"/>
                  </a:cxn>
                  <a:cxn ang="0">
                    <a:pos x="T2" y="T3"/>
                  </a:cxn>
                  <a:cxn ang="0">
                    <a:pos x="T4" y="T5"/>
                  </a:cxn>
                  <a:cxn ang="0">
                    <a:pos x="T6" y="T7"/>
                  </a:cxn>
                  <a:cxn ang="0">
                    <a:pos x="T8" y="T9"/>
                  </a:cxn>
                </a:cxnLst>
                <a:rect l="0" t="0" r="r" b="b"/>
                <a:pathLst>
                  <a:path w="36" h="36">
                    <a:moveTo>
                      <a:pt x="18" y="0"/>
                    </a:moveTo>
                    <a:lnTo>
                      <a:pt x="36" y="18"/>
                    </a:lnTo>
                    <a:lnTo>
                      <a:pt x="18" y="36"/>
                    </a:lnTo>
                    <a:lnTo>
                      <a:pt x="0" y="18"/>
                    </a:lnTo>
                    <a:lnTo>
                      <a:pt x="18" y="0"/>
                    </a:lnTo>
                    <a:close/>
                  </a:path>
                </a:pathLst>
              </a:custGeom>
              <a:solidFill>
                <a:srgbClr val="F24F11"/>
              </a:solidFill>
              <a:ln w="9525">
                <a:solidFill>
                  <a:srgbClr val="F24F11"/>
                </a:solidFill>
                <a:prstDash val="solid"/>
                <a:round/>
                <a:headEnd/>
                <a:tailEnd/>
              </a:ln>
            </p:spPr>
            <p:txBody>
              <a:bodyPr/>
              <a:lstStyle/>
              <a:p>
                <a:endParaRPr lang="it-IT"/>
              </a:p>
            </p:txBody>
          </p:sp>
          <p:sp>
            <p:nvSpPr>
              <p:cNvPr id="179" name="Freeform 154"/>
              <p:cNvSpPr>
                <a:spLocks/>
              </p:cNvSpPr>
              <p:nvPr/>
            </p:nvSpPr>
            <p:spPr bwMode="auto">
              <a:xfrm>
                <a:off x="2736" y="2476"/>
                <a:ext cx="32" cy="31"/>
              </a:xfrm>
              <a:custGeom>
                <a:avLst/>
                <a:gdLst>
                  <a:gd name="T0" fmla="*/ 18 w 36"/>
                  <a:gd name="T1" fmla="*/ 0 h 36"/>
                  <a:gd name="T2" fmla="*/ 36 w 36"/>
                  <a:gd name="T3" fmla="*/ 18 h 36"/>
                  <a:gd name="T4" fmla="*/ 18 w 36"/>
                  <a:gd name="T5" fmla="*/ 36 h 36"/>
                  <a:gd name="T6" fmla="*/ 0 w 36"/>
                  <a:gd name="T7" fmla="*/ 18 h 36"/>
                  <a:gd name="T8" fmla="*/ 18 w 36"/>
                  <a:gd name="T9" fmla="*/ 0 h 36"/>
                </a:gdLst>
                <a:ahLst/>
                <a:cxnLst>
                  <a:cxn ang="0">
                    <a:pos x="T0" y="T1"/>
                  </a:cxn>
                  <a:cxn ang="0">
                    <a:pos x="T2" y="T3"/>
                  </a:cxn>
                  <a:cxn ang="0">
                    <a:pos x="T4" y="T5"/>
                  </a:cxn>
                  <a:cxn ang="0">
                    <a:pos x="T6" y="T7"/>
                  </a:cxn>
                  <a:cxn ang="0">
                    <a:pos x="T8" y="T9"/>
                  </a:cxn>
                </a:cxnLst>
                <a:rect l="0" t="0" r="r" b="b"/>
                <a:pathLst>
                  <a:path w="36" h="36">
                    <a:moveTo>
                      <a:pt x="18" y="0"/>
                    </a:moveTo>
                    <a:lnTo>
                      <a:pt x="36" y="18"/>
                    </a:lnTo>
                    <a:lnTo>
                      <a:pt x="18" y="36"/>
                    </a:lnTo>
                    <a:lnTo>
                      <a:pt x="0" y="18"/>
                    </a:lnTo>
                    <a:lnTo>
                      <a:pt x="18" y="0"/>
                    </a:lnTo>
                    <a:close/>
                  </a:path>
                </a:pathLst>
              </a:custGeom>
              <a:solidFill>
                <a:srgbClr val="F24F11"/>
              </a:solidFill>
              <a:ln w="9525">
                <a:solidFill>
                  <a:srgbClr val="F24F11"/>
                </a:solidFill>
                <a:prstDash val="solid"/>
                <a:round/>
                <a:headEnd/>
                <a:tailEnd/>
              </a:ln>
            </p:spPr>
            <p:txBody>
              <a:bodyPr/>
              <a:lstStyle/>
              <a:p>
                <a:endParaRPr lang="it-IT"/>
              </a:p>
            </p:txBody>
          </p:sp>
          <p:sp>
            <p:nvSpPr>
              <p:cNvPr id="180" name="Freeform 155"/>
              <p:cNvSpPr>
                <a:spLocks/>
              </p:cNvSpPr>
              <p:nvPr/>
            </p:nvSpPr>
            <p:spPr bwMode="auto">
              <a:xfrm>
                <a:off x="2774" y="2379"/>
                <a:ext cx="32" cy="31"/>
              </a:xfrm>
              <a:custGeom>
                <a:avLst/>
                <a:gdLst>
                  <a:gd name="T0" fmla="*/ 18 w 36"/>
                  <a:gd name="T1" fmla="*/ 0 h 35"/>
                  <a:gd name="T2" fmla="*/ 36 w 36"/>
                  <a:gd name="T3" fmla="*/ 18 h 35"/>
                  <a:gd name="T4" fmla="*/ 18 w 36"/>
                  <a:gd name="T5" fmla="*/ 35 h 35"/>
                  <a:gd name="T6" fmla="*/ 0 w 36"/>
                  <a:gd name="T7" fmla="*/ 18 h 35"/>
                  <a:gd name="T8" fmla="*/ 18 w 36"/>
                  <a:gd name="T9" fmla="*/ 0 h 35"/>
                </a:gdLst>
                <a:ahLst/>
                <a:cxnLst>
                  <a:cxn ang="0">
                    <a:pos x="T0" y="T1"/>
                  </a:cxn>
                  <a:cxn ang="0">
                    <a:pos x="T2" y="T3"/>
                  </a:cxn>
                  <a:cxn ang="0">
                    <a:pos x="T4" y="T5"/>
                  </a:cxn>
                  <a:cxn ang="0">
                    <a:pos x="T6" y="T7"/>
                  </a:cxn>
                  <a:cxn ang="0">
                    <a:pos x="T8" y="T9"/>
                  </a:cxn>
                </a:cxnLst>
                <a:rect l="0" t="0" r="r" b="b"/>
                <a:pathLst>
                  <a:path w="36" h="35">
                    <a:moveTo>
                      <a:pt x="18" y="0"/>
                    </a:moveTo>
                    <a:lnTo>
                      <a:pt x="36" y="18"/>
                    </a:lnTo>
                    <a:lnTo>
                      <a:pt x="18" y="35"/>
                    </a:lnTo>
                    <a:lnTo>
                      <a:pt x="0" y="18"/>
                    </a:lnTo>
                    <a:lnTo>
                      <a:pt x="18" y="0"/>
                    </a:lnTo>
                    <a:close/>
                  </a:path>
                </a:pathLst>
              </a:custGeom>
              <a:solidFill>
                <a:srgbClr val="F24F11"/>
              </a:solidFill>
              <a:ln w="9525">
                <a:solidFill>
                  <a:srgbClr val="F24F11"/>
                </a:solidFill>
                <a:prstDash val="solid"/>
                <a:round/>
                <a:headEnd/>
                <a:tailEnd/>
              </a:ln>
            </p:spPr>
            <p:txBody>
              <a:bodyPr/>
              <a:lstStyle/>
              <a:p>
                <a:endParaRPr lang="it-IT"/>
              </a:p>
            </p:txBody>
          </p:sp>
          <p:sp>
            <p:nvSpPr>
              <p:cNvPr id="181" name="Freeform 156"/>
              <p:cNvSpPr>
                <a:spLocks/>
              </p:cNvSpPr>
              <p:nvPr/>
            </p:nvSpPr>
            <p:spPr bwMode="auto">
              <a:xfrm>
                <a:off x="2513" y="2538"/>
                <a:ext cx="33" cy="31"/>
              </a:xfrm>
              <a:custGeom>
                <a:avLst/>
                <a:gdLst>
                  <a:gd name="T0" fmla="*/ 18 w 36"/>
                  <a:gd name="T1" fmla="*/ 0 h 36"/>
                  <a:gd name="T2" fmla="*/ 36 w 36"/>
                  <a:gd name="T3" fmla="*/ 18 h 36"/>
                  <a:gd name="T4" fmla="*/ 18 w 36"/>
                  <a:gd name="T5" fmla="*/ 36 h 36"/>
                  <a:gd name="T6" fmla="*/ 0 w 36"/>
                  <a:gd name="T7" fmla="*/ 18 h 36"/>
                  <a:gd name="T8" fmla="*/ 18 w 36"/>
                  <a:gd name="T9" fmla="*/ 0 h 36"/>
                </a:gdLst>
                <a:ahLst/>
                <a:cxnLst>
                  <a:cxn ang="0">
                    <a:pos x="T0" y="T1"/>
                  </a:cxn>
                  <a:cxn ang="0">
                    <a:pos x="T2" y="T3"/>
                  </a:cxn>
                  <a:cxn ang="0">
                    <a:pos x="T4" y="T5"/>
                  </a:cxn>
                  <a:cxn ang="0">
                    <a:pos x="T6" y="T7"/>
                  </a:cxn>
                  <a:cxn ang="0">
                    <a:pos x="T8" y="T9"/>
                  </a:cxn>
                </a:cxnLst>
                <a:rect l="0" t="0" r="r" b="b"/>
                <a:pathLst>
                  <a:path w="36" h="36">
                    <a:moveTo>
                      <a:pt x="18" y="0"/>
                    </a:moveTo>
                    <a:lnTo>
                      <a:pt x="36" y="18"/>
                    </a:lnTo>
                    <a:lnTo>
                      <a:pt x="18" y="36"/>
                    </a:lnTo>
                    <a:lnTo>
                      <a:pt x="0" y="18"/>
                    </a:lnTo>
                    <a:lnTo>
                      <a:pt x="18" y="0"/>
                    </a:lnTo>
                    <a:close/>
                  </a:path>
                </a:pathLst>
              </a:custGeom>
              <a:solidFill>
                <a:srgbClr val="F24F11"/>
              </a:solidFill>
              <a:ln w="9525">
                <a:solidFill>
                  <a:srgbClr val="F24F11"/>
                </a:solidFill>
                <a:prstDash val="solid"/>
                <a:round/>
                <a:headEnd/>
                <a:tailEnd/>
              </a:ln>
            </p:spPr>
            <p:txBody>
              <a:bodyPr/>
              <a:lstStyle/>
              <a:p>
                <a:endParaRPr lang="it-IT"/>
              </a:p>
            </p:txBody>
          </p:sp>
          <p:sp>
            <p:nvSpPr>
              <p:cNvPr id="182" name="Freeform 157"/>
              <p:cNvSpPr>
                <a:spLocks/>
              </p:cNvSpPr>
              <p:nvPr/>
            </p:nvSpPr>
            <p:spPr bwMode="auto">
              <a:xfrm>
                <a:off x="2665" y="2605"/>
                <a:ext cx="33" cy="31"/>
              </a:xfrm>
              <a:custGeom>
                <a:avLst/>
                <a:gdLst>
                  <a:gd name="T0" fmla="*/ 18 w 36"/>
                  <a:gd name="T1" fmla="*/ 0 h 36"/>
                  <a:gd name="T2" fmla="*/ 36 w 36"/>
                  <a:gd name="T3" fmla="*/ 18 h 36"/>
                  <a:gd name="T4" fmla="*/ 18 w 36"/>
                  <a:gd name="T5" fmla="*/ 36 h 36"/>
                  <a:gd name="T6" fmla="*/ 0 w 36"/>
                  <a:gd name="T7" fmla="*/ 18 h 36"/>
                  <a:gd name="T8" fmla="*/ 18 w 36"/>
                  <a:gd name="T9" fmla="*/ 0 h 36"/>
                </a:gdLst>
                <a:ahLst/>
                <a:cxnLst>
                  <a:cxn ang="0">
                    <a:pos x="T0" y="T1"/>
                  </a:cxn>
                  <a:cxn ang="0">
                    <a:pos x="T2" y="T3"/>
                  </a:cxn>
                  <a:cxn ang="0">
                    <a:pos x="T4" y="T5"/>
                  </a:cxn>
                  <a:cxn ang="0">
                    <a:pos x="T6" y="T7"/>
                  </a:cxn>
                  <a:cxn ang="0">
                    <a:pos x="T8" y="T9"/>
                  </a:cxn>
                </a:cxnLst>
                <a:rect l="0" t="0" r="r" b="b"/>
                <a:pathLst>
                  <a:path w="36" h="36">
                    <a:moveTo>
                      <a:pt x="18" y="0"/>
                    </a:moveTo>
                    <a:lnTo>
                      <a:pt x="36" y="18"/>
                    </a:lnTo>
                    <a:lnTo>
                      <a:pt x="18" y="36"/>
                    </a:lnTo>
                    <a:lnTo>
                      <a:pt x="0" y="18"/>
                    </a:lnTo>
                    <a:lnTo>
                      <a:pt x="18" y="0"/>
                    </a:lnTo>
                    <a:close/>
                  </a:path>
                </a:pathLst>
              </a:custGeom>
              <a:solidFill>
                <a:srgbClr val="F24F11"/>
              </a:solidFill>
              <a:ln w="9525">
                <a:solidFill>
                  <a:srgbClr val="F24F11"/>
                </a:solidFill>
                <a:prstDash val="solid"/>
                <a:round/>
                <a:headEnd/>
                <a:tailEnd/>
              </a:ln>
            </p:spPr>
            <p:txBody>
              <a:bodyPr/>
              <a:lstStyle/>
              <a:p>
                <a:endParaRPr lang="it-IT"/>
              </a:p>
            </p:txBody>
          </p:sp>
          <p:sp>
            <p:nvSpPr>
              <p:cNvPr id="183" name="Freeform 158"/>
              <p:cNvSpPr>
                <a:spLocks/>
              </p:cNvSpPr>
              <p:nvPr/>
            </p:nvSpPr>
            <p:spPr bwMode="auto">
              <a:xfrm>
                <a:off x="2806" y="2461"/>
                <a:ext cx="33" cy="31"/>
              </a:xfrm>
              <a:custGeom>
                <a:avLst/>
                <a:gdLst>
                  <a:gd name="T0" fmla="*/ 18 w 36"/>
                  <a:gd name="T1" fmla="*/ 0 h 36"/>
                  <a:gd name="T2" fmla="*/ 36 w 36"/>
                  <a:gd name="T3" fmla="*/ 18 h 36"/>
                  <a:gd name="T4" fmla="*/ 18 w 36"/>
                  <a:gd name="T5" fmla="*/ 36 h 36"/>
                  <a:gd name="T6" fmla="*/ 0 w 36"/>
                  <a:gd name="T7" fmla="*/ 18 h 36"/>
                  <a:gd name="T8" fmla="*/ 18 w 36"/>
                  <a:gd name="T9" fmla="*/ 0 h 36"/>
                </a:gdLst>
                <a:ahLst/>
                <a:cxnLst>
                  <a:cxn ang="0">
                    <a:pos x="T0" y="T1"/>
                  </a:cxn>
                  <a:cxn ang="0">
                    <a:pos x="T2" y="T3"/>
                  </a:cxn>
                  <a:cxn ang="0">
                    <a:pos x="T4" y="T5"/>
                  </a:cxn>
                  <a:cxn ang="0">
                    <a:pos x="T6" y="T7"/>
                  </a:cxn>
                  <a:cxn ang="0">
                    <a:pos x="T8" y="T9"/>
                  </a:cxn>
                </a:cxnLst>
                <a:rect l="0" t="0" r="r" b="b"/>
                <a:pathLst>
                  <a:path w="36" h="36">
                    <a:moveTo>
                      <a:pt x="18" y="0"/>
                    </a:moveTo>
                    <a:lnTo>
                      <a:pt x="36" y="18"/>
                    </a:lnTo>
                    <a:lnTo>
                      <a:pt x="18" y="36"/>
                    </a:lnTo>
                    <a:lnTo>
                      <a:pt x="0" y="18"/>
                    </a:lnTo>
                    <a:lnTo>
                      <a:pt x="18" y="0"/>
                    </a:lnTo>
                    <a:close/>
                  </a:path>
                </a:pathLst>
              </a:custGeom>
              <a:solidFill>
                <a:srgbClr val="F24F11"/>
              </a:solidFill>
              <a:ln w="9525">
                <a:solidFill>
                  <a:srgbClr val="F24F11"/>
                </a:solidFill>
                <a:prstDash val="solid"/>
                <a:round/>
                <a:headEnd/>
                <a:tailEnd/>
              </a:ln>
            </p:spPr>
            <p:txBody>
              <a:bodyPr/>
              <a:lstStyle/>
              <a:p>
                <a:endParaRPr lang="it-IT"/>
              </a:p>
            </p:txBody>
          </p:sp>
          <p:sp>
            <p:nvSpPr>
              <p:cNvPr id="184" name="Freeform 159"/>
              <p:cNvSpPr>
                <a:spLocks/>
              </p:cNvSpPr>
              <p:nvPr/>
            </p:nvSpPr>
            <p:spPr bwMode="auto">
              <a:xfrm>
                <a:off x="2568" y="2559"/>
                <a:ext cx="32" cy="31"/>
              </a:xfrm>
              <a:custGeom>
                <a:avLst/>
                <a:gdLst>
                  <a:gd name="T0" fmla="*/ 18 w 36"/>
                  <a:gd name="T1" fmla="*/ 0 h 36"/>
                  <a:gd name="T2" fmla="*/ 36 w 36"/>
                  <a:gd name="T3" fmla="*/ 18 h 36"/>
                  <a:gd name="T4" fmla="*/ 18 w 36"/>
                  <a:gd name="T5" fmla="*/ 36 h 36"/>
                  <a:gd name="T6" fmla="*/ 0 w 36"/>
                  <a:gd name="T7" fmla="*/ 18 h 36"/>
                  <a:gd name="T8" fmla="*/ 18 w 36"/>
                  <a:gd name="T9" fmla="*/ 0 h 36"/>
                </a:gdLst>
                <a:ahLst/>
                <a:cxnLst>
                  <a:cxn ang="0">
                    <a:pos x="T0" y="T1"/>
                  </a:cxn>
                  <a:cxn ang="0">
                    <a:pos x="T2" y="T3"/>
                  </a:cxn>
                  <a:cxn ang="0">
                    <a:pos x="T4" y="T5"/>
                  </a:cxn>
                  <a:cxn ang="0">
                    <a:pos x="T6" y="T7"/>
                  </a:cxn>
                  <a:cxn ang="0">
                    <a:pos x="T8" y="T9"/>
                  </a:cxn>
                </a:cxnLst>
                <a:rect l="0" t="0" r="r" b="b"/>
                <a:pathLst>
                  <a:path w="36" h="36">
                    <a:moveTo>
                      <a:pt x="18" y="0"/>
                    </a:moveTo>
                    <a:lnTo>
                      <a:pt x="36" y="18"/>
                    </a:lnTo>
                    <a:lnTo>
                      <a:pt x="18" y="36"/>
                    </a:lnTo>
                    <a:lnTo>
                      <a:pt x="0" y="18"/>
                    </a:lnTo>
                    <a:lnTo>
                      <a:pt x="18" y="0"/>
                    </a:lnTo>
                    <a:close/>
                  </a:path>
                </a:pathLst>
              </a:custGeom>
              <a:solidFill>
                <a:srgbClr val="F24F11"/>
              </a:solidFill>
              <a:ln w="9525">
                <a:solidFill>
                  <a:srgbClr val="F24F11"/>
                </a:solidFill>
                <a:prstDash val="solid"/>
                <a:round/>
                <a:headEnd/>
                <a:tailEnd/>
              </a:ln>
            </p:spPr>
            <p:txBody>
              <a:bodyPr/>
              <a:lstStyle/>
              <a:p>
                <a:endParaRPr lang="it-IT"/>
              </a:p>
            </p:txBody>
          </p:sp>
          <p:sp>
            <p:nvSpPr>
              <p:cNvPr id="185" name="Freeform 160"/>
              <p:cNvSpPr>
                <a:spLocks/>
              </p:cNvSpPr>
              <p:nvPr/>
            </p:nvSpPr>
            <p:spPr bwMode="auto">
              <a:xfrm>
                <a:off x="3082" y="2194"/>
                <a:ext cx="33" cy="31"/>
              </a:xfrm>
              <a:custGeom>
                <a:avLst/>
                <a:gdLst>
                  <a:gd name="T0" fmla="*/ 18 w 36"/>
                  <a:gd name="T1" fmla="*/ 0 h 36"/>
                  <a:gd name="T2" fmla="*/ 36 w 36"/>
                  <a:gd name="T3" fmla="*/ 18 h 36"/>
                  <a:gd name="T4" fmla="*/ 18 w 36"/>
                  <a:gd name="T5" fmla="*/ 36 h 36"/>
                  <a:gd name="T6" fmla="*/ 0 w 36"/>
                  <a:gd name="T7" fmla="*/ 18 h 36"/>
                  <a:gd name="T8" fmla="*/ 18 w 36"/>
                  <a:gd name="T9" fmla="*/ 0 h 36"/>
                </a:gdLst>
                <a:ahLst/>
                <a:cxnLst>
                  <a:cxn ang="0">
                    <a:pos x="T0" y="T1"/>
                  </a:cxn>
                  <a:cxn ang="0">
                    <a:pos x="T2" y="T3"/>
                  </a:cxn>
                  <a:cxn ang="0">
                    <a:pos x="T4" y="T5"/>
                  </a:cxn>
                  <a:cxn ang="0">
                    <a:pos x="T6" y="T7"/>
                  </a:cxn>
                  <a:cxn ang="0">
                    <a:pos x="T8" y="T9"/>
                  </a:cxn>
                </a:cxnLst>
                <a:rect l="0" t="0" r="r" b="b"/>
                <a:pathLst>
                  <a:path w="36" h="36">
                    <a:moveTo>
                      <a:pt x="18" y="0"/>
                    </a:moveTo>
                    <a:lnTo>
                      <a:pt x="36" y="18"/>
                    </a:lnTo>
                    <a:lnTo>
                      <a:pt x="18" y="36"/>
                    </a:lnTo>
                    <a:lnTo>
                      <a:pt x="0" y="18"/>
                    </a:lnTo>
                    <a:lnTo>
                      <a:pt x="18" y="0"/>
                    </a:lnTo>
                    <a:close/>
                  </a:path>
                </a:pathLst>
              </a:custGeom>
              <a:solidFill>
                <a:srgbClr val="F24F11"/>
              </a:solidFill>
              <a:ln w="9525">
                <a:solidFill>
                  <a:srgbClr val="F24F11"/>
                </a:solidFill>
                <a:prstDash val="solid"/>
                <a:round/>
                <a:headEnd/>
                <a:tailEnd/>
              </a:ln>
            </p:spPr>
            <p:txBody>
              <a:bodyPr/>
              <a:lstStyle/>
              <a:p>
                <a:endParaRPr lang="it-IT"/>
              </a:p>
            </p:txBody>
          </p:sp>
          <p:sp>
            <p:nvSpPr>
              <p:cNvPr id="186" name="Freeform 161"/>
              <p:cNvSpPr>
                <a:spLocks/>
              </p:cNvSpPr>
              <p:nvPr/>
            </p:nvSpPr>
            <p:spPr bwMode="auto">
              <a:xfrm>
                <a:off x="2386" y="2603"/>
                <a:ext cx="77" cy="30"/>
              </a:xfrm>
              <a:custGeom>
                <a:avLst/>
                <a:gdLst>
                  <a:gd name="T0" fmla="*/ 18 w 36"/>
                  <a:gd name="T1" fmla="*/ 0 h 36"/>
                  <a:gd name="T2" fmla="*/ 36 w 36"/>
                  <a:gd name="T3" fmla="*/ 18 h 36"/>
                  <a:gd name="T4" fmla="*/ 18 w 36"/>
                  <a:gd name="T5" fmla="*/ 36 h 36"/>
                  <a:gd name="T6" fmla="*/ 0 w 36"/>
                  <a:gd name="T7" fmla="*/ 18 h 36"/>
                  <a:gd name="T8" fmla="*/ 18 w 36"/>
                  <a:gd name="T9" fmla="*/ 0 h 36"/>
                </a:gdLst>
                <a:ahLst/>
                <a:cxnLst>
                  <a:cxn ang="0">
                    <a:pos x="T0" y="T1"/>
                  </a:cxn>
                  <a:cxn ang="0">
                    <a:pos x="T2" y="T3"/>
                  </a:cxn>
                  <a:cxn ang="0">
                    <a:pos x="T4" y="T5"/>
                  </a:cxn>
                  <a:cxn ang="0">
                    <a:pos x="T6" y="T7"/>
                  </a:cxn>
                  <a:cxn ang="0">
                    <a:pos x="T8" y="T9"/>
                  </a:cxn>
                </a:cxnLst>
                <a:rect l="0" t="0" r="r" b="b"/>
                <a:pathLst>
                  <a:path w="36" h="36">
                    <a:moveTo>
                      <a:pt x="18" y="0"/>
                    </a:moveTo>
                    <a:lnTo>
                      <a:pt x="36" y="18"/>
                    </a:lnTo>
                    <a:lnTo>
                      <a:pt x="18" y="36"/>
                    </a:lnTo>
                    <a:lnTo>
                      <a:pt x="0" y="18"/>
                    </a:lnTo>
                    <a:lnTo>
                      <a:pt x="18" y="0"/>
                    </a:lnTo>
                    <a:close/>
                  </a:path>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endParaRPr lang="it-IT"/>
              </a:p>
            </p:txBody>
          </p:sp>
          <p:sp>
            <p:nvSpPr>
              <p:cNvPr id="187" name="Freeform 162"/>
              <p:cNvSpPr>
                <a:spLocks/>
              </p:cNvSpPr>
              <p:nvPr/>
            </p:nvSpPr>
            <p:spPr bwMode="auto">
              <a:xfrm>
                <a:off x="2189" y="2774"/>
                <a:ext cx="32" cy="31"/>
              </a:xfrm>
              <a:custGeom>
                <a:avLst/>
                <a:gdLst>
                  <a:gd name="T0" fmla="*/ 18 w 36"/>
                  <a:gd name="T1" fmla="*/ 0 h 36"/>
                  <a:gd name="T2" fmla="*/ 36 w 36"/>
                  <a:gd name="T3" fmla="*/ 18 h 36"/>
                  <a:gd name="T4" fmla="*/ 18 w 36"/>
                  <a:gd name="T5" fmla="*/ 36 h 36"/>
                  <a:gd name="T6" fmla="*/ 0 w 36"/>
                  <a:gd name="T7" fmla="*/ 18 h 36"/>
                  <a:gd name="T8" fmla="*/ 18 w 36"/>
                  <a:gd name="T9" fmla="*/ 0 h 36"/>
                </a:gdLst>
                <a:ahLst/>
                <a:cxnLst>
                  <a:cxn ang="0">
                    <a:pos x="T0" y="T1"/>
                  </a:cxn>
                  <a:cxn ang="0">
                    <a:pos x="T2" y="T3"/>
                  </a:cxn>
                  <a:cxn ang="0">
                    <a:pos x="T4" y="T5"/>
                  </a:cxn>
                  <a:cxn ang="0">
                    <a:pos x="T6" y="T7"/>
                  </a:cxn>
                  <a:cxn ang="0">
                    <a:pos x="T8" y="T9"/>
                  </a:cxn>
                </a:cxnLst>
                <a:rect l="0" t="0" r="r" b="b"/>
                <a:pathLst>
                  <a:path w="36" h="36">
                    <a:moveTo>
                      <a:pt x="18" y="0"/>
                    </a:moveTo>
                    <a:lnTo>
                      <a:pt x="36" y="18"/>
                    </a:lnTo>
                    <a:lnTo>
                      <a:pt x="18" y="36"/>
                    </a:lnTo>
                    <a:lnTo>
                      <a:pt x="0" y="18"/>
                    </a:lnTo>
                    <a:lnTo>
                      <a:pt x="18" y="0"/>
                    </a:lnTo>
                    <a:close/>
                  </a:path>
                </a:pathLst>
              </a:custGeom>
              <a:solidFill>
                <a:srgbClr val="F24F11"/>
              </a:solidFill>
              <a:ln w="9525">
                <a:solidFill>
                  <a:srgbClr val="F24F11"/>
                </a:solidFill>
                <a:prstDash val="solid"/>
                <a:round/>
                <a:headEnd/>
                <a:tailEnd/>
              </a:ln>
            </p:spPr>
            <p:txBody>
              <a:bodyPr/>
              <a:lstStyle/>
              <a:p>
                <a:endParaRPr lang="it-IT"/>
              </a:p>
            </p:txBody>
          </p:sp>
          <p:sp>
            <p:nvSpPr>
              <p:cNvPr id="188" name="Freeform 163"/>
              <p:cNvSpPr>
                <a:spLocks/>
              </p:cNvSpPr>
              <p:nvPr/>
            </p:nvSpPr>
            <p:spPr bwMode="auto">
              <a:xfrm>
                <a:off x="3229" y="2323"/>
                <a:ext cx="32" cy="31"/>
              </a:xfrm>
              <a:custGeom>
                <a:avLst/>
                <a:gdLst>
                  <a:gd name="T0" fmla="*/ 18 w 36"/>
                  <a:gd name="T1" fmla="*/ 0 h 36"/>
                  <a:gd name="T2" fmla="*/ 36 w 36"/>
                  <a:gd name="T3" fmla="*/ 18 h 36"/>
                  <a:gd name="T4" fmla="*/ 18 w 36"/>
                  <a:gd name="T5" fmla="*/ 36 h 36"/>
                  <a:gd name="T6" fmla="*/ 0 w 36"/>
                  <a:gd name="T7" fmla="*/ 18 h 36"/>
                  <a:gd name="T8" fmla="*/ 18 w 36"/>
                  <a:gd name="T9" fmla="*/ 0 h 36"/>
                </a:gdLst>
                <a:ahLst/>
                <a:cxnLst>
                  <a:cxn ang="0">
                    <a:pos x="T0" y="T1"/>
                  </a:cxn>
                  <a:cxn ang="0">
                    <a:pos x="T2" y="T3"/>
                  </a:cxn>
                  <a:cxn ang="0">
                    <a:pos x="T4" y="T5"/>
                  </a:cxn>
                  <a:cxn ang="0">
                    <a:pos x="T6" y="T7"/>
                  </a:cxn>
                  <a:cxn ang="0">
                    <a:pos x="T8" y="T9"/>
                  </a:cxn>
                </a:cxnLst>
                <a:rect l="0" t="0" r="r" b="b"/>
                <a:pathLst>
                  <a:path w="36" h="36">
                    <a:moveTo>
                      <a:pt x="18" y="0"/>
                    </a:moveTo>
                    <a:lnTo>
                      <a:pt x="36" y="18"/>
                    </a:lnTo>
                    <a:lnTo>
                      <a:pt x="18" y="36"/>
                    </a:lnTo>
                    <a:lnTo>
                      <a:pt x="0" y="18"/>
                    </a:lnTo>
                    <a:lnTo>
                      <a:pt x="18" y="0"/>
                    </a:lnTo>
                    <a:close/>
                  </a:path>
                </a:pathLst>
              </a:custGeom>
              <a:solidFill>
                <a:srgbClr val="F24F11"/>
              </a:solidFill>
              <a:ln w="9525">
                <a:solidFill>
                  <a:srgbClr val="F24F11"/>
                </a:solidFill>
                <a:prstDash val="solid"/>
                <a:round/>
                <a:headEnd/>
                <a:tailEnd/>
              </a:ln>
            </p:spPr>
            <p:txBody>
              <a:bodyPr/>
              <a:lstStyle/>
              <a:p>
                <a:endParaRPr lang="it-IT"/>
              </a:p>
            </p:txBody>
          </p:sp>
          <p:sp>
            <p:nvSpPr>
              <p:cNvPr id="189" name="Freeform 164"/>
              <p:cNvSpPr>
                <a:spLocks/>
              </p:cNvSpPr>
              <p:nvPr/>
            </p:nvSpPr>
            <p:spPr bwMode="auto">
              <a:xfrm>
                <a:off x="2456" y="2577"/>
                <a:ext cx="77" cy="31"/>
              </a:xfrm>
              <a:custGeom>
                <a:avLst/>
                <a:gdLst>
                  <a:gd name="T0" fmla="*/ 18 w 36"/>
                  <a:gd name="T1" fmla="*/ 0 h 36"/>
                  <a:gd name="T2" fmla="*/ 36 w 36"/>
                  <a:gd name="T3" fmla="*/ 18 h 36"/>
                  <a:gd name="T4" fmla="*/ 18 w 36"/>
                  <a:gd name="T5" fmla="*/ 36 h 36"/>
                  <a:gd name="T6" fmla="*/ 0 w 36"/>
                  <a:gd name="T7" fmla="*/ 18 h 36"/>
                  <a:gd name="T8" fmla="*/ 18 w 36"/>
                  <a:gd name="T9" fmla="*/ 0 h 36"/>
                </a:gdLst>
                <a:ahLst/>
                <a:cxnLst>
                  <a:cxn ang="0">
                    <a:pos x="T0" y="T1"/>
                  </a:cxn>
                  <a:cxn ang="0">
                    <a:pos x="T2" y="T3"/>
                  </a:cxn>
                  <a:cxn ang="0">
                    <a:pos x="T4" y="T5"/>
                  </a:cxn>
                  <a:cxn ang="0">
                    <a:pos x="T6" y="T7"/>
                  </a:cxn>
                  <a:cxn ang="0">
                    <a:pos x="T8" y="T9"/>
                  </a:cxn>
                </a:cxnLst>
                <a:rect l="0" t="0" r="r" b="b"/>
                <a:pathLst>
                  <a:path w="36" h="36">
                    <a:moveTo>
                      <a:pt x="18" y="0"/>
                    </a:moveTo>
                    <a:lnTo>
                      <a:pt x="36" y="18"/>
                    </a:lnTo>
                    <a:lnTo>
                      <a:pt x="18" y="36"/>
                    </a:lnTo>
                    <a:lnTo>
                      <a:pt x="0" y="18"/>
                    </a:lnTo>
                    <a:lnTo>
                      <a:pt x="18" y="0"/>
                    </a:lnTo>
                    <a:close/>
                  </a:path>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endParaRPr lang="it-IT"/>
              </a:p>
            </p:txBody>
          </p:sp>
          <p:sp>
            <p:nvSpPr>
              <p:cNvPr id="190" name="Freeform 165"/>
              <p:cNvSpPr>
                <a:spLocks/>
              </p:cNvSpPr>
              <p:nvPr/>
            </p:nvSpPr>
            <p:spPr bwMode="auto">
              <a:xfrm>
                <a:off x="2638" y="2404"/>
                <a:ext cx="33" cy="31"/>
              </a:xfrm>
              <a:custGeom>
                <a:avLst/>
                <a:gdLst>
                  <a:gd name="T0" fmla="*/ 18 w 36"/>
                  <a:gd name="T1" fmla="*/ 0 h 36"/>
                  <a:gd name="T2" fmla="*/ 36 w 36"/>
                  <a:gd name="T3" fmla="*/ 18 h 36"/>
                  <a:gd name="T4" fmla="*/ 18 w 36"/>
                  <a:gd name="T5" fmla="*/ 36 h 36"/>
                  <a:gd name="T6" fmla="*/ 0 w 36"/>
                  <a:gd name="T7" fmla="*/ 18 h 36"/>
                  <a:gd name="T8" fmla="*/ 18 w 36"/>
                  <a:gd name="T9" fmla="*/ 0 h 36"/>
                </a:gdLst>
                <a:ahLst/>
                <a:cxnLst>
                  <a:cxn ang="0">
                    <a:pos x="T0" y="T1"/>
                  </a:cxn>
                  <a:cxn ang="0">
                    <a:pos x="T2" y="T3"/>
                  </a:cxn>
                  <a:cxn ang="0">
                    <a:pos x="T4" y="T5"/>
                  </a:cxn>
                  <a:cxn ang="0">
                    <a:pos x="T6" y="T7"/>
                  </a:cxn>
                  <a:cxn ang="0">
                    <a:pos x="T8" y="T9"/>
                  </a:cxn>
                </a:cxnLst>
                <a:rect l="0" t="0" r="r" b="b"/>
                <a:pathLst>
                  <a:path w="36" h="36">
                    <a:moveTo>
                      <a:pt x="18" y="0"/>
                    </a:moveTo>
                    <a:lnTo>
                      <a:pt x="36" y="18"/>
                    </a:lnTo>
                    <a:lnTo>
                      <a:pt x="18" y="36"/>
                    </a:lnTo>
                    <a:lnTo>
                      <a:pt x="0" y="18"/>
                    </a:lnTo>
                    <a:lnTo>
                      <a:pt x="18" y="0"/>
                    </a:lnTo>
                    <a:close/>
                  </a:path>
                </a:pathLst>
              </a:custGeom>
              <a:solidFill>
                <a:srgbClr val="F24F11"/>
              </a:solidFill>
              <a:ln w="9525">
                <a:solidFill>
                  <a:srgbClr val="F24F11"/>
                </a:solidFill>
                <a:prstDash val="solid"/>
                <a:round/>
                <a:headEnd/>
                <a:tailEnd/>
              </a:ln>
            </p:spPr>
            <p:txBody>
              <a:bodyPr/>
              <a:lstStyle/>
              <a:p>
                <a:endParaRPr lang="it-IT"/>
              </a:p>
            </p:txBody>
          </p:sp>
          <p:sp>
            <p:nvSpPr>
              <p:cNvPr id="191" name="Freeform 166"/>
              <p:cNvSpPr>
                <a:spLocks/>
              </p:cNvSpPr>
              <p:nvPr/>
            </p:nvSpPr>
            <p:spPr bwMode="auto">
              <a:xfrm>
                <a:off x="2903" y="2349"/>
                <a:ext cx="33" cy="30"/>
              </a:xfrm>
              <a:custGeom>
                <a:avLst/>
                <a:gdLst>
                  <a:gd name="T0" fmla="*/ 18 w 36"/>
                  <a:gd name="T1" fmla="*/ 0 h 36"/>
                  <a:gd name="T2" fmla="*/ 36 w 36"/>
                  <a:gd name="T3" fmla="*/ 18 h 36"/>
                  <a:gd name="T4" fmla="*/ 18 w 36"/>
                  <a:gd name="T5" fmla="*/ 36 h 36"/>
                  <a:gd name="T6" fmla="*/ 0 w 36"/>
                  <a:gd name="T7" fmla="*/ 18 h 36"/>
                  <a:gd name="T8" fmla="*/ 18 w 36"/>
                  <a:gd name="T9" fmla="*/ 0 h 36"/>
                </a:gdLst>
                <a:ahLst/>
                <a:cxnLst>
                  <a:cxn ang="0">
                    <a:pos x="T0" y="T1"/>
                  </a:cxn>
                  <a:cxn ang="0">
                    <a:pos x="T2" y="T3"/>
                  </a:cxn>
                  <a:cxn ang="0">
                    <a:pos x="T4" y="T5"/>
                  </a:cxn>
                  <a:cxn ang="0">
                    <a:pos x="T6" y="T7"/>
                  </a:cxn>
                  <a:cxn ang="0">
                    <a:pos x="T8" y="T9"/>
                  </a:cxn>
                </a:cxnLst>
                <a:rect l="0" t="0" r="r" b="b"/>
                <a:pathLst>
                  <a:path w="36" h="36">
                    <a:moveTo>
                      <a:pt x="18" y="0"/>
                    </a:moveTo>
                    <a:lnTo>
                      <a:pt x="36" y="18"/>
                    </a:lnTo>
                    <a:lnTo>
                      <a:pt x="18" y="36"/>
                    </a:lnTo>
                    <a:lnTo>
                      <a:pt x="0" y="18"/>
                    </a:lnTo>
                    <a:lnTo>
                      <a:pt x="18" y="0"/>
                    </a:lnTo>
                    <a:close/>
                  </a:path>
                </a:pathLst>
              </a:custGeom>
              <a:solidFill>
                <a:srgbClr val="F24F11"/>
              </a:solidFill>
              <a:ln w="9525">
                <a:solidFill>
                  <a:srgbClr val="F24F11"/>
                </a:solidFill>
                <a:prstDash val="solid"/>
                <a:round/>
                <a:headEnd/>
                <a:tailEnd/>
              </a:ln>
            </p:spPr>
            <p:txBody>
              <a:bodyPr/>
              <a:lstStyle/>
              <a:p>
                <a:endParaRPr lang="it-IT"/>
              </a:p>
            </p:txBody>
          </p:sp>
          <p:sp>
            <p:nvSpPr>
              <p:cNvPr id="192" name="Freeform 167"/>
              <p:cNvSpPr>
                <a:spLocks/>
              </p:cNvSpPr>
              <p:nvPr/>
            </p:nvSpPr>
            <p:spPr bwMode="auto">
              <a:xfrm>
                <a:off x="2785" y="2451"/>
                <a:ext cx="32" cy="31"/>
              </a:xfrm>
              <a:custGeom>
                <a:avLst/>
                <a:gdLst>
                  <a:gd name="T0" fmla="*/ 18 w 36"/>
                  <a:gd name="T1" fmla="*/ 0 h 36"/>
                  <a:gd name="T2" fmla="*/ 36 w 36"/>
                  <a:gd name="T3" fmla="*/ 18 h 36"/>
                  <a:gd name="T4" fmla="*/ 18 w 36"/>
                  <a:gd name="T5" fmla="*/ 36 h 36"/>
                  <a:gd name="T6" fmla="*/ 0 w 36"/>
                  <a:gd name="T7" fmla="*/ 18 h 36"/>
                  <a:gd name="T8" fmla="*/ 18 w 36"/>
                  <a:gd name="T9" fmla="*/ 0 h 36"/>
                </a:gdLst>
                <a:ahLst/>
                <a:cxnLst>
                  <a:cxn ang="0">
                    <a:pos x="T0" y="T1"/>
                  </a:cxn>
                  <a:cxn ang="0">
                    <a:pos x="T2" y="T3"/>
                  </a:cxn>
                  <a:cxn ang="0">
                    <a:pos x="T4" y="T5"/>
                  </a:cxn>
                  <a:cxn ang="0">
                    <a:pos x="T6" y="T7"/>
                  </a:cxn>
                  <a:cxn ang="0">
                    <a:pos x="T8" y="T9"/>
                  </a:cxn>
                </a:cxnLst>
                <a:rect l="0" t="0" r="r" b="b"/>
                <a:pathLst>
                  <a:path w="36" h="36">
                    <a:moveTo>
                      <a:pt x="18" y="0"/>
                    </a:moveTo>
                    <a:lnTo>
                      <a:pt x="36" y="18"/>
                    </a:lnTo>
                    <a:lnTo>
                      <a:pt x="18" y="36"/>
                    </a:lnTo>
                    <a:lnTo>
                      <a:pt x="0" y="18"/>
                    </a:lnTo>
                    <a:lnTo>
                      <a:pt x="18" y="0"/>
                    </a:lnTo>
                    <a:close/>
                  </a:path>
                </a:pathLst>
              </a:custGeom>
              <a:solidFill>
                <a:srgbClr val="F24F11"/>
              </a:solidFill>
              <a:ln w="9525">
                <a:solidFill>
                  <a:srgbClr val="F24F11"/>
                </a:solidFill>
                <a:prstDash val="solid"/>
                <a:round/>
                <a:headEnd/>
                <a:tailEnd/>
              </a:ln>
            </p:spPr>
            <p:txBody>
              <a:bodyPr/>
              <a:lstStyle/>
              <a:p>
                <a:endParaRPr lang="it-IT"/>
              </a:p>
            </p:txBody>
          </p:sp>
          <p:sp>
            <p:nvSpPr>
              <p:cNvPr id="193" name="Freeform 168"/>
              <p:cNvSpPr>
                <a:spLocks/>
              </p:cNvSpPr>
              <p:nvPr/>
            </p:nvSpPr>
            <p:spPr bwMode="auto">
              <a:xfrm>
                <a:off x="2212" y="2633"/>
                <a:ext cx="77" cy="31"/>
              </a:xfrm>
              <a:custGeom>
                <a:avLst/>
                <a:gdLst>
                  <a:gd name="T0" fmla="*/ 18 w 36"/>
                  <a:gd name="T1" fmla="*/ 0 h 36"/>
                  <a:gd name="T2" fmla="*/ 36 w 36"/>
                  <a:gd name="T3" fmla="*/ 18 h 36"/>
                  <a:gd name="T4" fmla="*/ 18 w 36"/>
                  <a:gd name="T5" fmla="*/ 36 h 36"/>
                  <a:gd name="T6" fmla="*/ 0 w 36"/>
                  <a:gd name="T7" fmla="*/ 18 h 36"/>
                  <a:gd name="T8" fmla="*/ 18 w 36"/>
                  <a:gd name="T9" fmla="*/ 0 h 36"/>
                </a:gdLst>
                <a:ahLst/>
                <a:cxnLst>
                  <a:cxn ang="0">
                    <a:pos x="T0" y="T1"/>
                  </a:cxn>
                  <a:cxn ang="0">
                    <a:pos x="T2" y="T3"/>
                  </a:cxn>
                  <a:cxn ang="0">
                    <a:pos x="T4" y="T5"/>
                  </a:cxn>
                  <a:cxn ang="0">
                    <a:pos x="T6" y="T7"/>
                  </a:cxn>
                  <a:cxn ang="0">
                    <a:pos x="T8" y="T9"/>
                  </a:cxn>
                </a:cxnLst>
                <a:rect l="0" t="0" r="r" b="b"/>
                <a:pathLst>
                  <a:path w="36" h="36">
                    <a:moveTo>
                      <a:pt x="18" y="0"/>
                    </a:moveTo>
                    <a:lnTo>
                      <a:pt x="36" y="18"/>
                    </a:lnTo>
                    <a:lnTo>
                      <a:pt x="18" y="36"/>
                    </a:lnTo>
                    <a:lnTo>
                      <a:pt x="0" y="18"/>
                    </a:lnTo>
                    <a:lnTo>
                      <a:pt x="18" y="0"/>
                    </a:lnTo>
                    <a:close/>
                  </a:path>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endParaRPr lang="it-IT"/>
              </a:p>
            </p:txBody>
          </p:sp>
          <p:sp>
            <p:nvSpPr>
              <p:cNvPr id="194" name="Freeform 169"/>
              <p:cNvSpPr>
                <a:spLocks/>
              </p:cNvSpPr>
              <p:nvPr/>
            </p:nvSpPr>
            <p:spPr bwMode="auto">
              <a:xfrm>
                <a:off x="2779" y="2420"/>
                <a:ext cx="33" cy="31"/>
              </a:xfrm>
              <a:custGeom>
                <a:avLst/>
                <a:gdLst>
                  <a:gd name="T0" fmla="*/ 18 w 36"/>
                  <a:gd name="T1" fmla="*/ 0 h 36"/>
                  <a:gd name="T2" fmla="*/ 36 w 36"/>
                  <a:gd name="T3" fmla="*/ 18 h 36"/>
                  <a:gd name="T4" fmla="*/ 18 w 36"/>
                  <a:gd name="T5" fmla="*/ 36 h 36"/>
                  <a:gd name="T6" fmla="*/ 0 w 36"/>
                  <a:gd name="T7" fmla="*/ 18 h 36"/>
                  <a:gd name="T8" fmla="*/ 18 w 36"/>
                  <a:gd name="T9" fmla="*/ 0 h 36"/>
                </a:gdLst>
                <a:ahLst/>
                <a:cxnLst>
                  <a:cxn ang="0">
                    <a:pos x="T0" y="T1"/>
                  </a:cxn>
                  <a:cxn ang="0">
                    <a:pos x="T2" y="T3"/>
                  </a:cxn>
                  <a:cxn ang="0">
                    <a:pos x="T4" y="T5"/>
                  </a:cxn>
                  <a:cxn ang="0">
                    <a:pos x="T6" y="T7"/>
                  </a:cxn>
                  <a:cxn ang="0">
                    <a:pos x="T8" y="T9"/>
                  </a:cxn>
                </a:cxnLst>
                <a:rect l="0" t="0" r="r" b="b"/>
                <a:pathLst>
                  <a:path w="36" h="36">
                    <a:moveTo>
                      <a:pt x="18" y="0"/>
                    </a:moveTo>
                    <a:lnTo>
                      <a:pt x="36" y="18"/>
                    </a:lnTo>
                    <a:lnTo>
                      <a:pt x="18" y="36"/>
                    </a:lnTo>
                    <a:lnTo>
                      <a:pt x="0" y="18"/>
                    </a:lnTo>
                    <a:lnTo>
                      <a:pt x="18" y="0"/>
                    </a:lnTo>
                    <a:close/>
                  </a:path>
                </a:pathLst>
              </a:custGeom>
              <a:solidFill>
                <a:srgbClr val="F24F11"/>
              </a:solidFill>
              <a:ln w="9525">
                <a:solidFill>
                  <a:srgbClr val="F24F11"/>
                </a:solidFill>
                <a:prstDash val="solid"/>
                <a:round/>
                <a:headEnd/>
                <a:tailEnd/>
              </a:ln>
            </p:spPr>
            <p:txBody>
              <a:bodyPr/>
              <a:lstStyle/>
              <a:p>
                <a:endParaRPr lang="it-IT"/>
              </a:p>
            </p:txBody>
          </p:sp>
          <p:sp>
            <p:nvSpPr>
              <p:cNvPr id="195" name="Freeform 170"/>
              <p:cNvSpPr>
                <a:spLocks/>
              </p:cNvSpPr>
              <p:nvPr/>
            </p:nvSpPr>
            <p:spPr bwMode="auto">
              <a:xfrm>
                <a:off x="2919" y="2328"/>
                <a:ext cx="33" cy="31"/>
              </a:xfrm>
              <a:custGeom>
                <a:avLst/>
                <a:gdLst>
                  <a:gd name="T0" fmla="*/ 18 w 36"/>
                  <a:gd name="T1" fmla="*/ 0 h 36"/>
                  <a:gd name="T2" fmla="*/ 36 w 36"/>
                  <a:gd name="T3" fmla="*/ 18 h 36"/>
                  <a:gd name="T4" fmla="*/ 18 w 36"/>
                  <a:gd name="T5" fmla="*/ 36 h 36"/>
                  <a:gd name="T6" fmla="*/ 0 w 36"/>
                  <a:gd name="T7" fmla="*/ 18 h 36"/>
                  <a:gd name="T8" fmla="*/ 18 w 36"/>
                  <a:gd name="T9" fmla="*/ 0 h 36"/>
                </a:gdLst>
                <a:ahLst/>
                <a:cxnLst>
                  <a:cxn ang="0">
                    <a:pos x="T0" y="T1"/>
                  </a:cxn>
                  <a:cxn ang="0">
                    <a:pos x="T2" y="T3"/>
                  </a:cxn>
                  <a:cxn ang="0">
                    <a:pos x="T4" y="T5"/>
                  </a:cxn>
                  <a:cxn ang="0">
                    <a:pos x="T6" y="T7"/>
                  </a:cxn>
                  <a:cxn ang="0">
                    <a:pos x="T8" y="T9"/>
                  </a:cxn>
                </a:cxnLst>
                <a:rect l="0" t="0" r="r" b="b"/>
                <a:pathLst>
                  <a:path w="36" h="36">
                    <a:moveTo>
                      <a:pt x="18" y="0"/>
                    </a:moveTo>
                    <a:lnTo>
                      <a:pt x="36" y="18"/>
                    </a:lnTo>
                    <a:lnTo>
                      <a:pt x="18" y="36"/>
                    </a:lnTo>
                    <a:lnTo>
                      <a:pt x="0" y="18"/>
                    </a:lnTo>
                    <a:lnTo>
                      <a:pt x="18" y="0"/>
                    </a:lnTo>
                    <a:close/>
                  </a:path>
                </a:pathLst>
              </a:custGeom>
              <a:solidFill>
                <a:srgbClr val="F24F11"/>
              </a:solidFill>
              <a:ln w="9525">
                <a:solidFill>
                  <a:srgbClr val="F24F11"/>
                </a:solidFill>
                <a:prstDash val="solid"/>
                <a:round/>
                <a:headEnd/>
                <a:tailEnd/>
              </a:ln>
            </p:spPr>
            <p:txBody>
              <a:bodyPr/>
              <a:lstStyle/>
              <a:p>
                <a:endParaRPr lang="it-IT"/>
              </a:p>
            </p:txBody>
          </p:sp>
          <p:sp>
            <p:nvSpPr>
              <p:cNvPr id="196" name="Freeform 171"/>
              <p:cNvSpPr>
                <a:spLocks/>
              </p:cNvSpPr>
              <p:nvPr/>
            </p:nvSpPr>
            <p:spPr bwMode="auto">
              <a:xfrm>
                <a:off x="2752" y="2492"/>
                <a:ext cx="33" cy="31"/>
              </a:xfrm>
              <a:custGeom>
                <a:avLst/>
                <a:gdLst>
                  <a:gd name="T0" fmla="*/ 18 w 36"/>
                  <a:gd name="T1" fmla="*/ 0 h 36"/>
                  <a:gd name="T2" fmla="*/ 36 w 36"/>
                  <a:gd name="T3" fmla="*/ 18 h 36"/>
                  <a:gd name="T4" fmla="*/ 18 w 36"/>
                  <a:gd name="T5" fmla="*/ 36 h 36"/>
                  <a:gd name="T6" fmla="*/ 0 w 36"/>
                  <a:gd name="T7" fmla="*/ 18 h 36"/>
                  <a:gd name="T8" fmla="*/ 18 w 36"/>
                  <a:gd name="T9" fmla="*/ 0 h 36"/>
                </a:gdLst>
                <a:ahLst/>
                <a:cxnLst>
                  <a:cxn ang="0">
                    <a:pos x="T0" y="T1"/>
                  </a:cxn>
                  <a:cxn ang="0">
                    <a:pos x="T2" y="T3"/>
                  </a:cxn>
                  <a:cxn ang="0">
                    <a:pos x="T4" y="T5"/>
                  </a:cxn>
                  <a:cxn ang="0">
                    <a:pos x="T6" y="T7"/>
                  </a:cxn>
                  <a:cxn ang="0">
                    <a:pos x="T8" y="T9"/>
                  </a:cxn>
                </a:cxnLst>
                <a:rect l="0" t="0" r="r" b="b"/>
                <a:pathLst>
                  <a:path w="36" h="36">
                    <a:moveTo>
                      <a:pt x="18" y="0"/>
                    </a:moveTo>
                    <a:lnTo>
                      <a:pt x="36" y="18"/>
                    </a:lnTo>
                    <a:lnTo>
                      <a:pt x="18" y="36"/>
                    </a:lnTo>
                    <a:lnTo>
                      <a:pt x="0" y="18"/>
                    </a:lnTo>
                    <a:lnTo>
                      <a:pt x="18" y="0"/>
                    </a:lnTo>
                    <a:close/>
                  </a:path>
                </a:pathLst>
              </a:custGeom>
              <a:solidFill>
                <a:srgbClr val="F24F11"/>
              </a:solidFill>
              <a:ln w="9525">
                <a:solidFill>
                  <a:srgbClr val="F24F11"/>
                </a:solidFill>
                <a:prstDash val="solid"/>
                <a:round/>
                <a:headEnd/>
                <a:tailEnd/>
              </a:ln>
            </p:spPr>
            <p:txBody>
              <a:bodyPr/>
              <a:lstStyle/>
              <a:p>
                <a:endParaRPr lang="it-IT"/>
              </a:p>
            </p:txBody>
          </p:sp>
          <p:sp>
            <p:nvSpPr>
              <p:cNvPr id="197" name="Freeform 172"/>
              <p:cNvSpPr>
                <a:spLocks/>
              </p:cNvSpPr>
              <p:nvPr/>
            </p:nvSpPr>
            <p:spPr bwMode="auto">
              <a:xfrm>
                <a:off x="2372" y="2605"/>
                <a:ext cx="33" cy="31"/>
              </a:xfrm>
              <a:custGeom>
                <a:avLst/>
                <a:gdLst>
                  <a:gd name="T0" fmla="*/ 18 w 36"/>
                  <a:gd name="T1" fmla="*/ 0 h 36"/>
                  <a:gd name="T2" fmla="*/ 36 w 36"/>
                  <a:gd name="T3" fmla="*/ 18 h 36"/>
                  <a:gd name="T4" fmla="*/ 18 w 36"/>
                  <a:gd name="T5" fmla="*/ 36 h 36"/>
                  <a:gd name="T6" fmla="*/ 0 w 36"/>
                  <a:gd name="T7" fmla="*/ 18 h 36"/>
                  <a:gd name="T8" fmla="*/ 18 w 36"/>
                  <a:gd name="T9" fmla="*/ 0 h 36"/>
                </a:gdLst>
                <a:ahLst/>
                <a:cxnLst>
                  <a:cxn ang="0">
                    <a:pos x="T0" y="T1"/>
                  </a:cxn>
                  <a:cxn ang="0">
                    <a:pos x="T2" y="T3"/>
                  </a:cxn>
                  <a:cxn ang="0">
                    <a:pos x="T4" y="T5"/>
                  </a:cxn>
                  <a:cxn ang="0">
                    <a:pos x="T6" y="T7"/>
                  </a:cxn>
                  <a:cxn ang="0">
                    <a:pos x="T8" y="T9"/>
                  </a:cxn>
                </a:cxnLst>
                <a:rect l="0" t="0" r="r" b="b"/>
                <a:pathLst>
                  <a:path w="36" h="36">
                    <a:moveTo>
                      <a:pt x="18" y="0"/>
                    </a:moveTo>
                    <a:lnTo>
                      <a:pt x="36" y="18"/>
                    </a:lnTo>
                    <a:lnTo>
                      <a:pt x="18" y="36"/>
                    </a:lnTo>
                    <a:lnTo>
                      <a:pt x="0" y="18"/>
                    </a:lnTo>
                    <a:lnTo>
                      <a:pt x="18" y="0"/>
                    </a:lnTo>
                    <a:close/>
                  </a:path>
                </a:pathLst>
              </a:custGeom>
              <a:solidFill>
                <a:srgbClr val="F24F11"/>
              </a:solidFill>
              <a:ln w="9525">
                <a:solidFill>
                  <a:srgbClr val="F24F11"/>
                </a:solidFill>
                <a:prstDash val="solid"/>
                <a:round/>
                <a:headEnd/>
                <a:tailEnd/>
              </a:ln>
            </p:spPr>
            <p:txBody>
              <a:bodyPr/>
              <a:lstStyle/>
              <a:p>
                <a:endParaRPr lang="it-IT"/>
              </a:p>
            </p:txBody>
          </p:sp>
          <p:sp>
            <p:nvSpPr>
              <p:cNvPr id="198" name="Freeform 173"/>
              <p:cNvSpPr>
                <a:spLocks/>
              </p:cNvSpPr>
              <p:nvPr/>
            </p:nvSpPr>
            <p:spPr bwMode="auto">
              <a:xfrm>
                <a:off x="2616" y="2482"/>
                <a:ext cx="33" cy="30"/>
              </a:xfrm>
              <a:custGeom>
                <a:avLst/>
                <a:gdLst>
                  <a:gd name="T0" fmla="*/ 18 w 36"/>
                  <a:gd name="T1" fmla="*/ 0 h 36"/>
                  <a:gd name="T2" fmla="*/ 36 w 36"/>
                  <a:gd name="T3" fmla="*/ 18 h 36"/>
                  <a:gd name="T4" fmla="*/ 18 w 36"/>
                  <a:gd name="T5" fmla="*/ 36 h 36"/>
                  <a:gd name="T6" fmla="*/ 0 w 36"/>
                  <a:gd name="T7" fmla="*/ 18 h 36"/>
                  <a:gd name="T8" fmla="*/ 18 w 36"/>
                  <a:gd name="T9" fmla="*/ 0 h 36"/>
                </a:gdLst>
                <a:ahLst/>
                <a:cxnLst>
                  <a:cxn ang="0">
                    <a:pos x="T0" y="T1"/>
                  </a:cxn>
                  <a:cxn ang="0">
                    <a:pos x="T2" y="T3"/>
                  </a:cxn>
                  <a:cxn ang="0">
                    <a:pos x="T4" y="T5"/>
                  </a:cxn>
                  <a:cxn ang="0">
                    <a:pos x="T6" y="T7"/>
                  </a:cxn>
                  <a:cxn ang="0">
                    <a:pos x="T8" y="T9"/>
                  </a:cxn>
                </a:cxnLst>
                <a:rect l="0" t="0" r="r" b="b"/>
                <a:pathLst>
                  <a:path w="36" h="36">
                    <a:moveTo>
                      <a:pt x="18" y="0"/>
                    </a:moveTo>
                    <a:lnTo>
                      <a:pt x="36" y="18"/>
                    </a:lnTo>
                    <a:lnTo>
                      <a:pt x="18" y="36"/>
                    </a:lnTo>
                    <a:lnTo>
                      <a:pt x="0" y="18"/>
                    </a:lnTo>
                    <a:lnTo>
                      <a:pt x="18" y="0"/>
                    </a:lnTo>
                    <a:close/>
                  </a:path>
                </a:pathLst>
              </a:custGeom>
              <a:solidFill>
                <a:srgbClr val="F24F11"/>
              </a:solidFill>
              <a:ln w="9525">
                <a:solidFill>
                  <a:srgbClr val="F24F11"/>
                </a:solidFill>
                <a:prstDash val="solid"/>
                <a:round/>
                <a:headEnd/>
                <a:tailEnd/>
              </a:ln>
            </p:spPr>
            <p:txBody>
              <a:bodyPr/>
              <a:lstStyle/>
              <a:p>
                <a:endParaRPr lang="it-IT"/>
              </a:p>
            </p:txBody>
          </p:sp>
          <p:sp>
            <p:nvSpPr>
              <p:cNvPr id="199" name="Freeform 174"/>
              <p:cNvSpPr>
                <a:spLocks/>
              </p:cNvSpPr>
              <p:nvPr/>
            </p:nvSpPr>
            <p:spPr bwMode="auto">
              <a:xfrm>
                <a:off x="2313" y="2810"/>
                <a:ext cx="32" cy="31"/>
              </a:xfrm>
              <a:custGeom>
                <a:avLst/>
                <a:gdLst>
                  <a:gd name="T0" fmla="*/ 18 w 36"/>
                  <a:gd name="T1" fmla="*/ 0 h 36"/>
                  <a:gd name="T2" fmla="*/ 36 w 36"/>
                  <a:gd name="T3" fmla="*/ 18 h 36"/>
                  <a:gd name="T4" fmla="*/ 18 w 36"/>
                  <a:gd name="T5" fmla="*/ 36 h 36"/>
                  <a:gd name="T6" fmla="*/ 0 w 36"/>
                  <a:gd name="T7" fmla="*/ 18 h 36"/>
                  <a:gd name="T8" fmla="*/ 18 w 36"/>
                  <a:gd name="T9" fmla="*/ 0 h 36"/>
                </a:gdLst>
                <a:ahLst/>
                <a:cxnLst>
                  <a:cxn ang="0">
                    <a:pos x="T0" y="T1"/>
                  </a:cxn>
                  <a:cxn ang="0">
                    <a:pos x="T2" y="T3"/>
                  </a:cxn>
                  <a:cxn ang="0">
                    <a:pos x="T4" y="T5"/>
                  </a:cxn>
                  <a:cxn ang="0">
                    <a:pos x="T6" y="T7"/>
                  </a:cxn>
                  <a:cxn ang="0">
                    <a:pos x="T8" y="T9"/>
                  </a:cxn>
                </a:cxnLst>
                <a:rect l="0" t="0" r="r" b="b"/>
                <a:pathLst>
                  <a:path w="36" h="36">
                    <a:moveTo>
                      <a:pt x="18" y="0"/>
                    </a:moveTo>
                    <a:lnTo>
                      <a:pt x="36" y="18"/>
                    </a:lnTo>
                    <a:lnTo>
                      <a:pt x="18" y="36"/>
                    </a:lnTo>
                    <a:lnTo>
                      <a:pt x="0" y="18"/>
                    </a:lnTo>
                    <a:lnTo>
                      <a:pt x="18" y="0"/>
                    </a:lnTo>
                    <a:close/>
                  </a:path>
                </a:pathLst>
              </a:custGeom>
              <a:solidFill>
                <a:srgbClr val="F24F11"/>
              </a:solidFill>
              <a:ln w="9525">
                <a:solidFill>
                  <a:srgbClr val="F24F11"/>
                </a:solidFill>
                <a:prstDash val="solid"/>
                <a:round/>
                <a:headEnd/>
                <a:tailEnd/>
              </a:ln>
            </p:spPr>
            <p:txBody>
              <a:bodyPr/>
              <a:lstStyle/>
              <a:p>
                <a:endParaRPr lang="it-IT"/>
              </a:p>
            </p:txBody>
          </p:sp>
          <p:sp>
            <p:nvSpPr>
              <p:cNvPr id="200" name="Freeform 175"/>
              <p:cNvSpPr>
                <a:spLocks/>
              </p:cNvSpPr>
              <p:nvPr/>
            </p:nvSpPr>
            <p:spPr bwMode="auto">
              <a:xfrm>
                <a:off x="3088" y="2240"/>
                <a:ext cx="32" cy="31"/>
              </a:xfrm>
              <a:custGeom>
                <a:avLst/>
                <a:gdLst>
                  <a:gd name="T0" fmla="*/ 18 w 36"/>
                  <a:gd name="T1" fmla="*/ 0 h 36"/>
                  <a:gd name="T2" fmla="*/ 36 w 36"/>
                  <a:gd name="T3" fmla="*/ 18 h 36"/>
                  <a:gd name="T4" fmla="*/ 18 w 36"/>
                  <a:gd name="T5" fmla="*/ 36 h 36"/>
                  <a:gd name="T6" fmla="*/ 0 w 36"/>
                  <a:gd name="T7" fmla="*/ 18 h 36"/>
                  <a:gd name="T8" fmla="*/ 18 w 36"/>
                  <a:gd name="T9" fmla="*/ 0 h 36"/>
                </a:gdLst>
                <a:ahLst/>
                <a:cxnLst>
                  <a:cxn ang="0">
                    <a:pos x="T0" y="T1"/>
                  </a:cxn>
                  <a:cxn ang="0">
                    <a:pos x="T2" y="T3"/>
                  </a:cxn>
                  <a:cxn ang="0">
                    <a:pos x="T4" y="T5"/>
                  </a:cxn>
                  <a:cxn ang="0">
                    <a:pos x="T6" y="T7"/>
                  </a:cxn>
                  <a:cxn ang="0">
                    <a:pos x="T8" y="T9"/>
                  </a:cxn>
                </a:cxnLst>
                <a:rect l="0" t="0" r="r" b="b"/>
                <a:pathLst>
                  <a:path w="36" h="36">
                    <a:moveTo>
                      <a:pt x="18" y="0"/>
                    </a:moveTo>
                    <a:lnTo>
                      <a:pt x="36" y="18"/>
                    </a:lnTo>
                    <a:lnTo>
                      <a:pt x="18" y="36"/>
                    </a:lnTo>
                    <a:lnTo>
                      <a:pt x="0" y="18"/>
                    </a:lnTo>
                    <a:lnTo>
                      <a:pt x="18" y="0"/>
                    </a:lnTo>
                    <a:close/>
                  </a:path>
                </a:pathLst>
              </a:custGeom>
              <a:solidFill>
                <a:srgbClr val="F24F11"/>
              </a:solidFill>
              <a:ln w="9525">
                <a:solidFill>
                  <a:srgbClr val="F24F11"/>
                </a:solidFill>
                <a:prstDash val="solid"/>
                <a:round/>
                <a:headEnd/>
                <a:tailEnd/>
              </a:ln>
            </p:spPr>
            <p:txBody>
              <a:bodyPr/>
              <a:lstStyle/>
              <a:p>
                <a:endParaRPr lang="it-IT"/>
              </a:p>
            </p:txBody>
          </p:sp>
          <p:sp>
            <p:nvSpPr>
              <p:cNvPr id="201" name="Freeform 176"/>
              <p:cNvSpPr>
                <a:spLocks/>
              </p:cNvSpPr>
              <p:nvPr/>
            </p:nvSpPr>
            <p:spPr bwMode="auto">
              <a:xfrm>
                <a:off x="2083" y="2613"/>
                <a:ext cx="77" cy="31"/>
              </a:xfrm>
              <a:custGeom>
                <a:avLst/>
                <a:gdLst>
                  <a:gd name="T0" fmla="*/ 18 w 36"/>
                  <a:gd name="T1" fmla="*/ 0 h 36"/>
                  <a:gd name="T2" fmla="*/ 36 w 36"/>
                  <a:gd name="T3" fmla="*/ 18 h 36"/>
                  <a:gd name="T4" fmla="*/ 18 w 36"/>
                  <a:gd name="T5" fmla="*/ 36 h 36"/>
                  <a:gd name="T6" fmla="*/ 0 w 36"/>
                  <a:gd name="T7" fmla="*/ 18 h 36"/>
                  <a:gd name="T8" fmla="*/ 18 w 36"/>
                  <a:gd name="T9" fmla="*/ 0 h 36"/>
                </a:gdLst>
                <a:ahLst/>
                <a:cxnLst>
                  <a:cxn ang="0">
                    <a:pos x="T0" y="T1"/>
                  </a:cxn>
                  <a:cxn ang="0">
                    <a:pos x="T2" y="T3"/>
                  </a:cxn>
                  <a:cxn ang="0">
                    <a:pos x="T4" y="T5"/>
                  </a:cxn>
                  <a:cxn ang="0">
                    <a:pos x="T6" y="T7"/>
                  </a:cxn>
                  <a:cxn ang="0">
                    <a:pos x="T8" y="T9"/>
                  </a:cxn>
                </a:cxnLst>
                <a:rect l="0" t="0" r="r" b="b"/>
                <a:pathLst>
                  <a:path w="36" h="36">
                    <a:moveTo>
                      <a:pt x="18" y="0"/>
                    </a:moveTo>
                    <a:lnTo>
                      <a:pt x="36" y="18"/>
                    </a:lnTo>
                    <a:lnTo>
                      <a:pt x="18" y="36"/>
                    </a:lnTo>
                    <a:lnTo>
                      <a:pt x="0" y="18"/>
                    </a:lnTo>
                    <a:lnTo>
                      <a:pt x="18" y="0"/>
                    </a:lnTo>
                    <a:close/>
                  </a:path>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endParaRPr lang="it-IT"/>
              </a:p>
            </p:txBody>
          </p:sp>
          <p:sp>
            <p:nvSpPr>
              <p:cNvPr id="202" name="Freeform 177"/>
              <p:cNvSpPr>
                <a:spLocks/>
              </p:cNvSpPr>
              <p:nvPr/>
            </p:nvSpPr>
            <p:spPr bwMode="auto">
              <a:xfrm>
                <a:off x="2823" y="2379"/>
                <a:ext cx="31" cy="31"/>
              </a:xfrm>
              <a:custGeom>
                <a:avLst/>
                <a:gdLst>
                  <a:gd name="T0" fmla="*/ 18 w 35"/>
                  <a:gd name="T1" fmla="*/ 0 h 35"/>
                  <a:gd name="T2" fmla="*/ 35 w 35"/>
                  <a:gd name="T3" fmla="*/ 18 h 35"/>
                  <a:gd name="T4" fmla="*/ 18 w 35"/>
                  <a:gd name="T5" fmla="*/ 35 h 35"/>
                  <a:gd name="T6" fmla="*/ 0 w 35"/>
                  <a:gd name="T7" fmla="*/ 18 h 35"/>
                  <a:gd name="T8" fmla="*/ 18 w 35"/>
                  <a:gd name="T9" fmla="*/ 0 h 35"/>
                </a:gdLst>
                <a:ahLst/>
                <a:cxnLst>
                  <a:cxn ang="0">
                    <a:pos x="T0" y="T1"/>
                  </a:cxn>
                  <a:cxn ang="0">
                    <a:pos x="T2" y="T3"/>
                  </a:cxn>
                  <a:cxn ang="0">
                    <a:pos x="T4" y="T5"/>
                  </a:cxn>
                  <a:cxn ang="0">
                    <a:pos x="T6" y="T7"/>
                  </a:cxn>
                  <a:cxn ang="0">
                    <a:pos x="T8" y="T9"/>
                  </a:cxn>
                </a:cxnLst>
                <a:rect l="0" t="0" r="r" b="b"/>
                <a:pathLst>
                  <a:path w="35" h="35">
                    <a:moveTo>
                      <a:pt x="18" y="0"/>
                    </a:moveTo>
                    <a:lnTo>
                      <a:pt x="35" y="18"/>
                    </a:lnTo>
                    <a:lnTo>
                      <a:pt x="18" y="35"/>
                    </a:lnTo>
                    <a:lnTo>
                      <a:pt x="0" y="18"/>
                    </a:lnTo>
                    <a:lnTo>
                      <a:pt x="18" y="0"/>
                    </a:lnTo>
                    <a:close/>
                  </a:path>
                </a:pathLst>
              </a:custGeom>
              <a:solidFill>
                <a:srgbClr val="F24F11"/>
              </a:solidFill>
              <a:ln w="9525">
                <a:solidFill>
                  <a:srgbClr val="F24F11"/>
                </a:solidFill>
                <a:prstDash val="solid"/>
                <a:round/>
                <a:headEnd/>
                <a:tailEnd/>
              </a:ln>
            </p:spPr>
            <p:txBody>
              <a:bodyPr/>
              <a:lstStyle/>
              <a:p>
                <a:endParaRPr lang="it-IT"/>
              </a:p>
            </p:txBody>
          </p:sp>
          <p:sp>
            <p:nvSpPr>
              <p:cNvPr id="203" name="Freeform 178"/>
              <p:cNvSpPr>
                <a:spLocks/>
              </p:cNvSpPr>
              <p:nvPr/>
            </p:nvSpPr>
            <p:spPr bwMode="auto">
              <a:xfrm>
                <a:off x="1803" y="2764"/>
                <a:ext cx="33" cy="31"/>
              </a:xfrm>
              <a:custGeom>
                <a:avLst/>
                <a:gdLst>
                  <a:gd name="T0" fmla="*/ 18 w 36"/>
                  <a:gd name="T1" fmla="*/ 0 h 36"/>
                  <a:gd name="T2" fmla="*/ 36 w 36"/>
                  <a:gd name="T3" fmla="*/ 18 h 36"/>
                  <a:gd name="T4" fmla="*/ 18 w 36"/>
                  <a:gd name="T5" fmla="*/ 36 h 36"/>
                  <a:gd name="T6" fmla="*/ 0 w 36"/>
                  <a:gd name="T7" fmla="*/ 18 h 36"/>
                  <a:gd name="T8" fmla="*/ 18 w 36"/>
                  <a:gd name="T9" fmla="*/ 0 h 36"/>
                </a:gdLst>
                <a:ahLst/>
                <a:cxnLst>
                  <a:cxn ang="0">
                    <a:pos x="T0" y="T1"/>
                  </a:cxn>
                  <a:cxn ang="0">
                    <a:pos x="T2" y="T3"/>
                  </a:cxn>
                  <a:cxn ang="0">
                    <a:pos x="T4" y="T5"/>
                  </a:cxn>
                  <a:cxn ang="0">
                    <a:pos x="T6" y="T7"/>
                  </a:cxn>
                  <a:cxn ang="0">
                    <a:pos x="T8" y="T9"/>
                  </a:cxn>
                </a:cxnLst>
                <a:rect l="0" t="0" r="r" b="b"/>
                <a:pathLst>
                  <a:path w="36" h="36">
                    <a:moveTo>
                      <a:pt x="18" y="0"/>
                    </a:moveTo>
                    <a:lnTo>
                      <a:pt x="36" y="18"/>
                    </a:lnTo>
                    <a:lnTo>
                      <a:pt x="18" y="36"/>
                    </a:lnTo>
                    <a:lnTo>
                      <a:pt x="0" y="18"/>
                    </a:lnTo>
                    <a:lnTo>
                      <a:pt x="18" y="0"/>
                    </a:lnTo>
                    <a:close/>
                  </a:path>
                </a:pathLst>
              </a:custGeom>
              <a:solidFill>
                <a:srgbClr val="F24F11"/>
              </a:solidFill>
              <a:ln w="9525">
                <a:solidFill>
                  <a:srgbClr val="F24F11"/>
                </a:solidFill>
                <a:prstDash val="solid"/>
                <a:round/>
                <a:headEnd/>
                <a:tailEnd/>
              </a:ln>
            </p:spPr>
            <p:txBody>
              <a:bodyPr/>
              <a:lstStyle/>
              <a:p>
                <a:endParaRPr lang="it-IT"/>
              </a:p>
            </p:txBody>
          </p:sp>
          <p:sp>
            <p:nvSpPr>
              <p:cNvPr id="204" name="Freeform 179"/>
              <p:cNvSpPr>
                <a:spLocks/>
              </p:cNvSpPr>
              <p:nvPr/>
            </p:nvSpPr>
            <p:spPr bwMode="auto">
              <a:xfrm>
                <a:off x="1370" y="3268"/>
                <a:ext cx="33" cy="30"/>
              </a:xfrm>
              <a:custGeom>
                <a:avLst/>
                <a:gdLst>
                  <a:gd name="T0" fmla="*/ 18 w 36"/>
                  <a:gd name="T1" fmla="*/ 0 h 36"/>
                  <a:gd name="T2" fmla="*/ 36 w 36"/>
                  <a:gd name="T3" fmla="*/ 18 h 36"/>
                  <a:gd name="T4" fmla="*/ 18 w 36"/>
                  <a:gd name="T5" fmla="*/ 36 h 36"/>
                  <a:gd name="T6" fmla="*/ 0 w 36"/>
                  <a:gd name="T7" fmla="*/ 18 h 36"/>
                  <a:gd name="T8" fmla="*/ 18 w 36"/>
                  <a:gd name="T9" fmla="*/ 0 h 36"/>
                </a:gdLst>
                <a:ahLst/>
                <a:cxnLst>
                  <a:cxn ang="0">
                    <a:pos x="T0" y="T1"/>
                  </a:cxn>
                  <a:cxn ang="0">
                    <a:pos x="T2" y="T3"/>
                  </a:cxn>
                  <a:cxn ang="0">
                    <a:pos x="T4" y="T5"/>
                  </a:cxn>
                  <a:cxn ang="0">
                    <a:pos x="T6" y="T7"/>
                  </a:cxn>
                  <a:cxn ang="0">
                    <a:pos x="T8" y="T9"/>
                  </a:cxn>
                </a:cxnLst>
                <a:rect l="0" t="0" r="r" b="b"/>
                <a:pathLst>
                  <a:path w="36" h="36">
                    <a:moveTo>
                      <a:pt x="18" y="0"/>
                    </a:moveTo>
                    <a:lnTo>
                      <a:pt x="36" y="18"/>
                    </a:lnTo>
                    <a:lnTo>
                      <a:pt x="18" y="36"/>
                    </a:lnTo>
                    <a:lnTo>
                      <a:pt x="0" y="18"/>
                    </a:lnTo>
                    <a:lnTo>
                      <a:pt x="18" y="0"/>
                    </a:lnTo>
                    <a:close/>
                  </a:path>
                </a:pathLst>
              </a:custGeom>
              <a:solidFill>
                <a:srgbClr val="F24F11"/>
              </a:solidFill>
              <a:ln w="9525">
                <a:solidFill>
                  <a:srgbClr val="F24F11"/>
                </a:solidFill>
                <a:prstDash val="solid"/>
                <a:round/>
                <a:headEnd/>
                <a:tailEnd/>
              </a:ln>
            </p:spPr>
            <p:txBody>
              <a:bodyPr/>
              <a:lstStyle/>
              <a:p>
                <a:endParaRPr lang="it-IT"/>
              </a:p>
            </p:txBody>
          </p:sp>
          <p:sp>
            <p:nvSpPr>
              <p:cNvPr id="205" name="Freeform 180"/>
              <p:cNvSpPr>
                <a:spLocks/>
              </p:cNvSpPr>
              <p:nvPr/>
            </p:nvSpPr>
            <p:spPr bwMode="auto">
              <a:xfrm>
                <a:off x="2990" y="2456"/>
                <a:ext cx="32" cy="31"/>
              </a:xfrm>
              <a:custGeom>
                <a:avLst/>
                <a:gdLst>
                  <a:gd name="T0" fmla="*/ 18 w 36"/>
                  <a:gd name="T1" fmla="*/ 0 h 36"/>
                  <a:gd name="T2" fmla="*/ 36 w 36"/>
                  <a:gd name="T3" fmla="*/ 18 h 36"/>
                  <a:gd name="T4" fmla="*/ 18 w 36"/>
                  <a:gd name="T5" fmla="*/ 36 h 36"/>
                  <a:gd name="T6" fmla="*/ 0 w 36"/>
                  <a:gd name="T7" fmla="*/ 18 h 36"/>
                  <a:gd name="T8" fmla="*/ 18 w 36"/>
                  <a:gd name="T9" fmla="*/ 0 h 36"/>
                </a:gdLst>
                <a:ahLst/>
                <a:cxnLst>
                  <a:cxn ang="0">
                    <a:pos x="T0" y="T1"/>
                  </a:cxn>
                  <a:cxn ang="0">
                    <a:pos x="T2" y="T3"/>
                  </a:cxn>
                  <a:cxn ang="0">
                    <a:pos x="T4" y="T5"/>
                  </a:cxn>
                  <a:cxn ang="0">
                    <a:pos x="T6" y="T7"/>
                  </a:cxn>
                  <a:cxn ang="0">
                    <a:pos x="T8" y="T9"/>
                  </a:cxn>
                </a:cxnLst>
                <a:rect l="0" t="0" r="r" b="b"/>
                <a:pathLst>
                  <a:path w="36" h="36">
                    <a:moveTo>
                      <a:pt x="18" y="0"/>
                    </a:moveTo>
                    <a:lnTo>
                      <a:pt x="36" y="18"/>
                    </a:lnTo>
                    <a:lnTo>
                      <a:pt x="18" y="36"/>
                    </a:lnTo>
                    <a:lnTo>
                      <a:pt x="0" y="18"/>
                    </a:lnTo>
                    <a:lnTo>
                      <a:pt x="18" y="0"/>
                    </a:lnTo>
                    <a:close/>
                  </a:path>
                </a:pathLst>
              </a:custGeom>
              <a:solidFill>
                <a:srgbClr val="F24F11"/>
              </a:solidFill>
              <a:ln w="9525">
                <a:solidFill>
                  <a:srgbClr val="F24F11"/>
                </a:solidFill>
                <a:prstDash val="solid"/>
                <a:round/>
                <a:headEnd/>
                <a:tailEnd/>
              </a:ln>
            </p:spPr>
            <p:txBody>
              <a:bodyPr/>
              <a:lstStyle/>
              <a:p>
                <a:endParaRPr lang="it-IT"/>
              </a:p>
            </p:txBody>
          </p:sp>
          <p:sp>
            <p:nvSpPr>
              <p:cNvPr id="206" name="Freeform 181"/>
              <p:cNvSpPr>
                <a:spLocks/>
              </p:cNvSpPr>
              <p:nvPr/>
            </p:nvSpPr>
            <p:spPr bwMode="auto">
              <a:xfrm>
                <a:off x="2323" y="2595"/>
                <a:ext cx="33" cy="31"/>
              </a:xfrm>
              <a:custGeom>
                <a:avLst/>
                <a:gdLst>
                  <a:gd name="T0" fmla="*/ 18 w 36"/>
                  <a:gd name="T1" fmla="*/ 0 h 36"/>
                  <a:gd name="T2" fmla="*/ 36 w 36"/>
                  <a:gd name="T3" fmla="*/ 18 h 36"/>
                  <a:gd name="T4" fmla="*/ 18 w 36"/>
                  <a:gd name="T5" fmla="*/ 36 h 36"/>
                  <a:gd name="T6" fmla="*/ 0 w 36"/>
                  <a:gd name="T7" fmla="*/ 18 h 36"/>
                  <a:gd name="T8" fmla="*/ 18 w 36"/>
                  <a:gd name="T9" fmla="*/ 0 h 36"/>
                </a:gdLst>
                <a:ahLst/>
                <a:cxnLst>
                  <a:cxn ang="0">
                    <a:pos x="T0" y="T1"/>
                  </a:cxn>
                  <a:cxn ang="0">
                    <a:pos x="T2" y="T3"/>
                  </a:cxn>
                  <a:cxn ang="0">
                    <a:pos x="T4" y="T5"/>
                  </a:cxn>
                  <a:cxn ang="0">
                    <a:pos x="T6" y="T7"/>
                  </a:cxn>
                  <a:cxn ang="0">
                    <a:pos x="T8" y="T9"/>
                  </a:cxn>
                </a:cxnLst>
                <a:rect l="0" t="0" r="r" b="b"/>
                <a:pathLst>
                  <a:path w="36" h="36">
                    <a:moveTo>
                      <a:pt x="18" y="0"/>
                    </a:moveTo>
                    <a:lnTo>
                      <a:pt x="36" y="18"/>
                    </a:lnTo>
                    <a:lnTo>
                      <a:pt x="18" y="36"/>
                    </a:lnTo>
                    <a:lnTo>
                      <a:pt x="0" y="18"/>
                    </a:lnTo>
                    <a:lnTo>
                      <a:pt x="18" y="0"/>
                    </a:lnTo>
                    <a:close/>
                  </a:path>
                </a:pathLst>
              </a:custGeom>
              <a:solidFill>
                <a:srgbClr val="F24F11"/>
              </a:solidFill>
              <a:ln w="9525">
                <a:solidFill>
                  <a:srgbClr val="F24F11"/>
                </a:solidFill>
                <a:prstDash val="solid"/>
                <a:round/>
                <a:headEnd/>
                <a:tailEnd/>
              </a:ln>
            </p:spPr>
            <p:txBody>
              <a:bodyPr/>
              <a:lstStyle/>
              <a:p>
                <a:endParaRPr lang="it-IT"/>
              </a:p>
            </p:txBody>
          </p:sp>
          <p:sp>
            <p:nvSpPr>
              <p:cNvPr id="207" name="Freeform 182"/>
              <p:cNvSpPr>
                <a:spLocks/>
              </p:cNvSpPr>
              <p:nvPr/>
            </p:nvSpPr>
            <p:spPr bwMode="auto">
              <a:xfrm>
                <a:off x="1646" y="2908"/>
                <a:ext cx="33" cy="31"/>
              </a:xfrm>
              <a:custGeom>
                <a:avLst/>
                <a:gdLst>
                  <a:gd name="T0" fmla="*/ 18 w 36"/>
                  <a:gd name="T1" fmla="*/ 0 h 36"/>
                  <a:gd name="T2" fmla="*/ 36 w 36"/>
                  <a:gd name="T3" fmla="*/ 18 h 36"/>
                  <a:gd name="T4" fmla="*/ 18 w 36"/>
                  <a:gd name="T5" fmla="*/ 36 h 36"/>
                  <a:gd name="T6" fmla="*/ 0 w 36"/>
                  <a:gd name="T7" fmla="*/ 18 h 36"/>
                  <a:gd name="T8" fmla="*/ 18 w 36"/>
                  <a:gd name="T9" fmla="*/ 0 h 36"/>
                </a:gdLst>
                <a:ahLst/>
                <a:cxnLst>
                  <a:cxn ang="0">
                    <a:pos x="T0" y="T1"/>
                  </a:cxn>
                  <a:cxn ang="0">
                    <a:pos x="T2" y="T3"/>
                  </a:cxn>
                  <a:cxn ang="0">
                    <a:pos x="T4" y="T5"/>
                  </a:cxn>
                  <a:cxn ang="0">
                    <a:pos x="T6" y="T7"/>
                  </a:cxn>
                  <a:cxn ang="0">
                    <a:pos x="T8" y="T9"/>
                  </a:cxn>
                </a:cxnLst>
                <a:rect l="0" t="0" r="r" b="b"/>
                <a:pathLst>
                  <a:path w="36" h="36">
                    <a:moveTo>
                      <a:pt x="18" y="0"/>
                    </a:moveTo>
                    <a:lnTo>
                      <a:pt x="36" y="18"/>
                    </a:lnTo>
                    <a:lnTo>
                      <a:pt x="18" y="36"/>
                    </a:lnTo>
                    <a:lnTo>
                      <a:pt x="0" y="18"/>
                    </a:lnTo>
                    <a:lnTo>
                      <a:pt x="18" y="0"/>
                    </a:lnTo>
                    <a:close/>
                  </a:path>
                </a:pathLst>
              </a:custGeom>
              <a:solidFill>
                <a:srgbClr val="F24F11"/>
              </a:solidFill>
              <a:ln w="9525">
                <a:solidFill>
                  <a:srgbClr val="F24F11"/>
                </a:solidFill>
                <a:prstDash val="solid"/>
                <a:round/>
                <a:headEnd/>
                <a:tailEnd/>
              </a:ln>
            </p:spPr>
            <p:txBody>
              <a:bodyPr/>
              <a:lstStyle/>
              <a:p>
                <a:endParaRPr lang="it-IT"/>
              </a:p>
            </p:txBody>
          </p:sp>
          <p:sp>
            <p:nvSpPr>
              <p:cNvPr id="208" name="Freeform 183"/>
              <p:cNvSpPr>
                <a:spLocks/>
              </p:cNvSpPr>
              <p:nvPr/>
            </p:nvSpPr>
            <p:spPr bwMode="auto">
              <a:xfrm>
                <a:off x="2061" y="2597"/>
                <a:ext cx="77" cy="31"/>
              </a:xfrm>
              <a:custGeom>
                <a:avLst/>
                <a:gdLst>
                  <a:gd name="T0" fmla="*/ 18 w 36"/>
                  <a:gd name="T1" fmla="*/ 0 h 36"/>
                  <a:gd name="T2" fmla="*/ 36 w 36"/>
                  <a:gd name="T3" fmla="*/ 18 h 36"/>
                  <a:gd name="T4" fmla="*/ 18 w 36"/>
                  <a:gd name="T5" fmla="*/ 36 h 36"/>
                  <a:gd name="T6" fmla="*/ 0 w 36"/>
                  <a:gd name="T7" fmla="*/ 18 h 36"/>
                  <a:gd name="T8" fmla="*/ 18 w 36"/>
                  <a:gd name="T9" fmla="*/ 0 h 36"/>
                </a:gdLst>
                <a:ahLst/>
                <a:cxnLst>
                  <a:cxn ang="0">
                    <a:pos x="T0" y="T1"/>
                  </a:cxn>
                  <a:cxn ang="0">
                    <a:pos x="T2" y="T3"/>
                  </a:cxn>
                  <a:cxn ang="0">
                    <a:pos x="T4" y="T5"/>
                  </a:cxn>
                  <a:cxn ang="0">
                    <a:pos x="T6" y="T7"/>
                  </a:cxn>
                  <a:cxn ang="0">
                    <a:pos x="T8" y="T9"/>
                  </a:cxn>
                </a:cxnLst>
                <a:rect l="0" t="0" r="r" b="b"/>
                <a:pathLst>
                  <a:path w="36" h="36">
                    <a:moveTo>
                      <a:pt x="18" y="0"/>
                    </a:moveTo>
                    <a:lnTo>
                      <a:pt x="36" y="18"/>
                    </a:lnTo>
                    <a:lnTo>
                      <a:pt x="18" y="36"/>
                    </a:lnTo>
                    <a:lnTo>
                      <a:pt x="0" y="18"/>
                    </a:lnTo>
                    <a:lnTo>
                      <a:pt x="18" y="0"/>
                    </a:lnTo>
                    <a:close/>
                  </a:path>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endParaRPr lang="it-IT"/>
              </a:p>
            </p:txBody>
          </p:sp>
          <p:sp>
            <p:nvSpPr>
              <p:cNvPr id="209" name="Freeform 184"/>
              <p:cNvSpPr>
                <a:spLocks/>
              </p:cNvSpPr>
              <p:nvPr/>
            </p:nvSpPr>
            <p:spPr bwMode="auto">
              <a:xfrm>
                <a:off x="3012" y="2313"/>
                <a:ext cx="32" cy="30"/>
              </a:xfrm>
              <a:custGeom>
                <a:avLst/>
                <a:gdLst>
                  <a:gd name="T0" fmla="*/ 18 w 36"/>
                  <a:gd name="T1" fmla="*/ 0 h 36"/>
                  <a:gd name="T2" fmla="*/ 36 w 36"/>
                  <a:gd name="T3" fmla="*/ 18 h 36"/>
                  <a:gd name="T4" fmla="*/ 18 w 36"/>
                  <a:gd name="T5" fmla="*/ 36 h 36"/>
                  <a:gd name="T6" fmla="*/ 0 w 36"/>
                  <a:gd name="T7" fmla="*/ 18 h 36"/>
                  <a:gd name="T8" fmla="*/ 18 w 36"/>
                  <a:gd name="T9" fmla="*/ 0 h 36"/>
                </a:gdLst>
                <a:ahLst/>
                <a:cxnLst>
                  <a:cxn ang="0">
                    <a:pos x="T0" y="T1"/>
                  </a:cxn>
                  <a:cxn ang="0">
                    <a:pos x="T2" y="T3"/>
                  </a:cxn>
                  <a:cxn ang="0">
                    <a:pos x="T4" y="T5"/>
                  </a:cxn>
                  <a:cxn ang="0">
                    <a:pos x="T6" y="T7"/>
                  </a:cxn>
                  <a:cxn ang="0">
                    <a:pos x="T8" y="T9"/>
                  </a:cxn>
                </a:cxnLst>
                <a:rect l="0" t="0" r="r" b="b"/>
                <a:pathLst>
                  <a:path w="36" h="36">
                    <a:moveTo>
                      <a:pt x="18" y="0"/>
                    </a:moveTo>
                    <a:lnTo>
                      <a:pt x="36" y="18"/>
                    </a:lnTo>
                    <a:lnTo>
                      <a:pt x="18" y="36"/>
                    </a:lnTo>
                    <a:lnTo>
                      <a:pt x="0" y="18"/>
                    </a:lnTo>
                    <a:lnTo>
                      <a:pt x="18" y="0"/>
                    </a:lnTo>
                    <a:close/>
                  </a:path>
                </a:pathLst>
              </a:custGeom>
              <a:solidFill>
                <a:srgbClr val="F24F11"/>
              </a:solidFill>
              <a:ln w="9525">
                <a:solidFill>
                  <a:srgbClr val="F24F11"/>
                </a:solidFill>
                <a:prstDash val="solid"/>
                <a:round/>
                <a:headEnd/>
                <a:tailEnd/>
              </a:ln>
            </p:spPr>
            <p:txBody>
              <a:bodyPr/>
              <a:lstStyle/>
              <a:p>
                <a:endParaRPr lang="it-IT"/>
              </a:p>
            </p:txBody>
          </p:sp>
          <p:sp>
            <p:nvSpPr>
              <p:cNvPr id="210" name="Freeform 185"/>
              <p:cNvSpPr>
                <a:spLocks/>
              </p:cNvSpPr>
              <p:nvPr/>
            </p:nvSpPr>
            <p:spPr bwMode="auto">
              <a:xfrm>
                <a:off x="3136" y="2271"/>
                <a:ext cx="33" cy="31"/>
              </a:xfrm>
              <a:custGeom>
                <a:avLst/>
                <a:gdLst>
                  <a:gd name="T0" fmla="*/ 18 w 36"/>
                  <a:gd name="T1" fmla="*/ 0 h 36"/>
                  <a:gd name="T2" fmla="*/ 36 w 36"/>
                  <a:gd name="T3" fmla="*/ 18 h 36"/>
                  <a:gd name="T4" fmla="*/ 18 w 36"/>
                  <a:gd name="T5" fmla="*/ 36 h 36"/>
                  <a:gd name="T6" fmla="*/ 0 w 36"/>
                  <a:gd name="T7" fmla="*/ 18 h 36"/>
                  <a:gd name="T8" fmla="*/ 18 w 36"/>
                  <a:gd name="T9" fmla="*/ 0 h 36"/>
                </a:gdLst>
                <a:ahLst/>
                <a:cxnLst>
                  <a:cxn ang="0">
                    <a:pos x="T0" y="T1"/>
                  </a:cxn>
                  <a:cxn ang="0">
                    <a:pos x="T2" y="T3"/>
                  </a:cxn>
                  <a:cxn ang="0">
                    <a:pos x="T4" y="T5"/>
                  </a:cxn>
                  <a:cxn ang="0">
                    <a:pos x="T6" y="T7"/>
                  </a:cxn>
                  <a:cxn ang="0">
                    <a:pos x="T8" y="T9"/>
                  </a:cxn>
                </a:cxnLst>
                <a:rect l="0" t="0" r="r" b="b"/>
                <a:pathLst>
                  <a:path w="36" h="36">
                    <a:moveTo>
                      <a:pt x="18" y="0"/>
                    </a:moveTo>
                    <a:lnTo>
                      <a:pt x="36" y="18"/>
                    </a:lnTo>
                    <a:lnTo>
                      <a:pt x="18" y="36"/>
                    </a:lnTo>
                    <a:lnTo>
                      <a:pt x="0" y="18"/>
                    </a:lnTo>
                    <a:lnTo>
                      <a:pt x="18" y="0"/>
                    </a:lnTo>
                    <a:close/>
                  </a:path>
                </a:pathLst>
              </a:custGeom>
              <a:solidFill>
                <a:srgbClr val="F24F11"/>
              </a:solidFill>
              <a:ln w="9525">
                <a:solidFill>
                  <a:srgbClr val="F24F11"/>
                </a:solidFill>
                <a:prstDash val="solid"/>
                <a:round/>
                <a:headEnd/>
                <a:tailEnd/>
              </a:ln>
            </p:spPr>
            <p:txBody>
              <a:bodyPr/>
              <a:lstStyle/>
              <a:p>
                <a:endParaRPr lang="it-IT"/>
              </a:p>
            </p:txBody>
          </p:sp>
          <p:sp>
            <p:nvSpPr>
              <p:cNvPr id="211" name="Freeform 186"/>
              <p:cNvSpPr>
                <a:spLocks/>
              </p:cNvSpPr>
              <p:nvPr/>
            </p:nvSpPr>
            <p:spPr bwMode="auto">
              <a:xfrm>
                <a:off x="2535" y="2543"/>
                <a:ext cx="33" cy="31"/>
              </a:xfrm>
              <a:custGeom>
                <a:avLst/>
                <a:gdLst>
                  <a:gd name="T0" fmla="*/ 18 w 36"/>
                  <a:gd name="T1" fmla="*/ 0 h 36"/>
                  <a:gd name="T2" fmla="*/ 36 w 36"/>
                  <a:gd name="T3" fmla="*/ 18 h 36"/>
                  <a:gd name="T4" fmla="*/ 18 w 36"/>
                  <a:gd name="T5" fmla="*/ 36 h 36"/>
                  <a:gd name="T6" fmla="*/ 0 w 36"/>
                  <a:gd name="T7" fmla="*/ 18 h 36"/>
                  <a:gd name="T8" fmla="*/ 18 w 36"/>
                  <a:gd name="T9" fmla="*/ 0 h 36"/>
                </a:gdLst>
                <a:ahLst/>
                <a:cxnLst>
                  <a:cxn ang="0">
                    <a:pos x="T0" y="T1"/>
                  </a:cxn>
                  <a:cxn ang="0">
                    <a:pos x="T2" y="T3"/>
                  </a:cxn>
                  <a:cxn ang="0">
                    <a:pos x="T4" y="T5"/>
                  </a:cxn>
                  <a:cxn ang="0">
                    <a:pos x="T6" y="T7"/>
                  </a:cxn>
                  <a:cxn ang="0">
                    <a:pos x="T8" y="T9"/>
                  </a:cxn>
                </a:cxnLst>
                <a:rect l="0" t="0" r="r" b="b"/>
                <a:pathLst>
                  <a:path w="36" h="36">
                    <a:moveTo>
                      <a:pt x="18" y="0"/>
                    </a:moveTo>
                    <a:lnTo>
                      <a:pt x="36" y="18"/>
                    </a:lnTo>
                    <a:lnTo>
                      <a:pt x="18" y="36"/>
                    </a:lnTo>
                    <a:lnTo>
                      <a:pt x="0" y="18"/>
                    </a:lnTo>
                    <a:lnTo>
                      <a:pt x="18" y="0"/>
                    </a:lnTo>
                    <a:close/>
                  </a:path>
                </a:pathLst>
              </a:custGeom>
              <a:solidFill>
                <a:srgbClr val="F24F11"/>
              </a:solidFill>
              <a:ln w="9525">
                <a:solidFill>
                  <a:srgbClr val="F24F11"/>
                </a:solidFill>
                <a:prstDash val="solid"/>
                <a:round/>
                <a:headEnd/>
                <a:tailEnd/>
              </a:ln>
            </p:spPr>
            <p:txBody>
              <a:bodyPr/>
              <a:lstStyle/>
              <a:p>
                <a:endParaRPr lang="it-IT"/>
              </a:p>
            </p:txBody>
          </p:sp>
          <p:sp>
            <p:nvSpPr>
              <p:cNvPr id="212" name="Freeform 187"/>
              <p:cNvSpPr>
                <a:spLocks/>
              </p:cNvSpPr>
              <p:nvPr/>
            </p:nvSpPr>
            <p:spPr bwMode="auto">
              <a:xfrm>
                <a:off x="1624" y="2841"/>
                <a:ext cx="33" cy="31"/>
              </a:xfrm>
              <a:custGeom>
                <a:avLst/>
                <a:gdLst>
                  <a:gd name="T0" fmla="*/ 18 w 36"/>
                  <a:gd name="T1" fmla="*/ 0 h 36"/>
                  <a:gd name="T2" fmla="*/ 36 w 36"/>
                  <a:gd name="T3" fmla="*/ 18 h 36"/>
                  <a:gd name="T4" fmla="*/ 18 w 36"/>
                  <a:gd name="T5" fmla="*/ 36 h 36"/>
                  <a:gd name="T6" fmla="*/ 0 w 36"/>
                  <a:gd name="T7" fmla="*/ 18 h 36"/>
                  <a:gd name="T8" fmla="*/ 18 w 36"/>
                  <a:gd name="T9" fmla="*/ 0 h 36"/>
                </a:gdLst>
                <a:ahLst/>
                <a:cxnLst>
                  <a:cxn ang="0">
                    <a:pos x="T0" y="T1"/>
                  </a:cxn>
                  <a:cxn ang="0">
                    <a:pos x="T2" y="T3"/>
                  </a:cxn>
                  <a:cxn ang="0">
                    <a:pos x="T4" y="T5"/>
                  </a:cxn>
                  <a:cxn ang="0">
                    <a:pos x="T6" y="T7"/>
                  </a:cxn>
                  <a:cxn ang="0">
                    <a:pos x="T8" y="T9"/>
                  </a:cxn>
                </a:cxnLst>
                <a:rect l="0" t="0" r="r" b="b"/>
                <a:pathLst>
                  <a:path w="36" h="36">
                    <a:moveTo>
                      <a:pt x="18" y="0"/>
                    </a:moveTo>
                    <a:lnTo>
                      <a:pt x="36" y="18"/>
                    </a:lnTo>
                    <a:lnTo>
                      <a:pt x="18" y="36"/>
                    </a:lnTo>
                    <a:lnTo>
                      <a:pt x="0" y="18"/>
                    </a:lnTo>
                    <a:lnTo>
                      <a:pt x="18" y="0"/>
                    </a:lnTo>
                    <a:close/>
                  </a:path>
                </a:pathLst>
              </a:custGeom>
              <a:solidFill>
                <a:srgbClr val="F24F11"/>
              </a:solidFill>
              <a:ln w="9525">
                <a:solidFill>
                  <a:srgbClr val="F24F11"/>
                </a:solidFill>
                <a:prstDash val="solid"/>
                <a:round/>
                <a:headEnd/>
                <a:tailEnd/>
              </a:ln>
            </p:spPr>
            <p:txBody>
              <a:bodyPr/>
              <a:lstStyle/>
              <a:p>
                <a:endParaRPr lang="it-IT"/>
              </a:p>
            </p:txBody>
          </p:sp>
          <p:sp>
            <p:nvSpPr>
              <p:cNvPr id="213" name="Freeform 188"/>
              <p:cNvSpPr>
                <a:spLocks/>
              </p:cNvSpPr>
              <p:nvPr/>
            </p:nvSpPr>
            <p:spPr bwMode="auto">
              <a:xfrm>
                <a:off x="2611" y="2559"/>
                <a:ext cx="33" cy="31"/>
              </a:xfrm>
              <a:custGeom>
                <a:avLst/>
                <a:gdLst>
                  <a:gd name="T0" fmla="*/ 18 w 36"/>
                  <a:gd name="T1" fmla="*/ 0 h 36"/>
                  <a:gd name="T2" fmla="*/ 36 w 36"/>
                  <a:gd name="T3" fmla="*/ 18 h 36"/>
                  <a:gd name="T4" fmla="*/ 18 w 36"/>
                  <a:gd name="T5" fmla="*/ 36 h 36"/>
                  <a:gd name="T6" fmla="*/ 0 w 36"/>
                  <a:gd name="T7" fmla="*/ 18 h 36"/>
                  <a:gd name="T8" fmla="*/ 18 w 36"/>
                  <a:gd name="T9" fmla="*/ 0 h 36"/>
                </a:gdLst>
                <a:ahLst/>
                <a:cxnLst>
                  <a:cxn ang="0">
                    <a:pos x="T0" y="T1"/>
                  </a:cxn>
                  <a:cxn ang="0">
                    <a:pos x="T2" y="T3"/>
                  </a:cxn>
                  <a:cxn ang="0">
                    <a:pos x="T4" y="T5"/>
                  </a:cxn>
                  <a:cxn ang="0">
                    <a:pos x="T6" y="T7"/>
                  </a:cxn>
                  <a:cxn ang="0">
                    <a:pos x="T8" y="T9"/>
                  </a:cxn>
                </a:cxnLst>
                <a:rect l="0" t="0" r="r" b="b"/>
                <a:pathLst>
                  <a:path w="36" h="36">
                    <a:moveTo>
                      <a:pt x="18" y="0"/>
                    </a:moveTo>
                    <a:lnTo>
                      <a:pt x="36" y="18"/>
                    </a:lnTo>
                    <a:lnTo>
                      <a:pt x="18" y="36"/>
                    </a:lnTo>
                    <a:lnTo>
                      <a:pt x="0" y="18"/>
                    </a:lnTo>
                    <a:lnTo>
                      <a:pt x="18" y="0"/>
                    </a:lnTo>
                    <a:close/>
                  </a:path>
                </a:pathLst>
              </a:custGeom>
              <a:solidFill>
                <a:srgbClr val="F24F11"/>
              </a:solidFill>
              <a:ln w="9525">
                <a:solidFill>
                  <a:srgbClr val="F24F11"/>
                </a:solidFill>
                <a:prstDash val="solid"/>
                <a:round/>
                <a:headEnd/>
                <a:tailEnd/>
              </a:ln>
            </p:spPr>
            <p:txBody>
              <a:bodyPr/>
              <a:lstStyle/>
              <a:p>
                <a:endParaRPr lang="it-IT"/>
              </a:p>
            </p:txBody>
          </p:sp>
          <p:sp>
            <p:nvSpPr>
              <p:cNvPr id="214" name="Freeform 189"/>
              <p:cNvSpPr>
                <a:spLocks/>
              </p:cNvSpPr>
              <p:nvPr/>
            </p:nvSpPr>
            <p:spPr bwMode="auto">
              <a:xfrm>
                <a:off x="3548" y="2065"/>
                <a:ext cx="32" cy="31"/>
              </a:xfrm>
              <a:custGeom>
                <a:avLst/>
                <a:gdLst>
                  <a:gd name="T0" fmla="*/ 18 w 36"/>
                  <a:gd name="T1" fmla="*/ 0 h 36"/>
                  <a:gd name="T2" fmla="*/ 36 w 36"/>
                  <a:gd name="T3" fmla="*/ 18 h 36"/>
                  <a:gd name="T4" fmla="*/ 18 w 36"/>
                  <a:gd name="T5" fmla="*/ 36 h 36"/>
                  <a:gd name="T6" fmla="*/ 0 w 36"/>
                  <a:gd name="T7" fmla="*/ 18 h 36"/>
                  <a:gd name="T8" fmla="*/ 18 w 36"/>
                  <a:gd name="T9" fmla="*/ 0 h 36"/>
                </a:gdLst>
                <a:ahLst/>
                <a:cxnLst>
                  <a:cxn ang="0">
                    <a:pos x="T0" y="T1"/>
                  </a:cxn>
                  <a:cxn ang="0">
                    <a:pos x="T2" y="T3"/>
                  </a:cxn>
                  <a:cxn ang="0">
                    <a:pos x="T4" y="T5"/>
                  </a:cxn>
                  <a:cxn ang="0">
                    <a:pos x="T6" y="T7"/>
                  </a:cxn>
                  <a:cxn ang="0">
                    <a:pos x="T8" y="T9"/>
                  </a:cxn>
                </a:cxnLst>
                <a:rect l="0" t="0" r="r" b="b"/>
                <a:pathLst>
                  <a:path w="36" h="36">
                    <a:moveTo>
                      <a:pt x="18" y="0"/>
                    </a:moveTo>
                    <a:lnTo>
                      <a:pt x="36" y="18"/>
                    </a:lnTo>
                    <a:lnTo>
                      <a:pt x="18" y="36"/>
                    </a:lnTo>
                    <a:lnTo>
                      <a:pt x="0" y="18"/>
                    </a:lnTo>
                    <a:lnTo>
                      <a:pt x="18" y="0"/>
                    </a:lnTo>
                    <a:close/>
                  </a:path>
                </a:pathLst>
              </a:custGeom>
              <a:solidFill>
                <a:srgbClr val="F24F11"/>
              </a:solidFill>
              <a:ln w="9525">
                <a:solidFill>
                  <a:srgbClr val="F24F11"/>
                </a:solidFill>
                <a:prstDash val="solid"/>
                <a:round/>
                <a:headEnd/>
                <a:tailEnd/>
              </a:ln>
            </p:spPr>
            <p:txBody>
              <a:bodyPr/>
              <a:lstStyle/>
              <a:p>
                <a:endParaRPr lang="it-IT"/>
              </a:p>
            </p:txBody>
          </p:sp>
          <p:sp>
            <p:nvSpPr>
              <p:cNvPr id="215" name="Freeform 190"/>
              <p:cNvSpPr>
                <a:spLocks/>
              </p:cNvSpPr>
              <p:nvPr/>
            </p:nvSpPr>
            <p:spPr bwMode="auto">
              <a:xfrm>
                <a:off x="2367" y="2379"/>
                <a:ext cx="32" cy="31"/>
              </a:xfrm>
              <a:custGeom>
                <a:avLst/>
                <a:gdLst>
                  <a:gd name="T0" fmla="*/ 18 w 36"/>
                  <a:gd name="T1" fmla="*/ 0 h 35"/>
                  <a:gd name="T2" fmla="*/ 36 w 36"/>
                  <a:gd name="T3" fmla="*/ 18 h 35"/>
                  <a:gd name="T4" fmla="*/ 18 w 36"/>
                  <a:gd name="T5" fmla="*/ 35 h 35"/>
                  <a:gd name="T6" fmla="*/ 0 w 36"/>
                  <a:gd name="T7" fmla="*/ 18 h 35"/>
                  <a:gd name="T8" fmla="*/ 18 w 36"/>
                  <a:gd name="T9" fmla="*/ 0 h 35"/>
                </a:gdLst>
                <a:ahLst/>
                <a:cxnLst>
                  <a:cxn ang="0">
                    <a:pos x="T0" y="T1"/>
                  </a:cxn>
                  <a:cxn ang="0">
                    <a:pos x="T2" y="T3"/>
                  </a:cxn>
                  <a:cxn ang="0">
                    <a:pos x="T4" y="T5"/>
                  </a:cxn>
                  <a:cxn ang="0">
                    <a:pos x="T6" y="T7"/>
                  </a:cxn>
                  <a:cxn ang="0">
                    <a:pos x="T8" y="T9"/>
                  </a:cxn>
                </a:cxnLst>
                <a:rect l="0" t="0" r="r" b="b"/>
                <a:pathLst>
                  <a:path w="36" h="35">
                    <a:moveTo>
                      <a:pt x="18" y="0"/>
                    </a:moveTo>
                    <a:lnTo>
                      <a:pt x="36" y="18"/>
                    </a:lnTo>
                    <a:lnTo>
                      <a:pt x="18" y="35"/>
                    </a:lnTo>
                    <a:lnTo>
                      <a:pt x="0" y="18"/>
                    </a:lnTo>
                    <a:lnTo>
                      <a:pt x="18" y="0"/>
                    </a:lnTo>
                    <a:close/>
                  </a:path>
                </a:pathLst>
              </a:custGeom>
              <a:solidFill>
                <a:srgbClr val="F24F11"/>
              </a:solidFill>
              <a:ln w="9525">
                <a:solidFill>
                  <a:srgbClr val="F24F11"/>
                </a:solidFill>
                <a:prstDash val="solid"/>
                <a:round/>
                <a:headEnd/>
                <a:tailEnd/>
              </a:ln>
            </p:spPr>
            <p:txBody>
              <a:bodyPr/>
              <a:lstStyle/>
              <a:p>
                <a:endParaRPr lang="it-IT"/>
              </a:p>
            </p:txBody>
          </p:sp>
          <p:sp>
            <p:nvSpPr>
              <p:cNvPr id="216" name="Freeform 191"/>
              <p:cNvSpPr>
                <a:spLocks/>
              </p:cNvSpPr>
              <p:nvPr/>
            </p:nvSpPr>
            <p:spPr bwMode="auto">
              <a:xfrm>
                <a:off x="2167" y="2724"/>
                <a:ext cx="32" cy="30"/>
              </a:xfrm>
              <a:custGeom>
                <a:avLst/>
                <a:gdLst>
                  <a:gd name="T0" fmla="*/ 18 w 35"/>
                  <a:gd name="T1" fmla="*/ 0 h 35"/>
                  <a:gd name="T2" fmla="*/ 35 w 35"/>
                  <a:gd name="T3" fmla="*/ 18 h 35"/>
                  <a:gd name="T4" fmla="*/ 18 w 35"/>
                  <a:gd name="T5" fmla="*/ 35 h 35"/>
                  <a:gd name="T6" fmla="*/ 0 w 35"/>
                  <a:gd name="T7" fmla="*/ 18 h 35"/>
                  <a:gd name="T8" fmla="*/ 18 w 35"/>
                  <a:gd name="T9" fmla="*/ 0 h 35"/>
                </a:gdLst>
                <a:ahLst/>
                <a:cxnLst>
                  <a:cxn ang="0">
                    <a:pos x="T0" y="T1"/>
                  </a:cxn>
                  <a:cxn ang="0">
                    <a:pos x="T2" y="T3"/>
                  </a:cxn>
                  <a:cxn ang="0">
                    <a:pos x="T4" y="T5"/>
                  </a:cxn>
                  <a:cxn ang="0">
                    <a:pos x="T6" y="T7"/>
                  </a:cxn>
                  <a:cxn ang="0">
                    <a:pos x="T8" y="T9"/>
                  </a:cxn>
                </a:cxnLst>
                <a:rect l="0" t="0" r="r" b="b"/>
                <a:pathLst>
                  <a:path w="35" h="35">
                    <a:moveTo>
                      <a:pt x="18" y="0"/>
                    </a:moveTo>
                    <a:lnTo>
                      <a:pt x="35" y="18"/>
                    </a:lnTo>
                    <a:lnTo>
                      <a:pt x="18" y="35"/>
                    </a:lnTo>
                    <a:lnTo>
                      <a:pt x="0" y="18"/>
                    </a:lnTo>
                    <a:lnTo>
                      <a:pt x="18" y="0"/>
                    </a:lnTo>
                    <a:close/>
                  </a:path>
                </a:pathLst>
              </a:custGeom>
              <a:solidFill>
                <a:srgbClr val="F24F11"/>
              </a:solidFill>
              <a:ln w="9525">
                <a:solidFill>
                  <a:srgbClr val="F24F11"/>
                </a:solidFill>
                <a:prstDash val="solid"/>
                <a:round/>
                <a:headEnd/>
                <a:tailEnd/>
              </a:ln>
            </p:spPr>
            <p:txBody>
              <a:bodyPr/>
              <a:lstStyle/>
              <a:p>
                <a:endParaRPr lang="it-IT"/>
              </a:p>
            </p:txBody>
          </p:sp>
          <p:sp>
            <p:nvSpPr>
              <p:cNvPr id="217" name="Freeform 192"/>
              <p:cNvSpPr>
                <a:spLocks/>
              </p:cNvSpPr>
              <p:nvPr/>
            </p:nvSpPr>
            <p:spPr bwMode="auto">
              <a:xfrm>
                <a:off x="3120" y="2112"/>
                <a:ext cx="33" cy="31"/>
              </a:xfrm>
              <a:custGeom>
                <a:avLst/>
                <a:gdLst>
                  <a:gd name="T0" fmla="*/ 18 w 36"/>
                  <a:gd name="T1" fmla="*/ 0 h 36"/>
                  <a:gd name="T2" fmla="*/ 36 w 36"/>
                  <a:gd name="T3" fmla="*/ 18 h 36"/>
                  <a:gd name="T4" fmla="*/ 18 w 36"/>
                  <a:gd name="T5" fmla="*/ 36 h 36"/>
                  <a:gd name="T6" fmla="*/ 0 w 36"/>
                  <a:gd name="T7" fmla="*/ 18 h 36"/>
                  <a:gd name="T8" fmla="*/ 18 w 36"/>
                  <a:gd name="T9" fmla="*/ 0 h 36"/>
                </a:gdLst>
                <a:ahLst/>
                <a:cxnLst>
                  <a:cxn ang="0">
                    <a:pos x="T0" y="T1"/>
                  </a:cxn>
                  <a:cxn ang="0">
                    <a:pos x="T2" y="T3"/>
                  </a:cxn>
                  <a:cxn ang="0">
                    <a:pos x="T4" y="T5"/>
                  </a:cxn>
                  <a:cxn ang="0">
                    <a:pos x="T6" y="T7"/>
                  </a:cxn>
                  <a:cxn ang="0">
                    <a:pos x="T8" y="T9"/>
                  </a:cxn>
                </a:cxnLst>
                <a:rect l="0" t="0" r="r" b="b"/>
                <a:pathLst>
                  <a:path w="36" h="36">
                    <a:moveTo>
                      <a:pt x="18" y="0"/>
                    </a:moveTo>
                    <a:lnTo>
                      <a:pt x="36" y="18"/>
                    </a:lnTo>
                    <a:lnTo>
                      <a:pt x="18" y="36"/>
                    </a:lnTo>
                    <a:lnTo>
                      <a:pt x="0" y="18"/>
                    </a:lnTo>
                    <a:lnTo>
                      <a:pt x="18" y="0"/>
                    </a:lnTo>
                    <a:close/>
                  </a:path>
                </a:pathLst>
              </a:custGeom>
              <a:solidFill>
                <a:srgbClr val="F24F11"/>
              </a:solidFill>
              <a:ln w="9525">
                <a:solidFill>
                  <a:srgbClr val="F24F11"/>
                </a:solidFill>
                <a:prstDash val="solid"/>
                <a:round/>
                <a:headEnd/>
                <a:tailEnd/>
              </a:ln>
            </p:spPr>
            <p:txBody>
              <a:bodyPr/>
              <a:lstStyle/>
              <a:p>
                <a:endParaRPr lang="it-IT"/>
              </a:p>
            </p:txBody>
          </p:sp>
          <p:sp>
            <p:nvSpPr>
              <p:cNvPr id="218" name="Freeform 193"/>
              <p:cNvSpPr>
                <a:spLocks/>
              </p:cNvSpPr>
              <p:nvPr/>
            </p:nvSpPr>
            <p:spPr bwMode="auto">
              <a:xfrm>
                <a:off x="2416" y="2533"/>
                <a:ext cx="32" cy="31"/>
              </a:xfrm>
              <a:custGeom>
                <a:avLst/>
                <a:gdLst>
                  <a:gd name="T0" fmla="*/ 18 w 36"/>
                  <a:gd name="T1" fmla="*/ 0 h 36"/>
                  <a:gd name="T2" fmla="*/ 36 w 36"/>
                  <a:gd name="T3" fmla="*/ 18 h 36"/>
                  <a:gd name="T4" fmla="*/ 18 w 36"/>
                  <a:gd name="T5" fmla="*/ 36 h 36"/>
                  <a:gd name="T6" fmla="*/ 0 w 36"/>
                  <a:gd name="T7" fmla="*/ 18 h 36"/>
                  <a:gd name="T8" fmla="*/ 18 w 36"/>
                  <a:gd name="T9" fmla="*/ 0 h 36"/>
                </a:gdLst>
                <a:ahLst/>
                <a:cxnLst>
                  <a:cxn ang="0">
                    <a:pos x="T0" y="T1"/>
                  </a:cxn>
                  <a:cxn ang="0">
                    <a:pos x="T2" y="T3"/>
                  </a:cxn>
                  <a:cxn ang="0">
                    <a:pos x="T4" y="T5"/>
                  </a:cxn>
                  <a:cxn ang="0">
                    <a:pos x="T6" y="T7"/>
                  </a:cxn>
                  <a:cxn ang="0">
                    <a:pos x="T8" y="T9"/>
                  </a:cxn>
                </a:cxnLst>
                <a:rect l="0" t="0" r="r" b="b"/>
                <a:pathLst>
                  <a:path w="36" h="36">
                    <a:moveTo>
                      <a:pt x="18" y="0"/>
                    </a:moveTo>
                    <a:lnTo>
                      <a:pt x="36" y="18"/>
                    </a:lnTo>
                    <a:lnTo>
                      <a:pt x="18" y="36"/>
                    </a:lnTo>
                    <a:lnTo>
                      <a:pt x="0" y="18"/>
                    </a:lnTo>
                    <a:lnTo>
                      <a:pt x="18" y="0"/>
                    </a:lnTo>
                    <a:close/>
                  </a:path>
                </a:pathLst>
              </a:custGeom>
              <a:solidFill>
                <a:srgbClr val="F24F11"/>
              </a:solidFill>
              <a:ln w="9525">
                <a:solidFill>
                  <a:srgbClr val="F24F11"/>
                </a:solidFill>
                <a:prstDash val="solid"/>
                <a:round/>
                <a:headEnd/>
                <a:tailEnd/>
              </a:ln>
            </p:spPr>
            <p:txBody>
              <a:bodyPr/>
              <a:lstStyle/>
              <a:p>
                <a:endParaRPr lang="it-IT"/>
              </a:p>
            </p:txBody>
          </p:sp>
          <p:sp>
            <p:nvSpPr>
              <p:cNvPr id="219" name="Freeform 194"/>
              <p:cNvSpPr>
                <a:spLocks/>
              </p:cNvSpPr>
              <p:nvPr/>
            </p:nvSpPr>
            <p:spPr bwMode="auto">
              <a:xfrm>
                <a:off x="2805" y="2323"/>
                <a:ext cx="33" cy="31"/>
              </a:xfrm>
              <a:custGeom>
                <a:avLst/>
                <a:gdLst>
                  <a:gd name="T0" fmla="*/ 18 w 36"/>
                  <a:gd name="T1" fmla="*/ 0 h 36"/>
                  <a:gd name="T2" fmla="*/ 36 w 36"/>
                  <a:gd name="T3" fmla="*/ 18 h 36"/>
                  <a:gd name="T4" fmla="*/ 18 w 36"/>
                  <a:gd name="T5" fmla="*/ 36 h 36"/>
                  <a:gd name="T6" fmla="*/ 0 w 36"/>
                  <a:gd name="T7" fmla="*/ 18 h 36"/>
                  <a:gd name="T8" fmla="*/ 18 w 36"/>
                  <a:gd name="T9" fmla="*/ 0 h 36"/>
                </a:gdLst>
                <a:ahLst/>
                <a:cxnLst>
                  <a:cxn ang="0">
                    <a:pos x="T0" y="T1"/>
                  </a:cxn>
                  <a:cxn ang="0">
                    <a:pos x="T2" y="T3"/>
                  </a:cxn>
                  <a:cxn ang="0">
                    <a:pos x="T4" y="T5"/>
                  </a:cxn>
                  <a:cxn ang="0">
                    <a:pos x="T6" y="T7"/>
                  </a:cxn>
                  <a:cxn ang="0">
                    <a:pos x="T8" y="T9"/>
                  </a:cxn>
                </a:cxnLst>
                <a:rect l="0" t="0" r="r" b="b"/>
                <a:pathLst>
                  <a:path w="36" h="36">
                    <a:moveTo>
                      <a:pt x="18" y="0"/>
                    </a:moveTo>
                    <a:lnTo>
                      <a:pt x="36" y="18"/>
                    </a:lnTo>
                    <a:lnTo>
                      <a:pt x="18" y="36"/>
                    </a:lnTo>
                    <a:lnTo>
                      <a:pt x="0" y="18"/>
                    </a:lnTo>
                    <a:lnTo>
                      <a:pt x="18" y="0"/>
                    </a:lnTo>
                    <a:close/>
                  </a:path>
                </a:pathLst>
              </a:custGeom>
              <a:solidFill>
                <a:srgbClr val="F24F11"/>
              </a:solidFill>
              <a:ln w="9525">
                <a:solidFill>
                  <a:srgbClr val="F24F11"/>
                </a:solidFill>
                <a:prstDash val="solid"/>
                <a:round/>
                <a:headEnd/>
                <a:tailEnd/>
              </a:ln>
            </p:spPr>
            <p:txBody>
              <a:bodyPr/>
              <a:lstStyle/>
              <a:p>
                <a:endParaRPr lang="it-IT"/>
              </a:p>
            </p:txBody>
          </p:sp>
          <p:sp>
            <p:nvSpPr>
              <p:cNvPr id="220" name="Freeform 195"/>
              <p:cNvSpPr>
                <a:spLocks/>
              </p:cNvSpPr>
              <p:nvPr/>
            </p:nvSpPr>
            <p:spPr bwMode="auto">
              <a:xfrm>
                <a:off x="2156" y="2795"/>
                <a:ext cx="32" cy="31"/>
              </a:xfrm>
              <a:custGeom>
                <a:avLst/>
                <a:gdLst>
                  <a:gd name="T0" fmla="*/ 18 w 35"/>
                  <a:gd name="T1" fmla="*/ 0 h 36"/>
                  <a:gd name="T2" fmla="*/ 35 w 35"/>
                  <a:gd name="T3" fmla="*/ 18 h 36"/>
                  <a:gd name="T4" fmla="*/ 18 w 35"/>
                  <a:gd name="T5" fmla="*/ 36 h 36"/>
                  <a:gd name="T6" fmla="*/ 0 w 35"/>
                  <a:gd name="T7" fmla="*/ 18 h 36"/>
                  <a:gd name="T8" fmla="*/ 18 w 35"/>
                  <a:gd name="T9" fmla="*/ 0 h 36"/>
                </a:gdLst>
                <a:ahLst/>
                <a:cxnLst>
                  <a:cxn ang="0">
                    <a:pos x="T0" y="T1"/>
                  </a:cxn>
                  <a:cxn ang="0">
                    <a:pos x="T2" y="T3"/>
                  </a:cxn>
                  <a:cxn ang="0">
                    <a:pos x="T4" y="T5"/>
                  </a:cxn>
                  <a:cxn ang="0">
                    <a:pos x="T6" y="T7"/>
                  </a:cxn>
                  <a:cxn ang="0">
                    <a:pos x="T8" y="T9"/>
                  </a:cxn>
                </a:cxnLst>
                <a:rect l="0" t="0" r="r" b="b"/>
                <a:pathLst>
                  <a:path w="35" h="36">
                    <a:moveTo>
                      <a:pt x="18" y="0"/>
                    </a:moveTo>
                    <a:lnTo>
                      <a:pt x="35" y="18"/>
                    </a:lnTo>
                    <a:lnTo>
                      <a:pt x="18" y="36"/>
                    </a:lnTo>
                    <a:lnTo>
                      <a:pt x="0" y="18"/>
                    </a:lnTo>
                    <a:lnTo>
                      <a:pt x="18" y="0"/>
                    </a:lnTo>
                    <a:close/>
                  </a:path>
                </a:pathLst>
              </a:custGeom>
              <a:solidFill>
                <a:srgbClr val="F24F11"/>
              </a:solidFill>
              <a:ln w="9525">
                <a:solidFill>
                  <a:srgbClr val="F24F11"/>
                </a:solidFill>
                <a:prstDash val="solid"/>
                <a:round/>
                <a:headEnd/>
                <a:tailEnd/>
              </a:ln>
            </p:spPr>
            <p:txBody>
              <a:bodyPr/>
              <a:lstStyle/>
              <a:p>
                <a:endParaRPr lang="it-IT"/>
              </a:p>
            </p:txBody>
          </p:sp>
          <p:sp>
            <p:nvSpPr>
              <p:cNvPr id="221" name="Freeform 196"/>
              <p:cNvSpPr>
                <a:spLocks/>
              </p:cNvSpPr>
              <p:nvPr/>
            </p:nvSpPr>
            <p:spPr bwMode="auto">
              <a:xfrm>
                <a:off x="2719" y="2277"/>
                <a:ext cx="33" cy="30"/>
              </a:xfrm>
              <a:custGeom>
                <a:avLst/>
                <a:gdLst>
                  <a:gd name="T0" fmla="*/ 18 w 36"/>
                  <a:gd name="T1" fmla="*/ 0 h 36"/>
                  <a:gd name="T2" fmla="*/ 36 w 36"/>
                  <a:gd name="T3" fmla="*/ 18 h 36"/>
                  <a:gd name="T4" fmla="*/ 18 w 36"/>
                  <a:gd name="T5" fmla="*/ 36 h 36"/>
                  <a:gd name="T6" fmla="*/ 0 w 36"/>
                  <a:gd name="T7" fmla="*/ 18 h 36"/>
                  <a:gd name="T8" fmla="*/ 18 w 36"/>
                  <a:gd name="T9" fmla="*/ 0 h 36"/>
                </a:gdLst>
                <a:ahLst/>
                <a:cxnLst>
                  <a:cxn ang="0">
                    <a:pos x="T0" y="T1"/>
                  </a:cxn>
                  <a:cxn ang="0">
                    <a:pos x="T2" y="T3"/>
                  </a:cxn>
                  <a:cxn ang="0">
                    <a:pos x="T4" y="T5"/>
                  </a:cxn>
                  <a:cxn ang="0">
                    <a:pos x="T6" y="T7"/>
                  </a:cxn>
                  <a:cxn ang="0">
                    <a:pos x="T8" y="T9"/>
                  </a:cxn>
                </a:cxnLst>
                <a:rect l="0" t="0" r="r" b="b"/>
                <a:pathLst>
                  <a:path w="36" h="36">
                    <a:moveTo>
                      <a:pt x="18" y="0"/>
                    </a:moveTo>
                    <a:lnTo>
                      <a:pt x="36" y="18"/>
                    </a:lnTo>
                    <a:lnTo>
                      <a:pt x="18" y="36"/>
                    </a:lnTo>
                    <a:lnTo>
                      <a:pt x="0" y="18"/>
                    </a:lnTo>
                    <a:lnTo>
                      <a:pt x="18" y="0"/>
                    </a:lnTo>
                    <a:close/>
                  </a:path>
                </a:pathLst>
              </a:custGeom>
              <a:solidFill>
                <a:srgbClr val="F24F11"/>
              </a:solidFill>
              <a:ln w="9525">
                <a:solidFill>
                  <a:srgbClr val="F24F11"/>
                </a:solidFill>
                <a:prstDash val="solid"/>
                <a:round/>
                <a:headEnd/>
                <a:tailEnd/>
              </a:ln>
            </p:spPr>
            <p:txBody>
              <a:bodyPr/>
              <a:lstStyle/>
              <a:p>
                <a:endParaRPr lang="it-IT"/>
              </a:p>
            </p:txBody>
          </p:sp>
          <p:sp>
            <p:nvSpPr>
              <p:cNvPr id="222" name="Freeform 197"/>
              <p:cNvSpPr>
                <a:spLocks/>
              </p:cNvSpPr>
              <p:nvPr/>
            </p:nvSpPr>
            <p:spPr bwMode="auto">
              <a:xfrm>
                <a:off x="2383" y="2538"/>
                <a:ext cx="33" cy="31"/>
              </a:xfrm>
              <a:custGeom>
                <a:avLst/>
                <a:gdLst>
                  <a:gd name="T0" fmla="*/ 18 w 36"/>
                  <a:gd name="T1" fmla="*/ 0 h 36"/>
                  <a:gd name="T2" fmla="*/ 36 w 36"/>
                  <a:gd name="T3" fmla="*/ 18 h 36"/>
                  <a:gd name="T4" fmla="*/ 18 w 36"/>
                  <a:gd name="T5" fmla="*/ 36 h 36"/>
                  <a:gd name="T6" fmla="*/ 0 w 36"/>
                  <a:gd name="T7" fmla="*/ 18 h 36"/>
                  <a:gd name="T8" fmla="*/ 18 w 36"/>
                  <a:gd name="T9" fmla="*/ 0 h 36"/>
                </a:gdLst>
                <a:ahLst/>
                <a:cxnLst>
                  <a:cxn ang="0">
                    <a:pos x="T0" y="T1"/>
                  </a:cxn>
                  <a:cxn ang="0">
                    <a:pos x="T2" y="T3"/>
                  </a:cxn>
                  <a:cxn ang="0">
                    <a:pos x="T4" y="T5"/>
                  </a:cxn>
                  <a:cxn ang="0">
                    <a:pos x="T6" y="T7"/>
                  </a:cxn>
                  <a:cxn ang="0">
                    <a:pos x="T8" y="T9"/>
                  </a:cxn>
                </a:cxnLst>
                <a:rect l="0" t="0" r="r" b="b"/>
                <a:pathLst>
                  <a:path w="36" h="36">
                    <a:moveTo>
                      <a:pt x="18" y="0"/>
                    </a:moveTo>
                    <a:lnTo>
                      <a:pt x="36" y="18"/>
                    </a:lnTo>
                    <a:lnTo>
                      <a:pt x="18" y="36"/>
                    </a:lnTo>
                    <a:lnTo>
                      <a:pt x="0" y="18"/>
                    </a:lnTo>
                    <a:lnTo>
                      <a:pt x="18" y="0"/>
                    </a:lnTo>
                    <a:close/>
                  </a:path>
                </a:pathLst>
              </a:custGeom>
              <a:solidFill>
                <a:srgbClr val="F24F11"/>
              </a:solidFill>
              <a:ln w="9525">
                <a:solidFill>
                  <a:srgbClr val="F24F11"/>
                </a:solidFill>
                <a:prstDash val="solid"/>
                <a:round/>
                <a:headEnd/>
                <a:tailEnd/>
              </a:ln>
            </p:spPr>
            <p:txBody>
              <a:bodyPr/>
              <a:lstStyle/>
              <a:p>
                <a:endParaRPr lang="it-IT"/>
              </a:p>
            </p:txBody>
          </p:sp>
          <p:sp>
            <p:nvSpPr>
              <p:cNvPr id="223" name="Freeform 198"/>
              <p:cNvSpPr>
                <a:spLocks/>
              </p:cNvSpPr>
              <p:nvPr/>
            </p:nvSpPr>
            <p:spPr bwMode="auto">
              <a:xfrm>
                <a:off x="3044" y="2292"/>
                <a:ext cx="33" cy="31"/>
              </a:xfrm>
              <a:custGeom>
                <a:avLst/>
                <a:gdLst>
                  <a:gd name="T0" fmla="*/ 18 w 36"/>
                  <a:gd name="T1" fmla="*/ 0 h 36"/>
                  <a:gd name="T2" fmla="*/ 36 w 36"/>
                  <a:gd name="T3" fmla="*/ 18 h 36"/>
                  <a:gd name="T4" fmla="*/ 18 w 36"/>
                  <a:gd name="T5" fmla="*/ 36 h 36"/>
                  <a:gd name="T6" fmla="*/ 0 w 36"/>
                  <a:gd name="T7" fmla="*/ 18 h 36"/>
                  <a:gd name="T8" fmla="*/ 18 w 36"/>
                  <a:gd name="T9" fmla="*/ 0 h 36"/>
                </a:gdLst>
                <a:ahLst/>
                <a:cxnLst>
                  <a:cxn ang="0">
                    <a:pos x="T0" y="T1"/>
                  </a:cxn>
                  <a:cxn ang="0">
                    <a:pos x="T2" y="T3"/>
                  </a:cxn>
                  <a:cxn ang="0">
                    <a:pos x="T4" y="T5"/>
                  </a:cxn>
                  <a:cxn ang="0">
                    <a:pos x="T6" y="T7"/>
                  </a:cxn>
                  <a:cxn ang="0">
                    <a:pos x="T8" y="T9"/>
                  </a:cxn>
                </a:cxnLst>
                <a:rect l="0" t="0" r="r" b="b"/>
                <a:pathLst>
                  <a:path w="36" h="36">
                    <a:moveTo>
                      <a:pt x="18" y="0"/>
                    </a:moveTo>
                    <a:lnTo>
                      <a:pt x="36" y="18"/>
                    </a:lnTo>
                    <a:lnTo>
                      <a:pt x="18" y="36"/>
                    </a:lnTo>
                    <a:lnTo>
                      <a:pt x="0" y="18"/>
                    </a:lnTo>
                    <a:lnTo>
                      <a:pt x="18" y="0"/>
                    </a:lnTo>
                    <a:close/>
                  </a:path>
                </a:pathLst>
              </a:custGeom>
              <a:solidFill>
                <a:srgbClr val="F24F11"/>
              </a:solidFill>
              <a:ln w="9525">
                <a:solidFill>
                  <a:srgbClr val="F24F11"/>
                </a:solidFill>
                <a:prstDash val="solid"/>
                <a:round/>
                <a:headEnd/>
                <a:tailEnd/>
              </a:ln>
            </p:spPr>
            <p:txBody>
              <a:bodyPr/>
              <a:lstStyle/>
              <a:p>
                <a:endParaRPr lang="it-IT"/>
              </a:p>
            </p:txBody>
          </p:sp>
          <p:sp>
            <p:nvSpPr>
              <p:cNvPr id="224" name="Freeform 199"/>
              <p:cNvSpPr>
                <a:spLocks/>
              </p:cNvSpPr>
              <p:nvPr/>
            </p:nvSpPr>
            <p:spPr bwMode="auto">
              <a:xfrm>
                <a:off x="2692" y="2471"/>
                <a:ext cx="33" cy="31"/>
              </a:xfrm>
              <a:custGeom>
                <a:avLst/>
                <a:gdLst>
                  <a:gd name="T0" fmla="*/ 18 w 36"/>
                  <a:gd name="T1" fmla="*/ 0 h 36"/>
                  <a:gd name="T2" fmla="*/ 36 w 36"/>
                  <a:gd name="T3" fmla="*/ 18 h 36"/>
                  <a:gd name="T4" fmla="*/ 18 w 36"/>
                  <a:gd name="T5" fmla="*/ 36 h 36"/>
                  <a:gd name="T6" fmla="*/ 0 w 36"/>
                  <a:gd name="T7" fmla="*/ 18 h 36"/>
                  <a:gd name="T8" fmla="*/ 18 w 36"/>
                  <a:gd name="T9" fmla="*/ 0 h 36"/>
                </a:gdLst>
                <a:ahLst/>
                <a:cxnLst>
                  <a:cxn ang="0">
                    <a:pos x="T0" y="T1"/>
                  </a:cxn>
                  <a:cxn ang="0">
                    <a:pos x="T2" y="T3"/>
                  </a:cxn>
                  <a:cxn ang="0">
                    <a:pos x="T4" y="T5"/>
                  </a:cxn>
                  <a:cxn ang="0">
                    <a:pos x="T6" y="T7"/>
                  </a:cxn>
                  <a:cxn ang="0">
                    <a:pos x="T8" y="T9"/>
                  </a:cxn>
                </a:cxnLst>
                <a:rect l="0" t="0" r="r" b="b"/>
                <a:pathLst>
                  <a:path w="36" h="36">
                    <a:moveTo>
                      <a:pt x="18" y="0"/>
                    </a:moveTo>
                    <a:lnTo>
                      <a:pt x="36" y="18"/>
                    </a:lnTo>
                    <a:lnTo>
                      <a:pt x="18" y="36"/>
                    </a:lnTo>
                    <a:lnTo>
                      <a:pt x="0" y="18"/>
                    </a:lnTo>
                    <a:lnTo>
                      <a:pt x="18" y="0"/>
                    </a:lnTo>
                    <a:close/>
                  </a:path>
                </a:pathLst>
              </a:custGeom>
              <a:solidFill>
                <a:srgbClr val="F24F11"/>
              </a:solidFill>
              <a:ln w="9525">
                <a:solidFill>
                  <a:srgbClr val="F24F11"/>
                </a:solidFill>
                <a:prstDash val="solid"/>
                <a:round/>
                <a:headEnd/>
                <a:tailEnd/>
              </a:ln>
            </p:spPr>
            <p:txBody>
              <a:bodyPr/>
              <a:lstStyle/>
              <a:p>
                <a:endParaRPr lang="it-IT"/>
              </a:p>
            </p:txBody>
          </p:sp>
          <p:sp>
            <p:nvSpPr>
              <p:cNvPr id="225" name="Freeform 200"/>
              <p:cNvSpPr>
                <a:spLocks/>
              </p:cNvSpPr>
              <p:nvPr/>
            </p:nvSpPr>
            <p:spPr bwMode="auto">
              <a:xfrm>
                <a:off x="2995" y="2225"/>
                <a:ext cx="33" cy="31"/>
              </a:xfrm>
              <a:custGeom>
                <a:avLst/>
                <a:gdLst>
                  <a:gd name="T0" fmla="*/ 18 w 36"/>
                  <a:gd name="T1" fmla="*/ 0 h 36"/>
                  <a:gd name="T2" fmla="*/ 36 w 36"/>
                  <a:gd name="T3" fmla="*/ 18 h 36"/>
                  <a:gd name="T4" fmla="*/ 18 w 36"/>
                  <a:gd name="T5" fmla="*/ 36 h 36"/>
                  <a:gd name="T6" fmla="*/ 0 w 36"/>
                  <a:gd name="T7" fmla="*/ 18 h 36"/>
                  <a:gd name="T8" fmla="*/ 18 w 36"/>
                  <a:gd name="T9" fmla="*/ 0 h 36"/>
                </a:gdLst>
                <a:ahLst/>
                <a:cxnLst>
                  <a:cxn ang="0">
                    <a:pos x="T0" y="T1"/>
                  </a:cxn>
                  <a:cxn ang="0">
                    <a:pos x="T2" y="T3"/>
                  </a:cxn>
                  <a:cxn ang="0">
                    <a:pos x="T4" y="T5"/>
                  </a:cxn>
                  <a:cxn ang="0">
                    <a:pos x="T6" y="T7"/>
                  </a:cxn>
                  <a:cxn ang="0">
                    <a:pos x="T8" y="T9"/>
                  </a:cxn>
                </a:cxnLst>
                <a:rect l="0" t="0" r="r" b="b"/>
                <a:pathLst>
                  <a:path w="36" h="36">
                    <a:moveTo>
                      <a:pt x="18" y="0"/>
                    </a:moveTo>
                    <a:lnTo>
                      <a:pt x="36" y="18"/>
                    </a:lnTo>
                    <a:lnTo>
                      <a:pt x="18" y="36"/>
                    </a:lnTo>
                    <a:lnTo>
                      <a:pt x="0" y="18"/>
                    </a:lnTo>
                    <a:lnTo>
                      <a:pt x="18" y="0"/>
                    </a:lnTo>
                    <a:close/>
                  </a:path>
                </a:pathLst>
              </a:custGeom>
              <a:solidFill>
                <a:srgbClr val="F24F11"/>
              </a:solidFill>
              <a:ln w="9525">
                <a:solidFill>
                  <a:srgbClr val="F24F11"/>
                </a:solidFill>
                <a:prstDash val="solid"/>
                <a:round/>
                <a:headEnd/>
                <a:tailEnd/>
              </a:ln>
            </p:spPr>
            <p:txBody>
              <a:bodyPr/>
              <a:lstStyle/>
              <a:p>
                <a:endParaRPr lang="it-IT"/>
              </a:p>
            </p:txBody>
          </p:sp>
          <p:sp>
            <p:nvSpPr>
              <p:cNvPr id="226" name="Freeform 201"/>
              <p:cNvSpPr>
                <a:spLocks/>
              </p:cNvSpPr>
              <p:nvPr/>
            </p:nvSpPr>
            <p:spPr bwMode="auto">
              <a:xfrm>
                <a:off x="2492" y="2512"/>
                <a:ext cx="32" cy="31"/>
              </a:xfrm>
              <a:custGeom>
                <a:avLst/>
                <a:gdLst>
                  <a:gd name="T0" fmla="*/ 18 w 36"/>
                  <a:gd name="T1" fmla="*/ 0 h 36"/>
                  <a:gd name="T2" fmla="*/ 36 w 36"/>
                  <a:gd name="T3" fmla="*/ 18 h 36"/>
                  <a:gd name="T4" fmla="*/ 18 w 36"/>
                  <a:gd name="T5" fmla="*/ 36 h 36"/>
                  <a:gd name="T6" fmla="*/ 0 w 36"/>
                  <a:gd name="T7" fmla="*/ 18 h 36"/>
                  <a:gd name="T8" fmla="*/ 18 w 36"/>
                  <a:gd name="T9" fmla="*/ 0 h 36"/>
                </a:gdLst>
                <a:ahLst/>
                <a:cxnLst>
                  <a:cxn ang="0">
                    <a:pos x="T0" y="T1"/>
                  </a:cxn>
                  <a:cxn ang="0">
                    <a:pos x="T2" y="T3"/>
                  </a:cxn>
                  <a:cxn ang="0">
                    <a:pos x="T4" y="T5"/>
                  </a:cxn>
                  <a:cxn ang="0">
                    <a:pos x="T6" y="T7"/>
                  </a:cxn>
                  <a:cxn ang="0">
                    <a:pos x="T8" y="T9"/>
                  </a:cxn>
                </a:cxnLst>
                <a:rect l="0" t="0" r="r" b="b"/>
                <a:pathLst>
                  <a:path w="36" h="36">
                    <a:moveTo>
                      <a:pt x="18" y="0"/>
                    </a:moveTo>
                    <a:lnTo>
                      <a:pt x="36" y="18"/>
                    </a:lnTo>
                    <a:lnTo>
                      <a:pt x="18" y="36"/>
                    </a:lnTo>
                    <a:lnTo>
                      <a:pt x="0" y="18"/>
                    </a:lnTo>
                    <a:lnTo>
                      <a:pt x="18" y="0"/>
                    </a:lnTo>
                    <a:close/>
                  </a:path>
                </a:pathLst>
              </a:custGeom>
              <a:solidFill>
                <a:srgbClr val="F24F11"/>
              </a:solidFill>
              <a:ln w="9525">
                <a:solidFill>
                  <a:srgbClr val="F24F11"/>
                </a:solidFill>
                <a:prstDash val="solid"/>
                <a:round/>
                <a:headEnd/>
                <a:tailEnd/>
              </a:ln>
            </p:spPr>
            <p:txBody>
              <a:bodyPr/>
              <a:lstStyle/>
              <a:p>
                <a:endParaRPr lang="it-IT"/>
              </a:p>
            </p:txBody>
          </p:sp>
          <p:sp>
            <p:nvSpPr>
              <p:cNvPr id="227" name="Freeform 202"/>
              <p:cNvSpPr>
                <a:spLocks/>
              </p:cNvSpPr>
              <p:nvPr/>
            </p:nvSpPr>
            <p:spPr bwMode="auto">
              <a:xfrm>
                <a:off x="2557" y="2518"/>
                <a:ext cx="32" cy="31"/>
              </a:xfrm>
              <a:custGeom>
                <a:avLst/>
                <a:gdLst>
                  <a:gd name="T0" fmla="*/ 18 w 36"/>
                  <a:gd name="T1" fmla="*/ 0 h 36"/>
                  <a:gd name="T2" fmla="*/ 36 w 36"/>
                  <a:gd name="T3" fmla="*/ 18 h 36"/>
                  <a:gd name="T4" fmla="*/ 18 w 36"/>
                  <a:gd name="T5" fmla="*/ 36 h 36"/>
                  <a:gd name="T6" fmla="*/ 0 w 36"/>
                  <a:gd name="T7" fmla="*/ 18 h 36"/>
                  <a:gd name="T8" fmla="*/ 18 w 36"/>
                  <a:gd name="T9" fmla="*/ 0 h 36"/>
                </a:gdLst>
                <a:ahLst/>
                <a:cxnLst>
                  <a:cxn ang="0">
                    <a:pos x="T0" y="T1"/>
                  </a:cxn>
                  <a:cxn ang="0">
                    <a:pos x="T2" y="T3"/>
                  </a:cxn>
                  <a:cxn ang="0">
                    <a:pos x="T4" y="T5"/>
                  </a:cxn>
                  <a:cxn ang="0">
                    <a:pos x="T6" y="T7"/>
                  </a:cxn>
                  <a:cxn ang="0">
                    <a:pos x="T8" y="T9"/>
                  </a:cxn>
                </a:cxnLst>
                <a:rect l="0" t="0" r="r" b="b"/>
                <a:pathLst>
                  <a:path w="36" h="36">
                    <a:moveTo>
                      <a:pt x="18" y="0"/>
                    </a:moveTo>
                    <a:lnTo>
                      <a:pt x="36" y="18"/>
                    </a:lnTo>
                    <a:lnTo>
                      <a:pt x="18" y="36"/>
                    </a:lnTo>
                    <a:lnTo>
                      <a:pt x="0" y="18"/>
                    </a:lnTo>
                    <a:lnTo>
                      <a:pt x="18" y="0"/>
                    </a:lnTo>
                    <a:close/>
                  </a:path>
                </a:pathLst>
              </a:custGeom>
              <a:solidFill>
                <a:srgbClr val="F24F11"/>
              </a:solidFill>
              <a:ln w="9525">
                <a:solidFill>
                  <a:srgbClr val="F24F11"/>
                </a:solidFill>
                <a:prstDash val="solid"/>
                <a:round/>
                <a:headEnd/>
                <a:tailEnd/>
              </a:ln>
            </p:spPr>
            <p:txBody>
              <a:bodyPr/>
              <a:lstStyle/>
              <a:p>
                <a:endParaRPr lang="it-IT"/>
              </a:p>
            </p:txBody>
          </p:sp>
          <p:sp>
            <p:nvSpPr>
              <p:cNvPr id="228" name="Freeform 203"/>
              <p:cNvSpPr>
                <a:spLocks/>
              </p:cNvSpPr>
              <p:nvPr/>
            </p:nvSpPr>
            <p:spPr bwMode="auto">
              <a:xfrm>
                <a:off x="2399" y="2487"/>
                <a:ext cx="33" cy="31"/>
              </a:xfrm>
              <a:custGeom>
                <a:avLst/>
                <a:gdLst>
                  <a:gd name="T0" fmla="*/ 18 w 36"/>
                  <a:gd name="T1" fmla="*/ 0 h 36"/>
                  <a:gd name="T2" fmla="*/ 36 w 36"/>
                  <a:gd name="T3" fmla="*/ 18 h 36"/>
                  <a:gd name="T4" fmla="*/ 18 w 36"/>
                  <a:gd name="T5" fmla="*/ 36 h 36"/>
                  <a:gd name="T6" fmla="*/ 0 w 36"/>
                  <a:gd name="T7" fmla="*/ 18 h 36"/>
                  <a:gd name="T8" fmla="*/ 18 w 36"/>
                  <a:gd name="T9" fmla="*/ 0 h 36"/>
                </a:gdLst>
                <a:ahLst/>
                <a:cxnLst>
                  <a:cxn ang="0">
                    <a:pos x="T0" y="T1"/>
                  </a:cxn>
                  <a:cxn ang="0">
                    <a:pos x="T2" y="T3"/>
                  </a:cxn>
                  <a:cxn ang="0">
                    <a:pos x="T4" y="T5"/>
                  </a:cxn>
                  <a:cxn ang="0">
                    <a:pos x="T6" y="T7"/>
                  </a:cxn>
                  <a:cxn ang="0">
                    <a:pos x="T8" y="T9"/>
                  </a:cxn>
                </a:cxnLst>
                <a:rect l="0" t="0" r="r" b="b"/>
                <a:pathLst>
                  <a:path w="36" h="36">
                    <a:moveTo>
                      <a:pt x="18" y="0"/>
                    </a:moveTo>
                    <a:lnTo>
                      <a:pt x="36" y="18"/>
                    </a:lnTo>
                    <a:lnTo>
                      <a:pt x="18" y="36"/>
                    </a:lnTo>
                    <a:lnTo>
                      <a:pt x="0" y="18"/>
                    </a:lnTo>
                    <a:lnTo>
                      <a:pt x="18" y="0"/>
                    </a:lnTo>
                    <a:close/>
                  </a:path>
                </a:pathLst>
              </a:custGeom>
              <a:solidFill>
                <a:srgbClr val="F24F11"/>
              </a:solidFill>
              <a:ln w="9525">
                <a:solidFill>
                  <a:srgbClr val="F24F11"/>
                </a:solidFill>
                <a:prstDash val="solid"/>
                <a:round/>
                <a:headEnd/>
                <a:tailEnd/>
              </a:ln>
            </p:spPr>
            <p:txBody>
              <a:bodyPr/>
              <a:lstStyle/>
              <a:p>
                <a:endParaRPr lang="it-IT"/>
              </a:p>
            </p:txBody>
          </p:sp>
          <p:sp>
            <p:nvSpPr>
              <p:cNvPr id="229" name="Freeform 204"/>
              <p:cNvSpPr>
                <a:spLocks/>
              </p:cNvSpPr>
              <p:nvPr/>
            </p:nvSpPr>
            <p:spPr bwMode="auto">
              <a:xfrm>
                <a:off x="2811" y="2404"/>
                <a:ext cx="32" cy="31"/>
              </a:xfrm>
              <a:custGeom>
                <a:avLst/>
                <a:gdLst>
                  <a:gd name="T0" fmla="*/ 18 w 36"/>
                  <a:gd name="T1" fmla="*/ 0 h 36"/>
                  <a:gd name="T2" fmla="*/ 36 w 36"/>
                  <a:gd name="T3" fmla="*/ 18 h 36"/>
                  <a:gd name="T4" fmla="*/ 18 w 36"/>
                  <a:gd name="T5" fmla="*/ 36 h 36"/>
                  <a:gd name="T6" fmla="*/ 0 w 36"/>
                  <a:gd name="T7" fmla="*/ 18 h 36"/>
                  <a:gd name="T8" fmla="*/ 18 w 36"/>
                  <a:gd name="T9" fmla="*/ 0 h 36"/>
                </a:gdLst>
                <a:ahLst/>
                <a:cxnLst>
                  <a:cxn ang="0">
                    <a:pos x="T0" y="T1"/>
                  </a:cxn>
                  <a:cxn ang="0">
                    <a:pos x="T2" y="T3"/>
                  </a:cxn>
                  <a:cxn ang="0">
                    <a:pos x="T4" y="T5"/>
                  </a:cxn>
                  <a:cxn ang="0">
                    <a:pos x="T6" y="T7"/>
                  </a:cxn>
                  <a:cxn ang="0">
                    <a:pos x="T8" y="T9"/>
                  </a:cxn>
                </a:cxnLst>
                <a:rect l="0" t="0" r="r" b="b"/>
                <a:pathLst>
                  <a:path w="36" h="36">
                    <a:moveTo>
                      <a:pt x="18" y="0"/>
                    </a:moveTo>
                    <a:lnTo>
                      <a:pt x="36" y="18"/>
                    </a:lnTo>
                    <a:lnTo>
                      <a:pt x="18" y="36"/>
                    </a:lnTo>
                    <a:lnTo>
                      <a:pt x="0" y="18"/>
                    </a:lnTo>
                    <a:lnTo>
                      <a:pt x="18" y="0"/>
                    </a:lnTo>
                    <a:close/>
                  </a:path>
                </a:pathLst>
              </a:custGeom>
              <a:solidFill>
                <a:srgbClr val="F24F11"/>
              </a:solidFill>
              <a:ln w="9525">
                <a:solidFill>
                  <a:srgbClr val="F24F11"/>
                </a:solidFill>
                <a:prstDash val="solid"/>
                <a:round/>
                <a:headEnd/>
                <a:tailEnd/>
              </a:ln>
            </p:spPr>
            <p:txBody>
              <a:bodyPr/>
              <a:lstStyle/>
              <a:p>
                <a:endParaRPr lang="it-IT"/>
              </a:p>
            </p:txBody>
          </p:sp>
          <p:sp>
            <p:nvSpPr>
              <p:cNvPr id="230" name="Freeform 205"/>
              <p:cNvSpPr>
                <a:spLocks/>
              </p:cNvSpPr>
              <p:nvPr/>
            </p:nvSpPr>
            <p:spPr bwMode="auto">
              <a:xfrm>
                <a:off x="2435" y="2556"/>
                <a:ext cx="77" cy="31"/>
              </a:xfrm>
              <a:custGeom>
                <a:avLst/>
                <a:gdLst>
                  <a:gd name="T0" fmla="*/ 18 w 36"/>
                  <a:gd name="T1" fmla="*/ 0 h 36"/>
                  <a:gd name="T2" fmla="*/ 36 w 36"/>
                  <a:gd name="T3" fmla="*/ 18 h 36"/>
                  <a:gd name="T4" fmla="*/ 18 w 36"/>
                  <a:gd name="T5" fmla="*/ 36 h 36"/>
                  <a:gd name="T6" fmla="*/ 0 w 36"/>
                  <a:gd name="T7" fmla="*/ 18 h 36"/>
                  <a:gd name="T8" fmla="*/ 18 w 36"/>
                  <a:gd name="T9" fmla="*/ 0 h 36"/>
                </a:gdLst>
                <a:ahLst/>
                <a:cxnLst>
                  <a:cxn ang="0">
                    <a:pos x="T0" y="T1"/>
                  </a:cxn>
                  <a:cxn ang="0">
                    <a:pos x="T2" y="T3"/>
                  </a:cxn>
                  <a:cxn ang="0">
                    <a:pos x="T4" y="T5"/>
                  </a:cxn>
                  <a:cxn ang="0">
                    <a:pos x="T6" y="T7"/>
                  </a:cxn>
                  <a:cxn ang="0">
                    <a:pos x="T8" y="T9"/>
                  </a:cxn>
                </a:cxnLst>
                <a:rect l="0" t="0" r="r" b="b"/>
                <a:pathLst>
                  <a:path w="36" h="36">
                    <a:moveTo>
                      <a:pt x="18" y="0"/>
                    </a:moveTo>
                    <a:lnTo>
                      <a:pt x="36" y="18"/>
                    </a:lnTo>
                    <a:lnTo>
                      <a:pt x="18" y="36"/>
                    </a:lnTo>
                    <a:lnTo>
                      <a:pt x="0" y="18"/>
                    </a:lnTo>
                    <a:lnTo>
                      <a:pt x="18" y="0"/>
                    </a:lnTo>
                    <a:close/>
                  </a:path>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endParaRPr lang="it-IT"/>
              </a:p>
            </p:txBody>
          </p:sp>
          <p:sp>
            <p:nvSpPr>
              <p:cNvPr id="231" name="Freeform 206"/>
              <p:cNvSpPr>
                <a:spLocks/>
              </p:cNvSpPr>
              <p:nvPr/>
            </p:nvSpPr>
            <p:spPr bwMode="auto">
              <a:xfrm>
                <a:off x="2269" y="2729"/>
                <a:ext cx="33" cy="30"/>
              </a:xfrm>
              <a:custGeom>
                <a:avLst/>
                <a:gdLst>
                  <a:gd name="T0" fmla="*/ 18 w 36"/>
                  <a:gd name="T1" fmla="*/ 0 h 35"/>
                  <a:gd name="T2" fmla="*/ 36 w 36"/>
                  <a:gd name="T3" fmla="*/ 18 h 35"/>
                  <a:gd name="T4" fmla="*/ 18 w 36"/>
                  <a:gd name="T5" fmla="*/ 35 h 35"/>
                  <a:gd name="T6" fmla="*/ 0 w 36"/>
                  <a:gd name="T7" fmla="*/ 18 h 35"/>
                  <a:gd name="T8" fmla="*/ 18 w 36"/>
                  <a:gd name="T9" fmla="*/ 0 h 35"/>
                </a:gdLst>
                <a:ahLst/>
                <a:cxnLst>
                  <a:cxn ang="0">
                    <a:pos x="T0" y="T1"/>
                  </a:cxn>
                  <a:cxn ang="0">
                    <a:pos x="T2" y="T3"/>
                  </a:cxn>
                  <a:cxn ang="0">
                    <a:pos x="T4" y="T5"/>
                  </a:cxn>
                  <a:cxn ang="0">
                    <a:pos x="T6" y="T7"/>
                  </a:cxn>
                  <a:cxn ang="0">
                    <a:pos x="T8" y="T9"/>
                  </a:cxn>
                </a:cxnLst>
                <a:rect l="0" t="0" r="r" b="b"/>
                <a:pathLst>
                  <a:path w="36" h="35">
                    <a:moveTo>
                      <a:pt x="18" y="0"/>
                    </a:moveTo>
                    <a:lnTo>
                      <a:pt x="36" y="18"/>
                    </a:lnTo>
                    <a:lnTo>
                      <a:pt x="18" y="35"/>
                    </a:lnTo>
                    <a:lnTo>
                      <a:pt x="0" y="18"/>
                    </a:lnTo>
                    <a:lnTo>
                      <a:pt x="18" y="0"/>
                    </a:lnTo>
                    <a:close/>
                  </a:path>
                </a:pathLst>
              </a:custGeom>
              <a:solidFill>
                <a:srgbClr val="F24F11"/>
              </a:solidFill>
              <a:ln w="9525">
                <a:solidFill>
                  <a:srgbClr val="F24F11"/>
                </a:solidFill>
                <a:prstDash val="solid"/>
                <a:round/>
                <a:headEnd/>
                <a:tailEnd/>
              </a:ln>
            </p:spPr>
            <p:txBody>
              <a:bodyPr/>
              <a:lstStyle/>
              <a:p>
                <a:endParaRPr lang="it-IT"/>
              </a:p>
            </p:txBody>
          </p:sp>
          <p:sp>
            <p:nvSpPr>
              <p:cNvPr id="232" name="Freeform 207"/>
              <p:cNvSpPr>
                <a:spLocks/>
              </p:cNvSpPr>
              <p:nvPr/>
            </p:nvSpPr>
            <p:spPr bwMode="auto">
              <a:xfrm>
                <a:off x="1896" y="2718"/>
                <a:ext cx="32" cy="30"/>
              </a:xfrm>
              <a:custGeom>
                <a:avLst/>
                <a:gdLst>
                  <a:gd name="T0" fmla="*/ 18 w 36"/>
                  <a:gd name="T1" fmla="*/ 0 h 35"/>
                  <a:gd name="T2" fmla="*/ 36 w 36"/>
                  <a:gd name="T3" fmla="*/ 18 h 35"/>
                  <a:gd name="T4" fmla="*/ 18 w 36"/>
                  <a:gd name="T5" fmla="*/ 35 h 35"/>
                  <a:gd name="T6" fmla="*/ 0 w 36"/>
                  <a:gd name="T7" fmla="*/ 18 h 35"/>
                  <a:gd name="T8" fmla="*/ 18 w 36"/>
                  <a:gd name="T9" fmla="*/ 0 h 35"/>
                </a:gdLst>
                <a:ahLst/>
                <a:cxnLst>
                  <a:cxn ang="0">
                    <a:pos x="T0" y="T1"/>
                  </a:cxn>
                  <a:cxn ang="0">
                    <a:pos x="T2" y="T3"/>
                  </a:cxn>
                  <a:cxn ang="0">
                    <a:pos x="T4" y="T5"/>
                  </a:cxn>
                  <a:cxn ang="0">
                    <a:pos x="T6" y="T7"/>
                  </a:cxn>
                  <a:cxn ang="0">
                    <a:pos x="T8" y="T9"/>
                  </a:cxn>
                </a:cxnLst>
                <a:rect l="0" t="0" r="r" b="b"/>
                <a:pathLst>
                  <a:path w="36" h="35">
                    <a:moveTo>
                      <a:pt x="18" y="0"/>
                    </a:moveTo>
                    <a:lnTo>
                      <a:pt x="36" y="18"/>
                    </a:lnTo>
                    <a:lnTo>
                      <a:pt x="18" y="35"/>
                    </a:lnTo>
                    <a:lnTo>
                      <a:pt x="0" y="18"/>
                    </a:lnTo>
                    <a:lnTo>
                      <a:pt x="18" y="0"/>
                    </a:lnTo>
                    <a:close/>
                  </a:path>
                </a:pathLst>
              </a:custGeom>
              <a:solidFill>
                <a:srgbClr val="F24F11"/>
              </a:solidFill>
              <a:ln w="9525">
                <a:solidFill>
                  <a:srgbClr val="F24F11"/>
                </a:solidFill>
                <a:prstDash val="solid"/>
                <a:round/>
                <a:headEnd/>
                <a:tailEnd/>
              </a:ln>
            </p:spPr>
            <p:txBody>
              <a:bodyPr/>
              <a:lstStyle/>
              <a:p>
                <a:endParaRPr lang="it-IT"/>
              </a:p>
            </p:txBody>
          </p:sp>
          <p:sp>
            <p:nvSpPr>
              <p:cNvPr id="233" name="Freeform 208"/>
              <p:cNvSpPr>
                <a:spLocks/>
              </p:cNvSpPr>
              <p:nvPr/>
            </p:nvSpPr>
            <p:spPr bwMode="auto">
              <a:xfrm>
                <a:off x="3050" y="2518"/>
                <a:ext cx="32" cy="31"/>
              </a:xfrm>
              <a:custGeom>
                <a:avLst/>
                <a:gdLst>
                  <a:gd name="T0" fmla="*/ 18 w 36"/>
                  <a:gd name="T1" fmla="*/ 0 h 36"/>
                  <a:gd name="T2" fmla="*/ 36 w 36"/>
                  <a:gd name="T3" fmla="*/ 18 h 36"/>
                  <a:gd name="T4" fmla="*/ 18 w 36"/>
                  <a:gd name="T5" fmla="*/ 36 h 36"/>
                  <a:gd name="T6" fmla="*/ 0 w 36"/>
                  <a:gd name="T7" fmla="*/ 18 h 36"/>
                  <a:gd name="T8" fmla="*/ 18 w 36"/>
                  <a:gd name="T9" fmla="*/ 0 h 36"/>
                </a:gdLst>
                <a:ahLst/>
                <a:cxnLst>
                  <a:cxn ang="0">
                    <a:pos x="T0" y="T1"/>
                  </a:cxn>
                  <a:cxn ang="0">
                    <a:pos x="T2" y="T3"/>
                  </a:cxn>
                  <a:cxn ang="0">
                    <a:pos x="T4" y="T5"/>
                  </a:cxn>
                  <a:cxn ang="0">
                    <a:pos x="T6" y="T7"/>
                  </a:cxn>
                  <a:cxn ang="0">
                    <a:pos x="T8" y="T9"/>
                  </a:cxn>
                </a:cxnLst>
                <a:rect l="0" t="0" r="r" b="b"/>
                <a:pathLst>
                  <a:path w="36" h="36">
                    <a:moveTo>
                      <a:pt x="18" y="0"/>
                    </a:moveTo>
                    <a:lnTo>
                      <a:pt x="36" y="18"/>
                    </a:lnTo>
                    <a:lnTo>
                      <a:pt x="18" y="36"/>
                    </a:lnTo>
                    <a:lnTo>
                      <a:pt x="0" y="18"/>
                    </a:lnTo>
                    <a:lnTo>
                      <a:pt x="18" y="0"/>
                    </a:lnTo>
                    <a:close/>
                  </a:path>
                </a:pathLst>
              </a:custGeom>
              <a:solidFill>
                <a:srgbClr val="F24F11"/>
              </a:solidFill>
              <a:ln w="9525">
                <a:solidFill>
                  <a:srgbClr val="F24F11"/>
                </a:solidFill>
                <a:prstDash val="solid"/>
                <a:round/>
                <a:headEnd/>
                <a:tailEnd/>
              </a:ln>
            </p:spPr>
            <p:txBody>
              <a:bodyPr/>
              <a:lstStyle/>
              <a:p>
                <a:endParaRPr lang="it-IT"/>
              </a:p>
            </p:txBody>
          </p:sp>
          <p:sp>
            <p:nvSpPr>
              <p:cNvPr id="234" name="Freeform 209"/>
              <p:cNvSpPr>
                <a:spLocks/>
              </p:cNvSpPr>
              <p:nvPr/>
            </p:nvSpPr>
            <p:spPr bwMode="auto">
              <a:xfrm>
                <a:off x="3098" y="2122"/>
                <a:ext cx="33" cy="31"/>
              </a:xfrm>
              <a:custGeom>
                <a:avLst/>
                <a:gdLst>
                  <a:gd name="T0" fmla="*/ 18 w 36"/>
                  <a:gd name="T1" fmla="*/ 0 h 36"/>
                  <a:gd name="T2" fmla="*/ 36 w 36"/>
                  <a:gd name="T3" fmla="*/ 18 h 36"/>
                  <a:gd name="T4" fmla="*/ 18 w 36"/>
                  <a:gd name="T5" fmla="*/ 36 h 36"/>
                  <a:gd name="T6" fmla="*/ 0 w 36"/>
                  <a:gd name="T7" fmla="*/ 18 h 36"/>
                  <a:gd name="T8" fmla="*/ 18 w 36"/>
                  <a:gd name="T9" fmla="*/ 0 h 36"/>
                </a:gdLst>
                <a:ahLst/>
                <a:cxnLst>
                  <a:cxn ang="0">
                    <a:pos x="T0" y="T1"/>
                  </a:cxn>
                  <a:cxn ang="0">
                    <a:pos x="T2" y="T3"/>
                  </a:cxn>
                  <a:cxn ang="0">
                    <a:pos x="T4" y="T5"/>
                  </a:cxn>
                  <a:cxn ang="0">
                    <a:pos x="T6" y="T7"/>
                  </a:cxn>
                  <a:cxn ang="0">
                    <a:pos x="T8" y="T9"/>
                  </a:cxn>
                </a:cxnLst>
                <a:rect l="0" t="0" r="r" b="b"/>
                <a:pathLst>
                  <a:path w="36" h="36">
                    <a:moveTo>
                      <a:pt x="18" y="0"/>
                    </a:moveTo>
                    <a:lnTo>
                      <a:pt x="36" y="18"/>
                    </a:lnTo>
                    <a:lnTo>
                      <a:pt x="18" y="36"/>
                    </a:lnTo>
                    <a:lnTo>
                      <a:pt x="0" y="18"/>
                    </a:lnTo>
                    <a:lnTo>
                      <a:pt x="18" y="0"/>
                    </a:lnTo>
                    <a:close/>
                  </a:path>
                </a:pathLst>
              </a:custGeom>
              <a:solidFill>
                <a:srgbClr val="F24F11"/>
              </a:solidFill>
              <a:ln w="9525">
                <a:solidFill>
                  <a:srgbClr val="F24F11"/>
                </a:solidFill>
                <a:prstDash val="solid"/>
                <a:round/>
                <a:headEnd/>
                <a:tailEnd/>
              </a:ln>
            </p:spPr>
            <p:txBody>
              <a:bodyPr/>
              <a:lstStyle/>
              <a:p>
                <a:endParaRPr lang="it-IT"/>
              </a:p>
            </p:txBody>
          </p:sp>
          <p:sp>
            <p:nvSpPr>
              <p:cNvPr id="235" name="Freeform 210"/>
              <p:cNvSpPr>
                <a:spLocks/>
              </p:cNvSpPr>
              <p:nvPr/>
            </p:nvSpPr>
            <p:spPr bwMode="auto">
              <a:xfrm>
                <a:off x="2142" y="2587"/>
                <a:ext cx="76" cy="31"/>
              </a:xfrm>
              <a:custGeom>
                <a:avLst/>
                <a:gdLst>
                  <a:gd name="T0" fmla="*/ 18 w 36"/>
                  <a:gd name="T1" fmla="*/ 0 h 36"/>
                  <a:gd name="T2" fmla="*/ 36 w 36"/>
                  <a:gd name="T3" fmla="*/ 18 h 36"/>
                  <a:gd name="T4" fmla="*/ 18 w 36"/>
                  <a:gd name="T5" fmla="*/ 36 h 36"/>
                  <a:gd name="T6" fmla="*/ 0 w 36"/>
                  <a:gd name="T7" fmla="*/ 18 h 36"/>
                  <a:gd name="T8" fmla="*/ 18 w 36"/>
                  <a:gd name="T9" fmla="*/ 0 h 36"/>
                </a:gdLst>
                <a:ahLst/>
                <a:cxnLst>
                  <a:cxn ang="0">
                    <a:pos x="T0" y="T1"/>
                  </a:cxn>
                  <a:cxn ang="0">
                    <a:pos x="T2" y="T3"/>
                  </a:cxn>
                  <a:cxn ang="0">
                    <a:pos x="T4" y="T5"/>
                  </a:cxn>
                  <a:cxn ang="0">
                    <a:pos x="T6" y="T7"/>
                  </a:cxn>
                  <a:cxn ang="0">
                    <a:pos x="T8" y="T9"/>
                  </a:cxn>
                </a:cxnLst>
                <a:rect l="0" t="0" r="r" b="b"/>
                <a:pathLst>
                  <a:path w="36" h="36">
                    <a:moveTo>
                      <a:pt x="18" y="0"/>
                    </a:moveTo>
                    <a:lnTo>
                      <a:pt x="36" y="18"/>
                    </a:lnTo>
                    <a:lnTo>
                      <a:pt x="18" y="36"/>
                    </a:lnTo>
                    <a:lnTo>
                      <a:pt x="0" y="18"/>
                    </a:lnTo>
                    <a:lnTo>
                      <a:pt x="18" y="0"/>
                    </a:lnTo>
                    <a:close/>
                  </a:path>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endParaRPr lang="it-IT"/>
              </a:p>
            </p:txBody>
          </p:sp>
          <p:sp>
            <p:nvSpPr>
              <p:cNvPr id="236" name="Freeform 211"/>
              <p:cNvSpPr>
                <a:spLocks/>
              </p:cNvSpPr>
              <p:nvPr/>
            </p:nvSpPr>
            <p:spPr bwMode="auto">
              <a:xfrm>
                <a:off x="2698" y="2461"/>
                <a:ext cx="32" cy="31"/>
              </a:xfrm>
              <a:custGeom>
                <a:avLst/>
                <a:gdLst>
                  <a:gd name="T0" fmla="*/ 18 w 36"/>
                  <a:gd name="T1" fmla="*/ 0 h 36"/>
                  <a:gd name="T2" fmla="*/ 36 w 36"/>
                  <a:gd name="T3" fmla="*/ 18 h 36"/>
                  <a:gd name="T4" fmla="*/ 18 w 36"/>
                  <a:gd name="T5" fmla="*/ 36 h 36"/>
                  <a:gd name="T6" fmla="*/ 0 w 36"/>
                  <a:gd name="T7" fmla="*/ 18 h 36"/>
                  <a:gd name="T8" fmla="*/ 18 w 36"/>
                  <a:gd name="T9" fmla="*/ 0 h 36"/>
                </a:gdLst>
                <a:ahLst/>
                <a:cxnLst>
                  <a:cxn ang="0">
                    <a:pos x="T0" y="T1"/>
                  </a:cxn>
                  <a:cxn ang="0">
                    <a:pos x="T2" y="T3"/>
                  </a:cxn>
                  <a:cxn ang="0">
                    <a:pos x="T4" y="T5"/>
                  </a:cxn>
                  <a:cxn ang="0">
                    <a:pos x="T6" y="T7"/>
                  </a:cxn>
                  <a:cxn ang="0">
                    <a:pos x="T8" y="T9"/>
                  </a:cxn>
                </a:cxnLst>
                <a:rect l="0" t="0" r="r" b="b"/>
                <a:pathLst>
                  <a:path w="36" h="36">
                    <a:moveTo>
                      <a:pt x="18" y="0"/>
                    </a:moveTo>
                    <a:lnTo>
                      <a:pt x="36" y="18"/>
                    </a:lnTo>
                    <a:lnTo>
                      <a:pt x="18" y="36"/>
                    </a:lnTo>
                    <a:lnTo>
                      <a:pt x="0" y="18"/>
                    </a:lnTo>
                    <a:lnTo>
                      <a:pt x="18" y="0"/>
                    </a:lnTo>
                    <a:close/>
                  </a:path>
                </a:pathLst>
              </a:custGeom>
              <a:solidFill>
                <a:srgbClr val="F24F11"/>
              </a:solidFill>
              <a:ln w="9525">
                <a:solidFill>
                  <a:srgbClr val="F24F11"/>
                </a:solidFill>
                <a:prstDash val="solid"/>
                <a:round/>
                <a:headEnd/>
                <a:tailEnd/>
              </a:ln>
            </p:spPr>
            <p:txBody>
              <a:bodyPr/>
              <a:lstStyle/>
              <a:p>
                <a:endParaRPr lang="it-IT"/>
              </a:p>
            </p:txBody>
          </p:sp>
          <p:sp>
            <p:nvSpPr>
              <p:cNvPr id="237" name="Freeform 212"/>
              <p:cNvSpPr>
                <a:spLocks/>
              </p:cNvSpPr>
              <p:nvPr/>
            </p:nvSpPr>
            <p:spPr bwMode="auto">
              <a:xfrm>
                <a:off x="2502" y="2399"/>
                <a:ext cx="33" cy="31"/>
              </a:xfrm>
              <a:custGeom>
                <a:avLst/>
                <a:gdLst>
                  <a:gd name="T0" fmla="*/ 18 w 36"/>
                  <a:gd name="T1" fmla="*/ 0 h 36"/>
                  <a:gd name="T2" fmla="*/ 36 w 36"/>
                  <a:gd name="T3" fmla="*/ 18 h 36"/>
                  <a:gd name="T4" fmla="*/ 18 w 36"/>
                  <a:gd name="T5" fmla="*/ 36 h 36"/>
                  <a:gd name="T6" fmla="*/ 0 w 36"/>
                  <a:gd name="T7" fmla="*/ 18 h 36"/>
                  <a:gd name="T8" fmla="*/ 18 w 36"/>
                  <a:gd name="T9" fmla="*/ 0 h 36"/>
                </a:gdLst>
                <a:ahLst/>
                <a:cxnLst>
                  <a:cxn ang="0">
                    <a:pos x="T0" y="T1"/>
                  </a:cxn>
                  <a:cxn ang="0">
                    <a:pos x="T2" y="T3"/>
                  </a:cxn>
                  <a:cxn ang="0">
                    <a:pos x="T4" y="T5"/>
                  </a:cxn>
                  <a:cxn ang="0">
                    <a:pos x="T6" y="T7"/>
                  </a:cxn>
                  <a:cxn ang="0">
                    <a:pos x="T8" y="T9"/>
                  </a:cxn>
                </a:cxnLst>
                <a:rect l="0" t="0" r="r" b="b"/>
                <a:pathLst>
                  <a:path w="36" h="36">
                    <a:moveTo>
                      <a:pt x="18" y="0"/>
                    </a:moveTo>
                    <a:lnTo>
                      <a:pt x="36" y="18"/>
                    </a:lnTo>
                    <a:lnTo>
                      <a:pt x="18" y="36"/>
                    </a:lnTo>
                    <a:lnTo>
                      <a:pt x="0" y="18"/>
                    </a:lnTo>
                    <a:lnTo>
                      <a:pt x="18" y="0"/>
                    </a:lnTo>
                    <a:close/>
                  </a:path>
                </a:pathLst>
              </a:custGeom>
              <a:solidFill>
                <a:srgbClr val="F24F11"/>
              </a:solidFill>
              <a:ln w="9525">
                <a:solidFill>
                  <a:srgbClr val="F24F11"/>
                </a:solidFill>
                <a:prstDash val="solid"/>
                <a:round/>
                <a:headEnd/>
                <a:tailEnd/>
              </a:ln>
            </p:spPr>
            <p:txBody>
              <a:bodyPr/>
              <a:lstStyle/>
              <a:p>
                <a:endParaRPr lang="it-IT"/>
              </a:p>
            </p:txBody>
          </p:sp>
          <p:sp>
            <p:nvSpPr>
              <p:cNvPr id="238" name="Freeform 213"/>
              <p:cNvSpPr>
                <a:spLocks/>
              </p:cNvSpPr>
              <p:nvPr/>
            </p:nvSpPr>
            <p:spPr bwMode="auto">
              <a:xfrm>
                <a:off x="2714" y="2359"/>
                <a:ext cx="33" cy="31"/>
              </a:xfrm>
              <a:custGeom>
                <a:avLst/>
                <a:gdLst>
                  <a:gd name="T0" fmla="*/ 18 w 36"/>
                  <a:gd name="T1" fmla="*/ 0 h 36"/>
                  <a:gd name="T2" fmla="*/ 36 w 36"/>
                  <a:gd name="T3" fmla="*/ 18 h 36"/>
                  <a:gd name="T4" fmla="*/ 18 w 36"/>
                  <a:gd name="T5" fmla="*/ 36 h 36"/>
                  <a:gd name="T6" fmla="*/ 0 w 36"/>
                  <a:gd name="T7" fmla="*/ 18 h 36"/>
                  <a:gd name="T8" fmla="*/ 18 w 36"/>
                  <a:gd name="T9" fmla="*/ 0 h 36"/>
                </a:gdLst>
                <a:ahLst/>
                <a:cxnLst>
                  <a:cxn ang="0">
                    <a:pos x="T0" y="T1"/>
                  </a:cxn>
                  <a:cxn ang="0">
                    <a:pos x="T2" y="T3"/>
                  </a:cxn>
                  <a:cxn ang="0">
                    <a:pos x="T4" y="T5"/>
                  </a:cxn>
                  <a:cxn ang="0">
                    <a:pos x="T6" y="T7"/>
                  </a:cxn>
                  <a:cxn ang="0">
                    <a:pos x="T8" y="T9"/>
                  </a:cxn>
                </a:cxnLst>
                <a:rect l="0" t="0" r="r" b="b"/>
                <a:pathLst>
                  <a:path w="36" h="36">
                    <a:moveTo>
                      <a:pt x="18" y="0"/>
                    </a:moveTo>
                    <a:lnTo>
                      <a:pt x="36" y="18"/>
                    </a:lnTo>
                    <a:lnTo>
                      <a:pt x="18" y="36"/>
                    </a:lnTo>
                    <a:lnTo>
                      <a:pt x="0" y="18"/>
                    </a:lnTo>
                    <a:lnTo>
                      <a:pt x="18" y="0"/>
                    </a:lnTo>
                    <a:close/>
                  </a:path>
                </a:pathLst>
              </a:custGeom>
              <a:solidFill>
                <a:srgbClr val="F24F11"/>
              </a:solidFill>
              <a:ln w="9525">
                <a:solidFill>
                  <a:srgbClr val="F24F11"/>
                </a:solidFill>
                <a:prstDash val="solid"/>
                <a:round/>
                <a:headEnd/>
                <a:tailEnd/>
              </a:ln>
            </p:spPr>
            <p:txBody>
              <a:bodyPr/>
              <a:lstStyle/>
              <a:p>
                <a:endParaRPr lang="it-IT"/>
              </a:p>
            </p:txBody>
          </p:sp>
          <p:sp>
            <p:nvSpPr>
              <p:cNvPr id="239" name="Freeform 214"/>
              <p:cNvSpPr>
                <a:spLocks/>
              </p:cNvSpPr>
              <p:nvPr/>
            </p:nvSpPr>
            <p:spPr bwMode="auto">
              <a:xfrm>
                <a:off x="2589" y="2461"/>
                <a:ext cx="33" cy="31"/>
              </a:xfrm>
              <a:custGeom>
                <a:avLst/>
                <a:gdLst>
                  <a:gd name="T0" fmla="*/ 18 w 36"/>
                  <a:gd name="T1" fmla="*/ 0 h 36"/>
                  <a:gd name="T2" fmla="*/ 36 w 36"/>
                  <a:gd name="T3" fmla="*/ 18 h 36"/>
                  <a:gd name="T4" fmla="*/ 18 w 36"/>
                  <a:gd name="T5" fmla="*/ 36 h 36"/>
                  <a:gd name="T6" fmla="*/ 0 w 36"/>
                  <a:gd name="T7" fmla="*/ 18 h 36"/>
                  <a:gd name="T8" fmla="*/ 18 w 36"/>
                  <a:gd name="T9" fmla="*/ 0 h 36"/>
                </a:gdLst>
                <a:ahLst/>
                <a:cxnLst>
                  <a:cxn ang="0">
                    <a:pos x="T0" y="T1"/>
                  </a:cxn>
                  <a:cxn ang="0">
                    <a:pos x="T2" y="T3"/>
                  </a:cxn>
                  <a:cxn ang="0">
                    <a:pos x="T4" y="T5"/>
                  </a:cxn>
                  <a:cxn ang="0">
                    <a:pos x="T6" y="T7"/>
                  </a:cxn>
                  <a:cxn ang="0">
                    <a:pos x="T8" y="T9"/>
                  </a:cxn>
                </a:cxnLst>
                <a:rect l="0" t="0" r="r" b="b"/>
                <a:pathLst>
                  <a:path w="36" h="36">
                    <a:moveTo>
                      <a:pt x="18" y="0"/>
                    </a:moveTo>
                    <a:lnTo>
                      <a:pt x="36" y="18"/>
                    </a:lnTo>
                    <a:lnTo>
                      <a:pt x="18" y="36"/>
                    </a:lnTo>
                    <a:lnTo>
                      <a:pt x="0" y="18"/>
                    </a:lnTo>
                    <a:lnTo>
                      <a:pt x="18" y="0"/>
                    </a:lnTo>
                    <a:close/>
                  </a:path>
                </a:pathLst>
              </a:custGeom>
              <a:solidFill>
                <a:srgbClr val="F24F11"/>
              </a:solidFill>
              <a:ln w="9525">
                <a:solidFill>
                  <a:srgbClr val="F24F11"/>
                </a:solidFill>
                <a:prstDash val="solid"/>
                <a:round/>
                <a:headEnd/>
                <a:tailEnd/>
              </a:ln>
            </p:spPr>
            <p:txBody>
              <a:bodyPr/>
              <a:lstStyle/>
              <a:p>
                <a:endParaRPr lang="it-IT"/>
              </a:p>
            </p:txBody>
          </p:sp>
          <p:sp>
            <p:nvSpPr>
              <p:cNvPr id="240" name="Freeform 215"/>
              <p:cNvSpPr>
                <a:spLocks/>
              </p:cNvSpPr>
              <p:nvPr/>
            </p:nvSpPr>
            <p:spPr bwMode="auto">
              <a:xfrm>
                <a:off x="2361" y="2590"/>
                <a:ext cx="33" cy="31"/>
              </a:xfrm>
              <a:custGeom>
                <a:avLst/>
                <a:gdLst>
                  <a:gd name="T0" fmla="*/ 18 w 36"/>
                  <a:gd name="T1" fmla="*/ 0 h 36"/>
                  <a:gd name="T2" fmla="*/ 36 w 36"/>
                  <a:gd name="T3" fmla="*/ 18 h 36"/>
                  <a:gd name="T4" fmla="*/ 18 w 36"/>
                  <a:gd name="T5" fmla="*/ 36 h 36"/>
                  <a:gd name="T6" fmla="*/ 0 w 36"/>
                  <a:gd name="T7" fmla="*/ 18 h 36"/>
                  <a:gd name="T8" fmla="*/ 18 w 36"/>
                  <a:gd name="T9" fmla="*/ 0 h 36"/>
                </a:gdLst>
                <a:ahLst/>
                <a:cxnLst>
                  <a:cxn ang="0">
                    <a:pos x="T0" y="T1"/>
                  </a:cxn>
                  <a:cxn ang="0">
                    <a:pos x="T2" y="T3"/>
                  </a:cxn>
                  <a:cxn ang="0">
                    <a:pos x="T4" y="T5"/>
                  </a:cxn>
                  <a:cxn ang="0">
                    <a:pos x="T6" y="T7"/>
                  </a:cxn>
                  <a:cxn ang="0">
                    <a:pos x="T8" y="T9"/>
                  </a:cxn>
                </a:cxnLst>
                <a:rect l="0" t="0" r="r" b="b"/>
                <a:pathLst>
                  <a:path w="36" h="36">
                    <a:moveTo>
                      <a:pt x="18" y="0"/>
                    </a:moveTo>
                    <a:lnTo>
                      <a:pt x="36" y="18"/>
                    </a:lnTo>
                    <a:lnTo>
                      <a:pt x="18" y="36"/>
                    </a:lnTo>
                    <a:lnTo>
                      <a:pt x="0" y="18"/>
                    </a:lnTo>
                    <a:lnTo>
                      <a:pt x="18" y="0"/>
                    </a:lnTo>
                    <a:close/>
                  </a:path>
                </a:pathLst>
              </a:custGeom>
              <a:solidFill>
                <a:srgbClr val="F24F11"/>
              </a:solidFill>
              <a:ln w="9525">
                <a:solidFill>
                  <a:srgbClr val="F24F11"/>
                </a:solidFill>
                <a:prstDash val="solid"/>
                <a:round/>
                <a:headEnd/>
                <a:tailEnd/>
              </a:ln>
            </p:spPr>
            <p:txBody>
              <a:bodyPr/>
              <a:lstStyle/>
              <a:p>
                <a:endParaRPr lang="it-IT"/>
              </a:p>
            </p:txBody>
          </p:sp>
          <p:sp>
            <p:nvSpPr>
              <p:cNvPr id="241" name="Freeform 216"/>
              <p:cNvSpPr>
                <a:spLocks/>
              </p:cNvSpPr>
              <p:nvPr/>
            </p:nvSpPr>
            <p:spPr bwMode="auto">
              <a:xfrm>
                <a:off x="2909" y="2343"/>
                <a:ext cx="32" cy="31"/>
              </a:xfrm>
              <a:custGeom>
                <a:avLst/>
                <a:gdLst>
                  <a:gd name="T0" fmla="*/ 18 w 36"/>
                  <a:gd name="T1" fmla="*/ 0 h 36"/>
                  <a:gd name="T2" fmla="*/ 36 w 36"/>
                  <a:gd name="T3" fmla="*/ 18 h 36"/>
                  <a:gd name="T4" fmla="*/ 18 w 36"/>
                  <a:gd name="T5" fmla="*/ 36 h 36"/>
                  <a:gd name="T6" fmla="*/ 0 w 36"/>
                  <a:gd name="T7" fmla="*/ 18 h 36"/>
                  <a:gd name="T8" fmla="*/ 18 w 36"/>
                  <a:gd name="T9" fmla="*/ 0 h 36"/>
                </a:gdLst>
                <a:ahLst/>
                <a:cxnLst>
                  <a:cxn ang="0">
                    <a:pos x="T0" y="T1"/>
                  </a:cxn>
                  <a:cxn ang="0">
                    <a:pos x="T2" y="T3"/>
                  </a:cxn>
                  <a:cxn ang="0">
                    <a:pos x="T4" y="T5"/>
                  </a:cxn>
                  <a:cxn ang="0">
                    <a:pos x="T6" y="T7"/>
                  </a:cxn>
                  <a:cxn ang="0">
                    <a:pos x="T8" y="T9"/>
                  </a:cxn>
                </a:cxnLst>
                <a:rect l="0" t="0" r="r" b="b"/>
                <a:pathLst>
                  <a:path w="36" h="36">
                    <a:moveTo>
                      <a:pt x="18" y="0"/>
                    </a:moveTo>
                    <a:lnTo>
                      <a:pt x="36" y="18"/>
                    </a:lnTo>
                    <a:lnTo>
                      <a:pt x="18" y="36"/>
                    </a:lnTo>
                    <a:lnTo>
                      <a:pt x="0" y="18"/>
                    </a:lnTo>
                    <a:lnTo>
                      <a:pt x="18" y="0"/>
                    </a:lnTo>
                    <a:close/>
                  </a:path>
                </a:pathLst>
              </a:custGeom>
              <a:solidFill>
                <a:srgbClr val="F24F11"/>
              </a:solidFill>
              <a:ln w="9525">
                <a:solidFill>
                  <a:srgbClr val="F24F11"/>
                </a:solidFill>
                <a:prstDash val="solid"/>
                <a:round/>
                <a:headEnd/>
                <a:tailEnd/>
              </a:ln>
            </p:spPr>
            <p:txBody>
              <a:bodyPr/>
              <a:lstStyle/>
              <a:p>
                <a:endParaRPr lang="it-IT"/>
              </a:p>
            </p:txBody>
          </p:sp>
          <p:sp>
            <p:nvSpPr>
              <p:cNvPr id="242" name="Freeform 217"/>
              <p:cNvSpPr>
                <a:spLocks/>
              </p:cNvSpPr>
              <p:nvPr/>
            </p:nvSpPr>
            <p:spPr bwMode="auto">
              <a:xfrm>
                <a:off x="2665" y="2523"/>
                <a:ext cx="33" cy="31"/>
              </a:xfrm>
              <a:custGeom>
                <a:avLst/>
                <a:gdLst>
                  <a:gd name="T0" fmla="*/ 18 w 36"/>
                  <a:gd name="T1" fmla="*/ 0 h 36"/>
                  <a:gd name="T2" fmla="*/ 36 w 36"/>
                  <a:gd name="T3" fmla="*/ 18 h 36"/>
                  <a:gd name="T4" fmla="*/ 18 w 36"/>
                  <a:gd name="T5" fmla="*/ 36 h 36"/>
                  <a:gd name="T6" fmla="*/ 0 w 36"/>
                  <a:gd name="T7" fmla="*/ 18 h 36"/>
                  <a:gd name="T8" fmla="*/ 18 w 36"/>
                  <a:gd name="T9" fmla="*/ 0 h 36"/>
                </a:gdLst>
                <a:ahLst/>
                <a:cxnLst>
                  <a:cxn ang="0">
                    <a:pos x="T0" y="T1"/>
                  </a:cxn>
                  <a:cxn ang="0">
                    <a:pos x="T2" y="T3"/>
                  </a:cxn>
                  <a:cxn ang="0">
                    <a:pos x="T4" y="T5"/>
                  </a:cxn>
                  <a:cxn ang="0">
                    <a:pos x="T6" y="T7"/>
                  </a:cxn>
                  <a:cxn ang="0">
                    <a:pos x="T8" y="T9"/>
                  </a:cxn>
                </a:cxnLst>
                <a:rect l="0" t="0" r="r" b="b"/>
                <a:pathLst>
                  <a:path w="36" h="36">
                    <a:moveTo>
                      <a:pt x="18" y="0"/>
                    </a:moveTo>
                    <a:lnTo>
                      <a:pt x="36" y="18"/>
                    </a:lnTo>
                    <a:lnTo>
                      <a:pt x="18" y="36"/>
                    </a:lnTo>
                    <a:lnTo>
                      <a:pt x="0" y="18"/>
                    </a:lnTo>
                    <a:lnTo>
                      <a:pt x="18" y="0"/>
                    </a:lnTo>
                    <a:close/>
                  </a:path>
                </a:pathLst>
              </a:custGeom>
              <a:solidFill>
                <a:srgbClr val="F24F11"/>
              </a:solidFill>
              <a:ln w="9525">
                <a:solidFill>
                  <a:srgbClr val="F24F11"/>
                </a:solidFill>
                <a:prstDash val="solid"/>
                <a:round/>
                <a:headEnd/>
                <a:tailEnd/>
              </a:ln>
            </p:spPr>
            <p:txBody>
              <a:bodyPr/>
              <a:lstStyle/>
              <a:p>
                <a:endParaRPr lang="it-IT"/>
              </a:p>
            </p:txBody>
          </p:sp>
          <p:sp>
            <p:nvSpPr>
              <p:cNvPr id="243" name="Freeform 218"/>
              <p:cNvSpPr>
                <a:spLocks/>
              </p:cNvSpPr>
              <p:nvPr/>
            </p:nvSpPr>
            <p:spPr bwMode="auto">
              <a:xfrm>
                <a:off x="2589" y="2595"/>
                <a:ext cx="33" cy="31"/>
              </a:xfrm>
              <a:custGeom>
                <a:avLst/>
                <a:gdLst>
                  <a:gd name="T0" fmla="*/ 18 w 36"/>
                  <a:gd name="T1" fmla="*/ 0 h 36"/>
                  <a:gd name="T2" fmla="*/ 36 w 36"/>
                  <a:gd name="T3" fmla="*/ 18 h 36"/>
                  <a:gd name="T4" fmla="*/ 18 w 36"/>
                  <a:gd name="T5" fmla="*/ 36 h 36"/>
                  <a:gd name="T6" fmla="*/ 0 w 36"/>
                  <a:gd name="T7" fmla="*/ 18 h 36"/>
                  <a:gd name="T8" fmla="*/ 18 w 36"/>
                  <a:gd name="T9" fmla="*/ 0 h 36"/>
                </a:gdLst>
                <a:ahLst/>
                <a:cxnLst>
                  <a:cxn ang="0">
                    <a:pos x="T0" y="T1"/>
                  </a:cxn>
                  <a:cxn ang="0">
                    <a:pos x="T2" y="T3"/>
                  </a:cxn>
                  <a:cxn ang="0">
                    <a:pos x="T4" y="T5"/>
                  </a:cxn>
                  <a:cxn ang="0">
                    <a:pos x="T6" y="T7"/>
                  </a:cxn>
                  <a:cxn ang="0">
                    <a:pos x="T8" y="T9"/>
                  </a:cxn>
                </a:cxnLst>
                <a:rect l="0" t="0" r="r" b="b"/>
                <a:pathLst>
                  <a:path w="36" h="36">
                    <a:moveTo>
                      <a:pt x="18" y="0"/>
                    </a:moveTo>
                    <a:lnTo>
                      <a:pt x="36" y="18"/>
                    </a:lnTo>
                    <a:lnTo>
                      <a:pt x="18" y="36"/>
                    </a:lnTo>
                    <a:lnTo>
                      <a:pt x="0" y="18"/>
                    </a:lnTo>
                    <a:lnTo>
                      <a:pt x="18" y="0"/>
                    </a:lnTo>
                    <a:close/>
                  </a:path>
                </a:pathLst>
              </a:custGeom>
              <a:solidFill>
                <a:srgbClr val="F24F11"/>
              </a:solidFill>
              <a:ln w="9525">
                <a:solidFill>
                  <a:srgbClr val="F24F11"/>
                </a:solidFill>
                <a:prstDash val="solid"/>
                <a:round/>
                <a:headEnd/>
                <a:tailEnd/>
              </a:ln>
            </p:spPr>
            <p:txBody>
              <a:bodyPr/>
              <a:lstStyle/>
              <a:p>
                <a:endParaRPr lang="it-IT"/>
              </a:p>
            </p:txBody>
          </p:sp>
          <p:sp>
            <p:nvSpPr>
              <p:cNvPr id="244" name="Freeform 219"/>
              <p:cNvSpPr>
                <a:spLocks/>
              </p:cNvSpPr>
              <p:nvPr/>
            </p:nvSpPr>
            <p:spPr bwMode="auto">
              <a:xfrm>
                <a:off x="2426" y="2600"/>
                <a:ext cx="33" cy="31"/>
              </a:xfrm>
              <a:custGeom>
                <a:avLst/>
                <a:gdLst>
                  <a:gd name="T0" fmla="*/ 18 w 36"/>
                  <a:gd name="T1" fmla="*/ 0 h 36"/>
                  <a:gd name="T2" fmla="*/ 36 w 36"/>
                  <a:gd name="T3" fmla="*/ 18 h 36"/>
                  <a:gd name="T4" fmla="*/ 18 w 36"/>
                  <a:gd name="T5" fmla="*/ 36 h 36"/>
                  <a:gd name="T6" fmla="*/ 0 w 36"/>
                  <a:gd name="T7" fmla="*/ 18 h 36"/>
                  <a:gd name="T8" fmla="*/ 18 w 36"/>
                  <a:gd name="T9" fmla="*/ 0 h 36"/>
                </a:gdLst>
                <a:ahLst/>
                <a:cxnLst>
                  <a:cxn ang="0">
                    <a:pos x="T0" y="T1"/>
                  </a:cxn>
                  <a:cxn ang="0">
                    <a:pos x="T2" y="T3"/>
                  </a:cxn>
                  <a:cxn ang="0">
                    <a:pos x="T4" y="T5"/>
                  </a:cxn>
                  <a:cxn ang="0">
                    <a:pos x="T6" y="T7"/>
                  </a:cxn>
                  <a:cxn ang="0">
                    <a:pos x="T8" y="T9"/>
                  </a:cxn>
                </a:cxnLst>
                <a:rect l="0" t="0" r="r" b="b"/>
                <a:pathLst>
                  <a:path w="36" h="36">
                    <a:moveTo>
                      <a:pt x="18" y="0"/>
                    </a:moveTo>
                    <a:lnTo>
                      <a:pt x="36" y="18"/>
                    </a:lnTo>
                    <a:lnTo>
                      <a:pt x="18" y="36"/>
                    </a:lnTo>
                    <a:lnTo>
                      <a:pt x="0" y="18"/>
                    </a:lnTo>
                    <a:lnTo>
                      <a:pt x="18" y="0"/>
                    </a:lnTo>
                    <a:close/>
                  </a:path>
                </a:pathLst>
              </a:custGeom>
              <a:solidFill>
                <a:srgbClr val="F24F11"/>
              </a:solidFill>
              <a:ln w="9525">
                <a:solidFill>
                  <a:srgbClr val="F24F11"/>
                </a:solidFill>
                <a:prstDash val="solid"/>
                <a:round/>
                <a:headEnd/>
                <a:tailEnd/>
              </a:ln>
            </p:spPr>
            <p:txBody>
              <a:bodyPr/>
              <a:lstStyle/>
              <a:p>
                <a:endParaRPr lang="it-IT"/>
              </a:p>
            </p:txBody>
          </p:sp>
          <p:sp>
            <p:nvSpPr>
              <p:cNvPr id="245" name="Freeform 220"/>
              <p:cNvSpPr>
                <a:spLocks/>
              </p:cNvSpPr>
              <p:nvPr/>
            </p:nvSpPr>
            <p:spPr bwMode="auto">
              <a:xfrm>
                <a:off x="1164" y="3376"/>
                <a:ext cx="33" cy="31"/>
              </a:xfrm>
              <a:custGeom>
                <a:avLst/>
                <a:gdLst>
                  <a:gd name="T0" fmla="*/ 18 w 36"/>
                  <a:gd name="T1" fmla="*/ 0 h 36"/>
                  <a:gd name="T2" fmla="*/ 36 w 36"/>
                  <a:gd name="T3" fmla="*/ 18 h 36"/>
                  <a:gd name="T4" fmla="*/ 18 w 36"/>
                  <a:gd name="T5" fmla="*/ 36 h 36"/>
                  <a:gd name="T6" fmla="*/ 0 w 36"/>
                  <a:gd name="T7" fmla="*/ 18 h 36"/>
                  <a:gd name="T8" fmla="*/ 18 w 36"/>
                  <a:gd name="T9" fmla="*/ 0 h 36"/>
                </a:gdLst>
                <a:ahLst/>
                <a:cxnLst>
                  <a:cxn ang="0">
                    <a:pos x="T0" y="T1"/>
                  </a:cxn>
                  <a:cxn ang="0">
                    <a:pos x="T2" y="T3"/>
                  </a:cxn>
                  <a:cxn ang="0">
                    <a:pos x="T4" y="T5"/>
                  </a:cxn>
                  <a:cxn ang="0">
                    <a:pos x="T6" y="T7"/>
                  </a:cxn>
                  <a:cxn ang="0">
                    <a:pos x="T8" y="T9"/>
                  </a:cxn>
                </a:cxnLst>
                <a:rect l="0" t="0" r="r" b="b"/>
                <a:pathLst>
                  <a:path w="36" h="36">
                    <a:moveTo>
                      <a:pt x="18" y="0"/>
                    </a:moveTo>
                    <a:lnTo>
                      <a:pt x="36" y="18"/>
                    </a:lnTo>
                    <a:lnTo>
                      <a:pt x="18" y="36"/>
                    </a:lnTo>
                    <a:lnTo>
                      <a:pt x="0" y="18"/>
                    </a:lnTo>
                    <a:lnTo>
                      <a:pt x="18" y="0"/>
                    </a:lnTo>
                    <a:close/>
                  </a:path>
                </a:pathLst>
              </a:custGeom>
              <a:solidFill>
                <a:srgbClr val="F24F11"/>
              </a:solidFill>
              <a:ln w="9525">
                <a:solidFill>
                  <a:srgbClr val="F24F11"/>
                </a:solidFill>
                <a:prstDash val="solid"/>
                <a:round/>
                <a:headEnd/>
                <a:tailEnd/>
              </a:ln>
            </p:spPr>
            <p:txBody>
              <a:bodyPr/>
              <a:lstStyle/>
              <a:p>
                <a:endParaRPr lang="it-IT"/>
              </a:p>
            </p:txBody>
          </p:sp>
          <p:sp>
            <p:nvSpPr>
              <p:cNvPr id="246" name="Freeform 221"/>
              <p:cNvSpPr>
                <a:spLocks/>
              </p:cNvSpPr>
              <p:nvPr/>
            </p:nvSpPr>
            <p:spPr bwMode="auto">
              <a:xfrm>
                <a:off x="2936" y="2318"/>
                <a:ext cx="32" cy="31"/>
              </a:xfrm>
              <a:custGeom>
                <a:avLst/>
                <a:gdLst>
                  <a:gd name="T0" fmla="*/ 18 w 36"/>
                  <a:gd name="T1" fmla="*/ 0 h 36"/>
                  <a:gd name="T2" fmla="*/ 36 w 36"/>
                  <a:gd name="T3" fmla="*/ 18 h 36"/>
                  <a:gd name="T4" fmla="*/ 18 w 36"/>
                  <a:gd name="T5" fmla="*/ 36 h 36"/>
                  <a:gd name="T6" fmla="*/ 0 w 36"/>
                  <a:gd name="T7" fmla="*/ 18 h 36"/>
                  <a:gd name="T8" fmla="*/ 18 w 36"/>
                  <a:gd name="T9" fmla="*/ 0 h 36"/>
                </a:gdLst>
                <a:ahLst/>
                <a:cxnLst>
                  <a:cxn ang="0">
                    <a:pos x="T0" y="T1"/>
                  </a:cxn>
                  <a:cxn ang="0">
                    <a:pos x="T2" y="T3"/>
                  </a:cxn>
                  <a:cxn ang="0">
                    <a:pos x="T4" y="T5"/>
                  </a:cxn>
                  <a:cxn ang="0">
                    <a:pos x="T6" y="T7"/>
                  </a:cxn>
                  <a:cxn ang="0">
                    <a:pos x="T8" y="T9"/>
                  </a:cxn>
                </a:cxnLst>
                <a:rect l="0" t="0" r="r" b="b"/>
                <a:pathLst>
                  <a:path w="36" h="36">
                    <a:moveTo>
                      <a:pt x="18" y="0"/>
                    </a:moveTo>
                    <a:lnTo>
                      <a:pt x="36" y="18"/>
                    </a:lnTo>
                    <a:lnTo>
                      <a:pt x="18" y="36"/>
                    </a:lnTo>
                    <a:lnTo>
                      <a:pt x="0" y="18"/>
                    </a:lnTo>
                    <a:lnTo>
                      <a:pt x="18" y="0"/>
                    </a:lnTo>
                    <a:close/>
                  </a:path>
                </a:pathLst>
              </a:custGeom>
              <a:solidFill>
                <a:srgbClr val="F24F11"/>
              </a:solidFill>
              <a:ln w="9525">
                <a:solidFill>
                  <a:srgbClr val="F24F11"/>
                </a:solidFill>
                <a:prstDash val="solid"/>
                <a:round/>
                <a:headEnd/>
                <a:tailEnd/>
              </a:ln>
            </p:spPr>
            <p:txBody>
              <a:bodyPr/>
              <a:lstStyle/>
              <a:p>
                <a:endParaRPr lang="it-IT"/>
              </a:p>
            </p:txBody>
          </p:sp>
          <p:sp>
            <p:nvSpPr>
              <p:cNvPr id="247" name="Freeform 222"/>
              <p:cNvSpPr>
                <a:spLocks/>
              </p:cNvSpPr>
              <p:nvPr/>
            </p:nvSpPr>
            <p:spPr bwMode="auto">
              <a:xfrm>
                <a:off x="2464" y="2554"/>
                <a:ext cx="33" cy="31"/>
              </a:xfrm>
              <a:custGeom>
                <a:avLst/>
                <a:gdLst>
                  <a:gd name="T0" fmla="*/ 18 w 36"/>
                  <a:gd name="T1" fmla="*/ 0 h 36"/>
                  <a:gd name="T2" fmla="*/ 36 w 36"/>
                  <a:gd name="T3" fmla="*/ 18 h 36"/>
                  <a:gd name="T4" fmla="*/ 18 w 36"/>
                  <a:gd name="T5" fmla="*/ 36 h 36"/>
                  <a:gd name="T6" fmla="*/ 0 w 36"/>
                  <a:gd name="T7" fmla="*/ 18 h 36"/>
                  <a:gd name="T8" fmla="*/ 18 w 36"/>
                  <a:gd name="T9" fmla="*/ 0 h 36"/>
                </a:gdLst>
                <a:ahLst/>
                <a:cxnLst>
                  <a:cxn ang="0">
                    <a:pos x="T0" y="T1"/>
                  </a:cxn>
                  <a:cxn ang="0">
                    <a:pos x="T2" y="T3"/>
                  </a:cxn>
                  <a:cxn ang="0">
                    <a:pos x="T4" y="T5"/>
                  </a:cxn>
                  <a:cxn ang="0">
                    <a:pos x="T6" y="T7"/>
                  </a:cxn>
                  <a:cxn ang="0">
                    <a:pos x="T8" y="T9"/>
                  </a:cxn>
                </a:cxnLst>
                <a:rect l="0" t="0" r="r" b="b"/>
                <a:pathLst>
                  <a:path w="36" h="36">
                    <a:moveTo>
                      <a:pt x="18" y="0"/>
                    </a:moveTo>
                    <a:lnTo>
                      <a:pt x="36" y="18"/>
                    </a:lnTo>
                    <a:lnTo>
                      <a:pt x="18" y="36"/>
                    </a:lnTo>
                    <a:lnTo>
                      <a:pt x="0" y="18"/>
                    </a:lnTo>
                    <a:lnTo>
                      <a:pt x="18" y="0"/>
                    </a:lnTo>
                    <a:close/>
                  </a:path>
                </a:pathLst>
              </a:custGeom>
              <a:solidFill>
                <a:srgbClr val="F24F11"/>
              </a:solidFill>
              <a:ln w="9525">
                <a:solidFill>
                  <a:srgbClr val="F24F11"/>
                </a:solidFill>
                <a:prstDash val="solid"/>
                <a:round/>
                <a:headEnd/>
                <a:tailEnd/>
              </a:ln>
            </p:spPr>
            <p:txBody>
              <a:bodyPr/>
              <a:lstStyle/>
              <a:p>
                <a:endParaRPr lang="it-IT"/>
              </a:p>
            </p:txBody>
          </p:sp>
          <p:sp>
            <p:nvSpPr>
              <p:cNvPr id="248" name="Freeform 223"/>
              <p:cNvSpPr>
                <a:spLocks/>
              </p:cNvSpPr>
              <p:nvPr/>
            </p:nvSpPr>
            <p:spPr bwMode="auto">
              <a:xfrm>
                <a:off x="2464" y="2554"/>
                <a:ext cx="33" cy="31"/>
              </a:xfrm>
              <a:custGeom>
                <a:avLst/>
                <a:gdLst>
                  <a:gd name="T0" fmla="*/ 18 w 36"/>
                  <a:gd name="T1" fmla="*/ 0 h 36"/>
                  <a:gd name="T2" fmla="*/ 36 w 36"/>
                  <a:gd name="T3" fmla="*/ 18 h 36"/>
                  <a:gd name="T4" fmla="*/ 18 w 36"/>
                  <a:gd name="T5" fmla="*/ 36 h 36"/>
                  <a:gd name="T6" fmla="*/ 0 w 36"/>
                  <a:gd name="T7" fmla="*/ 18 h 36"/>
                  <a:gd name="T8" fmla="*/ 18 w 36"/>
                  <a:gd name="T9" fmla="*/ 0 h 36"/>
                </a:gdLst>
                <a:ahLst/>
                <a:cxnLst>
                  <a:cxn ang="0">
                    <a:pos x="T0" y="T1"/>
                  </a:cxn>
                  <a:cxn ang="0">
                    <a:pos x="T2" y="T3"/>
                  </a:cxn>
                  <a:cxn ang="0">
                    <a:pos x="T4" y="T5"/>
                  </a:cxn>
                  <a:cxn ang="0">
                    <a:pos x="T6" y="T7"/>
                  </a:cxn>
                  <a:cxn ang="0">
                    <a:pos x="T8" y="T9"/>
                  </a:cxn>
                </a:cxnLst>
                <a:rect l="0" t="0" r="r" b="b"/>
                <a:pathLst>
                  <a:path w="36" h="36">
                    <a:moveTo>
                      <a:pt x="18" y="0"/>
                    </a:moveTo>
                    <a:lnTo>
                      <a:pt x="36" y="18"/>
                    </a:lnTo>
                    <a:lnTo>
                      <a:pt x="18" y="36"/>
                    </a:lnTo>
                    <a:lnTo>
                      <a:pt x="0" y="18"/>
                    </a:lnTo>
                    <a:lnTo>
                      <a:pt x="18" y="0"/>
                    </a:lnTo>
                    <a:close/>
                  </a:path>
                </a:pathLst>
              </a:custGeom>
              <a:solidFill>
                <a:srgbClr val="F24F11"/>
              </a:solidFill>
              <a:ln w="9525">
                <a:solidFill>
                  <a:srgbClr val="F24F11"/>
                </a:solidFill>
                <a:prstDash val="solid"/>
                <a:round/>
                <a:headEnd/>
                <a:tailEnd/>
              </a:ln>
            </p:spPr>
            <p:txBody>
              <a:bodyPr/>
              <a:lstStyle/>
              <a:p>
                <a:endParaRPr lang="it-IT"/>
              </a:p>
            </p:txBody>
          </p:sp>
          <p:sp>
            <p:nvSpPr>
              <p:cNvPr id="249" name="Freeform 224"/>
              <p:cNvSpPr>
                <a:spLocks/>
              </p:cNvSpPr>
              <p:nvPr/>
            </p:nvSpPr>
            <p:spPr bwMode="auto">
              <a:xfrm>
                <a:off x="2464" y="2554"/>
                <a:ext cx="33" cy="31"/>
              </a:xfrm>
              <a:custGeom>
                <a:avLst/>
                <a:gdLst>
                  <a:gd name="T0" fmla="*/ 18 w 36"/>
                  <a:gd name="T1" fmla="*/ 0 h 36"/>
                  <a:gd name="T2" fmla="*/ 36 w 36"/>
                  <a:gd name="T3" fmla="*/ 18 h 36"/>
                  <a:gd name="T4" fmla="*/ 18 w 36"/>
                  <a:gd name="T5" fmla="*/ 36 h 36"/>
                  <a:gd name="T6" fmla="*/ 0 w 36"/>
                  <a:gd name="T7" fmla="*/ 18 h 36"/>
                  <a:gd name="T8" fmla="*/ 18 w 36"/>
                  <a:gd name="T9" fmla="*/ 0 h 36"/>
                </a:gdLst>
                <a:ahLst/>
                <a:cxnLst>
                  <a:cxn ang="0">
                    <a:pos x="T0" y="T1"/>
                  </a:cxn>
                  <a:cxn ang="0">
                    <a:pos x="T2" y="T3"/>
                  </a:cxn>
                  <a:cxn ang="0">
                    <a:pos x="T4" y="T5"/>
                  </a:cxn>
                  <a:cxn ang="0">
                    <a:pos x="T6" y="T7"/>
                  </a:cxn>
                  <a:cxn ang="0">
                    <a:pos x="T8" y="T9"/>
                  </a:cxn>
                </a:cxnLst>
                <a:rect l="0" t="0" r="r" b="b"/>
                <a:pathLst>
                  <a:path w="36" h="36">
                    <a:moveTo>
                      <a:pt x="18" y="0"/>
                    </a:moveTo>
                    <a:lnTo>
                      <a:pt x="36" y="18"/>
                    </a:lnTo>
                    <a:lnTo>
                      <a:pt x="18" y="36"/>
                    </a:lnTo>
                    <a:lnTo>
                      <a:pt x="0" y="18"/>
                    </a:lnTo>
                    <a:lnTo>
                      <a:pt x="18" y="0"/>
                    </a:lnTo>
                    <a:close/>
                  </a:path>
                </a:pathLst>
              </a:custGeom>
              <a:solidFill>
                <a:srgbClr val="F24F11"/>
              </a:solidFill>
              <a:ln w="9525">
                <a:solidFill>
                  <a:srgbClr val="F24F11"/>
                </a:solidFill>
                <a:prstDash val="solid"/>
                <a:round/>
                <a:headEnd/>
                <a:tailEnd/>
              </a:ln>
            </p:spPr>
            <p:txBody>
              <a:bodyPr/>
              <a:lstStyle/>
              <a:p>
                <a:endParaRPr lang="it-IT"/>
              </a:p>
            </p:txBody>
          </p:sp>
          <p:sp>
            <p:nvSpPr>
              <p:cNvPr id="250" name="Freeform 225"/>
              <p:cNvSpPr>
                <a:spLocks/>
              </p:cNvSpPr>
              <p:nvPr/>
            </p:nvSpPr>
            <p:spPr bwMode="auto">
              <a:xfrm>
                <a:off x="2464" y="2554"/>
                <a:ext cx="33" cy="31"/>
              </a:xfrm>
              <a:custGeom>
                <a:avLst/>
                <a:gdLst>
                  <a:gd name="T0" fmla="*/ 18 w 36"/>
                  <a:gd name="T1" fmla="*/ 0 h 36"/>
                  <a:gd name="T2" fmla="*/ 36 w 36"/>
                  <a:gd name="T3" fmla="*/ 18 h 36"/>
                  <a:gd name="T4" fmla="*/ 18 w 36"/>
                  <a:gd name="T5" fmla="*/ 36 h 36"/>
                  <a:gd name="T6" fmla="*/ 0 w 36"/>
                  <a:gd name="T7" fmla="*/ 18 h 36"/>
                  <a:gd name="T8" fmla="*/ 18 w 36"/>
                  <a:gd name="T9" fmla="*/ 0 h 36"/>
                </a:gdLst>
                <a:ahLst/>
                <a:cxnLst>
                  <a:cxn ang="0">
                    <a:pos x="T0" y="T1"/>
                  </a:cxn>
                  <a:cxn ang="0">
                    <a:pos x="T2" y="T3"/>
                  </a:cxn>
                  <a:cxn ang="0">
                    <a:pos x="T4" y="T5"/>
                  </a:cxn>
                  <a:cxn ang="0">
                    <a:pos x="T6" y="T7"/>
                  </a:cxn>
                  <a:cxn ang="0">
                    <a:pos x="T8" y="T9"/>
                  </a:cxn>
                </a:cxnLst>
                <a:rect l="0" t="0" r="r" b="b"/>
                <a:pathLst>
                  <a:path w="36" h="36">
                    <a:moveTo>
                      <a:pt x="18" y="0"/>
                    </a:moveTo>
                    <a:lnTo>
                      <a:pt x="36" y="18"/>
                    </a:lnTo>
                    <a:lnTo>
                      <a:pt x="18" y="36"/>
                    </a:lnTo>
                    <a:lnTo>
                      <a:pt x="0" y="18"/>
                    </a:lnTo>
                    <a:lnTo>
                      <a:pt x="18" y="0"/>
                    </a:lnTo>
                    <a:close/>
                  </a:path>
                </a:pathLst>
              </a:custGeom>
              <a:solidFill>
                <a:srgbClr val="F24F11"/>
              </a:solidFill>
              <a:ln w="9525">
                <a:solidFill>
                  <a:srgbClr val="F24F11"/>
                </a:solidFill>
                <a:prstDash val="solid"/>
                <a:round/>
                <a:headEnd/>
                <a:tailEnd/>
              </a:ln>
            </p:spPr>
            <p:txBody>
              <a:bodyPr/>
              <a:lstStyle/>
              <a:p>
                <a:endParaRPr lang="it-IT"/>
              </a:p>
            </p:txBody>
          </p:sp>
          <p:sp>
            <p:nvSpPr>
              <p:cNvPr id="251" name="Freeform 226"/>
              <p:cNvSpPr>
                <a:spLocks/>
              </p:cNvSpPr>
              <p:nvPr/>
            </p:nvSpPr>
            <p:spPr bwMode="auto">
              <a:xfrm>
                <a:off x="2464" y="2554"/>
                <a:ext cx="33" cy="31"/>
              </a:xfrm>
              <a:custGeom>
                <a:avLst/>
                <a:gdLst>
                  <a:gd name="T0" fmla="*/ 18 w 36"/>
                  <a:gd name="T1" fmla="*/ 0 h 36"/>
                  <a:gd name="T2" fmla="*/ 36 w 36"/>
                  <a:gd name="T3" fmla="*/ 18 h 36"/>
                  <a:gd name="T4" fmla="*/ 18 w 36"/>
                  <a:gd name="T5" fmla="*/ 36 h 36"/>
                  <a:gd name="T6" fmla="*/ 0 w 36"/>
                  <a:gd name="T7" fmla="*/ 18 h 36"/>
                  <a:gd name="T8" fmla="*/ 18 w 36"/>
                  <a:gd name="T9" fmla="*/ 0 h 36"/>
                </a:gdLst>
                <a:ahLst/>
                <a:cxnLst>
                  <a:cxn ang="0">
                    <a:pos x="T0" y="T1"/>
                  </a:cxn>
                  <a:cxn ang="0">
                    <a:pos x="T2" y="T3"/>
                  </a:cxn>
                  <a:cxn ang="0">
                    <a:pos x="T4" y="T5"/>
                  </a:cxn>
                  <a:cxn ang="0">
                    <a:pos x="T6" y="T7"/>
                  </a:cxn>
                  <a:cxn ang="0">
                    <a:pos x="T8" y="T9"/>
                  </a:cxn>
                </a:cxnLst>
                <a:rect l="0" t="0" r="r" b="b"/>
                <a:pathLst>
                  <a:path w="36" h="36">
                    <a:moveTo>
                      <a:pt x="18" y="0"/>
                    </a:moveTo>
                    <a:lnTo>
                      <a:pt x="36" y="18"/>
                    </a:lnTo>
                    <a:lnTo>
                      <a:pt x="18" y="36"/>
                    </a:lnTo>
                    <a:lnTo>
                      <a:pt x="0" y="18"/>
                    </a:lnTo>
                    <a:lnTo>
                      <a:pt x="18" y="0"/>
                    </a:lnTo>
                    <a:close/>
                  </a:path>
                </a:pathLst>
              </a:custGeom>
              <a:solidFill>
                <a:srgbClr val="F24F11"/>
              </a:solidFill>
              <a:ln w="9525">
                <a:solidFill>
                  <a:srgbClr val="F24F11"/>
                </a:solidFill>
                <a:prstDash val="solid"/>
                <a:round/>
                <a:headEnd/>
                <a:tailEnd/>
              </a:ln>
            </p:spPr>
            <p:txBody>
              <a:bodyPr/>
              <a:lstStyle/>
              <a:p>
                <a:endParaRPr lang="it-IT"/>
              </a:p>
            </p:txBody>
          </p:sp>
          <p:sp>
            <p:nvSpPr>
              <p:cNvPr id="252" name="Freeform 227"/>
              <p:cNvSpPr>
                <a:spLocks/>
              </p:cNvSpPr>
              <p:nvPr/>
            </p:nvSpPr>
            <p:spPr bwMode="auto">
              <a:xfrm>
                <a:off x="2464" y="2554"/>
                <a:ext cx="33" cy="31"/>
              </a:xfrm>
              <a:custGeom>
                <a:avLst/>
                <a:gdLst>
                  <a:gd name="T0" fmla="*/ 18 w 36"/>
                  <a:gd name="T1" fmla="*/ 0 h 36"/>
                  <a:gd name="T2" fmla="*/ 36 w 36"/>
                  <a:gd name="T3" fmla="*/ 18 h 36"/>
                  <a:gd name="T4" fmla="*/ 18 w 36"/>
                  <a:gd name="T5" fmla="*/ 36 h 36"/>
                  <a:gd name="T6" fmla="*/ 0 w 36"/>
                  <a:gd name="T7" fmla="*/ 18 h 36"/>
                  <a:gd name="T8" fmla="*/ 18 w 36"/>
                  <a:gd name="T9" fmla="*/ 0 h 36"/>
                </a:gdLst>
                <a:ahLst/>
                <a:cxnLst>
                  <a:cxn ang="0">
                    <a:pos x="T0" y="T1"/>
                  </a:cxn>
                  <a:cxn ang="0">
                    <a:pos x="T2" y="T3"/>
                  </a:cxn>
                  <a:cxn ang="0">
                    <a:pos x="T4" y="T5"/>
                  </a:cxn>
                  <a:cxn ang="0">
                    <a:pos x="T6" y="T7"/>
                  </a:cxn>
                  <a:cxn ang="0">
                    <a:pos x="T8" y="T9"/>
                  </a:cxn>
                </a:cxnLst>
                <a:rect l="0" t="0" r="r" b="b"/>
                <a:pathLst>
                  <a:path w="36" h="36">
                    <a:moveTo>
                      <a:pt x="18" y="0"/>
                    </a:moveTo>
                    <a:lnTo>
                      <a:pt x="36" y="18"/>
                    </a:lnTo>
                    <a:lnTo>
                      <a:pt x="18" y="36"/>
                    </a:lnTo>
                    <a:lnTo>
                      <a:pt x="0" y="18"/>
                    </a:lnTo>
                    <a:lnTo>
                      <a:pt x="18" y="0"/>
                    </a:lnTo>
                    <a:close/>
                  </a:path>
                </a:pathLst>
              </a:custGeom>
              <a:solidFill>
                <a:srgbClr val="F24F11"/>
              </a:solidFill>
              <a:ln w="9525">
                <a:solidFill>
                  <a:srgbClr val="F24F11"/>
                </a:solidFill>
                <a:prstDash val="solid"/>
                <a:round/>
                <a:headEnd/>
                <a:tailEnd/>
              </a:ln>
            </p:spPr>
            <p:txBody>
              <a:bodyPr/>
              <a:lstStyle/>
              <a:p>
                <a:endParaRPr lang="it-IT"/>
              </a:p>
            </p:txBody>
          </p:sp>
          <p:sp>
            <p:nvSpPr>
              <p:cNvPr id="253" name="Freeform 228"/>
              <p:cNvSpPr>
                <a:spLocks/>
              </p:cNvSpPr>
              <p:nvPr/>
            </p:nvSpPr>
            <p:spPr bwMode="auto">
              <a:xfrm>
                <a:off x="2464" y="2554"/>
                <a:ext cx="33" cy="31"/>
              </a:xfrm>
              <a:custGeom>
                <a:avLst/>
                <a:gdLst>
                  <a:gd name="T0" fmla="*/ 18 w 36"/>
                  <a:gd name="T1" fmla="*/ 0 h 36"/>
                  <a:gd name="T2" fmla="*/ 36 w 36"/>
                  <a:gd name="T3" fmla="*/ 18 h 36"/>
                  <a:gd name="T4" fmla="*/ 18 w 36"/>
                  <a:gd name="T5" fmla="*/ 36 h 36"/>
                  <a:gd name="T6" fmla="*/ 0 w 36"/>
                  <a:gd name="T7" fmla="*/ 18 h 36"/>
                  <a:gd name="T8" fmla="*/ 18 w 36"/>
                  <a:gd name="T9" fmla="*/ 0 h 36"/>
                </a:gdLst>
                <a:ahLst/>
                <a:cxnLst>
                  <a:cxn ang="0">
                    <a:pos x="T0" y="T1"/>
                  </a:cxn>
                  <a:cxn ang="0">
                    <a:pos x="T2" y="T3"/>
                  </a:cxn>
                  <a:cxn ang="0">
                    <a:pos x="T4" y="T5"/>
                  </a:cxn>
                  <a:cxn ang="0">
                    <a:pos x="T6" y="T7"/>
                  </a:cxn>
                  <a:cxn ang="0">
                    <a:pos x="T8" y="T9"/>
                  </a:cxn>
                </a:cxnLst>
                <a:rect l="0" t="0" r="r" b="b"/>
                <a:pathLst>
                  <a:path w="36" h="36">
                    <a:moveTo>
                      <a:pt x="18" y="0"/>
                    </a:moveTo>
                    <a:lnTo>
                      <a:pt x="36" y="18"/>
                    </a:lnTo>
                    <a:lnTo>
                      <a:pt x="18" y="36"/>
                    </a:lnTo>
                    <a:lnTo>
                      <a:pt x="0" y="18"/>
                    </a:lnTo>
                    <a:lnTo>
                      <a:pt x="18" y="0"/>
                    </a:lnTo>
                    <a:close/>
                  </a:path>
                </a:pathLst>
              </a:custGeom>
              <a:solidFill>
                <a:srgbClr val="F24F11"/>
              </a:solidFill>
              <a:ln w="9525">
                <a:solidFill>
                  <a:srgbClr val="F24F11"/>
                </a:solidFill>
                <a:prstDash val="solid"/>
                <a:round/>
                <a:headEnd/>
                <a:tailEnd/>
              </a:ln>
            </p:spPr>
            <p:txBody>
              <a:bodyPr/>
              <a:lstStyle/>
              <a:p>
                <a:endParaRPr lang="it-IT"/>
              </a:p>
            </p:txBody>
          </p:sp>
          <p:sp>
            <p:nvSpPr>
              <p:cNvPr id="254" name="Freeform 229"/>
              <p:cNvSpPr>
                <a:spLocks/>
              </p:cNvSpPr>
              <p:nvPr/>
            </p:nvSpPr>
            <p:spPr bwMode="auto">
              <a:xfrm>
                <a:off x="2464" y="2554"/>
                <a:ext cx="33" cy="31"/>
              </a:xfrm>
              <a:custGeom>
                <a:avLst/>
                <a:gdLst>
                  <a:gd name="T0" fmla="*/ 18 w 36"/>
                  <a:gd name="T1" fmla="*/ 0 h 36"/>
                  <a:gd name="T2" fmla="*/ 36 w 36"/>
                  <a:gd name="T3" fmla="*/ 18 h 36"/>
                  <a:gd name="T4" fmla="*/ 18 w 36"/>
                  <a:gd name="T5" fmla="*/ 36 h 36"/>
                  <a:gd name="T6" fmla="*/ 0 w 36"/>
                  <a:gd name="T7" fmla="*/ 18 h 36"/>
                  <a:gd name="T8" fmla="*/ 18 w 36"/>
                  <a:gd name="T9" fmla="*/ 0 h 36"/>
                </a:gdLst>
                <a:ahLst/>
                <a:cxnLst>
                  <a:cxn ang="0">
                    <a:pos x="T0" y="T1"/>
                  </a:cxn>
                  <a:cxn ang="0">
                    <a:pos x="T2" y="T3"/>
                  </a:cxn>
                  <a:cxn ang="0">
                    <a:pos x="T4" y="T5"/>
                  </a:cxn>
                  <a:cxn ang="0">
                    <a:pos x="T6" y="T7"/>
                  </a:cxn>
                  <a:cxn ang="0">
                    <a:pos x="T8" y="T9"/>
                  </a:cxn>
                </a:cxnLst>
                <a:rect l="0" t="0" r="r" b="b"/>
                <a:pathLst>
                  <a:path w="36" h="36">
                    <a:moveTo>
                      <a:pt x="18" y="0"/>
                    </a:moveTo>
                    <a:lnTo>
                      <a:pt x="36" y="18"/>
                    </a:lnTo>
                    <a:lnTo>
                      <a:pt x="18" y="36"/>
                    </a:lnTo>
                    <a:lnTo>
                      <a:pt x="0" y="18"/>
                    </a:lnTo>
                    <a:lnTo>
                      <a:pt x="18" y="0"/>
                    </a:lnTo>
                    <a:close/>
                  </a:path>
                </a:pathLst>
              </a:custGeom>
              <a:solidFill>
                <a:srgbClr val="F24F11"/>
              </a:solidFill>
              <a:ln w="9525">
                <a:solidFill>
                  <a:srgbClr val="F24F11"/>
                </a:solidFill>
                <a:prstDash val="solid"/>
                <a:round/>
                <a:headEnd/>
                <a:tailEnd/>
              </a:ln>
            </p:spPr>
            <p:txBody>
              <a:bodyPr/>
              <a:lstStyle/>
              <a:p>
                <a:endParaRPr lang="it-IT"/>
              </a:p>
            </p:txBody>
          </p:sp>
          <p:sp>
            <p:nvSpPr>
              <p:cNvPr id="255" name="Freeform 230"/>
              <p:cNvSpPr>
                <a:spLocks/>
              </p:cNvSpPr>
              <p:nvPr/>
            </p:nvSpPr>
            <p:spPr bwMode="auto">
              <a:xfrm>
                <a:off x="2464" y="2554"/>
                <a:ext cx="33" cy="31"/>
              </a:xfrm>
              <a:custGeom>
                <a:avLst/>
                <a:gdLst>
                  <a:gd name="T0" fmla="*/ 18 w 36"/>
                  <a:gd name="T1" fmla="*/ 0 h 36"/>
                  <a:gd name="T2" fmla="*/ 36 w 36"/>
                  <a:gd name="T3" fmla="*/ 18 h 36"/>
                  <a:gd name="T4" fmla="*/ 18 w 36"/>
                  <a:gd name="T5" fmla="*/ 36 h 36"/>
                  <a:gd name="T6" fmla="*/ 0 w 36"/>
                  <a:gd name="T7" fmla="*/ 18 h 36"/>
                  <a:gd name="T8" fmla="*/ 18 w 36"/>
                  <a:gd name="T9" fmla="*/ 0 h 36"/>
                </a:gdLst>
                <a:ahLst/>
                <a:cxnLst>
                  <a:cxn ang="0">
                    <a:pos x="T0" y="T1"/>
                  </a:cxn>
                  <a:cxn ang="0">
                    <a:pos x="T2" y="T3"/>
                  </a:cxn>
                  <a:cxn ang="0">
                    <a:pos x="T4" y="T5"/>
                  </a:cxn>
                  <a:cxn ang="0">
                    <a:pos x="T6" y="T7"/>
                  </a:cxn>
                  <a:cxn ang="0">
                    <a:pos x="T8" y="T9"/>
                  </a:cxn>
                </a:cxnLst>
                <a:rect l="0" t="0" r="r" b="b"/>
                <a:pathLst>
                  <a:path w="36" h="36">
                    <a:moveTo>
                      <a:pt x="18" y="0"/>
                    </a:moveTo>
                    <a:lnTo>
                      <a:pt x="36" y="18"/>
                    </a:lnTo>
                    <a:lnTo>
                      <a:pt x="18" y="36"/>
                    </a:lnTo>
                    <a:lnTo>
                      <a:pt x="0" y="18"/>
                    </a:lnTo>
                    <a:lnTo>
                      <a:pt x="18" y="0"/>
                    </a:lnTo>
                    <a:close/>
                  </a:path>
                </a:pathLst>
              </a:custGeom>
              <a:solidFill>
                <a:srgbClr val="F24F11"/>
              </a:solidFill>
              <a:ln w="9525">
                <a:solidFill>
                  <a:srgbClr val="F24F11"/>
                </a:solidFill>
                <a:prstDash val="solid"/>
                <a:round/>
                <a:headEnd/>
                <a:tailEnd/>
              </a:ln>
            </p:spPr>
            <p:txBody>
              <a:bodyPr/>
              <a:lstStyle/>
              <a:p>
                <a:endParaRPr lang="it-IT"/>
              </a:p>
            </p:txBody>
          </p:sp>
          <p:sp>
            <p:nvSpPr>
              <p:cNvPr id="256" name="Freeform 231"/>
              <p:cNvSpPr>
                <a:spLocks/>
              </p:cNvSpPr>
              <p:nvPr/>
            </p:nvSpPr>
            <p:spPr bwMode="auto">
              <a:xfrm>
                <a:off x="2464" y="2554"/>
                <a:ext cx="33" cy="31"/>
              </a:xfrm>
              <a:custGeom>
                <a:avLst/>
                <a:gdLst>
                  <a:gd name="T0" fmla="*/ 18 w 36"/>
                  <a:gd name="T1" fmla="*/ 0 h 36"/>
                  <a:gd name="T2" fmla="*/ 36 w 36"/>
                  <a:gd name="T3" fmla="*/ 18 h 36"/>
                  <a:gd name="T4" fmla="*/ 18 w 36"/>
                  <a:gd name="T5" fmla="*/ 36 h 36"/>
                  <a:gd name="T6" fmla="*/ 0 w 36"/>
                  <a:gd name="T7" fmla="*/ 18 h 36"/>
                  <a:gd name="T8" fmla="*/ 18 w 36"/>
                  <a:gd name="T9" fmla="*/ 0 h 36"/>
                </a:gdLst>
                <a:ahLst/>
                <a:cxnLst>
                  <a:cxn ang="0">
                    <a:pos x="T0" y="T1"/>
                  </a:cxn>
                  <a:cxn ang="0">
                    <a:pos x="T2" y="T3"/>
                  </a:cxn>
                  <a:cxn ang="0">
                    <a:pos x="T4" y="T5"/>
                  </a:cxn>
                  <a:cxn ang="0">
                    <a:pos x="T6" y="T7"/>
                  </a:cxn>
                  <a:cxn ang="0">
                    <a:pos x="T8" y="T9"/>
                  </a:cxn>
                </a:cxnLst>
                <a:rect l="0" t="0" r="r" b="b"/>
                <a:pathLst>
                  <a:path w="36" h="36">
                    <a:moveTo>
                      <a:pt x="18" y="0"/>
                    </a:moveTo>
                    <a:lnTo>
                      <a:pt x="36" y="18"/>
                    </a:lnTo>
                    <a:lnTo>
                      <a:pt x="18" y="36"/>
                    </a:lnTo>
                    <a:lnTo>
                      <a:pt x="0" y="18"/>
                    </a:lnTo>
                    <a:lnTo>
                      <a:pt x="18" y="0"/>
                    </a:lnTo>
                    <a:close/>
                  </a:path>
                </a:pathLst>
              </a:custGeom>
              <a:solidFill>
                <a:srgbClr val="F24F11"/>
              </a:solidFill>
              <a:ln w="9525">
                <a:solidFill>
                  <a:srgbClr val="F24F11"/>
                </a:solidFill>
                <a:prstDash val="solid"/>
                <a:round/>
                <a:headEnd/>
                <a:tailEnd/>
              </a:ln>
            </p:spPr>
            <p:txBody>
              <a:bodyPr/>
              <a:lstStyle/>
              <a:p>
                <a:endParaRPr lang="it-IT"/>
              </a:p>
            </p:txBody>
          </p:sp>
          <p:sp>
            <p:nvSpPr>
              <p:cNvPr id="257" name="Freeform 232"/>
              <p:cNvSpPr>
                <a:spLocks/>
              </p:cNvSpPr>
              <p:nvPr/>
            </p:nvSpPr>
            <p:spPr bwMode="auto">
              <a:xfrm>
                <a:off x="2464" y="2554"/>
                <a:ext cx="33" cy="31"/>
              </a:xfrm>
              <a:custGeom>
                <a:avLst/>
                <a:gdLst>
                  <a:gd name="T0" fmla="*/ 18 w 36"/>
                  <a:gd name="T1" fmla="*/ 0 h 36"/>
                  <a:gd name="T2" fmla="*/ 36 w 36"/>
                  <a:gd name="T3" fmla="*/ 18 h 36"/>
                  <a:gd name="T4" fmla="*/ 18 w 36"/>
                  <a:gd name="T5" fmla="*/ 36 h 36"/>
                  <a:gd name="T6" fmla="*/ 0 w 36"/>
                  <a:gd name="T7" fmla="*/ 18 h 36"/>
                  <a:gd name="T8" fmla="*/ 18 w 36"/>
                  <a:gd name="T9" fmla="*/ 0 h 36"/>
                </a:gdLst>
                <a:ahLst/>
                <a:cxnLst>
                  <a:cxn ang="0">
                    <a:pos x="T0" y="T1"/>
                  </a:cxn>
                  <a:cxn ang="0">
                    <a:pos x="T2" y="T3"/>
                  </a:cxn>
                  <a:cxn ang="0">
                    <a:pos x="T4" y="T5"/>
                  </a:cxn>
                  <a:cxn ang="0">
                    <a:pos x="T6" y="T7"/>
                  </a:cxn>
                  <a:cxn ang="0">
                    <a:pos x="T8" y="T9"/>
                  </a:cxn>
                </a:cxnLst>
                <a:rect l="0" t="0" r="r" b="b"/>
                <a:pathLst>
                  <a:path w="36" h="36">
                    <a:moveTo>
                      <a:pt x="18" y="0"/>
                    </a:moveTo>
                    <a:lnTo>
                      <a:pt x="36" y="18"/>
                    </a:lnTo>
                    <a:lnTo>
                      <a:pt x="18" y="36"/>
                    </a:lnTo>
                    <a:lnTo>
                      <a:pt x="0" y="18"/>
                    </a:lnTo>
                    <a:lnTo>
                      <a:pt x="18" y="0"/>
                    </a:lnTo>
                    <a:close/>
                  </a:path>
                </a:pathLst>
              </a:custGeom>
              <a:solidFill>
                <a:srgbClr val="F24F11"/>
              </a:solidFill>
              <a:ln w="9525">
                <a:solidFill>
                  <a:srgbClr val="F24F11"/>
                </a:solidFill>
                <a:prstDash val="solid"/>
                <a:round/>
                <a:headEnd/>
                <a:tailEnd/>
              </a:ln>
            </p:spPr>
            <p:txBody>
              <a:bodyPr/>
              <a:lstStyle/>
              <a:p>
                <a:endParaRPr lang="it-IT"/>
              </a:p>
            </p:txBody>
          </p:sp>
          <p:sp>
            <p:nvSpPr>
              <p:cNvPr id="258" name="Freeform 233"/>
              <p:cNvSpPr>
                <a:spLocks/>
              </p:cNvSpPr>
              <p:nvPr/>
            </p:nvSpPr>
            <p:spPr bwMode="auto">
              <a:xfrm>
                <a:off x="2464" y="2554"/>
                <a:ext cx="33" cy="31"/>
              </a:xfrm>
              <a:custGeom>
                <a:avLst/>
                <a:gdLst>
                  <a:gd name="T0" fmla="*/ 18 w 36"/>
                  <a:gd name="T1" fmla="*/ 0 h 36"/>
                  <a:gd name="T2" fmla="*/ 36 w 36"/>
                  <a:gd name="T3" fmla="*/ 18 h 36"/>
                  <a:gd name="T4" fmla="*/ 18 w 36"/>
                  <a:gd name="T5" fmla="*/ 36 h 36"/>
                  <a:gd name="T6" fmla="*/ 0 w 36"/>
                  <a:gd name="T7" fmla="*/ 18 h 36"/>
                  <a:gd name="T8" fmla="*/ 18 w 36"/>
                  <a:gd name="T9" fmla="*/ 0 h 36"/>
                </a:gdLst>
                <a:ahLst/>
                <a:cxnLst>
                  <a:cxn ang="0">
                    <a:pos x="T0" y="T1"/>
                  </a:cxn>
                  <a:cxn ang="0">
                    <a:pos x="T2" y="T3"/>
                  </a:cxn>
                  <a:cxn ang="0">
                    <a:pos x="T4" y="T5"/>
                  </a:cxn>
                  <a:cxn ang="0">
                    <a:pos x="T6" y="T7"/>
                  </a:cxn>
                  <a:cxn ang="0">
                    <a:pos x="T8" y="T9"/>
                  </a:cxn>
                </a:cxnLst>
                <a:rect l="0" t="0" r="r" b="b"/>
                <a:pathLst>
                  <a:path w="36" h="36">
                    <a:moveTo>
                      <a:pt x="18" y="0"/>
                    </a:moveTo>
                    <a:lnTo>
                      <a:pt x="36" y="18"/>
                    </a:lnTo>
                    <a:lnTo>
                      <a:pt x="18" y="36"/>
                    </a:lnTo>
                    <a:lnTo>
                      <a:pt x="0" y="18"/>
                    </a:lnTo>
                    <a:lnTo>
                      <a:pt x="18" y="0"/>
                    </a:lnTo>
                    <a:close/>
                  </a:path>
                </a:pathLst>
              </a:custGeom>
              <a:solidFill>
                <a:srgbClr val="F24F11"/>
              </a:solidFill>
              <a:ln w="9525">
                <a:solidFill>
                  <a:srgbClr val="F24F11"/>
                </a:solidFill>
                <a:prstDash val="solid"/>
                <a:round/>
                <a:headEnd/>
                <a:tailEnd/>
              </a:ln>
            </p:spPr>
            <p:txBody>
              <a:bodyPr/>
              <a:lstStyle/>
              <a:p>
                <a:endParaRPr lang="it-IT"/>
              </a:p>
            </p:txBody>
          </p:sp>
          <p:sp>
            <p:nvSpPr>
              <p:cNvPr id="259" name="Freeform 234"/>
              <p:cNvSpPr>
                <a:spLocks/>
              </p:cNvSpPr>
              <p:nvPr/>
            </p:nvSpPr>
            <p:spPr bwMode="auto">
              <a:xfrm>
                <a:off x="2464" y="2554"/>
                <a:ext cx="33" cy="31"/>
              </a:xfrm>
              <a:custGeom>
                <a:avLst/>
                <a:gdLst>
                  <a:gd name="T0" fmla="*/ 18 w 36"/>
                  <a:gd name="T1" fmla="*/ 0 h 36"/>
                  <a:gd name="T2" fmla="*/ 36 w 36"/>
                  <a:gd name="T3" fmla="*/ 18 h 36"/>
                  <a:gd name="T4" fmla="*/ 18 w 36"/>
                  <a:gd name="T5" fmla="*/ 36 h 36"/>
                  <a:gd name="T6" fmla="*/ 0 w 36"/>
                  <a:gd name="T7" fmla="*/ 18 h 36"/>
                  <a:gd name="T8" fmla="*/ 18 w 36"/>
                  <a:gd name="T9" fmla="*/ 0 h 36"/>
                </a:gdLst>
                <a:ahLst/>
                <a:cxnLst>
                  <a:cxn ang="0">
                    <a:pos x="T0" y="T1"/>
                  </a:cxn>
                  <a:cxn ang="0">
                    <a:pos x="T2" y="T3"/>
                  </a:cxn>
                  <a:cxn ang="0">
                    <a:pos x="T4" y="T5"/>
                  </a:cxn>
                  <a:cxn ang="0">
                    <a:pos x="T6" y="T7"/>
                  </a:cxn>
                  <a:cxn ang="0">
                    <a:pos x="T8" y="T9"/>
                  </a:cxn>
                </a:cxnLst>
                <a:rect l="0" t="0" r="r" b="b"/>
                <a:pathLst>
                  <a:path w="36" h="36">
                    <a:moveTo>
                      <a:pt x="18" y="0"/>
                    </a:moveTo>
                    <a:lnTo>
                      <a:pt x="36" y="18"/>
                    </a:lnTo>
                    <a:lnTo>
                      <a:pt x="18" y="36"/>
                    </a:lnTo>
                    <a:lnTo>
                      <a:pt x="0" y="18"/>
                    </a:lnTo>
                    <a:lnTo>
                      <a:pt x="18" y="0"/>
                    </a:lnTo>
                    <a:close/>
                  </a:path>
                </a:pathLst>
              </a:custGeom>
              <a:solidFill>
                <a:srgbClr val="F24F11"/>
              </a:solidFill>
              <a:ln w="9525">
                <a:solidFill>
                  <a:srgbClr val="F24F11"/>
                </a:solidFill>
                <a:prstDash val="solid"/>
                <a:round/>
                <a:headEnd/>
                <a:tailEnd/>
              </a:ln>
            </p:spPr>
            <p:txBody>
              <a:bodyPr/>
              <a:lstStyle/>
              <a:p>
                <a:endParaRPr lang="it-IT"/>
              </a:p>
            </p:txBody>
          </p:sp>
          <p:sp>
            <p:nvSpPr>
              <p:cNvPr id="260" name="Freeform 235"/>
              <p:cNvSpPr>
                <a:spLocks/>
              </p:cNvSpPr>
              <p:nvPr/>
            </p:nvSpPr>
            <p:spPr bwMode="auto">
              <a:xfrm>
                <a:off x="2464" y="2554"/>
                <a:ext cx="33" cy="31"/>
              </a:xfrm>
              <a:custGeom>
                <a:avLst/>
                <a:gdLst>
                  <a:gd name="T0" fmla="*/ 18 w 36"/>
                  <a:gd name="T1" fmla="*/ 0 h 36"/>
                  <a:gd name="T2" fmla="*/ 36 w 36"/>
                  <a:gd name="T3" fmla="*/ 18 h 36"/>
                  <a:gd name="T4" fmla="*/ 18 w 36"/>
                  <a:gd name="T5" fmla="*/ 36 h 36"/>
                  <a:gd name="T6" fmla="*/ 0 w 36"/>
                  <a:gd name="T7" fmla="*/ 18 h 36"/>
                  <a:gd name="T8" fmla="*/ 18 w 36"/>
                  <a:gd name="T9" fmla="*/ 0 h 36"/>
                </a:gdLst>
                <a:ahLst/>
                <a:cxnLst>
                  <a:cxn ang="0">
                    <a:pos x="T0" y="T1"/>
                  </a:cxn>
                  <a:cxn ang="0">
                    <a:pos x="T2" y="T3"/>
                  </a:cxn>
                  <a:cxn ang="0">
                    <a:pos x="T4" y="T5"/>
                  </a:cxn>
                  <a:cxn ang="0">
                    <a:pos x="T6" y="T7"/>
                  </a:cxn>
                  <a:cxn ang="0">
                    <a:pos x="T8" y="T9"/>
                  </a:cxn>
                </a:cxnLst>
                <a:rect l="0" t="0" r="r" b="b"/>
                <a:pathLst>
                  <a:path w="36" h="36">
                    <a:moveTo>
                      <a:pt x="18" y="0"/>
                    </a:moveTo>
                    <a:lnTo>
                      <a:pt x="36" y="18"/>
                    </a:lnTo>
                    <a:lnTo>
                      <a:pt x="18" y="36"/>
                    </a:lnTo>
                    <a:lnTo>
                      <a:pt x="0" y="18"/>
                    </a:lnTo>
                    <a:lnTo>
                      <a:pt x="18" y="0"/>
                    </a:lnTo>
                    <a:close/>
                  </a:path>
                </a:pathLst>
              </a:custGeom>
              <a:solidFill>
                <a:srgbClr val="F24F11"/>
              </a:solidFill>
              <a:ln w="9525">
                <a:solidFill>
                  <a:srgbClr val="F24F11"/>
                </a:solidFill>
                <a:prstDash val="solid"/>
                <a:round/>
                <a:headEnd/>
                <a:tailEnd/>
              </a:ln>
            </p:spPr>
            <p:txBody>
              <a:bodyPr/>
              <a:lstStyle/>
              <a:p>
                <a:endParaRPr lang="it-IT"/>
              </a:p>
            </p:txBody>
          </p:sp>
          <p:sp>
            <p:nvSpPr>
              <p:cNvPr id="261" name="Freeform 236"/>
              <p:cNvSpPr>
                <a:spLocks/>
              </p:cNvSpPr>
              <p:nvPr/>
            </p:nvSpPr>
            <p:spPr bwMode="auto">
              <a:xfrm>
                <a:off x="2464" y="2554"/>
                <a:ext cx="33" cy="31"/>
              </a:xfrm>
              <a:custGeom>
                <a:avLst/>
                <a:gdLst>
                  <a:gd name="T0" fmla="*/ 18 w 36"/>
                  <a:gd name="T1" fmla="*/ 0 h 36"/>
                  <a:gd name="T2" fmla="*/ 36 w 36"/>
                  <a:gd name="T3" fmla="*/ 18 h 36"/>
                  <a:gd name="T4" fmla="*/ 18 w 36"/>
                  <a:gd name="T5" fmla="*/ 36 h 36"/>
                  <a:gd name="T6" fmla="*/ 0 w 36"/>
                  <a:gd name="T7" fmla="*/ 18 h 36"/>
                  <a:gd name="T8" fmla="*/ 18 w 36"/>
                  <a:gd name="T9" fmla="*/ 0 h 36"/>
                </a:gdLst>
                <a:ahLst/>
                <a:cxnLst>
                  <a:cxn ang="0">
                    <a:pos x="T0" y="T1"/>
                  </a:cxn>
                  <a:cxn ang="0">
                    <a:pos x="T2" y="T3"/>
                  </a:cxn>
                  <a:cxn ang="0">
                    <a:pos x="T4" y="T5"/>
                  </a:cxn>
                  <a:cxn ang="0">
                    <a:pos x="T6" y="T7"/>
                  </a:cxn>
                  <a:cxn ang="0">
                    <a:pos x="T8" y="T9"/>
                  </a:cxn>
                </a:cxnLst>
                <a:rect l="0" t="0" r="r" b="b"/>
                <a:pathLst>
                  <a:path w="36" h="36">
                    <a:moveTo>
                      <a:pt x="18" y="0"/>
                    </a:moveTo>
                    <a:lnTo>
                      <a:pt x="36" y="18"/>
                    </a:lnTo>
                    <a:lnTo>
                      <a:pt x="18" y="36"/>
                    </a:lnTo>
                    <a:lnTo>
                      <a:pt x="0" y="18"/>
                    </a:lnTo>
                    <a:lnTo>
                      <a:pt x="18" y="0"/>
                    </a:lnTo>
                    <a:close/>
                  </a:path>
                </a:pathLst>
              </a:custGeom>
              <a:solidFill>
                <a:srgbClr val="F24F11"/>
              </a:solidFill>
              <a:ln w="9525">
                <a:solidFill>
                  <a:srgbClr val="F24F11"/>
                </a:solidFill>
                <a:prstDash val="solid"/>
                <a:round/>
                <a:headEnd/>
                <a:tailEnd/>
              </a:ln>
            </p:spPr>
            <p:txBody>
              <a:bodyPr/>
              <a:lstStyle/>
              <a:p>
                <a:endParaRPr lang="it-IT"/>
              </a:p>
            </p:txBody>
          </p:sp>
          <p:sp>
            <p:nvSpPr>
              <p:cNvPr id="262" name="Freeform 237"/>
              <p:cNvSpPr>
                <a:spLocks/>
              </p:cNvSpPr>
              <p:nvPr/>
            </p:nvSpPr>
            <p:spPr bwMode="auto">
              <a:xfrm>
                <a:off x="2464" y="2554"/>
                <a:ext cx="33" cy="31"/>
              </a:xfrm>
              <a:custGeom>
                <a:avLst/>
                <a:gdLst>
                  <a:gd name="T0" fmla="*/ 18 w 36"/>
                  <a:gd name="T1" fmla="*/ 0 h 36"/>
                  <a:gd name="T2" fmla="*/ 36 w 36"/>
                  <a:gd name="T3" fmla="*/ 18 h 36"/>
                  <a:gd name="T4" fmla="*/ 18 w 36"/>
                  <a:gd name="T5" fmla="*/ 36 h 36"/>
                  <a:gd name="T6" fmla="*/ 0 w 36"/>
                  <a:gd name="T7" fmla="*/ 18 h 36"/>
                  <a:gd name="T8" fmla="*/ 18 w 36"/>
                  <a:gd name="T9" fmla="*/ 0 h 36"/>
                </a:gdLst>
                <a:ahLst/>
                <a:cxnLst>
                  <a:cxn ang="0">
                    <a:pos x="T0" y="T1"/>
                  </a:cxn>
                  <a:cxn ang="0">
                    <a:pos x="T2" y="T3"/>
                  </a:cxn>
                  <a:cxn ang="0">
                    <a:pos x="T4" y="T5"/>
                  </a:cxn>
                  <a:cxn ang="0">
                    <a:pos x="T6" y="T7"/>
                  </a:cxn>
                  <a:cxn ang="0">
                    <a:pos x="T8" y="T9"/>
                  </a:cxn>
                </a:cxnLst>
                <a:rect l="0" t="0" r="r" b="b"/>
                <a:pathLst>
                  <a:path w="36" h="36">
                    <a:moveTo>
                      <a:pt x="18" y="0"/>
                    </a:moveTo>
                    <a:lnTo>
                      <a:pt x="36" y="18"/>
                    </a:lnTo>
                    <a:lnTo>
                      <a:pt x="18" y="36"/>
                    </a:lnTo>
                    <a:lnTo>
                      <a:pt x="0" y="18"/>
                    </a:lnTo>
                    <a:lnTo>
                      <a:pt x="18" y="0"/>
                    </a:lnTo>
                    <a:close/>
                  </a:path>
                </a:pathLst>
              </a:custGeom>
              <a:solidFill>
                <a:srgbClr val="F24F11"/>
              </a:solidFill>
              <a:ln w="9525">
                <a:solidFill>
                  <a:srgbClr val="F24F11"/>
                </a:solidFill>
                <a:prstDash val="solid"/>
                <a:round/>
                <a:headEnd/>
                <a:tailEnd/>
              </a:ln>
            </p:spPr>
            <p:txBody>
              <a:bodyPr/>
              <a:lstStyle/>
              <a:p>
                <a:endParaRPr lang="it-IT"/>
              </a:p>
            </p:txBody>
          </p:sp>
          <p:sp>
            <p:nvSpPr>
              <p:cNvPr id="263" name="Freeform 238"/>
              <p:cNvSpPr>
                <a:spLocks/>
              </p:cNvSpPr>
              <p:nvPr/>
            </p:nvSpPr>
            <p:spPr bwMode="auto">
              <a:xfrm>
                <a:off x="2464" y="2554"/>
                <a:ext cx="33" cy="31"/>
              </a:xfrm>
              <a:custGeom>
                <a:avLst/>
                <a:gdLst>
                  <a:gd name="T0" fmla="*/ 18 w 36"/>
                  <a:gd name="T1" fmla="*/ 0 h 36"/>
                  <a:gd name="T2" fmla="*/ 36 w 36"/>
                  <a:gd name="T3" fmla="*/ 18 h 36"/>
                  <a:gd name="T4" fmla="*/ 18 w 36"/>
                  <a:gd name="T5" fmla="*/ 36 h 36"/>
                  <a:gd name="T6" fmla="*/ 0 w 36"/>
                  <a:gd name="T7" fmla="*/ 18 h 36"/>
                  <a:gd name="T8" fmla="*/ 18 w 36"/>
                  <a:gd name="T9" fmla="*/ 0 h 36"/>
                </a:gdLst>
                <a:ahLst/>
                <a:cxnLst>
                  <a:cxn ang="0">
                    <a:pos x="T0" y="T1"/>
                  </a:cxn>
                  <a:cxn ang="0">
                    <a:pos x="T2" y="T3"/>
                  </a:cxn>
                  <a:cxn ang="0">
                    <a:pos x="T4" y="T5"/>
                  </a:cxn>
                  <a:cxn ang="0">
                    <a:pos x="T6" y="T7"/>
                  </a:cxn>
                  <a:cxn ang="0">
                    <a:pos x="T8" y="T9"/>
                  </a:cxn>
                </a:cxnLst>
                <a:rect l="0" t="0" r="r" b="b"/>
                <a:pathLst>
                  <a:path w="36" h="36">
                    <a:moveTo>
                      <a:pt x="18" y="0"/>
                    </a:moveTo>
                    <a:lnTo>
                      <a:pt x="36" y="18"/>
                    </a:lnTo>
                    <a:lnTo>
                      <a:pt x="18" y="36"/>
                    </a:lnTo>
                    <a:lnTo>
                      <a:pt x="0" y="18"/>
                    </a:lnTo>
                    <a:lnTo>
                      <a:pt x="18" y="0"/>
                    </a:lnTo>
                    <a:close/>
                  </a:path>
                </a:pathLst>
              </a:custGeom>
              <a:solidFill>
                <a:srgbClr val="F24F11"/>
              </a:solidFill>
              <a:ln w="9525">
                <a:solidFill>
                  <a:srgbClr val="F24F11"/>
                </a:solidFill>
                <a:prstDash val="solid"/>
                <a:round/>
                <a:headEnd/>
                <a:tailEnd/>
              </a:ln>
            </p:spPr>
            <p:txBody>
              <a:bodyPr/>
              <a:lstStyle/>
              <a:p>
                <a:endParaRPr lang="it-IT"/>
              </a:p>
            </p:txBody>
          </p:sp>
          <p:sp>
            <p:nvSpPr>
              <p:cNvPr id="264" name="Freeform 239"/>
              <p:cNvSpPr>
                <a:spLocks/>
              </p:cNvSpPr>
              <p:nvPr/>
            </p:nvSpPr>
            <p:spPr bwMode="auto">
              <a:xfrm>
                <a:off x="2464" y="2554"/>
                <a:ext cx="33" cy="31"/>
              </a:xfrm>
              <a:custGeom>
                <a:avLst/>
                <a:gdLst>
                  <a:gd name="T0" fmla="*/ 18 w 36"/>
                  <a:gd name="T1" fmla="*/ 0 h 36"/>
                  <a:gd name="T2" fmla="*/ 36 w 36"/>
                  <a:gd name="T3" fmla="*/ 18 h 36"/>
                  <a:gd name="T4" fmla="*/ 18 w 36"/>
                  <a:gd name="T5" fmla="*/ 36 h 36"/>
                  <a:gd name="T6" fmla="*/ 0 w 36"/>
                  <a:gd name="T7" fmla="*/ 18 h 36"/>
                  <a:gd name="T8" fmla="*/ 18 w 36"/>
                  <a:gd name="T9" fmla="*/ 0 h 36"/>
                </a:gdLst>
                <a:ahLst/>
                <a:cxnLst>
                  <a:cxn ang="0">
                    <a:pos x="T0" y="T1"/>
                  </a:cxn>
                  <a:cxn ang="0">
                    <a:pos x="T2" y="T3"/>
                  </a:cxn>
                  <a:cxn ang="0">
                    <a:pos x="T4" y="T5"/>
                  </a:cxn>
                  <a:cxn ang="0">
                    <a:pos x="T6" y="T7"/>
                  </a:cxn>
                  <a:cxn ang="0">
                    <a:pos x="T8" y="T9"/>
                  </a:cxn>
                </a:cxnLst>
                <a:rect l="0" t="0" r="r" b="b"/>
                <a:pathLst>
                  <a:path w="36" h="36">
                    <a:moveTo>
                      <a:pt x="18" y="0"/>
                    </a:moveTo>
                    <a:lnTo>
                      <a:pt x="36" y="18"/>
                    </a:lnTo>
                    <a:lnTo>
                      <a:pt x="18" y="36"/>
                    </a:lnTo>
                    <a:lnTo>
                      <a:pt x="0" y="18"/>
                    </a:lnTo>
                    <a:lnTo>
                      <a:pt x="18" y="0"/>
                    </a:lnTo>
                    <a:close/>
                  </a:path>
                </a:pathLst>
              </a:custGeom>
              <a:solidFill>
                <a:srgbClr val="F24F11"/>
              </a:solidFill>
              <a:ln w="9525">
                <a:solidFill>
                  <a:srgbClr val="F24F11"/>
                </a:solidFill>
                <a:prstDash val="solid"/>
                <a:round/>
                <a:headEnd/>
                <a:tailEnd/>
              </a:ln>
            </p:spPr>
            <p:txBody>
              <a:bodyPr/>
              <a:lstStyle/>
              <a:p>
                <a:endParaRPr lang="it-IT"/>
              </a:p>
            </p:txBody>
          </p:sp>
          <p:sp>
            <p:nvSpPr>
              <p:cNvPr id="265" name="Freeform 240"/>
              <p:cNvSpPr>
                <a:spLocks/>
              </p:cNvSpPr>
              <p:nvPr/>
            </p:nvSpPr>
            <p:spPr bwMode="auto">
              <a:xfrm>
                <a:off x="2464" y="2554"/>
                <a:ext cx="33" cy="31"/>
              </a:xfrm>
              <a:custGeom>
                <a:avLst/>
                <a:gdLst>
                  <a:gd name="T0" fmla="*/ 18 w 36"/>
                  <a:gd name="T1" fmla="*/ 0 h 36"/>
                  <a:gd name="T2" fmla="*/ 36 w 36"/>
                  <a:gd name="T3" fmla="*/ 18 h 36"/>
                  <a:gd name="T4" fmla="*/ 18 w 36"/>
                  <a:gd name="T5" fmla="*/ 36 h 36"/>
                  <a:gd name="T6" fmla="*/ 0 w 36"/>
                  <a:gd name="T7" fmla="*/ 18 h 36"/>
                  <a:gd name="T8" fmla="*/ 18 w 36"/>
                  <a:gd name="T9" fmla="*/ 0 h 36"/>
                </a:gdLst>
                <a:ahLst/>
                <a:cxnLst>
                  <a:cxn ang="0">
                    <a:pos x="T0" y="T1"/>
                  </a:cxn>
                  <a:cxn ang="0">
                    <a:pos x="T2" y="T3"/>
                  </a:cxn>
                  <a:cxn ang="0">
                    <a:pos x="T4" y="T5"/>
                  </a:cxn>
                  <a:cxn ang="0">
                    <a:pos x="T6" y="T7"/>
                  </a:cxn>
                  <a:cxn ang="0">
                    <a:pos x="T8" y="T9"/>
                  </a:cxn>
                </a:cxnLst>
                <a:rect l="0" t="0" r="r" b="b"/>
                <a:pathLst>
                  <a:path w="36" h="36">
                    <a:moveTo>
                      <a:pt x="18" y="0"/>
                    </a:moveTo>
                    <a:lnTo>
                      <a:pt x="36" y="18"/>
                    </a:lnTo>
                    <a:lnTo>
                      <a:pt x="18" y="36"/>
                    </a:lnTo>
                    <a:lnTo>
                      <a:pt x="0" y="18"/>
                    </a:lnTo>
                    <a:lnTo>
                      <a:pt x="18" y="0"/>
                    </a:lnTo>
                    <a:close/>
                  </a:path>
                </a:pathLst>
              </a:custGeom>
              <a:solidFill>
                <a:srgbClr val="F24F11"/>
              </a:solidFill>
              <a:ln w="9525">
                <a:solidFill>
                  <a:srgbClr val="F24F11"/>
                </a:solidFill>
                <a:prstDash val="solid"/>
                <a:round/>
                <a:headEnd/>
                <a:tailEnd/>
              </a:ln>
            </p:spPr>
            <p:txBody>
              <a:bodyPr/>
              <a:lstStyle/>
              <a:p>
                <a:endParaRPr lang="it-IT"/>
              </a:p>
            </p:txBody>
          </p:sp>
          <p:sp>
            <p:nvSpPr>
              <p:cNvPr id="266" name="Freeform 241"/>
              <p:cNvSpPr>
                <a:spLocks/>
              </p:cNvSpPr>
              <p:nvPr/>
            </p:nvSpPr>
            <p:spPr bwMode="auto">
              <a:xfrm>
                <a:off x="2464" y="2554"/>
                <a:ext cx="33" cy="31"/>
              </a:xfrm>
              <a:custGeom>
                <a:avLst/>
                <a:gdLst>
                  <a:gd name="T0" fmla="*/ 18 w 36"/>
                  <a:gd name="T1" fmla="*/ 0 h 36"/>
                  <a:gd name="T2" fmla="*/ 36 w 36"/>
                  <a:gd name="T3" fmla="*/ 18 h 36"/>
                  <a:gd name="T4" fmla="*/ 18 w 36"/>
                  <a:gd name="T5" fmla="*/ 36 h 36"/>
                  <a:gd name="T6" fmla="*/ 0 w 36"/>
                  <a:gd name="T7" fmla="*/ 18 h 36"/>
                  <a:gd name="T8" fmla="*/ 18 w 36"/>
                  <a:gd name="T9" fmla="*/ 0 h 36"/>
                </a:gdLst>
                <a:ahLst/>
                <a:cxnLst>
                  <a:cxn ang="0">
                    <a:pos x="T0" y="T1"/>
                  </a:cxn>
                  <a:cxn ang="0">
                    <a:pos x="T2" y="T3"/>
                  </a:cxn>
                  <a:cxn ang="0">
                    <a:pos x="T4" y="T5"/>
                  </a:cxn>
                  <a:cxn ang="0">
                    <a:pos x="T6" y="T7"/>
                  </a:cxn>
                  <a:cxn ang="0">
                    <a:pos x="T8" y="T9"/>
                  </a:cxn>
                </a:cxnLst>
                <a:rect l="0" t="0" r="r" b="b"/>
                <a:pathLst>
                  <a:path w="36" h="36">
                    <a:moveTo>
                      <a:pt x="18" y="0"/>
                    </a:moveTo>
                    <a:lnTo>
                      <a:pt x="36" y="18"/>
                    </a:lnTo>
                    <a:lnTo>
                      <a:pt x="18" y="36"/>
                    </a:lnTo>
                    <a:lnTo>
                      <a:pt x="0" y="18"/>
                    </a:lnTo>
                    <a:lnTo>
                      <a:pt x="18" y="0"/>
                    </a:lnTo>
                    <a:close/>
                  </a:path>
                </a:pathLst>
              </a:custGeom>
              <a:solidFill>
                <a:srgbClr val="F24F11"/>
              </a:solidFill>
              <a:ln w="9525">
                <a:solidFill>
                  <a:srgbClr val="F24F11"/>
                </a:solidFill>
                <a:prstDash val="solid"/>
                <a:round/>
                <a:headEnd/>
                <a:tailEnd/>
              </a:ln>
            </p:spPr>
            <p:txBody>
              <a:bodyPr/>
              <a:lstStyle/>
              <a:p>
                <a:endParaRPr lang="it-IT"/>
              </a:p>
            </p:txBody>
          </p:sp>
          <p:sp>
            <p:nvSpPr>
              <p:cNvPr id="267" name="Freeform 242"/>
              <p:cNvSpPr>
                <a:spLocks/>
              </p:cNvSpPr>
              <p:nvPr/>
            </p:nvSpPr>
            <p:spPr bwMode="auto">
              <a:xfrm>
                <a:off x="2464" y="2554"/>
                <a:ext cx="33" cy="31"/>
              </a:xfrm>
              <a:custGeom>
                <a:avLst/>
                <a:gdLst>
                  <a:gd name="T0" fmla="*/ 18 w 36"/>
                  <a:gd name="T1" fmla="*/ 0 h 36"/>
                  <a:gd name="T2" fmla="*/ 36 w 36"/>
                  <a:gd name="T3" fmla="*/ 18 h 36"/>
                  <a:gd name="T4" fmla="*/ 18 w 36"/>
                  <a:gd name="T5" fmla="*/ 36 h 36"/>
                  <a:gd name="T6" fmla="*/ 0 w 36"/>
                  <a:gd name="T7" fmla="*/ 18 h 36"/>
                  <a:gd name="T8" fmla="*/ 18 w 36"/>
                  <a:gd name="T9" fmla="*/ 0 h 36"/>
                </a:gdLst>
                <a:ahLst/>
                <a:cxnLst>
                  <a:cxn ang="0">
                    <a:pos x="T0" y="T1"/>
                  </a:cxn>
                  <a:cxn ang="0">
                    <a:pos x="T2" y="T3"/>
                  </a:cxn>
                  <a:cxn ang="0">
                    <a:pos x="T4" y="T5"/>
                  </a:cxn>
                  <a:cxn ang="0">
                    <a:pos x="T6" y="T7"/>
                  </a:cxn>
                  <a:cxn ang="0">
                    <a:pos x="T8" y="T9"/>
                  </a:cxn>
                </a:cxnLst>
                <a:rect l="0" t="0" r="r" b="b"/>
                <a:pathLst>
                  <a:path w="36" h="36">
                    <a:moveTo>
                      <a:pt x="18" y="0"/>
                    </a:moveTo>
                    <a:lnTo>
                      <a:pt x="36" y="18"/>
                    </a:lnTo>
                    <a:lnTo>
                      <a:pt x="18" y="36"/>
                    </a:lnTo>
                    <a:lnTo>
                      <a:pt x="0" y="18"/>
                    </a:lnTo>
                    <a:lnTo>
                      <a:pt x="18" y="0"/>
                    </a:lnTo>
                    <a:close/>
                  </a:path>
                </a:pathLst>
              </a:custGeom>
              <a:solidFill>
                <a:srgbClr val="F24F11"/>
              </a:solidFill>
              <a:ln w="9525">
                <a:solidFill>
                  <a:srgbClr val="F24F11"/>
                </a:solidFill>
                <a:prstDash val="solid"/>
                <a:round/>
                <a:headEnd/>
                <a:tailEnd/>
              </a:ln>
            </p:spPr>
            <p:txBody>
              <a:bodyPr/>
              <a:lstStyle/>
              <a:p>
                <a:endParaRPr lang="it-IT"/>
              </a:p>
            </p:txBody>
          </p:sp>
          <p:sp>
            <p:nvSpPr>
              <p:cNvPr id="268" name="Freeform 243"/>
              <p:cNvSpPr>
                <a:spLocks/>
              </p:cNvSpPr>
              <p:nvPr/>
            </p:nvSpPr>
            <p:spPr bwMode="auto">
              <a:xfrm>
                <a:off x="2464" y="2554"/>
                <a:ext cx="33" cy="31"/>
              </a:xfrm>
              <a:custGeom>
                <a:avLst/>
                <a:gdLst>
                  <a:gd name="T0" fmla="*/ 18 w 36"/>
                  <a:gd name="T1" fmla="*/ 0 h 36"/>
                  <a:gd name="T2" fmla="*/ 36 w 36"/>
                  <a:gd name="T3" fmla="*/ 18 h 36"/>
                  <a:gd name="T4" fmla="*/ 18 w 36"/>
                  <a:gd name="T5" fmla="*/ 36 h 36"/>
                  <a:gd name="T6" fmla="*/ 0 w 36"/>
                  <a:gd name="T7" fmla="*/ 18 h 36"/>
                  <a:gd name="T8" fmla="*/ 18 w 36"/>
                  <a:gd name="T9" fmla="*/ 0 h 36"/>
                </a:gdLst>
                <a:ahLst/>
                <a:cxnLst>
                  <a:cxn ang="0">
                    <a:pos x="T0" y="T1"/>
                  </a:cxn>
                  <a:cxn ang="0">
                    <a:pos x="T2" y="T3"/>
                  </a:cxn>
                  <a:cxn ang="0">
                    <a:pos x="T4" y="T5"/>
                  </a:cxn>
                  <a:cxn ang="0">
                    <a:pos x="T6" y="T7"/>
                  </a:cxn>
                  <a:cxn ang="0">
                    <a:pos x="T8" y="T9"/>
                  </a:cxn>
                </a:cxnLst>
                <a:rect l="0" t="0" r="r" b="b"/>
                <a:pathLst>
                  <a:path w="36" h="36">
                    <a:moveTo>
                      <a:pt x="18" y="0"/>
                    </a:moveTo>
                    <a:lnTo>
                      <a:pt x="36" y="18"/>
                    </a:lnTo>
                    <a:lnTo>
                      <a:pt x="18" y="36"/>
                    </a:lnTo>
                    <a:lnTo>
                      <a:pt x="0" y="18"/>
                    </a:lnTo>
                    <a:lnTo>
                      <a:pt x="18" y="0"/>
                    </a:lnTo>
                    <a:close/>
                  </a:path>
                </a:pathLst>
              </a:custGeom>
              <a:solidFill>
                <a:srgbClr val="F24F11"/>
              </a:solidFill>
              <a:ln w="9525">
                <a:solidFill>
                  <a:srgbClr val="F24F11"/>
                </a:solidFill>
                <a:prstDash val="solid"/>
                <a:round/>
                <a:headEnd/>
                <a:tailEnd/>
              </a:ln>
            </p:spPr>
            <p:txBody>
              <a:bodyPr/>
              <a:lstStyle/>
              <a:p>
                <a:endParaRPr lang="it-IT"/>
              </a:p>
            </p:txBody>
          </p:sp>
          <p:sp>
            <p:nvSpPr>
              <p:cNvPr id="269" name="Freeform 244"/>
              <p:cNvSpPr>
                <a:spLocks/>
              </p:cNvSpPr>
              <p:nvPr/>
            </p:nvSpPr>
            <p:spPr bwMode="auto">
              <a:xfrm>
                <a:off x="2464" y="2554"/>
                <a:ext cx="33" cy="31"/>
              </a:xfrm>
              <a:custGeom>
                <a:avLst/>
                <a:gdLst>
                  <a:gd name="T0" fmla="*/ 18 w 36"/>
                  <a:gd name="T1" fmla="*/ 0 h 36"/>
                  <a:gd name="T2" fmla="*/ 36 w 36"/>
                  <a:gd name="T3" fmla="*/ 18 h 36"/>
                  <a:gd name="T4" fmla="*/ 18 w 36"/>
                  <a:gd name="T5" fmla="*/ 36 h 36"/>
                  <a:gd name="T6" fmla="*/ 0 w 36"/>
                  <a:gd name="T7" fmla="*/ 18 h 36"/>
                  <a:gd name="T8" fmla="*/ 18 w 36"/>
                  <a:gd name="T9" fmla="*/ 0 h 36"/>
                </a:gdLst>
                <a:ahLst/>
                <a:cxnLst>
                  <a:cxn ang="0">
                    <a:pos x="T0" y="T1"/>
                  </a:cxn>
                  <a:cxn ang="0">
                    <a:pos x="T2" y="T3"/>
                  </a:cxn>
                  <a:cxn ang="0">
                    <a:pos x="T4" y="T5"/>
                  </a:cxn>
                  <a:cxn ang="0">
                    <a:pos x="T6" y="T7"/>
                  </a:cxn>
                  <a:cxn ang="0">
                    <a:pos x="T8" y="T9"/>
                  </a:cxn>
                </a:cxnLst>
                <a:rect l="0" t="0" r="r" b="b"/>
                <a:pathLst>
                  <a:path w="36" h="36">
                    <a:moveTo>
                      <a:pt x="18" y="0"/>
                    </a:moveTo>
                    <a:lnTo>
                      <a:pt x="36" y="18"/>
                    </a:lnTo>
                    <a:lnTo>
                      <a:pt x="18" y="36"/>
                    </a:lnTo>
                    <a:lnTo>
                      <a:pt x="0" y="18"/>
                    </a:lnTo>
                    <a:lnTo>
                      <a:pt x="18" y="0"/>
                    </a:lnTo>
                    <a:close/>
                  </a:path>
                </a:pathLst>
              </a:custGeom>
              <a:solidFill>
                <a:srgbClr val="F24F11"/>
              </a:solidFill>
              <a:ln w="9525">
                <a:solidFill>
                  <a:srgbClr val="F24F11"/>
                </a:solidFill>
                <a:prstDash val="solid"/>
                <a:round/>
                <a:headEnd/>
                <a:tailEnd/>
              </a:ln>
            </p:spPr>
            <p:txBody>
              <a:bodyPr/>
              <a:lstStyle/>
              <a:p>
                <a:endParaRPr lang="it-IT"/>
              </a:p>
            </p:txBody>
          </p:sp>
          <p:sp>
            <p:nvSpPr>
              <p:cNvPr id="270" name="Freeform 245"/>
              <p:cNvSpPr>
                <a:spLocks/>
              </p:cNvSpPr>
              <p:nvPr/>
            </p:nvSpPr>
            <p:spPr bwMode="auto">
              <a:xfrm>
                <a:off x="2464" y="2554"/>
                <a:ext cx="33" cy="31"/>
              </a:xfrm>
              <a:custGeom>
                <a:avLst/>
                <a:gdLst>
                  <a:gd name="T0" fmla="*/ 18 w 36"/>
                  <a:gd name="T1" fmla="*/ 0 h 36"/>
                  <a:gd name="T2" fmla="*/ 36 w 36"/>
                  <a:gd name="T3" fmla="*/ 18 h 36"/>
                  <a:gd name="T4" fmla="*/ 18 w 36"/>
                  <a:gd name="T5" fmla="*/ 36 h 36"/>
                  <a:gd name="T6" fmla="*/ 0 w 36"/>
                  <a:gd name="T7" fmla="*/ 18 h 36"/>
                  <a:gd name="T8" fmla="*/ 18 w 36"/>
                  <a:gd name="T9" fmla="*/ 0 h 36"/>
                </a:gdLst>
                <a:ahLst/>
                <a:cxnLst>
                  <a:cxn ang="0">
                    <a:pos x="T0" y="T1"/>
                  </a:cxn>
                  <a:cxn ang="0">
                    <a:pos x="T2" y="T3"/>
                  </a:cxn>
                  <a:cxn ang="0">
                    <a:pos x="T4" y="T5"/>
                  </a:cxn>
                  <a:cxn ang="0">
                    <a:pos x="T6" y="T7"/>
                  </a:cxn>
                  <a:cxn ang="0">
                    <a:pos x="T8" y="T9"/>
                  </a:cxn>
                </a:cxnLst>
                <a:rect l="0" t="0" r="r" b="b"/>
                <a:pathLst>
                  <a:path w="36" h="36">
                    <a:moveTo>
                      <a:pt x="18" y="0"/>
                    </a:moveTo>
                    <a:lnTo>
                      <a:pt x="36" y="18"/>
                    </a:lnTo>
                    <a:lnTo>
                      <a:pt x="18" y="36"/>
                    </a:lnTo>
                    <a:lnTo>
                      <a:pt x="0" y="18"/>
                    </a:lnTo>
                    <a:lnTo>
                      <a:pt x="18" y="0"/>
                    </a:lnTo>
                    <a:close/>
                  </a:path>
                </a:pathLst>
              </a:custGeom>
              <a:solidFill>
                <a:srgbClr val="F24F11"/>
              </a:solidFill>
              <a:ln w="9525">
                <a:solidFill>
                  <a:srgbClr val="F24F11"/>
                </a:solidFill>
                <a:prstDash val="solid"/>
                <a:round/>
                <a:headEnd/>
                <a:tailEnd/>
              </a:ln>
            </p:spPr>
            <p:txBody>
              <a:bodyPr/>
              <a:lstStyle/>
              <a:p>
                <a:endParaRPr lang="it-IT"/>
              </a:p>
            </p:txBody>
          </p:sp>
          <p:sp>
            <p:nvSpPr>
              <p:cNvPr id="271" name="Freeform 246"/>
              <p:cNvSpPr>
                <a:spLocks/>
              </p:cNvSpPr>
              <p:nvPr/>
            </p:nvSpPr>
            <p:spPr bwMode="auto">
              <a:xfrm>
                <a:off x="2464" y="2554"/>
                <a:ext cx="33" cy="31"/>
              </a:xfrm>
              <a:custGeom>
                <a:avLst/>
                <a:gdLst>
                  <a:gd name="T0" fmla="*/ 18 w 36"/>
                  <a:gd name="T1" fmla="*/ 0 h 36"/>
                  <a:gd name="T2" fmla="*/ 36 w 36"/>
                  <a:gd name="T3" fmla="*/ 18 h 36"/>
                  <a:gd name="T4" fmla="*/ 18 w 36"/>
                  <a:gd name="T5" fmla="*/ 36 h 36"/>
                  <a:gd name="T6" fmla="*/ 0 w 36"/>
                  <a:gd name="T7" fmla="*/ 18 h 36"/>
                  <a:gd name="T8" fmla="*/ 18 w 36"/>
                  <a:gd name="T9" fmla="*/ 0 h 36"/>
                </a:gdLst>
                <a:ahLst/>
                <a:cxnLst>
                  <a:cxn ang="0">
                    <a:pos x="T0" y="T1"/>
                  </a:cxn>
                  <a:cxn ang="0">
                    <a:pos x="T2" y="T3"/>
                  </a:cxn>
                  <a:cxn ang="0">
                    <a:pos x="T4" y="T5"/>
                  </a:cxn>
                  <a:cxn ang="0">
                    <a:pos x="T6" y="T7"/>
                  </a:cxn>
                  <a:cxn ang="0">
                    <a:pos x="T8" y="T9"/>
                  </a:cxn>
                </a:cxnLst>
                <a:rect l="0" t="0" r="r" b="b"/>
                <a:pathLst>
                  <a:path w="36" h="36">
                    <a:moveTo>
                      <a:pt x="18" y="0"/>
                    </a:moveTo>
                    <a:lnTo>
                      <a:pt x="36" y="18"/>
                    </a:lnTo>
                    <a:lnTo>
                      <a:pt x="18" y="36"/>
                    </a:lnTo>
                    <a:lnTo>
                      <a:pt x="0" y="18"/>
                    </a:lnTo>
                    <a:lnTo>
                      <a:pt x="18" y="0"/>
                    </a:lnTo>
                    <a:close/>
                  </a:path>
                </a:pathLst>
              </a:custGeom>
              <a:solidFill>
                <a:srgbClr val="F24F11"/>
              </a:solidFill>
              <a:ln w="9525">
                <a:solidFill>
                  <a:srgbClr val="F24F11"/>
                </a:solidFill>
                <a:prstDash val="solid"/>
                <a:round/>
                <a:headEnd/>
                <a:tailEnd/>
              </a:ln>
            </p:spPr>
            <p:txBody>
              <a:bodyPr/>
              <a:lstStyle/>
              <a:p>
                <a:endParaRPr lang="it-IT"/>
              </a:p>
            </p:txBody>
          </p:sp>
          <p:sp>
            <p:nvSpPr>
              <p:cNvPr id="272" name="Freeform 247"/>
              <p:cNvSpPr>
                <a:spLocks/>
              </p:cNvSpPr>
              <p:nvPr/>
            </p:nvSpPr>
            <p:spPr bwMode="auto">
              <a:xfrm>
                <a:off x="2464" y="2554"/>
                <a:ext cx="33" cy="31"/>
              </a:xfrm>
              <a:custGeom>
                <a:avLst/>
                <a:gdLst>
                  <a:gd name="T0" fmla="*/ 18 w 36"/>
                  <a:gd name="T1" fmla="*/ 0 h 36"/>
                  <a:gd name="T2" fmla="*/ 36 w 36"/>
                  <a:gd name="T3" fmla="*/ 18 h 36"/>
                  <a:gd name="T4" fmla="*/ 18 w 36"/>
                  <a:gd name="T5" fmla="*/ 36 h 36"/>
                  <a:gd name="T6" fmla="*/ 0 w 36"/>
                  <a:gd name="T7" fmla="*/ 18 h 36"/>
                  <a:gd name="T8" fmla="*/ 18 w 36"/>
                  <a:gd name="T9" fmla="*/ 0 h 36"/>
                </a:gdLst>
                <a:ahLst/>
                <a:cxnLst>
                  <a:cxn ang="0">
                    <a:pos x="T0" y="T1"/>
                  </a:cxn>
                  <a:cxn ang="0">
                    <a:pos x="T2" y="T3"/>
                  </a:cxn>
                  <a:cxn ang="0">
                    <a:pos x="T4" y="T5"/>
                  </a:cxn>
                  <a:cxn ang="0">
                    <a:pos x="T6" y="T7"/>
                  </a:cxn>
                  <a:cxn ang="0">
                    <a:pos x="T8" y="T9"/>
                  </a:cxn>
                </a:cxnLst>
                <a:rect l="0" t="0" r="r" b="b"/>
                <a:pathLst>
                  <a:path w="36" h="36">
                    <a:moveTo>
                      <a:pt x="18" y="0"/>
                    </a:moveTo>
                    <a:lnTo>
                      <a:pt x="36" y="18"/>
                    </a:lnTo>
                    <a:lnTo>
                      <a:pt x="18" y="36"/>
                    </a:lnTo>
                    <a:lnTo>
                      <a:pt x="0" y="18"/>
                    </a:lnTo>
                    <a:lnTo>
                      <a:pt x="18" y="0"/>
                    </a:lnTo>
                    <a:close/>
                  </a:path>
                </a:pathLst>
              </a:custGeom>
              <a:solidFill>
                <a:srgbClr val="F24F11"/>
              </a:solidFill>
              <a:ln w="9525">
                <a:solidFill>
                  <a:srgbClr val="F24F11"/>
                </a:solidFill>
                <a:prstDash val="solid"/>
                <a:round/>
                <a:headEnd/>
                <a:tailEnd/>
              </a:ln>
            </p:spPr>
            <p:txBody>
              <a:bodyPr/>
              <a:lstStyle/>
              <a:p>
                <a:endParaRPr lang="it-IT"/>
              </a:p>
            </p:txBody>
          </p:sp>
          <p:sp>
            <p:nvSpPr>
              <p:cNvPr id="273" name="Freeform 248"/>
              <p:cNvSpPr>
                <a:spLocks/>
              </p:cNvSpPr>
              <p:nvPr/>
            </p:nvSpPr>
            <p:spPr bwMode="auto">
              <a:xfrm>
                <a:off x="2464" y="2554"/>
                <a:ext cx="33" cy="31"/>
              </a:xfrm>
              <a:custGeom>
                <a:avLst/>
                <a:gdLst>
                  <a:gd name="T0" fmla="*/ 18 w 36"/>
                  <a:gd name="T1" fmla="*/ 0 h 36"/>
                  <a:gd name="T2" fmla="*/ 36 w 36"/>
                  <a:gd name="T3" fmla="*/ 18 h 36"/>
                  <a:gd name="T4" fmla="*/ 18 w 36"/>
                  <a:gd name="T5" fmla="*/ 36 h 36"/>
                  <a:gd name="T6" fmla="*/ 0 w 36"/>
                  <a:gd name="T7" fmla="*/ 18 h 36"/>
                  <a:gd name="T8" fmla="*/ 18 w 36"/>
                  <a:gd name="T9" fmla="*/ 0 h 36"/>
                </a:gdLst>
                <a:ahLst/>
                <a:cxnLst>
                  <a:cxn ang="0">
                    <a:pos x="T0" y="T1"/>
                  </a:cxn>
                  <a:cxn ang="0">
                    <a:pos x="T2" y="T3"/>
                  </a:cxn>
                  <a:cxn ang="0">
                    <a:pos x="T4" y="T5"/>
                  </a:cxn>
                  <a:cxn ang="0">
                    <a:pos x="T6" y="T7"/>
                  </a:cxn>
                  <a:cxn ang="0">
                    <a:pos x="T8" y="T9"/>
                  </a:cxn>
                </a:cxnLst>
                <a:rect l="0" t="0" r="r" b="b"/>
                <a:pathLst>
                  <a:path w="36" h="36">
                    <a:moveTo>
                      <a:pt x="18" y="0"/>
                    </a:moveTo>
                    <a:lnTo>
                      <a:pt x="36" y="18"/>
                    </a:lnTo>
                    <a:lnTo>
                      <a:pt x="18" y="36"/>
                    </a:lnTo>
                    <a:lnTo>
                      <a:pt x="0" y="18"/>
                    </a:lnTo>
                    <a:lnTo>
                      <a:pt x="18" y="0"/>
                    </a:lnTo>
                    <a:close/>
                  </a:path>
                </a:pathLst>
              </a:custGeom>
              <a:solidFill>
                <a:srgbClr val="F24F11"/>
              </a:solidFill>
              <a:ln w="9525">
                <a:solidFill>
                  <a:srgbClr val="F24F11"/>
                </a:solidFill>
                <a:prstDash val="solid"/>
                <a:round/>
                <a:headEnd/>
                <a:tailEnd/>
              </a:ln>
            </p:spPr>
            <p:txBody>
              <a:bodyPr/>
              <a:lstStyle/>
              <a:p>
                <a:endParaRPr lang="it-IT"/>
              </a:p>
            </p:txBody>
          </p:sp>
          <p:sp>
            <p:nvSpPr>
              <p:cNvPr id="274" name="Freeform 249"/>
              <p:cNvSpPr>
                <a:spLocks/>
              </p:cNvSpPr>
              <p:nvPr/>
            </p:nvSpPr>
            <p:spPr bwMode="auto">
              <a:xfrm>
                <a:off x="2464" y="2554"/>
                <a:ext cx="33" cy="31"/>
              </a:xfrm>
              <a:custGeom>
                <a:avLst/>
                <a:gdLst>
                  <a:gd name="T0" fmla="*/ 18 w 36"/>
                  <a:gd name="T1" fmla="*/ 0 h 36"/>
                  <a:gd name="T2" fmla="*/ 36 w 36"/>
                  <a:gd name="T3" fmla="*/ 18 h 36"/>
                  <a:gd name="T4" fmla="*/ 18 w 36"/>
                  <a:gd name="T5" fmla="*/ 36 h 36"/>
                  <a:gd name="T6" fmla="*/ 0 w 36"/>
                  <a:gd name="T7" fmla="*/ 18 h 36"/>
                  <a:gd name="T8" fmla="*/ 18 w 36"/>
                  <a:gd name="T9" fmla="*/ 0 h 36"/>
                </a:gdLst>
                <a:ahLst/>
                <a:cxnLst>
                  <a:cxn ang="0">
                    <a:pos x="T0" y="T1"/>
                  </a:cxn>
                  <a:cxn ang="0">
                    <a:pos x="T2" y="T3"/>
                  </a:cxn>
                  <a:cxn ang="0">
                    <a:pos x="T4" y="T5"/>
                  </a:cxn>
                  <a:cxn ang="0">
                    <a:pos x="T6" y="T7"/>
                  </a:cxn>
                  <a:cxn ang="0">
                    <a:pos x="T8" y="T9"/>
                  </a:cxn>
                </a:cxnLst>
                <a:rect l="0" t="0" r="r" b="b"/>
                <a:pathLst>
                  <a:path w="36" h="36">
                    <a:moveTo>
                      <a:pt x="18" y="0"/>
                    </a:moveTo>
                    <a:lnTo>
                      <a:pt x="36" y="18"/>
                    </a:lnTo>
                    <a:lnTo>
                      <a:pt x="18" y="36"/>
                    </a:lnTo>
                    <a:lnTo>
                      <a:pt x="0" y="18"/>
                    </a:lnTo>
                    <a:lnTo>
                      <a:pt x="18" y="0"/>
                    </a:lnTo>
                    <a:close/>
                  </a:path>
                </a:pathLst>
              </a:custGeom>
              <a:solidFill>
                <a:srgbClr val="F24F11"/>
              </a:solidFill>
              <a:ln w="9525">
                <a:solidFill>
                  <a:srgbClr val="F24F11"/>
                </a:solidFill>
                <a:prstDash val="solid"/>
                <a:round/>
                <a:headEnd/>
                <a:tailEnd/>
              </a:ln>
            </p:spPr>
            <p:txBody>
              <a:bodyPr/>
              <a:lstStyle/>
              <a:p>
                <a:endParaRPr lang="it-IT"/>
              </a:p>
            </p:txBody>
          </p:sp>
          <p:sp>
            <p:nvSpPr>
              <p:cNvPr id="275" name="Freeform 250"/>
              <p:cNvSpPr>
                <a:spLocks/>
              </p:cNvSpPr>
              <p:nvPr/>
            </p:nvSpPr>
            <p:spPr bwMode="auto">
              <a:xfrm>
                <a:off x="2464" y="2554"/>
                <a:ext cx="33" cy="31"/>
              </a:xfrm>
              <a:custGeom>
                <a:avLst/>
                <a:gdLst>
                  <a:gd name="T0" fmla="*/ 18 w 36"/>
                  <a:gd name="T1" fmla="*/ 0 h 36"/>
                  <a:gd name="T2" fmla="*/ 36 w 36"/>
                  <a:gd name="T3" fmla="*/ 18 h 36"/>
                  <a:gd name="T4" fmla="*/ 18 w 36"/>
                  <a:gd name="T5" fmla="*/ 36 h 36"/>
                  <a:gd name="T6" fmla="*/ 0 w 36"/>
                  <a:gd name="T7" fmla="*/ 18 h 36"/>
                  <a:gd name="T8" fmla="*/ 18 w 36"/>
                  <a:gd name="T9" fmla="*/ 0 h 36"/>
                </a:gdLst>
                <a:ahLst/>
                <a:cxnLst>
                  <a:cxn ang="0">
                    <a:pos x="T0" y="T1"/>
                  </a:cxn>
                  <a:cxn ang="0">
                    <a:pos x="T2" y="T3"/>
                  </a:cxn>
                  <a:cxn ang="0">
                    <a:pos x="T4" y="T5"/>
                  </a:cxn>
                  <a:cxn ang="0">
                    <a:pos x="T6" y="T7"/>
                  </a:cxn>
                  <a:cxn ang="0">
                    <a:pos x="T8" y="T9"/>
                  </a:cxn>
                </a:cxnLst>
                <a:rect l="0" t="0" r="r" b="b"/>
                <a:pathLst>
                  <a:path w="36" h="36">
                    <a:moveTo>
                      <a:pt x="18" y="0"/>
                    </a:moveTo>
                    <a:lnTo>
                      <a:pt x="36" y="18"/>
                    </a:lnTo>
                    <a:lnTo>
                      <a:pt x="18" y="36"/>
                    </a:lnTo>
                    <a:lnTo>
                      <a:pt x="0" y="18"/>
                    </a:lnTo>
                    <a:lnTo>
                      <a:pt x="18" y="0"/>
                    </a:lnTo>
                    <a:close/>
                  </a:path>
                </a:pathLst>
              </a:custGeom>
              <a:solidFill>
                <a:srgbClr val="F24F11"/>
              </a:solidFill>
              <a:ln w="9525">
                <a:solidFill>
                  <a:srgbClr val="F24F11"/>
                </a:solidFill>
                <a:prstDash val="solid"/>
                <a:round/>
                <a:headEnd/>
                <a:tailEnd/>
              </a:ln>
            </p:spPr>
            <p:txBody>
              <a:bodyPr/>
              <a:lstStyle/>
              <a:p>
                <a:endParaRPr lang="it-IT"/>
              </a:p>
            </p:txBody>
          </p:sp>
          <p:sp>
            <p:nvSpPr>
              <p:cNvPr id="276" name="Freeform 251"/>
              <p:cNvSpPr>
                <a:spLocks/>
              </p:cNvSpPr>
              <p:nvPr/>
            </p:nvSpPr>
            <p:spPr bwMode="auto">
              <a:xfrm>
                <a:off x="2464" y="2554"/>
                <a:ext cx="33" cy="31"/>
              </a:xfrm>
              <a:custGeom>
                <a:avLst/>
                <a:gdLst>
                  <a:gd name="T0" fmla="*/ 18 w 36"/>
                  <a:gd name="T1" fmla="*/ 0 h 36"/>
                  <a:gd name="T2" fmla="*/ 36 w 36"/>
                  <a:gd name="T3" fmla="*/ 18 h 36"/>
                  <a:gd name="T4" fmla="*/ 18 w 36"/>
                  <a:gd name="T5" fmla="*/ 36 h 36"/>
                  <a:gd name="T6" fmla="*/ 0 w 36"/>
                  <a:gd name="T7" fmla="*/ 18 h 36"/>
                  <a:gd name="T8" fmla="*/ 18 w 36"/>
                  <a:gd name="T9" fmla="*/ 0 h 36"/>
                </a:gdLst>
                <a:ahLst/>
                <a:cxnLst>
                  <a:cxn ang="0">
                    <a:pos x="T0" y="T1"/>
                  </a:cxn>
                  <a:cxn ang="0">
                    <a:pos x="T2" y="T3"/>
                  </a:cxn>
                  <a:cxn ang="0">
                    <a:pos x="T4" y="T5"/>
                  </a:cxn>
                  <a:cxn ang="0">
                    <a:pos x="T6" y="T7"/>
                  </a:cxn>
                  <a:cxn ang="0">
                    <a:pos x="T8" y="T9"/>
                  </a:cxn>
                </a:cxnLst>
                <a:rect l="0" t="0" r="r" b="b"/>
                <a:pathLst>
                  <a:path w="36" h="36">
                    <a:moveTo>
                      <a:pt x="18" y="0"/>
                    </a:moveTo>
                    <a:lnTo>
                      <a:pt x="36" y="18"/>
                    </a:lnTo>
                    <a:lnTo>
                      <a:pt x="18" y="36"/>
                    </a:lnTo>
                    <a:lnTo>
                      <a:pt x="0" y="18"/>
                    </a:lnTo>
                    <a:lnTo>
                      <a:pt x="18" y="0"/>
                    </a:lnTo>
                    <a:close/>
                  </a:path>
                </a:pathLst>
              </a:custGeom>
              <a:solidFill>
                <a:srgbClr val="F24F11"/>
              </a:solidFill>
              <a:ln w="9525">
                <a:solidFill>
                  <a:srgbClr val="F24F11"/>
                </a:solidFill>
                <a:prstDash val="solid"/>
                <a:round/>
                <a:headEnd/>
                <a:tailEnd/>
              </a:ln>
            </p:spPr>
            <p:txBody>
              <a:bodyPr/>
              <a:lstStyle/>
              <a:p>
                <a:endParaRPr lang="it-IT"/>
              </a:p>
            </p:txBody>
          </p:sp>
          <p:sp>
            <p:nvSpPr>
              <p:cNvPr id="277" name="Freeform 252"/>
              <p:cNvSpPr>
                <a:spLocks/>
              </p:cNvSpPr>
              <p:nvPr/>
            </p:nvSpPr>
            <p:spPr bwMode="auto">
              <a:xfrm>
                <a:off x="2464" y="2554"/>
                <a:ext cx="33" cy="31"/>
              </a:xfrm>
              <a:custGeom>
                <a:avLst/>
                <a:gdLst>
                  <a:gd name="T0" fmla="*/ 18 w 36"/>
                  <a:gd name="T1" fmla="*/ 0 h 36"/>
                  <a:gd name="T2" fmla="*/ 36 w 36"/>
                  <a:gd name="T3" fmla="*/ 18 h 36"/>
                  <a:gd name="T4" fmla="*/ 18 w 36"/>
                  <a:gd name="T5" fmla="*/ 36 h 36"/>
                  <a:gd name="T6" fmla="*/ 0 w 36"/>
                  <a:gd name="T7" fmla="*/ 18 h 36"/>
                  <a:gd name="T8" fmla="*/ 18 w 36"/>
                  <a:gd name="T9" fmla="*/ 0 h 36"/>
                </a:gdLst>
                <a:ahLst/>
                <a:cxnLst>
                  <a:cxn ang="0">
                    <a:pos x="T0" y="T1"/>
                  </a:cxn>
                  <a:cxn ang="0">
                    <a:pos x="T2" y="T3"/>
                  </a:cxn>
                  <a:cxn ang="0">
                    <a:pos x="T4" y="T5"/>
                  </a:cxn>
                  <a:cxn ang="0">
                    <a:pos x="T6" y="T7"/>
                  </a:cxn>
                  <a:cxn ang="0">
                    <a:pos x="T8" y="T9"/>
                  </a:cxn>
                </a:cxnLst>
                <a:rect l="0" t="0" r="r" b="b"/>
                <a:pathLst>
                  <a:path w="36" h="36">
                    <a:moveTo>
                      <a:pt x="18" y="0"/>
                    </a:moveTo>
                    <a:lnTo>
                      <a:pt x="36" y="18"/>
                    </a:lnTo>
                    <a:lnTo>
                      <a:pt x="18" y="36"/>
                    </a:lnTo>
                    <a:lnTo>
                      <a:pt x="0" y="18"/>
                    </a:lnTo>
                    <a:lnTo>
                      <a:pt x="18" y="0"/>
                    </a:lnTo>
                    <a:close/>
                  </a:path>
                </a:pathLst>
              </a:custGeom>
              <a:solidFill>
                <a:srgbClr val="F24F11"/>
              </a:solidFill>
              <a:ln w="9525">
                <a:solidFill>
                  <a:srgbClr val="F24F11"/>
                </a:solidFill>
                <a:prstDash val="solid"/>
                <a:round/>
                <a:headEnd/>
                <a:tailEnd/>
              </a:ln>
            </p:spPr>
            <p:txBody>
              <a:bodyPr/>
              <a:lstStyle/>
              <a:p>
                <a:endParaRPr lang="it-IT"/>
              </a:p>
            </p:txBody>
          </p:sp>
          <p:sp>
            <p:nvSpPr>
              <p:cNvPr id="278" name="Freeform 253"/>
              <p:cNvSpPr>
                <a:spLocks/>
              </p:cNvSpPr>
              <p:nvPr/>
            </p:nvSpPr>
            <p:spPr bwMode="auto">
              <a:xfrm>
                <a:off x="2464" y="2554"/>
                <a:ext cx="33" cy="31"/>
              </a:xfrm>
              <a:custGeom>
                <a:avLst/>
                <a:gdLst>
                  <a:gd name="T0" fmla="*/ 18 w 36"/>
                  <a:gd name="T1" fmla="*/ 0 h 36"/>
                  <a:gd name="T2" fmla="*/ 36 w 36"/>
                  <a:gd name="T3" fmla="*/ 18 h 36"/>
                  <a:gd name="T4" fmla="*/ 18 w 36"/>
                  <a:gd name="T5" fmla="*/ 36 h 36"/>
                  <a:gd name="T6" fmla="*/ 0 w 36"/>
                  <a:gd name="T7" fmla="*/ 18 h 36"/>
                  <a:gd name="T8" fmla="*/ 18 w 36"/>
                  <a:gd name="T9" fmla="*/ 0 h 36"/>
                </a:gdLst>
                <a:ahLst/>
                <a:cxnLst>
                  <a:cxn ang="0">
                    <a:pos x="T0" y="T1"/>
                  </a:cxn>
                  <a:cxn ang="0">
                    <a:pos x="T2" y="T3"/>
                  </a:cxn>
                  <a:cxn ang="0">
                    <a:pos x="T4" y="T5"/>
                  </a:cxn>
                  <a:cxn ang="0">
                    <a:pos x="T6" y="T7"/>
                  </a:cxn>
                  <a:cxn ang="0">
                    <a:pos x="T8" y="T9"/>
                  </a:cxn>
                </a:cxnLst>
                <a:rect l="0" t="0" r="r" b="b"/>
                <a:pathLst>
                  <a:path w="36" h="36">
                    <a:moveTo>
                      <a:pt x="18" y="0"/>
                    </a:moveTo>
                    <a:lnTo>
                      <a:pt x="36" y="18"/>
                    </a:lnTo>
                    <a:lnTo>
                      <a:pt x="18" y="36"/>
                    </a:lnTo>
                    <a:lnTo>
                      <a:pt x="0" y="18"/>
                    </a:lnTo>
                    <a:lnTo>
                      <a:pt x="18" y="0"/>
                    </a:lnTo>
                    <a:close/>
                  </a:path>
                </a:pathLst>
              </a:custGeom>
              <a:solidFill>
                <a:srgbClr val="F24F11"/>
              </a:solidFill>
              <a:ln w="9525">
                <a:solidFill>
                  <a:srgbClr val="F24F11"/>
                </a:solidFill>
                <a:prstDash val="solid"/>
                <a:round/>
                <a:headEnd/>
                <a:tailEnd/>
              </a:ln>
            </p:spPr>
            <p:txBody>
              <a:bodyPr/>
              <a:lstStyle/>
              <a:p>
                <a:endParaRPr lang="it-IT"/>
              </a:p>
            </p:txBody>
          </p:sp>
          <p:sp>
            <p:nvSpPr>
              <p:cNvPr id="279" name="Freeform 254"/>
              <p:cNvSpPr>
                <a:spLocks/>
              </p:cNvSpPr>
              <p:nvPr/>
            </p:nvSpPr>
            <p:spPr bwMode="auto">
              <a:xfrm>
                <a:off x="2464" y="2554"/>
                <a:ext cx="33" cy="31"/>
              </a:xfrm>
              <a:custGeom>
                <a:avLst/>
                <a:gdLst>
                  <a:gd name="T0" fmla="*/ 18 w 36"/>
                  <a:gd name="T1" fmla="*/ 0 h 36"/>
                  <a:gd name="T2" fmla="*/ 36 w 36"/>
                  <a:gd name="T3" fmla="*/ 18 h 36"/>
                  <a:gd name="T4" fmla="*/ 18 w 36"/>
                  <a:gd name="T5" fmla="*/ 36 h 36"/>
                  <a:gd name="T6" fmla="*/ 0 w 36"/>
                  <a:gd name="T7" fmla="*/ 18 h 36"/>
                  <a:gd name="T8" fmla="*/ 18 w 36"/>
                  <a:gd name="T9" fmla="*/ 0 h 36"/>
                </a:gdLst>
                <a:ahLst/>
                <a:cxnLst>
                  <a:cxn ang="0">
                    <a:pos x="T0" y="T1"/>
                  </a:cxn>
                  <a:cxn ang="0">
                    <a:pos x="T2" y="T3"/>
                  </a:cxn>
                  <a:cxn ang="0">
                    <a:pos x="T4" y="T5"/>
                  </a:cxn>
                  <a:cxn ang="0">
                    <a:pos x="T6" y="T7"/>
                  </a:cxn>
                  <a:cxn ang="0">
                    <a:pos x="T8" y="T9"/>
                  </a:cxn>
                </a:cxnLst>
                <a:rect l="0" t="0" r="r" b="b"/>
                <a:pathLst>
                  <a:path w="36" h="36">
                    <a:moveTo>
                      <a:pt x="18" y="0"/>
                    </a:moveTo>
                    <a:lnTo>
                      <a:pt x="36" y="18"/>
                    </a:lnTo>
                    <a:lnTo>
                      <a:pt x="18" y="36"/>
                    </a:lnTo>
                    <a:lnTo>
                      <a:pt x="0" y="18"/>
                    </a:lnTo>
                    <a:lnTo>
                      <a:pt x="18" y="0"/>
                    </a:lnTo>
                    <a:close/>
                  </a:path>
                </a:pathLst>
              </a:custGeom>
              <a:solidFill>
                <a:srgbClr val="F24F11"/>
              </a:solidFill>
              <a:ln w="9525">
                <a:solidFill>
                  <a:srgbClr val="F24F11"/>
                </a:solidFill>
                <a:prstDash val="solid"/>
                <a:round/>
                <a:headEnd/>
                <a:tailEnd/>
              </a:ln>
            </p:spPr>
            <p:txBody>
              <a:bodyPr/>
              <a:lstStyle/>
              <a:p>
                <a:endParaRPr lang="it-IT"/>
              </a:p>
            </p:txBody>
          </p:sp>
          <p:sp>
            <p:nvSpPr>
              <p:cNvPr id="280" name="Freeform 255"/>
              <p:cNvSpPr>
                <a:spLocks/>
              </p:cNvSpPr>
              <p:nvPr/>
            </p:nvSpPr>
            <p:spPr bwMode="auto">
              <a:xfrm>
                <a:off x="2464" y="2554"/>
                <a:ext cx="33" cy="31"/>
              </a:xfrm>
              <a:custGeom>
                <a:avLst/>
                <a:gdLst>
                  <a:gd name="T0" fmla="*/ 18 w 36"/>
                  <a:gd name="T1" fmla="*/ 0 h 36"/>
                  <a:gd name="T2" fmla="*/ 36 w 36"/>
                  <a:gd name="T3" fmla="*/ 18 h 36"/>
                  <a:gd name="T4" fmla="*/ 18 w 36"/>
                  <a:gd name="T5" fmla="*/ 36 h 36"/>
                  <a:gd name="T6" fmla="*/ 0 w 36"/>
                  <a:gd name="T7" fmla="*/ 18 h 36"/>
                  <a:gd name="T8" fmla="*/ 18 w 36"/>
                  <a:gd name="T9" fmla="*/ 0 h 36"/>
                </a:gdLst>
                <a:ahLst/>
                <a:cxnLst>
                  <a:cxn ang="0">
                    <a:pos x="T0" y="T1"/>
                  </a:cxn>
                  <a:cxn ang="0">
                    <a:pos x="T2" y="T3"/>
                  </a:cxn>
                  <a:cxn ang="0">
                    <a:pos x="T4" y="T5"/>
                  </a:cxn>
                  <a:cxn ang="0">
                    <a:pos x="T6" y="T7"/>
                  </a:cxn>
                  <a:cxn ang="0">
                    <a:pos x="T8" y="T9"/>
                  </a:cxn>
                </a:cxnLst>
                <a:rect l="0" t="0" r="r" b="b"/>
                <a:pathLst>
                  <a:path w="36" h="36">
                    <a:moveTo>
                      <a:pt x="18" y="0"/>
                    </a:moveTo>
                    <a:lnTo>
                      <a:pt x="36" y="18"/>
                    </a:lnTo>
                    <a:lnTo>
                      <a:pt x="18" y="36"/>
                    </a:lnTo>
                    <a:lnTo>
                      <a:pt x="0" y="18"/>
                    </a:lnTo>
                    <a:lnTo>
                      <a:pt x="18" y="0"/>
                    </a:lnTo>
                    <a:close/>
                  </a:path>
                </a:pathLst>
              </a:custGeom>
              <a:solidFill>
                <a:srgbClr val="F24F11"/>
              </a:solidFill>
              <a:ln w="9525">
                <a:solidFill>
                  <a:srgbClr val="F24F11"/>
                </a:solidFill>
                <a:prstDash val="solid"/>
                <a:round/>
                <a:headEnd/>
                <a:tailEnd/>
              </a:ln>
            </p:spPr>
            <p:txBody>
              <a:bodyPr/>
              <a:lstStyle/>
              <a:p>
                <a:endParaRPr lang="it-IT"/>
              </a:p>
            </p:txBody>
          </p:sp>
          <p:sp>
            <p:nvSpPr>
              <p:cNvPr id="281" name="Freeform 256"/>
              <p:cNvSpPr>
                <a:spLocks/>
              </p:cNvSpPr>
              <p:nvPr/>
            </p:nvSpPr>
            <p:spPr bwMode="auto">
              <a:xfrm>
                <a:off x="2464" y="2554"/>
                <a:ext cx="33" cy="31"/>
              </a:xfrm>
              <a:custGeom>
                <a:avLst/>
                <a:gdLst>
                  <a:gd name="T0" fmla="*/ 18 w 36"/>
                  <a:gd name="T1" fmla="*/ 0 h 36"/>
                  <a:gd name="T2" fmla="*/ 36 w 36"/>
                  <a:gd name="T3" fmla="*/ 18 h 36"/>
                  <a:gd name="T4" fmla="*/ 18 w 36"/>
                  <a:gd name="T5" fmla="*/ 36 h 36"/>
                  <a:gd name="T6" fmla="*/ 0 w 36"/>
                  <a:gd name="T7" fmla="*/ 18 h 36"/>
                  <a:gd name="T8" fmla="*/ 18 w 36"/>
                  <a:gd name="T9" fmla="*/ 0 h 36"/>
                </a:gdLst>
                <a:ahLst/>
                <a:cxnLst>
                  <a:cxn ang="0">
                    <a:pos x="T0" y="T1"/>
                  </a:cxn>
                  <a:cxn ang="0">
                    <a:pos x="T2" y="T3"/>
                  </a:cxn>
                  <a:cxn ang="0">
                    <a:pos x="T4" y="T5"/>
                  </a:cxn>
                  <a:cxn ang="0">
                    <a:pos x="T6" y="T7"/>
                  </a:cxn>
                  <a:cxn ang="0">
                    <a:pos x="T8" y="T9"/>
                  </a:cxn>
                </a:cxnLst>
                <a:rect l="0" t="0" r="r" b="b"/>
                <a:pathLst>
                  <a:path w="36" h="36">
                    <a:moveTo>
                      <a:pt x="18" y="0"/>
                    </a:moveTo>
                    <a:lnTo>
                      <a:pt x="36" y="18"/>
                    </a:lnTo>
                    <a:lnTo>
                      <a:pt x="18" y="36"/>
                    </a:lnTo>
                    <a:lnTo>
                      <a:pt x="0" y="18"/>
                    </a:lnTo>
                    <a:lnTo>
                      <a:pt x="18" y="0"/>
                    </a:lnTo>
                    <a:close/>
                  </a:path>
                </a:pathLst>
              </a:custGeom>
              <a:solidFill>
                <a:srgbClr val="F24F11"/>
              </a:solidFill>
              <a:ln w="9525">
                <a:solidFill>
                  <a:srgbClr val="F24F11"/>
                </a:solidFill>
                <a:prstDash val="solid"/>
                <a:round/>
                <a:headEnd/>
                <a:tailEnd/>
              </a:ln>
            </p:spPr>
            <p:txBody>
              <a:bodyPr/>
              <a:lstStyle/>
              <a:p>
                <a:endParaRPr lang="it-IT"/>
              </a:p>
            </p:txBody>
          </p:sp>
          <p:sp>
            <p:nvSpPr>
              <p:cNvPr id="282" name="Freeform 257"/>
              <p:cNvSpPr>
                <a:spLocks/>
              </p:cNvSpPr>
              <p:nvPr/>
            </p:nvSpPr>
            <p:spPr bwMode="auto">
              <a:xfrm>
                <a:off x="2464" y="2554"/>
                <a:ext cx="33" cy="31"/>
              </a:xfrm>
              <a:custGeom>
                <a:avLst/>
                <a:gdLst>
                  <a:gd name="T0" fmla="*/ 18 w 36"/>
                  <a:gd name="T1" fmla="*/ 0 h 36"/>
                  <a:gd name="T2" fmla="*/ 36 w 36"/>
                  <a:gd name="T3" fmla="*/ 18 h 36"/>
                  <a:gd name="T4" fmla="*/ 18 w 36"/>
                  <a:gd name="T5" fmla="*/ 36 h 36"/>
                  <a:gd name="T6" fmla="*/ 0 w 36"/>
                  <a:gd name="T7" fmla="*/ 18 h 36"/>
                  <a:gd name="T8" fmla="*/ 18 w 36"/>
                  <a:gd name="T9" fmla="*/ 0 h 36"/>
                </a:gdLst>
                <a:ahLst/>
                <a:cxnLst>
                  <a:cxn ang="0">
                    <a:pos x="T0" y="T1"/>
                  </a:cxn>
                  <a:cxn ang="0">
                    <a:pos x="T2" y="T3"/>
                  </a:cxn>
                  <a:cxn ang="0">
                    <a:pos x="T4" y="T5"/>
                  </a:cxn>
                  <a:cxn ang="0">
                    <a:pos x="T6" y="T7"/>
                  </a:cxn>
                  <a:cxn ang="0">
                    <a:pos x="T8" y="T9"/>
                  </a:cxn>
                </a:cxnLst>
                <a:rect l="0" t="0" r="r" b="b"/>
                <a:pathLst>
                  <a:path w="36" h="36">
                    <a:moveTo>
                      <a:pt x="18" y="0"/>
                    </a:moveTo>
                    <a:lnTo>
                      <a:pt x="36" y="18"/>
                    </a:lnTo>
                    <a:lnTo>
                      <a:pt x="18" y="36"/>
                    </a:lnTo>
                    <a:lnTo>
                      <a:pt x="0" y="18"/>
                    </a:lnTo>
                    <a:lnTo>
                      <a:pt x="18" y="0"/>
                    </a:lnTo>
                    <a:close/>
                  </a:path>
                </a:pathLst>
              </a:custGeom>
              <a:solidFill>
                <a:srgbClr val="F24F11"/>
              </a:solidFill>
              <a:ln w="9525">
                <a:solidFill>
                  <a:srgbClr val="F24F11"/>
                </a:solidFill>
                <a:prstDash val="solid"/>
                <a:round/>
                <a:headEnd/>
                <a:tailEnd/>
              </a:ln>
            </p:spPr>
            <p:txBody>
              <a:bodyPr/>
              <a:lstStyle/>
              <a:p>
                <a:endParaRPr lang="it-IT"/>
              </a:p>
            </p:txBody>
          </p:sp>
          <p:sp>
            <p:nvSpPr>
              <p:cNvPr id="283" name="Freeform 258"/>
              <p:cNvSpPr>
                <a:spLocks/>
              </p:cNvSpPr>
              <p:nvPr/>
            </p:nvSpPr>
            <p:spPr bwMode="auto">
              <a:xfrm>
                <a:off x="2464" y="2554"/>
                <a:ext cx="33" cy="31"/>
              </a:xfrm>
              <a:custGeom>
                <a:avLst/>
                <a:gdLst>
                  <a:gd name="T0" fmla="*/ 18 w 36"/>
                  <a:gd name="T1" fmla="*/ 0 h 36"/>
                  <a:gd name="T2" fmla="*/ 36 w 36"/>
                  <a:gd name="T3" fmla="*/ 18 h 36"/>
                  <a:gd name="T4" fmla="*/ 18 w 36"/>
                  <a:gd name="T5" fmla="*/ 36 h 36"/>
                  <a:gd name="T6" fmla="*/ 0 w 36"/>
                  <a:gd name="T7" fmla="*/ 18 h 36"/>
                  <a:gd name="T8" fmla="*/ 18 w 36"/>
                  <a:gd name="T9" fmla="*/ 0 h 36"/>
                </a:gdLst>
                <a:ahLst/>
                <a:cxnLst>
                  <a:cxn ang="0">
                    <a:pos x="T0" y="T1"/>
                  </a:cxn>
                  <a:cxn ang="0">
                    <a:pos x="T2" y="T3"/>
                  </a:cxn>
                  <a:cxn ang="0">
                    <a:pos x="T4" y="T5"/>
                  </a:cxn>
                  <a:cxn ang="0">
                    <a:pos x="T6" y="T7"/>
                  </a:cxn>
                  <a:cxn ang="0">
                    <a:pos x="T8" y="T9"/>
                  </a:cxn>
                </a:cxnLst>
                <a:rect l="0" t="0" r="r" b="b"/>
                <a:pathLst>
                  <a:path w="36" h="36">
                    <a:moveTo>
                      <a:pt x="18" y="0"/>
                    </a:moveTo>
                    <a:lnTo>
                      <a:pt x="36" y="18"/>
                    </a:lnTo>
                    <a:lnTo>
                      <a:pt x="18" y="36"/>
                    </a:lnTo>
                    <a:lnTo>
                      <a:pt x="0" y="18"/>
                    </a:lnTo>
                    <a:lnTo>
                      <a:pt x="18" y="0"/>
                    </a:lnTo>
                    <a:close/>
                  </a:path>
                </a:pathLst>
              </a:custGeom>
              <a:solidFill>
                <a:srgbClr val="F24F11"/>
              </a:solidFill>
              <a:ln w="9525">
                <a:solidFill>
                  <a:srgbClr val="F24F11"/>
                </a:solidFill>
                <a:prstDash val="solid"/>
                <a:round/>
                <a:headEnd/>
                <a:tailEnd/>
              </a:ln>
            </p:spPr>
            <p:txBody>
              <a:bodyPr/>
              <a:lstStyle/>
              <a:p>
                <a:endParaRPr lang="it-IT"/>
              </a:p>
            </p:txBody>
          </p:sp>
          <p:sp>
            <p:nvSpPr>
              <p:cNvPr id="284" name="Freeform 259"/>
              <p:cNvSpPr>
                <a:spLocks/>
              </p:cNvSpPr>
              <p:nvPr/>
            </p:nvSpPr>
            <p:spPr bwMode="auto">
              <a:xfrm>
                <a:off x="2464" y="2554"/>
                <a:ext cx="33" cy="31"/>
              </a:xfrm>
              <a:custGeom>
                <a:avLst/>
                <a:gdLst>
                  <a:gd name="T0" fmla="*/ 18 w 36"/>
                  <a:gd name="T1" fmla="*/ 0 h 36"/>
                  <a:gd name="T2" fmla="*/ 36 w 36"/>
                  <a:gd name="T3" fmla="*/ 18 h 36"/>
                  <a:gd name="T4" fmla="*/ 18 w 36"/>
                  <a:gd name="T5" fmla="*/ 36 h 36"/>
                  <a:gd name="T6" fmla="*/ 0 w 36"/>
                  <a:gd name="T7" fmla="*/ 18 h 36"/>
                  <a:gd name="T8" fmla="*/ 18 w 36"/>
                  <a:gd name="T9" fmla="*/ 0 h 36"/>
                </a:gdLst>
                <a:ahLst/>
                <a:cxnLst>
                  <a:cxn ang="0">
                    <a:pos x="T0" y="T1"/>
                  </a:cxn>
                  <a:cxn ang="0">
                    <a:pos x="T2" y="T3"/>
                  </a:cxn>
                  <a:cxn ang="0">
                    <a:pos x="T4" y="T5"/>
                  </a:cxn>
                  <a:cxn ang="0">
                    <a:pos x="T6" y="T7"/>
                  </a:cxn>
                  <a:cxn ang="0">
                    <a:pos x="T8" y="T9"/>
                  </a:cxn>
                </a:cxnLst>
                <a:rect l="0" t="0" r="r" b="b"/>
                <a:pathLst>
                  <a:path w="36" h="36">
                    <a:moveTo>
                      <a:pt x="18" y="0"/>
                    </a:moveTo>
                    <a:lnTo>
                      <a:pt x="36" y="18"/>
                    </a:lnTo>
                    <a:lnTo>
                      <a:pt x="18" y="36"/>
                    </a:lnTo>
                    <a:lnTo>
                      <a:pt x="0" y="18"/>
                    </a:lnTo>
                    <a:lnTo>
                      <a:pt x="18" y="0"/>
                    </a:lnTo>
                    <a:close/>
                  </a:path>
                </a:pathLst>
              </a:custGeom>
              <a:solidFill>
                <a:srgbClr val="F24F11"/>
              </a:solidFill>
              <a:ln w="9525">
                <a:solidFill>
                  <a:srgbClr val="F24F11"/>
                </a:solidFill>
                <a:prstDash val="solid"/>
                <a:round/>
                <a:headEnd/>
                <a:tailEnd/>
              </a:ln>
            </p:spPr>
            <p:txBody>
              <a:bodyPr/>
              <a:lstStyle/>
              <a:p>
                <a:endParaRPr lang="it-IT"/>
              </a:p>
            </p:txBody>
          </p:sp>
          <p:sp>
            <p:nvSpPr>
              <p:cNvPr id="285" name="Freeform 260"/>
              <p:cNvSpPr>
                <a:spLocks/>
              </p:cNvSpPr>
              <p:nvPr/>
            </p:nvSpPr>
            <p:spPr bwMode="auto">
              <a:xfrm>
                <a:off x="2464" y="2554"/>
                <a:ext cx="33" cy="31"/>
              </a:xfrm>
              <a:custGeom>
                <a:avLst/>
                <a:gdLst>
                  <a:gd name="T0" fmla="*/ 18 w 36"/>
                  <a:gd name="T1" fmla="*/ 0 h 36"/>
                  <a:gd name="T2" fmla="*/ 36 w 36"/>
                  <a:gd name="T3" fmla="*/ 18 h 36"/>
                  <a:gd name="T4" fmla="*/ 18 w 36"/>
                  <a:gd name="T5" fmla="*/ 36 h 36"/>
                  <a:gd name="T6" fmla="*/ 0 w 36"/>
                  <a:gd name="T7" fmla="*/ 18 h 36"/>
                  <a:gd name="T8" fmla="*/ 18 w 36"/>
                  <a:gd name="T9" fmla="*/ 0 h 36"/>
                </a:gdLst>
                <a:ahLst/>
                <a:cxnLst>
                  <a:cxn ang="0">
                    <a:pos x="T0" y="T1"/>
                  </a:cxn>
                  <a:cxn ang="0">
                    <a:pos x="T2" y="T3"/>
                  </a:cxn>
                  <a:cxn ang="0">
                    <a:pos x="T4" y="T5"/>
                  </a:cxn>
                  <a:cxn ang="0">
                    <a:pos x="T6" y="T7"/>
                  </a:cxn>
                  <a:cxn ang="0">
                    <a:pos x="T8" y="T9"/>
                  </a:cxn>
                </a:cxnLst>
                <a:rect l="0" t="0" r="r" b="b"/>
                <a:pathLst>
                  <a:path w="36" h="36">
                    <a:moveTo>
                      <a:pt x="18" y="0"/>
                    </a:moveTo>
                    <a:lnTo>
                      <a:pt x="36" y="18"/>
                    </a:lnTo>
                    <a:lnTo>
                      <a:pt x="18" y="36"/>
                    </a:lnTo>
                    <a:lnTo>
                      <a:pt x="0" y="18"/>
                    </a:lnTo>
                    <a:lnTo>
                      <a:pt x="18" y="0"/>
                    </a:lnTo>
                    <a:close/>
                  </a:path>
                </a:pathLst>
              </a:custGeom>
              <a:solidFill>
                <a:srgbClr val="F24F11"/>
              </a:solidFill>
              <a:ln w="9525">
                <a:solidFill>
                  <a:srgbClr val="F24F11"/>
                </a:solidFill>
                <a:prstDash val="solid"/>
                <a:round/>
                <a:headEnd/>
                <a:tailEnd/>
              </a:ln>
            </p:spPr>
            <p:txBody>
              <a:bodyPr/>
              <a:lstStyle/>
              <a:p>
                <a:endParaRPr lang="it-IT"/>
              </a:p>
            </p:txBody>
          </p:sp>
          <p:sp>
            <p:nvSpPr>
              <p:cNvPr id="286" name="Freeform 261"/>
              <p:cNvSpPr>
                <a:spLocks/>
              </p:cNvSpPr>
              <p:nvPr/>
            </p:nvSpPr>
            <p:spPr bwMode="auto">
              <a:xfrm>
                <a:off x="2464" y="2554"/>
                <a:ext cx="33" cy="31"/>
              </a:xfrm>
              <a:custGeom>
                <a:avLst/>
                <a:gdLst>
                  <a:gd name="T0" fmla="*/ 18 w 36"/>
                  <a:gd name="T1" fmla="*/ 0 h 36"/>
                  <a:gd name="T2" fmla="*/ 36 w 36"/>
                  <a:gd name="T3" fmla="*/ 18 h 36"/>
                  <a:gd name="T4" fmla="*/ 18 w 36"/>
                  <a:gd name="T5" fmla="*/ 36 h 36"/>
                  <a:gd name="T6" fmla="*/ 0 w 36"/>
                  <a:gd name="T7" fmla="*/ 18 h 36"/>
                  <a:gd name="T8" fmla="*/ 18 w 36"/>
                  <a:gd name="T9" fmla="*/ 0 h 36"/>
                </a:gdLst>
                <a:ahLst/>
                <a:cxnLst>
                  <a:cxn ang="0">
                    <a:pos x="T0" y="T1"/>
                  </a:cxn>
                  <a:cxn ang="0">
                    <a:pos x="T2" y="T3"/>
                  </a:cxn>
                  <a:cxn ang="0">
                    <a:pos x="T4" y="T5"/>
                  </a:cxn>
                  <a:cxn ang="0">
                    <a:pos x="T6" y="T7"/>
                  </a:cxn>
                  <a:cxn ang="0">
                    <a:pos x="T8" y="T9"/>
                  </a:cxn>
                </a:cxnLst>
                <a:rect l="0" t="0" r="r" b="b"/>
                <a:pathLst>
                  <a:path w="36" h="36">
                    <a:moveTo>
                      <a:pt x="18" y="0"/>
                    </a:moveTo>
                    <a:lnTo>
                      <a:pt x="36" y="18"/>
                    </a:lnTo>
                    <a:lnTo>
                      <a:pt x="18" y="36"/>
                    </a:lnTo>
                    <a:lnTo>
                      <a:pt x="0" y="18"/>
                    </a:lnTo>
                    <a:lnTo>
                      <a:pt x="18" y="0"/>
                    </a:lnTo>
                    <a:close/>
                  </a:path>
                </a:pathLst>
              </a:custGeom>
              <a:solidFill>
                <a:srgbClr val="F24F11"/>
              </a:solidFill>
              <a:ln w="9525">
                <a:solidFill>
                  <a:srgbClr val="F24F11"/>
                </a:solidFill>
                <a:prstDash val="solid"/>
                <a:round/>
                <a:headEnd/>
                <a:tailEnd/>
              </a:ln>
            </p:spPr>
            <p:txBody>
              <a:bodyPr/>
              <a:lstStyle/>
              <a:p>
                <a:endParaRPr lang="it-IT"/>
              </a:p>
            </p:txBody>
          </p:sp>
          <p:sp>
            <p:nvSpPr>
              <p:cNvPr id="287" name="Freeform 262"/>
              <p:cNvSpPr>
                <a:spLocks/>
              </p:cNvSpPr>
              <p:nvPr/>
            </p:nvSpPr>
            <p:spPr bwMode="auto">
              <a:xfrm>
                <a:off x="2464" y="2554"/>
                <a:ext cx="33" cy="31"/>
              </a:xfrm>
              <a:custGeom>
                <a:avLst/>
                <a:gdLst>
                  <a:gd name="T0" fmla="*/ 18 w 36"/>
                  <a:gd name="T1" fmla="*/ 0 h 36"/>
                  <a:gd name="T2" fmla="*/ 36 w 36"/>
                  <a:gd name="T3" fmla="*/ 18 h 36"/>
                  <a:gd name="T4" fmla="*/ 18 w 36"/>
                  <a:gd name="T5" fmla="*/ 36 h 36"/>
                  <a:gd name="T6" fmla="*/ 0 w 36"/>
                  <a:gd name="T7" fmla="*/ 18 h 36"/>
                  <a:gd name="T8" fmla="*/ 18 w 36"/>
                  <a:gd name="T9" fmla="*/ 0 h 36"/>
                </a:gdLst>
                <a:ahLst/>
                <a:cxnLst>
                  <a:cxn ang="0">
                    <a:pos x="T0" y="T1"/>
                  </a:cxn>
                  <a:cxn ang="0">
                    <a:pos x="T2" y="T3"/>
                  </a:cxn>
                  <a:cxn ang="0">
                    <a:pos x="T4" y="T5"/>
                  </a:cxn>
                  <a:cxn ang="0">
                    <a:pos x="T6" y="T7"/>
                  </a:cxn>
                  <a:cxn ang="0">
                    <a:pos x="T8" y="T9"/>
                  </a:cxn>
                </a:cxnLst>
                <a:rect l="0" t="0" r="r" b="b"/>
                <a:pathLst>
                  <a:path w="36" h="36">
                    <a:moveTo>
                      <a:pt x="18" y="0"/>
                    </a:moveTo>
                    <a:lnTo>
                      <a:pt x="36" y="18"/>
                    </a:lnTo>
                    <a:lnTo>
                      <a:pt x="18" y="36"/>
                    </a:lnTo>
                    <a:lnTo>
                      <a:pt x="0" y="18"/>
                    </a:lnTo>
                    <a:lnTo>
                      <a:pt x="18" y="0"/>
                    </a:lnTo>
                    <a:close/>
                  </a:path>
                </a:pathLst>
              </a:custGeom>
              <a:solidFill>
                <a:srgbClr val="F24F11"/>
              </a:solidFill>
              <a:ln w="9525">
                <a:solidFill>
                  <a:srgbClr val="F24F11"/>
                </a:solidFill>
                <a:prstDash val="solid"/>
                <a:round/>
                <a:headEnd/>
                <a:tailEnd/>
              </a:ln>
            </p:spPr>
            <p:txBody>
              <a:bodyPr/>
              <a:lstStyle/>
              <a:p>
                <a:endParaRPr lang="it-IT"/>
              </a:p>
            </p:txBody>
          </p:sp>
          <p:sp>
            <p:nvSpPr>
              <p:cNvPr id="288" name="Freeform 263"/>
              <p:cNvSpPr>
                <a:spLocks/>
              </p:cNvSpPr>
              <p:nvPr/>
            </p:nvSpPr>
            <p:spPr bwMode="auto">
              <a:xfrm>
                <a:off x="2464" y="2554"/>
                <a:ext cx="33" cy="31"/>
              </a:xfrm>
              <a:custGeom>
                <a:avLst/>
                <a:gdLst>
                  <a:gd name="T0" fmla="*/ 18 w 36"/>
                  <a:gd name="T1" fmla="*/ 0 h 36"/>
                  <a:gd name="T2" fmla="*/ 36 w 36"/>
                  <a:gd name="T3" fmla="*/ 18 h 36"/>
                  <a:gd name="T4" fmla="*/ 18 w 36"/>
                  <a:gd name="T5" fmla="*/ 36 h 36"/>
                  <a:gd name="T6" fmla="*/ 0 w 36"/>
                  <a:gd name="T7" fmla="*/ 18 h 36"/>
                  <a:gd name="T8" fmla="*/ 18 w 36"/>
                  <a:gd name="T9" fmla="*/ 0 h 36"/>
                </a:gdLst>
                <a:ahLst/>
                <a:cxnLst>
                  <a:cxn ang="0">
                    <a:pos x="T0" y="T1"/>
                  </a:cxn>
                  <a:cxn ang="0">
                    <a:pos x="T2" y="T3"/>
                  </a:cxn>
                  <a:cxn ang="0">
                    <a:pos x="T4" y="T5"/>
                  </a:cxn>
                  <a:cxn ang="0">
                    <a:pos x="T6" y="T7"/>
                  </a:cxn>
                  <a:cxn ang="0">
                    <a:pos x="T8" y="T9"/>
                  </a:cxn>
                </a:cxnLst>
                <a:rect l="0" t="0" r="r" b="b"/>
                <a:pathLst>
                  <a:path w="36" h="36">
                    <a:moveTo>
                      <a:pt x="18" y="0"/>
                    </a:moveTo>
                    <a:lnTo>
                      <a:pt x="36" y="18"/>
                    </a:lnTo>
                    <a:lnTo>
                      <a:pt x="18" y="36"/>
                    </a:lnTo>
                    <a:lnTo>
                      <a:pt x="0" y="18"/>
                    </a:lnTo>
                    <a:lnTo>
                      <a:pt x="18" y="0"/>
                    </a:lnTo>
                    <a:close/>
                  </a:path>
                </a:pathLst>
              </a:custGeom>
              <a:solidFill>
                <a:srgbClr val="F24F11"/>
              </a:solidFill>
              <a:ln w="9525">
                <a:solidFill>
                  <a:srgbClr val="F24F11"/>
                </a:solidFill>
                <a:prstDash val="solid"/>
                <a:round/>
                <a:headEnd/>
                <a:tailEnd/>
              </a:ln>
            </p:spPr>
            <p:txBody>
              <a:bodyPr/>
              <a:lstStyle/>
              <a:p>
                <a:endParaRPr lang="it-IT"/>
              </a:p>
            </p:txBody>
          </p:sp>
          <p:sp>
            <p:nvSpPr>
              <p:cNvPr id="289" name="Freeform 264"/>
              <p:cNvSpPr>
                <a:spLocks/>
              </p:cNvSpPr>
              <p:nvPr/>
            </p:nvSpPr>
            <p:spPr bwMode="auto">
              <a:xfrm>
                <a:off x="2464" y="2554"/>
                <a:ext cx="33" cy="31"/>
              </a:xfrm>
              <a:custGeom>
                <a:avLst/>
                <a:gdLst>
                  <a:gd name="T0" fmla="*/ 18 w 36"/>
                  <a:gd name="T1" fmla="*/ 0 h 36"/>
                  <a:gd name="T2" fmla="*/ 36 w 36"/>
                  <a:gd name="T3" fmla="*/ 18 h 36"/>
                  <a:gd name="T4" fmla="*/ 18 w 36"/>
                  <a:gd name="T5" fmla="*/ 36 h 36"/>
                  <a:gd name="T6" fmla="*/ 0 w 36"/>
                  <a:gd name="T7" fmla="*/ 18 h 36"/>
                  <a:gd name="T8" fmla="*/ 18 w 36"/>
                  <a:gd name="T9" fmla="*/ 0 h 36"/>
                </a:gdLst>
                <a:ahLst/>
                <a:cxnLst>
                  <a:cxn ang="0">
                    <a:pos x="T0" y="T1"/>
                  </a:cxn>
                  <a:cxn ang="0">
                    <a:pos x="T2" y="T3"/>
                  </a:cxn>
                  <a:cxn ang="0">
                    <a:pos x="T4" y="T5"/>
                  </a:cxn>
                  <a:cxn ang="0">
                    <a:pos x="T6" y="T7"/>
                  </a:cxn>
                  <a:cxn ang="0">
                    <a:pos x="T8" y="T9"/>
                  </a:cxn>
                </a:cxnLst>
                <a:rect l="0" t="0" r="r" b="b"/>
                <a:pathLst>
                  <a:path w="36" h="36">
                    <a:moveTo>
                      <a:pt x="18" y="0"/>
                    </a:moveTo>
                    <a:lnTo>
                      <a:pt x="36" y="18"/>
                    </a:lnTo>
                    <a:lnTo>
                      <a:pt x="18" y="36"/>
                    </a:lnTo>
                    <a:lnTo>
                      <a:pt x="0" y="18"/>
                    </a:lnTo>
                    <a:lnTo>
                      <a:pt x="18" y="0"/>
                    </a:lnTo>
                    <a:close/>
                  </a:path>
                </a:pathLst>
              </a:custGeom>
              <a:solidFill>
                <a:srgbClr val="F24F11"/>
              </a:solidFill>
              <a:ln w="9525">
                <a:solidFill>
                  <a:srgbClr val="F24F11"/>
                </a:solidFill>
                <a:prstDash val="solid"/>
                <a:round/>
                <a:headEnd/>
                <a:tailEnd/>
              </a:ln>
            </p:spPr>
            <p:txBody>
              <a:bodyPr/>
              <a:lstStyle/>
              <a:p>
                <a:endParaRPr lang="it-IT"/>
              </a:p>
            </p:txBody>
          </p:sp>
          <p:sp>
            <p:nvSpPr>
              <p:cNvPr id="290" name="Freeform 265"/>
              <p:cNvSpPr>
                <a:spLocks/>
              </p:cNvSpPr>
              <p:nvPr/>
            </p:nvSpPr>
            <p:spPr bwMode="auto">
              <a:xfrm>
                <a:off x="2464" y="2554"/>
                <a:ext cx="33" cy="31"/>
              </a:xfrm>
              <a:custGeom>
                <a:avLst/>
                <a:gdLst>
                  <a:gd name="T0" fmla="*/ 18 w 36"/>
                  <a:gd name="T1" fmla="*/ 0 h 36"/>
                  <a:gd name="T2" fmla="*/ 36 w 36"/>
                  <a:gd name="T3" fmla="*/ 18 h 36"/>
                  <a:gd name="T4" fmla="*/ 18 w 36"/>
                  <a:gd name="T5" fmla="*/ 36 h 36"/>
                  <a:gd name="T6" fmla="*/ 0 w 36"/>
                  <a:gd name="T7" fmla="*/ 18 h 36"/>
                  <a:gd name="T8" fmla="*/ 18 w 36"/>
                  <a:gd name="T9" fmla="*/ 0 h 36"/>
                </a:gdLst>
                <a:ahLst/>
                <a:cxnLst>
                  <a:cxn ang="0">
                    <a:pos x="T0" y="T1"/>
                  </a:cxn>
                  <a:cxn ang="0">
                    <a:pos x="T2" y="T3"/>
                  </a:cxn>
                  <a:cxn ang="0">
                    <a:pos x="T4" y="T5"/>
                  </a:cxn>
                  <a:cxn ang="0">
                    <a:pos x="T6" y="T7"/>
                  </a:cxn>
                  <a:cxn ang="0">
                    <a:pos x="T8" y="T9"/>
                  </a:cxn>
                </a:cxnLst>
                <a:rect l="0" t="0" r="r" b="b"/>
                <a:pathLst>
                  <a:path w="36" h="36">
                    <a:moveTo>
                      <a:pt x="18" y="0"/>
                    </a:moveTo>
                    <a:lnTo>
                      <a:pt x="36" y="18"/>
                    </a:lnTo>
                    <a:lnTo>
                      <a:pt x="18" y="36"/>
                    </a:lnTo>
                    <a:lnTo>
                      <a:pt x="0" y="18"/>
                    </a:lnTo>
                    <a:lnTo>
                      <a:pt x="18" y="0"/>
                    </a:lnTo>
                    <a:close/>
                  </a:path>
                </a:pathLst>
              </a:custGeom>
              <a:solidFill>
                <a:srgbClr val="F24F11"/>
              </a:solidFill>
              <a:ln w="9525">
                <a:solidFill>
                  <a:srgbClr val="F24F11"/>
                </a:solidFill>
                <a:prstDash val="solid"/>
                <a:round/>
                <a:headEnd/>
                <a:tailEnd/>
              </a:ln>
            </p:spPr>
            <p:txBody>
              <a:bodyPr/>
              <a:lstStyle/>
              <a:p>
                <a:endParaRPr lang="it-IT"/>
              </a:p>
            </p:txBody>
          </p:sp>
          <p:sp>
            <p:nvSpPr>
              <p:cNvPr id="291" name="Freeform 266"/>
              <p:cNvSpPr>
                <a:spLocks/>
              </p:cNvSpPr>
              <p:nvPr/>
            </p:nvSpPr>
            <p:spPr bwMode="auto">
              <a:xfrm>
                <a:off x="2464" y="2554"/>
                <a:ext cx="33" cy="31"/>
              </a:xfrm>
              <a:custGeom>
                <a:avLst/>
                <a:gdLst>
                  <a:gd name="T0" fmla="*/ 18 w 36"/>
                  <a:gd name="T1" fmla="*/ 0 h 36"/>
                  <a:gd name="T2" fmla="*/ 36 w 36"/>
                  <a:gd name="T3" fmla="*/ 18 h 36"/>
                  <a:gd name="T4" fmla="*/ 18 w 36"/>
                  <a:gd name="T5" fmla="*/ 36 h 36"/>
                  <a:gd name="T6" fmla="*/ 0 w 36"/>
                  <a:gd name="T7" fmla="*/ 18 h 36"/>
                  <a:gd name="T8" fmla="*/ 18 w 36"/>
                  <a:gd name="T9" fmla="*/ 0 h 36"/>
                </a:gdLst>
                <a:ahLst/>
                <a:cxnLst>
                  <a:cxn ang="0">
                    <a:pos x="T0" y="T1"/>
                  </a:cxn>
                  <a:cxn ang="0">
                    <a:pos x="T2" y="T3"/>
                  </a:cxn>
                  <a:cxn ang="0">
                    <a:pos x="T4" y="T5"/>
                  </a:cxn>
                  <a:cxn ang="0">
                    <a:pos x="T6" y="T7"/>
                  </a:cxn>
                  <a:cxn ang="0">
                    <a:pos x="T8" y="T9"/>
                  </a:cxn>
                </a:cxnLst>
                <a:rect l="0" t="0" r="r" b="b"/>
                <a:pathLst>
                  <a:path w="36" h="36">
                    <a:moveTo>
                      <a:pt x="18" y="0"/>
                    </a:moveTo>
                    <a:lnTo>
                      <a:pt x="36" y="18"/>
                    </a:lnTo>
                    <a:lnTo>
                      <a:pt x="18" y="36"/>
                    </a:lnTo>
                    <a:lnTo>
                      <a:pt x="0" y="18"/>
                    </a:lnTo>
                    <a:lnTo>
                      <a:pt x="18" y="0"/>
                    </a:lnTo>
                    <a:close/>
                  </a:path>
                </a:pathLst>
              </a:custGeom>
              <a:solidFill>
                <a:srgbClr val="F24F11"/>
              </a:solidFill>
              <a:ln w="9525">
                <a:solidFill>
                  <a:srgbClr val="F24F11"/>
                </a:solidFill>
                <a:prstDash val="solid"/>
                <a:round/>
                <a:headEnd/>
                <a:tailEnd/>
              </a:ln>
            </p:spPr>
            <p:txBody>
              <a:bodyPr/>
              <a:lstStyle/>
              <a:p>
                <a:endParaRPr lang="it-IT"/>
              </a:p>
            </p:txBody>
          </p:sp>
          <p:sp>
            <p:nvSpPr>
              <p:cNvPr id="292" name="Freeform 267"/>
              <p:cNvSpPr>
                <a:spLocks/>
              </p:cNvSpPr>
              <p:nvPr/>
            </p:nvSpPr>
            <p:spPr bwMode="auto">
              <a:xfrm>
                <a:off x="2464" y="2554"/>
                <a:ext cx="33" cy="31"/>
              </a:xfrm>
              <a:custGeom>
                <a:avLst/>
                <a:gdLst>
                  <a:gd name="T0" fmla="*/ 18 w 36"/>
                  <a:gd name="T1" fmla="*/ 0 h 36"/>
                  <a:gd name="T2" fmla="*/ 36 w 36"/>
                  <a:gd name="T3" fmla="*/ 18 h 36"/>
                  <a:gd name="T4" fmla="*/ 18 w 36"/>
                  <a:gd name="T5" fmla="*/ 36 h 36"/>
                  <a:gd name="T6" fmla="*/ 0 w 36"/>
                  <a:gd name="T7" fmla="*/ 18 h 36"/>
                  <a:gd name="T8" fmla="*/ 18 w 36"/>
                  <a:gd name="T9" fmla="*/ 0 h 36"/>
                </a:gdLst>
                <a:ahLst/>
                <a:cxnLst>
                  <a:cxn ang="0">
                    <a:pos x="T0" y="T1"/>
                  </a:cxn>
                  <a:cxn ang="0">
                    <a:pos x="T2" y="T3"/>
                  </a:cxn>
                  <a:cxn ang="0">
                    <a:pos x="T4" y="T5"/>
                  </a:cxn>
                  <a:cxn ang="0">
                    <a:pos x="T6" y="T7"/>
                  </a:cxn>
                  <a:cxn ang="0">
                    <a:pos x="T8" y="T9"/>
                  </a:cxn>
                </a:cxnLst>
                <a:rect l="0" t="0" r="r" b="b"/>
                <a:pathLst>
                  <a:path w="36" h="36">
                    <a:moveTo>
                      <a:pt x="18" y="0"/>
                    </a:moveTo>
                    <a:lnTo>
                      <a:pt x="36" y="18"/>
                    </a:lnTo>
                    <a:lnTo>
                      <a:pt x="18" y="36"/>
                    </a:lnTo>
                    <a:lnTo>
                      <a:pt x="0" y="18"/>
                    </a:lnTo>
                    <a:lnTo>
                      <a:pt x="18" y="0"/>
                    </a:lnTo>
                    <a:close/>
                  </a:path>
                </a:pathLst>
              </a:custGeom>
              <a:solidFill>
                <a:srgbClr val="F24F11"/>
              </a:solidFill>
              <a:ln w="9525">
                <a:solidFill>
                  <a:srgbClr val="F24F11"/>
                </a:solidFill>
                <a:prstDash val="solid"/>
                <a:round/>
                <a:headEnd/>
                <a:tailEnd/>
              </a:ln>
            </p:spPr>
            <p:txBody>
              <a:bodyPr/>
              <a:lstStyle/>
              <a:p>
                <a:endParaRPr lang="it-IT"/>
              </a:p>
            </p:txBody>
          </p:sp>
          <p:sp>
            <p:nvSpPr>
              <p:cNvPr id="293" name="Freeform 268"/>
              <p:cNvSpPr>
                <a:spLocks/>
              </p:cNvSpPr>
              <p:nvPr/>
            </p:nvSpPr>
            <p:spPr bwMode="auto">
              <a:xfrm>
                <a:off x="2464" y="2554"/>
                <a:ext cx="33" cy="31"/>
              </a:xfrm>
              <a:custGeom>
                <a:avLst/>
                <a:gdLst>
                  <a:gd name="T0" fmla="*/ 18 w 36"/>
                  <a:gd name="T1" fmla="*/ 0 h 36"/>
                  <a:gd name="T2" fmla="*/ 36 w 36"/>
                  <a:gd name="T3" fmla="*/ 18 h 36"/>
                  <a:gd name="T4" fmla="*/ 18 w 36"/>
                  <a:gd name="T5" fmla="*/ 36 h 36"/>
                  <a:gd name="T6" fmla="*/ 0 w 36"/>
                  <a:gd name="T7" fmla="*/ 18 h 36"/>
                  <a:gd name="T8" fmla="*/ 18 w 36"/>
                  <a:gd name="T9" fmla="*/ 0 h 36"/>
                </a:gdLst>
                <a:ahLst/>
                <a:cxnLst>
                  <a:cxn ang="0">
                    <a:pos x="T0" y="T1"/>
                  </a:cxn>
                  <a:cxn ang="0">
                    <a:pos x="T2" y="T3"/>
                  </a:cxn>
                  <a:cxn ang="0">
                    <a:pos x="T4" y="T5"/>
                  </a:cxn>
                  <a:cxn ang="0">
                    <a:pos x="T6" y="T7"/>
                  </a:cxn>
                  <a:cxn ang="0">
                    <a:pos x="T8" y="T9"/>
                  </a:cxn>
                </a:cxnLst>
                <a:rect l="0" t="0" r="r" b="b"/>
                <a:pathLst>
                  <a:path w="36" h="36">
                    <a:moveTo>
                      <a:pt x="18" y="0"/>
                    </a:moveTo>
                    <a:lnTo>
                      <a:pt x="36" y="18"/>
                    </a:lnTo>
                    <a:lnTo>
                      <a:pt x="18" y="36"/>
                    </a:lnTo>
                    <a:lnTo>
                      <a:pt x="0" y="18"/>
                    </a:lnTo>
                    <a:lnTo>
                      <a:pt x="18" y="0"/>
                    </a:lnTo>
                    <a:close/>
                  </a:path>
                </a:pathLst>
              </a:custGeom>
              <a:solidFill>
                <a:srgbClr val="F24F11"/>
              </a:solidFill>
              <a:ln w="9525">
                <a:solidFill>
                  <a:srgbClr val="F24F11"/>
                </a:solidFill>
                <a:prstDash val="solid"/>
                <a:round/>
                <a:headEnd/>
                <a:tailEnd/>
              </a:ln>
            </p:spPr>
            <p:txBody>
              <a:bodyPr/>
              <a:lstStyle/>
              <a:p>
                <a:endParaRPr lang="it-IT"/>
              </a:p>
            </p:txBody>
          </p:sp>
          <p:sp>
            <p:nvSpPr>
              <p:cNvPr id="294" name="Freeform 269"/>
              <p:cNvSpPr>
                <a:spLocks/>
              </p:cNvSpPr>
              <p:nvPr/>
            </p:nvSpPr>
            <p:spPr bwMode="auto">
              <a:xfrm>
                <a:off x="2464" y="2554"/>
                <a:ext cx="33" cy="31"/>
              </a:xfrm>
              <a:custGeom>
                <a:avLst/>
                <a:gdLst>
                  <a:gd name="T0" fmla="*/ 18 w 36"/>
                  <a:gd name="T1" fmla="*/ 0 h 36"/>
                  <a:gd name="T2" fmla="*/ 36 w 36"/>
                  <a:gd name="T3" fmla="*/ 18 h 36"/>
                  <a:gd name="T4" fmla="*/ 18 w 36"/>
                  <a:gd name="T5" fmla="*/ 36 h 36"/>
                  <a:gd name="T6" fmla="*/ 0 w 36"/>
                  <a:gd name="T7" fmla="*/ 18 h 36"/>
                  <a:gd name="T8" fmla="*/ 18 w 36"/>
                  <a:gd name="T9" fmla="*/ 0 h 36"/>
                </a:gdLst>
                <a:ahLst/>
                <a:cxnLst>
                  <a:cxn ang="0">
                    <a:pos x="T0" y="T1"/>
                  </a:cxn>
                  <a:cxn ang="0">
                    <a:pos x="T2" y="T3"/>
                  </a:cxn>
                  <a:cxn ang="0">
                    <a:pos x="T4" y="T5"/>
                  </a:cxn>
                  <a:cxn ang="0">
                    <a:pos x="T6" y="T7"/>
                  </a:cxn>
                  <a:cxn ang="0">
                    <a:pos x="T8" y="T9"/>
                  </a:cxn>
                </a:cxnLst>
                <a:rect l="0" t="0" r="r" b="b"/>
                <a:pathLst>
                  <a:path w="36" h="36">
                    <a:moveTo>
                      <a:pt x="18" y="0"/>
                    </a:moveTo>
                    <a:lnTo>
                      <a:pt x="36" y="18"/>
                    </a:lnTo>
                    <a:lnTo>
                      <a:pt x="18" y="36"/>
                    </a:lnTo>
                    <a:lnTo>
                      <a:pt x="0" y="18"/>
                    </a:lnTo>
                    <a:lnTo>
                      <a:pt x="18" y="0"/>
                    </a:lnTo>
                    <a:close/>
                  </a:path>
                </a:pathLst>
              </a:custGeom>
              <a:solidFill>
                <a:srgbClr val="F24F11"/>
              </a:solidFill>
              <a:ln w="9525">
                <a:solidFill>
                  <a:srgbClr val="F24F11"/>
                </a:solidFill>
                <a:prstDash val="solid"/>
                <a:round/>
                <a:headEnd/>
                <a:tailEnd/>
              </a:ln>
            </p:spPr>
            <p:txBody>
              <a:bodyPr/>
              <a:lstStyle/>
              <a:p>
                <a:endParaRPr lang="it-IT"/>
              </a:p>
            </p:txBody>
          </p:sp>
          <p:sp>
            <p:nvSpPr>
              <p:cNvPr id="295" name="Freeform 270"/>
              <p:cNvSpPr>
                <a:spLocks/>
              </p:cNvSpPr>
              <p:nvPr/>
            </p:nvSpPr>
            <p:spPr bwMode="auto">
              <a:xfrm>
                <a:off x="2464" y="2554"/>
                <a:ext cx="33" cy="31"/>
              </a:xfrm>
              <a:custGeom>
                <a:avLst/>
                <a:gdLst>
                  <a:gd name="T0" fmla="*/ 18 w 36"/>
                  <a:gd name="T1" fmla="*/ 0 h 36"/>
                  <a:gd name="T2" fmla="*/ 36 w 36"/>
                  <a:gd name="T3" fmla="*/ 18 h 36"/>
                  <a:gd name="T4" fmla="*/ 18 w 36"/>
                  <a:gd name="T5" fmla="*/ 36 h 36"/>
                  <a:gd name="T6" fmla="*/ 0 w 36"/>
                  <a:gd name="T7" fmla="*/ 18 h 36"/>
                  <a:gd name="T8" fmla="*/ 18 w 36"/>
                  <a:gd name="T9" fmla="*/ 0 h 36"/>
                </a:gdLst>
                <a:ahLst/>
                <a:cxnLst>
                  <a:cxn ang="0">
                    <a:pos x="T0" y="T1"/>
                  </a:cxn>
                  <a:cxn ang="0">
                    <a:pos x="T2" y="T3"/>
                  </a:cxn>
                  <a:cxn ang="0">
                    <a:pos x="T4" y="T5"/>
                  </a:cxn>
                  <a:cxn ang="0">
                    <a:pos x="T6" y="T7"/>
                  </a:cxn>
                  <a:cxn ang="0">
                    <a:pos x="T8" y="T9"/>
                  </a:cxn>
                </a:cxnLst>
                <a:rect l="0" t="0" r="r" b="b"/>
                <a:pathLst>
                  <a:path w="36" h="36">
                    <a:moveTo>
                      <a:pt x="18" y="0"/>
                    </a:moveTo>
                    <a:lnTo>
                      <a:pt x="36" y="18"/>
                    </a:lnTo>
                    <a:lnTo>
                      <a:pt x="18" y="36"/>
                    </a:lnTo>
                    <a:lnTo>
                      <a:pt x="0" y="18"/>
                    </a:lnTo>
                    <a:lnTo>
                      <a:pt x="18" y="0"/>
                    </a:lnTo>
                    <a:close/>
                  </a:path>
                </a:pathLst>
              </a:custGeom>
              <a:solidFill>
                <a:srgbClr val="F24F11"/>
              </a:solidFill>
              <a:ln w="9525">
                <a:solidFill>
                  <a:srgbClr val="F24F11"/>
                </a:solidFill>
                <a:prstDash val="solid"/>
                <a:round/>
                <a:headEnd/>
                <a:tailEnd/>
              </a:ln>
            </p:spPr>
            <p:txBody>
              <a:bodyPr/>
              <a:lstStyle/>
              <a:p>
                <a:endParaRPr lang="it-IT"/>
              </a:p>
            </p:txBody>
          </p:sp>
          <p:sp>
            <p:nvSpPr>
              <p:cNvPr id="296" name="Freeform 271"/>
              <p:cNvSpPr>
                <a:spLocks/>
              </p:cNvSpPr>
              <p:nvPr/>
            </p:nvSpPr>
            <p:spPr bwMode="auto">
              <a:xfrm>
                <a:off x="2464" y="2554"/>
                <a:ext cx="33" cy="31"/>
              </a:xfrm>
              <a:custGeom>
                <a:avLst/>
                <a:gdLst>
                  <a:gd name="T0" fmla="*/ 18 w 36"/>
                  <a:gd name="T1" fmla="*/ 0 h 36"/>
                  <a:gd name="T2" fmla="*/ 36 w 36"/>
                  <a:gd name="T3" fmla="*/ 18 h 36"/>
                  <a:gd name="T4" fmla="*/ 18 w 36"/>
                  <a:gd name="T5" fmla="*/ 36 h 36"/>
                  <a:gd name="T6" fmla="*/ 0 w 36"/>
                  <a:gd name="T7" fmla="*/ 18 h 36"/>
                  <a:gd name="T8" fmla="*/ 18 w 36"/>
                  <a:gd name="T9" fmla="*/ 0 h 36"/>
                </a:gdLst>
                <a:ahLst/>
                <a:cxnLst>
                  <a:cxn ang="0">
                    <a:pos x="T0" y="T1"/>
                  </a:cxn>
                  <a:cxn ang="0">
                    <a:pos x="T2" y="T3"/>
                  </a:cxn>
                  <a:cxn ang="0">
                    <a:pos x="T4" y="T5"/>
                  </a:cxn>
                  <a:cxn ang="0">
                    <a:pos x="T6" y="T7"/>
                  </a:cxn>
                  <a:cxn ang="0">
                    <a:pos x="T8" y="T9"/>
                  </a:cxn>
                </a:cxnLst>
                <a:rect l="0" t="0" r="r" b="b"/>
                <a:pathLst>
                  <a:path w="36" h="36">
                    <a:moveTo>
                      <a:pt x="18" y="0"/>
                    </a:moveTo>
                    <a:lnTo>
                      <a:pt x="36" y="18"/>
                    </a:lnTo>
                    <a:lnTo>
                      <a:pt x="18" y="36"/>
                    </a:lnTo>
                    <a:lnTo>
                      <a:pt x="0" y="18"/>
                    </a:lnTo>
                    <a:lnTo>
                      <a:pt x="18" y="0"/>
                    </a:lnTo>
                    <a:close/>
                  </a:path>
                </a:pathLst>
              </a:custGeom>
              <a:solidFill>
                <a:srgbClr val="F24F11"/>
              </a:solidFill>
              <a:ln w="9525">
                <a:solidFill>
                  <a:srgbClr val="F24F11"/>
                </a:solidFill>
                <a:prstDash val="solid"/>
                <a:round/>
                <a:headEnd/>
                <a:tailEnd/>
              </a:ln>
            </p:spPr>
            <p:txBody>
              <a:bodyPr/>
              <a:lstStyle/>
              <a:p>
                <a:endParaRPr lang="it-IT"/>
              </a:p>
            </p:txBody>
          </p:sp>
          <p:sp>
            <p:nvSpPr>
              <p:cNvPr id="297" name="Freeform 272"/>
              <p:cNvSpPr>
                <a:spLocks/>
              </p:cNvSpPr>
              <p:nvPr/>
            </p:nvSpPr>
            <p:spPr bwMode="auto">
              <a:xfrm>
                <a:off x="2464" y="2554"/>
                <a:ext cx="33" cy="31"/>
              </a:xfrm>
              <a:custGeom>
                <a:avLst/>
                <a:gdLst>
                  <a:gd name="T0" fmla="*/ 18 w 36"/>
                  <a:gd name="T1" fmla="*/ 0 h 36"/>
                  <a:gd name="T2" fmla="*/ 36 w 36"/>
                  <a:gd name="T3" fmla="*/ 18 h 36"/>
                  <a:gd name="T4" fmla="*/ 18 w 36"/>
                  <a:gd name="T5" fmla="*/ 36 h 36"/>
                  <a:gd name="T6" fmla="*/ 0 w 36"/>
                  <a:gd name="T7" fmla="*/ 18 h 36"/>
                  <a:gd name="T8" fmla="*/ 18 w 36"/>
                  <a:gd name="T9" fmla="*/ 0 h 36"/>
                </a:gdLst>
                <a:ahLst/>
                <a:cxnLst>
                  <a:cxn ang="0">
                    <a:pos x="T0" y="T1"/>
                  </a:cxn>
                  <a:cxn ang="0">
                    <a:pos x="T2" y="T3"/>
                  </a:cxn>
                  <a:cxn ang="0">
                    <a:pos x="T4" y="T5"/>
                  </a:cxn>
                  <a:cxn ang="0">
                    <a:pos x="T6" y="T7"/>
                  </a:cxn>
                  <a:cxn ang="0">
                    <a:pos x="T8" y="T9"/>
                  </a:cxn>
                </a:cxnLst>
                <a:rect l="0" t="0" r="r" b="b"/>
                <a:pathLst>
                  <a:path w="36" h="36">
                    <a:moveTo>
                      <a:pt x="18" y="0"/>
                    </a:moveTo>
                    <a:lnTo>
                      <a:pt x="36" y="18"/>
                    </a:lnTo>
                    <a:lnTo>
                      <a:pt x="18" y="36"/>
                    </a:lnTo>
                    <a:lnTo>
                      <a:pt x="0" y="18"/>
                    </a:lnTo>
                    <a:lnTo>
                      <a:pt x="18" y="0"/>
                    </a:lnTo>
                    <a:close/>
                  </a:path>
                </a:pathLst>
              </a:custGeom>
              <a:solidFill>
                <a:srgbClr val="F24F11"/>
              </a:solidFill>
              <a:ln w="9525">
                <a:solidFill>
                  <a:srgbClr val="F24F11"/>
                </a:solidFill>
                <a:prstDash val="solid"/>
                <a:round/>
                <a:headEnd/>
                <a:tailEnd/>
              </a:ln>
            </p:spPr>
            <p:txBody>
              <a:bodyPr/>
              <a:lstStyle/>
              <a:p>
                <a:endParaRPr lang="it-IT"/>
              </a:p>
            </p:txBody>
          </p:sp>
          <p:sp>
            <p:nvSpPr>
              <p:cNvPr id="298" name="Freeform 273"/>
              <p:cNvSpPr>
                <a:spLocks/>
              </p:cNvSpPr>
              <p:nvPr/>
            </p:nvSpPr>
            <p:spPr bwMode="auto">
              <a:xfrm>
                <a:off x="2464" y="2554"/>
                <a:ext cx="33" cy="31"/>
              </a:xfrm>
              <a:custGeom>
                <a:avLst/>
                <a:gdLst>
                  <a:gd name="T0" fmla="*/ 18 w 36"/>
                  <a:gd name="T1" fmla="*/ 0 h 36"/>
                  <a:gd name="T2" fmla="*/ 36 w 36"/>
                  <a:gd name="T3" fmla="*/ 18 h 36"/>
                  <a:gd name="T4" fmla="*/ 18 w 36"/>
                  <a:gd name="T5" fmla="*/ 36 h 36"/>
                  <a:gd name="T6" fmla="*/ 0 w 36"/>
                  <a:gd name="T7" fmla="*/ 18 h 36"/>
                  <a:gd name="T8" fmla="*/ 18 w 36"/>
                  <a:gd name="T9" fmla="*/ 0 h 36"/>
                </a:gdLst>
                <a:ahLst/>
                <a:cxnLst>
                  <a:cxn ang="0">
                    <a:pos x="T0" y="T1"/>
                  </a:cxn>
                  <a:cxn ang="0">
                    <a:pos x="T2" y="T3"/>
                  </a:cxn>
                  <a:cxn ang="0">
                    <a:pos x="T4" y="T5"/>
                  </a:cxn>
                  <a:cxn ang="0">
                    <a:pos x="T6" y="T7"/>
                  </a:cxn>
                  <a:cxn ang="0">
                    <a:pos x="T8" y="T9"/>
                  </a:cxn>
                </a:cxnLst>
                <a:rect l="0" t="0" r="r" b="b"/>
                <a:pathLst>
                  <a:path w="36" h="36">
                    <a:moveTo>
                      <a:pt x="18" y="0"/>
                    </a:moveTo>
                    <a:lnTo>
                      <a:pt x="36" y="18"/>
                    </a:lnTo>
                    <a:lnTo>
                      <a:pt x="18" y="36"/>
                    </a:lnTo>
                    <a:lnTo>
                      <a:pt x="0" y="18"/>
                    </a:lnTo>
                    <a:lnTo>
                      <a:pt x="18" y="0"/>
                    </a:lnTo>
                    <a:close/>
                  </a:path>
                </a:pathLst>
              </a:custGeom>
              <a:solidFill>
                <a:srgbClr val="F24F11"/>
              </a:solidFill>
              <a:ln w="9525">
                <a:solidFill>
                  <a:srgbClr val="F24F11"/>
                </a:solidFill>
                <a:prstDash val="solid"/>
                <a:round/>
                <a:headEnd/>
                <a:tailEnd/>
              </a:ln>
            </p:spPr>
            <p:txBody>
              <a:bodyPr/>
              <a:lstStyle/>
              <a:p>
                <a:endParaRPr lang="it-IT"/>
              </a:p>
            </p:txBody>
          </p:sp>
          <p:sp>
            <p:nvSpPr>
              <p:cNvPr id="299" name="Freeform 274"/>
              <p:cNvSpPr>
                <a:spLocks/>
              </p:cNvSpPr>
              <p:nvPr/>
            </p:nvSpPr>
            <p:spPr bwMode="auto">
              <a:xfrm>
                <a:off x="2464" y="2554"/>
                <a:ext cx="33" cy="31"/>
              </a:xfrm>
              <a:custGeom>
                <a:avLst/>
                <a:gdLst>
                  <a:gd name="T0" fmla="*/ 18 w 36"/>
                  <a:gd name="T1" fmla="*/ 0 h 36"/>
                  <a:gd name="T2" fmla="*/ 36 w 36"/>
                  <a:gd name="T3" fmla="*/ 18 h 36"/>
                  <a:gd name="T4" fmla="*/ 18 w 36"/>
                  <a:gd name="T5" fmla="*/ 36 h 36"/>
                  <a:gd name="T6" fmla="*/ 0 w 36"/>
                  <a:gd name="T7" fmla="*/ 18 h 36"/>
                  <a:gd name="T8" fmla="*/ 18 w 36"/>
                  <a:gd name="T9" fmla="*/ 0 h 36"/>
                </a:gdLst>
                <a:ahLst/>
                <a:cxnLst>
                  <a:cxn ang="0">
                    <a:pos x="T0" y="T1"/>
                  </a:cxn>
                  <a:cxn ang="0">
                    <a:pos x="T2" y="T3"/>
                  </a:cxn>
                  <a:cxn ang="0">
                    <a:pos x="T4" y="T5"/>
                  </a:cxn>
                  <a:cxn ang="0">
                    <a:pos x="T6" y="T7"/>
                  </a:cxn>
                  <a:cxn ang="0">
                    <a:pos x="T8" y="T9"/>
                  </a:cxn>
                </a:cxnLst>
                <a:rect l="0" t="0" r="r" b="b"/>
                <a:pathLst>
                  <a:path w="36" h="36">
                    <a:moveTo>
                      <a:pt x="18" y="0"/>
                    </a:moveTo>
                    <a:lnTo>
                      <a:pt x="36" y="18"/>
                    </a:lnTo>
                    <a:lnTo>
                      <a:pt x="18" y="36"/>
                    </a:lnTo>
                    <a:lnTo>
                      <a:pt x="0" y="18"/>
                    </a:lnTo>
                    <a:lnTo>
                      <a:pt x="18" y="0"/>
                    </a:lnTo>
                    <a:close/>
                  </a:path>
                </a:pathLst>
              </a:custGeom>
              <a:solidFill>
                <a:srgbClr val="F24F11"/>
              </a:solidFill>
              <a:ln w="9525">
                <a:solidFill>
                  <a:srgbClr val="F24F11"/>
                </a:solidFill>
                <a:prstDash val="solid"/>
                <a:round/>
                <a:headEnd/>
                <a:tailEnd/>
              </a:ln>
            </p:spPr>
            <p:txBody>
              <a:bodyPr/>
              <a:lstStyle/>
              <a:p>
                <a:endParaRPr lang="it-IT"/>
              </a:p>
            </p:txBody>
          </p:sp>
          <p:sp>
            <p:nvSpPr>
              <p:cNvPr id="300" name="Freeform 275"/>
              <p:cNvSpPr>
                <a:spLocks/>
              </p:cNvSpPr>
              <p:nvPr/>
            </p:nvSpPr>
            <p:spPr bwMode="auto">
              <a:xfrm>
                <a:off x="2464" y="2554"/>
                <a:ext cx="33" cy="31"/>
              </a:xfrm>
              <a:custGeom>
                <a:avLst/>
                <a:gdLst>
                  <a:gd name="T0" fmla="*/ 18 w 36"/>
                  <a:gd name="T1" fmla="*/ 0 h 36"/>
                  <a:gd name="T2" fmla="*/ 36 w 36"/>
                  <a:gd name="T3" fmla="*/ 18 h 36"/>
                  <a:gd name="T4" fmla="*/ 18 w 36"/>
                  <a:gd name="T5" fmla="*/ 36 h 36"/>
                  <a:gd name="T6" fmla="*/ 0 w 36"/>
                  <a:gd name="T7" fmla="*/ 18 h 36"/>
                  <a:gd name="T8" fmla="*/ 18 w 36"/>
                  <a:gd name="T9" fmla="*/ 0 h 36"/>
                </a:gdLst>
                <a:ahLst/>
                <a:cxnLst>
                  <a:cxn ang="0">
                    <a:pos x="T0" y="T1"/>
                  </a:cxn>
                  <a:cxn ang="0">
                    <a:pos x="T2" y="T3"/>
                  </a:cxn>
                  <a:cxn ang="0">
                    <a:pos x="T4" y="T5"/>
                  </a:cxn>
                  <a:cxn ang="0">
                    <a:pos x="T6" y="T7"/>
                  </a:cxn>
                  <a:cxn ang="0">
                    <a:pos x="T8" y="T9"/>
                  </a:cxn>
                </a:cxnLst>
                <a:rect l="0" t="0" r="r" b="b"/>
                <a:pathLst>
                  <a:path w="36" h="36">
                    <a:moveTo>
                      <a:pt x="18" y="0"/>
                    </a:moveTo>
                    <a:lnTo>
                      <a:pt x="36" y="18"/>
                    </a:lnTo>
                    <a:lnTo>
                      <a:pt x="18" y="36"/>
                    </a:lnTo>
                    <a:lnTo>
                      <a:pt x="0" y="18"/>
                    </a:lnTo>
                    <a:lnTo>
                      <a:pt x="18" y="0"/>
                    </a:lnTo>
                    <a:close/>
                  </a:path>
                </a:pathLst>
              </a:custGeom>
              <a:solidFill>
                <a:srgbClr val="F24F11"/>
              </a:solidFill>
              <a:ln w="9525">
                <a:solidFill>
                  <a:srgbClr val="F24F11"/>
                </a:solidFill>
                <a:prstDash val="solid"/>
                <a:round/>
                <a:headEnd/>
                <a:tailEnd/>
              </a:ln>
            </p:spPr>
            <p:txBody>
              <a:bodyPr/>
              <a:lstStyle/>
              <a:p>
                <a:endParaRPr lang="it-IT"/>
              </a:p>
            </p:txBody>
          </p:sp>
          <p:sp>
            <p:nvSpPr>
              <p:cNvPr id="301" name="Freeform 276"/>
              <p:cNvSpPr>
                <a:spLocks/>
              </p:cNvSpPr>
              <p:nvPr/>
            </p:nvSpPr>
            <p:spPr bwMode="auto">
              <a:xfrm>
                <a:off x="2464" y="2554"/>
                <a:ext cx="33" cy="31"/>
              </a:xfrm>
              <a:custGeom>
                <a:avLst/>
                <a:gdLst>
                  <a:gd name="T0" fmla="*/ 18 w 36"/>
                  <a:gd name="T1" fmla="*/ 0 h 36"/>
                  <a:gd name="T2" fmla="*/ 36 w 36"/>
                  <a:gd name="T3" fmla="*/ 18 h 36"/>
                  <a:gd name="T4" fmla="*/ 18 w 36"/>
                  <a:gd name="T5" fmla="*/ 36 h 36"/>
                  <a:gd name="T6" fmla="*/ 0 w 36"/>
                  <a:gd name="T7" fmla="*/ 18 h 36"/>
                  <a:gd name="T8" fmla="*/ 18 w 36"/>
                  <a:gd name="T9" fmla="*/ 0 h 36"/>
                </a:gdLst>
                <a:ahLst/>
                <a:cxnLst>
                  <a:cxn ang="0">
                    <a:pos x="T0" y="T1"/>
                  </a:cxn>
                  <a:cxn ang="0">
                    <a:pos x="T2" y="T3"/>
                  </a:cxn>
                  <a:cxn ang="0">
                    <a:pos x="T4" y="T5"/>
                  </a:cxn>
                  <a:cxn ang="0">
                    <a:pos x="T6" y="T7"/>
                  </a:cxn>
                  <a:cxn ang="0">
                    <a:pos x="T8" y="T9"/>
                  </a:cxn>
                </a:cxnLst>
                <a:rect l="0" t="0" r="r" b="b"/>
                <a:pathLst>
                  <a:path w="36" h="36">
                    <a:moveTo>
                      <a:pt x="18" y="0"/>
                    </a:moveTo>
                    <a:lnTo>
                      <a:pt x="36" y="18"/>
                    </a:lnTo>
                    <a:lnTo>
                      <a:pt x="18" y="36"/>
                    </a:lnTo>
                    <a:lnTo>
                      <a:pt x="0" y="18"/>
                    </a:lnTo>
                    <a:lnTo>
                      <a:pt x="18" y="0"/>
                    </a:lnTo>
                    <a:close/>
                  </a:path>
                </a:pathLst>
              </a:custGeom>
              <a:solidFill>
                <a:srgbClr val="F24F11"/>
              </a:solidFill>
              <a:ln w="9525">
                <a:solidFill>
                  <a:srgbClr val="F24F11"/>
                </a:solidFill>
                <a:prstDash val="solid"/>
                <a:round/>
                <a:headEnd/>
                <a:tailEnd/>
              </a:ln>
            </p:spPr>
            <p:txBody>
              <a:bodyPr/>
              <a:lstStyle/>
              <a:p>
                <a:endParaRPr lang="it-IT"/>
              </a:p>
            </p:txBody>
          </p:sp>
          <p:sp>
            <p:nvSpPr>
              <p:cNvPr id="302" name="Freeform 277"/>
              <p:cNvSpPr>
                <a:spLocks/>
              </p:cNvSpPr>
              <p:nvPr/>
            </p:nvSpPr>
            <p:spPr bwMode="auto">
              <a:xfrm>
                <a:off x="2464" y="2554"/>
                <a:ext cx="33" cy="31"/>
              </a:xfrm>
              <a:custGeom>
                <a:avLst/>
                <a:gdLst>
                  <a:gd name="T0" fmla="*/ 18 w 36"/>
                  <a:gd name="T1" fmla="*/ 0 h 36"/>
                  <a:gd name="T2" fmla="*/ 36 w 36"/>
                  <a:gd name="T3" fmla="*/ 18 h 36"/>
                  <a:gd name="T4" fmla="*/ 18 w 36"/>
                  <a:gd name="T5" fmla="*/ 36 h 36"/>
                  <a:gd name="T6" fmla="*/ 0 w 36"/>
                  <a:gd name="T7" fmla="*/ 18 h 36"/>
                  <a:gd name="T8" fmla="*/ 18 w 36"/>
                  <a:gd name="T9" fmla="*/ 0 h 36"/>
                </a:gdLst>
                <a:ahLst/>
                <a:cxnLst>
                  <a:cxn ang="0">
                    <a:pos x="T0" y="T1"/>
                  </a:cxn>
                  <a:cxn ang="0">
                    <a:pos x="T2" y="T3"/>
                  </a:cxn>
                  <a:cxn ang="0">
                    <a:pos x="T4" y="T5"/>
                  </a:cxn>
                  <a:cxn ang="0">
                    <a:pos x="T6" y="T7"/>
                  </a:cxn>
                  <a:cxn ang="0">
                    <a:pos x="T8" y="T9"/>
                  </a:cxn>
                </a:cxnLst>
                <a:rect l="0" t="0" r="r" b="b"/>
                <a:pathLst>
                  <a:path w="36" h="36">
                    <a:moveTo>
                      <a:pt x="18" y="0"/>
                    </a:moveTo>
                    <a:lnTo>
                      <a:pt x="36" y="18"/>
                    </a:lnTo>
                    <a:lnTo>
                      <a:pt x="18" y="36"/>
                    </a:lnTo>
                    <a:lnTo>
                      <a:pt x="0" y="18"/>
                    </a:lnTo>
                    <a:lnTo>
                      <a:pt x="18" y="0"/>
                    </a:lnTo>
                    <a:close/>
                  </a:path>
                </a:pathLst>
              </a:custGeom>
              <a:solidFill>
                <a:srgbClr val="F24F11"/>
              </a:solidFill>
              <a:ln w="9525">
                <a:solidFill>
                  <a:srgbClr val="F24F11"/>
                </a:solidFill>
                <a:prstDash val="solid"/>
                <a:round/>
                <a:headEnd/>
                <a:tailEnd/>
              </a:ln>
            </p:spPr>
            <p:txBody>
              <a:bodyPr/>
              <a:lstStyle/>
              <a:p>
                <a:endParaRPr lang="it-IT"/>
              </a:p>
            </p:txBody>
          </p:sp>
          <p:sp>
            <p:nvSpPr>
              <p:cNvPr id="303" name="Freeform 278"/>
              <p:cNvSpPr>
                <a:spLocks/>
              </p:cNvSpPr>
              <p:nvPr/>
            </p:nvSpPr>
            <p:spPr bwMode="auto">
              <a:xfrm>
                <a:off x="2464" y="2554"/>
                <a:ext cx="33" cy="31"/>
              </a:xfrm>
              <a:custGeom>
                <a:avLst/>
                <a:gdLst>
                  <a:gd name="T0" fmla="*/ 18 w 36"/>
                  <a:gd name="T1" fmla="*/ 0 h 36"/>
                  <a:gd name="T2" fmla="*/ 36 w 36"/>
                  <a:gd name="T3" fmla="*/ 18 h 36"/>
                  <a:gd name="T4" fmla="*/ 18 w 36"/>
                  <a:gd name="T5" fmla="*/ 36 h 36"/>
                  <a:gd name="T6" fmla="*/ 0 w 36"/>
                  <a:gd name="T7" fmla="*/ 18 h 36"/>
                  <a:gd name="T8" fmla="*/ 18 w 36"/>
                  <a:gd name="T9" fmla="*/ 0 h 36"/>
                </a:gdLst>
                <a:ahLst/>
                <a:cxnLst>
                  <a:cxn ang="0">
                    <a:pos x="T0" y="T1"/>
                  </a:cxn>
                  <a:cxn ang="0">
                    <a:pos x="T2" y="T3"/>
                  </a:cxn>
                  <a:cxn ang="0">
                    <a:pos x="T4" y="T5"/>
                  </a:cxn>
                  <a:cxn ang="0">
                    <a:pos x="T6" y="T7"/>
                  </a:cxn>
                  <a:cxn ang="0">
                    <a:pos x="T8" y="T9"/>
                  </a:cxn>
                </a:cxnLst>
                <a:rect l="0" t="0" r="r" b="b"/>
                <a:pathLst>
                  <a:path w="36" h="36">
                    <a:moveTo>
                      <a:pt x="18" y="0"/>
                    </a:moveTo>
                    <a:lnTo>
                      <a:pt x="36" y="18"/>
                    </a:lnTo>
                    <a:lnTo>
                      <a:pt x="18" y="36"/>
                    </a:lnTo>
                    <a:lnTo>
                      <a:pt x="0" y="18"/>
                    </a:lnTo>
                    <a:lnTo>
                      <a:pt x="18" y="0"/>
                    </a:lnTo>
                    <a:close/>
                  </a:path>
                </a:pathLst>
              </a:custGeom>
              <a:solidFill>
                <a:srgbClr val="F24F11"/>
              </a:solidFill>
              <a:ln w="9525">
                <a:solidFill>
                  <a:srgbClr val="F24F11"/>
                </a:solidFill>
                <a:prstDash val="solid"/>
                <a:round/>
                <a:headEnd/>
                <a:tailEnd/>
              </a:ln>
            </p:spPr>
            <p:txBody>
              <a:bodyPr/>
              <a:lstStyle/>
              <a:p>
                <a:endParaRPr lang="it-IT"/>
              </a:p>
            </p:txBody>
          </p:sp>
          <p:sp>
            <p:nvSpPr>
              <p:cNvPr id="304" name="Freeform 279"/>
              <p:cNvSpPr>
                <a:spLocks/>
              </p:cNvSpPr>
              <p:nvPr/>
            </p:nvSpPr>
            <p:spPr bwMode="auto">
              <a:xfrm>
                <a:off x="2464" y="2554"/>
                <a:ext cx="33" cy="31"/>
              </a:xfrm>
              <a:custGeom>
                <a:avLst/>
                <a:gdLst>
                  <a:gd name="T0" fmla="*/ 18 w 36"/>
                  <a:gd name="T1" fmla="*/ 0 h 36"/>
                  <a:gd name="T2" fmla="*/ 36 w 36"/>
                  <a:gd name="T3" fmla="*/ 18 h 36"/>
                  <a:gd name="T4" fmla="*/ 18 w 36"/>
                  <a:gd name="T5" fmla="*/ 36 h 36"/>
                  <a:gd name="T6" fmla="*/ 0 w 36"/>
                  <a:gd name="T7" fmla="*/ 18 h 36"/>
                  <a:gd name="T8" fmla="*/ 18 w 36"/>
                  <a:gd name="T9" fmla="*/ 0 h 36"/>
                </a:gdLst>
                <a:ahLst/>
                <a:cxnLst>
                  <a:cxn ang="0">
                    <a:pos x="T0" y="T1"/>
                  </a:cxn>
                  <a:cxn ang="0">
                    <a:pos x="T2" y="T3"/>
                  </a:cxn>
                  <a:cxn ang="0">
                    <a:pos x="T4" y="T5"/>
                  </a:cxn>
                  <a:cxn ang="0">
                    <a:pos x="T6" y="T7"/>
                  </a:cxn>
                  <a:cxn ang="0">
                    <a:pos x="T8" y="T9"/>
                  </a:cxn>
                </a:cxnLst>
                <a:rect l="0" t="0" r="r" b="b"/>
                <a:pathLst>
                  <a:path w="36" h="36">
                    <a:moveTo>
                      <a:pt x="18" y="0"/>
                    </a:moveTo>
                    <a:lnTo>
                      <a:pt x="36" y="18"/>
                    </a:lnTo>
                    <a:lnTo>
                      <a:pt x="18" y="36"/>
                    </a:lnTo>
                    <a:lnTo>
                      <a:pt x="0" y="18"/>
                    </a:lnTo>
                    <a:lnTo>
                      <a:pt x="18" y="0"/>
                    </a:lnTo>
                    <a:close/>
                  </a:path>
                </a:pathLst>
              </a:custGeom>
              <a:solidFill>
                <a:srgbClr val="F24F11"/>
              </a:solidFill>
              <a:ln w="9525">
                <a:solidFill>
                  <a:srgbClr val="F24F11"/>
                </a:solidFill>
                <a:prstDash val="solid"/>
                <a:round/>
                <a:headEnd/>
                <a:tailEnd/>
              </a:ln>
            </p:spPr>
            <p:txBody>
              <a:bodyPr/>
              <a:lstStyle/>
              <a:p>
                <a:endParaRPr lang="it-IT"/>
              </a:p>
            </p:txBody>
          </p:sp>
          <p:sp>
            <p:nvSpPr>
              <p:cNvPr id="305" name="Freeform 280"/>
              <p:cNvSpPr>
                <a:spLocks/>
              </p:cNvSpPr>
              <p:nvPr/>
            </p:nvSpPr>
            <p:spPr bwMode="auto">
              <a:xfrm>
                <a:off x="2464" y="2554"/>
                <a:ext cx="33" cy="31"/>
              </a:xfrm>
              <a:custGeom>
                <a:avLst/>
                <a:gdLst>
                  <a:gd name="T0" fmla="*/ 18 w 36"/>
                  <a:gd name="T1" fmla="*/ 0 h 36"/>
                  <a:gd name="T2" fmla="*/ 36 w 36"/>
                  <a:gd name="T3" fmla="*/ 18 h 36"/>
                  <a:gd name="T4" fmla="*/ 18 w 36"/>
                  <a:gd name="T5" fmla="*/ 36 h 36"/>
                  <a:gd name="T6" fmla="*/ 0 w 36"/>
                  <a:gd name="T7" fmla="*/ 18 h 36"/>
                  <a:gd name="T8" fmla="*/ 18 w 36"/>
                  <a:gd name="T9" fmla="*/ 0 h 36"/>
                </a:gdLst>
                <a:ahLst/>
                <a:cxnLst>
                  <a:cxn ang="0">
                    <a:pos x="T0" y="T1"/>
                  </a:cxn>
                  <a:cxn ang="0">
                    <a:pos x="T2" y="T3"/>
                  </a:cxn>
                  <a:cxn ang="0">
                    <a:pos x="T4" y="T5"/>
                  </a:cxn>
                  <a:cxn ang="0">
                    <a:pos x="T6" y="T7"/>
                  </a:cxn>
                  <a:cxn ang="0">
                    <a:pos x="T8" y="T9"/>
                  </a:cxn>
                </a:cxnLst>
                <a:rect l="0" t="0" r="r" b="b"/>
                <a:pathLst>
                  <a:path w="36" h="36">
                    <a:moveTo>
                      <a:pt x="18" y="0"/>
                    </a:moveTo>
                    <a:lnTo>
                      <a:pt x="36" y="18"/>
                    </a:lnTo>
                    <a:lnTo>
                      <a:pt x="18" y="36"/>
                    </a:lnTo>
                    <a:lnTo>
                      <a:pt x="0" y="18"/>
                    </a:lnTo>
                    <a:lnTo>
                      <a:pt x="18" y="0"/>
                    </a:lnTo>
                    <a:close/>
                  </a:path>
                </a:pathLst>
              </a:custGeom>
              <a:solidFill>
                <a:srgbClr val="F24F11"/>
              </a:solidFill>
              <a:ln w="9525">
                <a:solidFill>
                  <a:srgbClr val="F24F11"/>
                </a:solidFill>
                <a:prstDash val="solid"/>
                <a:round/>
                <a:headEnd/>
                <a:tailEnd/>
              </a:ln>
            </p:spPr>
            <p:txBody>
              <a:bodyPr/>
              <a:lstStyle/>
              <a:p>
                <a:endParaRPr lang="it-IT"/>
              </a:p>
            </p:txBody>
          </p:sp>
          <p:sp>
            <p:nvSpPr>
              <p:cNvPr id="306" name="Freeform 281"/>
              <p:cNvSpPr>
                <a:spLocks/>
              </p:cNvSpPr>
              <p:nvPr/>
            </p:nvSpPr>
            <p:spPr bwMode="auto">
              <a:xfrm>
                <a:off x="2464" y="2554"/>
                <a:ext cx="33" cy="31"/>
              </a:xfrm>
              <a:custGeom>
                <a:avLst/>
                <a:gdLst>
                  <a:gd name="T0" fmla="*/ 18 w 36"/>
                  <a:gd name="T1" fmla="*/ 0 h 36"/>
                  <a:gd name="T2" fmla="*/ 36 w 36"/>
                  <a:gd name="T3" fmla="*/ 18 h 36"/>
                  <a:gd name="T4" fmla="*/ 18 w 36"/>
                  <a:gd name="T5" fmla="*/ 36 h 36"/>
                  <a:gd name="T6" fmla="*/ 0 w 36"/>
                  <a:gd name="T7" fmla="*/ 18 h 36"/>
                  <a:gd name="T8" fmla="*/ 18 w 36"/>
                  <a:gd name="T9" fmla="*/ 0 h 36"/>
                </a:gdLst>
                <a:ahLst/>
                <a:cxnLst>
                  <a:cxn ang="0">
                    <a:pos x="T0" y="T1"/>
                  </a:cxn>
                  <a:cxn ang="0">
                    <a:pos x="T2" y="T3"/>
                  </a:cxn>
                  <a:cxn ang="0">
                    <a:pos x="T4" y="T5"/>
                  </a:cxn>
                  <a:cxn ang="0">
                    <a:pos x="T6" y="T7"/>
                  </a:cxn>
                  <a:cxn ang="0">
                    <a:pos x="T8" y="T9"/>
                  </a:cxn>
                </a:cxnLst>
                <a:rect l="0" t="0" r="r" b="b"/>
                <a:pathLst>
                  <a:path w="36" h="36">
                    <a:moveTo>
                      <a:pt x="18" y="0"/>
                    </a:moveTo>
                    <a:lnTo>
                      <a:pt x="36" y="18"/>
                    </a:lnTo>
                    <a:lnTo>
                      <a:pt x="18" y="36"/>
                    </a:lnTo>
                    <a:lnTo>
                      <a:pt x="0" y="18"/>
                    </a:lnTo>
                    <a:lnTo>
                      <a:pt x="18" y="0"/>
                    </a:lnTo>
                    <a:close/>
                  </a:path>
                </a:pathLst>
              </a:custGeom>
              <a:solidFill>
                <a:srgbClr val="F24F11"/>
              </a:solidFill>
              <a:ln w="9525">
                <a:solidFill>
                  <a:srgbClr val="F24F11"/>
                </a:solidFill>
                <a:prstDash val="solid"/>
                <a:round/>
                <a:headEnd/>
                <a:tailEnd/>
              </a:ln>
            </p:spPr>
            <p:txBody>
              <a:bodyPr/>
              <a:lstStyle/>
              <a:p>
                <a:endParaRPr lang="it-IT"/>
              </a:p>
            </p:txBody>
          </p:sp>
          <p:sp>
            <p:nvSpPr>
              <p:cNvPr id="307" name="Freeform 282"/>
              <p:cNvSpPr>
                <a:spLocks/>
              </p:cNvSpPr>
              <p:nvPr/>
            </p:nvSpPr>
            <p:spPr bwMode="auto">
              <a:xfrm>
                <a:off x="2464" y="2554"/>
                <a:ext cx="33" cy="31"/>
              </a:xfrm>
              <a:custGeom>
                <a:avLst/>
                <a:gdLst>
                  <a:gd name="T0" fmla="*/ 18 w 36"/>
                  <a:gd name="T1" fmla="*/ 0 h 36"/>
                  <a:gd name="T2" fmla="*/ 36 w 36"/>
                  <a:gd name="T3" fmla="*/ 18 h 36"/>
                  <a:gd name="T4" fmla="*/ 18 w 36"/>
                  <a:gd name="T5" fmla="*/ 36 h 36"/>
                  <a:gd name="T6" fmla="*/ 0 w 36"/>
                  <a:gd name="T7" fmla="*/ 18 h 36"/>
                  <a:gd name="T8" fmla="*/ 18 w 36"/>
                  <a:gd name="T9" fmla="*/ 0 h 36"/>
                </a:gdLst>
                <a:ahLst/>
                <a:cxnLst>
                  <a:cxn ang="0">
                    <a:pos x="T0" y="T1"/>
                  </a:cxn>
                  <a:cxn ang="0">
                    <a:pos x="T2" y="T3"/>
                  </a:cxn>
                  <a:cxn ang="0">
                    <a:pos x="T4" y="T5"/>
                  </a:cxn>
                  <a:cxn ang="0">
                    <a:pos x="T6" y="T7"/>
                  </a:cxn>
                  <a:cxn ang="0">
                    <a:pos x="T8" y="T9"/>
                  </a:cxn>
                </a:cxnLst>
                <a:rect l="0" t="0" r="r" b="b"/>
                <a:pathLst>
                  <a:path w="36" h="36">
                    <a:moveTo>
                      <a:pt x="18" y="0"/>
                    </a:moveTo>
                    <a:lnTo>
                      <a:pt x="36" y="18"/>
                    </a:lnTo>
                    <a:lnTo>
                      <a:pt x="18" y="36"/>
                    </a:lnTo>
                    <a:lnTo>
                      <a:pt x="0" y="18"/>
                    </a:lnTo>
                    <a:lnTo>
                      <a:pt x="18" y="0"/>
                    </a:lnTo>
                    <a:close/>
                  </a:path>
                </a:pathLst>
              </a:custGeom>
              <a:solidFill>
                <a:srgbClr val="F24F11"/>
              </a:solidFill>
              <a:ln w="9525">
                <a:solidFill>
                  <a:srgbClr val="F24F11"/>
                </a:solidFill>
                <a:prstDash val="solid"/>
                <a:round/>
                <a:headEnd/>
                <a:tailEnd/>
              </a:ln>
            </p:spPr>
            <p:txBody>
              <a:bodyPr/>
              <a:lstStyle/>
              <a:p>
                <a:endParaRPr lang="it-IT"/>
              </a:p>
            </p:txBody>
          </p:sp>
          <p:sp>
            <p:nvSpPr>
              <p:cNvPr id="308" name="Freeform 283"/>
              <p:cNvSpPr>
                <a:spLocks/>
              </p:cNvSpPr>
              <p:nvPr/>
            </p:nvSpPr>
            <p:spPr bwMode="auto">
              <a:xfrm>
                <a:off x="2464" y="2554"/>
                <a:ext cx="33" cy="31"/>
              </a:xfrm>
              <a:custGeom>
                <a:avLst/>
                <a:gdLst>
                  <a:gd name="T0" fmla="*/ 18 w 36"/>
                  <a:gd name="T1" fmla="*/ 0 h 36"/>
                  <a:gd name="T2" fmla="*/ 36 w 36"/>
                  <a:gd name="T3" fmla="*/ 18 h 36"/>
                  <a:gd name="T4" fmla="*/ 18 w 36"/>
                  <a:gd name="T5" fmla="*/ 36 h 36"/>
                  <a:gd name="T6" fmla="*/ 0 w 36"/>
                  <a:gd name="T7" fmla="*/ 18 h 36"/>
                  <a:gd name="T8" fmla="*/ 18 w 36"/>
                  <a:gd name="T9" fmla="*/ 0 h 36"/>
                </a:gdLst>
                <a:ahLst/>
                <a:cxnLst>
                  <a:cxn ang="0">
                    <a:pos x="T0" y="T1"/>
                  </a:cxn>
                  <a:cxn ang="0">
                    <a:pos x="T2" y="T3"/>
                  </a:cxn>
                  <a:cxn ang="0">
                    <a:pos x="T4" y="T5"/>
                  </a:cxn>
                  <a:cxn ang="0">
                    <a:pos x="T6" y="T7"/>
                  </a:cxn>
                  <a:cxn ang="0">
                    <a:pos x="T8" y="T9"/>
                  </a:cxn>
                </a:cxnLst>
                <a:rect l="0" t="0" r="r" b="b"/>
                <a:pathLst>
                  <a:path w="36" h="36">
                    <a:moveTo>
                      <a:pt x="18" y="0"/>
                    </a:moveTo>
                    <a:lnTo>
                      <a:pt x="36" y="18"/>
                    </a:lnTo>
                    <a:lnTo>
                      <a:pt x="18" y="36"/>
                    </a:lnTo>
                    <a:lnTo>
                      <a:pt x="0" y="18"/>
                    </a:lnTo>
                    <a:lnTo>
                      <a:pt x="18" y="0"/>
                    </a:lnTo>
                    <a:close/>
                  </a:path>
                </a:pathLst>
              </a:custGeom>
              <a:solidFill>
                <a:srgbClr val="F24F11"/>
              </a:solidFill>
              <a:ln w="9525">
                <a:solidFill>
                  <a:srgbClr val="F24F11"/>
                </a:solidFill>
                <a:prstDash val="solid"/>
                <a:round/>
                <a:headEnd/>
                <a:tailEnd/>
              </a:ln>
            </p:spPr>
            <p:txBody>
              <a:bodyPr/>
              <a:lstStyle/>
              <a:p>
                <a:endParaRPr lang="it-IT"/>
              </a:p>
            </p:txBody>
          </p:sp>
          <p:sp>
            <p:nvSpPr>
              <p:cNvPr id="309" name="Freeform 284"/>
              <p:cNvSpPr>
                <a:spLocks/>
              </p:cNvSpPr>
              <p:nvPr/>
            </p:nvSpPr>
            <p:spPr bwMode="auto">
              <a:xfrm>
                <a:off x="2464" y="2554"/>
                <a:ext cx="33" cy="31"/>
              </a:xfrm>
              <a:custGeom>
                <a:avLst/>
                <a:gdLst>
                  <a:gd name="T0" fmla="*/ 18 w 36"/>
                  <a:gd name="T1" fmla="*/ 0 h 36"/>
                  <a:gd name="T2" fmla="*/ 36 w 36"/>
                  <a:gd name="T3" fmla="*/ 18 h 36"/>
                  <a:gd name="T4" fmla="*/ 18 w 36"/>
                  <a:gd name="T5" fmla="*/ 36 h 36"/>
                  <a:gd name="T6" fmla="*/ 0 w 36"/>
                  <a:gd name="T7" fmla="*/ 18 h 36"/>
                  <a:gd name="T8" fmla="*/ 18 w 36"/>
                  <a:gd name="T9" fmla="*/ 0 h 36"/>
                </a:gdLst>
                <a:ahLst/>
                <a:cxnLst>
                  <a:cxn ang="0">
                    <a:pos x="T0" y="T1"/>
                  </a:cxn>
                  <a:cxn ang="0">
                    <a:pos x="T2" y="T3"/>
                  </a:cxn>
                  <a:cxn ang="0">
                    <a:pos x="T4" y="T5"/>
                  </a:cxn>
                  <a:cxn ang="0">
                    <a:pos x="T6" y="T7"/>
                  </a:cxn>
                  <a:cxn ang="0">
                    <a:pos x="T8" y="T9"/>
                  </a:cxn>
                </a:cxnLst>
                <a:rect l="0" t="0" r="r" b="b"/>
                <a:pathLst>
                  <a:path w="36" h="36">
                    <a:moveTo>
                      <a:pt x="18" y="0"/>
                    </a:moveTo>
                    <a:lnTo>
                      <a:pt x="36" y="18"/>
                    </a:lnTo>
                    <a:lnTo>
                      <a:pt x="18" y="36"/>
                    </a:lnTo>
                    <a:lnTo>
                      <a:pt x="0" y="18"/>
                    </a:lnTo>
                    <a:lnTo>
                      <a:pt x="18" y="0"/>
                    </a:lnTo>
                    <a:close/>
                  </a:path>
                </a:pathLst>
              </a:custGeom>
              <a:solidFill>
                <a:srgbClr val="F24F11"/>
              </a:solidFill>
              <a:ln w="9525">
                <a:solidFill>
                  <a:srgbClr val="F24F11"/>
                </a:solidFill>
                <a:prstDash val="solid"/>
                <a:round/>
                <a:headEnd/>
                <a:tailEnd/>
              </a:ln>
            </p:spPr>
            <p:txBody>
              <a:bodyPr/>
              <a:lstStyle/>
              <a:p>
                <a:endParaRPr lang="it-IT"/>
              </a:p>
            </p:txBody>
          </p:sp>
          <p:sp>
            <p:nvSpPr>
              <p:cNvPr id="310" name="Freeform 285"/>
              <p:cNvSpPr>
                <a:spLocks/>
              </p:cNvSpPr>
              <p:nvPr/>
            </p:nvSpPr>
            <p:spPr bwMode="auto">
              <a:xfrm>
                <a:off x="2464" y="2554"/>
                <a:ext cx="33" cy="31"/>
              </a:xfrm>
              <a:custGeom>
                <a:avLst/>
                <a:gdLst>
                  <a:gd name="T0" fmla="*/ 18 w 36"/>
                  <a:gd name="T1" fmla="*/ 0 h 36"/>
                  <a:gd name="T2" fmla="*/ 36 w 36"/>
                  <a:gd name="T3" fmla="*/ 18 h 36"/>
                  <a:gd name="T4" fmla="*/ 18 w 36"/>
                  <a:gd name="T5" fmla="*/ 36 h 36"/>
                  <a:gd name="T6" fmla="*/ 0 w 36"/>
                  <a:gd name="T7" fmla="*/ 18 h 36"/>
                  <a:gd name="T8" fmla="*/ 18 w 36"/>
                  <a:gd name="T9" fmla="*/ 0 h 36"/>
                </a:gdLst>
                <a:ahLst/>
                <a:cxnLst>
                  <a:cxn ang="0">
                    <a:pos x="T0" y="T1"/>
                  </a:cxn>
                  <a:cxn ang="0">
                    <a:pos x="T2" y="T3"/>
                  </a:cxn>
                  <a:cxn ang="0">
                    <a:pos x="T4" y="T5"/>
                  </a:cxn>
                  <a:cxn ang="0">
                    <a:pos x="T6" y="T7"/>
                  </a:cxn>
                  <a:cxn ang="0">
                    <a:pos x="T8" y="T9"/>
                  </a:cxn>
                </a:cxnLst>
                <a:rect l="0" t="0" r="r" b="b"/>
                <a:pathLst>
                  <a:path w="36" h="36">
                    <a:moveTo>
                      <a:pt x="18" y="0"/>
                    </a:moveTo>
                    <a:lnTo>
                      <a:pt x="36" y="18"/>
                    </a:lnTo>
                    <a:lnTo>
                      <a:pt x="18" y="36"/>
                    </a:lnTo>
                    <a:lnTo>
                      <a:pt x="0" y="18"/>
                    </a:lnTo>
                    <a:lnTo>
                      <a:pt x="18" y="0"/>
                    </a:lnTo>
                    <a:close/>
                  </a:path>
                </a:pathLst>
              </a:custGeom>
              <a:solidFill>
                <a:srgbClr val="F24F11"/>
              </a:solidFill>
              <a:ln w="9525">
                <a:solidFill>
                  <a:srgbClr val="F24F11"/>
                </a:solidFill>
                <a:prstDash val="solid"/>
                <a:round/>
                <a:headEnd/>
                <a:tailEnd/>
              </a:ln>
            </p:spPr>
            <p:txBody>
              <a:bodyPr/>
              <a:lstStyle/>
              <a:p>
                <a:endParaRPr lang="it-IT"/>
              </a:p>
            </p:txBody>
          </p:sp>
          <p:sp>
            <p:nvSpPr>
              <p:cNvPr id="311" name="Freeform 286"/>
              <p:cNvSpPr>
                <a:spLocks/>
              </p:cNvSpPr>
              <p:nvPr/>
            </p:nvSpPr>
            <p:spPr bwMode="auto">
              <a:xfrm>
                <a:off x="2464" y="2554"/>
                <a:ext cx="33" cy="31"/>
              </a:xfrm>
              <a:custGeom>
                <a:avLst/>
                <a:gdLst>
                  <a:gd name="T0" fmla="*/ 18 w 36"/>
                  <a:gd name="T1" fmla="*/ 0 h 36"/>
                  <a:gd name="T2" fmla="*/ 36 w 36"/>
                  <a:gd name="T3" fmla="*/ 18 h 36"/>
                  <a:gd name="T4" fmla="*/ 18 w 36"/>
                  <a:gd name="T5" fmla="*/ 36 h 36"/>
                  <a:gd name="T6" fmla="*/ 0 w 36"/>
                  <a:gd name="T7" fmla="*/ 18 h 36"/>
                  <a:gd name="T8" fmla="*/ 18 w 36"/>
                  <a:gd name="T9" fmla="*/ 0 h 36"/>
                </a:gdLst>
                <a:ahLst/>
                <a:cxnLst>
                  <a:cxn ang="0">
                    <a:pos x="T0" y="T1"/>
                  </a:cxn>
                  <a:cxn ang="0">
                    <a:pos x="T2" y="T3"/>
                  </a:cxn>
                  <a:cxn ang="0">
                    <a:pos x="T4" y="T5"/>
                  </a:cxn>
                  <a:cxn ang="0">
                    <a:pos x="T6" y="T7"/>
                  </a:cxn>
                  <a:cxn ang="0">
                    <a:pos x="T8" y="T9"/>
                  </a:cxn>
                </a:cxnLst>
                <a:rect l="0" t="0" r="r" b="b"/>
                <a:pathLst>
                  <a:path w="36" h="36">
                    <a:moveTo>
                      <a:pt x="18" y="0"/>
                    </a:moveTo>
                    <a:lnTo>
                      <a:pt x="36" y="18"/>
                    </a:lnTo>
                    <a:lnTo>
                      <a:pt x="18" y="36"/>
                    </a:lnTo>
                    <a:lnTo>
                      <a:pt x="0" y="18"/>
                    </a:lnTo>
                    <a:lnTo>
                      <a:pt x="18" y="0"/>
                    </a:lnTo>
                    <a:close/>
                  </a:path>
                </a:pathLst>
              </a:custGeom>
              <a:solidFill>
                <a:srgbClr val="F24F11"/>
              </a:solidFill>
              <a:ln w="9525">
                <a:solidFill>
                  <a:srgbClr val="F24F11"/>
                </a:solidFill>
                <a:prstDash val="solid"/>
                <a:round/>
                <a:headEnd/>
                <a:tailEnd/>
              </a:ln>
            </p:spPr>
            <p:txBody>
              <a:bodyPr/>
              <a:lstStyle/>
              <a:p>
                <a:endParaRPr lang="it-IT"/>
              </a:p>
            </p:txBody>
          </p:sp>
          <p:sp>
            <p:nvSpPr>
              <p:cNvPr id="312" name="Freeform 287"/>
              <p:cNvSpPr>
                <a:spLocks/>
              </p:cNvSpPr>
              <p:nvPr/>
            </p:nvSpPr>
            <p:spPr bwMode="auto">
              <a:xfrm>
                <a:off x="2464" y="2554"/>
                <a:ext cx="33" cy="31"/>
              </a:xfrm>
              <a:custGeom>
                <a:avLst/>
                <a:gdLst>
                  <a:gd name="T0" fmla="*/ 18 w 36"/>
                  <a:gd name="T1" fmla="*/ 0 h 36"/>
                  <a:gd name="T2" fmla="*/ 36 w 36"/>
                  <a:gd name="T3" fmla="*/ 18 h 36"/>
                  <a:gd name="T4" fmla="*/ 18 w 36"/>
                  <a:gd name="T5" fmla="*/ 36 h 36"/>
                  <a:gd name="T6" fmla="*/ 0 w 36"/>
                  <a:gd name="T7" fmla="*/ 18 h 36"/>
                  <a:gd name="T8" fmla="*/ 18 w 36"/>
                  <a:gd name="T9" fmla="*/ 0 h 36"/>
                </a:gdLst>
                <a:ahLst/>
                <a:cxnLst>
                  <a:cxn ang="0">
                    <a:pos x="T0" y="T1"/>
                  </a:cxn>
                  <a:cxn ang="0">
                    <a:pos x="T2" y="T3"/>
                  </a:cxn>
                  <a:cxn ang="0">
                    <a:pos x="T4" y="T5"/>
                  </a:cxn>
                  <a:cxn ang="0">
                    <a:pos x="T6" y="T7"/>
                  </a:cxn>
                  <a:cxn ang="0">
                    <a:pos x="T8" y="T9"/>
                  </a:cxn>
                </a:cxnLst>
                <a:rect l="0" t="0" r="r" b="b"/>
                <a:pathLst>
                  <a:path w="36" h="36">
                    <a:moveTo>
                      <a:pt x="18" y="0"/>
                    </a:moveTo>
                    <a:lnTo>
                      <a:pt x="36" y="18"/>
                    </a:lnTo>
                    <a:lnTo>
                      <a:pt x="18" y="36"/>
                    </a:lnTo>
                    <a:lnTo>
                      <a:pt x="0" y="18"/>
                    </a:lnTo>
                    <a:lnTo>
                      <a:pt x="18" y="0"/>
                    </a:lnTo>
                    <a:close/>
                  </a:path>
                </a:pathLst>
              </a:custGeom>
              <a:solidFill>
                <a:srgbClr val="F24F11"/>
              </a:solidFill>
              <a:ln w="9525">
                <a:solidFill>
                  <a:srgbClr val="F24F11"/>
                </a:solidFill>
                <a:prstDash val="solid"/>
                <a:round/>
                <a:headEnd/>
                <a:tailEnd/>
              </a:ln>
            </p:spPr>
            <p:txBody>
              <a:bodyPr/>
              <a:lstStyle/>
              <a:p>
                <a:endParaRPr lang="it-IT"/>
              </a:p>
            </p:txBody>
          </p:sp>
          <p:sp>
            <p:nvSpPr>
              <p:cNvPr id="313" name="Freeform 288"/>
              <p:cNvSpPr>
                <a:spLocks/>
              </p:cNvSpPr>
              <p:nvPr/>
            </p:nvSpPr>
            <p:spPr bwMode="auto">
              <a:xfrm>
                <a:off x="2464" y="2554"/>
                <a:ext cx="33" cy="31"/>
              </a:xfrm>
              <a:custGeom>
                <a:avLst/>
                <a:gdLst>
                  <a:gd name="T0" fmla="*/ 18 w 36"/>
                  <a:gd name="T1" fmla="*/ 0 h 36"/>
                  <a:gd name="T2" fmla="*/ 36 w 36"/>
                  <a:gd name="T3" fmla="*/ 18 h 36"/>
                  <a:gd name="T4" fmla="*/ 18 w 36"/>
                  <a:gd name="T5" fmla="*/ 36 h 36"/>
                  <a:gd name="T6" fmla="*/ 0 w 36"/>
                  <a:gd name="T7" fmla="*/ 18 h 36"/>
                  <a:gd name="T8" fmla="*/ 18 w 36"/>
                  <a:gd name="T9" fmla="*/ 0 h 36"/>
                </a:gdLst>
                <a:ahLst/>
                <a:cxnLst>
                  <a:cxn ang="0">
                    <a:pos x="T0" y="T1"/>
                  </a:cxn>
                  <a:cxn ang="0">
                    <a:pos x="T2" y="T3"/>
                  </a:cxn>
                  <a:cxn ang="0">
                    <a:pos x="T4" y="T5"/>
                  </a:cxn>
                  <a:cxn ang="0">
                    <a:pos x="T6" y="T7"/>
                  </a:cxn>
                  <a:cxn ang="0">
                    <a:pos x="T8" y="T9"/>
                  </a:cxn>
                </a:cxnLst>
                <a:rect l="0" t="0" r="r" b="b"/>
                <a:pathLst>
                  <a:path w="36" h="36">
                    <a:moveTo>
                      <a:pt x="18" y="0"/>
                    </a:moveTo>
                    <a:lnTo>
                      <a:pt x="36" y="18"/>
                    </a:lnTo>
                    <a:lnTo>
                      <a:pt x="18" y="36"/>
                    </a:lnTo>
                    <a:lnTo>
                      <a:pt x="0" y="18"/>
                    </a:lnTo>
                    <a:lnTo>
                      <a:pt x="18" y="0"/>
                    </a:lnTo>
                    <a:close/>
                  </a:path>
                </a:pathLst>
              </a:custGeom>
              <a:solidFill>
                <a:srgbClr val="F24F11"/>
              </a:solidFill>
              <a:ln w="9525">
                <a:solidFill>
                  <a:srgbClr val="F24F11"/>
                </a:solidFill>
                <a:prstDash val="solid"/>
                <a:round/>
                <a:headEnd/>
                <a:tailEnd/>
              </a:ln>
            </p:spPr>
            <p:txBody>
              <a:bodyPr/>
              <a:lstStyle/>
              <a:p>
                <a:endParaRPr lang="it-IT"/>
              </a:p>
            </p:txBody>
          </p:sp>
          <p:sp>
            <p:nvSpPr>
              <p:cNvPr id="314" name="Freeform 289"/>
              <p:cNvSpPr>
                <a:spLocks/>
              </p:cNvSpPr>
              <p:nvPr/>
            </p:nvSpPr>
            <p:spPr bwMode="auto">
              <a:xfrm>
                <a:off x="2464" y="2554"/>
                <a:ext cx="33" cy="31"/>
              </a:xfrm>
              <a:custGeom>
                <a:avLst/>
                <a:gdLst>
                  <a:gd name="T0" fmla="*/ 18 w 36"/>
                  <a:gd name="T1" fmla="*/ 0 h 36"/>
                  <a:gd name="T2" fmla="*/ 36 w 36"/>
                  <a:gd name="T3" fmla="*/ 18 h 36"/>
                  <a:gd name="T4" fmla="*/ 18 w 36"/>
                  <a:gd name="T5" fmla="*/ 36 h 36"/>
                  <a:gd name="T6" fmla="*/ 0 w 36"/>
                  <a:gd name="T7" fmla="*/ 18 h 36"/>
                  <a:gd name="T8" fmla="*/ 18 w 36"/>
                  <a:gd name="T9" fmla="*/ 0 h 36"/>
                </a:gdLst>
                <a:ahLst/>
                <a:cxnLst>
                  <a:cxn ang="0">
                    <a:pos x="T0" y="T1"/>
                  </a:cxn>
                  <a:cxn ang="0">
                    <a:pos x="T2" y="T3"/>
                  </a:cxn>
                  <a:cxn ang="0">
                    <a:pos x="T4" y="T5"/>
                  </a:cxn>
                  <a:cxn ang="0">
                    <a:pos x="T6" y="T7"/>
                  </a:cxn>
                  <a:cxn ang="0">
                    <a:pos x="T8" y="T9"/>
                  </a:cxn>
                </a:cxnLst>
                <a:rect l="0" t="0" r="r" b="b"/>
                <a:pathLst>
                  <a:path w="36" h="36">
                    <a:moveTo>
                      <a:pt x="18" y="0"/>
                    </a:moveTo>
                    <a:lnTo>
                      <a:pt x="36" y="18"/>
                    </a:lnTo>
                    <a:lnTo>
                      <a:pt x="18" y="36"/>
                    </a:lnTo>
                    <a:lnTo>
                      <a:pt x="0" y="18"/>
                    </a:lnTo>
                    <a:lnTo>
                      <a:pt x="18" y="0"/>
                    </a:lnTo>
                    <a:close/>
                  </a:path>
                </a:pathLst>
              </a:custGeom>
              <a:solidFill>
                <a:srgbClr val="F24F11"/>
              </a:solidFill>
              <a:ln w="9525">
                <a:solidFill>
                  <a:srgbClr val="F24F11"/>
                </a:solidFill>
                <a:prstDash val="solid"/>
                <a:round/>
                <a:headEnd/>
                <a:tailEnd/>
              </a:ln>
            </p:spPr>
            <p:txBody>
              <a:bodyPr/>
              <a:lstStyle/>
              <a:p>
                <a:endParaRPr lang="it-IT"/>
              </a:p>
            </p:txBody>
          </p:sp>
          <p:sp>
            <p:nvSpPr>
              <p:cNvPr id="315" name="Freeform 290"/>
              <p:cNvSpPr>
                <a:spLocks/>
              </p:cNvSpPr>
              <p:nvPr/>
            </p:nvSpPr>
            <p:spPr bwMode="auto">
              <a:xfrm>
                <a:off x="2464" y="2554"/>
                <a:ext cx="33" cy="31"/>
              </a:xfrm>
              <a:custGeom>
                <a:avLst/>
                <a:gdLst>
                  <a:gd name="T0" fmla="*/ 18 w 36"/>
                  <a:gd name="T1" fmla="*/ 0 h 36"/>
                  <a:gd name="T2" fmla="*/ 36 w 36"/>
                  <a:gd name="T3" fmla="*/ 18 h 36"/>
                  <a:gd name="T4" fmla="*/ 18 w 36"/>
                  <a:gd name="T5" fmla="*/ 36 h 36"/>
                  <a:gd name="T6" fmla="*/ 0 w 36"/>
                  <a:gd name="T7" fmla="*/ 18 h 36"/>
                  <a:gd name="T8" fmla="*/ 18 w 36"/>
                  <a:gd name="T9" fmla="*/ 0 h 36"/>
                </a:gdLst>
                <a:ahLst/>
                <a:cxnLst>
                  <a:cxn ang="0">
                    <a:pos x="T0" y="T1"/>
                  </a:cxn>
                  <a:cxn ang="0">
                    <a:pos x="T2" y="T3"/>
                  </a:cxn>
                  <a:cxn ang="0">
                    <a:pos x="T4" y="T5"/>
                  </a:cxn>
                  <a:cxn ang="0">
                    <a:pos x="T6" y="T7"/>
                  </a:cxn>
                  <a:cxn ang="0">
                    <a:pos x="T8" y="T9"/>
                  </a:cxn>
                </a:cxnLst>
                <a:rect l="0" t="0" r="r" b="b"/>
                <a:pathLst>
                  <a:path w="36" h="36">
                    <a:moveTo>
                      <a:pt x="18" y="0"/>
                    </a:moveTo>
                    <a:lnTo>
                      <a:pt x="36" y="18"/>
                    </a:lnTo>
                    <a:lnTo>
                      <a:pt x="18" y="36"/>
                    </a:lnTo>
                    <a:lnTo>
                      <a:pt x="0" y="18"/>
                    </a:lnTo>
                    <a:lnTo>
                      <a:pt x="18" y="0"/>
                    </a:lnTo>
                    <a:close/>
                  </a:path>
                </a:pathLst>
              </a:custGeom>
              <a:solidFill>
                <a:srgbClr val="F24F11"/>
              </a:solidFill>
              <a:ln w="9525">
                <a:solidFill>
                  <a:srgbClr val="F24F11"/>
                </a:solidFill>
                <a:prstDash val="solid"/>
                <a:round/>
                <a:headEnd/>
                <a:tailEnd/>
              </a:ln>
            </p:spPr>
            <p:txBody>
              <a:bodyPr/>
              <a:lstStyle/>
              <a:p>
                <a:endParaRPr lang="it-IT"/>
              </a:p>
            </p:txBody>
          </p:sp>
          <p:sp>
            <p:nvSpPr>
              <p:cNvPr id="316" name="Freeform 291"/>
              <p:cNvSpPr>
                <a:spLocks/>
              </p:cNvSpPr>
              <p:nvPr/>
            </p:nvSpPr>
            <p:spPr bwMode="auto">
              <a:xfrm>
                <a:off x="2464" y="2554"/>
                <a:ext cx="33" cy="31"/>
              </a:xfrm>
              <a:custGeom>
                <a:avLst/>
                <a:gdLst>
                  <a:gd name="T0" fmla="*/ 18 w 36"/>
                  <a:gd name="T1" fmla="*/ 0 h 36"/>
                  <a:gd name="T2" fmla="*/ 36 w 36"/>
                  <a:gd name="T3" fmla="*/ 18 h 36"/>
                  <a:gd name="T4" fmla="*/ 18 w 36"/>
                  <a:gd name="T5" fmla="*/ 36 h 36"/>
                  <a:gd name="T6" fmla="*/ 0 w 36"/>
                  <a:gd name="T7" fmla="*/ 18 h 36"/>
                  <a:gd name="T8" fmla="*/ 18 w 36"/>
                  <a:gd name="T9" fmla="*/ 0 h 36"/>
                </a:gdLst>
                <a:ahLst/>
                <a:cxnLst>
                  <a:cxn ang="0">
                    <a:pos x="T0" y="T1"/>
                  </a:cxn>
                  <a:cxn ang="0">
                    <a:pos x="T2" y="T3"/>
                  </a:cxn>
                  <a:cxn ang="0">
                    <a:pos x="T4" y="T5"/>
                  </a:cxn>
                  <a:cxn ang="0">
                    <a:pos x="T6" y="T7"/>
                  </a:cxn>
                  <a:cxn ang="0">
                    <a:pos x="T8" y="T9"/>
                  </a:cxn>
                </a:cxnLst>
                <a:rect l="0" t="0" r="r" b="b"/>
                <a:pathLst>
                  <a:path w="36" h="36">
                    <a:moveTo>
                      <a:pt x="18" y="0"/>
                    </a:moveTo>
                    <a:lnTo>
                      <a:pt x="36" y="18"/>
                    </a:lnTo>
                    <a:lnTo>
                      <a:pt x="18" y="36"/>
                    </a:lnTo>
                    <a:lnTo>
                      <a:pt x="0" y="18"/>
                    </a:lnTo>
                    <a:lnTo>
                      <a:pt x="18" y="0"/>
                    </a:lnTo>
                    <a:close/>
                  </a:path>
                </a:pathLst>
              </a:custGeom>
              <a:solidFill>
                <a:srgbClr val="F24F11"/>
              </a:solidFill>
              <a:ln w="9525">
                <a:solidFill>
                  <a:srgbClr val="F24F11"/>
                </a:solidFill>
                <a:prstDash val="solid"/>
                <a:round/>
                <a:headEnd/>
                <a:tailEnd/>
              </a:ln>
            </p:spPr>
            <p:txBody>
              <a:bodyPr/>
              <a:lstStyle/>
              <a:p>
                <a:endParaRPr lang="it-IT"/>
              </a:p>
            </p:txBody>
          </p:sp>
          <p:sp>
            <p:nvSpPr>
              <p:cNvPr id="317" name="Freeform 292"/>
              <p:cNvSpPr>
                <a:spLocks/>
              </p:cNvSpPr>
              <p:nvPr/>
            </p:nvSpPr>
            <p:spPr bwMode="auto">
              <a:xfrm>
                <a:off x="2464" y="2554"/>
                <a:ext cx="33" cy="31"/>
              </a:xfrm>
              <a:custGeom>
                <a:avLst/>
                <a:gdLst>
                  <a:gd name="T0" fmla="*/ 18 w 36"/>
                  <a:gd name="T1" fmla="*/ 0 h 36"/>
                  <a:gd name="T2" fmla="*/ 36 w 36"/>
                  <a:gd name="T3" fmla="*/ 18 h 36"/>
                  <a:gd name="T4" fmla="*/ 18 w 36"/>
                  <a:gd name="T5" fmla="*/ 36 h 36"/>
                  <a:gd name="T6" fmla="*/ 0 w 36"/>
                  <a:gd name="T7" fmla="*/ 18 h 36"/>
                  <a:gd name="T8" fmla="*/ 18 w 36"/>
                  <a:gd name="T9" fmla="*/ 0 h 36"/>
                </a:gdLst>
                <a:ahLst/>
                <a:cxnLst>
                  <a:cxn ang="0">
                    <a:pos x="T0" y="T1"/>
                  </a:cxn>
                  <a:cxn ang="0">
                    <a:pos x="T2" y="T3"/>
                  </a:cxn>
                  <a:cxn ang="0">
                    <a:pos x="T4" y="T5"/>
                  </a:cxn>
                  <a:cxn ang="0">
                    <a:pos x="T6" y="T7"/>
                  </a:cxn>
                  <a:cxn ang="0">
                    <a:pos x="T8" y="T9"/>
                  </a:cxn>
                </a:cxnLst>
                <a:rect l="0" t="0" r="r" b="b"/>
                <a:pathLst>
                  <a:path w="36" h="36">
                    <a:moveTo>
                      <a:pt x="18" y="0"/>
                    </a:moveTo>
                    <a:lnTo>
                      <a:pt x="36" y="18"/>
                    </a:lnTo>
                    <a:lnTo>
                      <a:pt x="18" y="36"/>
                    </a:lnTo>
                    <a:lnTo>
                      <a:pt x="0" y="18"/>
                    </a:lnTo>
                    <a:lnTo>
                      <a:pt x="18" y="0"/>
                    </a:lnTo>
                    <a:close/>
                  </a:path>
                </a:pathLst>
              </a:custGeom>
              <a:solidFill>
                <a:srgbClr val="F24F11"/>
              </a:solidFill>
              <a:ln w="9525">
                <a:solidFill>
                  <a:srgbClr val="F24F11"/>
                </a:solidFill>
                <a:prstDash val="solid"/>
                <a:round/>
                <a:headEnd/>
                <a:tailEnd/>
              </a:ln>
            </p:spPr>
            <p:txBody>
              <a:bodyPr/>
              <a:lstStyle/>
              <a:p>
                <a:endParaRPr lang="it-IT"/>
              </a:p>
            </p:txBody>
          </p:sp>
          <p:sp>
            <p:nvSpPr>
              <p:cNvPr id="318" name="Freeform 293"/>
              <p:cNvSpPr>
                <a:spLocks/>
              </p:cNvSpPr>
              <p:nvPr/>
            </p:nvSpPr>
            <p:spPr bwMode="auto">
              <a:xfrm>
                <a:off x="2464" y="2554"/>
                <a:ext cx="33" cy="31"/>
              </a:xfrm>
              <a:custGeom>
                <a:avLst/>
                <a:gdLst>
                  <a:gd name="T0" fmla="*/ 18 w 36"/>
                  <a:gd name="T1" fmla="*/ 0 h 36"/>
                  <a:gd name="T2" fmla="*/ 36 w 36"/>
                  <a:gd name="T3" fmla="*/ 18 h 36"/>
                  <a:gd name="T4" fmla="*/ 18 w 36"/>
                  <a:gd name="T5" fmla="*/ 36 h 36"/>
                  <a:gd name="T6" fmla="*/ 0 w 36"/>
                  <a:gd name="T7" fmla="*/ 18 h 36"/>
                  <a:gd name="T8" fmla="*/ 18 w 36"/>
                  <a:gd name="T9" fmla="*/ 0 h 36"/>
                </a:gdLst>
                <a:ahLst/>
                <a:cxnLst>
                  <a:cxn ang="0">
                    <a:pos x="T0" y="T1"/>
                  </a:cxn>
                  <a:cxn ang="0">
                    <a:pos x="T2" y="T3"/>
                  </a:cxn>
                  <a:cxn ang="0">
                    <a:pos x="T4" y="T5"/>
                  </a:cxn>
                  <a:cxn ang="0">
                    <a:pos x="T6" y="T7"/>
                  </a:cxn>
                  <a:cxn ang="0">
                    <a:pos x="T8" y="T9"/>
                  </a:cxn>
                </a:cxnLst>
                <a:rect l="0" t="0" r="r" b="b"/>
                <a:pathLst>
                  <a:path w="36" h="36">
                    <a:moveTo>
                      <a:pt x="18" y="0"/>
                    </a:moveTo>
                    <a:lnTo>
                      <a:pt x="36" y="18"/>
                    </a:lnTo>
                    <a:lnTo>
                      <a:pt x="18" y="36"/>
                    </a:lnTo>
                    <a:lnTo>
                      <a:pt x="0" y="18"/>
                    </a:lnTo>
                    <a:lnTo>
                      <a:pt x="18" y="0"/>
                    </a:lnTo>
                    <a:close/>
                  </a:path>
                </a:pathLst>
              </a:custGeom>
              <a:solidFill>
                <a:srgbClr val="F24F11"/>
              </a:solidFill>
              <a:ln w="9525">
                <a:solidFill>
                  <a:srgbClr val="F24F11"/>
                </a:solidFill>
                <a:prstDash val="solid"/>
                <a:round/>
                <a:headEnd/>
                <a:tailEnd/>
              </a:ln>
            </p:spPr>
            <p:txBody>
              <a:bodyPr/>
              <a:lstStyle/>
              <a:p>
                <a:endParaRPr lang="it-IT"/>
              </a:p>
            </p:txBody>
          </p:sp>
          <p:sp>
            <p:nvSpPr>
              <p:cNvPr id="319" name="Freeform 294"/>
              <p:cNvSpPr>
                <a:spLocks/>
              </p:cNvSpPr>
              <p:nvPr/>
            </p:nvSpPr>
            <p:spPr bwMode="auto">
              <a:xfrm>
                <a:off x="2464" y="2554"/>
                <a:ext cx="33" cy="31"/>
              </a:xfrm>
              <a:custGeom>
                <a:avLst/>
                <a:gdLst>
                  <a:gd name="T0" fmla="*/ 18 w 36"/>
                  <a:gd name="T1" fmla="*/ 0 h 36"/>
                  <a:gd name="T2" fmla="*/ 36 w 36"/>
                  <a:gd name="T3" fmla="*/ 18 h 36"/>
                  <a:gd name="T4" fmla="*/ 18 w 36"/>
                  <a:gd name="T5" fmla="*/ 36 h 36"/>
                  <a:gd name="T6" fmla="*/ 0 w 36"/>
                  <a:gd name="T7" fmla="*/ 18 h 36"/>
                  <a:gd name="T8" fmla="*/ 18 w 36"/>
                  <a:gd name="T9" fmla="*/ 0 h 36"/>
                </a:gdLst>
                <a:ahLst/>
                <a:cxnLst>
                  <a:cxn ang="0">
                    <a:pos x="T0" y="T1"/>
                  </a:cxn>
                  <a:cxn ang="0">
                    <a:pos x="T2" y="T3"/>
                  </a:cxn>
                  <a:cxn ang="0">
                    <a:pos x="T4" y="T5"/>
                  </a:cxn>
                  <a:cxn ang="0">
                    <a:pos x="T6" y="T7"/>
                  </a:cxn>
                  <a:cxn ang="0">
                    <a:pos x="T8" y="T9"/>
                  </a:cxn>
                </a:cxnLst>
                <a:rect l="0" t="0" r="r" b="b"/>
                <a:pathLst>
                  <a:path w="36" h="36">
                    <a:moveTo>
                      <a:pt x="18" y="0"/>
                    </a:moveTo>
                    <a:lnTo>
                      <a:pt x="36" y="18"/>
                    </a:lnTo>
                    <a:lnTo>
                      <a:pt x="18" y="36"/>
                    </a:lnTo>
                    <a:lnTo>
                      <a:pt x="0" y="18"/>
                    </a:lnTo>
                    <a:lnTo>
                      <a:pt x="18" y="0"/>
                    </a:lnTo>
                    <a:close/>
                  </a:path>
                </a:pathLst>
              </a:custGeom>
              <a:solidFill>
                <a:srgbClr val="F24F11"/>
              </a:solidFill>
              <a:ln w="9525">
                <a:solidFill>
                  <a:srgbClr val="F24F11"/>
                </a:solidFill>
                <a:prstDash val="solid"/>
                <a:round/>
                <a:headEnd/>
                <a:tailEnd/>
              </a:ln>
            </p:spPr>
            <p:txBody>
              <a:bodyPr/>
              <a:lstStyle/>
              <a:p>
                <a:endParaRPr lang="it-IT"/>
              </a:p>
            </p:txBody>
          </p:sp>
          <p:sp>
            <p:nvSpPr>
              <p:cNvPr id="320" name="Freeform 295"/>
              <p:cNvSpPr>
                <a:spLocks/>
              </p:cNvSpPr>
              <p:nvPr/>
            </p:nvSpPr>
            <p:spPr bwMode="auto">
              <a:xfrm>
                <a:off x="2464" y="2554"/>
                <a:ext cx="33" cy="31"/>
              </a:xfrm>
              <a:custGeom>
                <a:avLst/>
                <a:gdLst>
                  <a:gd name="T0" fmla="*/ 18 w 36"/>
                  <a:gd name="T1" fmla="*/ 0 h 36"/>
                  <a:gd name="T2" fmla="*/ 36 w 36"/>
                  <a:gd name="T3" fmla="*/ 18 h 36"/>
                  <a:gd name="T4" fmla="*/ 18 w 36"/>
                  <a:gd name="T5" fmla="*/ 36 h 36"/>
                  <a:gd name="T6" fmla="*/ 0 w 36"/>
                  <a:gd name="T7" fmla="*/ 18 h 36"/>
                  <a:gd name="T8" fmla="*/ 18 w 36"/>
                  <a:gd name="T9" fmla="*/ 0 h 36"/>
                </a:gdLst>
                <a:ahLst/>
                <a:cxnLst>
                  <a:cxn ang="0">
                    <a:pos x="T0" y="T1"/>
                  </a:cxn>
                  <a:cxn ang="0">
                    <a:pos x="T2" y="T3"/>
                  </a:cxn>
                  <a:cxn ang="0">
                    <a:pos x="T4" y="T5"/>
                  </a:cxn>
                  <a:cxn ang="0">
                    <a:pos x="T6" y="T7"/>
                  </a:cxn>
                  <a:cxn ang="0">
                    <a:pos x="T8" y="T9"/>
                  </a:cxn>
                </a:cxnLst>
                <a:rect l="0" t="0" r="r" b="b"/>
                <a:pathLst>
                  <a:path w="36" h="36">
                    <a:moveTo>
                      <a:pt x="18" y="0"/>
                    </a:moveTo>
                    <a:lnTo>
                      <a:pt x="36" y="18"/>
                    </a:lnTo>
                    <a:lnTo>
                      <a:pt x="18" y="36"/>
                    </a:lnTo>
                    <a:lnTo>
                      <a:pt x="0" y="18"/>
                    </a:lnTo>
                    <a:lnTo>
                      <a:pt x="18" y="0"/>
                    </a:lnTo>
                    <a:close/>
                  </a:path>
                </a:pathLst>
              </a:custGeom>
              <a:solidFill>
                <a:srgbClr val="F24F11"/>
              </a:solidFill>
              <a:ln w="9525">
                <a:solidFill>
                  <a:srgbClr val="F24F11"/>
                </a:solidFill>
                <a:prstDash val="solid"/>
                <a:round/>
                <a:headEnd/>
                <a:tailEnd/>
              </a:ln>
            </p:spPr>
            <p:txBody>
              <a:bodyPr/>
              <a:lstStyle/>
              <a:p>
                <a:endParaRPr lang="it-IT"/>
              </a:p>
            </p:txBody>
          </p:sp>
          <p:sp>
            <p:nvSpPr>
              <p:cNvPr id="321" name="Freeform 296"/>
              <p:cNvSpPr>
                <a:spLocks/>
              </p:cNvSpPr>
              <p:nvPr/>
            </p:nvSpPr>
            <p:spPr bwMode="auto">
              <a:xfrm>
                <a:off x="2464" y="2554"/>
                <a:ext cx="33" cy="31"/>
              </a:xfrm>
              <a:custGeom>
                <a:avLst/>
                <a:gdLst>
                  <a:gd name="T0" fmla="*/ 18 w 36"/>
                  <a:gd name="T1" fmla="*/ 0 h 36"/>
                  <a:gd name="T2" fmla="*/ 36 w 36"/>
                  <a:gd name="T3" fmla="*/ 18 h 36"/>
                  <a:gd name="T4" fmla="*/ 18 w 36"/>
                  <a:gd name="T5" fmla="*/ 36 h 36"/>
                  <a:gd name="T6" fmla="*/ 0 w 36"/>
                  <a:gd name="T7" fmla="*/ 18 h 36"/>
                  <a:gd name="T8" fmla="*/ 18 w 36"/>
                  <a:gd name="T9" fmla="*/ 0 h 36"/>
                </a:gdLst>
                <a:ahLst/>
                <a:cxnLst>
                  <a:cxn ang="0">
                    <a:pos x="T0" y="T1"/>
                  </a:cxn>
                  <a:cxn ang="0">
                    <a:pos x="T2" y="T3"/>
                  </a:cxn>
                  <a:cxn ang="0">
                    <a:pos x="T4" y="T5"/>
                  </a:cxn>
                  <a:cxn ang="0">
                    <a:pos x="T6" y="T7"/>
                  </a:cxn>
                  <a:cxn ang="0">
                    <a:pos x="T8" y="T9"/>
                  </a:cxn>
                </a:cxnLst>
                <a:rect l="0" t="0" r="r" b="b"/>
                <a:pathLst>
                  <a:path w="36" h="36">
                    <a:moveTo>
                      <a:pt x="18" y="0"/>
                    </a:moveTo>
                    <a:lnTo>
                      <a:pt x="36" y="18"/>
                    </a:lnTo>
                    <a:lnTo>
                      <a:pt x="18" y="36"/>
                    </a:lnTo>
                    <a:lnTo>
                      <a:pt x="0" y="18"/>
                    </a:lnTo>
                    <a:lnTo>
                      <a:pt x="18" y="0"/>
                    </a:lnTo>
                    <a:close/>
                  </a:path>
                </a:pathLst>
              </a:custGeom>
              <a:solidFill>
                <a:srgbClr val="F24F11"/>
              </a:solidFill>
              <a:ln w="9525">
                <a:solidFill>
                  <a:srgbClr val="F24F11"/>
                </a:solidFill>
                <a:prstDash val="solid"/>
                <a:round/>
                <a:headEnd/>
                <a:tailEnd/>
              </a:ln>
            </p:spPr>
            <p:txBody>
              <a:bodyPr/>
              <a:lstStyle/>
              <a:p>
                <a:endParaRPr lang="it-IT"/>
              </a:p>
            </p:txBody>
          </p:sp>
          <p:sp>
            <p:nvSpPr>
              <p:cNvPr id="322" name="Freeform 297"/>
              <p:cNvSpPr>
                <a:spLocks/>
              </p:cNvSpPr>
              <p:nvPr/>
            </p:nvSpPr>
            <p:spPr bwMode="auto">
              <a:xfrm>
                <a:off x="2464" y="2554"/>
                <a:ext cx="33" cy="31"/>
              </a:xfrm>
              <a:custGeom>
                <a:avLst/>
                <a:gdLst>
                  <a:gd name="T0" fmla="*/ 18 w 36"/>
                  <a:gd name="T1" fmla="*/ 0 h 36"/>
                  <a:gd name="T2" fmla="*/ 36 w 36"/>
                  <a:gd name="T3" fmla="*/ 18 h 36"/>
                  <a:gd name="T4" fmla="*/ 18 w 36"/>
                  <a:gd name="T5" fmla="*/ 36 h 36"/>
                  <a:gd name="T6" fmla="*/ 0 w 36"/>
                  <a:gd name="T7" fmla="*/ 18 h 36"/>
                  <a:gd name="T8" fmla="*/ 18 w 36"/>
                  <a:gd name="T9" fmla="*/ 0 h 36"/>
                </a:gdLst>
                <a:ahLst/>
                <a:cxnLst>
                  <a:cxn ang="0">
                    <a:pos x="T0" y="T1"/>
                  </a:cxn>
                  <a:cxn ang="0">
                    <a:pos x="T2" y="T3"/>
                  </a:cxn>
                  <a:cxn ang="0">
                    <a:pos x="T4" y="T5"/>
                  </a:cxn>
                  <a:cxn ang="0">
                    <a:pos x="T6" y="T7"/>
                  </a:cxn>
                  <a:cxn ang="0">
                    <a:pos x="T8" y="T9"/>
                  </a:cxn>
                </a:cxnLst>
                <a:rect l="0" t="0" r="r" b="b"/>
                <a:pathLst>
                  <a:path w="36" h="36">
                    <a:moveTo>
                      <a:pt x="18" y="0"/>
                    </a:moveTo>
                    <a:lnTo>
                      <a:pt x="36" y="18"/>
                    </a:lnTo>
                    <a:lnTo>
                      <a:pt x="18" y="36"/>
                    </a:lnTo>
                    <a:lnTo>
                      <a:pt x="0" y="18"/>
                    </a:lnTo>
                    <a:lnTo>
                      <a:pt x="18" y="0"/>
                    </a:lnTo>
                    <a:close/>
                  </a:path>
                </a:pathLst>
              </a:custGeom>
              <a:solidFill>
                <a:srgbClr val="F24F11"/>
              </a:solidFill>
              <a:ln w="9525">
                <a:solidFill>
                  <a:srgbClr val="F24F11"/>
                </a:solidFill>
                <a:prstDash val="solid"/>
                <a:round/>
                <a:headEnd/>
                <a:tailEnd/>
              </a:ln>
            </p:spPr>
            <p:txBody>
              <a:bodyPr/>
              <a:lstStyle/>
              <a:p>
                <a:endParaRPr lang="it-IT"/>
              </a:p>
            </p:txBody>
          </p:sp>
          <p:sp>
            <p:nvSpPr>
              <p:cNvPr id="323" name="Freeform 298"/>
              <p:cNvSpPr>
                <a:spLocks/>
              </p:cNvSpPr>
              <p:nvPr/>
            </p:nvSpPr>
            <p:spPr bwMode="auto">
              <a:xfrm>
                <a:off x="2464" y="2554"/>
                <a:ext cx="33" cy="31"/>
              </a:xfrm>
              <a:custGeom>
                <a:avLst/>
                <a:gdLst>
                  <a:gd name="T0" fmla="*/ 18 w 36"/>
                  <a:gd name="T1" fmla="*/ 0 h 36"/>
                  <a:gd name="T2" fmla="*/ 36 w 36"/>
                  <a:gd name="T3" fmla="*/ 18 h 36"/>
                  <a:gd name="T4" fmla="*/ 18 w 36"/>
                  <a:gd name="T5" fmla="*/ 36 h 36"/>
                  <a:gd name="T6" fmla="*/ 0 w 36"/>
                  <a:gd name="T7" fmla="*/ 18 h 36"/>
                  <a:gd name="T8" fmla="*/ 18 w 36"/>
                  <a:gd name="T9" fmla="*/ 0 h 36"/>
                </a:gdLst>
                <a:ahLst/>
                <a:cxnLst>
                  <a:cxn ang="0">
                    <a:pos x="T0" y="T1"/>
                  </a:cxn>
                  <a:cxn ang="0">
                    <a:pos x="T2" y="T3"/>
                  </a:cxn>
                  <a:cxn ang="0">
                    <a:pos x="T4" y="T5"/>
                  </a:cxn>
                  <a:cxn ang="0">
                    <a:pos x="T6" y="T7"/>
                  </a:cxn>
                  <a:cxn ang="0">
                    <a:pos x="T8" y="T9"/>
                  </a:cxn>
                </a:cxnLst>
                <a:rect l="0" t="0" r="r" b="b"/>
                <a:pathLst>
                  <a:path w="36" h="36">
                    <a:moveTo>
                      <a:pt x="18" y="0"/>
                    </a:moveTo>
                    <a:lnTo>
                      <a:pt x="36" y="18"/>
                    </a:lnTo>
                    <a:lnTo>
                      <a:pt x="18" y="36"/>
                    </a:lnTo>
                    <a:lnTo>
                      <a:pt x="0" y="18"/>
                    </a:lnTo>
                    <a:lnTo>
                      <a:pt x="18" y="0"/>
                    </a:lnTo>
                    <a:close/>
                  </a:path>
                </a:pathLst>
              </a:custGeom>
              <a:solidFill>
                <a:srgbClr val="F24F11"/>
              </a:solidFill>
              <a:ln w="9525">
                <a:solidFill>
                  <a:srgbClr val="F24F11"/>
                </a:solidFill>
                <a:prstDash val="solid"/>
                <a:round/>
                <a:headEnd/>
                <a:tailEnd/>
              </a:ln>
            </p:spPr>
            <p:txBody>
              <a:bodyPr/>
              <a:lstStyle/>
              <a:p>
                <a:endParaRPr lang="it-IT"/>
              </a:p>
            </p:txBody>
          </p:sp>
          <p:sp>
            <p:nvSpPr>
              <p:cNvPr id="324" name="Freeform 299"/>
              <p:cNvSpPr>
                <a:spLocks/>
              </p:cNvSpPr>
              <p:nvPr/>
            </p:nvSpPr>
            <p:spPr bwMode="auto">
              <a:xfrm>
                <a:off x="2464" y="2554"/>
                <a:ext cx="33" cy="31"/>
              </a:xfrm>
              <a:custGeom>
                <a:avLst/>
                <a:gdLst>
                  <a:gd name="T0" fmla="*/ 18 w 36"/>
                  <a:gd name="T1" fmla="*/ 0 h 36"/>
                  <a:gd name="T2" fmla="*/ 36 w 36"/>
                  <a:gd name="T3" fmla="*/ 18 h 36"/>
                  <a:gd name="T4" fmla="*/ 18 w 36"/>
                  <a:gd name="T5" fmla="*/ 36 h 36"/>
                  <a:gd name="T6" fmla="*/ 0 w 36"/>
                  <a:gd name="T7" fmla="*/ 18 h 36"/>
                  <a:gd name="T8" fmla="*/ 18 w 36"/>
                  <a:gd name="T9" fmla="*/ 0 h 36"/>
                </a:gdLst>
                <a:ahLst/>
                <a:cxnLst>
                  <a:cxn ang="0">
                    <a:pos x="T0" y="T1"/>
                  </a:cxn>
                  <a:cxn ang="0">
                    <a:pos x="T2" y="T3"/>
                  </a:cxn>
                  <a:cxn ang="0">
                    <a:pos x="T4" y="T5"/>
                  </a:cxn>
                  <a:cxn ang="0">
                    <a:pos x="T6" y="T7"/>
                  </a:cxn>
                  <a:cxn ang="0">
                    <a:pos x="T8" y="T9"/>
                  </a:cxn>
                </a:cxnLst>
                <a:rect l="0" t="0" r="r" b="b"/>
                <a:pathLst>
                  <a:path w="36" h="36">
                    <a:moveTo>
                      <a:pt x="18" y="0"/>
                    </a:moveTo>
                    <a:lnTo>
                      <a:pt x="36" y="18"/>
                    </a:lnTo>
                    <a:lnTo>
                      <a:pt x="18" y="36"/>
                    </a:lnTo>
                    <a:lnTo>
                      <a:pt x="0" y="18"/>
                    </a:lnTo>
                    <a:lnTo>
                      <a:pt x="18" y="0"/>
                    </a:lnTo>
                    <a:close/>
                  </a:path>
                </a:pathLst>
              </a:custGeom>
              <a:solidFill>
                <a:srgbClr val="F24F11"/>
              </a:solidFill>
              <a:ln w="9525">
                <a:solidFill>
                  <a:srgbClr val="F24F11"/>
                </a:solidFill>
                <a:prstDash val="solid"/>
                <a:round/>
                <a:headEnd/>
                <a:tailEnd/>
              </a:ln>
            </p:spPr>
            <p:txBody>
              <a:bodyPr/>
              <a:lstStyle/>
              <a:p>
                <a:endParaRPr lang="it-IT"/>
              </a:p>
            </p:txBody>
          </p:sp>
          <p:sp>
            <p:nvSpPr>
              <p:cNvPr id="325" name="Freeform 300"/>
              <p:cNvSpPr>
                <a:spLocks/>
              </p:cNvSpPr>
              <p:nvPr/>
            </p:nvSpPr>
            <p:spPr bwMode="auto">
              <a:xfrm>
                <a:off x="2464" y="2554"/>
                <a:ext cx="33" cy="31"/>
              </a:xfrm>
              <a:custGeom>
                <a:avLst/>
                <a:gdLst>
                  <a:gd name="T0" fmla="*/ 18 w 36"/>
                  <a:gd name="T1" fmla="*/ 0 h 36"/>
                  <a:gd name="T2" fmla="*/ 36 w 36"/>
                  <a:gd name="T3" fmla="*/ 18 h 36"/>
                  <a:gd name="T4" fmla="*/ 18 w 36"/>
                  <a:gd name="T5" fmla="*/ 36 h 36"/>
                  <a:gd name="T6" fmla="*/ 0 w 36"/>
                  <a:gd name="T7" fmla="*/ 18 h 36"/>
                  <a:gd name="T8" fmla="*/ 18 w 36"/>
                  <a:gd name="T9" fmla="*/ 0 h 36"/>
                </a:gdLst>
                <a:ahLst/>
                <a:cxnLst>
                  <a:cxn ang="0">
                    <a:pos x="T0" y="T1"/>
                  </a:cxn>
                  <a:cxn ang="0">
                    <a:pos x="T2" y="T3"/>
                  </a:cxn>
                  <a:cxn ang="0">
                    <a:pos x="T4" y="T5"/>
                  </a:cxn>
                  <a:cxn ang="0">
                    <a:pos x="T6" y="T7"/>
                  </a:cxn>
                  <a:cxn ang="0">
                    <a:pos x="T8" y="T9"/>
                  </a:cxn>
                </a:cxnLst>
                <a:rect l="0" t="0" r="r" b="b"/>
                <a:pathLst>
                  <a:path w="36" h="36">
                    <a:moveTo>
                      <a:pt x="18" y="0"/>
                    </a:moveTo>
                    <a:lnTo>
                      <a:pt x="36" y="18"/>
                    </a:lnTo>
                    <a:lnTo>
                      <a:pt x="18" y="36"/>
                    </a:lnTo>
                    <a:lnTo>
                      <a:pt x="0" y="18"/>
                    </a:lnTo>
                    <a:lnTo>
                      <a:pt x="18" y="0"/>
                    </a:lnTo>
                    <a:close/>
                  </a:path>
                </a:pathLst>
              </a:custGeom>
              <a:solidFill>
                <a:srgbClr val="F24F11"/>
              </a:solidFill>
              <a:ln w="9525">
                <a:solidFill>
                  <a:srgbClr val="F24F11"/>
                </a:solidFill>
                <a:prstDash val="solid"/>
                <a:round/>
                <a:headEnd/>
                <a:tailEnd/>
              </a:ln>
            </p:spPr>
            <p:txBody>
              <a:bodyPr/>
              <a:lstStyle/>
              <a:p>
                <a:endParaRPr lang="it-IT"/>
              </a:p>
            </p:txBody>
          </p:sp>
          <p:sp>
            <p:nvSpPr>
              <p:cNvPr id="326" name="Freeform 301"/>
              <p:cNvSpPr>
                <a:spLocks/>
              </p:cNvSpPr>
              <p:nvPr/>
            </p:nvSpPr>
            <p:spPr bwMode="auto">
              <a:xfrm>
                <a:off x="2464" y="2554"/>
                <a:ext cx="33" cy="31"/>
              </a:xfrm>
              <a:custGeom>
                <a:avLst/>
                <a:gdLst>
                  <a:gd name="T0" fmla="*/ 18 w 36"/>
                  <a:gd name="T1" fmla="*/ 0 h 36"/>
                  <a:gd name="T2" fmla="*/ 36 w 36"/>
                  <a:gd name="T3" fmla="*/ 18 h 36"/>
                  <a:gd name="T4" fmla="*/ 18 w 36"/>
                  <a:gd name="T5" fmla="*/ 36 h 36"/>
                  <a:gd name="T6" fmla="*/ 0 w 36"/>
                  <a:gd name="T7" fmla="*/ 18 h 36"/>
                  <a:gd name="T8" fmla="*/ 18 w 36"/>
                  <a:gd name="T9" fmla="*/ 0 h 36"/>
                </a:gdLst>
                <a:ahLst/>
                <a:cxnLst>
                  <a:cxn ang="0">
                    <a:pos x="T0" y="T1"/>
                  </a:cxn>
                  <a:cxn ang="0">
                    <a:pos x="T2" y="T3"/>
                  </a:cxn>
                  <a:cxn ang="0">
                    <a:pos x="T4" y="T5"/>
                  </a:cxn>
                  <a:cxn ang="0">
                    <a:pos x="T6" y="T7"/>
                  </a:cxn>
                  <a:cxn ang="0">
                    <a:pos x="T8" y="T9"/>
                  </a:cxn>
                </a:cxnLst>
                <a:rect l="0" t="0" r="r" b="b"/>
                <a:pathLst>
                  <a:path w="36" h="36">
                    <a:moveTo>
                      <a:pt x="18" y="0"/>
                    </a:moveTo>
                    <a:lnTo>
                      <a:pt x="36" y="18"/>
                    </a:lnTo>
                    <a:lnTo>
                      <a:pt x="18" y="36"/>
                    </a:lnTo>
                    <a:lnTo>
                      <a:pt x="0" y="18"/>
                    </a:lnTo>
                    <a:lnTo>
                      <a:pt x="18" y="0"/>
                    </a:lnTo>
                    <a:close/>
                  </a:path>
                </a:pathLst>
              </a:custGeom>
              <a:solidFill>
                <a:srgbClr val="F24F11"/>
              </a:solidFill>
              <a:ln w="9525">
                <a:solidFill>
                  <a:srgbClr val="F24F11"/>
                </a:solidFill>
                <a:prstDash val="solid"/>
                <a:round/>
                <a:headEnd/>
                <a:tailEnd/>
              </a:ln>
            </p:spPr>
            <p:txBody>
              <a:bodyPr/>
              <a:lstStyle/>
              <a:p>
                <a:endParaRPr lang="it-IT"/>
              </a:p>
            </p:txBody>
          </p:sp>
          <p:sp>
            <p:nvSpPr>
              <p:cNvPr id="327" name="Freeform 302"/>
              <p:cNvSpPr>
                <a:spLocks/>
              </p:cNvSpPr>
              <p:nvPr/>
            </p:nvSpPr>
            <p:spPr bwMode="auto">
              <a:xfrm>
                <a:off x="2464" y="2554"/>
                <a:ext cx="33" cy="31"/>
              </a:xfrm>
              <a:custGeom>
                <a:avLst/>
                <a:gdLst>
                  <a:gd name="T0" fmla="*/ 18 w 36"/>
                  <a:gd name="T1" fmla="*/ 0 h 36"/>
                  <a:gd name="T2" fmla="*/ 36 w 36"/>
                  <a:gd name="T3" fmla="*/ 18 h 36"/>
                  <a:gd name="T4" fmla="*/ 18 w 36"/>
                  <a:gd name="T5" fmla="*/ 36 h 36"/>
                  <a:gd name="T6" fmla="*/ 0 w 36"/>
                  <a:gd name="T7" fmla="*/ 18 h 36"/>
                  <a:gd name="T8" fmla="*/ 18 w 36"/>
                  <a:gd name="T9" fmla="*/ 0 h 36"/>
                </a:gdLst>
                <a:ahLst/>
                <a:cxnLst>
                  <a:cxn ang="0">
                    <a:pos x="T0" y="T1"/>
                  </a:cxn>
                  <a:cxn ang="0">
                    <a:pos x="T2" y="T3"/>
                  </a:cxn>
                  <a:cxn ang="0">
                    <a:pos x="T4" y="T5"/>
                  </a:cxn>
                  <a:cxn ang="0">
                    <a:pos x="T6" y="T7"/>
                  </a:cxn>
                  <a:cxn ang="0">
                    <a:pos x="T8" y="T9"/>
                  </a:cxn>
                </a:cxnLst>
                <a:rect l="0" t="0" r="r" b="b"/>
                <a:pathLst>
                  <a:path w="36" h="36">
                    <a:moveTo>
                      <a:pt x="18" y="0"/>
                    </a:moveTo>
                    <a:lnTo>
                      <a:pt x="36" y="18"/>
                    </a:lnTo>
                    <a:lnTo>
                      <a:pt x="18" y="36"/>
                    </a:lnTo>
                    <a:lnTo>
                      <a:pt x="0" y="18"/>
                    </a:lnTo>
                    <a:lnTo>
                      <a:pt x="18" y="0"/>
                    </a:lnTo>
                    <a:close/>
                  </a:path>
                </a:pathLst>
              </a:custGeom>
              <a:solidFill>
                <a:srgbClr val="F24F11"/>
              </a:solidFill>
              <a:ln w="9525">
                <a:solidFill>
                  <a:srgbClr val="F24F11"/>
                </a:solidFill>
                <a:prstDash val="solid"/>
                <a:round/>
                <a:headEnd/>
                <a:tailEnd/>
              </a:ln>
            </p:spPr>
            <p:txBody>
              <a:bodyPr/>
              <a:lstStyle/>
              <a:p>
                <a:endParaRPr lang="it-IT"/>
              </a:p>
            </p:txBody>
          </p:sp>
          <p:sp>
            <p:nvSpPr>
              <p:cNvPr id="328" name="Freeform 303"/>
              <p:cNvSpPr>
                <a:spLocks/>
              </p:cNvSpPr>
              <p:nvPr/>
            </p:nvSpPr>
            <p:spPr bwMode="auto">
              <a:xfrm>
                <a:off x="2464" y="2554"/>
                <a:ext cx="33" cy="31"/>
              </a:xfrm>
              <a:custGeom>
                <a:avLst/>
                <a:gdLst>
                  <a:gd name="T0" fmla="*/ 18 w 36"/>
                  <a:gd name="T1" fmla="*/ 0 h 36"/>
                  <a:gd name="T2" fmla="*/ 36 w 36"/>
                  <a:gd name="T3" fmla="*/ 18 h 36"/>
                  <a:gd name="T4" fmla="*/ 18 w 36"/>
                  <a:gd name="T5" fmla="*/ 36 h 36"/>
                  <a:gd name="T6" fmla="*/ 0 w 36"/>
                  <a:gd name="T7" fmla="*/ 18 h 36"/>
                  <a:gd name="T8" fmla="*/ 18 w 36"/>
                  <a:gd name="T9" fmla="*/ 0 h 36"/>
                </a:gdLst>
                <a:ahLst/>
                <a:cxnLst>
                  <a:cxn ang="0">
                    <a:pos x="T0" y="T1"/>
                  </a:cxn>
                  <a:cxn ang="0">
                    <a:pos x="T2" y="T3"/>
                  </a:cxn>
                  <a:cxn ang="0">
                    <a:pos x="T4" y="T5"/>
                  </a:cxn>
                  <a:cxn ang="0">
                    <a:pos x="T6" y="T7"/>
                  </a:cxn>
                  <a:cxn ang="0">
                    <a:pos x="T8" y="T9"/>
                  </a:cxn>
                </a:cxnLst>
                <a:rect l="0" t="0" r="r" b="b"/>
                <a:pathLst>
                  <a:path w="36" h="36">
                    <a:moveTo>
                      <a:pt x="18" y="0"/>
                    </a:moveTo>
                    <a:lnTo>
                      <a:pt x="36" y="18"/>
                    </a:lnTo>
                    <a:lnTo>
                      <a:pt x="18" y="36"/>
                    </a:lnTo>
                    <a:lnTo>
                      <a:pt x="0" y="18"/>
                    </a:lnTo>
                    <a:lnTo>
                      <a:pt x="18" y="0"/>
                    </a:lnTo>
                    <a:close/>
                  </a:path>
                </a:pathLst>
              </a:custGeom>
              <a:solidFill>
                <a:srgbClr val="F24F11"/>
              </a:solidFill>
              <a:ln w="9525">
                <a:solidFill>
                  <a:srgbClr val="F24F11"/>
                </a:solidFill>
                <a:prstDash val="solid"/>
                <a:round/>
                <a:headEnd/>
                <a:tailEnd/>
              </a:ln>
            </p:spPr>
            <p:txBody>
              <a:bodyPr/>
              <a:lstStyle/>
              <a:p>
                <a:endParaRPr lang="it-IT"/>
              </a:p>
            </p:txBody>
          </p:sp>
          <p:sp>
            <p:nvSpPr>
              <p:cNvPr id="329" name="Freeform 304"/>
              <p:cNvSpPr>
                <a:spLocks/>
              </p:cNvSpPr>
              <p:nvPr/>
            </p:nvSpPr>
            <p:spPr bwMode="auto">
              <a:xfrm>
                <a:off x="2464" y="2554"/>
                <a:ext cx="33" cy="31"/>
              </a:xfrm>
              <a:custGeom>
                <a:avLst/>
                <a:gdLst>
                  <a:gd name="T0" fmla="*/ 18 w 36"/>
                  <a:gd name="T1" fmla="*/ 0 h 36"/>
                  <a:gd name="T2" fmla="*/ 36 w 36"/>
                  <a:gd name="T3" fmla="*/ 18 h 36"/>
                  <a:gd name="T4" fmla="*/ 18 w 36"/>
                  <a:gd name="T5" fmla="*/ 36 h 36"/>
                  <a:gd name="T6" fmla="*/ 0 w 36"/>
                  <a:gd name="T7" fmla="*/ 18 h 36"/>
                  <a:gd name="T8" fmla="*/ 18 w 36"/>
                  <a:gd name="T9" fmla="*/ 0 h 36"/>
                </a:gdLst>
                <a:ahLst/>
                <a:cxnLst>
                  <a:cxn ang="0">
                    <a:pos x="T0" y="T1"/>
                  </a:cxn>
                  <a:cxn ang="0">
                    <a:pos x="T2" y="T3"/>
                  </a:cxn>
                  <a:cxn ang="0">
                    <a:pos x="T4" y="T5"/>
                  </a:cxn>
                  <a:cxn ang="0">
                    <a:pos x="T6" y="T7"/>
                  </a:cxn>
                  <a:cxn ang="0">
                    <a:pos x="T8" y="T9"/>
                  </a:cxn>
                </a:cxnLst>
                <a:rect l="0" t="0" r="r" b="b"/>
                <a:pathLst>
                  <a:path w="36" h="36">
                    <a:moveTo>
                      <a:pt x="18" y="0"/>
                    </a:moveTo>
                    <a:lnTo>
                      <a:pt x="36" y="18"/>
                    </a:lnTo>
                    <a:lnTo>
                      <a:pt x="18" y="36"/>
                    </a:lnTo>
                    <a:lnTo>
                      <a:pt x="0" y="18"/>
                    </a:lnTo>
                    <a:lnTo>
                      <a:pt x="18" y="0"/>
                    </a:lnTo>
                    <a:close/>
                  </a:path>
                </a:pathLst>
              </a:custGeom>
              <a:solidFill>
                <a:srgbClr val="F24F11"/>
              </a:solidFill>
              <a:ln w="9525">
                <a:solidFill>
                  <a:srgbClr val="F24F11"/>
                </a:solidFill>
                <a:prstDash val="solid"/>
                <a:round/>
                <a:headEnd/>
                <a:tailEnd/>
              </a:ln>
            </p:spPr>
            <p:txBody>
              <a:bodyPr/>
              <a:lstStyle/>
              <a:p>
                <a:endParaRPr lang="it-IT"/>
              </a:p>
            </p:txBody>
          </p:sp>
          <p:sp>
            <p:nvSpPr>
              <p:cNvPr id="330" name="Freeform 305"/>
              <p:cNvSpPr>
                <a:spLocks/>
              </p:cNvSpPr>
              <p:nvPr/>
            </p:nvSpPr>
            <p:spPr bwMode="auto">
              <a:xfrm>
                <a:off x="2464" y="2554"/>
                <a:ext cx="33" cy="31"/>
              </a:xfrm>
              <a:custGeom>
                <a:avLst/>
                <a:gdLst>
                  <a:gd name="T0" fmla="*/ 18 w 36"/>
                  <a:gd name="T1" fmla="*/ 0 h 36"/>
                  <a:gd name="T2" fmla="*/ 36 w 36"/>
                  <a:gd name="T3" fmla="*/ 18 h 36"/>
                  <a:gd name="T4" fmla="*/ 18 w 36"/>
                  <a:gd name="T5" fmla="*/ 36 h 36"/>
                  <a:gd name="T6" fmla="*/ 0 w 36"/>
                  <a:gd name="T7" fmla="*/ 18 h 36"/>
                  <a:gd name="T8" fmla="*/ 18 w 36"/>
                  <a:gd name="T9" fmla="*/ 0 h 36"/>
                </a:gdLst>
                <a:ahLst/>
                <a:cxnLst>
                  <a:cxn ang="0">
                    <a:pos x="T0" y="T1"/>
                  </a:cxn>
                  <a:cxn ang="0">
                    <a:pos x="T2" y="T3"/>
                  </a:cxn>
                  <a:cxn ang="0">
                    <a:pos x="T4" y="T5"/>
                  </a:cxn>
                  <a:cxn ang="0">
                    <a:pos x="T6" y="T7"/>
                  </a:cxn>
                  <a:cxn ang="0">
                    <a:pos x="T8" y="T9"/>
                  </a:cxn>
                </a:cxnLst>
                <a:rect l="0" t="0" r="r" b="b"/>
                <a:pathLst>
                  <a:path w="36" h="36">
                    <a:moveTo>
                      <a:pt x="18" y="0"/>
                    </a:moveTo>
                    <a:lnTo>
                      <a:pt x="36" y="18"/>
                    </a:lnTo>
                    <a:lnTo>
                      <a:pt x="18" y="36"/>
                    </a:lnTo>
                    <a:lnTo>
                      <a:pt x="0" y="18"/>
                    </a:lnTo>
                    <a:lnTo>
                      <a:pt x="18" y="0"/>
                    </a:lnTo>
                    <a:close/>
                  </a:path>
                </a:pathLst>
              </a:custGeom>
              <a:solidFill>
                <a:srgbClr val="F24F11"/>
              </a:solidFill>
              <a:ln w="9525">
                <a:solidFill>
                  <a:srgbClr val="F24F11"/>
                </a:solidFill>
                <a:prstDash val="solid"/>
                <a:round/>
                <a:headEnd/>
                <a:tailEnd/>
              </a:ln>
            </p:spPr>
            <p:txBody>
              <a:bodyPr/>
              <a:lstStyle/>
              <a:p>
                <a:endParaRPr lang="it-IT"/>
              </a:p>
            </p:txBody>
          </p:sp>
          <p:sp>
            <p:nvSpPr>
              <p:cNvPr id="331" name="Freeform 306"/>
              <p:cNvSpPr>
                <a:spLocks/>
              </p:cNvSpPr>
              <p:nvPr/>
            </p:nvSpPr>
            <p:spPr bwMode="auto">
              <a:xfrm>
                <a:off x="2464" y="2554"/>
                <a:ext cx="33" cy="31"/>
              </a:xfrm>
              <a:custGeom>
                <a:avLst/>
                <a:gdLst>
                  <a:gd name="T0" fmla="*/ 18 w 36"/>
                  <a:gd name="T1" fmla="*/ 0 h 36"/>
                  <a:gd name="T2" fmla="*/ 36 w 36"/>
                  <a:gd name="T3" fmla="*/ 18 h 36"/>
                  <a:gd name="T4" fmla="*/ 18 w 36"/>
                  <a:gd name="T5" fmla="*/ 36 h 36"/>
                  <a:gd name="T6" fmla="*/ 0 w 36"/>
                  <a:gd name="T7" fmla="*/ 18 h 36"/>
                  <a:gd name="T8" fmla="*/ 18 w 36"/>
                  <a:gd name="T9" fmla="*/ 0 h 36"/>
                </a:gdLst>
                <a:ahLst/>
                <a:cxnLst>
                  <a:cxn ang="0">
                    <a:pos x="T0" y="T1"/>
                  </a:cxn>
                  <a:cxn ang="0">
                    <a:pos x="T2" y="T3"/>
                  </a:cxn>
                  <a:cxn ang="0">
                    <a:pos x="T4" y="T5"/>
                  </a:cxn>
                  <a:cxn ang="0">
                    <a:pos x="T6" y="T7"/>
                  </a:cxn>
                  <a:cxn ang="0">
                    <a:pos x="T8" y="T9"/>
                  </a:cxn>
                </a:cxnLst>
                <a:rect l="0" t="0" r="r" b="b"/>
                <a:pathLst>
                  <a:path w="36" h="36">
                    <a:moveTo>
                      <a:pt x="18" y="0"/>
                    </a:moveTo>
                    <a:lnTo>
                      <a:pt x="36" y="18"/>
                    </a:lnTo>
                    <a:lnTo>
                      <a:pt x="18" y="36"/>
                    </a:lnTo>
                    <a:lnTo>
                      <a:pt x="0" y="18"/>
                    </a:lnTo>
                    <a:lnTo>
                      <a:pt x="18" y="0"/>
                    </a:lnTo>
                    <a:close/>
                  </a:path>
                </a:pathLst>
              </a:custGeom>
              <a:solidFill>
                <a:srgbClr val="F24F11"/>
              </a:solidFill>
              <a:ln w="9525">
                <a:solidFill>
                  <a:srgbClr val="F24F11"/>
                </a:solidFill>
                <a:prstDash val="solid"/>
                <a:round/>
                <a:headEnd/>
                <a:tailEnd/>
              </a:ln>
            </p:spPr>
            <p:txBody>
              <a:bodyPr/>
              <a:lstStyle/>
              <a:p>
                <a:endParaRPr lang="it-IT"/>
              </a:p>
            </p:txBody>
          </p:sp>
          <p:sp>
            <p:nvSpPr>
              <p:cNvPr id="332" name="Freeform 307"/>
              <p:cNvSpPr>
                <a:spLocks/>
              </p:cNvSpPr>
              <p:nvPr/>
            </p:nvSpPr>
            <p:spPr bwMode="auto">
              <a:xfrm>
                <a:off x="2464" y="2554"/>
                <a:ext cx="33" cy="31"/>
              </a:xfrm>
              <a:custGeom>
                <a:avLst/>
                <a:gdLst>
                  <a:gd name="T0" fmla="*/ 18 w 36"/>
                  <a:gd name="T1" fmla="*/ 0 h 36"/>
                  <a:gd name="T2" fmla="*/ 36 w 36"/>
                  <a:gd name="T3" fmla="*/ 18 h 36"/>
                  <a:gd name="T4" fmla="*/ 18 w 36"/>
                  <a:gd name="T5" fmla="*/ 36 h 36"/>
                  <a:gd name="T6" fmla="*/ 0 w 36"/>
                  <a:gd name="T7" fmla="*/ 18 h 36"/>
                  <a:gd name="T8" fmla="*/ 18 w 36"/>
                  <a:gd name="T9" fmla="*/ 0 h 36"/>
                </a:gdLst>
                <a:ahLst/>
                <a:cxnLst>
                  <a:cxn ang="0">
                    <a:pos x="T0" y="T1"/>
                  </a:cxn>
                  <a:cxn ang="0">
                    <a:pos x="T2" y="T3"/>
                  </a:cxn>
                  <a:cxn ang="0">
                    <a:pos x="T4" y="T5"/>
                  </a:cxn>
                  <a:cxn ang="0">
                    <a:pos x="T6" y="T7"/>
                  </a:cxn>
                  <a:cxn ang="0">
                    <a:pos x="T8" y="T9"/>
                  </a:cxn>
                </a:cxnLst>
                <a:rect l="0" t="0" r="r" b="b"/>
                <a:pathLst>
                  <a:path w="36" h="36">
                    <a:moveTo>
                      <a:pt x="18" y="0"/>
                    </a:moveTo>
                    <a:lnTo>
                      <a:pt x="36" y="18"/>
                    </a:lnTo>
                    <a:lnTo>
                      <a:pt x="18" y="36"/>
                    </a:lnTo>
                    <a:lnTo>
                      <a:pt x="0" y="18"/>
                    </a:lnTo>
                    <a:lnTo>
                      <a:pt x="18" y="0"/>
                    </a:lnTo>
                    <a:close/>
                  </a:path>
                </a:pathLst>
              </a:custGeom>
              <a:solidFill>
                <a:srgbClr val="F24F11"/>
              </a:solidFill>
              <a:ln w="9525">
                <a:solidFill>
                  <a:srgbClr val="F24F11"/>
                </a:solidFill>
                <a:prstDash val="solid"/>
                <a:round/>
                <a:headEnd/>
                <a:tailEnd/>
              </a:ln>
            </p:spPr>
            <p:txBody>
              <a:bodyPr/>
              <a:lstStyle/>
              <a:p>
                <a:endParaRPr lang="it-IT"/>
              </a:p>
            </p:txBody>
          </p:sp>
          <p:sp>
            <p:nvSpPr>
              <p:cNvPr id="333" name="Freeform 308"/>
              <p:cNvSpPr>
                <a:spLocks/>
              </p:cNvSpPr>
              <p:nvPr/>
            </p:nvSpPr>
            <p:spPr bwMode="auto">
              <a:xfrm>
                <a:off x="2464" y="2554"/>
                <a:ext cx="33" cy="31"/>
              </a:xfrm>
              <a:custGeom>
                <a:avLst/>
                <a:gdLst>
                  <a:gd name="T0" fmla="*/ 18 w 36"/>
                  <a:gd name="T1" fmla="*/ 0 h 36"/>
                  <a:gd name="T2" fmla="*/ 36 w 36"/>
                  <a:gd name="T3" fmla="*/ 18 h 36"/>
                  <a:gd name="T4" fmla="*/ 18 w 36"/>
                  <a:gd name="T5" fmla="*/ 36 h 36"/>
                  <a:gd name="T6" fmla="*/ 0 w 36"/>
                  <a:gd name="T7" fmla="*/ 18 h 36"/>
                  <a:gd name="T8" fmla="*/ 18 w 36"/>
                  <a:gd name="T9" fmla="*/ 0 h 36"/>
                </a:gdLst>
                <a:ahLst/>
                <a:cxnLst>
                  <a:cxn ang="0">
                    <a:pos x="T0" y="T1"/>
                  </a:cxn>
                  <a:cxn ang="0">
                    <a:pos x="T2" y="T3"/>
                  </a:cxn>
                  <a:cxn ang="0">
                    <a:pos x="T4" y="T5"/>
                  </a:cxn>
                  <a:cxn ang="0">
                    <a:pos x="T6" y="T7"/>
                  </a:cxn>
                  <a:cxn ang="0">
                    <a:pos x="T8" y="T9"/>
                  </a:cxn>
                </a:cxnLst>
                <a:rect l="0" t="0" r="r" b="b"/>
                <a:pathLst>
                  <a:path w="36" h="36">
                    <a:moveTo>
                      <a:pt x="18" y="0"/>
                    </a:moveTo>
                    <a:lnTo>
                      <a:pt x="36" y="18"/>
                    </a:lnTo>
                    <a:lnTo>
                      <a:pt x="18" y="36"/>
                    </a:lnTo>
                    <a:lnTo>
                      <a:pt x="0" y="18"/>
                    </a:lnTo>
                    <a:lnTo>
                      <a:pt x="18" y="0"/>
                    </a:lnTo>
                    <a:close/>
                  </a:path>
                </a:pathLst>
              </a:custGeom>
              <a:solidFill>
                <a:srgbClr val="F24F11"/>
              </a:solidFill>
              <a:ln w="9525">
                <a:solidFill>
                  <a:srgbClr val="F24F11"/>
                </a:solidFill>
                <a:prstDash val="solid"/>
                <a:round/>
                <a:headEnd/>
                <a:tailEnd/>
              </a:ln>
            </p:spPr>
            <p:txBody>
              <a:bodyPr/>
              <a:lstStyle/>
              <a:p>
                <a:endParaRPr lang="it-IT"/>
              </a:p>
            </p:txBody>
          </p:sp>
          <p:sp>
            <p:nvSpPr>
              <p:cNvPr id="334" name="Freeform 309"/>
              <p:cNvSpPr>
                <a:spLocks/>
              </p:cNvSpPr>
              <p:nvPr/>
            </p:nvSpPr>
            <p:spPr bwMode="auto">
              <a:xfrm>
                <a:off x="2464" y="2554"/>
                <a:ext cx="33" cy="31"/>
              </a:xfrm>
              <a:custGeom>
                <a:avLst/>
                <a:gdLst>
                  <a:gd name="T0" fmla="*/ 18 w 36"/>
                  <a:gd name="T1" fmla="*/ 0 h 36"/>
                  <a:gd name="T2" fmla="*/ 36 w 36"/>
                  <a:gd name="T3" fmla="*/ 18 h 36"/>
                  <a:gd name="T4" fmla="*/ 18 w 36"/>
                  <a:gd name="T5" fmla="*/ 36 h 36"/>
                  <a:gd name="T6" fmla="*/ 0 w 36"/>
                  <a:gd name="T7" fmla="*/ 18 h 36"/>
                  <a:gd name="T8" fmla="*/ 18 w 36"/>
                  <a:gd name="T9" fmla="*/ 0 h 36"/>
                </a:gdLst>
                <a:ahLst/>
                <a:cxnLst>
                  <a:cxn ang="0">
                    <a:pos x="T0" y="T1"/>
                  </a:cxn>
                  <a:cxn ang="0">
                    <a:pos x="T2" y="T3"/>
                  </a:cxn>
                  <a:cxn ang="0">
                    <a:pos x="T4" y="T5"/>
                  </a:cxn>
                  <a:cxn ang="0">
                    <a:pos x="T6" y="T7"/>
                  </a:cxn>
                  <a:cxn ang="0">
                    <a:pos x="T8" y="T9"/>
                  </a:cxn>
                </a:cxnLst>
                <a:rect l="0" t="0" r="r" b="b"/>
                <a:pathLst>
                  <a:path w="36" h="36">
                    <a:moveTo>
                      <a:pt x="18" y="0"/>
                    </a:moveTo>
                    <a:lnTo>
                      <a:pt x="36" y="18"/>
                    </a:lnTo>
                    <a:lnTo>
                      <a:pt x="18" y="36"/>
                    </a:lnTo>
                    <a:lnTo>
                      <a:pt x="0" y="18"/>
                    </a:lnTo>
                    <a:lnTo>
                      <a:pt x="18" y="0"/>
                    </a:lnTo>
                    <a:close/>
                  </a:path>
                </a:pathLst>
              </a:custGeom>
              <a:solidFill>
                <a:srgbClr val="F24F11"/>
              </a:solidFill>
              <a:ln w="9525">
                <a:solidFill>
                  <a:srgbClr val="F24F11"/>
                </a:solidFill>
                <a:prstDash val="solid"/>
                <a:round/>
                <a:headEnd/>
                <a:tailEnd/>
              </a:ln>
            </p:spPr>
            <p:txBody>
              <a:bodyPr/>
              <a:lstStyle/>
              <a:p>
                <a:endParaRPr lang="it-IT"/>
              </a:p>
            </p:txBody>
          </p:sp>
          <p:sp>
            <p:nvSpPr>
              <p:cNvPr id="335" name="Freeform 310"/>
              <p:cNvSpPr>
                <a:spLocks/>
              </p:cNvSpPr>
              <p:nvPr/>
            </p:nvSpPr>
            <p:spPr bwMode="auto">
              <a:xfrm>
                <a:off x="2464" y="2554"/>
                <a:ext cx="33" cy="31"/>
              </a:xfrm>
              <a:custGeom>
                <a:avLst/>
                <a:gdLst>
                  <a:gd name="T0" fmla="*/ 18 w 36"/>
                  <a:gd name="T1" fmla="*/ 0 h 36"/>
                  <a:gd name="T2" fmla="*/ 36 w 36"/>
                  <a:gd name="T3" fmla="*/ 18 h 36"/>
                  <a:gd name="T4" fmla="*/ 18 w 36"/>
                  <a:gd name="T5" fmla="*/ 36 h 36"/>
                  <a:gd name="T6" fmla="*/ 0 w 36"/>
                  <a:gd name="T7" fmla="*/ 18 h 36"/>
                  <a:gd name="T8" fmla="*/ 18 w 36"/>
                  <a:gd name="T9" fmla="*/ 0 h 36"/>
                </a:gdLst>
                <a:ahLst/>
                <a:cxnLst>
                  <a:cxn ang="0">
                    <a:pos x="T0" y="T1"/>
                  </a:cxn>
                  <a:cxn ang="0">
                    <a:pos x="T2" y="T3"/>
                  </a:cxn>
                  <a:cxn ang="0">
                    <a:pos x="T4" y="T5"/>
                  </a:cxn>
                  <a:cxn ang="0">
                    <a:pos x="T6" y="T7"/>
                  </a:cxn>
                  <a:cxn ang="0">
                    <a:pos x="T8" y="T9"/>
                  </a:cxn>
                </a:cxnLst>
                <a:rect l="0" t="0" r="r" b="b"/>
                <a:pathLst>
                  <a:path w="36" h="36">
                    <a:moveTo>
                      <a:pt x="18" y="0"/>
                    </a:moveTo>
                    <a:lnTo>
                      <a:pt x="36" y="18"/>
                    </a:lnTo>
                    <a:lnTo>
                      <a:pt x="18" y="36"/>
                    </a:lnTo>
                    <a:lnTo>
                      <a:pt x="0" y="18"/>
                    </a:lnTo>
                    <a:lnTo>
                      <a:pt x="18" y="0"/>
                    </a:lnTo>
                    <a:close/>
                  </a:path>
                </a:pathLst>
              </a:custGeom>
              <a:solidFill>
                <a:srgbClr val="F24F11"/>
              </a:solidFill>
              <a:ln w="9525">
                <a:solidFill>
                  <a:srgbClr val="F24F11"/>
                </a:solidFill>
                <a:prstDash val="solid"/>
                <a:round/>
                <a:headEnd/>
                <a:tailEnd/>
              </a:ln>
            </p:spPr>
            <p:txBody>
              <a:bodyPr/>
              <a:lstStyle/>
              <a:p>
                <a:endParaRPr lang="it-IT"/>
              </a:p>
            </p:txBody>
          </p:sp>
          <p:sp>
            <p:nvSpPr>
              <p:cNvPr id="336" name="Freeform 311"/>
              <p:cNvSpPr>
                <a:spLocks/>
              </p:cNvSpPr>
              <p:nvPr/>
            </p:nvSpPr>
            <p:spPr bwMode="auto">
              <a:xfrm>
                <a:off x="2464" y="2554"/>
                <a:ext cx="33" cy="31"/>
              </a:xfrm>
              <a:custGeom>
                <a:avLst/>
                <a:gdLst>
                  <a:gd name="T0" fmla="*/ 18 w 36"/>
                  <a:gd name="T1" fmla="*/ 0 h 36"/>
                  <a:gd name="T2" fmla="*/ 36 w 36"/>
                  <a:gd name="T3" fmla="*/ 18 h 36"/>
                  <a:gd name="T4" fmla="*/ 18 w 36"/>
                  <a:gd name="T5" fmla="*/ 36 h 36"/>
                  <a:gd name="T6" fmla="*/ 0 w 36"/>
                  <a:gd name="T7" fmla="*/ 18 h 36"/>
                  <a:gd name="T8" fmla="*/ 18 w 36"/>
                  <a:gd name="T9" fmla="*/ 0 h 36"/>
                </a:gdLst>
                <a:ahLst/>
                <a:cxnLst>
                  <a:cxn ang="0">
                    <a:pos x="T0" y="T1"/>
                  </a:cxn>
                  <a:cxn ang="0">
                    <a:pos x="T2" y="T3"/>
                  </a:cxn>
                  <a:cxn ang="0">
                    <a:pos x="T4" y="T5"/>
                  </a:cxn>
                  <a:cxn ang="0">
                    <a:pos x="T6" y="T7"/>
                  </a:cxn>
                  <a:cxn ang="0">
                    <a:pos x="T8" y="T9"/>
                  </a:cxn>
                </a:cxnLst>
                <a:rect l="0" t="0" r="r" b="b"/>
                <a:pathLst>
                  <a:path w="36" h="36">
                    <a:moveTo>
                      <a:pt x="18" y="0"/>
                    </a:moveTo>
                    <a:lnTo>
                      <a:pt x="36" y="18"/>
                    </a:lnTo>
                    <a:lnTo>
                      <a:pt x="18" y="36"/>
                    </a:lnTo>
                    <a:lnTo>
                      <a:pt x="0" y="18"/>
                    </a:lnTo>
                    <a:lnTo>
                      <a:pt x="18" y="0"/>
                    </a:lnTo>
                    <a:close/>
                  </a:path>
                </a:pathLst>
              </a:custGeom>
              <a:solidFill>
                <a:srgbClr val="F24F11"/>
              </a:solidFill>
              <a:ln w="9525">
                <a:solidFill>
                  <a:srgbClr val="F24F11"/>
                </a:solidFill>
                <a:prstDash val="solid"/>
                <a:round/>
                <a:headEnd/>
                <a:tailEnd/>
              </a:ln>
            </p:spPr>
            <p:txBody>
              <a:bodyPr/>
              <a:lstStyle/>
              <a:p>
                <a:endParaRPr lang="it-IT"/>
              </a:p>
            </p:txBody>
          </p:sp>
          <p:sp>
            <p:nvSpPr>
              <p:cNvPr id="337" name="Freeform 312"/>
              <p:cNvSpPr>
                <a:spLocks/>
              </p:cNvSpPr>
              <p:nvPr/>
            </p:nvSpPr>
            <p:spPr bwMode="auto">
              <a:xfrm>
                <a:off x="2464" y="2554"/>
                <a:ext cx="33" cy="31"/>
              </a:xfrm>
              <a:custGeom>
                <a:avLst/>
                <a:gdLst>
                  <a:gd name="T0" fmla="*/ 18 w 36"/>
                  <a:gd name="T1" fmla="*/ 0 h 36"/>
                  <a:gd name="T2" fmla="*/ 36 w 36"/>
                  <a:gd name="T3" fmla="*/ 18 h 36"/>
                  <a:gd name="T4" fmla="*/ 18 w 36"/>
                  <a:gd name="T5" fmla="*/ 36 h 36"/>
                  <a:gd name="T6" fmla="*/ 0 w 36"/>
                  <a:gd name="T7" fmla="*/ 18 h 36"/>
                  <a:gd name="T8" fmla="*/ 18 w 36"/>
                  <a:gd name="T9" fmla="*/ 0 h 36"/>
                </a:gdLst>
                <a:ahLst/>
                <a:cxnLst>
                  <a:cxn ang="0">
                    <a:pos x="T0" y="T1"/>
                  </a:cxn>
                  <a:cxn ang="0">
                    <a:pos x="T2" y="T3"/>
                  </a:cxn>
                  <a:cxn ang="0">
                    <a:pos x="T4" y="T5"/>
                  </a:cxn>
                  <a:cxn ang="0">
                    <a:pos x="T6" y="T7"/>
                  </a:cxn>
                  <a:cxn ang="0">
                    <a:pos x="T8" y="T9"/>
                  </a:cxn>
                </a:cxnLst>
                <a:rect l="0" t="0" r="r" b="b"/>
                <a:pathLst>
                  <a:path w="36" h="36">
                    <a:moveTo>
                      <a:pt x="18" y="0"/>
                    </a:moveTo>
                    <a:lnTo>
                      <a:pt x="36" y="18"/>
                    </a:lnTo>
                    <a:lnTo>
                      <a:pt x="18" y="36"/>
                    </a:lnTo>
                    <a:lnTo>
                      <a:pt x="0" y="18"/>
                    </a:lnTo>
                    <a:lnTo>
                      <a:pt x="18" y="0"/>
                    </a:lnTo>
                    <a:close/>
                  </a:path>
                </a:pathLst>
              </a:custGeom>
              <a:solidFill>
                <a:srgbClr val="F24F11"/>
              </a:solidFill>
              <a:ln w="9525">
                <a:solidFill>
                  <a:srgbClr val="F24F11"/>
                </a:solidFill>
                <a:prstDash val="solid"/>
                <a:round/>
                <a:headEnd/>
                <a:tailEnd/>
              </a:ln>
            </p:spPr>
            <p:txBody>
              <a:bodyPr/>
              <a:lstStyle/>
              <a:p>
                <a:endParaRPr lang="it-IT"/>
              </a:p>
            </p:txBody>
          </p:sp>
          <p:sp>
            <p:nvSpPr>
              <p:cNvPr id="338" name="Freeform 313"/>
              <p:cNvSpPr>
                <a:spLocks/>
              </p:cNvSpPr>
              <p:nvPr/>
            </p:nvSpPr>
            <p:spPr bwMode="auto">
              <a:xfrm>
                <a:off x="2464" y="2554"/>
                <a:ext cx="33" cy="31"/>
              </a:xfrm>
              <a:custGeom>
                <a:avLst/>
                <a:gdLst>
                  <a:gd name="T0" fmla="*/ 18 w 36"/>
                  <a:gd name="T1" fmla="*/ 0 h 36"/>
                  <a:gd name="T2" fmla="*/ 36 w 36"/>
                  <a:gd name="T3" fmla="*/ 18 h 36"/>
                  <a:gd name="T4" fmla="*/ 18 w 36"/>
                  <a:gd name="T5" fmla="*/ 36 h 36"/>
                  <a:gd name="T6" fmla="*/ 0 w 36"/>
                  <a:gd name="T7" fmla="*/ 18 h 36"/>
                  <a:gd name="T8" fmla="*/ 18 w 36"/>
                  <a:gd name="T9" fmla="*/ 0 h 36"/>
                </a:gdLst>
                <a:ahLst/>
                <a:cxnLst>
                  <a:cxn ang="0">
                    <a:pos x="T0" y="T1"/>
                  </a:cxn>
                  <a:cxn ang="0">
                    <a:pos x="T2" y="T3"/>
                  </a:cxn>
                  <a:cxn ang="0">
                    <a:pos x="T4" y="T5"/>
                  </a:cxn>
                  <a:cxn ang="0">
                    <a:pos x="T6" y="T7"/>
                  </a:cxn>
                  <a:cxn ang="0">
                    <a:pos x="T8" y="T9"/>
                  </a:cxn>
                </a:cxnLst>
                <a:rect l="0" t="0" r="r" b="b"/>
                <a:pathLst>
                  <a:path w="36" h="36">
                    <a:moveTo>
                      <a:pt x="18" y="0"/>
                    </a:moveTo>
                    <a:lnTo>
                      <a:pt x="36" y="18"/>
                    </a:lnTo>
                    <a:lnTo>
                      <a:pt x="18" y="36"/>
                    </a:lnTo>
                    <a:lnTo>
                      <a:pt x="0" y="18"/>
                    </a:lnTo>
                    <a:lnTo>
                      <a:pt x="18" y="0"/>
                    </a:lnTo>
                    <a:close/>
                  </a:path>
                </a:pathLst>
              </a:custGeom>
              <a:solidFill>
                <a:srgbClr val="F24F11"/>
              </a:solidFill>
              <a:ln w="9525">
                <a:solidFill>
                  <a:srgbClr val="F24F11"/>
                </a:solidFill>
                <a:prstDash val="solid"/>
                <a:round/>
                <a:headEnd/>
                <a:tailEnd/>
              </a:ln>
            </p:spPr>
            <p:txBody>
              <a:bodyPr/>
              <a:lstStyle/>
              <a:p>
                <a:endParaRPr lang="it-IT"/>
              </a:p>
            </p:txBody>
          </p:sp>
          <p:sp>
            <p:nvSpPr>
              <p:cNvPr id="339" name="Freeform 314"/>
              <p:cNvSpPr>
                <a:spLocks/>
              </p:cNvSpPr>
              <p:nvPr/>
            </p:nvSpPr>
            <p:spPr bwMode="auto">
              <a:xfrm>
                <a:off x="2464" y="2554"/>
                <a:ext cx="33" cy="31"/>
              </a:xfrm>
              <a:custGeom>
                <a:avLst/>
                <a:gdLst>
                  <a:gd name="T0" fmla="*/ 18 w 36"/>
                  <a:gd name="T1" fmla="*/ 0 h 36"/>
                  <a:gd name="T2" fmla="*/ 36 w 36"/>
                  <a:gd name="T3" fmla="*/ 18 h 36"/>
                  <a:gd name="T4" fmla="*/ 18 w 36"/>
                  <a:gd name="T5" fmla="*/ 36 h 36"/>
                  <a:gd name="T6" fmla="*/ 0 w 36"/>
                  <a:gd name="T7" fmla="*/ 18 h 36"/>
                  <a:gd name="T8" fmla="*/ 18 w 36"/>
                  <a:gd name="T9" fmla="*/ 0 h 36"/>
                </a:gdLst>
                <a:ahLst/>
                <a:cxnLst>
                  <a:cxn ang="0">
                    <a:pos x="T0" y="T1"/>
                  </a:cxn>
                  <a:cxn ang="0">
                    <a:pos x="T2" y="T3"/>
                  </a:cxn>
                  <a:cxn ang="0">
                    <a:pos x="T4" y="T5"/>
                  </a:cxn>
                  <a:cxn ang="0">
                    <a:pos x="T6" y="T7"/>
                  </a:cxn>
                  <a:cxn ang="0">
                    <a:pos x="T8" y="T9"/>
                  </a:cxn>
                </a:cxnLst>
                <a:rect l="0" t="0" r="r" b="b"/>
                <a:pathLst>
                  <a:path w="36" h="36">
                    <a:moveTo>
                      <a:pt x="18" y="0"/>
                    </a:moveTo>
                    <a:lnTo>
                      <a:pt x="36" y="18"/>
                    </a:lnTo>
                    <a:lnTo>
                      <a:pt x="18" y="36"/>
                    </a:lnTo>
                    <a:lnTo>
                      <a:pt x="0" y="18"/>
                    </a:lnTo>
                    <a:lnTo>
                      <a:pt x="18" y="0"/>
                    </a:lnTo>
                    <a:close/>
                  </a:path>
                </a:pathLst>
              </a:custGeom>
              <a:solidFill>
                <a:srgbClr val="F24F11"/>
              </a:solidFill>
              <a:ln w="9525">
                <a:solidFill>
                  <a:srgbClr val="F24F11"/>
                </a:solidFill>
                <a:prstDash val="solid"/>
                <a:round/>
                <a:headEnd/>
                <a:tailEnd/>
              </a:ln>
            </p:spPr>
            <p:txBody>
              <a:bodyPr/>
              <a:lstStyle/>
              <a:p>
                <a:endParaRPr lang="it-IT"/>
              </a:p>
            </p:txBody>
          </p:sp>
          <p:sp>
            <p:nvSpPr>
              <p:cNvPr id="340" name="Freeform 315"/>
              <p:cNvSpPr>
                <a:spLocks/>
              </p:cNvSpPr>
              <p:nvPr/>
            </p:nvSpPr>
            <p:spPr bwMode="auto">
              <a:xfrm>
                <a:off x="2464" y="2554"/>
                <a:ext cx="33" cy="31"/>
              </a:xfrm>
              <a:custGeom>
                <a:avLst/>
                <a:gdLst>
                  <a:gd name="T0" fmla="*/ 18 w 36"/>
                  <a:gd name="T1" fmla="*/ 0 h 36"/>
                  <a:gd name="T2" fmla="*/ 36 w 36"/>
                  <a:gd name="T3" fmla="*/ 18 h 36"/>
                  <a:gd name="T4" fmla="*/ 18 w 36"/>
                  <a:gd name="T5" fmla="*/ 36 h 36"/>
                  <a:gd name="T6" fmla="*/ 0 w 36"/>
                  <a:gd name="T7" fmla="*/ 18 h 36"/>
                  <a:gd name="T8" fmla="*/ 18 w 36"/>
                  <a:gd name="T9" fmla="*/ 0 h 36"/>
                </a:gdLst>
                <a:ahLst/>
                <a:cxnLst>
                  <a:cxn ang="0">
                    <a:pos x="T0" y="T1"/>
                  </a:cxn>
                  <a:cxn ang="0">
                    <a:pos x="T2" y="T3"/>
                  </a:cxn>
                  <a:cxn ang="0">
                    <a:pos x="T4" y="T5"/>
                  </a:cxn>
                  <a:cxn ang="0">
                    <a:pos x="T6" y="T7"/>
                  </a:cxn>
                  <a:cxn ang="0">
                    <a:pos x="T8" y="T9"/>
                  </a:cxn>
                </a:cxnLst>
                <a:rect l="0" t="0" r="r" b="b"/>
                <a:pathLst>
                  <a:path w="36" h="36">
                    <a:moveTo>
                      <a:pt x="18" y="0"/>
                    </a:moveTo>
                    <a:lnTo>
                      <a:pt x="36" y="18"/>
                    </a:lnTo>
                    <a:lnTo>
                      <a:pt x="18" y="36"/>
                    </a:lnTo>
                    <a:lnTo>
                      <a:pt x="0" y="18"/>
                    </a:lnTo>
                    <a:lnTo>
                      <a:pt x="18" y="0"/>
                    </a:lnTo>
                    <a:close/>
                  </a:path>
                </a:pathLst>
              </a:custGeom>
              <a:solidFill>
                <a:srgbClr val="F24F11"/>
              </a:solidFill>
              <a:ln w="9525">
                <a:solidFill>
                  <a:srgbClr val="F24F11"/>
                </a:solidFill>
                <a:prstDash val="solid"/>
                <a:round/>
                <a:headEnd/>
                <a:tailEnd/>
              </a:ln>
            </p:spPr>
            <p:txBody>
              <a:bodyPr/>
              <a:lstStyle/>
              <a:p>
                <a:endParaRPr lang="it-IT"/>
              </a:p>
            </p:txBody>
          </p:sp>
          <p:sp>
            <p:nvSpPr>
              <p:cNvPr id="341" name="Freeform 316"/>
              <p:cNvSpPr>
                <a:spLocks/>
              </p:cNvSpPr>
              <p:nvPr/>
            </p:nvSpPr>
            <p:spPr bwMode="auto">
              <a:xfrm>
                <a:off x="2464" y="2554"/>
                <a:ext cx="33" cy="31"/>
              </a:xfrm>
              <a:custGeom>
                <a:avLst/>
                <a:gdLst>
                  <a:gd name="T0" fmla="*/ 18 w 36"/>
                  <a:gd name="T1" fmla="*/ 0 h 36"/>
                  <a:gd name="T2" fmla="*/ 36 w 36"/>
                  <a:gd name="T3" fmla="*/ 18 h 36"/>
                  <a:gd name="T4" fmla="*/ 18 w 36"/>
                  <a:gd name="T5" fmla="*/ 36 h 36"/>
                  <a:gd name="T6" fmla="*/ 0 w 36"/>
                  <a:gd name="T7" fmla="*/ 18 h 36"/>
                  <a:gd name="T8" fmla="*/ 18 w 36"/>
                  <a:gd name="T9" fmla="*/ 0 h 36"/>
                </a:gdLst>
                <a:ahLst/>
                <a:cxnLst>
                  <a:cxn ang="0">
                    <a:pos x="T0" y="T1"/>
                  </a:cxn>
                  <a:cxn ang="0">
                    <a:pos x="T2" y="T3"/>
                  </a:cxn>
                  <a:cxn ang="0">
                    <a:pos x="T4" y="T5"/>
                  </a:cxn>
                  <a:cxn ang="0">
                    <a:pos x="T6" y="T7"/>
                  </a:cxn>
                  <a:cxn ang="0">
                    <a:pos x="T8" y="T9"/>
                  </a:cxn>
                </a:cxnLst>
                <a:rect l="0" t="0" r="r" b="b"/>
                <a:pathLst>
                  <a:path w="36" h="36">
                    <a:moveTo>
                      <a:pt x="18" y="0"/>
                    </a:moveTo>
                    <a:lnTo>
                      <a:pt x="36" y="18"/>
                    </a:lnTo>
                    <a:lnTo>
                      <a:pt x="18" y="36"/>
                    </a:lnTo>
                    <a:lnTo>
                      <a:pt x="0" y="18"/>
                    </a:lnTo>
                    <a:lnTo>
                      <a:pt x="18" y="0"/>
                    </a:lnTo>
                    <a:close/>
                  </a:path>
                </a:pathLst>
              </a:custGeom>
              <a:solidFill>
                <a:srgbClr val="F24F11"/>
              </a:solidFill>
              <a:ln w="9525">
                <a:solidFill>
                  <a:srgbClr val="F24F11"/>
                </a:solidFill>
                <a:prstDash val="solid"/>
                <a:round/>
                <a:headEnd/>
                <a:tailEnd/>
              </a:ln>
            </p:spPr>
            <p:txBody>
              <a:bodyPr/>
              <a:lstStyle/>
              <a:p>
                <a:endParaRPr lang="it-IT"/>
              </a:p>
            </p:txBody>
          </p:sp>
          <p:sp>
            <p:nvSpPr>
              <p:cNvPr id="342" name="Freeform 317"/>
              <p:cNvSpPr>
                <a:spLocks/>
              </p:cNvSpPr>
              <p:nvPr/>
            </p:nvSpPr>
            <p:spPr bwMode="auto">
              <a:xfrm>
                <a:off x="2464" y="2554"/>
                <a:ext cx="33" cy="31"/>
              </a:xfrm>
              <a:custGeom>
                <a:avLst/>
                <a:gdLst>
                  <a:gd name="T0" fmla="*/ 18 w 36"/>
                  <a:gd name="T1" fmla="*/ 0 h 36"/>
                  <a:gd name="T2" fmla="*/ 36 w 36"/>
                  <a:gd name="T3" fmla="*/ 18 h 36"/>
                  <a:gd name="T4" fmla="*/ 18 w 36"/>
                  <a:gd name="T5" fmla="*/ 36 h 36"/>
                  <a:gd name="T6" fmla="*/ 0 w 36"/>
                  <a:gd name="T7" fmla="*/ 18 h 36"/>
                  <a:gd name="T8" fmla="*/ 18 w 36"/>
                  <a:gd name="T9" fmla="*/ 0 h 36"/>
                </a:gdLst>
                <a:ahLst/>
                <a:cxnLst>
                  <a:cxn ang="0">
                    <a:pos x="T0" y="T1"/>
                  </a:cxn>
                  <a:cxn ang="0">
                    <a:pos x="T2" y="T3"/>
                  </a:cxn>
                  <a:cxn ang="0">
                    <a:pos x="T4" y="T5"/>
                  </a:cxn>
                  <a:cxn ang="0">
                    <a:pos x="T6" y="T7"/>
                  </a:cxn>
                  <a:cxn ang="0">
                    <a:pos x="T8" y="T9"/>
                  </a:cxn>
                </a:cxnLst>
                <a:rect l="0" t="0" r="r" b="b"/>
                <a:pathLst>
                  <a:path w="36" h="36">
                    <a:moveTo>
                      <a:pt x="18" y="0"/>
                    </a:moveTo>
                    <a:lnTo>
                      <a:pt x="36" y="18"/>
                    </a:lnTo>
                    <a:lnTo>
                      <a:pt x="18" y="36"/>
                    </a:lnTo>
                    <a:lnTo>
                      <a:pt x="0" y="18"/>
                    </a:lnTo>
                    <a:lnTo>
                      <a:pt x="18" y="0"/>
                    </a:lnTo>
                    <a:close/>
                  </a:path>
                </a:pathLst>
              </a:custGeom>
              <a:solidFill>
                <a:srgbClr val="F24F11"/>
              </a:solidFill>
              <a:ln w="9525">
                <a:solidFill>
                  <a:srgbClr val="F24F11"/>
                </a:solidFill>
                <a:prstDash val="solid"/>
                <a:round/>
                <a:headEnd/>
                <a:tailEnd/>
              </a:ln>
            </p:spPr>
            <p:txBody>
              <a:bodyPr/>
              <a:lstStyle/>
              <a:p>
                <a:endParaRPr lang="it-IT"/>
              </a:p>
            </p:txBody>
          </p:sp>
          <p:sp>
            <p:nvSpPr>
              <p:cNvPr id="343" name="Freeform 318"/>
              <p:cNvSpPr>
                <a:spLocks/>
              </p:cNvSpPr>
              <p:nvPr/>
            </p:nvSpPr>
            <p:spPr bwMode="auto">
              <a:xfrm>
                <a:off x="2464" y="2554"/>
                <a:ext cx="33" cy="31"/>
              </a:xfrm>
              <a:custGeom>
                <a:avLst/>
                <a:gdLst>
                  <a:gd name="T0" fmla="*/ 18 w 36"/>
                  <a:gd name="T1" fmla="*/ 0 h 36"/>
                  <a:gd name="T2" fmla="*/ 36 w 36"/>
                  <a:gd name="T3" fmla="*/ 18 h 36"/>
                  <a:gd name="T4" fmla="*/ 18 w 36"/>
                  <a:gd name="T5" fmla="*/ 36 h 36"/>
                  <a:gd name="T6" fmla="*/ 0 w 36"/>
                  <a:gd name="T7" fmla="*/ 18 h 36"/>
                  <a:gd name="T8" fmla="*/ 18 w 36"/>
                  <a:gd name="T9" fmla="*/ 0 h 36"/>
                </a:gdLst>
                <a:ahLst/>
                <a:cxnLst>
                  <a:cxn ang="0">
                    <a:pos x="T0" y="T1"/>
                  </a:cxn>
                  <a:cxn ang="0">
                    <a:pos x="T2" y="T3"/>
                  </a:cxn>
                  <a:cxn ang="0">
                    <a:pos x="T4" y="T5"/>
                  </a:cxn>
                  <a:cxn ang="0">
                    <a:pos x="T6" y="T7"/>
                  </a:cxn>
                  <a:cxn ang="0">
                    <a:pos x="T8" y="T9"/>
                  </a:cxn>
                </a:cxnLst>
                <a:rect l="0" t="0" r="r" b="b"/>
                <a:pathLst>
                  <a:path w="36" h="36">
                    <a:moveTo>
                      <a:pt x="18" y="0"/>
                    </a:moveTo>
                    <a:lnTo>
                      <a:pt x="36" y="18"/>
                    </a:lnTo>
                    <a:lnTo>
                      <a:pt x="18" y="36"/>
                    </a:lnTo>
                    <a:lnTo>
                      <a:pt x="0" y="18"/>
                    </a:lnTo>
                    <a:lnTo>
                      <a:pt x="18" y="0"/>
                    </a:lnTo>
                    <a:close/>
                  </a:path>
                </a:pathLst>
              </a:custGeom>
              <a:solidFill>
                <a:srgbClr val="F24F11"/>
              </a:solidFill>
              <a:ln w="9525">
                <a:solidFill>
                  <a:srgbClr val="F24F11"/>
                </a:solidFill>
                <a:prstDash val="solid"/>
                <a:round/>
                <a:headEnd/>
                <a:tailEnd/>
              </a:ln>
            </p:spPr>
            <p:txBody>
              <a:bodyPr/>
              <a:lstStyle/>
              <a:p>
                <a:endParaRPr lang="it-IT"/>
              </a:p>
            </p:txBody>
          </p:sp>
          <p:sp>
            <p:nvSpPr>
              <p:cNvPr id="344" name="Freeform 319"/>
              <p:cNvSpPr>
                <a:spLocks/>
              </p:cNvSpPr>
              <p:nvPr/>
            </p:nvSpPr>
            <p:spPr bwMode="auto">
              <a:xfrm>
                <a:off x="2464" y="2554"/>
                <a:ext cx="33" cy="31"/>
              </a:xfrm>
              <a:custGeom>
                <a:avLst/>
                <a:gdLst>
                  <a:gd name="T0" fmla="*/ 18 w 36"/>
                  <a:gd name="T1" fmla="*/ 0 h 36"/>
                  <a:gd name="T2" fmla="*/ 36 w 36"/>
                  <a:gd name="T3" fmla="*/ 18 h 36"/>
                  <a:gd name="T4" fmla="*/ 18 w 36"/>
                  <a:gd name="T5" fmla="*/ 36 h 36"/>
                  <a:gd name="T6" fmla="*/ 0 w 36"/>
                  <a:gd name="T7" fmla="*/ 18 h 36"/>
                  <a:gd name="T8" fmla="*/ 18 w 36"/>
                  <a:gd name="T9" fmla="*/ 0 h 36"/>
                </a:gdLst>
                <a:ahLst/>
                <a:cxnLst>
                  <a:cxn ang="0">
                    <a:pos x="T0" y="T1"/>
                  </a:cxn>
                  <a:cxn ang="0">
                    <a:pos x="T2" y="T3"/>
                  </a:cxn>
                  <a:cxn ang="0">
                    <a:pos x="T4" y="T5"/>
                  </a:cxn>
                  <a:cxn ang="0">
                    <a:pos x="T6" y="T7"/>
                  </a:cxn>
                  <a:cxn ang="0">
                    <a:pos x="T8" y="T9"/>
                  </a:cxn>
                </a:cxnLst>
                <a:rect l="0" t="0" r="r" b="b"/>
                <a:pathLst>
                  <a:path w="36" h="36">
                    <a:moveTo>
                      <a:pt x="18" y="0"/>
                    </a:moveTo>
                    <a:lnTo>
                      <a:pt x="36" y="18"/>
                    </a:lnTo>
                    <a:lnTo>
                      <a:pt x="18" y="36"/>
                    </a:lnTo>
                    <a:lnTo>
                      <a:pt x="0" y="18"/>
                    </a:lnTo>
                    <a:lnTo>
                      <a:pt x="18" y="0"/>
                    </a:lnTo>
                    <a:close/>
                  </a:path>
                </a:pathLst>
              </a:custGeom>
              <a:solidFill>
                <a:srgbClr val="F24F11"/>
              </a:solidFill>
              <a:ln w="9525">
                <a:solidFill>
                  <a:srgbClr val="F24F11"/>
                </a:solidFill>
                <a:prstDash val="solid"/>
                <a:round/>
                <a:headEnd/>
                <a:tailEnd/>
              </a:ln>
            </p:spPr>
            <p:txBody>
              <a:bodyPr/>
              <a:lstStyle/>
              <a:p>
                <a:endParaRPr lang="it-IT"/>
              </a:p>
            </p:txBody>
          </p:sp>
          <p:sp>
            <p:nvSpPr>
              <p:cNvPr id="345" name="Freeform 320"/>
              <p:cNvSpPr>
                <a:spLocks/>
              </p:cNvSpPr>
              <p:nvPr/>
            </p:nvSpPr>
            <p:spPr bwMode="auto">
              <a:xfrm>
                <a:off x="2464" y="2554"/>
                <a:ext cx="33" cy="31"/>
              </a:xfrm>
              <a:custGeom>
                <a:avLst/>
                <a:gdLst>
                  <a:gd name="T0" fmla="*/ 18 w 36"/>
                  <a:gd name="T1" fmla="*/ 0 h 36"/>
                  <a:gd name="T2" fmla="*/ 36 w 36"/>
                  <a:gd name="T3" fmla="*/ 18 h 36"/>
                  <a:gd name="T4" fmla="*/ 18 w 36"/>
                  <a:gd name="T5" fmla="*/ 36 h 36"/>
                  <a:gd name="T6" fmla="*/ 0 w 36"/>
                  <a:gd name="T7" fmla="*/ 18 h 36"/>
                  <a:gd name="T8" fmla="*/ 18 w 36"/>
                  <a:gd name="T9" fmla="*/ 0 h 36"/>
                </a:gdLst>
                <a:ahLst/>
                <a:cxnLst>
                  <a:cxn ang="0">
                    <a:pos x="T0" y="T1"/>
                  </a:cxn>
                  <a:cxn ang="0">
                    <a:pos x="T2" y="T3"/>
                  </a:cxn>
                  <a:cxn ang="0">
                    <a:pos x="T4" y="T5"/>
                  </a:cxn>
                  <a:cxn ang="0">
                    <a:pos x="T6" y="T7"/>
                  </a:cxn>
                  <a:cxn ang="0">
                    <a:pos x="T8" y="T9"/>
                  </a:cxn>
                </a:cxnLst>
                <a:rect l="0" t="0" r="r" b="b"/>
                <a:pathLst>
                  <a:path w="36" h="36">
                    <a:moveTo>
                      <a:pt x="18" y="0"/>
                    </a:moveTo>
                    <a:lnTo>
                      <a:pt x="36" y="18"/>
                    </a:lnTo>
                    <a:lnTo>
                      <a:pt x="18" y="36"/>
                    </a:lnTo>
                    <a:lnTo>
                      <a:pt x="0" y="18"/>
                    </a:lnTo>
                    <a:lnTo>
                      <a:pt x="18" y="0"/>
                    </a:lnTo>
                    <a:close/>
                  </a:path>
                </a:pathLst>
              </a:custGeom>
              <a:solidFill>
                <a:srgbClr val="F24F11"/>
              </a:solidFill>
              <a:ln w="9525">
                <a:solidFill>
                  <a:srgbClr val="F24F11"/>
                </a:solidFill>
                <a:prstDash val="solid"/>
                <a:round/>
                <a:headEnd/>
                <a:tailEnd/>
              </a:ln>
            </p:spPr>
            <p:txBody>
              <a:bodyPr/>
              <a:lstStyle/>
              <a:p>
                <a:endParaRPr lang="it-IT"/>
              </a:p>
            </p:txBody>
          </p:sp>
          <p:sp>
            <p:nvSpPr>
              <p:cNvPr id="346" name="Freeform 321"/>
              <p:cNvSpPr>
                <a:spLocks/>
              </p:cNvSpPr>
              <p:nvPr/>
            </p:nvSpPr>
            <p:spPr bwMode="auto">
              <a:xfrm>
                <a:off x="2464" y="2554"/>
                <a:ext cx="33" cy="31"/>
              </a:xfrm>
              <a:custGeom>
                <a:avLst/>
                <a:gdLst>
                  <a:gd name="T0" fmla="*/ 18 w 36"/>
                  <a:gd name="T1" fmla="*/ 0 h 36"/>
                  <a:gd name="T2" fmla="*/ 36 w 36"/>
                  <a:gd name="T3" fmla="*/ 18 h 36"/>
                  <a:gd name="T4" fmla="*/ 18 w 36"/>
                  <a:gd name="T5" fmla="*/ 36 h 36"/>
                  <a:gd name="T6" fmla="*/ 0 w 36"/>
                  <a:gd name="T7" fmla="*/ 18 h 36"/>
                  <a:gd name="T8" fmla="*/ 18 w 36"/>
                  <a:gd name="T9" fmla="*/ 0 h 36"/>
                </a:gdLst>
                <a:ahLst/>
                <a:cxnLst>
                  <a:cxn ang="0">
                    <a:pos x="T0" y="T1"/>
                  </a:cxn>
                  <a:cxn ang="0">
                    <a:pos x="T2" y="T3"/>
                  </a:cxn>
                  <a:cxn ang="0">
                    <a:pos x="T4" y="T5"/>
                  </a:cxn>
                  <a:cxn ang="0">
                    <a:pos x="T6" y="T7"/>
                  </a:cxn>
                  <a:cxn ang="0">
                    <a:pos x="T8" y="T9"/>
                  </a:cxn>
                </a:cxnLst>
                <a:rect l="0" t="0" r="r" b="b"/>
                <a:pathLst>
                  <a:path w="36" h="36">
                    <a:moveTo>
                      <a:pt x="18" y="0"/>
                    </a:moveTo>
                    <a:lnTo>
                      <a:pt x="36" y="18"/>
                    </a:lnTo>
                    <a:lnTo>
                      <a:pt x="18" y="36"/>
                    </a:lnTo>
                    <a:lnTo>
                      <a:pt x="0" y="18"/>
                    </a:lnTo>
                    <a:lnTo>
                      <a:pt x="18" y="0"/>
                    </a:lnTo>
                    <a:close/>
                  </a:path>
                </a:pathLst>
              </a:custGeom>
              <a:solidFill>
                <a:srgbClr val="F24F11"/>
              </a:solidFill>
              <a:ln w="9525">
                <a:solidFill>
                  <a:srgbClr val="F24F11"/>
                </a:solidFill>
                <a:prstDash val="solid"/>
                <a:round/>
                <a:headEnd/>
                <a:tailEnd/>
              </a:ln>
            </p:spPr>
            <p:txBody>
              <a:bodyPr/>
              <a:lstStyle/>
              <a:p>
                <a:endParaRPr lang="it-IT"/>
              </a:p>
            </p:txBody>
          </p:sp>
          <p:sp>
            <p:nvSpPr>
              <p:cNvPr id="347" name="Freeform 322"/>
              <p:cNvSpPr>
                <a:spLocks/>
              </p:cNvSpPr>
              <p:nvPr/>
            </p:nvSpPr>
            <p:spPr bwMode="auto">
              <a:xfrm>
                <a:off x="2464" y="2554"/>
                <a:ext cx="33" cy="31"/>
              </a:xfrm>
              <a:custGeom>
                <a:avLst/>
                <a:gdLst>
                  <a:gd name="T0" fmla="*/ 18 w 36"/>
                  <a:gd name="T1" fmla="*/ 0 h 36"/>
                  <a:gd name="T2" fmla="*/ 36 w 36"/>
                  <a:gd name="T3" fmla="*/ 18 h 36"/>
                  <a:gd name="T4" fmla="*/ 18 w 36"/>
                  <a:gd name="T5" fmla="*/ 36 h 36"/>
                  <a:gd name="T6" fmla="*/ 0 w 36"/>
                  <a:gd name="T7" fmla="*/ 18 h 36"/>
                  <a:gd name="T8" fmla="*/ 18 w 36"/>
                  <a:gd name="T9" fmla="*/ 0 h 36"/>
                </a:gdLst>
                <a:ahLst/>
                <a:cxnLst>
                  <a:cxn ang="0">
                    <a:pos x="T0" y="T1"/>
                  </a:cxn>
                  <a:cxn ang="0">
                    <a:pos x="T2" y="T3"/>
                  </a:cxn>
                  <a:cxn ang="0">
                    <a:pos x="T4" y="T5"/>
                  </a:cxn>
                  <a:cxn ang="0">
                    <a:pos x="T6" y="T7"/>
                  </a:cxn>
                  <a:cxn ang="0">
                    <a:pos x="T8" y="T9"/>
                  </a:cxn>
                </a:cxnLst>
                <a:rect l="0" t="0" r="r" b="b"/>
                <a:pathLst>
                  <a:path w="36" h="36">
                    <a:moveTo>
                      <a:pt x="18" y="0"/>
                    </a:moveTo>
                    <a:lnTo>
                      <a:pt x="36" y="18"/>
                    </a:lnTo>
                    <a:lnTo>
                      <a:pt x="18" y="36"/>
                    </a:lnTo>
                    <a:lnTo>
                      <a:pt x="0" y="18"/>
                    </a:lnTo>
                    <a:lnTo>
                      <a:pt x="18" y="0"/>
                    </a:lnTo>
                    <a:close/>
                  </a:path>
                </a:pathLst>
              </a:custGeom>
              <a:solidFill>
                <a:srgbClr val="F24F11"/>
              </a:solidFill>
              <a:ln w="9525">
                <a:solidFill>
                  <a:srgbClr val="F24F11"/>
                </a:solidFill>
                <a:prstDash val="solid"/>
                <a:round/>
                <a:headEnd/>
                <a:tailEnd/>
              </a:ln>
            </p:spPr>
            <p:txBody>
              <a:bodyPr/>
              <a:lstStyle/>
              <a:p>
                <a:endParaRPr lang="it-IT"/>
              </a:p>
            </p:txBody>
          </p:sp>
          <p:sp>
            <p:nvSpPr>
              <p:cNvPr id="348" name="Freeform 323"/>
              <p:cNvSpPr>
                <a:spLocks/>
              </p:cNvSpPr>
              <p:nvPr/>
            </p:nvSpPr>
            <p:spPr bwMode="auto">
              <a:xfrm>
                <a:off x="2464" y="2554"/>
                <a:ext cx="33" cy="31"/>
              </a:xfrm>
              <a:custGeom>
                <a:avLst/>
                <a:gdLst>
                  <a:gd name="T0" fmla="*/ 18 w 36"/>
                  <a:gd name="T1" fmla="*/ 0 h 36"/>
                  <a:gd name="T2" fmla="*/ 36 w 36"/>
                  <a:gd name="T3" fmla="*/ 18 h 36"/>
                  <a:gd name="T4" fmla="*/ 18 w 36"/>
                  <a:gd name="T5" fmla="*/ 36 h 36"/>
                  <a:gd name="T6" fmla="*/ 0 w 36"/>
                  <a:gd name="T7" fmla="*/ 18 h 36"/>
                  <a:gd name="T8" fmla="*/ 18 w 36"/>
                  <a:gd name="T9" fmla="*/ 0 h 36"/>
                </a:gdLst>
                <a:ahLst/>
                <a:cxnLst>
                  <a:cxn ang="0">
                    <a:pos x="T0" y="T1"/>
                  </a:cxn>
                  <a:cxn ang="0">
                    <a:pos x="T2" y="T3"/>
                  </a:cxn>
                  <a:cxn ang="0">
                    <a:pos x="T4" y="T5"/>
                  </a:cxn>
                  <a:cxn ang="0">
                    <a:pos x="T6" y="T7"/>
                  </a:cxn>
                  <a:cxn ang="0">
                    <a:pos x="T8" y="T9"/>
                  </a:cxn>
                </a:cxnLst>
                <a:rect l="0" t="0" r="r" b="b"/>
                <a:pathLst>
                  <a:path w="36" h="36">
                    <a:moveTo>
                      <a:pt x="18" y="0"/>
                    </a:moveTo>
                    <a:lnTo>
                      <a:pt x="36" y="18"/>
                    </a:lnTo>
                    <a:lnTo>
                      <a:pt x="18" y="36"/>
                    </a:lnTo>
                    <a:lnTo>
                      <a:pt x="0" y="18"/>
                    </a:lnTo>
                    <a:lnTo>
                      <a:pt x="18" y="0"/>
                    </a:lnTo>
                    <a:close/>
                  </a:path>
                </a:pathLst>
              </a:custGeom>
              <a:solidFill>
                <a:srgbClr val="F24F11"/>
              </a:solidFill>
              <a:ln w="9525">
                <a:solidFill>
                  <a:srgbClr val="F24F11"/>
                </a:solidFill>
                <a:prstDash val="solid"/>
                <a:round/>
                <a:headEnd/>
                <a:tailEnd/>
              </a:ln>
            </p:spPr>
            <p:txBody>
              <a:bodyPr/>
              <a:lstStyle/>
              <a:p>
                <a:endParaRPr lang="it-IT"/>
              </a:p>
            </p:txBody>
          </p:sp>
          <p:sp>
            <p:nvSpPr>
              <p:cNvPr id="349" name="Freeform 324"/>
              <p:cNvSpPr>
                <a:spLocks/>
              </p:cNvSpPr>
              <p:nvPr/>
            </p:nvSpPr>
            <p:spPr bwMode="auto">
              <a:xfrm>
                <a:off x="2464" y="2554"/>
                <a:ext cx="33" cy="31"/>
              </a:xfrm>
              <a:custGeom>
                <a:avLst/>
                <a:gdLst>
                  <a:gd name="T0" fmla="*/ 18 w 36"/>
                  <a:gd name="T1" fmla="*/ 0 h 36"/>
                  <a:gd name="T2" fmla="*/ 36 w 36"/>
                  <a:gd name="T3" fmla="*/ 18 h 36"/>
                  <a:gd name="T4" fmla="*/ 18 w 36"/>
                  <a:gd name="T5" fmla="*/ 36 h 36"/>
                  <a:gd name="T6" fmla="*/ 0 w 36"/>
                  <a:gd name="T7" fmla="*/ 18 h 36"/>
                  <a:gd name="T8" fmla="*/ 18 w 36"/>
                  <a:gd name="T9" fmla="*/ 0 h 36"/>
                </a:gdLst>
                <a:ahLst/>
                <a:cxnLst>
                  <a:cxn ang="0">
                    <a:pos x="T0" y="T1"/>
                  </a:cxn>
                  <a:cxn ang="0">
                    <a:pos x="T2" y="T3"/>
                  </a:cxn>
                  <a:cxn ang="0">
                    <a:pos x="T4" y="T5"/>
                  </a:cxn>
                  <a:cxn ang="0">
                    <a:pos x="T6" y="T7"/>
                  </a:cxn>
                  <a:cxn ang="0">
                    <a:pos x="T8" y="T9"/>
                  </a:cxn>
                </a:cxnLst>
                <a:rect l="0" t="0" r="r" b="b"/>
                <a:pathLst>
                  <a:path w="36" h="36">
                    <a:moveTo>
                      <a:pt x="18" y="0"/>
                    </a:moveTo>
                    <a:lnTo>
                      <a:pt x="36" y="18"/>
                    </a:lnTo>
                    <a:lnTo>
                      <a:pt x="18" y="36"/>
                    </a:lnTo>
                    <a:lnTo>
                      <a:pt x="0" y="18"/>
                    </a:lnTo>
                    <a:lnTo>
                      <a:pt x="18" y="0"/>
                    </a:lnTo>
                    <a:close/>
                  </a:path>
                </a:pathLst>
              </a:custGeom>
              <a:solidFill>
                <a:srgbClr val="F24F11"/>
              </a:solidFill>
              <a:ln w="9525">
                <a:solidFill>
                  <a:srgbClr val="F24F11"/>
                </a:solidFill>
                <a:prstDash val="solid"/>
                <a:round/>
                <a:headEnd/>
                <a:tailEnd/>
              </a:ln>
            </p:spPr>
            <p:txBody>
              <a:bodyPr/>
              <a:lstStyle/>
              <a:p>
                <a:endParaRPr lang="it-IT"/>
              </a:p>
            </p:txBody>
          </p:sp>
          <p:sp>
            <p:nvSpPr>
              <p:cNvPr id="350" name="Freeform 325"/>
              <p:cNvSpPr>
                <a:spLocks/>
              </p:cNvSpPr>
              <p:nvPr/>
            </p:nvSpPr>
            <p:spPr bwMode="auto">
              <a:xfrm>
                <a:off x="2464" y="2554"/>
                <a:ext cx="33" cy="31"/>
              </a:xfrm>
              <a:custGeom>
                <a:avLst/>
                <a:gdLst>
                  <a:gd name="T0" fmla="*/ 18 w 36"/>
                  <a:gd name="T1" fmla="*/ 0 h 36"/>
                  <a:gd name="T2" fmla="*/ 36 w 36"/>
                  <a:gd name="T3" fmla="*/ 18 h 36"/>
                  <a:gd name="T4" fmla="*/ 18 w 36"/>
                  <a:gd name="T5" fmla="*/ 36 h 36"/>
                  <a:gd name="T6" fmla="*/ 0 w 36"/>
                  <a:gd name="T7" fmla="*/ 18 h 36"/>
                  <a:gd name="T8" fmla="*/ 18 w 36"/>
                  <a:gd name="T9" fmla="*/ 0 h 36"/>
                </a:gdLst>
                <a:ahLst/>
                <a:cxnLst>
                  <a:cxn ang="0">
                    <a:pos x="T0" y="T1"/>
                  </a:cxn>
                  <a:cxn ang="0">
                    <a:pos x="T2" y="T3"/>
                  </a:cxn>
                  <a:cxn ang="0">
                    <a:pos x="T4" y="T5"/>
                  </a:cxn>
                  <a:cxn ang="0">
                    <a:pos x="T6" y="T7"/>
                  </a:cxn>
                  <a:cxn ang="0">
                    <a:pos x="T8" y="T9"/>
                  </a:cxn>
                </a:cxnLst>
                <a:rect l="0" t="0" r="r" b="b"/>
                <a:pathLst>
                  <a:path w="36" h="36">
                    <a:moveTo>
                      <a:pt x="18" y="0"/>
                    </a:moveTo>
                    <a:lnTo>
                      <a:pt x="36" y="18"/>
                    </a:lnTo>
                    <a:lnTo>
                      <a:pt x="18" y="36"/>
                    </a:lnTo>
                    <a:lnTo>
                      <a:pt x="0" y="18"/>
                    </a:lnTo>
                    <a:lnTo>
                      <a:pt x="18" y="0"/>
                    </a:lnTo>
                    <a:close/>
                  </a:path>
                </a:pathLst>
              </a:custGeom>
              <a:solidFill>
                <a:srgbClr val="F24F11"/>
              </a:solidFill>
              <a:ln w="9525">
                <a:solidFill>
                  <a:srgbClr val="F24F11"/>
                </a:solidFill>
                <a:prstDash val="solid"/>
                <a:round/>
                <a:headEnd/>
                <a:tailEnd/>
              </a:ln>
            </p:spPr>
            <p:txBody>
              <a:bodyPr/>
              <a:lstStyle/>
              <a:p>
                <a:endParaRPr lang="it-IT"/>
              </a:p>
            </p:txBody>
          </p:sp>
          <p:sp>
            <p:nvSpPr>
              <p:cNvPr id="351" name="Freeform 326"/>
              <p:cNvSpPr>
                <a:spLocks/>
              </p:cNvSpPr>
              <p:nvPr/>
            </p:nvSpPr>
            <p:spPr bwMode="auto">
              <a:xfrm>
                <a:off x="2464" y="2554"/>
                <a:ext cx="33" cy="31"/>
              </a:xfrm>
              <a:custGeom>
                <a:avLst/>
                <a:gdLst>
                  <a:gd name="T0" fmla="*/ 18 w 36"/>
                  <a:gd name="T1" fmla="*/ 0 h 36"/>
                  <a:gd name="T2" fmla="*/ 36 w 36"/>
                  <a:gd name="T3" fmla="*/ 18 h 36"/>
                  <a:gd name="T4" fmla="*/ 18 w 36"/>
                  <a:gd name="T5" fmla="*/ 36 h 36"/>
                  <a:gd name="T6" fmla="*/ 0 w 36"/>
                  <a:gd name="T7" fmla="*/ 18 h 36"/>
                  <a:gd name="T8" fmla="*/ 18 w 36"/>
                  <a:gd name="T9" fmla="*/ 0 h 36"/>
                </a:gdLst>
                <a:ahLst/>
                <a:cxnLst>
                  <a:cxn ang="0">
                    <a:pos x="T0" y="T1"/>
                  </a:cxn>
                  <a:cxn ang="0">
                    <a:pos x="T2" y="T3"/>
                  </a:cxn>
                  <a:cxn ang="0">
                    <a:pos x="T4" y="T5"/>
                  </a:cxn>
                  <a:cxn ang="0">
                    <a:pos x="T6" y="T7"/>
                  </a:cxn>
                  <a:cxn ang="0">
                    <a:pos x="T8" y="T9"/>
                  </a:cxn>
                </a:cxnLst>
                <a:rect l="0" t="0" r="r" b="b"/>
                <a:pathLst>
                  <a:path w="36" h="36">
                    <a:moveTo>
                      <a:pt x="18" y="0"/>
                    </a:moveTo>
                    <a:lnTo>
                      <a:pt x="36" y="18"/>
                    </a:lnTo>
                    <a:lnTo>
                      <a:pt x="18" y="36"/>
                    </a:lnTo>
                    <a:lnTo>
                      <a:pt x="0" y="18"/>
                    </a:lnTo>
                    <a:lnTo>
                      <a:pt x="18" y="0"/>
                    </a:lnTo>
                    <a:close/>
                  </a:path>
                </a:pathLst>
              </a:custGeom>
              <a:solidFill>
                <a:srgbClr val="F24F11"/>
              </a:solidFill>
              <a:ln w="9525">
                <a:solidFill>
                  <a:srgbClr val="F24F11"/>
                </a:solidFill>
                <a:prstDash val="solid"/>
                <a:round/>
                <a:headEnd/>
                <a:tailEnd/>
              </a:ln>
            </p:spPr>
            <p:txBody>
              <a:bodyPr/>
              <a:lstStyle/>
              <a:p>
                <a:endParaRPr lang="it-IT"/>
              </a:p>
            </p:txBody>
          </p:sp>
          <p:sp>
            <p:nvSpPr>
              <p:cNvPr id="352" name="Freeform 327"/>
              <p:cNvSpPr>
                <a:spLocks/>
              </p:cNvSpPr>
              <p:nvPr/>
            </p:nvSpPr>
            <p:spPr bwMode="auto">
              <a:xfrm>
                <a:off x="2464" y="2554"/>
                <a:ext cx="33" cy="31"/>
              </a:xfrm>
              <a:custGeom>
                <a:avLst/>
                <a:gdLst>
                  <a:gd name="T0" fmla="*/ 18 w 36"/>
                  <a:gd name="T1" fmla="*/ 0 h 36"/>
                  <a:gd name="T2" fmla="*/ 36 w 36"/>
                  <a:gd name="T3" fmla="*/ 18 h 36"/>
                  <a:gd name="T4" fmla="*/ 18 w 36"/>
                  <a:gd name="T5" fmla="*/ 36 h 36"/>
                  <a:gd name="T6" fmla="*/ 0 w 36"/>
                  <a:gd name="T7" fmla="*/ 18 h 36"/>
                  <a:gd name="T8" fmla="*/ 18 w 36"/>
                  <a:gd name="T9" fmla="*/ 0 h 36"/>
                </a:gdLst>
                <a:ahLst/>
                <a:cxnLst>
                  <a:cxn ang="0">
                    <a:pos x="T0" y="T1"/>
                  </a:cxn>
                  <a:cxn ang="0">
                    <a:pos x="T2" y="T3"/>
                  </a:cxn>
                  <a:cxn ang="0">
                    <a:pos x="T4" y="T5"/>
                  </a:cxn>
                  <a:cxn ang="0">
                    <a:pos x="T6" y="T7"/>
                  </a:cxn>
                  <a:cxn ang="0">
                    <a:pos x="T8" y="T9"/>
                  </a:cxn>
                </a:cxnLst>
                <a:rect l="0" t="0" r="r" b="b"/>
                <a:pathLst>
                  <a:path w="36" h="36">
                    <a:moveTo>
                      <a:pt x="18" y="0"/>
                    </a:moveTo>
                    <a:lnTo>
                      <a:pt x="36" y="18"/>
                    </a:lnTo>
                    <a:lnTo>
                      <a:pt x="18" y="36"/>
                    </a:lnTo>
                    <a:lnTo>
                      <a:pt x="0" y="18"/>
                    </a:lnTo>
                    <a:lnTo>
                      <a:pt x="18" y="0"/>
                    </a:lnTo>
                    <a:close/>
                  </a:path>
                </a:pathLst>
              </a:custGeom>
              <a:solidFill>
                <a:srgbClr val="F24F11"/>
              </a:solidFill>
              <a:ln w="9525">
                <a:solidFill>
                  <a:srgbClr val="F24F11"/>
                </a:solidFill>
                <a:prstDash val="solid"/>
                <a:round/>
                <a:headEnd/>
                <a:tailEnd/>
              </a:ln>
            </p:spPr>
            <p:txBody>
              <a:bodyPr/>
              <a:lstStyle/>
              <a:p>
                <a:endParaRPr lang="it-IT"/>
              </a:p>
            </p:txBody>
          </p:sp>
          <p:sp>
            <p:nvSpPr>
              <p:cNvPr id="353" name="Freeform 328"/>
              <p:cNvSpPr>
                <a:spLocks/>
              </p:cNvSpPr>
              <p:nvPr/>
            </p:nvSpPr>
            <p:spPr bwMode="auto">
              <a:xfrm>
                <a:off x="2464" y="2554"/>
                <a:ext cx="33" cy="31"/>
              </a:xfrm>
              <a:custGeom>
                <a:avLst/>
                <a:gdLst>
                  <a:gd name="T0" fmla="*/ 18 w 36"/>
                  <a:gd name="T1" fmla="*/ 0 h 36"/>
                  <a:gd name="T2" fmla="*/ 36 w 36"/>
                  <a:gd name="T3" fmla="*/ 18 h 36"/>
                  <a:gd name="T4" fmla="*/ 18 w 36"/>
                  <a:gd name="T5" fmla="*/ 36 h 36"/>
                  <a:gd name="T6" fmla="*/ 0 w 36"/>
                  <a:gd name="T7" fmla="*/ 18 h 36"/>
                  <a:gd name="T8" fmla="*/ 18 w 36"/>
                  <a:gd name="T9" fmla="*/ 0 h 36"/>
                </a:gdLst>
                <a:ahLst/>
                <a:cxnLst>
                  <a:cxn ang="0">
                    <a:pos x="T0" y="T1"/>
                  </a:cxn>
                  <a:cxn ang="0">
                    <a:pos x="T2" y="T3"/>
                  </a:cxn>
                  <a:cxn ang="0">
                    <a:pos x="T4" y="T5"/>
                  </a:cxn>
                  <a:cxn ang="0">
                    <a:pos x="T6" y="T7"/>
                  </a:cxn>
                  <a:cxn ang="0">
                    <a:pos x="T8" y="T9"/>
                  </a:cxn>
                </a:cxnLst>
                <a:rect l="0" t="0" r="r" b="b"/>
                <a:pathLst>
                  <a:path w="36" h="36">
                    <a:moveTo>
                      <a:pt x="18" y="0"/>
                    </a:moveTo>
                    <a:lnTo>
                      <a:pt x="36" y="18"/>
                    </a:lnTo>
                    <a:lnTo>
                      <a:pt x="18" y="36"/>
                    </a:lnTo>
                    <a:lnTo>
                      <a:pt x="0" y="18"/>
                    </a:lnTo>
                    <a:lnTo>
                      <a:pt x="18" y="0"/>
                    </a:lnTo>
                    <a:close/>
                  </a:path>
                </a:pathLst>
              </a:custGeom>
              <a:solidFill>
                <a:srgbClr val="F24F11"/>
              </a:solidFill>
              <a:ln w="9525">
                <a:solidFill>
                  <a:srgbClr val="F24F11"/>
                </a:solidFill>
                <a:prstDash val="solid"/>
                <a:round/>
                <a:headEnd/>
                <a:tailEnd/>
              </a:ln>
            </p:spPr>
            <p:txBody>
              <a:bodyPr/>
              <a:lstStyle/>
              <a:p>
                <a:endParaRPr lang="it-IT"/>
              </a:p>
            </p:txBody>
          </p:sp>
          <p:sp>
            <p:nvSpPr>
              <p:cNvPr id="354" name="Freeform 329"/>
              <p:cNvSpPr>
                <a:spLocks/>
              </p:cNvSpPr>
              <p:nvPr/>
            </p:nvSpPr>
            <p:spPr bwMode="auto">
              <a:xfrm>
                <a:off x="2464" y="2554"/>
                <a:ext cx="33" cy="31"/>
              </a:xfrm>
              <a:custGeom>
                <a:avLst/>
                <a:gdLst>
                  <a:gd name="T0" fmla="*/ 18 w 36"/>
                  <a:gd name="T1" fmla="*/ 0 h 36"/>
                  <a:gd name="T2" fmla="*/ 36 w 36"/>
                  <a:gd name="T3" fmla="*/ 18 h 36"/>
                  <a:gd name="T4" fmla="*/ 18 w 36"/>
                  <a:gd name="T5" fmla="*/ 36 h 36"/>
                  <a:gd name="T6" fmla="*/ 0 w 36"/>
                  <a:gd name="T7" fmla="*/ 18 h 36"/>
                  <a:gd name="T8" fmla="*/ 18 w 36"/>
                  <a:gd name="T9" fmla="*/ 0 h 36"/>
                </a:gdLst>
                <a:ahLst/>
                <a:cxnLst>
                  <a:cxn ang="0">
                    <a:pos x="T0" y="T1"/>
                  </a:cxn>
                  <a:cxn ang="0">
                    <a:pos x="T2" y="T3"/>
                  </a:cxn>
                  <a:cxn ang="0">
                    <a:pos x="T4" y="T5"/>
                  </a:cxn>
                  <a:cxn ang="0">
                    <a:pos x="T6" y="T7"/>
                  </a:cxn>
                  <a:cxn ang="0">
                    <a:pos x="T8" y="T9"/>
                  </a:cxn>
                </a:cxnLst>
                <a:rect l="0" t="0" r="r" b="b"/>
                <a:pathLst>
                  <a:path w="36" h="36">
                    <a:moveTo>
                      <a:pt x="18" y="0"/>
                    </a:moveTo>
                    <a:lnTo>
                      <a:pt x="36" y="18"/>
                    </a:lnTo>
                    <a:lnTo>
                      <a:pt x="18" y="36"/>
                    </a:lnTo>
                    <a:lnTo>
                      <a:pt x="0" y="18"/>
                    </a:lnTo>
                    <a:lnTo>
                      <a:pt x="18" y="0"/>
                    </a:lnTo>
                    <a:close/>
                  </a:path>
                </a:pathLst>
              </a:custGeom>
              <a:solidFill>
                <a:srgbClr val="F24F11"/>
              </a:solidFill>
              <a:ln w="9525">
                <a:solidFill>
                  <a:srgbClr val="F24F11"/>
                </a:solidFill>
                <a:prstDash val="solid"/>
                <a:round/>
                <a:headEnd/>
                <a:tailEnd/>
              </a:ln>
            </p:spPr>
            <p:txBody>
              <a:bodyPr/>
              <a:lstStyle/>
              <a:p>
                <a:endParaRPr lang="it-IT"/>
              </a:p>
            </p:txBody>
          </p:sp>
          <p:sp>
            <p:nvSpPr>
              <p:cNvPr id="355" name="Freeform 330"/>
              <p:cNvSpPr>
                <a:spLocks/>
              </p:cNvSpPr>
              <p:nvPr/>
            </p:nvSpPr>
            <p:spPr bwMode="auto">
              <a:xfrm>
                <a:off x="2464" y="2554"/>
                <a:ext cx="33" cy="31"/>
              </a:xfrm>
              <a:custGeom>
                <a:avLst/>
                <a:gdLst>
                  <a:gd name="T0" fmla="*/ 18 w 36"/>
                  <a:gd name="T1" fmla="*/ 0 h 36"/>
                  <a:gd name="T2" fmla="*/ 36 w 36"/>
                  <a:gd name="T3" fmla="*/ 18 h 36"/>
                  <a:gd name="T4" fmla="*/ 18 w 36"/>
                  <a:gd name="T5" fmla="*/ 36 h 36"/>
                  <a:gd name="T6" fmla="*/ 0 w 36"/>
                  <a:gd name="T7" fmla="*/ 18 h 36"/>
                  <a:gd name="T8" fmla="*/ 18 w 36"/>
                  <a:gd name="T9" fmla="*/ 0 h 36"/>
                </a:gdLst>
                <a:ahLst/>
                <a:cxnLst>
                  <a:cxn ang="0">
                    <a:pos x="T0" y="T1"/>
                  </a:cxn>
                  <a:cxn ang="0">
                    <a:pos x="T2" y="T3"/>
                  </a:cxn>
                  <a:cxn ang="0">
                    <a:pos x="T4" y="T5"/>
                  </a:cxn>
                  <a:cxn ang="0">
                    <a:pos x="T6" y="T7"/>
                  </a:cxn>
                  <a:cxn ang="0">
                    <a:pos x="T8" y="T9"/>
                  </a:cxn>
                </a:cxnLst>
                <a:rect l="0" t="0" r="r" b="b"/>
                <a:pathLst>
                  <a:path w="36" h="36">
                    <a:moveTo>
                      <a:pt x="18" y="0"/>
                    </a:moveTo>
                    <a:lnTo>
                      <a:pt x="36" y="18"/>
                    </a:lnTo>
                    <a:lnTo>
                      <a:pt x="18" y="36"/>
                    </a:lnTo>
                    <a:lnTo>
                      <a:pt x="0" y="18"/>
                    </a:lnTo>
                    <a:lnTo>
                      <a:pt x="18" y="0"/>
                    </a:lnTo>
                    <a:close/>
                  </a:path>
                </a:pathLst>
              </a:custGeom>
              <a:solidFill>
                <a:srgbClr val="F24F11"/>
              </a:solidFill>
              <a:ln w="9525">
                <a:solidFill>
                  <a:srgbClr val="F24F11"/>
                </a:solidFill>
                <a:prstDash val="solid"/>
                <a:round/>
                <a:headEnd/>
                <a:tailEnd/>
              </a:ln>
            </p:spPr>
            <p:txBody>
              <a:bodyPr/>
              <a:lstStyle/>
              <a:p>
                <a:endParaRPr lang="it-IT"/>
              </a:p>
            </p:txBody>
          </p:sp>
          <p:sp>
            <p:nvSpPr>
              <p:cNvPr id="356" name="Freeform 331"/>
              <p:cNvSpPr>
                <a:spLocks/>
              </p:cNvSpPr>
              <p:nvPr/>
            </p:nvSpPr>
            <p:spPr bwMode="auto">
              <a:xfrm>
                <a:off x="2464" y="2554"/>
                <a:ext cx="33" cy="31"/>
              </a:xfrm>
              <a:custGeom>
                <a:avLst/>
                <a:gdLst>
                  <a:gd name="T0" fmla="*/ 18 w 36"/>
                  <a:gd name="T1" fmla="*/ 0 h 36"/>
                  <a:gd name="T2" fmla="*/ 36 w 36"/>
                  <a:gd name="T3" fmla="*/ 18 h 36"/>
                  <a:gd name="T4" fmla="*/ 18 w 36"/>
                  <a:gd name="T5" fmla="*/ 36 h 36"/>
                  <a:gd name="T6" fmla="*/ 0 w 36"/>
                  <a:gd name="T7" fmla="*/ 18 h 36"/>
                  <a:gd name="T8" fmla="*/ 18 w 36"/>
                  <a:gd name="T9" fmla="*/ 0 h 36"/>
                </a:gdLst>
                <a:ahLst/>
                <a:cxnLst>
                  <a:cxn ang="0">
                    <a:pos x="T0" y="T1"/>
                  </a:cxn>
                  <a:cxn ang="0">
                    <a:pos x="T2" y="T3"/>
                  </a:cxn>
                  <a:cxn ang="0">
                    <a:pos x="T4" y="T5"/>
                  </a:cxn>
                  <a:cxn ang="0">
                    <a:pos x="T6" y="T7"/>
                  </a:cxn>
                  <a:cxn ang="0">
                    <a:pos x="T8" y="T9"/>
                  </a:cxn>
                </a:cxnLst>
                <a:rect l="0" t="0" r="r" b="b"/>
                <a:pathLst>
                  <a:path w="36" h="36">
                    <a:moveTo>
                      <a:pt x="18" y="0"/>
                    </a:moveTo>
                    <a:lnTo>
                      <a:pt x="36" y="18"/>
                    </a:lnTo>
                    <a:lnTo>
                      <a:pt x="18" y="36"/>
                    </a:lnTo>
                    <a:lnTo>
                      <a:pt x="0" y="18"/>
                    </a:lnTo>
                    <a:lnTo>
                      <a:pt x="18" y="0"/>
                    </a:lnTo>
                    <a:close/>
                  </a:path>
                </a:pathLst>
              </a:custGeom>
              <a:solidFill>
                <a:srgbClr val="F24F11"/>
              </a:solidFill>
              <a:ln w="9525">
                <a:solidFill>
                  <a:srgbClr val="F24F11"/>
                </a:solidFill>
                <a:prstDash val="solid"/>
                <a:round/>
                <a:headEnd/>
                <a:tailEnd/>
              </a:ln>
            </p:spPr>
            <p:txBody>
              <a:bodyPr/>
              <a:lstStyle/>
              <a:p>
                <a:endParaRPr lang="it-IT"/>
              </a:p>
            </p:txBody>
          </p:sp>
          <p:sp>
            <p:nvSpPr>
              <p:cNvPr id="357" name="Freeform 332"/>
              <p:cNvSpPr>
                <a:spLocks/>
              </p:cNvSpPr>
              <p:nvPr/>
            </p:nvSpPr>
            <p:spPr bwMode="auto">
              <a:xfrm>
                <a:off x="2464" y="2554"/>
                <a:ext cx="33" cy="31"/>
              </a:xfrm>
              <a:custGeom>
                <a:avLst/>
                <a:gdLst>
                  <a:gd name="T0" fmla="*/ 18 w 36"/>
                  <a:gd name="T1" fmla="*/ 0 h 36"/>
                  <a:gd name="T2" fmla="*/ 36 w 36"/>
                  <a:gd name="T3" fmla="*/ 18 h 36"/>
                  <a:gd name="T4" fmla="*/ 18 w 36"/>
                  <a:gd name="T5" fmla="*/ 36 h 36"/>
                  <a:gd name="T6" fmla="*/ 0 w 36"/>
                  <a:gd name="T7" fmla="*/ 18 h 36"/>
                  <a:gd name="T8" fmla="*/ 18 w 36"/>
                  <a:gd name="T9" fmla="*/ 0 h 36"/>
                </a:gdLst>
                <a:ahLst/>
                <a:cxnLst>
                  <a:cxn ang="0">
                    <a:pos x="T0" y="T1"/>
                  </a:cxn>
                  <a:cxn ang="0">
                    <a:pos x="T2" y="T3"/>
                  </a:cxn>
                  <a:cxn ang="0">
                    <a:pos x="T4" y="T5"/>
                  </a:cxn>
                  <a:cxn ang="0">
                    <a:pos x="T6" y="T7"/>
                  </a:cxn>
                  <a:cxn ang="0">
                    <a:pos x="T8" y="T9"/>
                  </a:cxn>
                </a:cxnLst>
                <a:rect l="0" t="0" r="r" b="b"/>
                <a:pathLst>
                  <a:path w="36" h="36">
                    <a:moveTo>
                      <a:pt x="18" y="0"/>
                    </a:moveTo>
                    <a:lnTo>
                      <a:pt x="36" y="18"/>
                    </a:lnTo>
                    <a:lnTo>
                      <a:pt x="18" y="36"/>
                    </a:lnTo>
                    <a:lnTo>
                      <a:pt x="0" y="18"/>
                    </a:lnTo>
                    <a:lnTo>
                      <a:pt x="18" y="0"/>
                    </a:lnTo>
                    <a:close/>
                  </a:path>
                </a:pathLst>
              </a:custGeom>
              <a:solidFill>
                <a:srgbClr val="F24F11"/>
              </a:solidFill>
              <a:ln w="9525">
                <a:solidFill>
                  <a:srgbClr val="F24F11"/>
                </a:solidFill>
                <a:prstDash val="solid"/>
                <a:round/>
                <a:headEnd/>
                <a:tailEnd/>
              </a:ln>
            </p:spPr>
            <p:txBody>
              <a:bodyPr/>
              <a:lstStyle/>
              <a:p>
                <a:endParaRPr lang="it-IT"/>
              </a:p>
            </p:txBody>
          </p:sp>
          <p:sp>
            <p:nvSpPr>
              <p:cNvPr id="358" name="Freeform 333"/>
              <p:cNvSpPr>
                <a:spLocks/>
              </p:cNvSpPr>
              <p:nvPr/>
            </p:nvSpPr>
            <p:spPr bwMode="auto">
              <a:xfrm>
                <a:off x="2464" y="2554"/>
                <a:ext cx="33" cy="31"/>
              </a:xfrm>
              <a:custGeom>
                <a:avLst/>
                <a:gdLst>
                  <a:gd name="T0" fmla="*/ 18 w 36"/>
                  <a:gd name="T1" fmla="*/ 0 h 36"/>
                  <a:gd name="T2" fmla="*/ 36 w 36"/>
                  <a:gd name="T3" fmla="*/ 18 h 36"/>
                  <a:gd name="T4" fmla="*/ 18 w 36"/>
                  <a:gd name="T5" fmla="*/ 36 h 36"/>
                  <a:gd name="T6" fmla="*/ 0 w 36"/>
                  <a:gd name="T7" fmla="*/ 18 h 36"/>
                  <a:gd name="T8" fmla="*/ 18 w 36"/>
                  <a:gd name="T9" fmla="*/ 0 h 36"/>
                </a:gdLst>
                <a:ahLst/>
                <a:cxnLst>
                  <a:cxn ang="0">
                    <a:pos x="T0" y="T1"/>
                  </a:cxn>
                  <a:cxn ang="0">
                    <a:pos x="T2" y="T3"/>
                  </a:cxn>
                  <a:cxn ang="0">
                    <a:pos x="T4" y="T5"/>
                  </a:cxn>
                  <a:cxn ang="0">
                    <a:pos x="T6" y="T7"/>
                  </a:cxn>
                  <a:cxn ang="0">
                    <a:pos x="T8" y="T9"/>
                  </a:cxn>
                </a:cxnLst>
                <a:rect l="0" t="0" r="r" b="b"/>
                <a:pathLst>
                  <a:path w="36" h="36">
                    <a:moveTo>
                      <a:pt x="18" y="0"/>
                    </a:moveTo>
                    <a:lnTo>
                      <a:pt x="36" y="18"/>
                    </a:lnTo>
                    <a:lnTo>
                      <a:pt x="18" y="36"/>
                    </a:lnTo>
                    <a:lnTo>
                      <a:pt x="0" y="18"/>
                    </a:lnTo>
                    <a:lnTo>
                      <a:pt x="18" y="0"/>
                    </a:lnTo>
                    <a:close/>
                  </a:path>
                </a:pathLst>
              </a:custGeom>
              <a:solidFill>
                <a:srgbClr val="F24F11"/>
              </a:solidFill>
              <a:ln w="9525">
                <a:solidFill>
                  <a:srgbClr val="F24F11"/>
                </a:solidFill>
                <a:prstDash val="solid"/>
                <a:round/>
                <a:headEnd/>
                <a:tailEnd/>
              </a:ln>
            </p:spPr>
            <p:txBody>
              <a:bodyPr/>
              <a:lstStyle/>
              <a:p>
                <a:endParaRPr lang="it-IT"/>
              </a:p>
            </p:txBody>
          </p:sp>
          <p:sp>
            <p:nvSpPr>
              <p:cNvPr id="359" name="Freeform 334"/>
              <p:cNvSpPr>
                <a:spLocks/>
              </p:cNvSpPr>
              <p:nvPr/>
            </p:nvSpPr>
            <p:spPr bwMode="auto">
              <a:xfrm>
                <a:off x="2464" y="2554"/>
                <a:ext cx="33" cy="31"/>
              </a:xfrm>
              <a:custGeom>
                <a:avLst/>
                <a:gdLst>
                  <a:gd name="T0" fmla="*/ 18 w 36"/>
                  <a:gd name="T1" fmla="*/ 0 h 36"/>
                  <a:gd name="T2" fmla="*/ 36 w 36"/>
                  <a:gd name="T3" fmla="*/ 18 h 36"/>
                  <a:gd name="T4" fmla="*/ 18 w 36"/>
                  <a:gd name="T5" fmla="*/ 36 h 36"/>
                  <a:gd name="T6" fmla="*/ 0 w 36"/>
                  <a:gd name="T7" fmla="*/ 18 h 36"/>
                  <a:gd name="T8" fmla="*/ 18 w 36"/>
                  <a:gd name="T9" fmla="*/ 0 h 36"/>
                </a:gdLst>
                <a:ahLst/>
                <a:cxnLst>
                  <a:cxn ang="0">
                    <a:pos x="T0" y="T1"/>
                  </a:cxn>
                  <a:cxn ang="0">
                    <a:pos x="T2" y="T3"/>
                  </a:cxn>
                  <a:cxn ang="0">
                    <a:pos x="T4" y="T5"/>
                  </a:cxn>
                  <a:cxn ang="0">
                    <a:pos x="T6" y="T7"/>
                  </a:cxn>
                  <a:cxn ang="0">
                    <a:pos x="T8" y="T9"/>
                  </a:cxn>
                </a:cxnLst>
                <a:rect l="0" t="0" r="r" b="b"/>
                <a:pathLst>
                  <a:path w="36" h="36">
                    <a:moveTo>
                      <a:pt x="18" y="0"/>
                    </a:moveTo>
                    <a:lnTo>
                      <a:pt x="36" y="18"/>
                    </a:lnTo>
                    <a:lnTo>
                      <a:pt x="18" y="36"/>
                    </a:lnTo>
                    <a:lnTo>
                      <a:pt x="0" y="18"/>
                    </a:lnTo>
                    <a:lnTo>
                      <a:pt x="18" y="0"/>
                    </a:lnTo>
                    <a:close/>
                  </a:path>
                </a:pathLst>
              </a:custGeom>
              <a:solidFill>
                <a:srgbClr val="F24F11"/>
              </a:solidFill>
              <a:ln w="9525">
                <a:solidFill>
                  <a:srgbClr val="F24F11"/>
                </a:solidFill>
                <a:prstDash val="solid"/>
                <a:round/>
                <a:headEnd/>
                <a:tailEnd/>
              </a:ln>
            </p:spPr>
            <p:txBody>
              <a:bodyPr/>
              <a:lstStyle/>
              <a:p>
                <a:endParaRPr lang="it-IT"/>
              </a:p>
            </p:txBody>
          </p:sp>
          <p:sp>
            <p:nvSpPr>
              <p:cNvPr id="360" name="Freeform 335"/>
              <p:cNvSpPr>
                <a:spLocks/>
              </p:cNvSpPr>
              <p:nvPr/>
            </p:nvSpPr>
            <p:spPr bwMode="auto">
              <a:xfrm>
                <a:off x="2464" y="2554"/>
                <a:ext cx="33" cy="31"/>
              </a:xfrm>
              <a:custGeom>
                <a:avLst/>
                <a:gdLst>
                  <a:gd name="T0" fmla="*/ 18 w 36"/>
                  <a:gd name="T1" fmla="*/ 0 h 36"/>
                  <a:gd name="T2" fmla="*/ 36 w 36"/>
                  <a:gd name="T3" fmla="*/ 18 h 36"/>
                  <a:gd name="T4" fmla="*/ 18 w 36"/>
                  <a:gd name="T5" fmla="*/ 36 h 36"/>
                  <a:gd name="T6" fmla="*/ 0 w 36"/>
                  <a:gd name="T7" fmla="*/ 18 h 36"/>
                  <a:gd name="T8" fmla="*/ 18 w 36"/>
                  <a:gd name="T9" fmla="*/ 0 h 36"/>
                </a:gdLst>
                <a:ahLst/>
                <a:cxnLst>
                  <a:cxn ang="0">
                    <a:pos x="T0" y="T1"/>
                  </a:cxn>
                  <a:cxn ang="0">
                    <a:pos x="T2" y="T3"/>
                  </a:cxn>
                  <a:cxn ang="0">
                    <a:pos x="T4" y="T5"/>
                  </a:cxn>
                  <a:cxn ang="0">
                    <a:pos x="T6" y="T7"/>
                  </a:cxn>
                  <a:cxn ang="0">
                    <a:pos x="T8" y="T9"/>
                  </a:cxn>
                </a:cxnLst>
                <a:rect l="0" t="0" r="r" b="b"/>
                <a:pathLst>
                  <a:path w="36" h="36">
                    <a:moveTo>
                      <a:pt x="18" y="0"/>
                    </a:moveTo>
                    <a:lnTo>
                      <a:pt x="36" y="18"/>
                    </a:lnTo>
                    <a:lnTo>
                      <a:pt x="18" y="36"/>
                    </a:lnTo>
                    <a:lnTo>
                      <a:pt x="0" y="18"/>
                    </a:lnTo>
                    <a:lnTo>
                      <a:pt x="18" y="0"/>
                    </a:lnTo>
                    <a:close/>
                  </a:path>
                </a:pathLst>
              </a:custGeom>
              <a:solidFill>
                <a:srgbClr val="F24F11"/>
              </a:solidFill>
              <a:ln w="9525">
                <a:solidFill>
                  <a:srgbClr val="F24F11"/>
                </a:solidFill>
                <a:prstDash val="solid"/>
                <a:round/>
                <a:headEnd/>
                <a:tailEnd/>
              </a:ln>
            </p:spPr>
            <p:txBody>
              <a:bodyPr/>
              <a:lstStyle/>
              <a:p>
                <a:endParaRPr lang="it-IT"/>
              </a:p>
            </p:txBody>
          </p:sp>
          <p:sp>
            <p:nvSpPr>
              <p:cNvPr id="361" name="Freeform 336"/>
              <p:cNvSpPr>
                <a:spLocks/>
              </p:cNvSpPr>
              <p:nvPr/>
            </p:nvSpPr>
            <p:spPr bwMode="auto">
              <a:xfrm>
                <a:off x="2464" y="2554"/>
                <a:ext cx="33" cy="31"/>
              </a:xfrm>
              <a:custGeom>
                <a:avLst/>
                <a:gdLst>
                  <a:gd name="T0" fmla="*/ 18 w 36"/>
                  <a:gd name="T1" fmla="*/ 0 h 36"/>
                  <a:gd name="T2" fmla="*/ 36 w 36"/>
                  <a:gd name="T3" fmla="*/ 18 h 36"/>
                  <a:gd name="T4" fmla="*/ 18 w 36"/>
                  <a:gd name="T5" fmla="*/ 36 h 36"/>
                  <a:gd name="T6" fmla="*/ 0 w 36"/>
                  <a:gd name="T7" fmla="*/ 18 h 36"/>
                  <a:gd name="T8" fmla="*/ 18 w 36"/>
                  <a:gd name="T9" fmla="*/ 0 h 36"/>
                </a:gdLst>
                <a:ahLst/>
                <a:cxnLst>
                  <a:cxn ang="0">
                    <a:pos x="T0" y="T1"/>
                  </a:cxn>
                  <a:cxn ang="0">
                    <a:pos x="T2" y="T3"/>
                  </a:cxn>
                  <a:cxn ang="0">
                    <a:pos x="T4" y="T5"/>
                  </a:cxn>
                  <a:cxn ang="0">
                    <a:pos x="T6" y="T7"/>
                  </a:cxn>
                  <a:cxn ang="0">
                    <a:pos x="T8" y="T9"/>
                  </a:cxn>
                </a:cxnLst>
                <a:rect l="0" t="0" r="r" b="b"/>
                <a:pathLst>
                  <a:path w="36" h="36">
                    <a:moveTo>
                      <a:pt x="18" y="0"/>
                    </a:moveTo>
                    <a:lnTo>
                      <a:pt x="36" y="18"/>
                    </a:lnTo>
                    <a:lnTo>
                      <a:pt x="18" y="36"/>
                    </a:lnTo>
                    <a:lnTo>
                      <a:pt x="0" y="18"/>
                    </a:lnTo>
                    <a:lnTo>
                      <a:pt x="18" y="0"/>
                    </a:lnTo>
                    <a:close/>
                  </a:path>
                </a:pathLst>
              </a:custGeom>
              <a:solidFill>
                <a:srgbClr val="F24F11"/>
              </a:solidFill>
              <a:ln w="9525">
                <a:solidFill>
                  <a:srgbClr val="F24F11"/>
                </a:solidFill>
                <a:prstDash val="solid"/>
                <a:round/>
                <a:headEnd/>
                <a:tailEnd/>
              </a:ln>
            </p:spPr>
            <p:txBody>
              <a:bodyPr/>
              <a:lstStyle/>
              <a:p>
                <a:endParaRPr lang="it-IT"/>
              </a:p>
            </p:txBody>
          </p:sp>
          <p:sp>
            <p:nvSpPr>
              <p:cNvPr id="362" name="Freeform 337"/>
              <p:cNvSpPr>
                <a:spLocks/>
              </p:cNvSpPr>
              <p:nvPr/>
            </p:nvSpPr>
            <p:spPr bwMode="auto">
              <a:xfrm>
                <a:off x="2464" y="2554"/>
                <a:ext cx="33" cy="31"/>
              </a:xfrm>
              <a:custGeom>
                <a:avLst/>
                <a:gdLst>
                  <a:gd name="T0" fmla="*/ 18 w 36"/>
                  <a:gd name="T1" fmla="*/ 0 h 36"/>
                  <a:gd name="T2" fmla="*/ 36 w 36"/>
                  <a:gd name="T3" fmla="*/ 18 h 36"/>
                  <a:gd name="T4" fmla="*/ 18 w 36"/>
                  <a:gd name="T5" fmla="*/ 36 h 36"/>
                  <a:gd name="T6" fmla="*/ 0 w 36"/>
                  <a:gd name="T7" fmla="*/ 18 h 36"/>
                  <a:gd name="T8" fmla="*/ 18 w 36"/>
                  <a:gd name="T9" fmla="*/ 0 h 36"/>
                </a:gdLst>
                <a:ahLst/>
                <a:cxnLst>
                  <a:cxn ang="0">
                    <a:pos x="T0" y="T1"/>
                  </a:cxn>
                  <a:cxn ang="0">
                    <a:pos x="T2" y="T3"/>
                  </a:cxn>
                  <a:cxn ang="0">
                    <a:pos x="T4" y="T5"/>
                  </a:cxn>
                  <a:cxn ang="0">
                    <a:pos x="T6" y="T7"/>
                  </a:cxn>
                  <a:cxn ang="0">
                    <a:pos x="T8" y="T9"/>
                  </a:cxn>
                </a:cxnLst>
                <a:rect l="0" t="0" r="r" b="b"/>
                <a:pathLst>
                  <a:path w="36" h="36">
                    <a:moveTo>
                      <a:pt x="18" y="0"/>
                    </a:moveTo>
                    <a:lnTo>
                      <a:pt x="36" y="18"/>
                    </a:lnTo>
                    <a:lnTo>
                      <a:pt x="18" y="36"/>
                    </a:lnTo>
                    <a:lnTo>
                      <a:pt x="0" y="18"/>
                    </a:lnTo>
                    <a:lnTo>
                      <a:pt x="18" y="0"/>
                    </a:lnTo>
                    <a:close/>
                  </a:path>
                </a:pathLst>
              </a:custGeom>
              <a:solidFill>
                <a:srgbClr val="F24F11"/>
              </a:solidFill>
              <a:ln w="9525">
                <a:solidFill>
                  <a:srgbClr val="F24F11"/>
                </a:solidFill>
                <a:prstDash val="solid"/>
                <a:round/>
                <a:headEnd/>
                <a:tailEnd/>
              </a:ln>
            </p:spPr>
            <p:txBody>
              <a:bodyPr/>
              <a:lstStyle/>
              <a:p>
                <a:endParaRPr lang="it-IT"/>
              </a:p>
            </p:txBody>
          </p:sp>
          <p:sp>
            <p:nvSpPr>
              <p:cNvPr id="363" name="Freeform 338"/>
              <p:cNvSpPr>
                <a:spLocks/>
              </p:cNvSpPr>
              <p:nvPr/>
            </p:nvSpPr>
            <p:spPr bwMode="auto">
              <a:xfrm>
                <a:off x="2464" y="2554"/>
                <a:ext cx="33" cy="31"/>
              </a:xfrm>
              <a:custGeom>
                <a:avLst/>
                <a:gdLst>
                  <a:gd name="T0" fmla="*/ 18 w 36"/>
                  <a:gd name="T1" fmla="*/ 0 h 36"/>
                  <a:gd name="T2" fmla="*/ 36 w 36"/>
                  <a:gd name="T3" fmla="*/ 18 h 36"/>
                  <a:gd name="T4" fmla="*/ 18 w 36"/>
                  <a:gd name="T5" fmla="*/ 36 h 36"/>
                  <a:gd name="T6" fmla="*/ 0 w 36"/>
                  <a:gd name="T7" fmla="*/ 18 h 36"/>
                  <a:gd name="T8" fmla="*/ 18 w 36"/>
                  <a:gd name="T9" fmla="*/ 0 h 36"/>
                </a:gdLst>
                <a:ahLst/>
                <a:cxnLst>
                  <a:cxn ang="0">
                    <a:pos x="T0" y="T1"/>
                  </a:cxn>
                  <a:cxn ang="0">
                    <a:pos x="T2" y="T3"/>
                  </a:cxn>
                  <a:cxn ang="0">
                    <a:pos x="T4" y="T5"/>
                  </a:cxn>
                  <a:cxn ang="0">
                    <a:pos x="T6" y="T7"/>
                  </a:cxn>
                  <a:cxn ang="0">
                    <a:pos x="T8" y="T9"/>
                  </a:cxn>
                </a:cxnLst>
                <a:rect l="0" t="0" r="r" b="b"/>
                <a:pathLst>
                  <a:path w="36" h="36">
                    <a:moveTo>
                      <a:pt x="18" y="0"/>
                    </a:moveTo>
                    <a:lnTo>
                      <a:pt x="36" y="18"/>
                    </a:lnTo>
                    <a:lnTo>
                      <a:pt x="18" y="36"/>
                    </a:lnTo>
                    <a:lnTo>
                      <a:pt x="0" y="18"/>
                    </a:lnTo>
                    <a:lnTo>
                      <a:pt x="18" y="0"/>
                    </a:lnTo>
                    <a:close/>
                  </a:path>
                </a:pathLst>
              </a:custGeom>
              <a:solidFill>
                <a:srgbClr val="F24F11"/>
              </a:solidFill>
              <a:ln w="9525">
                <a:solidFill>
                  <a:srgbClr val="F24F11"/>
                </a:solidFill>
                <a:prstDash val="solid"/>
                <a:round/>
                <a:headEnd/>
                <a:tailEnd/>
              </a:ln>
            </p:spPr>
            <p:txBody>
              <a:bodyPr/>
              <a:lstStyle/>
              <a:p>
                <a:endParaRPr lang="it-IT"/>
              </a:p>
            </p:txBody>
          </p:sp>
          <p:sp>
            <p:nvSpPr>
              <p:cNvPr id="364" name="Freeform 339"/>
              <p:cNvSpPr>
                <a:spLocks/>
              </p:cNvSpPr>
              <p:nvPr/>
            </p:nvSpPr>
            <p:spPr bwMode="auto">
              <a:xfrm>
                <a:off x="2464" y="2554"/>
                <a:ext cx="33" cy="31"/>
              </a:xfrm>
              <a:custGeom>
                <a:avLst/>
                <a:gdLst>
                  <a:gd name="T0" fmla="*/ 18 w 36"/>
                  <a:gd name="T1" fmla="*/ 0 h 36"/>
                  <a:gd name="T2" fmla="*/ 36 w 36"/>
                  <a:gd name="T3" fmla="*/ 18 h 36"/>
                  <a:gd name="T4" fmla="*/ 18 w 36"/>
                  <a:gd name="T5" fmla="*/ 36 h 36"/>
                  <a:gd name="T6" fmla="*/ 0 w 36"/>
                  <a:gd name="T7" fmla="*/ 18 h 36"/>
                  <a:gd name="T8" fmla="*/ 18 w 36"/>
                  <a:gd name="T9" fmla="*/ 0 h 36"/>
                </a:gdLst>
                <a:ahLst/>
                <a:cxnLst>
                  <a:cxn ang="0">
                    <a:pos x="T0" y="T1"/>
                  </a:cxn>
                  <a:cxn ang="0">
                    <a:pos x="T2" y="T3"/>
                  </a:cxn>
                  <a:cxn ang="0">
                    <a:pos x="T4" y="T5"/>
                  </a:cxn>
                  <a:cxn ang="0">
                    <a:pos x="T6" y="T7"/>
                  </a:cxn>
                  <a:cxn ang="0">
                    <a:pos x="T8" y="T9"/>
                  </a:cxn>
                </a:cxnLst>
                <a:rect l="0" t="0" r="r" b="b"/>
                <a:pathLst>
                  <a:path w="36" h="36">
                    <a:moveTo>
                      <a:pt x="18" y="0"/>
                    </a:moveTo>
                    <a:lnTo>
                      <a:pt x="36" y="18"/>
                    </a:lnTo>
                    <a:lnTo>
                      <a:pt x="18" y="36"/>
                    </a:lnTo>
                    <a:lnTo>
                      <a:pt x="0" y="18"/>
                    </a:lnTo>
                    <a:lnTo>
                      <a:pt x="18" y="0"/>
                    </a:lnTo>
                    <a:close/>
                  </a:path>
                </a:pathLst>
              </a:custGeom>
              <a:solidFill>
                <a:srgbClr val="F24F11"/>
              </a:solidFill>
              <a:ln w="9525">
                <a:solidFill>
                  <a:srgbClr val="F24F11"/>
                </a:solidFill>
                <a:prstDash val="solid"/>
                <a:round/>
                <a:headEnd/>
                <a:tailEnd/>
              </a:ln>
            </p:spPr>
            <p:txBody>
              <a:bodyPr/>
              <a:lstStyle/>
              <a:p>
                <a:endParaRPr lang="it-IT"/>
              </a:p>
            </p:txBody>
          </p:sp>
          <p:sp>
            <p:nvSpPr>
              <p:cNvPr id="365" name="Freeform 340"/>
              <p:cNvSpPr>
                <a:spLocks/>
              </p:cNvSpPr>
              <p:nvPr/>
            </p:nvSpPr>
            <p:spPr bwMode="auto">
              <a:xfrm>
                <a:off x="2464" y="2554"/>
                <a:ext cx="33" cy="31"/>
              </a:xfrm>
              <a:custGeom>
                <a:avLst/>
                <a:gdLst>
                  <a:gd name="T0" fmla="*/ 18 w 36"/>
                  <a:gd name="T1" fmla="*/ 0 h 36"/>
                  <a:gd name="T2" fmla="*/ 36 w 36"/>
                  <a:gd name="T3" fmla="*/ 18 h 36"/>
                  <a:gd name="T4" fmla="*/ 18 w 36"/>
                  <a:gd name="T5" fmla="*/ 36 h 36"/>
                  <a:gd name="T6" fmla="*/ 0 w 36"/>
                  <a:gd name="T7" fmla="*/ 18 h 36"/>
                  <a:gd name="T8" fmla="*/ 18 w 36"/>
                  <a:gd name="T9" fmla="*/ 0 h 36"/>
                </a:gdLst>
                <a:ahLst/>
                <a:cxnLst>
                  <a:cxn ang="0">
                    <a:pos x="T0" y="T1"/>
                  </a:cxn>
                  <a:cxn ang="0">
                    <a:pos x="T2" y="T3"/>
                  </a:cxn>
                  <a:cxn ang="0">
                    <a:pos x="T4" y="T5"/>
                  </a:cxn>
                  <a:cxn ang="0">
                    <a:pos x="T6" y="T7"/>
                  </a:cxn>
                  <a:cxn ang="0">
                    <a:pos x="T8" y="T9"/>
                  </a:cxn>
                </a:cxnLst>
                <a:rect l="0" t="0" r="r" b="b"/>
                <a:pathLst>
                  <a:path w="36" h="36">
                    <a:moveTo>
                      <a:pt x="18" y="0"/>
                    </a:moveTo>
                    <a:lnTo>
                      <a:pt x="36" y="18"/>
                    </a:lnTo>
                    <a:lnTo>
                      <a:pt x="18" y="36"/>
                    </a:lnTo>
                    <a:lnTo>
                      <a:pt x="0" y="18"/>
                    </a:lnTo>
                    <a:lnTo>
                      <a:pt x="18" y="0"/>
                    </a:lnTo>
                    <a:close/>
                  </a:path>
                </a:pathLst>
              </a:custGeom>
              <a:solidFill>
                <a:srgbClr val="F24F11"/>
              </a:solidFill>
              <a:ln w="9525">
                <a:solidFill>
                  <a:srgbClr val="F24F11"/>
                </a:solidFill>
                <a:prstDash val="solid"/>
                <a:round/>
                <a:headEnd/>
                <a:tailEnd/>
              </a:ln>
            </p:spPr>
            <p:txBody>
              <a:bodyPr/>
              <a:lstStyle/>
              <a:p>
                <a:endParaRPr lang="it-IT"/>
              </a:p>
            </p:txBody>
          </p:sp>
          <p:sp>
            <p:nvSpPr>
              <p:cNvPr id="366" name="Freeform 341"/>
              <p:cNvSpPr>
                <a:spLocks/>
              </p:cNvSpPr>
              <p:nvPr/>
            </p:nvSpPr>
            <p:spPr bwMode="auto">
              <a:xfrm>
                <a:off x="2464" y="2554"/>
                <a:ext cx="33" cy="31"/>
              </a:xfrm>
              <a:custGeom>
                <a:avLst/>
                <a:gdLst>
                  <a:gd name="T0" fmla="*/ 18 w 36"/>
                  <a:gd name="T1" fmla="*/ 0 h 36"/>
                  <a:gd name="T2" fmla="*/ 36 w 36"/>
                  <a:gd name="T3" fmla="*/ 18 h 36"/>
                  <a:gd name="T4" fmla="*/ 18 w 36"/>
                  <a:gd name="T5" fmla="*/ 36 h 36"/>
                  <a:gd name="T6" fmla="*/ 0 w 36"/>
                  <a:gd name="T7" fmla="*/ 18 h 36"/>
                  <a:gd name="T8" fmla="*/ 18 w 36"/>
                  <a:gd name="T9" fmla="*/ 0 h 36"/>
                </a:gdLst>
                <a:ahLst/>
                <a:cxnLst>
                  <a:cxn ang="0">
                    <a:pos x="T0" y="T1"/>
                  </a:cxn>
                  <a:cxn ang="0">
                    <a:pos x="T2" y="T3"/>
                  </a:cxn>
                  <a:cxn ang="0">
                    <a:pos x="T4" y="T5"/>
                  </a:cxn>
                  <a:cxn ang="0">
                    <a:pos x="T6" y="T7"/>
                  </a:cxn>
                  <a:cxn ang="0">
                    <a:pos x="T8" y="T9"/>
                  </a:cxn>
                </a:cxnLst>
                <a:rect l="0" t="0" r="r" b="b"/>
                <a:pathLst>
                  <a:path w="36" h="36">
                    <a:moveTo>
                      <a:pt x="18" y="0"/>
                    </a:moveTo>
                    <a:lnTo>
                      <a:pt x="36" y="18"/>
                    </a:lnTo>
                    <a:lnTo>
                      <a:pt x="18" y="36"/>
                    </a:lnTo>
                    <a:lnTo>
                      <a:pt x="0" y="18"/>
                    </a:lnTo>
                    <a:lnTo>
                      <a:pt x="18" y="0"/>
                    </a:lnTo>
                    <a:close/>
                  </a:path>
                </a:pathLst>
              </a:custGeom>
              <a:solidFill>
                <a:srgbClr val="F24F11"/>
              </a:solidFill>
              <a:ln w="9525">
                <a:solidFill>
                  <a:srgbClr val="F24F11"/>
                </a:solidFill>
                <a:prstDash val="solid"/>
                <a:round/>
                <a:headEnd/>
                <a:tailEnd/>
              </a:ln>
            </p:spPr>
            <p:txBody>
              <a:bodyPr/>
              <a:lstStyle/>
              <a:p>
                <a:endParaRPr lang="it-IT"/>
              </a:p>
            </p:txBody>
          </p:sp>
          <p:sp>
            <p:nvSpPr>
              <p:cNvPr id="367" name="Freeform 342"/>
              <p:cNvSpPr>
                <a:spLocks/>
              </p:cNvSpPr>
              <p:nvPr/>
            </p:nvSpPr>
            <p:spPr bwMode="auto">
              <a:xfrm>
                <a:off x="2464" y="2554"/>
                <a:ext cx="33" cy="31"/>
              </a:xfrm>
              <a:custGeom>
                <a:avLst/>
                <a:gdLst>
                  <a:gd name="T0" fmla="*/ 18 w 36"/>
                  <a:gd name="T1" fmla="*/ 0 h 36"/>
                  <a:gd name="T2" fmla="*/ 36 w 36"/>
                  <a:gd name="T3" fmla="*/ 18 h 36"/>
                  <a:gd name="T4" fmla="*/ 18 w 36"/>
                  <a:gd name="T5" fmla="*/ 36 h 36"/>
                  <a:gd name="T6" fmla="*/ 0 w 36"/>
                  <a:gd name="T7" fmla="*/ 18 h 36"/>
                  <a:gd name="T8" fmla="*/ 18 w 36"/>
                  <a:gd name="T9" fmla="*/ 0 h 36"/>
                </a:gdLst>
                <a:ahLst/>
                <a:cxnLst>
                  <a:cxn ang="0">
                    <a:pos x="T0" y="T1"/>
                  </a:cxn>
                  <a:cxn ang="0">
                    <a:pos x="T2" y="T3"/>
                  </a:cxn>
                  <a:cxn ang="0">
                    <a:pos x="T4" y="T5"/>
                  </a:cxn>
                  <a:cxn ang="0">
                    <a:pos x="T6" y="T7"/>
                  </a:cxn>
                  <a:cxn ang="0">
                    <a:pos x="T8" y="T9"/>
                  </a:cxn>
                </a:cxnLst>
                <a:rect l="0" t="0" r="r" b="b"/>
                <a:pathLst>
                  <a:path w="36" h="36">
                    <a:moveTo>
                      <a:pt x="18" y="0"/>
                    </a:moveTo>
                    <a:lnTo>
                      <a:pt x="36" y="18"/>
                    </a:lnTo>
                    <a:lnTo>
                      <a:pt x="18" y="36"/>
                    </a:lnTo>
                    <a:lnTo>
                      <a:pt x="0" y="18"/>
                    </a:lnTo>
                    <a:lnTo>
                      <a:pt x="18" y="0"/>
                    </a:lnTo>
                    <a:close/>
                  </a:path>
                </a:pathLst>
              </a:custGeom>
              <a:solidFill>
                <a:srgbClr val="F24F11"/>
              </a:solidFill>
              <a:ln w="9525">
                <a:solidFill>
                  <a:srgbClr val="F24F11"/>
                </a:solidFill>
                <a:prstDash val="solid"/>
                <a:round/>
                <a:headEnd/>
                <a:tailEnd/>
              </a:ln>
            </p:spPr>
            <p:txBody>
              <a:bodyPr/>
              <a:lstStyle/>
              <a:p>
                <a:endParaRPr lang="it-IT"/>
              </a:p>
            </p:txBody>
          </p:sp>
          <p:sp>
            <p:nvSpPr>
              <p:cNvPr id="368" name="Freeform 343"/>
              <p:cNvSpPr>
                <a:spLocks/>
              </p:cNvSpPr>
              <p:nvPr/>
            </p:nvSpPr>
            <p:spPr bwMode="auto">
              <a:xfrm>
                <a:off x="2464" y="2554"/>
                <a:ext cx="33" cy="31"/>
              </a:xfrm>
              <a:custGeom>
                <a:avLst/>
                <a:gdLst>
                  <a:gd name="T0" fmla="*/ 18 w 36"/>
                  <a:gd name="T1" fmla="*/ 0 h 36"/>
                  <a:gd name="T2" fmla="*/ 36 w 36"/>
                  <a:gd name="T3" fmla="*/ 18 h 36"/>
                  <a:gd name="T4" fmla="*/ 18 w 36"/>
                  <a:gd name="T5" fmla="*/ 36 h 36"/>
                  <a:gd name="T6" fmla="*/ 0 w 36"/>
                  <a:gd name="T7" fmla="*/ 18 h 36"/>
                  <a:gd name="T8" fmla="*/ 18 w 36"/>
                  <a:gd name="T9" fmla="*/ 0 h 36"/>
                </a:gdLst>
                <a:ahLst/>
                <a:cxnLst>
                  <a:cxn ang="0">
                    <a:pos x="T0" y="T1"/>
                  </a:cxn>
                  <a:cxn ang="0">
                    <a:pos x="T2" y="T3"/>
                  </a:cxn>
                  <a:cxn ang="0">
                    <a:pos x="T4" y="T5"/>
                  </a:cxn>
                  <a:cxn ang="0">
                    <a:pos x="T6" y="T7"/>
                  </a:cxn>
                  <a:cxn ang="0">
                    <a:pos x="T8" y="T9"/>
                  </a:cxn>
                </a:cxnLst>
                <a:rect l="0" t="0" r="r" b="b"/>
                <a:pathLst>
                  <a:path w="36" h="36">
                    <a:moveTo>
                      <a:pt x="18" y="0"/>
                    </a:moveTo>
                    <a:lnTo>
                      <a:pt x="36" y="18"/>
                    </a:lnTo>
                    <a:lnTo>
                      <a:pt x="18" y="36"/>
                    </a:lnTo>
                    <a:lnTo>
                      <a:pt x="0" y="18"/>
                    </a:lnTo>
                    <a:lnTo>
                      <a:pt x="18" y="0"/>
                    </a:lnTo>
                    <a:close/>
                  </a:path>
                </a:pathLst>
              </a:custGeom>
              <a:solidFill>
                <a:srgbClr val="F24F11"/>
              </a:solidFill>
              <a:ln w="9525">
                <a:solidFill>
                  <a:srgbClr val="F24F11"/>
                </a:solidFill>
                <a:prstDash val="solid"/>
                <a:round/>
                <a:headEnd/>
                <a:tailEnd/>
              </a:ln>
            </p:spPr>
            <p:txBody>
              <a:bodyPr/>
              <a:lstStyle/>
              <a:p>
                <a:endParaRPr lang="it-IT"/>
              </a:p>
            </p:txBody>
          </p:sp>
          <p:sp>
            <p:nvSpPr>
              <p:cNvPr id="369" name="Freeform 344"/>
              <p:cNvSpPr>
                <a:spLocks/>
              </p:cNvSpPr>
              <p:nvPr/>
            </p:nvSpPr>
            <p:spPr bwMode="auto">
              <a:xfrm>
                <a:off x="2464" y="2554"/>
                <a:ext cx="33" cy="31"/>
              </a:xfrm>
              <a:custGeom>
                <a:avLst/>
                <a:gdLst>
                  <a:gd name="T0" fmla="*/ 18 w 36"/>
                  <a:gd name="T1" fmla="*/ 0 h 36"/>
                  <a:gd name="T2" fmla="*/ 36 w 36"/>
                  <a:gd name="T3" fmla="*/ 18 h 36"/>
                  <a:gd name="T4" fmla="*/ 18 w 36"/>
                  <a:gd name="T5" fmla="*/ 36 h 36"/>
                  <a:gd name="T6" fmla="*/ 0 w 36"/>
                  <a:gd name="T7" fmla="*/ 18 h 36"/>
                  <a:gd name="T8" fmla="*/ 18 w 36"/>
                  <a:gd name="T9" fmla="*/ 0 h 36"/>
                </a:gdLst>
                <a:ahLst/>
                <a:cxnLst>
                  <a:cxn ang="0">
                    <a:pos x="T0" y="T1"/>
                  </a:cxn>
                  <a:cxn ang="0">
                    <a:pos x="T2" y="T3"/>
                  </a:cxn>
                  <a:cxn ang="0">
                    <a:pos x="T4" y="T5"/>
                  </a:cxn>
                  <a:cxn ang="0">
                    <a:pos x="T6" y="T7"/>
                  </a:cxn>
                  <a:cxn ang="0">
                    <a:pos x="T8" y="T9"/>
                  </a:cxn>
                </a:cxnLst>
                <a:rect l="0" t="0" r="r" b="b"/>
                <a:pathLst>
                  <a:path w="36" h="36">
                    <a:moveTo>
                      <a:pt x="18" y="0"/>
                    </a:moveTo>
                    <a:lnTo>
                      <a:pt x="36" y="18"/>
                    </a:lnTo>
                    <a:lnTo>
                      <a:pt x="18" y="36"/>
                    </a:lnTo>
                    <a:lnTo>
                      <a:pt x="0" y="18"/>
                    </a:lnTo>
                    <a:lnTo>
                      <a:pt x="18" y="0"/>
                    </a:lnTo>
                    <a:close/>
                  </a:path>
                </a:pathLst>
              </a:custGeom>
              <a:solidFill>
                <a:srgbClr val="F24F11"/>
              </a:solidFill>
              <a:ln w="9525">
                <a:solidFill>
                  <a:srgbClr val="F24F11"/>
                </a:solidFill>
                <a:prstDash val="solid"/>
                <a:round/>
                <a:headEnd/>
                <a:tailEnd/>
              </a:ln>
            </p:spPr>
            <p:txBody>
              <a:bodyPr/>
              <a:lstStyle/>
              <a:p>
                <a:endParaRPr lang="it-IT"/>
              </a:p>
            </p:txBody>
          </p:sp>
          <p:sp>
            <p:nvSpPr>
              <p:cNvPr id="370" name="Freeform 345"/>
              <p:cNvSpPr>
                <a:spLocks/>
              </p:cNvSpPr>
              <p:nvPr/>
            </p:nvSpPr>
            <p:spPr bwMode="auto">
              <a:xfrm>
                <a:off x="2464" y="2554"/>
                <a:ext cx="33" cy="31"/>
              </a:xfrm>
              <a:custGeom>
                <a:avLst/>
                <a:gdLst>
                  <a:gd name="T0" fmla="*/ 18 w 36"/>
                  <a:gd name="T1" fmla="*/ 0 h 36"/>
                  <a:gd name="T2" fmla="*/ 36 w 36"/>
                  <a:gd name="T3" fmla="*/ 18 h 36"/>
                  <a:gd name="T4" fmla="*/ 18 w 36"/>
                  <a:gd name="T5" fmla="*/ 36 h 36"/>
                  <a:gd name="T6" fmla="*/ 0 w 36"/>
                  <a:gd name="T7" fmla="*/ 18 h 36"/>
                  <a:gd name="T8" fmla="*/ 18 w 36"/>
                  <a:gd name="T9" fmla="*/ 0 h 36"/>
                </a:gdLst>
                <a:ahLst/>
                <a:cxnLst>
                  <a:cxn ang="0">
                    <a:pos x="T0" y="T1"/>
                  </a:cxn>
                  <a:cxn ang="0">
                    <a:pos x="T2" y="T3"/>
                  </a:cxn>
                  <a:cxn ang="0">
                    <a:pos x="T4" y="T5"/>
                  </a:cxn>
                  <a:cxn ang="0">
                    <a:pos x="T6" y="T7"/>
                  </a:cxn>
                  <a:cxn ang="0">
                    <a:pos x="T8" y="T9"/>
                  </a:cxn>
                </a:cxnLst>
                <a:rect l="0" t="0" r="r" b="b"/>
                <a:pathLst>
                  <a:path w="36" h="36">
                    <a:moveTo>
                      <a:pt x="18" y="0"/>
                    </a:moveTo>
                    <a:lnTo>
                      <a:pt x="36" y="18"/>
                    </a:lnTo>
                    <a:lnTo>
                      <a:pt x="18" y="36"/>
                    </a:lnTo>
                    <a:lnTo>
                      <a:pt x="0" y="18"/>
                    </a:lnTo>
                    <a:lnTo>
                      <a:pt x="18" y="0"/>
                    </a:lnTo>
                    <a:close/>
                  </a:path>
                </a:pathLst>
              </a:custGeom>
              <a:solidFill>
                <a:srgbClr val="F24F11"/>
              </a:solidFill>
              <a:ln w="9525">
                <a:solidFill>
                  <a:srgbClr val="F24F11"/>
                </a:solidFill>
                <a:prstDash val="solid"/>
                <a:round/>
                <a:headEnd/>
                <a:tailEnd/>
              </a:ln>
            </p:spPr>
            <p:txBody>
              <a:bodyPr/>
              <a:lstStyle/>
              <a:p>
                <a:endParaRPr lang="it-IT"/>
              </a:p>
            </p:txBody>
          </p:sp>
          <p:sp>
            <p:nvSpPr>
              <p:cNvPr id="371" name="Freeform 346"/>
              <p:cNvSpPr>
                <a:spLocks/>
              </p:cNvSpPr>
              <p:nvPr/>
            </p:nvSpPr>
            <p:spPr bwMode="auto">
              <a:xfrm>
                <a:off x="2464" y="2554"/>
                <a:ext cx="33" cy="31"/>
              </a:xfrm>
              <a:custGeom>
                <a:avLst/>
                <a:gdLst>
                  <a:gd name="T0" fmla="*/ 18 w 36"/>
                  <a:gd name="T1" fmla="*/ 0 h 36"/>
                  <a:gd name="T2" fmla="*/ 36 w 36"/>
                  <a:gd name="T3" fmla="*/ 18 h 36"/>
                  <a:gd name="T4" fmla="*/ 18 w 36"/>
                  <a:gd name="T5" fmla="*/ 36 h 36"/>
                  <a:gd name="T6" fmla="*/ 0 w 36"/>
                  <a:gd name="T7" fmla="*/ 18 h 36"/>
                  <a:gd name="T8" fmla="*/ 18 w 36"/>
                  <a:gd name="T9" fmla="*/ 0 h 36"/>
                </a:gdLst>
                <a:ahLst/>
                <a:cxnLst>
                  <a:cxn ang="0">
                    <a:pos x="T0" y="T1"/>
                  </a:cxn>
                  <a:cxn ang="0">
                    <a:pos x="T2" y="T3"/>
                  </a:cxn>
                  <a:cxn ang="0">
                    <a:pos x="T4" y="T5"/>
                  </a:cxn>
                  <a:cxn ang="0">
                    <a:pos x="T6" y="T7"/>
                  </a:cxn>
                  <a:cxn ang="0">
                    <a:pos x="T8" y="T9"/>
                  </a:cxn>
                </a:cxnLst>
                <a:rect l="0" t="0" r="r" b="b"/>
                <a:pathLst>
                  <a:path w="36" h="36">
                    <a:moveTo>
                      <a:pt x="18" y="0"/>
                    </a:moveTo>
                    <a:lnTo>
                      <a:pt x="36" y="18"/>
                    </a:lnTo>
                    <a:lnTo>
                      <a:pt x="18" y="36"/>
                    </a:lnTo>
                    <a:lnTo>
                      <a:pt x="0" y="18"/>
                    </a:lnTo>
                    <a:lnTo>
                      <a:pt x="18" y="0"/>
                    </a:lnTo>
                    <a:close/>
                  </a:path>
                </a:pathLst>
              </a:custGeom>
              <a:solidFill>
                <a:srgbClr val="F24F11"/>
              </a:solidFill>
              <a:ln w="9525">
                <a:solidFill>
                  <a:srgbClr val="F24F11"/>
                </a:solidFill>
                <a:prstDash val="solid"/>
                <a:round/>
                <a:headEnd/>
                <a:tailEnd/>
              </a:ln>
            </p:spPr>
            <p:txBody>
              <a:bodyPr/>
              <a:lstStyle/>
              <a:p>
                <a:endParaRPr lang="it-IT"/>
              </a:p>
            </p:txBody>
          </p:sp>
          <p:sp>
            <p:nvSpPr>
              <p:cNvPr id="372" name="Freeform 347"/>
              <p:cNvSpPr>
                <a:spLocks/>
              </p:cNvSpPr>
              <p:nvPr/>
            </p:nvSpPr>
            <p:spPr bwMode="auto">
              <a:xfrm>
                <a:off x="2464" y="2554"/>
                <a:ext cx="33" cy="31"/>
              </a:xfrm>
              <a:custGeom>
                <a:avLst/>
                <a:gdLst>
                  <a:gd name="T0" fmla="*/ 18 w 36"/>
                  <a:gd name="T1" fmla="*/ 0 h 36"/>
                  <a:gd name="T2" fmla="*/ 36 w 36"/>
                  <a:gd name="T3" fmla="*/ 18 h 36"/>
                  <a:gd name="T4" fmla="*/ 18 w 36"/>
                  <a:gd name="T5" fmla="*/ 36 h 36"/>
                  <a:gd name="T6" fmla="*/ 0 w 36"/>
                  <a:gd name="T7" fmla="*/ 18 h 36"/>
                  <a:gd name="T8" fmla="*/ 18 w 36"/>
                  <a:gd name="T9" fmla="*/ 0 h 36"/>
                </a:gdLst>
                <a:ahLst/>
                <a:cxnLst>
                  <a:cxn ang="0">
                    <a:pos x="T0" y="T1"/>
                  </a:cxn>
                  <a:cxn ang="0">
                    <a:pos x="T2" y="T3"/>
                  </a:cxn>
                  <a:cxn ang="0">
                    <a:pos x="T4" y="T5"/>
                  </a:cxn>
                  <a:cxn ang="0">
                    <a:pos x="T6" y="T7"/>
                  </a:cxn>
                  <a:cxn ang="0">
                    <a:pos x="T8" y="T9"/>
                  </a:cxn>
                </a:cxnLst>
                <a:rect l="0" t="0" r="r" b="b"/>
                <a:pathLst>
                  <a:path w="36" h="36">
                    <a:moveTo>
                      <a:pt x="18" y="0"/>
                    </a:moveTo>
                    <a:lnTo>
                      <a:pt x="36" y="18"/>
                    </a:lnTo>
                    <a:lnTo>
                      <a:pt x="18" y="36"/>
                    </a:lnTo>
                    <a:lnTo>
                      <a:pt x="0" y="18"/>
                    </a:lnTo>
                    <a:lnTo>
                      <a:pt x="18" y="0"/>
                    </a:lnTo>
                    <a:close/>
                  </a:path>
                </a:pathLst>
              </a:custGeom>
              <a:solidFill>
                <a:srgbClr val="F24F11"/>
              </a:solidFill>
              <a:ln w="9525">
                <a:solidFill>
                  <a:srgbClr val="F24F11"/>
                </a:solidFill>
                <a:prstDash val="solid"/>
                <a:round/>
                <a:headEnd/>
                <a:tailEnd/>
              </a:ln>
            </p:spPr>
            <p:txBody>
              <a:bodyPr/>
              <a:lstStyle/>
              <a:p>
                <a:endParaRPr lang="it-IT"/>
              </a:p>
            </p:txBody>
          </p:sp>
          <p:sp>
            <p:nvSpPr>
              <p:cNvPr id="373" name="Freeform 348"/>
              <p:cNvSpPr>
                <a:spLocks/>
              </p:cNvSpPr>
              <p:nvPr/>
            </p:nvSpPr>
            <p:spPr bwMode="auto">
              <a:xfrm>
                <a:off x="2464" y="2554"/>
                <a:ext cx="33" cy="31"/>
              </a:xfrm>
              <a:custGeom>
                <a:avLst/>
                <a:gdLst>
                  <a:gd name="T0" fmla="*/ 18 w 36"/>
                  <a:gd name="T1" fmla="*/ 0 h 36"/>
                  <a:gd name="T2" fmla="*/ 36 w 36"/>
                  <a:gd name="T3" fmla="*/ 18 h 36"/>
                  <a:gd name="T4" fmla="*/ 18 w 36"/>
                  <a:gd name="T5" fmla="*/ 36 h 36"/>
                  <a:gd name="T6" fmla="*/ 0 w 36"/>
                  <a:gd name="T7" fmla="*/ 18 h 36"/>
                  <a:gd name="T8" fmla="*/ 18 w 36"/>
                  <a:gd name="T9" fmla="*/ 0 h 36"/>
                </a:gdLst>
                <a:ahLst/>
                <a:cxnLst>
                  <a:cxn ang="0">
                    <a:pos x="T0" y="T1"/>
                  </a:cxn>
                  <a:cxn ang="0">
                    <a:pos x="T2" y="T3"/>
                  </a:cxn>
                  <a:cxn ang="0">
                    <a:pos x="T4" y="T5"/>
                  </a:cxn>
                  <a:cxn ang="0">
                    <a:pos x="T6" y="T7"/>
                  </a:cxn>
                  <a:cxn ang="0">
                    <a:pos x="T8" y="T9"/>
                  </a:cxn>
                </a:cxnLst>
                <a:rect l="0" t="0" r="r" b="b"/>
                <a:pathLst>
                  <a:path w="36" h="36">
                    <a:moveTo>
                      <a:pt x="18" y="0"/>
                    </a:moveTo>
                    <a:lnTo>
                      <a:pt x="36" y="18"/>
                    </a:lnTo>
                    <a:lnTo>
                      <a:pt x="18" y="36"/>
                    </a:lnTo>
                    <a:lnTo>
                      <a:pt x="0" y="18"/>
                    </a:lnTo>
                    <a:lnTo>
                      <a:pt x="18" y="0"/>
                    </a:lnTo>
                    <a:close/>
                  </a:path>
                </a:pathLst>
              </a:custGeom>
              <a:solidFill>
                <a:srgbClr val="F24F11"/>
              </a:solidFill>
              <a:ln w="9525">
                <a:solidFill>
                  <a:srgbClr val="F24F11"/>
                </a:solidFill>
                <a:prstDash val="solid"/>
                <a:round/>
                <a:headEnd/>
                <a:tailEnd/>
              </a:ln>
            </p:spPr>
            <p:txBody>
              <a:bodyPr/>
              <a:lstStyle/>
              <a:p>
                <a:endParaRPr lang="it-IT"/>
              </a:p>
            </p:txBody>
          </p:sp>
          <p:sp>
            <p:nvSpPr>
              <p:cNvPr id="374" name="Freeform 349"/>
              <p:cNvSpPr>
                <a:spLocks/>
              </p:cNvSpPr>
              <p:nvPr/>
            </p:nvSpPr>
            <p:spPr bwMode="auto">
              <a:xfrm>
                <a:off x="2464" y="2554"/>
                <a:ext cx="33" cy="31"/>
              </a:xfrm>
              <a:custGeom>
                <a:avLst/>
                <a:gdLst>
                  <a:gd name="T0" fmla="*/ 18 w 36"/>
                  <a:gd name="T1" fmla="*/ 0 h 36"/>
                  <a:gd name="T2" fmla="*/ 36 w 36"/>
                  <a:gd name="T3" fmla="*/ 18 h 36"/>
                  <a:gd name="T4" fmla="*/ 18 w 36"/>
                  <a:gd name="T5" fmla="*/ 36 h 36"/>
                  <a:gd name="T6" fmla="*/ 0 w 36"/>
                  <a:gd name="T7" fmla="*/ 18 h 36"/>
                  <a:gd name="T8" fmla="*/ 18 w 36"/>
                  <a:gd name="T9" fmla="*/ 0 h 36"/>
                </a:gdLst>
                <a:ahLst/>
                <a:cxnLst>
                  <a:cxn ang="0">
                    <a:pos x="T0" y="T1"/>
                  </a:cxn>
                  <a:cxn ang="0">
                    <a:pos x="T2" y="T3"/>
                  </a:cxn>
                  <a:cxn ang="0">
                    <a:pos x="T4" y="T5"/>
                  </a:cxn>
                  <a:cxn ang="0">
                    <a:pos x="T6" y="T7"/>
                  </a:cxn>
                  <a:cxn ang="0">
                    <a:pos x="T8" y="T9"/>
                  </a:cxn>
                </a:cxnLst>
                <a:rect l="0" t="0" r="r" b="b"/>
                <a:pathLst>
                  <a:path w="36" h="36">
                    <a:moveTo>
                      <a:pt x="18" y="0"/>
                    </a:moveTo>
                    <a:lnTo>
                      <a:pt x="36" y="18"/>
                    </a:lnTo>
                    <a:lnTo>
                      <a:pt x="18" y="36"/>
                    </a:lnTo>
                    <a:lnTo>
                      <a:pt x="0" y="18"/>
                    </a:lnTo>
                    <a:lnTo>
                      <a:pt x="18" y="0"/>
                    </a:lnTo>
                    <a:close/>
                  </a:path>
                </a:pathLst>
              </a:custGeom>
              <a:solidFill>
                <a:srgbClr val="F24F11"/>
              </a:solidFill>
              <a:ln w="9525">
                <a:solidFill>
                  <a:srgbClr val="F24F11"/>
                </a:solidFill>
                <a:prstDash val="solid"/>
                <a:round/>
                <a:headEnd/>
                <a:tailEnd/>
              </a:ln>
            </p:spPr>
            <p:txBody>
              <a:bodyPr/>
              <a:lstStyle/>
              <a:p>
                <a:endParaRPr lang="it-IT"/>
              </a:p>
            </p:txBody>
          </p:sp>
          <p:sp>
            <p:nvSpPr>
              <p:cNvPr id="375" name="Freeform 350"/>
              <p:cNvSpPr>
                <a:spLocks/>
              </p:cNvSpPr>
              <p:nvPr/>
            </p:nvSpPr>
            <p:spPr bwMode="auto">
              <a:xfrm>
                <a:off x="2464" y="2554"/>
                <a:ext cx="33" cy="31"/>
              </a:xfrm>
              <a:custGeom>
                <a:avLst/>
                <a:gdLst>
                  <a:gd name="T0" fmla="*/ 18 w 36"/>
                  <a:gd name="T1" fmla="*/ 0 h 36"/>
                  <a:gd name="T2" fmla="*/ 36 w 36"/>
                  <a:gd name="T3" fmla="*/ 18 h 36"/>
                  <a:gd name="T4" fmla="*/ 18 w 36"/>
                  <a:gd name="T5" fmla="*/ 36 h 36"/>
                  <a:gd name="T6" fmla="*/ 0 w 36"/>
                  <a:gd name="T7" fmla="*/ 18 h 36"/>
                  <a:gd name="T8" fmla="*/ 18 w 36"/>
                  <a:gd name="T9" fmla="*/ 0 h 36"/>
                </a:gdLst>
                <a:ahLst/>
                <a:cxnLst>
                  <a:cxn ang="0">
                    <a:pos x="T0" y="T1"/>
                  </a:cxn>
                  <a:cxn ang="0">
                    <a:pos x="T2" y="T3"/>
                  </a:cxn>
                  <a:cxn ang="0">
                    <a:pos x="T4" y="T5"/>
                  </a:cxn>
                  <a:cxn ang="0">
                    <a:pos x="T6" y="T7"/>
                  </a:cxn>
                  <a:cxn ang="0">
                    <a:pos x="T8" y="T9"/>
                  </a:cxn>
                </a:cxnLst>
                <a:rect l="0" t="0" r="r" b="b"/>
                <a:pathLst>
                  <a:path w="36" h="36">
                    <a:moveTo>
                      <a:pt x="18" y="0"/>
                    </a:moveTo>
                    <a:lnTo>
                      <a:pt x="36" y="18"/>
                    </a:lnTo>
                    <a:lnTo>
                      <a:pt x="18" y="36"/>
                    </a:lnTo>
                    <a:lnTo>
                      <a:pt x="0" y="18"/>
                    </a:lnTo>
                    <a:lnTo>
                      <a:pt x="18" y="0"/>
                    </a:lnTo>
                    <a:close/>
                  </a:path>
                </a:pathLst>
              </a:custGeom>
              <a:solidFill>
                <a:srgbClr val="F24F11"/>
              </a:solidFill>
              <a:ln w="9525">
                <a:solidFill>
                  <a:srgbClr val="F24F11"/>
                </a:solidFill>
                <a:prstDash val="solid"/>
                <a:round/>
                <a:headEnd/>
                <a:tailEnd/>
              </a:ln>
            </p:spPr>
            <p:txBody>
              <a:bodyPr/>
              <a:lstStyle/>
              <a:p>
                <a:endParaRPr lang="it-IT"/>
              </a:p>
            </p:txBody>
          </p:sp>
          <p:sp>
            <p:nvSpPr>
              <p:cNvPr id="376" name="Freeform 351"/>
              <p:cNvSpPr>
                <a:spLocks/>
              </p:cNvSpPr>
              <p:nvPr/>
            </p:nvSpPr>
            <p:spPr bwMode="auto">
              <a:xfrm>
                <a:off x="2464" y="2554"/>
                <a:ext cx="33" cy="31"/>
              </a:xfrm>
              <a:custGeom>
                <a:avLst/>
                <a:gdLst>
                  <a:gd name="T0" fmla="*/ 18 w 36"/>
                  <a:gd name="T1" fmla="*/ 0 h 36"/>
                  <a:gd name="T2" fmla="*/ 36 w 36"/>
                  <a:gd name="T3" fmla="*/ 18 h 36"/>
                  <a:gd name="T4" fmla="*/ 18 w 36"/>
                  <a:gd name="T5" fmla="*/ 36 h 36"/>
                  <a:gd name="T6" fmla="*/ 0 w 36"/>
                  <a:gd name="T7" fmla="*/ 18 h 36"/>
                  <a:gd name="T8" fmla="*/ 18 w 36"/>
                  <a:gd name="T9" fmla="*/ 0 h 36"/>
                </a:gdLst>
                <a:ahLst/>
                <a:cxnLst>
                  <a:cxn ang="0">
                    <a:pos x="T0" y="T1"/>
                  </a:cxn>
                  <a:cxn ang="0">
                    <a:pos x="T2" y="T3"/>
                  </a:cxn>
                  <a:cxn ang="0">
                    <a:pos x="T4" y="T5"/>
                  </a:cxn>
                  <a:cxn ang="0">
                    <a:pos x="T6" y="T7"/>
                  </a:cxn>
                  <a:cxn ang="0">
                    <a:pos x="T8" y="T9"/>
                  </a:cxn>
                </a:cxnLst>
                <a:rect l="0" t="0" r="r" b="b"/>
                <a:pathLst>
                  <a:path w="36" h="36">
                    <a:moveTo>
                      <a:pt x="18" y="0"/>
                    </a:moveTo>
                    <a:lnTo>
                      <a:pt x="36" y="18"/>
                    </a:lnTo>
                    <a:lnTo>
                      <a:pt x="18" y="36"/>
                    </a:lnTo>
                    <a:lnTo>
                      <a:pt x="0" y="18"/>
                    </a:lnTo>
                    <a:lnTo>
                      <a:pt x="18" y="0"/>
                    </a:lnTo>
                    <a:close/>
                  </a:path>
                </a:pathLst>
              </a:custGeom>
              <a:solidFill>
                <a:srgbClr val="F24F11"/>
              </a:solidFill>
              <a:ln w="9525">
                <a:solidFill>
                  <a:srgbClr val="F24F11"/>
                </a:solidFill>
                <a:prstDash val="solid"/>
                <a:round/>
                <a:headEnd/>
                <a:tailEnd/>
              </a:ln>
            </p:spPr>
            <p:txBody>
              <a:bodyPr/>
              <a:lstStyle/>
              <a:p>
                <a:endParaRPr lang="it-IT"/>
              </a:p>
            </p:txBody>
          </p:sp>
          <p:sp>
            <p:nvSpPr>
              <p:cNvPr id="377" name="Freeform 352"/>
              <p:cNvSpPr>
                <a:spLocks/>
              </p:cNvSpPr>
              <p:nvPr/>
            </p:nvSpPr>
            <p:spPr bwMode="auto">
              <a:xfrm>
                <a:off x="2464" y="2554"/>
                <a:ext cx="33" cy="31"/>
              </a:xfrm>
              <a:custGeom>
                <a:avLst/>
                <a:gdLst>
                  <a:gd name="T0" fmla="*/ 18 w 36"/>
                  <a:gd name="T1" fmla="*/ 0 h 36"/>
                  <a:gd name="T2" fmla="*/ 36 w 36"/>
                  <a:gd name="T3" fmla="*/ 18 h 36"/>
                  <a:gd name="T4" fmla="*/ 18 w 36"/>
                  <a:gd name="T5" fmla="*/ 36 h 36"/>
                  <a:gd name="T6" fmla="*/ 0 w 36"/>
                  <a:gd name="T7" fmla="*/ 18 h 36"/>
                  <a:gd name="T8" fmla="*/ 18 w 36"/>
                  <a:gd name="T9" fmla="*/ 0 h 36"/>
                </a:gdLst>
                <a:ahLst/>
                <a:cxnLst>
                  <a:cxn ang="0">
                    <a:pos x="T0" y="T1"/>
                  </a:cxn>
                  <a:cxn ang="0">
                    <a:pos x="T2" y="T3"/>
                  </a:cxn>
                  <a:cxn ang="0">
                    <a:pos x="T4" y="T5"/>
                  </a:cxn>
                  <a:cxn ang="0">
                    <a:pos x="T6" y="T7"/>
                  </a:cxn>
                  <a:cxn ang="0">
                    <a:pos x="T8" y="T9"/>
                  </a:cxn>
                </a:cxnLst>
                <a:rect l="0" t="0" r="r" b="b"/>
                <a:pathLst>
                  <a:path w="36" h="36">
                    <a:moveTo>
                      <a:pt x="18" y="0"/>
                    </a:moveTo>
                    <a:lnTo>
                      <a:pt x="36" y="18"/>
                    </a:lnTo>
                    <a:lnTo>
                      <a:pt x="18" y="36"/>
                    </a:lnTo>
                    <a:lnTo>
                      <a:pt x="0" y="18"/>
                    </a:lnTo>
                    <a:lnTo>
                      <a:pt x="18" y="0"/>
                    </a:lnTo>
                    <a:close/>
                  </a:path>
                </a:pathLst>
              </a:custGeom>
              <a:solidFill>
                <a:srgbClr val="F24F11"/>
              </a:solidFill>
              <a:ln w="9525">
                <a:solidFill>
                  <a:srgbClr val="F24F11"/>
                </a:solidFill>
                <a:prstDash val="solid"/>
                <a:round/>
                <a:headEnd/>
                <a:tailEnd/>
              </a:ln>
            </p:spPr>
            <p:txBody>
              <a:bodyPr/>
              <a:lstStyle/>
              <a:p>
                <a:endParaRPr lang="it-IT"/>
              </a:p>
            </p:txBody>
          </p:sp>
          <p:sp>
            <p:nvSpPr>
              <p:cNvPr id="378" name="Freeform 353"/>
              <p:cNvSpPr>
                <a:spLocks/>
              </p:cNvSpPr>
              <p:nvPr/>
            </p:nvSpPr>
            <p:spPr bwMode="auto">
              <a:xfrm>
                <a:off x="2464" y="2554"/>
                <a:ext cx="33" cy="31"/>
              </a:xfrm>
              <a:custGeom>
                <a:avLst/>
                <a:gdLst>
                  <a:gd name="T0" fmla="*/ 18 w 36"/>
                  <a:gd name="T1" fmla="*/ 0 h 36"/>
                  <a:gd name="T2" fmla="*/ 36 w 36"/>
                  <a:gd name="T3" fmla="*/ 18 h 36"/>
                  <a:gd name="T4" fmla="*/ 18 w 36"/>
                  <a:gd name="T5" fmla="*/ 36 h 36"/>
                  <a:gd name="T6" fmla="*/ 0 w 36"/>
                  <a:gd name="T7" fmla="*/ 18 h 36"/>
                  <a:gd name="T8" fmla="*/ 18 w 36"/>
                  <a:gd name="T9" fmla="*/ 0 h 36"/>
                </a:gdLst>
                <a:ahLst/>
                <a:cxnLst>
                  <a:cxn ang="0">
                    <a:pos x="T0" y="T1"/>
                  </a:cxn>
                  <a:cxn ang="0">
                    <a:pos x="T2" y="T3"/>
                  </a:cxn>
                  <a:cxn ang="0">
                    <a:pos x="T4" y="T5"/>
                  </a:cxn>
                  <a:cxn ang="0">
                    <a:pos x="T6" y="T7"/>
                  </a:cxn>
                  <a:cxn ang="0">
                    <a:pos x="T8" y="T9"/>
                  </a:cxn>
                </a:cxnLst>
                <a:rect l="0" t="0" r="r" b="b"/>
                <a:pathLst>
                  <a:path w="36" h="36">
                    <a:moveTo>
                      <a:pt x="18" y="0"/>
                    </a:moveTo>
                    <a:lnTo>
                      <a:pt x="36" y="18"/>
                    </a:lnTo>
                    <a:lnTo>
                      <a:pt x="18" y="36"/>
                    </a:lnTo>
                    <a:lnTo>
                      <a:pt x="0" y="18"/>
                    </a:lnTo>
                    <a:lnTo>
                      <a:pt x="18" y="0"/>
                    </a:lnTo>
                    <a:close/>
                  </a:path>
                </a:pathLst>
              </a:custGeom>
              <a:solidFill>
                <a:srgbClr val="F24F11"/>
              </a:solidFill>
              <a:ln w="9525">
                <a:solidFill>
                  <a:srgbClr val="F24F11"/>
                </a:solidFill>
                <a:prstDash val="solid"/>
                <a:round/>
                <a:headEnd/>
                <a:tailEnd/>
              </a:ln>
            </p:spPr>
            <p:txBody>
              <a:bodyPr/>
              <a:lstStyle/>
              <a:p>
                <a:endParaRPr lang="it-IT"/>
              </a:p>
            </p:txBody>
          </p:sp>
          <p:sp>
            <p:nvSpPr>
              <p:cNvPr id="379" name="Freeform 354"/>
              <p:cNvSpPr>
                <a:spLocks/>
              </p:cNvSpPr>
              <p:nvPr/>
            </p:nvSpPr>
            <p:spPr bwMode="auto">
              <a:xfrm>
                <a:off x="2464" y="2554"/>
                <a:ext cx="33" cy="31"/>
              </a:xfrm>
              <a:custGeom>
                <a:avLst/>
                <a:gdLst>
                  <a:gd name="T0" fmla="*/ 18 w 36"/>
                  <a:gd name="T1" fmla="*/ 0 h 36"/>
                  <a:gd name="T2" fmla="*/ 36 w 36"/>
                  <a:gd name="T3" fmla="*/ 18 h 36"/>
                  <a:gd name="T4" fmla="*/ 18 w 36"/>
                  <a:gd name="T5" fmla="*/ 36 h 36"/>
                  <a:gd name="T6" fmla="*/ 0 w 36"/>
                  <a:gd name="T7" fmla="*/ 18 h 36"/>
                  <a:gd name="T8" fmla="*/ 18 w 36"/>
                  <a:gd name="T9" fmla="*/ 0 h 36"/>
                </a:gdLst>
                <a:ahLst/>
                <a:cxnLst>
                  <a:cxn ang="0">
                    <a:pos x="T0" y="T1"/>
                  </a:cxn>
                  <a:cxn ang="0">
                    <a:pos x="T2" y="T3"/>
                  </a:cxn>
                  <a:cxn ang="0">
                    <a:pos x="T4" y="T5"/>
                  </a:cxn>
                  <a:cxn ang="0">
                    <a:pos x="T6" y="T7"/>
                  </a:cxn>
                  <a:cxn ang="0">
                    <a:pos x="T8" y="T9"/>
                  </a:cxn>
                </a:cxnLst>
                <a:rect l="0" t="0" r="r" b="b"/>
                <a:pathLst>
                  <a:path w="36" h="36">
                    <a:moveTo>
                      <a:pt x="18" y="0"/>
                    </a:moveTo>
                    <a:lnTo>
                      <a:pt x="36" y="18"/>
                    </a:lnTo>
                    <a:lnTo>
                      <a:pt x="18" y="36"/>
                    </a:lnTo>
                    <a:lnTo>
                      <a:pt x="0" y="18"/>
                    </a:lnTo>
                    <a:lnTo>
                      <a:pt x="18" y="0"/>
                    </a:lnTo>
                    <a:close/>
                  </a:path>
                </a:pathLst>
              </a:custGeom>
              <a:solidFill>
                <a:srgbClr val="F24F11"/>
              </a:solidFill>
              <a:ln w="9525">
                <a:solidFill>
                  <a:srgbClr val="F24F11"/>
                </a:solidFill>
                <a:prstDash val="solid"/>
                <a:round/>
                <a:headEnd/>
                <a:tailEnd/>
              </a:ln>
            </p:spPr>
            <p:txBody>
              <a:bodyPr/>
              <a:lstStyle/>
              <a:p>
                <a:endParaRPr lang="it-IT"/>
              </a:p>
            </p:txBody>
          </p:sp>
          <p:sp>
            <p:nvSpPr>
              <p:cNvPr id="380" name="Freeform 355"/>
              <p:cNvSpPr>
                <a:spLocks/>
              </p:cNvSpPr>
              <p:nvPr/>
            </p:nvSpPr>
            <p:spPr bwMode="auto">
              <a:xfrm>
                <a:off x="2464" y="2554"/>
                <a:ext cx="33" cy="31"/>
              </a:xfrm>
              <a:custGeom>
                <a:avLst/>
                <a:gdLst>
                  <a:gd name="T0" fmla="*/ 18 w 36"/>
                  <a:gd name="T1" fmla="*/ 0 h 36"/>
                  <a:gd name="T2" fmla="*/ 36 w 36"/>
                  <a:gd name="T3" fmla="*/ 18 h 36"/>
                  <a:gd name="T4" fmla="*/ 18 w 36"/>
                  <a:gd name="T5" fmla="*/ 36 h 36"/>
                  <a:gd name="T6" fmla="*/ 0 w 36"/>
                  <a:gd name="T7" fmla="*/ 18 h 36"/>
                  <a:gd name="T8" fmla="*/ 18 w 36"/>
                  <a:gd name="T9" fmla="*/ 0 h 36"/>
                </a:gdLst>
                <a:ahLst/>
                <a:cxnLst>
                  <a:cxn ang="0">
                    <a:pos x="T0" y="T1"/>
                  </a:cxn>
                  <a:cxn ang="0">
                    <a:pos x="T2" y="T3"/>
                  </a:cxn>
                  <a:cxn ang="0">
                    <a:pos x="T4" y="T5"/>
                  </a:cxn>
                  <a:cxn ang="0">
                    <a:pos x="T6" y="T7"/>
                  </a:cxn>
                  <a:cxn ang="0">
                    <a:pos x="T8" y="T9"/>
                  </a:cxn>
                </a:cxnLst>
                <a:rect l="0" t="0" r="r" b="b"/>
                <a:pathLst>
                  <a:path w="36" h="36">
                    <a:moveTo>
                      <a:pt x="18" y="0"/>
                    </a:moveTo>
                    <a:lnTo>
                      <a:pt x="36" y="18"/>
                    </a:lnTo>
                    <a:lnTo>
                      <a:pt x="18" y="36"/>
                    </a:lnTo>
                    <a:lnTo>
                      <a:pt x="0" y="18"/>
                    </a:lnTo>
                    <a:lnTo>
                      <a:pt x="18" y="0"/>
                    </a:lnTo>
                    <a:close/>
                  </a:path>
                </a:pathLst>
              </a:custGeom>
              <a:solidFill>
                <a:srgbClr val="F24F11"/>
              </a:solidFill>
              <a:ln w="9525">
                <a:solidFill>
                  <a:srgbClr val="F24F11"/>
                </a:solidFill>
                <a:prstDash val="solid"/>
                <a:round/>
                <a:headEnd/>
                <a:tailEnd/>
              </a:ln>
            </p:spPr>
            <p:txBody>
              <a:bodyPr/>
              <a:lstStyle/>
              <a:p>
                <a:endParaRPr lang="it-IT"/>
              </a:p>
            </p:txBody>
          </p:sp>
          <p:sp>
            <p:nvSpPr>
              <p:cNvPr id="381" name="Freeform 356"/>
              <p:cNvSpPr>
                <a:spLocks/>
              </p:cNvSpPr>
              <p:nvPr/>
            </p:nvSpPr>
            <p:spPr bwMode="auto">
              <a:xfrm>
                <a:off x="2464" y="2554"/>
                <a:ext cx="33" cy="31"/>
              </a:xfrm>
              <a:custGeom>
                <a:avLst/>
                <a:gdLst>
                  <a:gd name="T0" fmla="*/ 18 w 36"/>
                  <a:gd name="T1" fmla="*/ 0 h 36"/>
                  <a:gd name="T2" fmla="*/ 36 w 36"/>
                  <a:gd name="T3" fmla="*/ 18 h 36"/>
                  <a:gd name="T4" fmla="*/ 18 w 36"/>
                  <a:gd name="T5" fmla="*/ 36 h 36"/>
                  <a:gd name="T6" fmla="*/ 0 w 36"/>
                  <a:gd name="T7" fmla="*/ 18 h 36"/>
                  <a:gd name="T8" fmla="*/ 18 w 36"/>
                  <a:gd name="T9" fmla="*/ 0 h 36"/>
                </a:gdLst>
                <a:ahLst/>
                <a:cxnLst>
                  <a:cxn ang="0">
                    <a:pos x="T0" y="T1"/>
                  </a:cxn>
                  <a:cxn ang="0">
                    <a:pos x="T2" y="T3"/>
                  </a:cxn>
                  <a:cxn ang="0">
                    <a:pos x="T4" y="T5"/>
                  </a:cxn>
                  <a:cxn ang="0">
                    <a:pos x="T6" y="T7"/>
                  </a:cxn>
                  <a:cxn ang="0">
                    <a:pos x="T8" y="T9"/>
                  </a:cxn>
                </a:cxnLst>
                <a:rect l="0" t="0" r="r" b="b"/>
                <a:pathLst>
                  <a:path w="36" h="36">
                    <a:moveTo>
                      <a:pt x="18" y="0"/>
                    </a:moveTo>
                    <a:lnTo>
                      <a:pt x="36" y="18"/>
                    </a:lnTo>
                    <a:lnTo>
                      <a:pt x="18" y="36"/>
                    </a:lnTo>
                    <a:lnTo>
                      <a:pt x="0" y="18"/>
                    </a:lnTo>
                    <a:lnTo>
                      <a:pt x="18" y="0"/>
                    </a:lnTo>
                    <a:close/>
                  </a:path>
                </a:pathLst>
              </a:custGeom>
              <a:solidFill>
                <a:srgbClr val="F24F11"/>
              </a:solidFill>
              <a:ln w="9525">
                <a:solidFill>
                  <a:srgbClr val="F24F11"/>
                </a:solidFill>
                <a:prstDash val="solid"/>
                <a:round/>
                <a:headEnd/>
                <a:tailEnd/>
              </a:ln>
            </p:spPr>
            <p:txBody>
              <a:bodyPr/>
              <a:lstStyle/>
              <a:p>
                <a:endParaRPr lang="it-IT"/>
              </a:p>
            </p:txBody>
          </p:sp>
          <p:sp>
            <p:nvSpPr>
              <p:cNvPr id="382" name="Freeform 357"/>
              <p:cNvSpPr>
                <a:spLocks/>
              </p:cNvSpPr>
              <p:nvPr/>
            </p:nvSpPr>
            <p:spPr bwMode="auto">
              <a:xfrm>
                <a:off x="2464" y="2554"/>
                <a:ext cx="33" cy="31"/>
              </a:xfrm>
              <a:custGeom>
                <a:avLst/>
                <a:gdLst>
                  <a:gd name="T0" fmla="*/ 18 w 36"/>
                  <a:gd name="T1" fmla="*/ 0 h 36"/>
                  <a:gd name="T2" fmla="*/ 36 w 36"/>
                  <a:gd name="T3" fmla="*/ 18 h 36"/>
                  <a:gd name="T4" fmla="*/ 18 w 36"/>
                  <a:gd name="T5" fmla="*/ 36 h 36"/>
                  <a:gd name="T6" fmla="*/ 0 w 36"/>
                  <a:gd name="T7" fmla="*/ 18 h 36"/>
                  <a:gd name="T8" fmla="*/ 18 w 36"/>
                  <a:gd name="T9" fmla="*/ 0 h 36"/>
                </a:gdLst>
                <a:ahLst/>
                <a:cxnLst>
                  <a:cxn ang="0">
                    <a:pos x="T0" y="T1"/>
                  </a:cxn>
                  <a:cxn ang="0">
                    <a:pos x="T2" y="T3"/>
                  </a:cxn>
                  <a:cxn ang="0">
                    <a:pos x="T4" y="T5"/>
                  </a:cxn>
                  <a:cxn ang="0">
                    <a:pos x="T6" y="T7"/>
                  </a:cxn>
                  <a:cxn ang="0">
                    <a:pos x="T8" y="T9"/>
                  </a:cxn>
                </a:cxnLst>
                <a:rect l="0" t="0" r="r" b="b"/>
                <a:pathLst>
                  <a:path w="36" h="36">
                    <a:moveTo>
                      <a:pt x="18" y="0"/>
                    </a:moveTo>
                    <a:lnTo>
                      <a:pt x="36" y="18"/>
                    </a:lnTo>
                    <a:lnTo>
                      <a:pt x="18" y="36"/>
                    </a:lnTo>
                    <a:lnTo>
                      <a:pt x="0" y="18"/>
                    </a:lnTo>
                    <a:lnTo>
                      <a:pt x="18" y="0"/>
                    </a:lnTo>
                    <a:close/>
                  </a:path>
                </a:pathLst>
              </a:custGeom>
              <a:solidFill>
                <a:srgbClr val="F24F11"/>
              </a:solidFill>
              <a:ln w="9525">
                <a:solidFill>
                  <a:srgbClr val="F24F11"/>
                </a:solidFill>
                <a:prstDash val="solid"/>
                <a:round/>
                <a:headEnd/>
                <a:tailEnd/>
              </a:ln>
            </p:spPr>
            <p:txBody>
              <a:bodyPr/>
              <a:lstStyle/>
              <a:p>
                <a:endParaRPr lang="it-IT"/>
              </a:p>
            </p:txBody>
          </p:sp>
          <p:sp>
            <p:nvSpPr>
              <p:cNvPr id="383" name="Freeform 358"/>
              <p:cNvSpPr>
                <a:spLocks/>
              </p:cNvSpPr>
              <p:nvPr/>
            </p:nvSpPr>
            <p:spPr bwMode="auto">
              <a:xfrm>
                <a:off x="2464" y="2554"/>
                <a:ext cx="33" cy="31"/>
              </a:xfrm>
              <a:custGeom>
                <a:avLst/>
                <a:gdLst>
                  <a:gd name="T0" fmla="*/ 18 w 36"/>
                  <a:gd name="T1" fmla="*/ 0 h 36"/>
                  <a:gd name="T2" fmla="*/ 36 w 36"/>
                  <a:gd name="T3" fmla="*/ 18 h 36"/>
                  <a:gd name="T4" fmla="*/ 18 w 36"/>
                  <a:gd name="T5" fmla="*/ 36 h 36"/>
                  <a:gd name="T6" fmla="*/ 0 w 36"/>
                  <a:gd name="T7" fmla="*/ 18 h 36"/>
                  <a:gd name="T8" fmla="*/ 18 w 36"/>
                  <a:gd name="T9" fmla="*/ 0 h 36"/>
                </a:gdLst>
                <a:ahLst/>
                <a:cxnLst>
                  <a:cxn ang="0">
                    <a:pos x="T0" y="T1"/>
                  </a:cxn>
                  <a:cxn ang="0">
                    <a:pos x="T2" y="T3"/>
                  </a:cxn>
                  <a:cxn ang="0">
                    <a:pos x="T4" y="T5"/>
                  </a:cxn>
                  <a:cxn ang="0">
                    <a:pos x="T6" y="T7"/>
                  </a:cxn>
                  <a:cxn ang="0">
                    <a:pos x="T8" y="T9"/>
                  </a:cxn>
                </a:cxnLst>
                <a:rect l="0" t="0" r="r" b="b"/>
                <a:pathLst>
                  <a:path w="36" h="36">
                    <a:moveTo>
                      <a:pt x="18" y="0"/>
                    </a:moveTo>
                    <a:lnTo>
                      <a:pt x="36" y="18"/>
                    </a:lnTo>
                    <a:lnTo>
                      <a:pt x="18" y="36"/>
                    </a:lnTo>
                    <a:lnTo>
                      <a:pt x="0" y="18"/>
                    </a:lnTo>
                    <a:lnTo>
                      <a:pt x="18" y="0"/>
                    </a:lnTo>
                    <a:close/>
                  </a:path>
                </a:pathLst>
              </a:custGeom>
              <a:solidFill>
                <a:srgbClr val="F24F11"/>
              </a:solidFill>
              <a:ln w="9525">
                <a:solidFill>
                  <a:srgbClr val="F24F11"/>
                </a:solidFill>
                <a:prstDash val="solid"/>
                <a:round/>
                <a:headEnd/>
                <a:tailEnd/>
              </a:ln>
            </p:spPr>
            <p:txBody>
              <a:bodyPr/>
              <a:lstStyle/>
              <a:p>
                <a:endParaRPr lang="it-IT"/>
              </a:p>
            </p:txBody>
          </p:sp>
          <p:sp>
            <p:nvSpPr>
              <p:cNvPr id="384" name="Freeform 359"/>
              <p:cNvSpPr>
                <a:spLocks/>
              </p:cNvSpPr>
              <p:nvPr/>
            </p:nvSpPr>
            <p:spPr bwMode="auto">
              <a:xfrm>
                <a:off x="2464" y="2554"/>
                <a:ext cx="33" cy="31"/>
              </a:xfrm>
              <a:custGeom>
                <a:avLst/>
                <a:gdLst>
                  <a:gd name="T0" fmla="*/ 18 w 36"/>
                  <a:gd name="T1" fmla="*/ 0 h 36"/>
                  <a:gd name="T2" fmla="*/ 36 w 36"/>
                  <a:gd name="T3" fmla="*/ 18 h 36"/>
                  <a:gd name="T4" fmla="*/ 18 w 36"/>
                  <a:gd name="T5" fmla="*/ 36 h 36"/>
                  <a:gd name="T6" fmla="*/ 0 w 36"/>
                  <a:gd name="T7" fmla="*/ 18 h 36"/>
                  <a:gd name="T8" fmla="*/ 18 w 36"/>
                  <a:gd name="T9" fmla="*/ 0 h 36"/>
                </a:gdLst>
                <a:ahLst/>
                <a:cxnLst>
                  <a:cxn ang="0">
                    <a:pos x="T0" y="T1"/>
                  </a:cxn>
                  <a:cxn ang="0">
                    <a:pos x="T2" y="T3"/>
                  </a:cxn>
                  <a:cxn ang="0">
                    <a:pos x="T4" y="T5"/>
                  </a:cxn>
                  <a:cxn ang="0">
                    <a:pos x="T6" y="T7"/>
                  </a:cxn>
                  <a:cxn ang="0">
                    <a:pos x="T8" y="T9"/>
                  </a:cxn>
                </a:cxnLst>
                <a:rect l="0" t="0" r="r" b="b"/>
                <a:pathLst>
                  <a:path w="36" h="36">
                    <a:moveTo>
                      <a:pt x="18" y="0"/>
                    </a:moveTo>
                    <a:lnTo>
                      <a:pt x="36" y="18"/>
                    </a:lnTo>
                    <a:lnTo>
                      <a:pt x="18" y="36"/>
                    </a:lnTo>
                    <a:lnTo>
                      <a:pt x="0" y="18"/>
                    </a:lnTo>
                    <a:lnTo>
                      <a:pt x="18" y="0"/>
                    </a:lnTo>
                    <a:close/>
                  </a:path>
                </a:pathLst>
              </a:custGeom>
              <a:solidFill>
                <a:srgbClr val="F24F11"/>
              </a:solidFill>
              <a:ln w="9525">
                <a:solidFill>
                  <a:srgbClr val="F24F11"/>
                </a:solidFill>
                <a:prstDash val="solid"/>
                <a:round/>
                <a:headEnd/>
                <a:tailEnd/>
              </a:ln>
            </p:spPr>
            <p:txBody>
              <a:bodyPr/>
              <a:lstStyle/>
              <a:p>
                <a:endParaRPr lang="it-IT"/>
              </a:p>
            </p:txBody>
          </p:sp>
          <p:sp>
            <p:nvSpPr>
              <p:cNvPr id="385" name="Freeform 360"/>
              <p:cNvSpPr>
                <a:spLocks/>
              </p:cNvSpPr>
              <p:nvPr/>
            </p:nvSpPr>
            <p:spPr bwMode="auto">
              <a:xfrm>
                <a:off x="2464" y="2554"/>
                <a:ext cx="33" cy="31"/>
              </a:xfrm>
              <a:custGeom>
                <a:avLst/>
                <a:gdLst>
                  <a:gd name="T0" fmla="*/ 18 w 36"/>
                  <a:gd name="T1" fmla="*/ 0 h 36"/>
                  <a:gd name="T2" fmla="*/ 36 w 36"/>
                  <a:gd name="T3" fmla="*/ 18 h 36"/>
                  <a:gd name="T4" fmla="*/ 18 w 36"/>
                  <a:gd name="T5" fmla="*/ 36 h 36"/>
                  <a:gd name="T6" fmla="*/ 0 w 36"/>
                  <a:gd name="T7" fmla="*/ 18 h 36"/>
                  <a:gd name="T8" fmla="*/ 18 w 36"/>
                  <a:gd name="T9" fmla="*/ 0 h 36"/>
                </a:gdLst>
                <a:ahLst/>
                <a:cxnLst>
                  <a:cxn ang="0">
                    <a:pos x="T0" y="T1"/>
                  </a:cxn>
                  <a:cxn ang="0">
                    <a:pos x="T2" y="T3"/>
                  </a:cxn>
                  <a:cxn ang="0">
                    <a:pos x="T4" y="T5"/>
                  </a:cxn>
                  <a:cxn ang="0">
                    <a:pos x="T6" y="T7"/>
                  </a:cxn>
                  <a:cxn ang="0">
                    <a:pos x="T8" y="T9"/>
                  </a:cxn>
                </a:cxnLst>
                <a:rect l="0" t="0" r="r" b="b"/>
                <a:pathLst>
                  <a:path w="36" h="36">
                    <a:moveTo>
                      <a:pt x="18" y="0"/>
                    </a:moveTo>
                    <a:lnTo>
                      <a:pt x="36" y="18"/>
                    </a:lnTo>
                    <a:lnTo>
                      <a:pt x="18" y="36"/>
                    </a:lnTo>
                    <a:lnTo>
                      <a:pt x="0" y="18"/>
                    </a:lnTo>
                    <a:lnTo>
                      <a:pt x="18" y="0"/>
                    </a:lnTo>
                    <a:close/>
                  </a:path>
                </a:pathLst>
              </a:custGeom>
              <a:solidFill>
                <a:srgbClr val="F24F11"/>
              </a:solidFill>
              <a:ln w="9525">
                <a:solidFill>
                  <a:srgbClr val="F24F11"/>
                </a:solidFill>
                <a:prstDash val="solid"/>
                <a:round/>
                <a:headEnd/>
                <a:tailEnd/>
              </a:ln>
            </p:spPr>
            <p:txBody>
              <a:bodyPr/>
              <a:lstStyle/>
              <a:p>
                <a:endParaRPr lang="it-IT"/>
              </a:p>
            </p:txBody>
          </p:sp>
          <p:sp>
            <p:nvSpPr>
              <p:cNvPr id="386" name="Freeform 361"/>
              <p:cNvSpPr>
                <a:spLocks/>
              </p:cNvSpPr>
              <p:nvPr/>
            </p:nvSpPr>
            <p:spPr bwMode="auto">
              <a:xfrm>
                <a:off x="2464" y="2554"/>
                <a:ext cx="33" cy="31"/>
              </a:xfrm>
              <a:custGeom>
                <a:avLst/>
                <a:gdLst>
                  <a:gd name="T0" fmla="*/ 18 w 36"/>
                  <a:gd name="T1" fmla="*/ 0 h 36"/>
                  <a:gd name="T2" fmla="*/ 36 w 36"/>
                  <a:gd name="T3" fmla="*/ 18 h 36"/>
                  <a:gd name="T4" fmla="*/ 18 w 36"/>
                  <a:gd name="T5" fmla="*/ 36 h 36"/>
                  <a:gd name="T6" fmla="*/ 0 w 36"/>
                  <a:gd name="T7" fmla="*/ 18 h 36"/>
                  <a:gd name="T8" fmla="*/ 18 w 36"/>
                  <a:gd name="T9" fmla="*/ 0 h 36"/>
                </a:gdLst>
                <a:ahLst/>
                <a:cxnLst>
                  <a:cxn ang="0">
                    <a:pos x="T0" y="T1"/>
                  </a:cxn>
                  <a:cxn ang="0">
                    <a:pos x="T2" y="T3"/>
                  </a:cxn>
                  <a:cxn ang="0">
                    <a:pos x="T4" y="T5"/>
                  </a:cxn>
                  <a:cxn ang="0">
                    <a:pos x="T6" y="T7"/>
                  </a:cxn>
                  <a:cxn ang="0">
                    <a:pos x="T8" y="T9"/>
                  </a:cxn>
                </a:cxnLst>
                <a:rect l="0" t="0" r="r" b="b"/>
                <a:pathLst>
                  <a:path w="36" h="36">
                    <a:moveTo>
                      <a:pt x="18" y="0"/>
                    </a:moveTo>
                    <a:lnTo>
                      <a:pt x="36" y="18"/>
                    </a:lnTo>
                    <a:lnTo>
                      <a:pt x="18" y="36"/>
                    </a:lnTo>
                    <a:lnTo>
                      <a:pt x="0" y="18"/>
                    </a:lnTo>
                    <a:lnTo>
                      <a:pt x="18" y="0"/>
                    </a:lnTo>
                    <a:close/>
                  </a:path>
                </a:pathLst>
              </a:custGeom>
              <a:solidFill>
                <a:srgbClr val="F24F11"/>
              </a:solidFill>
              <a:ln w="9525">
                <a:solidFill>
                  <a:srgbClr val="F24F11"/>
                </a:solidFill>
                <a:prstDash val="solid"/>
                <a:round/>
                <a:headEnd/>
                <a:tailEnd/>
              </a:ln>
            </p:spPr>
            <p:txBody>
              <a:bodyPr/>
              <a:lstStyle/>
              <a:p>
                <a:endParaRPr lang="it-IT"/>
              </a:p>
            </p:txBody>
          </p:sp>
          <p:sp>
            <p:nvSpPr>
              <p:cNvPr id="387" name="Freeform 362"/>
              <p:cNvSpPr>
                <a:spLocks/>
              </p:cNvSpPr>
              <p:nvPr/>
            </p:nvSpPr>
            <p:spPr bwMode="auto">
              <a:xfrm>
                <a:off x="2464" y="2554"/>
                <a:ext cx="33" cy="31"/>
              </a:xfrm>
              <a:custGeom>
                <a:avLst/>
                <a:gdLst>
                  <a:gd name="T0" fmla="*/ 18 w 36"/>
                  <a:gd name="T1" fmla="*/ 0 h 36"/>
                  <a:gd name="T2" fmla="*/ 36 w 36"/>
                  <a:gd name="T3" fmla="*/ 18 h 36"/>
                  <a:gd name="T4" fmla="*/ 18 w 36"/>
                  <a:gd name="T5" fmla="*/ 36 h 36"/>
                  <a:gd name="T6" fmla="*/ 0 w 36"/>
                  <a:gd name="T7" fmla="*/ 18 h 36"/>
                  <a:gd name="T8" fmla="*/ 18 w 36"/>
                  <a:gd name="T9" fmla="*/ 0 h 36"/>
                </a:gdLst>
                <a:ahLst/>
                <a:cxnLst>
                  <a:cxn ang="0">
                    <a:pos x="T0" y="T1"/>
                  </a:cxn>
                  <a:cxn ang="0">
                    <a:pos x="T2" y="T3"/>
                  </a:cxn>
                  <a:cxn ang="0">
                    <a:pos x="T4" y="T5"/>
                  </a:cxn>
                  <a:cxn ang="0">
                    <a:pos x="T6" y="T7"/>
                  </a:cxn>
                  <a:cxn ang="0">
                    <a:pos x="T8" y="T9"/>
                  </a:cxn>
                </a:cxnLst>
                <a:rect l="0" t="0" r="r" b="b"/>
                <a:pathLst>
                  <a:path w="36" h="36">
                    <a:moveTo>
                      <a:pt x="18" y="0"/>
                    </a:moveTo>
                    <a:lnTo>
                      <a:pt x="36" y="18"/>
                    </a:lnTo>
                    <a:lnTo>
                      <a:pt x="18" y="36"/>
                    </a:lnTo>
                    <a:lnTo>
                      <a:pt x="0" y="18"/>
                    </a:lnTo>
                    <a:lnTo>
                      <a:pt x="18" y="0"/>
                    </a:lnTo>
                    <a:close/>
                  </a:path>
                </a:pathLst>
              </a:custGeom>
              <a:solidFill>
                <a:srgbClr val="F24F11"/>
              </a:solidFill>
              <a:ln w="9525">
                <a:solidFill>
                  <a:srgbClr val="F24F11"/>
                </a:solidFill>
                <a:prstDash val="solid"/>
                <a:round/>
                <a:headEnd/>
                <a:tailEnd/>
              </a:ln>
            </p:spPr>
            <p:txBody>
              <a:bodyPr/>
              <a:lstStyle/>
              <a:p>
                <a:endParaRPr lang="it-IT"/>
              </a:p>
            </p:txBody>
          </p:sp>
          <p:sp>
            <p:nvSpPr>
              <p:cNvPr id="388" name="Freeform 363"/>
              <p:cNvSpPr>
                <a:spLocks/>
              </p:cNvSpPr>
              <p:nvPr/>
            </p:nvSpPr>
            <p:spPr bwMode="auto">
              <a:xfrm>
                <a:off x="2464" y="2554"/>
                <a:ext cx="33" cy="31"/>
              </a:xfrm>
              <a:custGeom>
                <a:avLst/>
                <a:gdLst>
                  <a:gd name="T0" fmla="*/ 18 w 36"/>
                  <a:gd name="T1" fmla="*/ 0 h 36"/>
                  <a:gd name="T2" fmla="*/ 36 w 36"/>
                  <a:gd name="T3" fmla="*/ 18 h 36"/>
                  <a:gd name="T4" fmla="*/ 18 w 36"/>
                  <a:gd name="T5" fmla="*/ 36 h 36"/>
                  <a:gd name="T6" fmla="*/ 0 w 36"/>
                  <a:gd name="T7" fmla="*/ 18 h 36"/>
                  <a:gd name="T8" fmla="*/ 18 w 36"/>
                  <a:gd name="T9" fmla="*/ 0 h 36"/>
                </a:gdLst>
                <a:ahLst/>
                <a:cxnLst>
                  <a:cxn ang="0">
                    <a:pos x="T0" y="T1"/>
                  </a:cxn>
                  <a:cxn ang="0">
                    <a:pos x="T2" y="T3"/>
                  </a:cxn>
                  <a:cxn ang="0">
                    <a:pos x="T4" y="T5"/>
                  </a:cxn>
                  <a:cxn ang="0">
                    <a:pos x="T6" y="T7"/>
                  </a:cxn>
                  <a:cxn ang="0">
                    <a:pos x="T8" y="T9"/>
                  </a:cxn>
                </a:cxnLst>
                <a:rect l="0" t="0" r="r" b="b"/>
                <a:pathLst>
                  <a:path w="36" h="36">
                    <a:moveTo>
                      <a:pt x="18" y="0"/>
                    </a:moveTo>
                    <a:lnTo>
                      <a:pt x="36" y="18"/>
                    </a:lnTo>
                    <a:lnTo>
                      <a:pt x="18" y="36"/>
                    </a:lnTo>
                    <a:lnTo>
                      <a:pt x="0" y="18"/>
                    </a:lnTo>
                    <a:lnTo>
                      <a:pt x="18" y="0"/>
                    </a:lnTo>
                    <a:close/>
                  </a:path>
                </a:pathLst>
              </a:custGeom>
              <a:solidFill>
                <a:srgbClr val="F24F11"/>
              </a:solidFill>
              <a:ln w="9525">
                <a:solidFill>
                  <a:srgbClr val="F24F11"/>
                </a:solidFill>
                <a:prstDash val="solid"/>
                <a:round/>
                <a:headEnd/>
                <a:tailEnd/>
              </a:ln>
            </p:spPr>
            <p:txBody>
              <a:bodyPr/>
              <a:lstStyle/>
              <a:p>
                <a:endParaRPr lang="it-IT"/>
              </a:p>
            </p:txBody>
          </p:sp>
          <p:sp>
            <p:nvSpPr>
              <p:cNvPr id="389" name="Freeform 364"/>
              <p:cNvSpPr>
                <a:spLocks/>
              </p:cNvSpPr>
              <p:nvPr/>
            </p:nvSpPr>
            <p:spPr bwMode="auto">
              <a:xfrm>
                <a:off x="2464" y="2554"/>
                <a:ext cx="33" cy="31"/>
              </a:xfrm>
              <a:custGeom>
                <a:avLst/>
                <a:gdLst>
                  <a:gd name="T0" fmla="*/ 18 w 36"/>
                  <a:gd name="T1" fmla="*/ 0 h 36"/>
                  <a:gd name="T2" fmla="*/ 36 w 36"/>
                  <a:gd name="T3" fmla="*/ 18 h 36"/>
                  <a:gd name="T4" fmla="*/ 18 w 36"/>
                  <a:gd name="T5" fmla="*/ 36 h 36"/>
                  <a:gd name="T6" fmla="*/ 0 w 36"/>
                  <a:gd name="T7" fmla="*/ 18 h 36"/>
                  <a:gd name="T8" fmla="*/ 18 w 36"/>
                  <a:gd name="T9" fmla="*/ 0 h 36"/>
                </a:gdLst>
                <a:ahLst/>
                <a:cxnLst>
                  <a:cxn ang="0">
                    <a:pos x="T0" y="T1"/>
                  </a:cxn>
                  <a:cxn ang="0">
                    <a:pos x="T2" y="T3"/>
                  </a:cxn>
                  <a:cxn ang="0">
                    <a:pos x="T4" y="T5"/>
                  </a:cxn>
                  <a:cxn ang="0">
                    <a:pos x="T6" y="T7"/>
                  </a:cxn>
                  <a:cxn ang="0">
                    <a:pos x="T8" y="T9"/>
                  </a:cxn>
                </a:cxnLst>
                <a:rect l="0" t="0" r="r" b="b"/>
                <a:pathLst>
                  <a:path w="36" h="36">
                    <a:moveTo>
                      <a:pt x="18" y="0"/>
                    </a:moveTo>
                    <a:lnTo>
                      <a:pt x="36" y="18"/>
                    </a:lnTo>
                    <a:lnTo>
                      <a:pt x="18" y="36"/>
                    </a:lnTo>
                    <a:lnTo>
                      <a:pt x="0" y="18"/>
                    </a:lnTo>
                    <a:lnTo>
                      <a:pt x="18" y="0"/>
                    </a:lnTo>
                    <a:close/>
                  </a:path>
                </a:pathLst>
              </a:custGeom>
              <a:solidFill>
                <a:srgbClr val="F24F11"/>
              </a:solidFill>
              <a:ln w="9525">
                <a:solidFill>
                  <a:srgbClr val="F24F11"/>
                </a:solidFill>
                <a:prstDash val="solid"/>
                <a:round/>
                <a:headEnd/>
                <a:tailEnd/>
              </a:ln>
            </p:spPr>
            <p:txBody>
              <a:bodyPr/>
              <a:lstStyle/>
              <a:p>
                <a:endParaRPr lang="it-IT"/>
              </a:p>
            </p:txBody>
          </p:sp>
          <p:sp>
            <p:nvSpPr>
              <p:cNvPr id="390" name="Freeform 365"/>
              <p:cNvSpPr>
                <a:spLocks/>
              </p:cNvSpPr>
              <p:nvPr/>
            </p:nvSpPr>
            <p:spPr bwMode="auto">
              <a:xfrm>
                <a:off x="2464" y="2554"/>
                <a:ext cx="33" cy="31"/>
              </a:xfrm>
              <a:custGeom>
                <a:avLst/>
                <a:gdLst>
                  <a:gd name="T0" fmla="*/ 18 w 36"/>
                  <a:gd name="T1" fmla="*/ 0 h 36"/>
                  <a:gd name="T2" fmla="*/ 36 w 36"/>
                  <a:gd name="T3" fmla="*/ 18 h 36"/>
                  <a:gd name="T4" fmla="*/ 18 w 36"/>
                  <a:gd name="T5" fmla="*/ 36 h 36"/>
                  <a:gd name="T6" fmla="*/ 0 w 36"/>
                  <a:gd name="T7" fmla="*/ 18 h 36"/>
                  <a:gd name="T8" fmla="*/ 18 w 36"/>
                  <a:gd name="T9" fmla="*/ 0 h 36"/>
                </a:gdLst>
                <a:ahLst/>
                <a:cxnLst>
                  <a:cxn ang="0">
                    <a:pos x="T0" y="T1"/>
                  </a:cxn>
                  <a:cxn ang="0">
                    <a:pos x="T2" y="T3"/>
                  </a:cxn>
                  <a:cxn ang="0">
                    <a:pos x="T4" y="T5"/>
                  </a:cxn>
                  <a:cxn ang="0">
                    <a:pos x="T6" y="T7"/>
                  </a:cxn>
                  <a:cxn ang="0">
                    <a:pos x="T8" y="T9"/>
                  </a:cxn>
                </a:cxnLst>
                <a:rect l="0" t="0" r="r" b="b"/>
                <a:pathLst>
                  <a:path w="36" h="36">
                    <a:moveTo>
                      <a:pt x="18" y="0"/>
                    </a:moveTo>
                    <a:lnTo>
                      <a:pt x="36" y="18"/>
                    </a:lnTo>
                    <a:lnTo>
                      <a:pt x="18" y="36"/>
                    </a:lnTo>
                    <a:lnTo>
                      <a:pt x="0" y="18"/>
                    </a:lnTo>
                    <a:lnTo>
                      <a:pt x="18" y="0"/>
                    </a:lnTo>
                    <a:close/>
                  </a:path>
                </a:pathLst>
              </a:custGeom>
              <a:solidFill>
                <a:srgbClr val="F24F11"/>
              </a:solidFill>
              <a:ln w="9525">
                <a:solidFill>
                  <a:srgbClr val="F24F11"/>
                </a:solidFill>
                <a:prstDash val="solid"/>
                <a:round/>
                <a:headEnd/>
                <a:tailEnd/>
              </a:ln>
            </p:spPr>
            <p:txBody>
              <a:bodyPr/>
              <a:lstStyle/>
              <a:p>
                <a:endParaRPr lang="it-IT"/>
              </a:p>
            </p:txBody>
          </p:sp>
          <p:sp>
            <p:nvSpPr>
              <p:cNvPr id="391" name="Freeform 366"/>
              <p:cNvSpPr>
                <a:spLocks/>
              </p:cNvSpPr>
              <p:nvPr/>
            </p:nvSpPr>
            <p:spPr bwMode="auto">
              <a:xfrm>
                <a:off x="2464" y="2554"/>
                <a:ext cx="33" cy="31"/>
              </a:xfrm>
              <a:custGeom>
                <a:avLst/>
                <a:gdLst>
                  <a:gd name="T0" fmla="*/ 18 w 36"/>
                  <a:gd name="T1" fmla="*/ 0 h 36"/>
                  <a:gd name="T2" fmla="*/ 36 w 36"/>
                  <a:gd name="T3" fmla="*/ 18 h 36"/>
                  <a:gd name="T4" fmla="*/ 18 w 36"/>
                  <a:gd name="T5" fmla="*/ 36 h 36"/>
                  <a:gd name="T6" fmla="*/ 0 w 36"/>
                  <a:gd name="T7" fmla="*/ 18 h 36"/>
                  <a:gd name="T8" fmla="*/ 18 w 36"/>
                  <a:gd name="T9" fmla="*/ 0 h 36"/>
                </a:gdLst>
                <a:ahLst/>
                <a:cxnLst>
                  <a:cxn ang="0">
                    <a:pos x="T0" y="T1"/>
                  </a:cxn>
                  <a:cxn ang="0">
                    <a:pos x="T2" y="T3"/>
                  </a:cxn>
                  <a:cxn ang="0">
                    <a:pos x="T4" y="T5"/>
                  </a:cxn>
                  <a:cxn ang="0">
                    <a:pos x="T6" y="T7"/>
                  </a:cxn>
                  <a:cxn ang="0">
                    <a:pos x="T8" y="T9"/>
                  </a:cxn>
                </a:cxnLst>
                <a:rect l="0" t="0" r="r" b="b"/>
                <a:pathLst>
                  <a:path w="36" h="36">
                    <a:moveTo>
                      <a:pt x="18" y="0"/>
                    </a:moveTo>
                    <a:lnTo>
                      <a:pt x="36" y="18"/>
                    </a:lnTo>
                    <a:lnTo>
                      <a:pt x="18" y="36"/>
                    </a:lnTo>
                    <a:lnTo>
                      <a:pt x="0" y="18"/>
                    </a:lnTo>
                    <a:lnTo>
                      <a:pt x="18" y="0"/>
                    </a:lnTo>
                    <a:close/>
                  </a:path>
                </a:pathLst>
              </a:custGeom>
              <a:solidFill>
                <a:srgbClr val="F24F11"/>
              </a:solidFill>
              <a:ln w="9525">
                <a:solidFill>
                  <a:srgbClr val="F24F11"/>
                </a:solidFill>
                <a:prstDash val="solid"/>
                <a:round/>
                <a:headEnd/>
                <a:tailEnd/>
              </a:ln>
            </p:spPr>
            <p:txBody>
              <a:bodyPr/>
              <a:lstStyle/>
              <a:p>
                <a:endParaRPr lang="it-IT"/>
              </a:p>
            </p:txBody>
          </p:sp>
          <p:sp>
            <p:nvSpPr>
              <p:cNvPr id="392" name="Freeform 367"/>
              <p:cNvSpPr>
                <a:spLocks/>
              </p:cNvSpPr>
              <p:nvPr/>
            </p:nvSpPr>
            <p:spPr bwMode="auto">
              <a:xfrm>
                <a:off x="2464" y="2554"/>
                <a:ext cx="33" cy="31"/>
              </a:xfrm>
              <a:custGeom>
                <a:avLst/>
                <a:gdLst>
                  <a:gd name="T0" fmla="*/ 18 w 36"/>
                  <a:gd name="T1" fmla="*/ 0 h 36"/>
                  <a:gd name="T2" fmla="*/ 36 w 36"/>
                  <a:gd name="T3" fmla="*/ 18 h 36"/>
                  <a:gd name="T4" fmla="*/ 18 w 36"/>
                  <a:gd name="T5" fmla="*/ 36 h 36"/>
                  <a:gd name="T6" fmla="*/ 0 w 36"/>
                  <a:gd name="T7" fmla="*/ 18 h 36"/>
                  <a:gd name="T8" fmla="*/ 18 w 36"/>
                  <a:gd name="T9" fmla="*/ 0 h 36"/>
                </a:gdLst>
                <a:ahLst/>
                <a:cxnLst>
                  <a:cxn ang="0">
                    <a:pos x="T0" y="T1"/>
                  </a:cxn>
                  <a:cxn ang="0">
                    <a:pos x="T2" y="T3"/>
                  </a:cxn>
                  <a:cxn ang="0">
                    <a:pos x="T4" y="T5"/>
                  </a:cxn>
                  <a:cxn ang="0">
                    <a:pos x="T6" y="T7"/>
                  </a:cxn>
                  <a:cxn ang="0">
                    <a:pos x="T8" y="T9"/>
                  </a:cxn>
                </a:cxnLst>
                <a:rect l="0" t="0" r="r" b="b"/>
                <a:pathLst>
                  <a:path w="36" h="36">
                    <a:moveTo>
                      <a:pt x="18" y="0"/>
                    </a:moveTo>
                    <a:lnTo>
                      <a:pt x="36" y="18"/>
                    </a:lnTo>
                    <a:lnTo>
                      <a:pt x="18" y="36"/>
                    </a:lnTo>
                    <a:lnTo>
                      <a:pt x="0" y="18"/>
                    </a:lnTo>
                    <a:lnTo>
                      <a:pt x="18" y="0"/>
                    </a:lnTo>
                    <a:close/>
                  </a:path>
                </a:pathLst>
              </a:custGeom>
              <a:solidFill>
                <a:srgbClr val="F24F11"/>
              </a:solidFill>
              <a:ln w="9525">
                <a:solidFill>
                  <a:srgbClr val="F24F11"/>
                </a:solidFill>
                <a:prstDash val="solid"/>
                <a:round/>
                <a:headEnd/>
                <a:tailEnd/>
              </a:ln>
            </p:spPr>
            <p:txBody>
              <a:bodyPr/>
              <a:lstStyle/>
              <a:p>
                <a:endParaRPr lang="it-IT"/>
              </a:p>
            </p:txBody>
          </p:sp>
          <p:sp>
            <p:nvSpPr>
              <p:cNvPr id="393" name="Freeform 368"/>
              <p:cNvSpPr>
                <a:spLocks/>
              </p:cNvSpPr>
              <p:nvPr/>
            </p:nvSpPr>
            <p:spPr bwMode="auto">
              <a:xfrm>
                <a:off x="2464" y="2554"/>
                <a:ext cx="33" cy="31"/>
              </a:xfrm>
              <a:custGeom>
                <a:avLst/>
                <a:gdLst>
                  <a:gd name="T0" fmla="*/ 18 w 36"/>
                  <a:gd name="T1" fmla="*/ 0 h 36"/>
                  <a:gd name="T2" fmla="*/ 36 w 36"/>
                  <a:gd name="T3" fmla="*/ 18 h 36"/>
                  <a:gd name="T4" fmla="*/ 18 w 36"/>
                  <a:gd name="T5" fmla="*/ 36 h 36"/>
                  <a:gd name="T6" fmla="*/ 0 w 36"/>
                  <a:gd name="T7" fmla="*/ 18 h 36"/>
                  <a:gd name="T8" fmla="*/ 18 w 36"/>
                  <a:gd name="T9" fmla="*/ 0 h 36"/>
                </a:gdLst>
                <a:ahLst/>
                <a:cxnLst>
                  <a:cxn ang="0">
                    <a:pos x="T0" y="T1"/>
                  </a:cxn>
                  <a:cxn ang="0">
                    <a:pos x="T2" y="T3"/>
                  </a:cxn>
                  <a:cxn ang="0">
                    <a:pos x="T4" y="T5"/>
                  </a:cxn>
                  <a:cxn ang="0">
                    <a:pos x="T6" y="T7"/>
                  </a:cxn>
                  <a:cxn ang="0">
                    <a:pos x="T8" y="T9"/>
                  </a:cxn>
                </a:cxnLst>
                <a:rect l="0" t="0" r="r" b="b"/>
                <a:pathLst>
                  <a:path w="36" h="36">
                    <a:moveTo>
                      <a:pt x="18" y="0"/>
                    </a:moveTo>
                    <a:lnTo>
                      <a:pt x="36" y="18"/>
                    </a:lnTo>
                    <a:lnTo>
                      <a:pt x="18" y="36"/>
                    </a:lnTo>
                    <a:lnTo>
                      <a:pt x="0" y="18"/>
                    </a:lnTo>
                    <a:lnTo>
                      <a:pt x="18" y="0"/>
                    </a:lnTo>
                    <a:close/>
                  </a:path>
                </a:pathLst>
              </a:custGeom>
              <a:solidFill>
                <a:srgbClr val="F24F11"/>
              </a:solidFill>
              <a:ln w="9525">
                <a:solidFill>
                  <a:srgbClr val="F24F11"/>
                </a:solidFill>
                <a:prstDash val="solid"/>
                <a:round/>
                <a:headEnd/>
                <a:tailEnd/>
              </a:ln>
            </p:spPr>
            <p:txBody>
              <a:bodyPr/>
              <a:lstStyle/>
              <a:p>
                <a:endParaRPr lang="it-IT"/>
              </a:p>
            </p:txBody>
          </p:sp>
          <p:sp>
            <p:nvSpPr>
              <p:cNvPr id="394" name="Freeform 369"/>
              <p:cNvSpPr>
                <a:spLocks/>
              </p:cNvSpPr>
              <p:nvPr/>
            </p:nvSpPr>
            <p:spPr bwMode="auto">
              <a:xfrm>
                <a:off x="2464" y="2554"/>
                <a:ext cx="33" cy="31"/>
              </a:xfrm>
              <a:custGeom>
                <a:avLst/>
                <a:gdLst>
                  <a:gd name="T0" fmla="*/ 18 w 36"/>
                  <a:gd name="T1" fmla="*/ 0 h 36"/>
                  <a:gd name="T2" fmla="*/ 36 w 36"/>
                  <a:gd name="T3" fmla="*/ 18 h 36"/>
                  <a:gd name="T4" fmla="*/ 18 w 36"/>
                  <a:gd name="T5" fmla="*/ 36 h 36"/>
                  <a:gd name="T6" fmla="*/ 0 w 36"/>
                  <a:gd name="T7" fmla="*/ 18 h 36"/>
                  <a:gd name="T8" fmla="*/ 18 w 36"/>
                  <a:gd name="T9" fmla="*/ 0 h 36"/>
                </a:gdLst>
                <a:ahLst/>
                <a:cxnLst>
                  <a:cxn ang="0">
                    <a:pos x="T0" y="T1"/>
                  </a:cxn>
                  <a:cxn ang="0">
                    <a:pos x="T2" y="T3"/>
                  </a:cxn>
                  <a:cxn ang="0">
                    <a:pos x="T4" y="T5"/>
                  </a:cxn>
                  <a:cxn ang="0">
                    <a:pos x="T6" y="T7"/>
                  </a:cxn>
                  <a:cxn ang="0">
                    <a:pos x="T8" y="T9"/>
                  </a:cxn>
                </a:cxnLst>
                <a:rect l="0" t="0" r="r" b="b"/>
                <a:pathLst>
                  <a:path w="36" h="36">
                    <a:moveTo>
                      <a:pt x="18" y="0"/>
                    </a:moveTo>
                    <a:lnTo>
                      <a:pt x="36" y="18"/>
                    </a:lnTo>
                    <a:lnTo>
                      <a:pt x="18" y="36"/>
                    </a:lnTo>
                    <a:lnTo>
                      <a:pt x="0" y="18"/>
                    </a:lnTo>
                    <a:lnTo>
                      <a:pt x="18" y="0"/>
                    </a:lnTo>
                    <a:close/>
                  </a:path>
                </a:pathLst>
              </a:custGeom>
              <a:solidFill>
                <a:srgbClr val="F24F11"/>
              </a:solidFill>
              <a:ln w="9525">
                <a:solidFill>
                  <a:srgbClr val="F24F11"/>
                </a:solidFill>
                <a:prstDash val="solid"/>
                <a:round/>
                <a:headEnd/>
                <a:tailEnd/>
              </a:ln>
            </p:spPr>
            <p:txBody>
              <a:bodyPr/>
              <a:lstStyle/>
              <a:p>
                <a:endParaRPr lang="it-IT"/>
              </a:p>
            </p:txBody>
          </p:sp>
          <p:sp>
            <p:nvSpPr>
              <p:cNvPr id="395" name="Freeform 370"/>
              <p:cNvSpPr>
                <a:spLocks/>
              </p:cNvSpPr>
              <p:nvPr/>
            </p:nvSpPr>
            <p:spPr bwMode="auto">
              <a:xfrm>
                <a:off x="2464" y="2554"/>
                <a:ext cx="33" cy="31"/>
              </a:xfrm>
              <a:custGeom>
                <a:avLst/>
                <a:gdLst>
                  <a:gd name="T0" fmla="*/ 18 w 36"/>
                  <a:gd name="T1" fmla="*/ 0 h 36"/>
                  <a:gd name="T2" fmla="*/ 36 w 36"/>
                  <a:gd name="T3" fmla="*/ 18 h 36"/>
                  <a:gd name="T4" fmla="*/ 18 w 36"/>
                  <a:gd name="T5" fmla="*/ 36 h 36"/>
                  <a:gd name="T6" fmla="*/ 0 w 36"/>
                  <a:gd name="T7" fmla="*/ 18 h 36"/>
                  <a:gd name="T8" fmla="*/ 18 w 36"/>
                  <a:gd name="T9" fmla="*/ 0 h 36"/>
                </a:gdLst>
                <a:ahLst/>
                <a:cxnLst>
                  <a:cxn ang="0">
                    <a:pos x="T0" y="T1"/>
                  </a:cxn>
                  <a:cxn ang="0">
                    <a:pos x="T2" y="T3"/>
                  </a:cxn>
                  <a:cxn ang="0">
                    <a:pos x="T4" y="T5"/>
                  </a:cxn>
                  <a:cxn ang="0">
                    <a:pos x="T6" y="T7"/>
                  </a:cxn>
                  <a:cxn ang="0">
                    <a:pos x="T8" y="T9"/>
                  </a:cxn>
                </a:cxnLst>
                <a:rect l="0" t="0" r="r" b="b"/>
                <a:pathLst>
                  <a:path w="36" h="36">
                    <a:moveTo>
                      <a:pt x="18" y="0"/>
                    </a:moveTo>
                    <a:lnTo>
                      <a:pt x="36" y="18"/>
                    </a:lnTo>
                    <a:lnTo>
                      <a:pt x="18" y="36"/>
                    </a:lnTo>
                    <a:lnTo>
                      <a:pt x="0" y="18"/>
                    </a:lnTo>
                    <a:lnTo>
                      <a:pt x="18" y="0"/>
                    </a:lnTo>
                    <a:close/>
                  </a:path>
                </a:pathLst>
              </a:custGeom>
              <a:solidFill>
                <a:srgbClr val="F24F11"/>
              </a:solidFill>
              <a:ln w="9525">
                <a:solidFill>
                  <a:srgbClr val="F24F11"/>
                </a:solidFill>
                <a:prstDash val="solid"/>
                <a:round/>
                <a:headEnd/>
                <a:tailEnd/>
              </a:ln>
            </p:spPr>
            <p:txBody>
              <a:bodyPr/>
              <a:lstStyle/>
              <a:p>
                <a:endParaRPr lang="it-IT"/>
              </a:p>
            </p:txBody>
          </p:sp>
          <p:sp>
            <p:nvSpPr>
              <p:cNvPr id="396" name="Freeform 371"/>
              <p:cNvSpPr>
                <a:spLocks/>
              </p:cNvSpPr>
              <p:nvPr/>
            </p:nvSpPr>
            <p:spPr bwMode="auto">
              <a:xfrm>
                <a:off x="2464" y="2554"/>
                <a:ext cx="33" cy="31"/>
              </a:xfrm>
              <a:custGeom>
                <a:avLst/>
                <a:gdLst>
                  <a:gd name="T0" fmla="*/ 18 w 36"/>
                  <a:gd name="T1" fmla="*/ 0 h 36"/>
                  <a:gd name="T2" fmla="*/ 36 w 36"/>
                  <a:gd name="T3" fmla="*/ 18 h 36"/>
                  <a:gd name="T4" fmla="*/ 18 w 36"/>
                  <a:gd name="T5" fmla="*/ 36 h 36"/>
                  <a:gd name="T6" fmla="*/ 0 w 36"/>
                  <a:gd name="T7" fmla="*/ 18 h 36"/>
                  <a:gd name="T8" fmla="*/ 18 w 36"/>
                  <a:gd name="T9" fmla="*/ 0 h 36"/>
                </a:gdLst>
                <a:ahLst/>
                <a:cxnLst>
                  <a:cxn ang="0">
                    <a:pos x="T0" y="T1"/>
                  </a:cxn>
                  <a:cxn ang="0">
                    <a:pos x="T2" y="T3"/>
                  </a:cxn>
                  <a:cxn ang="0">
                    <a:pos x="T4" y="T5"/>
                  </a:cxn>
                  <a:cxn ang="0">
                    <a:pos x="T6" y="T7"/>
                  </a:cxn>
                  <a:cxn ang="0">
                    <a:pos x="T8" y="T9"/>
                  </a:cxn>
                </a:cxnLst>
                <a:rect l="0" t="0" r="r" b="b"/>
                <a:pathLst>
                  <a:path w="36" h="36">
                    <a:moveTo>
                      <a:pt x="18" y="0"/>
                    </a:moveTo>
                    <a:lnTo>
                      <a:pt x="36" y="18"/>
                    </a:lnTo>
                    <a:lnTo>
                      <a:pt x="18" y="36"/>
                    </a:lnTo>
                    <a:lnTo>
                      <a:pt x="0" y="18"/>
                    </a:lnTo>
                    <a:lnTo>
                      <a:pt x="18" y="0"/>
                    </a:lnTo>
                    <a:close/>
                  </a:path>
                </a:pathLst>
              </a:custGeom>
              <a:solidFill>
                <a:srgbClr val="F24F11"/>
              </a:solidFill>
              <a:ln w="9525">
                <a:solidFill>
                  <a:srgbClr val="F24F11"/>
                </a:solidFill>
                <a:prstDash val="solid"/>
                <a:round/>
                <a:headEnd/>
                <a:tailEnd/>
              </a:ln>
            </p:spPr>
            <p:txBody>
              <a:bodyPr/>
              <a:lstStyle/>
              <a:p>
                <a:endParaRPr lang="it-IT"/>
              </a:p>
            </p:txBody>
          </p:sp>
          <p:sp>
            <p:nvSpPr>
              <p:cNvPr id="397" name="Freeform 372"/>
              <p:cNvSpPr>
                <a:spLocks/>
              </p:cNvSpPr>
              <p:nvPr/>
            </p:nvSpPr>
            <p:spPr bwMode="auto">
              <a:xfrm>
                <a:off x="2464" y="2554"/>
                <a:ext cx="33" cy="31"/>
              </a:xfrm>
              <a:custGeom>
                <a:avLst/>
                <a:gdLst>
                  <a:gd name="T0" fmla="*/ 18 w 36"/>
                  <a:gd name="T1" fmla="*/ 0 h 36"/>
                  <a:gd name="T2" fmla="*/ 36 w 36"/>
                  <a:gd name="T3" fmla="*/ 18 h 36"/>
                  <a:gd name="T4" fmla="*/ 18 w 36"/>
                  <a:gd name="T5" fmla="*/ 36 h 36"/>
                  <a:gd name="T6" fmla="*/ 0 w 36"/>
                  <a:gd name="T7" fmla="*/ 18 h 36"/>
                  <a:gd name="T8" fmla="*/ 18 w 36"/>
                  <a:gd name="T9" fmla="*/ 0 h 36"/>
                </a:gdLst>
                <a:ahLst/>
                <a:cxnLst>
                  <a:cxn ang="0">
                    <a:pos x="T0" y="T1"/>
                  </a:cxn>
                  <a:cxn ang="0">
                    <a:pos x="T2" y="T3"/>
                  </a:cxn>
                  <a:cxn ang="0">
                    <a:pos x="T4" y="T5"/>
                  </a:cxn>
                  <a:cxn ang="0">
                    <a:pos x="T6" y="T7"/>
                  </a:cxn>
                  <a:cxn ang="0">
                    <a:pos x="T8" y="T9"/>
                  </a:cxn>
                </a:cxnLst>
                <a:rect l="0" t="0" r="r" b="b"/>
                <a:pathLst>
                  <a:path w="36" h="36">
                    <a:moveTo>
                      <a:pt x="18" y="0"/>
                    </a:moveTo>
                    <a:lnTo>
                      <a:pt x="36" y="18"/>
                    </a:lnTo>
                    <a:lnTo>
                      <a:pt x="18" y="36"/>
                    </a:lnTo>
                    <a:lnTo>
                      <a:pt x="0" y="18"/>
                    </a:lnTo>
                    <a:lnTo>
                      <a:pt x="18" y="0"/>
                    </a:lnTo>
                    <a:close/>
                  </a:path>
                </a:pathLst>
              </a:custGeom>
              <a:solidFill>
                <a:srgbClr val="F24F11"/>
              </a:solidFill>
              <a:ln w="9525">
                <a:solidFill>
                  <a:srgbClr val="F24F11"/>
                </a:solidFill>
                <a:prstDash val="solid"/>
                <a:round/>
                <a:headEnd/>
                <a:tailEnd/>
              </a:ln>
            </p:spPr>
            <p:txBody>
              <a:bodyPr/>
              <a:lstStyle/>
              <a:p>
                <a:endParaRPr lang="it-IT"/>
              </a:p>
            </p:txBody>
          </p:sp>
          <p:sp>
            <p:nvSpPr>
              <p:cNvPr id="398" name="Freeform 373"/>
              <p:cNvSpPr>
                <a:spLocks/>
              </p:cNvSpPr>
              <p:nvPr/>
            </p:nvSpPr>
            <p:spPr bwMode="auto">
              <a:xfrm>
                <a:off x="2464" y="2554"/>
                <a:ext cx="33" cy="31"/>
              </a:xfrm>
              <a:custGeom>
                <a:avLst/>
                <a:gdLst>
                  <a:gd name="T0" fmla="*/ 18 w 36"/>
                  <a:gd name="T1" fmla="*/ 0 h 36"/>
                  <a:gd name="T2" fmla="*/ 36 w 36"/>
                  <a:gd name="T3" fmla="*/ 18 h 36"/>
                  <a:gd name="T4" fmla="*/ 18 w 36"/>
                  <a:gd name="T5" fmla="*/ 36 h 36"/>
                  <a:gd name="T6" fmla="*/ 0 w 36"/>
                  <a:gd name="T7" fmla="*/ 18 h 36"/>
                  <a:gd name="T8" fmla="*/ 18 w 36"/>
                  <a:gd name="T9" fmla="*/ 0 h 36"/>
                </a:gdLst>
                <a:ahLst/>
                <a:cxnLst>
                  <a:cxn ang="0">
                    <a:pos x="T0" y="T1"/>
                  </a:cxn>
                  <a:cxn ang="0">
                    <a:pos x="T2" y="T3"/>
                  </a:cxn>
                  <a:cxn ang="0">
                    <a:pos x="T4" y="T5"/>
                  </a:cxn>
                  <a:cxn ang="0">
                    <a:pos x="T6" y="T7"/>
                  </a:cxn>
                  <a:cxn ang="0">
                    <a:pos x="T8" y="T9"/>
                  </a:cxn>
                </a:cxnLst>
                <a:rect l="0" t="0" r="r" b="b"/>
                <a:pathLst>
                  <a:path w="36" h="36">
                    <a:moveTo>
                      <a:pt x="18" y="0"/>
                    </a:moveTo>
                    <a:lnTo>
                      <a:pt x="36" y="18"/>
                    </a:lnTo>
                    <a:lnTo>
                      <a:pt x="18" y="36"/>
                    </a:lnTo>
                    <a:lnTo>
                      <a:pt x="0" y="18"/>
                    </a:lnTo>
                    <a:lnTo>
                      <a:pt x="18" y="0"/>
                    </a:lnTo>
                    <a:close/>
                  </a:path>
                </a:pathLst>
              </a:custGeom>
              <a:solidFill>
                <a:srgbClr val="F24F11"/>
              </a:solidFill>
              <a:ln w="9525">
                <a:solidFill>
                  <a:srgbClr val="F24F11"/>
                </a:solidFill>
                <a:prstDash val="solid"/>
                <a:round/>
                <a:headEnd/>
                <a:tailEnd/>
              </a:ln>
            </p:spPr>
            <p:txBody>
              <a:bodyPr/>
              <a:lstStyle/>
              <a:p>
                <a:endParaRPr lang="it-IT"/>
              </a:p>
            </p:txBody>
          </p:sp>
          <p:sp>
            <p:nvSpPr>
              <p:cNvPr id="399" name="Freeform 374"/>
              <p:cNvSpPr>
                <a:spLocks/>
              </p:cNvSpPr>
              <p:nvPr/>
            </p:nvSpPr>
            <p:spPr bwMode="auto">
              <a:xfrm>
                <a:off x="2464" y="2554"/>
                <a:ext cx="33" cy="31"/>
              </a:xfrm>
              <a:custGeom>
                <a:avLst/>
                <a:gdLst>
                  <a:gd name="T0" fmla="*/ 18 w 36"/>
                  <a:gd name="T1" fmla="*/ 0 h 36"/>
                  <a:gd name="T2" fmla="*/ 36 w 36"/>
                  <a:gd name="T3" fmla="*/ 18 h 36"/>
                  <a:gd name="T4" fmla="*/ 18 w 36"/>
                  <a:gd name="T5" fmla="*/ 36 h 36"/>
                  <a:gd name="T6" fmla="*/ 0 w 36"/>
                  <a:gd name="T7" fmla="*/ 18 h 36"/>
                  <a:gd name="T8" fmla="*/ 18 w 36"/>
                  <a:gd name="T9" fmla="*/ 0 h 36"/>
                </a:gdLst>
                <a:ahLst/>
                <a:cxnLst>
                  <a:cxn ang="0">
                    <a:pos x="T0" y="T1"/>
                  </a:cxn>
                  <a:cxn ang="0">
                    <a:pos x="T2" y="T3"/>
                  </a:cxn>
                  <a:cxn ang="0">
                    <a:pos x="T4" y="T5"/>
                  </a:cxn>
                  <a:cxn ang="0">
                    <a:pos x="T6" y="T7"/>
                  </a:cxn>
                  <a:cxn ang="0">
                    <a:pos x="T8" y="T9"/>
                  </a:cxn>
                </a:cxnLst>
                <a:rect l="0" t="0" r="r" b="b"/>
                <a:pathLst>
                  <a:path w="36" h="36">
                    <a:moveTo>
                      <a:pt x="18" y="0"/>
                    </a:moveTo>
                    <a:lnTo>
                      <a:pt x="36" y="18"/>
                    </a:lnTo>
                    <a:lnTo>
                      <a:pt x="18" y="36"/>
                    </a:lnTo>
                    <a:lnTo>
                      <a:pt x="0" y="18"/>
                    </a:lnTo>
                    <a:lnTo>
                      <a:pt x="18" y="0"/>
                    </a:lnTo>
                    <a:close/>
                  </a:path>
                </a:pathLst>
              </a:custGeom>
              <a:solidFill>
                <a:srgbClr val="F24F11"/>
              </a:solidFill>
              <a:ln w="9525">
                <a:solidFill>
                  <a:srgbClr val="F24F11"/>
                </a:solidFill>
                <a:prstDash val="solid"/>
                <a:round/>
                <a:headEnd/>
                <a:tailEnd/>
              </a:ln>
            </p:spPr>
            <p:txBody>
              <a:bodyPr/>
              <a:lstStyle/>
              <a:p>
                <a:endParaRPr lang="it-IT"/>
              </a:p>
            </p:txBody>
          </p:sp>
          <p:sp>
            <p:nvSpPr>
              <p:cNvPr id="400" name="Freeform 375"/>
              <p:cNvSpPr>
                <a:spLocks/>
              </p:cNvSpPr>
              <p:nvPr/>
            </p:nvSpPr>
            <p:spPr bwMode="auto">
              <a:xfrm>
                <a:off x="2464" y="2554"/>
                <a:ext cx="33" cy="31"/>
              </a:xfrm>
              <a:custGeom>
                <a:avLst/>
                <a:gdLst>
                  <a:gd name="T0" fmla="*/ 18 w 36"/>
                  <a:gd name="T1" fmla="*/ 0 h 36"/>
                  <a:gd name="T2" fmla="*/ 36 w 36"/>
                  <a:gd name="T3" fmla="*/ 18 h 36"/>
                  <a:gd name="T4" fmla="*/ 18 w 36"/>
                  <a:gd name="T5" fmla="*/ 36 h 36"/>
                  <a:gd name="T6" fmla="*/ 0 w 36"/>
                  <a:gd name="T7" fmla="*/ 18 h 36"/>
                  <a:gd name="T8" fmla="*/ 18 w 36"/>
                  <a:gd name="T9" fmla="*/ 0 h 36"/>
                </a:gdLst>
                <a:ahLst/>
                <a:cxnLst>
                  <a:cxn ang="0">
                    <a:pos x="T0" y="T1"/>
                  </a:cxn>
                  <a:cxn ang="0">
                    <a:pos x="T2" y="T3"/>
                  </a:cxn>
                  <a:cxn ang="0">
                    <a:pos x="T4" y="T5"/>
                  </a:cxn>
                  <a:cxn ang="0">
                    <a:pos x="T6" y="T7"/>
                  </a:cxn>
                  <a:cxn ang="0">
                    <a:pos x="T8" y="T9"/>
                  </a:cxn>
                </a:cxnLst>
                <a:rect l="0" t="0" r="r" b="b"/>
                <a:pathLst>
                  <a:path w="36" h="36">
                    <a:moveTo>
                      <a:pt x="18" y="0"/>
                    </a:moveTo>
                    <a:lnTo>
                      <a:pt x="36" y="18"/>
                    </a:lnTo>
                    <a:lnTo>
                      <a:pt x="18" y="36"/>
                    </a:lnTo>
                    <a:lnTo>
                      <a:pt x="0" y="18"/>
                    </a:lnTo>
                    <a:lnTo>
                      <a:pt x="18" y="0"/>
                    </a:lnTo>
                    <a:close/>
                  </a:path>
                </a:pathLst>
              </a:custGeom>
              <a:solidFill>
                <a:srgbClr val="F24F11"/>
              </a:solidFill>
              <a:ln w="9525">
                <a:solidFill>
                  <a:srgbClr val="F24F11"/>
                </a:solidFill>
                <a:prstDash val="solid"/>
                <a:round/>
                <a:headEnd/>
                <a:tailEnd/>
              </a:ln>
            </p:spPr>
            <p:txBody>
              <a:bodyPr/>
              <a:lstStyle/>
              <a:p>
                <a:endParaRPr lang="it-IT"/>
              </a:p>
            </p:txBody>
          </p:sp>
          <p:sp>
            <p:nvSpPr>
              <p:cNvPr id="401" name="Freeform 376"/>
              <p:cNvSpPr>
                <a:spLocks/>
              </p:cNvSpPr>
              <p:nvPr/>
            </p:nvSpPr>
            <p:spPr bwMode="auto">
              <a:xfrm>
                <a:off x="2464" y="2554"/>
                <a:ext cx="33" cy="31"/>
              </a:xfrm>
              <a:custGeom>
                <a:avLst/>
                <a:gdLst>
                  <a:gd name="T0" fmla="*/ 18 w 36"/>
                  <a:gd name="T1" fmla="*/ 0 h 36"/>
                  <a:gd name="T2" fmla="*/ 36 w 36"/>
                  <a:gd name="T3" fmla="*/ 18 h 36"/>
                  <a:gd name="T4" fmla="*/ 18 w 36"/>
                  <a:gd name="T5" fmla="*/ 36 h 36"/>
                  <a:gd name="T6" fmla="*/ 0 w 36"/>
                  <a:gd name="T7" fmla="*/ 18 h 36"/>
                  <a:gd name="T8" fmla="*/ 18 w 36"/>
                  <a:gd name="T9" fmla="*/ 0 h 36"/>
                </a:gdLst>
                <a:ahLst/>
                <a:cxnLst>
                  <a:cxn ang="0">
                    <a:pos x="T0" y="T1"/>
                  </a:cxn>
                  <a:cxn ang="0">
                    <a:pos x="T2" y="T3"/>
                  </a:cxn>
                  <a:cxn ang="0">
                    <a:pos x="T4" y="T5"/>
                  </a:cxn>
                  <a:cxn ang="0">
                    <a:pos x="T6" y="T7"/>
                  </a:cxn>
                  <a:cxn ang="0">
                    <a:pos x="T8" y="T9"/>
                  </a:cxn>
                </a:cxnLst>
                <a:rect l="0" t="0" r="r" b="b"/>
                <a:pathLst>
                  <a:path w="36" h="36">
                    <a:moveTo>
                      <a:pt x="18" y="0"/>
                    </a:moveTo>
                    <a:lnTo>
                      <a:pt x="36" y="18"/>
                    </a:lnTo>
                    <a:lnTo>
                      <a:pt x="18" y="36"/>
                    </a:lnTo>
                    <a:lnTo>
                      <a:pt x="0" y="18"/>
                    </a:lnTo>
                    <a:lnTo>
                      <a:pt x="18" y="0"/>
                    </a:lnTo>
                    <a:close/>
                  </a:path>
                </a:pathLst>
              </a:custGeom>
              <a:solidFill>
                <a:srgbClr val="F24F11"/>
              </a:solidFill>
              <a:ln w="9525">
                <a:solidFill>
                  <a:srgbClr val="F24F11"/>
                </a:solidFill>
                <a:prstDash val="solid"/>
                <a:round/>
                <a:headEnd/>
                <a:tailEnd/>
              </a:ln>
            </p:spPr>
            <p:txBody>
              <a:bodyPr/>
              <a:lstStyle/>
              <a:p>
                <a:endParaRPr lang="it-IT"/>
              </a:p>
            </p:txBody>
          </p:sp>
        </p:grpSp>
        <p:sp>
          <p:nvSpPr>
            <p:cNvPr id="402" name="Line 383"/>
            <p:cNvSpPr>
              <a:spLocks noChangeShapeType="1"/>
            </p:cNvSpPr>
            <p:nvPr/>
          </p:nvSpPr>
          <p:spPr bwMode="auto">
            <a:xfrm>
              <a:off x="841375" y="2576513"/>
              <a:ext cx="4602163" cy="1587"/>
            </a:xfrm>
            <a:prstGeom prst="line">
              <a:avLst/>
            </a:prstGeom>
            <a:noFill/>
            <a:ln w="19050">
              <a:solidFill>
                <a:srgbClr val="004157"/>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it-IT"/>
            </a:p>
          </p:txBody>
        </p:sp>
        <p:sp>
          <p:nvSpPr>
            <p:cNvPr id="403" name="Rectangle 386"/>
            <p:cNvSpPr>
              <a:spLocks noChangeArrowheads="1"/>
            </p:cNvSpPr>
            <p:nvPr/>
          </p:nvSpPr>
          <p:spPr bwMode="auto">
            <a:xfrm>
              <a:off x="2595563" y="2520950"/>
              <a:ext cx="531812" cy="25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6347" tIns="43173" rIns="86347" bIns="43173">
              <a:spAutoFit/>
            </a:bodyPr>
            <a:lstStyle>
              <a:lvl1pPr defTabSz="863600">
                <a:defRPr>
                  <a:solidFill>
                    <a:schemeClr val="tx1"/>
                  </a:solidFill>
                  <a:latin typeface="Arial" charset="0"/>
                </a:defRPr>
              </a:lvl1pPr>
              <a:lvl2pPr marL="431800" defTabSz="863600">
                <a:defRPr>
                  <a:solidFill>
                    <a:schemeClr val="tx1"/>
                  </a:solidFill>
                  <a:latin typeface="Arial" charset="0"/>
                </a:defRPr>
              </a:lvl2pPr>
              <a:lvl3pPr marL="863600" defTabSz="863600">
                <a:defRPr>
                  <a:solidFill>
                    <a:schemeClr val="tx1"/>
                  </a:solidFill>
                  <a:latin typeface="Arial" charset="0"/>
                </a:defRPr>
              </a:lvl3pPr>
              <a:lvl4pPr marL="1295400" defTabSz="863600">
                <a:defRPr>
                  <a:solidFill>
                    <a:schemeClr val="tx1"/>
                  </a:solidFill>
                  <a:latin typeface="Arial" charset="0"/>
                </a:defRPr>
              </a:lvl4pPr>
              <a:lvl5pPr marL="1727200" defTabSz="863600">
                <a:defRPr>
                  <a:solidFill>
                    <a:schemeClr val="tx1"/>
                  </a:solidFill>
                  <a:latin typeface="Arial" charset="0"/>
                </a:defRPr>
              </a:lvl5pPr>
              <a:lvl6pPr marL="2184400" defTabSz="863600" fontAlgn="base">
                <a:spcBef>
                  <a:spcPct val="0"/>
                </a:spcBef>
                <a:spcAft>
                  <a:spcPct val="0"/>
                </a:spcAft>
                <a:defRPr>
                  <a:solidFill>
                    <a:schemeClr val="tx1"/>
                  </a:solidFill>
                  <a:latin typeface="Arial" charset="0"/>
                </a:defRPr>
              </a:lvl6pPr>
              <a:lvl7pPr marL="2641600" defTabSz="863600" fontAlgn="base">
                <a:spcBef>
                  <a:spcPct val="0"/>
                </a:spcBef>
                <a:spcAft>
                  <a:spcPct val="0"/>
                </a:spcAft>
                <a:defRPr>
                  <a:solidFill>
                    <a:schemeClr val="tx1"/>
                  </a:solidFill>
                  <a:latin typeface="Arial" charset="0"/>
                </a:defRPr>
              </a:lvl7pPr>
              <a:lvl8pPr marL="3098800" defTabSz="863600" fontAlgn="base">
                <a:spcBef>
                  <a:spcPct val="0"/>
                </a:spcBef>
                <a:spcAft>
                  <a:spcPct val="0"/>
                </a:spcAft>
                <a:defRPr>
                  <a:solidFill>
                    <a:schemeClr val="tx1"/>
                  </a:solidFill>
                  <a:latin typeface="Arial" charset="0"/>
                </a:defRPr>
              </a:lvl8pPr>
              <a:lvl9pPr marL="3556000" defTabSz="863600" fontAlgn="base">
                <a:spcBef>
                  <a:spcPct val="0"/>
                </a:spcBef>
                <a:spcAft>
                  <a:spcPct val="0"/>
                </a:spcAft>
                <a:defRPr>
                  <a:solidFill>
                    <a:schemeClr val="tx1"/>
                  </a:solidFill>
                  <a:latin typeface="Arial" charset="0"/>
                </a:defRPr>
              </a:lvl9pPr>
            </a:lstStyle>
            <a:p>
              <a:pPr algn="r" eaLnBrk="0" hangingPunct="0"/>
              <a:r>
                <a:rPr lang="it-IT" altLang="it-IT" sz="1100" b="1">
                  <a:solidFill>
                    <a:srgbClr val="004157"/>
                  </a:solidFill>
                  <a:ea typeface="ＭＳ Ｐゴシック" pitchFamily="34" charset="-128"/>
                </a:rPr>
                <a:t>0,0%</a:t>
              </a:r>
            </a:p>
          </p:txBody>
        </p:sp>
        <p:grpSp>
          <p:nvGrpSpPr>
            <p:cNvPr id="404" name="Group 441"/>
            <p:cNvGrpSpPr>
              <a:grpSpLocks/>
            </p:cNvGrpSpPr>
            <p:nvPr/>
          </p:nvGrpSpPr>
          <p:grpSpPr bwMode="auto">
            <a:xfrm>
              <a:off x="503238" y="1266825"/>
              <a:ext cx="5184775" cy="2762250"/>
              <a:chOff x="317" y="798"/>
              <a:chExt cx="3266" cy="1740"/>
            </a:xfrm>
          </p:grpSpPr>
          <p:sp>
            <p:nvSpPr>
              <p:cNvPr id="405" name="Line 388"/>
              <p:cNvSpPr>
                <a:spLocks noChangeShapeType="1"/>
              </p:cNvSpPr>
              <p:nvPr/>
            </p:nvSpPr>
            <p:spPr bwMode="auto">
              <a:xfrm>
                <a:off x="530" y="2413"/>
                <a:ext cx="2899" cy="0"/>
              </a:xfrm>
              <a:prstGeom prst="line">
                <a:avLst/>
              </a:prstGeom>
              <a:noFill/>
              <a:ln w="19050">
                <a:solidFill>
                  <a:srgbClr val="668D9A"/>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it-IT"/>
              </a:p>
            </p:txBody>
          </p:sp>
          <p:sp>
            <p:nvSpPr>
              <p:cNvPr id="406" name="Line 389"/>
              <p:cNvSpPr>
                <a:spLocks noChangeShapeType="1"/>
              </p:cNvSpPr>
              <p:nvPr/>
            </p:nvSpPr>
            <p:spPr bwMode="auto">
              <a:xfrm>
                <a:off x="530" y="2148"/>
                <a:ext cx="2899" cy="1"/>
              </a:xfrm>
              <a:prstGeom prst="line">
                <a:avLst/>
              </a:prstGeom>
              <a:noFill/>
              <a:ln w="19050">
                <a:solidFill>
                  <a:srgbClr val="668D9A"/>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it-IT"/>
              </a:p>
            </p:txBody>
          </p:sp>
          <p:sp>
            <p:nvSpPr>
              <p:cNvPr id="407" name="Line 390"/>
              <p:cNvSpPr>
                <a:spLocks noChangeShapeType="1"/>
              </p:cNvSpPr>
              <p:nvPr/>
            </p:nvSpPr>
            <p:spPr bwMode="auto">
              <a:xfrm>
                <a:off x="530" y="1888"/>
                <a:ext cx="2899" cy="0"/>
              </a:xfrm>
              <a:prstGeom prst="line">
                <a:avLst/>
              </a:prstGeom>
              <a:noFill/>
              <a:ln w="19050">
                <a:solidFill>
                  <a:srgbClr val="668D9A"/>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it-IT"/>
              </a:p>
            </p:txBody>
          </p:sp>
          <p:sp>
            <p:nvSpPr>
              <p:cNvPr id="408" name="Line 391"/>
              <p:cNvSpPr>
                <a:spLocks noChangeShapeType="1"/>
              </p:cNvSpPr>
              <p:nvPr/>
            </p:nvSpPr>
            <p:spPr bwMode="auto">
              <a:xfrm>
                <a:off x="530" y="1358"/>
                <a:ext cx="2899" cy="1"/>
              </a:xfrm>
              <a:prstGeom prst="line">
                <a:avLst/>
              </a:prstGeom>
              <a:noFill/>
              <a:ln w="19050">
                <a:solidFill>
                  <a:srgbClr val="668D9A"/>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it-IT"/>
              </a:p>
            </p:txBody>
          </p:sp>
          <p:sp>
            <p:nvSpPr>
              <p:cNvPr id="409" name="Line 392"/>
              <p:cNvSpPr>
                <a:spLocks noChangeShapeType="1"/>
              </p:cNvSpPr>
              <p:nvPr/>
            </p:nvSpPr>
            <p:spPr bwMode="auto">
              <a:xfrm>
                <a:off x="530" y="1098"/>
                <a:ext cx="2899" cy="1"/>
              </a:xfrm>
              <a:prstGeom prst="line">
                <a:avLst/>
              </a:prstGeom>
              <a:noFill/>
              <a:ln w="19050">
                <a:solidFill>
                  <a:srgbClr val="668D9A"/>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it-IT"/>
              </a:p>
            </p:txBody>
          </p:sp>
          <p:sp>
            <p:nvSpPr>
              <p:cNvPr id="410" name="Line 393"/>
              <p:cNvSpPr>
                <a:spLocks noChangeShapeType="1"/>
              </p:cNvSpPr>
              <p:nvPr/>
            </p:nvSpPr>
            <p:spPr bwMode="auto">
              <a:xfrm>
                <a:off x="530" y="833"/>
                <a:ext cx="2899" cy="1"/>
              </a:xfrm>
              <a:prstGeom prst="line">
                <a:avLst/>
              </a:prstGeom>
              <a:noFill/>
              <a:ln w="19050">
                <a:solidFill>
                  <a:srgbClr val="668D9A"/>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it-IT"/>
              </a:p>
            </p:txBody>
          </p:sp>
          <p:sp>
            <p:nvSpPr>
              <p:cNvPr id="411" name="Line 394"/>
              <p:cNvSpPr>
                <a:spLocks noChangeShapeType="1"/>
              </p:cNvSpPr>
              <p:nvPr/>
            </p:nvSpPr>
            <p:spPr bwMode="auto">
              <a:xfrm>
                <a:off x="1982" y="833"/>
                <a:ext cx="1" cy="1580"/>
              </a:xfrm>
              <a:prstGeom prst="line">
                <a:avLst/>
              </a:prstGeom>
              <a:noFill/>
              <a:ln w="19050">
                <a:solidFill>
                  <a:srgbClr val="004157"/>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it-IT"/>
              </a:p>
            </p:txBody>
          </p:sp>
          <p:sp>
            <p:nvSpPr>
              <p:cNvPr id="412" name="Rectangle 395"/>
              <p:cNvSpPr>
                <a:spLocks noChangeArrowheads="1"/>
              </p:cNvSpPr>
              <p:nvPr/>
            </p:nvSpPr>
            <p:spPr bwMode="auto">
              <a:xfrm>
                <a:off x="1521" y="2378"/>
                <a:ext cx="449" cy="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6347" tIns="43173" rIns="86347" bIns="43173">
                <a:spAutoFit/>
              </a:bodyPr>
              <a:lstStyle>
                <a:lvl1pPr defTabSz="863600">
                  <a:defRPr>
                    <a:solidFill>
                      <a:schemeClr val="tx1"/>
                    </a:solidFill>
                    <a:latin typeface="Arial" charset="0"/>
                  </a:defRPr>
                </a:lvl1pPr>
                <a:lvl2pPr marL="431800" defTabSz="863600">
                  <a:defRPr>
                    <a:solidFill>
                      <a:schemeClr val="tx1"/>
                    </a:solidFill>
                    <a:latin typeface="Arial" charset="0"/>
                  </a:defRPr>
                </a:lvl2pPr>
                <a:lvl3pPr marL="863600" defTabSz="863600">
                  <a:defRPr>
                    <a:solidFill>
                      <a:schemeClr val="tx1"/>
                    </a:solidFill>
                    <a:latin typeface="Arial" charset="0"/>
                  </a:defRPr>
                </a:lvl3pPr>
                <a:lvl4pPr marL="1295400" defTabSz="863600">
                  <a:defRPr>
                    <a:solidFill>
                      <a:schemeClr val="tx1"/>
                    </a:solidFill>
                    <a:latin typeface="Arial" charset="0"/>
                  </a:defRPr>
                </a:lvl4pPr>
                <a:lvl5pPr marL="1727200" defTabSz="863600">
                  <a:defRPr>
                    <a:solidFill>
                      <a:schemeClr val="tx1"/>
                    </a:solidFill>
                    <a:latin typeface="Arial" charset="0"/>
                  </a:defRPr>
                </a:lvl5pPr>
                <a:lvl6pPr marL="2184400" defTabSz="863600" fontAlgn="base">
                  <a:spcBef>
                    <a:spcPct val="0"/>
                  </a:spcBef>
                  <a:spcAft>
                    <a:spcPct val="0"/>
                  </a:spcAft>
                  <a:defRPr>
                    <a:solidFill>
                      <a:schemeClr val="tx1"/>
                    </a:solidFill>
                    <a:latin typeface="Arial" charset="0"/>
                  </a:defRPr>
                </a:lvl6pPr>
                <a:lvl7pPr marL="2641600" defTabSz="863600" fontAlgn="base">
                  <a:spcBef>
                    <a:spcPct val="0"/>
                  </a:spcBef>
                  <a:spcAft>
                    <a:spcPct val="0"/>
                  </a:spcAft>
                  <a:defRPr>
                    <a:solidFill>
                      <a:schemeClr val="tx1"/>
                    </a:solidFill>
                    <a:latin typeface="Arial" charset="0"/>
                  </a:defRPr>
                </a:lvl7pPr>
                <a:lvl8pPr marL="3098800" defTabSz="863600" fontAlgn="base">
                  <a:spcBef>
                    <a:spcPct val="0"/>
                  </a:spcBef>
                  <a:spcAft>
                    <a:spcPct val="0"/>
                  </a:spcAft>
                  <a:defRPr>
                    <a:solidFill>
                      <a:schemeClr val="tx1"/>
                    </a:solidFill>
                    <a:latin typeface="Arial" charset="0"/>
                  </a:defRPr>
                </a:lvl8pPr>
                <a:lvl9pPr marL="3556000" defTabSz="863600" fontAlgn="base">
                  <a:spcBef>
                    <a:spcPct val="0"/>
                  </a:spcBef>
                  <a:spcAft>
                    <a:spcPct val="0"/>
                  </a:spcAft>
                  <a:defRPr>
                    <a:solidFill>
                      <a:schemeClr val="tx1"/>
                    </a:solidFill>
                    <a:latin typeface="Arial" charset="0"/>
                  </a:defRPr>
                </a:lvl9pPr>
              </a:lstStyle>
              <a:p>
                <a:pPr algn="r" eaLnBrk="0" hangingPunct="0"/>
                <a:r>
                  <a:rPr lang="it-IT" altLang="it-IT" sz="1100" b="1">
                    <a:solidFill>
                      <a:srgbClr val="004157"/>
                    </a:solidFill>
                    <a:ea typeface="ＭＳ Ｐゴシック" pitchFamily="34" charset="-128"/>
                  </a:rPr>
                  <a:t>-6,0%</a:t>
                </a:r>
              </a:p>
            </p:txBody>
          </p:sp>
          <p:sp>
            <p:nvSpPr>
              <p:cNvPr id="413" name="Rectangle 396"/>
              <p:cNvSpPr>
                <a:spLocks noChangeArrowheads="1"/>
              </p:cNvSpPr>
              <p:nvPr/>
            </p:nvSpPr>
            <p:spPr bwMode="auto">
              <a:xfrm>
                <a:off x="1521" y="2113"/>
                <a:ext cx="449" cy="1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6347" tIns="43173" rIns="86347" bIns="43173">
                <a:spAutoFit/>
              </a:bodyPr>
              <a:lstStyle>
                <a:lvl1pPr defTabSz="863600">
                  <a:defRPr>
                    <a:solidFill>
                      <a:schemeClr val="tx1"/>
                    </a:solidFill>
                    <a:latin typeface="Arial" charset="0"/>
                  </a:defRPr>
                </a:lvl1pPr>
                <a:lvl2pPr marL="431800" defTabSz="863600">
                  <a:defRPr>
                    <a:solidFill>
                      <a:schemeClr val="tx1"/>
                    </a:solidFill>
                    <a:latin typeface="Arial" charset="0"/>
                  </a:defRPr>
                </a:lvl2pPr>
                <a:lvl3pPr marL="863600" defTabSz="863600">
                  <a:defRPr>
                    <a:solidFill>
                      <a:schemeClr val="tx1"/>
                    </a:solidFill>
                    <a:latin typeface="Arial" charset="0"/>
                  </a:defRPr>
                </a:lvl3pPr>
                <a:lvl4pPr marL="1295400" defTabSz="863600">
                  <a:defRPr>
                    <a:solidFill>
                      <a:schemeClr val="tx1"/>
                    </a:solidFill>
                    <a:latin typeface="Arial" charset="0"/>
                  </a:defRPr>
                </a:lvl4pPr>
                <a:lvl5pPr marL="1727200" defTabSz="863600">
                  <a:defRPr>
                    <a:solidFill>
                      <a:schemeClr val="tx1"/>
                    </a:solidFill>
                    <a:latin typeface="Arial" charset="0"/>
                  </a:defRPr>
                </a:lvl5pPr>
                <a:lvl6pPr marL="2184400" defTabSz="863600" fontAlgn="base">
                  <a:spcBef>
                    <a:spcPct val="0"/>
                  </a:spcBef>
                  <a:spcAft>
                    <a:spcPct val="0"/>
                  </a:spcAft>
                  <a:defRPr>
                    <a:solidFill>
                      <a:schemeClr val="tx1"/>
                    </a:solidFill>
                    <a:latin typeface="Arial" charset="0"/>
                  </a:defRPr>
                </a:lvl6pPr>
                <a:lvl7pPr marL="2641600" defTabSz="863600" fontAlgn="base">
                  <a:spcBef>
                    <a:spcPct val="0"/>
                  </a:spcBef>
                  <a:spcAft>
                    <a:spcPct val="0"/>
                  </a:spcAft>
                  <a:defRPr>
                    <a:solidFill>
                      <a:schemeClr val="tx1"/>
                    </a:solidFill>
                    <a:latin typeface="Arial" charset="0"/>
                  </a:defRPr>
                </a:lvl7pPr>
                <a:lvl8pPr marL="3098800" defTabSz="863600" fontAlgn="base">
                  <a:spcBef>
                    <a:spcPct val="0"/>
                  </a:spcBef>
                  <a:spcAft>
                    <a:spcPct val="0"/>
                  </a:spcAft>
                  <a:defRPr>
                    <a:solidFill>
                      <a:schemeClr val="tx1"/>
                    </a:solidFill>
                    <a:latin typeface="Arial" charset="0"/>
                  </a:defRPr>
                </a:lvl8pPr>
                <a:lvl9pPr marL="3556000" defTabSz="863600" fontAlgn="base">
                  <a:spcBef>
                    <a:spcPct val="0"/>
                  </a:spcBef>
                  <a:spcAft>
                    <a:spcPct val="0"/>
                  </a:spcAft>
                  <a:defRPr>
                    <a:solidFill>
                      <a:schemeClr val="tx1"/>
                    </a:solidFill>
                    <a:latin typeface="Arial" charset="0"/>
                  </a:defRPr>
                </a:lvl9pPr>
              </a:lstStyle>
              <a:p>
                <a:pPr algn="r" eaLnBrk="0" hangingPunct="0"/>
                <a:r>
                  <a:rPr lang="it-IT" altLang="it-IT" sz="1100" b="1">
                    <a:solidFill>
                      <a:srgbClr val="004157"/>
                    </a:solidFill>
                    <a:ea typeface="ＭＳ Ｐゴシック" pitchFamily="34" charset="-128"/>
                  </a:rPr>
                  <a:t>-4,0%</a:t>
                </a:r>
              </a:p>
            </p:txBody>
          </p:sp>
          <p:sp>
            <p:nvSpPr>
              <p:cNvPr id="414" name="Rectangle 397"/>
              <p:cNvSpPr>
                <a:spLocks noChangeArrowheads="1"/>
              </p:cNvSpPr>
              <p:nvPr/>
            </p:nvSpPr>
            <p:spPr bwMode="auto">
              <a:xfrm>
                <a:off x="1521" y="1852"/>
                <a:ext cx="449" cy="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6347" tIns="43173" rIns="86347" bIns="43173">
                <a:spAutoFit/>
              </a:bodyPr>
              <a:lstStyle>
                <a:lvl1pPr defTabSz="863600">
                  <a:defRPr>
                    <a:solidFill>
                      <a:schemeClr val="tx1"/>
                    </a:solidFill>
                    <a:latin typeface="Arial" charset="0"/>
                  </a:defRPr>
                </a:lvl1pPr>
                <a:lvl2pPr marL="431800" defTabSz="863600">
                  <a:defRPr>
                    <a:solidFill>
                      <a:schemeClr val="tx1"/>
                    </a:solidFill>
                    <a:latin typeface="Arial" charset="0"/>
                  </a:defRPr>
                </a:lvl2pPr>
                <a:lvl3pPr marL="863600" defTabSz="863600">
                  <a:defRPr>
                    <a:solidFill>
                      <a:schemeClr val="tx1"/>
                    </a:solidFill>
                    <a:latin typeface="Arial" charset="0"/>
                  </a:defRPr>
                </a:lvl3pPr>
                <a:lvl4pPr marL="1295400" defTabSz="863600">
                  <a:defRPr>
                    <a:solidFill>
                      <a:schemeClr val="tx1"/>
                    </a:solidFill>
                    <a:latin typeface="Arial" charset="0"/>
                  </a:defRPr>
                </a:lvl4pPr>
                <a:lvl5pPr marL="1727200" defTabSz="863600">
                  <a:defRPr>
                    <a:solidFill>
                      <a:schemeClr val="tx1"/>
                    </a:solidFill>
                    <a:latin typeface="Arial" charset="0"/>
                  </a:defRPr>
                </a:lvl5pPr>
                <a:lvl6pPr marL="2184400" defTabSz="863600" fontAlgn="base">
                  <a:spcBef>
                    <a:spcPct val="0"/>
                  </a:spcBef>
                  <a:spcAft>
                    <a:spcPct val="0"/>
                  </a:spcAft>
                  <a:defRPr>
                    <a:solidFill>
                      <a:schemeClr val="tx1"/>
                    </a:solidFill>
                    <a:latin typeface="Arial" charset="0"/>
                  </a:defRPr>
                </a:lvl6pPr>
                <a:lvl7pPr marL="2641600" defTabSz="863600" fontAlgn="base">
                  <a:spcBef>
                    <a:spcPct val="0"/>
                  </a:spcBef>
                  <a:spcAft>
                    <a:spcPct val="0"/>
                  </a:spcAft>
                  <a:defRPr>
                    <a:solidFill>
                      <a:schemeClr val="tx1"/>
                    </a:solidFill>
                    <a:latin typeface="Arial" charset="0"/>
                  </a:defRPr>
                </a:lvl7pPr>
                <a:lvl8pPr marL="3098800" defTabSz="863600" fontAlgn="base">
                  <a:spcBef>
                    <a:spcPct val="0"/>
                  </a:spcBef>
                  <a:spcAft>
                    <a:spcPct val="0"/>
                  </a:spcAft>
                  <a:defRPr>
                    <a:solidFill>
                      <a:schemeClr val="tx1"/>
                    </a:solidFill>
                    <a:latin typeface="Arial" charset="0"/>
                  </a:defRPr>
                </a:lvl8pPr>
                <a:lvl9pPr marL="3556000" defTabSz="863600" fontAlgn="base">
                  <a:spcBef>
                    <a:spcPct val="0"/>
                  </a:spcBef>
                  <a:spcAft>
                    <a:spcPct val="0"/>
                  </a:spcAft>
                  <a:defRPr>
                    <a:solidFill>
                      <a:schemeClr val="tx1"/>
                    </a:solidFill>
                    <a:latin typeface="Arial" charset="0"/>
                  </a:defRPr>
                </a:lvl9pPr>
              </a:lstStyle>
              <a:p>
                <a:pPr algn="r" eaLnBrk="0" hangingPunct="0"/>
                <a:r>
                  <a:rPr lang="it-IT" altLang="it-IT" sz="1100" b="1">
                    <a:solidFill>
                      <a:srgbClr val="004157"/>
                    </a:solidFill>
                    <a:ea typeface="ＭＳ Ｐゴシック" pitchFamily="34" charset="-128"/>
                  </a:rPr>
                  <a:t>-2,0%</a:t>
                </a:r>
              </a:p>
            </p:txBody>
          </p:sp>
          <p:sp>
            <p:nvSpPr>
              <p:cNvPr id="415" name="Rectangle 398"/>
              <p:cNvSpPr>
                <a:spLocks noChangeArrowheads="1"/>
              </p:cNvSpPr>
              <p:nvPr/>
            </p:nvSpPr>
            <p:spPr bwMode="auto">
              <a:xfrm>
                <a:off x="1635" y="1323"/>
                <a:ext cx="335" cy="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6347" tIns="43173" rIns="86347" bIns="43173">
                <a:spAutoFit/>
              </a:bodyPr>
              <a:lstStyle>
                <a:lvl1pPr defTabSz="863600">
                  <a:defRPr>
                    <a:solidFill>
                      <a:schemeClr val="tx1"/>
                    </a:solidFill>
                    <a:latin typeface="Arial" charset="0"/>
                  </a:defRPr>
                </a:lvl1pPr>
                <a:lvl2pPr marL="431800" defTabSz="863600">
                  <a:defRPr>
                    <a:solidFill>
                      <a:schemeClr val="tx1"/>
                    </a:solidFill>
                    <a:latin typeface="Arial" charset="0"/>
                  </a:defRPr>
                </a:lvl2pPr>
                <a:lvl3pPr marL="863600" defTabSz="863600">
                  <a:defRPr>
                    <a:solidFill>
                      <a:schemeClr val="tx1"/>
                    </a:solidFill>
                    <a:latin typeface="Arial" charset="0"/>
                  </a:defRPr>
                </a:lvl3pPr>
                <a:lvl4pPr marL="1295400" defTabSz="863600">
                  <a:defRPr>
                    <a:solidFill>
                      <a:schemeClr val="tx1"/>
                    </a:solidFill>
                    <a:latin typeface="Arial" charset="0"/>
                  </a:defRPr>
                </a:lvl4pPr>
                <a:lvl5pPr marL="1727200" defTabSz="863600">
                  <a:defRPr>
                    <a:solidFill>
                      <a:schemeClr val="tx1"/>
                    </a:solidFill>
                    <a:latin typeface="Arial" charset="0"/>
                  </a:defRPr>
                </a:lvl5pPr>
                <a:lvl6pPr marL="2184400" defTabSz="863600" fontAlgn="base">
                  <a:spcBef>
                    <a:spcPct val="0"/>
                  </a:spcBef>
                  <a:spcAft>
                    <a:spcPct val="0"/>
                  </a:spcAft>
                  <a:defRPr>
                    <a:solidFill>
                      <a:schemeClr val="tx1"/>
                    </a:solidFill>
                    <a:latin typeface="Arial" charset="0"/>
                  </a:defRPr>
                </a:lvl6pPr>
                <a:lvl7pPr marL="2641600" defTabSz="863600" fontAlgn="base">
                  <a:spcBef>
                    <a:spcPct val="0"/>
                  </a:spcBef>
                  <a:spcAft>
                    <a:spcPct val="0"/>
                  </a:spcAft>
                  <a:defRPr>
                    <a:solidFill>
                      <a:schemeClr val="tx1"/>
                    </a:solidFill>
                    <a:latin typeface="Arial" charset="0"/>
                  </a:defRPr>
                </a:lvl7pPr>
                <a:lvl8pPr marL="3098800" defTabSz="863600" fontAlgn="base">
                  <a:spcBef>
                    <a:spcPct val="0"/>
                  </a:spcBef>
                  <a:spcAft>
                    <a:spcPct val="0"/>
                  </a:spcAft>
                  <a:defRPr>
                    <a:solidFill>
                      <a:schemeClr val="tx1"/>
                    </a:solidFill>
                    <a:latin typeface="Arial" charset="0"/>
                  </a:defRPr>
                </a:lvl8pPr>
                <a:lvl9pPr marL="3556000" defTabSz="863600" fontAlgn="base">
                  <a:spcBef>
                    <a:spcPct val="0"/>
                  </a:spcBef>
                  <a:spcAft>
                    <a:spcPct val="0"/>
                  </a:spcAft>
                  <a:defRPr>
                    <a:solidFill>
                      <a:schemeClr val="tx1"/>
                    </a:solidFill>
                    <a:latin typeface="Arial" charset="0"/>
                  </a:defRPr>
                </a:lvl9pPr>
              </a:lstStyle>
              <a:p>
                <a:pPr algn="r" eaLnBrk="0" hangingPunct="0"/>
                <a:r>
                  <a:rPr lang="it-IT" altLang="it-IT" sz="1100" b="1">
                    <a:solidFill>
                      <a:srgbClr val="004157"/>
                    </a:solidFill>
                    <a:ea typeface="ＭＳ Ｐゴシック" pitchFamily="34" charset="-128"/>
                  </a:rPr>
                  <a:t>2,0%</a:t>
                </a:r>
              </a:p>
            </p:txBody>
          </p:sp>
          <p:sp>
            <p:nvSpPr>
              <p:cNvPr id="416" name="Rectangle 399"/>
              <p:cNvSpPr>
                <a:spLocks noChangeArrowheads="1"/>
              </p:cNvSpPr>
              <p:nvPr/>
            </p:nvSpPr>
            <p:spPr bwMode="auto">
              <a:xfrm>
                <a:off x="1635" y="1063"/>
                <a:ext cx="335" cy="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6347" tIns="43173" rIns="86347" bIns="43173">
                <a:spAutoFit/>
              </a:bodyPr>
              <a:lstStyle>
                <a:lvl1pPr defTabSz="863600">
                  <a:defRPr>
                    <a:solidFill>
                      <a:schemeClr val="tx1"/>
                    </a:solidFill>
                    <a:latin typeface="Arial" charset="0"/>
                  </a:defRPr>
                </a:lvl1pPr>
                <a:lvl2pPr marL="431800" defTabSz="863600">
                  <a:defRPr>
                    <a:solidFill>
                      <a:schemeClr val="tx1"/>
                    </a:solidFill>
                    <a:latin typeface="Arial" charset="0"/>
                  </a:defRPr>
                </a:lvl2pPr>
                <a:lvl3pPr marL="863600" defTabSz="863600">
                  <a:defRPr>
                    <a:solidFill>
                      <a:schemeClr val="tx1"/>
                    </a:solidFill>
                    <a:latin typeface="Arial" charset="0"/>
                  </a:defRPr>
                </a:lvl3pPr>
                <a:lvl4pPr marL="1295400" defTabSz="863600">
                  <a:defRPr>
                    <a:solidFill>
                      <a:schemeClr val="tx1"/>
                    </a:solidFill>
                    <a:latin typeface="Arial" charset="0"/>
                  </a:defRPr>
                </a:lvl4pPr>
                <a:lvl5pPr marL="1727200" defTabSz="863600">
                  <a:defRPr>
                    <a:solidFill>
                      <a:schemeClr val="tx1"/>
                    </a:solidFill>
                    <a:latin typeface="Arial" charset="0"/>
                  </a:defRPr>
                </a:lvl5pPr>
                <a:lvl6pPr marL="2184400" defTabSz="863600" fontAlgn="base">
                  <a:spcBef>
                    <a:spcPct val="0"/>
                  </a:spcBef>
                  <a:spcAft>
                    <a:spcPct val="0"/>
                  </a:spcAft>
                  <a:defRPr>
                    <a:solidFill>
                      <a:schemeClr val="tx1"/>
                    </a:solidFill>
                    <a:latin typeface="Arial" charset="0"/>
                  </a:defRPr>
                </a:lvl6pPr>
                <a:lvl7pPr marL="2641600" defTabSz="863600" fontAlgn="base">
                  <a:spcBef>
                    <a:spcPct val="0"/>
                  </a:spcBef>
                  <a:spcAft>
                    <a:spcPct val="0"/>
                  </a:spcAft>
                  <a:defRPr>
                    <a:solidFill>
                      <a:schemeClr val="tx1"/>
                    </a:solidFill>
                    <a:latin typeface="Arial" charset="0"/>
                  </a:defRPr>
                </a:lvl7pPr>
                <a:lvl8pPr marL="3098800" defTabSz="863600" fontAlgn="base">
                  <a:spcBef>
                    <a:spcPct val="0"/>
                  </a:spcBef>
                  <a:spcAft>
                    <a:spcPct val="0"/>
                  </a:spcAft>
                  <a:defRPr>
                    <a:solidFill>
                      <a:schemeClr val="tx1"/>
                    </a:solidFill>
                    <a:latin typeface="Arial" charset="0"/>
                  </a:defRPr>
                </a:lvl8pPr>
                <a:lvl9pPr marL="3556000" defTabSz="863600" fontAlgn="base">
                  <a:spcBef>
                    <a:spcPct val="0"/>
                  </a:spcBef>
                  <a:spcAft>
                    <a:spcPct val="0"/>
                  </a:spcAft>
                  <a:defRPr>
                    <a:solidFill>
                      <a:schemeClr val="tx1"/>
                    </a:solidFill>
                    <a:latin typeface="Arial" charset="0"/>
                  </a:defRPr>
                </a:lvl9pPr>
              </a:lstStyle>
              <a:p>
                <a:pPr algn="r" eaLnBrk="0" hangingPunct="0"/>
                <a:r>
                  <a:rPr lang="it-IT" altLang="it-IT" sz="1100" b="1">
                    <a:solidFill>
                      <a:srgbClr val="004157"/>
                    </a:solidFill>
                    <a:ea typeface="ＭＳ Ｐゴシック" pitchFamily="34" charset="-128"/>
                  </a:rPr>
                  <a:t>4,0%</a:t>
                </a:r>
              </a:p>
            </p:txBody>
          </p:sp>
          <p:sp>
            <p:nvSpPr>
              <p:cNvPr id="417" name="Rectangle 400"/>
              <p:cNvSpPr>
                <a:spLocks noChangeArrowheads="1"/>
              </p:cNvSpPr>
              <p:nvPr/>
            </p:nvSpPr>
            <p:spPr bwMode="auto">
              <a:xfrm>
                <a:off x="1635" y="798"/>
                <a:ext cx="335" cy="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6347" tIns="43173" rIns="86347" bIns="43173">
                <a:spAutoFit/>
              </a:bodyPr>
              <a:lstStyle>
                <a:lvl1pPr defTabSz="863600">
                  <a:defRPr>
                    <a:solidFill>
                      <a:schemeClr val="tx1"/>
                    </a:solidFill>
                    <a:latin typeface="Arial" charset="0"/>
                  </a:defRPr>
                </a:lvl1pPr>
                <a:lvl2pPr marL="431800" defTabSz="863600">
                  <a:defRPr>
                    <a:solidFill>
                      <a:schemeClr val="tx1"/>
                    </a:solidFill>
                    <a:latin typeface="Arial" charset="0"/>
                  </a:defRPr>
                </a:lvl2pPr>
                <a:lvl3pPr marL="863600" defTabSz="863600">
                  <a:defRPr>
                    <a:solidFill>
                      <a:schemeClr val="tx1"/>
                    </a:solidFill>
                    <a:latin typeface="Arial" charset="0"/>
                  </a:defRPr>
                </a:lvl3pPr>
                <a:lvl4pPr marL="1295400" defTabSz="863600">
                  <a:defRPr>
                    <a:solidFill>
                      <a:schemeClr val="tx1"/>
                    </a:solidFill>
                    <a:latin typeface="Arial" charset="0"/>
                  </a:defRPr>
                </a:lvl4pPr>
                <a:lvl5pPr marL="1727200" defTabSz="863600">
                  <a:defRPr>
                    <a:solidFill>
                      <a:schemeClr val="tx1"/>
                    </a:solidFill>
                    <a:latin typeface="Arial" charset="0"/>
                  </a:defRPr>
                </a:lvl5pPr>
                <a:lvl6pPr marL="2184400" defTabSz="863600" fontAlgn="base">
                  <a:spcBef>
                    <a:spcPct val="0"/>
                  </a:spcBef>
                  <a:spcAft>
                    <a:spcPct val="0"/>
                  </a:spcAft>
                  <a:defRPr>
                    <a:solidFill>
                      <a:schemeClr val="tx1"/>
                    </a:solidFill>
                    <a:latin typeface="Arial" charset="0"/>
                  </a:defRPr>
                </a:lvl6pPr>
                <a:lvl7pPr marL="2641600" defTabSz="863600" fontAlgn="base">
                  <a:spcBef>
                    <a:spcPct val="0"/>
                  </a:spcBef>
                  <a:spcAft>
                    <a:spcPct val="0"/>
                  </a:spcAft>
                  <a:defRPr>
                    <a:solidFill>
                      <a:schemeClr val="tx1"/>
                    </a:solidFill>
                    <a:latin typeface="Arial" charset="0"/>
                  </a:defRPr>
                </a:lvl7pPr>
                <a:lvl8pPr marL="3098800" defTabSz="863600" fontAlgn="base">
                  <a:spcBef>
                    <a:spcPct val="0"/>
                  </a:spcBef>
                  <a:spcAft>
                    <a:spcPct val="0"/>
                  </a:spcAft>
                  <a:defRPr>
                    <a:solidFill>
                      <a:schemeClr val="tx1"/>
                    </a:solidFill>
                    <a:latin typeface="Arial" charset="0"/>
                  </a:defRPr>
                </a:lvl8pPr>
                <a:lvl9pPr marL="3556000" defTabSz="863600" fontAlgn="base">
                  <a:spcBef>
                    <a:spcPct val="0"/>
                  </a:spcBef>
                  <a:spcAft>
                    <a:spcPct val="0"/>
                  </a:spcAft>
                  <a:defRPr>
                    <a:solidFill>
                      <a:schemeClr val="tx1"/>
                    </a:solidFill>
                    <a:latin typeface="Arial" charset="0"/>
                  </a:defRPr>
                </a:lvl9pPr>
              </a:lstStyle>
              <a:p>
                <a:pPr algn="r" eaLnBrk="0" hangingPunct="0"/>
                <a:r>
                  <a:rPr lang="it-IT" altLang="it-IT" sz="1100" b="1">
                    <a:solidFill>
                      <a:srgbClr val="004157"/>
                    </a:solidFill>
                    <a:ea typeface="ＭＳ Ｐゴシック" pitchFamily="34" charset="-128"/>
                  </a:rPr>
                  <a:t>6,0%</a:t>
                </a:r>
              </a:p>
            </p:txBody>
          </p:sp>
          <p:sp>
            <p:nvSpPr>
              <p:cNvPr id="418" name="Rectangle 401"/>
              <p:cNvSpPr>
                <a:spLocks noChangeArrowheads="1"/>
              </p:cNvSpPr>
              <p:nvPr/>
            </p:nvSpPr>
            <p:spPr bwMode="auto">
              <a:xfrm>
                <a:off x="317" y="1625"/>
                <a:ext cx="410" cy="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6347" tIns="43173" rIns="86347" bIns="43173">
                <a:spAutoFit/>
              </a:bodyPr>
              <a:lstStyle>
                <a:lvl1pPr defTabSz="863600">
                  <a:defRPr>
                    <a:solidFill>
                      <a:schemeClr val="tx1"/>
                    </a:solidFill>
                    <a:latin typeface="Arial" charset="0"/>
                  </a:defRPr>
                </a:lvl1pPr>
                <a:lvl2pPr marL="431800" defTabSz="863600">
                  <a:defRPr>
                    <a:solidFill>
                      <a:schemeClr val="tx1"/>
                    </a:solidFill>
                    <a:latin typeface="Arial" charset="0"/>
                  </a:defRPr>
                </a:lvl2pPr>
                <a:lvl3pPr marL="863600" defTabSz="863600">
                  <a:defRPr>
                    <a:solidFill>
                      <a:schemeClr val="tx1"/>
                    </a:solidFill>
                    <a:latin typeface="Arial" charset="0"/>
                  </a:defRPr>
                </a:lvl3pPr>
                <a:lvl4pPr marL="1295400" defTabSz="863600">
                  <a:defRPr>
                    <a:solidFill>
                      <a:schemeClr val="tx1"/>
                    </a:solidFill>
                    <a:latin typeface="Arial" charset="0"/>
                  </a:defRPr>
                </a:lvl4pPr>
                <a:lvl5pPr marL="1727200" defTabSz="863600">
                  <a:defRPr>
                    <a:solidFill>
                      <a:schemeClr val="tx1"/>
                    </a:solidFill>
                    <a:latin typeface="Arial" charset="0"/>
                  </a:defRPr>
                </a:lvl5pPr>
                <a:lvl6pPr marL="2184400" defTabSz="863600" fontAlgn="base">
                  <a:spcBef>
                    <a:spcPct val="0"/>
                  </a:spcBef>
                  <a:spcAft>
                    <a:spcPct val="0"/>
                  </a:spcAft>
                  <a:defRPr>
                    <a:solidFill>
                      <a:schemeClr val="tx1"/>
                    </a:solidFill>
                    <a:latin typeface="Arial" charset="0"/>
                  </a:defRPr>
                </a:lvl6pPr>
                <a:lvl7pPr marL="2641600" defTabSz="863600" fontAlgn="base">
                  <a:spcBef>
                    <a:spcPct val="0"/>
                  </a:spcBef>
                  <a:spcAft>
                    <a:spcPct val="0"/>
                  </a:spcAft>
                  <a:defRPr>
                    <a:solidFill>
                      <a:schemeClr val="tx1"/>
                    </a:solidFill>
                    <a:latin typeface="Arial" charset="0"/>
                  </a:defRPr>
                </a:lvl7pPr>
                <a:lvl8pPr marL="3098800" defTabSz="863600" fontAlgn="base">
                  <a:spcBef>
                    <a:spcPct val="0"/>
                  </a:spcBef>
                  <a:spcAft>
                    <a:spcPct val="0"/>
                  </a:spcAft>
                  <a:defRPr>
                    <a:solidFill>
                      <a:schemeClr val="tx1"/>
                    </a:solidFill>
                    <a:latin typeface="Arial" charset="0"/>
                  </a:defRPr>
                </a:lvl8pPr>
                <a:lvl9pPr marL="3556000" defTabSz="863600" fontAlgn="base">
                  <a:spcBef>
                    <a:spcPct val="0"/>
                  </a:spcBef>
                  <a:spcAft>
                    <a:spcPct val="0"/>
                  </a:spcAft>
                  <a:defRPr>
                    <a:solidFill>
                      <a:schemeClr val="tx1"/>
                    </a:solidFill>
                    <a:latin typeface="Arial" charset="0"/>
                  </a:defRPr>
                </a:lvl9pPr>
              </a:lstStyle>
              <a:p>
                <a:pPr algn="r" eaLnBrk="0" hangingPunct="0"/>
                <a:r>
                  <a:rPr lang="it-IT" altLang="it-IT" sz="1100" b="1">
                    <a:solidFill>
                      <a:srgbClr val="004157"/>
                    </a:solidFill>
                    <a:ea typeface="ＭＳ Ｐゴシック" pitchFamily="34" charset="-128"/>
                  </a:rPr>
                  <a:t>-6,0%</a:t>
                </a:r>
              </a:p>
            </p:txBody>
          </p:sp>
          <p:sp>
            <p:nvSpPr>
              <p:cNvPr id="419" name="Rectangle 402"/>
              <p:cNvSpPr>
                <a:spLocks noChangeArrowheads="1"/>
              </p:cNvSpPr>
              <p:nvPr/>
            </p:nvSpPr>
            <p:spPr bwMode="auto">
              <a:xfrm>
                <a:off x="801" y="1625"/>
                <a:ext cx="410" cy="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6347" tIns="43173" rIns="86347" bIns="43173">
                <a:spAutoFit/>
              </a:bodyPr>
              <a:lstStyle>
                <a:lvl1pPr defTabSz="863600">
                  <a:defRPr>
                    <a:solidFill>
                      <a:schemeClr val="tx1"/>
                    </a:solidFill>
                    <a:latin typeface="Arial" charset="0"/>
                  </a:defRPr>
                </a:lvl1pPr>
                <a:lvl2pPr marL="431800" defTabSz="863600">
                  <a:defRPr>
                    <a:solidFill>
                      <a:schemeClr val="tx1"/>
                    </a:solidFill>
                    <a:latin typeface="Arial" charset="0"/>
                  </a:defRPr>
                </a:lvl2pPr>
                <a:lvl3pPr marL="863600" defTabSz="863600">
                  <a:defRPr>
                    <a:solidFill>
                      <a:schemeClr val="tx1"/>
                    </a:solidFill>
                    <a:latin typeface="Arial" charset="0"/>
                  </a:defRPr>
                </a:lvl3pPr>
                <a:lvl4pPr marL="1295400" defTabSz="863600">
                  <a:defRPr>
                    <a:solidFill>
                      <a:schemeClr val="tx1"/>
                    </a:solidFill>
                    <a:latin typeface="Arial" charset="0"/>
                  </a:defRPr>
                </a:lvl4pPr>
                <a:lvl5pPr marL="1727200" defTabSz="863600">
                  <a:defRPr>
                    <a:solidFill>
                      <a:schemeClr val="tx1"/>
                    </a:solidFill>
                    <a:latin typeface="Arial" charset="0"/>
                  </a:defRPr>
                </a:lvl5pPr>
                <a:lvl6pPr marL="2184400" defTabSz="863600" fontAlgn="base">
                  <a:spcBef>
                    <a:spcPct val="0"/>
                  </a:spcBef>
                  <a:spcAft>
                    <a:spcPct val="0"/>
                  </a:spcAft>
                  <a:defRPr>
                    <a:solidFill>
                      <a:schemeClr val="tx1"/>
                    </a:solidFill>
                    <a:latin typeface="Arial" charset="0"/>
                  </a:defRPr>
                </a:lvl6pPr>
                <a:lvl7pPr marL="2641600" defTabSz="863600" fontAlgn="base">
                  <a:spcBef>
                    <a:spcPct val="0"/>
                  </a:spcBef>
                  <a:spcAft>
                    <a:spcPct val="0"/>
                  </a:spcAft>
                  <a:defRPr>
                    <a:solidFill>
                      <a:schemeClr val="tx1"/>
                    </a:solidFill>
                    <a:latin typeface="Arial" charset="0"/>
                  </a:defRPr>
                </a:lvl7pPr>
                <a:lvl8pPr marL="3098800" defTabSz="863600" fontAlgn="base">
                  <a:spcBef>
                    <a:spcPct val="0"/>
                  </a:spcBef>
                  <a:spcAft>
                    <a:spcPct val="0"/>
                  </a:spcAft>
                  <a:defRPr>
                    <a:solidFill>
                      <a:schemeClr val="tx1"/>
                    </a:solidFill>
                    <a:latin typeface="Arial" charset="0"/>
                  </a:defRPr>
                </a:lvl8pPr>
                <a:lvl9pPr marL="3556000" defTabSz="863600" fontAlgn="base">
                  <a:spcBef>
                    <a:spcPct val="0"/>
                  </a:spcBef>
                  <a:spcAft>
                    <a:spcPct val="0"/>
                  </a:spcAft>
                  <a:defRPr>
                    <a:solidFill>
                      <a:schemeClr val="tx1"/>
                    </a:solidFill>
                    <a:latin typeface="Arial" charset="0"/>
                  </a:defRPr>
                </a:lvl9pPr>
              </a:lstStyle>
              <a:p>
                <a:pPr algn="r" eaLnBrk="0" hangingPunct="0"/>
                <a:r>
                  <a:rPr lang="it-IT" altLang="it-IT" sz="1100" b="1">
                    <a:solidFill>
                      <a:srgbClr val="004157"/>
                    </a:solidFill>
                    <a:ea typeface="ＭＳ Ｐゴシック" pitchFamily="34" charset="-128"/>
                  </a:rPr>
                  <a:t>-4,0%</a:t>
                </a:r>
              </a:p>
            </p:txBody>
          </p:sp>
          <p:sp>
            <p:nvSpPr>
              <p:cNvPr id="420" name="Rectangle 403"/>
              <p:cNvSpPr>
                <a:spLocks noChangeArrowheads="1"/>
              </p:cNvSpPr>
              <p:nvPr/>
            </p:nvSpPr>
            <p:spPr bwMode="auto">
              <a:xfrm>
                <a:off x="1285" y="1625"/>
                <a:ext cx="410" cy="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6347" tIns="43173" rIns="86347" bIns="43173">
                <a:spAutoFit/>
              </a:bodyPr>
              <a:lstStyle>
                <a:lvl1pPr defTabSz="863600">
                  <a:defRPr>
                    <a:solidFill>
                      <a:schemeClr val="tx1"/>
                    </a:solidFill>
                    <a:latin typeface="Arial" charset="0"/>
                  </a:defRPr>
                </a:lvl1pPr>
                <a:lvl2pPr marL="431800" defTabSz="863600">
                  <a:defRPr>
                    <a:solidFill>
                      <a:schemeClr val="tx1"/>
                    </a:solidFill>
                    <a:latin typeface="Arial" charset="0"/>
                  </a:defRPr>
                </a:lvl2pPr>
                <a:lvl3pPr marL="863600" defTabSz="863600">
                  <a:defRPr>
                    <a:solidFill>
                      <a:schemeClr val="tx1"/>
                    </a:solidFill>
                    <a:latin typeface="Arial" charset="0"/>
                  </a:defRPr>
                </a:lvl3pPr>
                <a:lvl4pPr marL="1295400" defTabSz="863600">
                  <a:defRPr>
                    <a:solidFill>
                      <a:schemeClr val="tx1"/>
                    </a:solidFill>
                    <a:latin typeface="Arial" charset="0"/>
                  </a:defRPr>
                </a:lvl4pPr>
                <a:lvl5pPr marL="1727200" defTabSz="863600">
                  <a:defRPr>
                    <a:solidFill>
                      <a:schemeClr val="tx1"/>
                    </a:solidFill>
                    <a:latin typeface="Arial" charset="0"/>
                  </a:defRPr>
                </a:lvl5pPr>
                <a:lvl6pPr marL="2184400" defTabSz="863600" fontAlgn="base">
                  <a:spcBef>
                    <a:spcPct val="0"/>
                  </a:spcBef>
                  <a:spcAft>
                    <a:spcPct val="0"/>
                  </a:spcAft>
                  <a:defRPr>
                    <a:solidFill>
                      <a:schemeClr val="tx1"/>
                    </a:solidFill>
                    <a:latin typeface="Arial" charset="0"/>
                  </a:defRPr>
                </a:lvl6pPr>
                <a:lvl7pPr marL="2641600" defTabSz="863600" fontAlgn="base">
                  <a:spcBef>
                    <a:spcPct val="0"/>
                  </a:spcBef>
                  <a:spcAft>
                    <a:spcPct val="0"/>
                  </a:spcAft>
                  <a:defRPr>
                    <a:solidFill>
                      <a:schemeClr val="tx1"/>
                    </a:solidFill>
                    <a:latin typeface="Arial" charset="0"/>
                  </a:defRPr>
                </a:lvl7pPr>
                <a:lvl8pPr marL="3098800" defTabSz="863600" fontAlgn="base">
                  <a:spcBef>
                    <a:spcPct val="0"/>
                  </a:spcBef>
                  <a:spcAft>
                    <a:spcPct val="0"/>
                  </a:spcAft>
                  <a:defRPr>
                    <a:solidFill>
                      <a:schemeClr val="tx1"/>
                    </a:solidFill>
                    <a:latin typeface="Arial" charset="0"/>
                  </a:defRPr>
                </a:lvl8pPr>
                <a:lvl9pPr marL="3556000" defTabSz="863600" fontAlgn="base">
                  <a:spcBef>
                    <a:spcPct val="0"/>
                  </a:spcBef>
                  <a:spcAft>
                    <a:spcPct val="0"/>
                  </a:spcAft>
                  <a:defRPr>
                    <a:solidFill>
                      <a:schemeClr val="tx1"/>
                    </a:solidFill>
                    <a:latin typeface="Arial" charset="0"/>
                  </a:defRPr>
                </a:lvl9pPr>
              </a:lstStyle>
              <a:p>
                <a:pPr algn="r" eaLnBrk="0" hangingPunct="0"/>
                <a:r>
                  <a:rPr lang="it-IT" altLang="it-IT" sz="1100" b="1">
                    <a:solidFill>
                      <a:srgbClr val="004157"/>
                    </a:solidFill>
                    <a:ea typeface="ＭＳ Ｐゴシック" pitchFamily="34" charset="-128"/>
                  </a:rPr>
                  <a:t>-2,0%</a:t>
                </a:r>
              </a:p>
            </p:txBody>
          </p:sp>
          <p:sp>
            <p:nvSpPr>
              <p:cNvPr id="421" name="Rectangle 404"/>
              <p:cNvSpPr>
                <a:spLocks noChangeArrowheads="1"/>
              </p:cNvSpPr>
              <p:nvPr/>
            </p:nvSpPr>
            <p:spPr bwMode="auto">
              <a:xfrm>
                <a:off x="1579" y="1672"/>
                <a:ext cx="391" cy="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6347" tIns="43173" rIns="86347" bIns="43173">
                <a:spAutoFit/>
              </a:bodyPr>
              <a:lstStyle>
                <a:lvl1pPr defTabSz="863600">
                  <a:defRPr>
                    <a:solidFill>
                      <a:schemeClr val="tx1"/>
                    </a:solidFill>
                    <a:latin typeface="Arial" charset="0"/>
                  </a:defRPr>
                </a:lvl1pPr>
                <a:lvl2pPr marL="431800" defTabSz="863600">
                  <a:defRPr>
                    <a:solidFill>
                      <a:schemeClr val="tx1"/>
                    </a:solidFill>
                    <a:latin typeface="Arial" charset="0"/>
                  </a:defRPr>
                </a:lvl2pPr>
                <a:lvl3pPr marL="863600" defTabSz="863600">
                  <a:defRPr>
                    <a:solidFill>
                      <a:schemeClr val="tx1"/>
                    </a:solidFill>
                    <a:latin typeface="Arial" charset="0"/>
                  </a:defRPr>
                </a:lvl3pPr>
                <a:lvl4pPr marL="1295400" defTabSz="863600">
                  <a:defRPr>
                    <a:solidFill>
                      <a:schemeClr val="tx1"/>
                    </a:solidFill>
                    <a:latin typeface="Arial" charset="0"/>
                  </a:defRPr>
                </a:lvl4pPr>
                <a:lvl5pPr marL="1727200" defTabSz="863600">
                  <a:defRPr>
                    <a:solidFill>
                      <a:schemeClr val="tx1"/>
                    </a:solidFill>
                    <a:latin typeface="Arial" charset="0"/>
                  </a:defRPr>
                </a:lvl5pPr>
                <a:lvl6pPr marL="2184400" defTabSz="863600" fontAlgn="base">
                  <a:spcBef>
                    <a:spcPct val="0"/>
                  </a:spcBef>
                  <a:spcAft>
                    <a:spcPct val="0"/>
                  </a:spcAft>
                  <a:defRPr>
                    <a:solidFill>
                      <a:schemeClr val="tx1"/>
                    </a:solidFill>
                    <a:latin typeface="Arial" charset="0"/>
                  </a:defRPr>
                </a:lvl6pPr>
                <a:lvl7pPr marL="2641600" defTabSz="863600" fontAlgn="base">
                  <a:spcBef>
                    <a:spcPct val="0"/>
                  </a:spcBef>
                  <a:spcAft>
                    <a:spcPct val="0"/>
                  </a:spcAft>
                  <a:defRPr>
                    <a:solidFill>
                      <a:schemeClr val="tx1"/>
                    </a:solidFill>
                    <a:latin typeface="Arial" charset="0"/>
                  </a:defRPr>
                </a:lvl7pPr>
                <a:lvl8pPr marL="3098800" defTabSz="863600" fontAlgn="base">
                  <a:spcBef>
                    <a:spcPct val="0"/>
                  </a:spcBef>
                  <a:spcAft>
                    <a:spcPct val="0"/>
                  </a:spcAft>
                  <a:defRPr>
                    <a:solidFill>
                      <a:schemeClr val="tx1"/>
                    </a:solidFill>
                    <a:latin typeface="Arial" charset="0"/>
                  </a:defRPr>
                </a:lvl8pPr>
                <a:lvl9pPr marL="3556000" defTabSz="863600" fontAlgn="base">
                  <a:spcBef>
                    <a:spcPct val="0"/>
                  </a:spcBef>
                  <a:spcAft>
                    <a:spcPct val="0"/>
                  </a:spcAft>
                  <a:defRPr>
                    <a:solidFill>
                      <a:schemeClr val="tx1"/>
                    </a:solidFill>
                    <a:latin typeface="Arial" charset="0"/>
                  </a:defRPr>
                </a:lvl9pPr>
              </a:lstStyle>
              <a:p>
                <a:pPr algn="r" eaLnBrk="0" hangingPunct="0"/>
                <a:r>
                  <a:rPr lang="it-IT" altLang="it-IT" sz="1100" b="1">
                    <a:solidFill>
                      <a:srgbClr val="004157"/>
                    </a:solidFill>
                    <a:ea typeface="ＭＳ Ｐゴシック" pitchFamily="34" charset="-128"/>
                  </a:rPr>
                  <a:t>0,0%</a:t>
                </a:r>
              </a:p>
            </p:txBody>
          </p:sp>
          <p:sp>
            <p:nvSpPr>
              <p:cNvPr id="422" name="Rectangle 405"/>
              <p:cNvSpPr>
                <a:spLocks noChangeArrowheads="1"/>
              </p:cNvSpPr>
              <p:nvPr/>
            </p:nvSpPr>
            <p:spPr bwMode="auto">
              <a:xfrm>
                <a:off x="2258" y="1625"/>
                <a:ext cx="357" cy="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6347" tIns="43173" rIns="86347" bIns="43173">
                <a:spAutoFit/>
              </a:bodyPr>
              <a:lstStyle>
                <a:lvl1pPr defTabSz="863600">
                  <a:defRPr>
                    <a:solidFill>
                      <a:schemeClr val="tx1"/>
                    </a:solidFill>
                    <a:latin typeface="Arial" charset="0"/>
                  </a:defRPr>
                </a:lvl1pPr>
                <a:lvl2pPr marL="431800" defTabSz="863600">
                  <a:defRPr>
                    <a:solidFill>
                      <a:schemeClr val="tx1"/>
                    </a:solidFill>
                    <a:latin typeface="Arial" charset="0"/>
                  </a:defRPr>
                </a:lvl2pPr>
                <a:lvl3pPr marL="863600" defTabSz="863600">
                  <a:defRPr>
                    <a:solidFill>
                      <a:schemeClr val="tx1"/>
                    </a:solidFill>
                    <a:latin typeface="Arial" charset="0"/>
                  </a:defRPr>
                </a:lvl3pPr>
                <a:lvl4pPr marL="1295400" defTabSz="863600">
                  <a:defRPr>
                    <a:solidFill>
                      <a:schemeClr val="tx1"/>
                    </a:solidFill>
                    <a:latin typeface="Arial" charset="0"/>
                  </a:defRPr>
                </a:lvl4pPr>
                <a:lvl5pPr marL="1727200" defTabSz="863600">
                  <a:defRPr>
                    <a:solidFill>
                      <a:schemeClr val="tx1"/>
                    </a:solidFill>
                    <a:latin typeface="Arial" charset="0"/>
                  </a:defRPr>
                </a:lvl5pPr>
                <a:lvl6pPr marL="2184400" defTabSz="863600" fontAlgn="base">
                  <a:spcBef>
                    <a:spcPct val="0"/>
                  </a:spcBef>
                  <a:spcAft>
                    <a:spcPct val="0"/>
                  </a:spcAft>
                  <a:defRPr>
                    <a:solidFill>
                      <a:schemeClr val="tx1"/>
                    </a:solidFill>
                    <a:latin typeface="Arial" charset="0"/>
                  </a:defRPr>
                </a:lvl6pPr>
                <a:lvl7pPr marL="2641600" defTabSz="863600" fontAlgn="base">
                  <a:spcBef>
                    <a:spcPct val="0"/>
                  </a:spcBef>
                  <a:spcAft>
                    <a:spcPct val="0"/>
                  </a:spcAft>
                  <a:defRPr>
                    <a:solidFill>
                      <a:schemeClr val="tx1"/>
                    </a:solidFill>
                    <a:latin typeface="Arial" charset="0"/>
                  </a:defRPr>
                </a:lvl7pPr>
                <a:lvl8pPr marL="3098800" defTabSz="863600" fontAlgn="base">
                  <a:spcBef>
                    <a:spcPct val="0"/>
                  </a:spcBef>
                  <a:spcAft>
                    <a:spcPct val="0"/>
                  </a:spcAft>
                  <a:defRPr>
                    <a:solidFill>
                      <a:schemeClr val="tx1"/>
                    </a:solidFill>
                    <a:latin typeface="Arial" charset="0"/>
                  </a:defRPr>
                </a:lvl8pPr>
                <a:lvl9pPr marL="3556000" defTabSz="863600" fontAlgn="base">
                  <a:spcBef>
                    <a:spcPct val="0"/>
                  </a:spcBef>
                  <a:spcAft>
                    <a:spcPct val="0"/>
                  </a:spcAft>
                  <a:defRPr>
                    <a:solidFill>
                      <a:schemeClr val="tx1"/>
                    </a:solidFill>
                    <a:latin typeface="Arial" charset="0"/>
                  </a:defRPr>
                </a:lvl9pPr>
              </a:lstStyle>
              <a:p>
                <a:pPr algn="r" eaLnBrk="0" hangingPunct="0"/>
                <a:r>
                  <a:rPr lang="it-IT" altLang="it-IT" sz="1100" b="1">
                    <a:solidFill>
                      <a:srgbClr val="004157"/>
                    </a:solidFill>
                    <a:ea typeface="ＭＳ Ｐゴシック" pitchFamily="34" charset="-128"/>
                  </a:rPr>
                  <a:t>2,0%</a:t>
                </a:r>
              </a:p>
            </p:txBody>
          </p:sp>
          <p:sp>
            <p:nvSpPr>
              <p:cNvPr id="423" name="Rectangle 406"/>
              <p:cNvSpPr>
                <a:spLocks noChangeArrowheads="1"/>
              </p:cNvSpPr>
              <p:nvPr/>
            </p:nvSpPr>
            <p:spPr bwMode="auto">
              <a:xfrm>
                <a:off x="2743" y="1625"/>
                <a:ext cx="356" cy="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6347" tIns="43173" rIns="86347" bIns="43173">
                <a:spAutoFit/>
              </a:bodyPr>
              <a:lstStyle>
                <a:lvl1pPr defTabSz="863600">
                  <a:defRPr>
                    <a:solidFill>
                      <a:schemeClr val="tx1"/>
                    </a:solidFill>
                    <a:latin typeface="Arial" charset="0"/>
                  </a:defRPr>
                </a:lvl1pPr>
                <a:lvl2pPr marL="431800" defTabSz="863600">
                  <a:defRPr>
                    <a:solidFill>
                      <a:schemeClr val="tx1"/>
                    </a:solidFill>
                    <a:latin typeface="Arial" charset="0"/>
                  </a:defRPr>
                </a:lvl2pPr>
                <a:lvl3pPr marL="863600" defTabSz="863600">
                  <a:defRPr>
                    <a:solidFill>
                      <a:schemeClr val="tx1"/>
                    </a:solidFill>
                    <a:latin typeface="Arial" charset="0"/>
                  </a:defRPr>
                </a:lvl3pPr>
                <a:lvl4pPr marL="1295400" defTabSz="863600">
                  <a:defRPr>
                    <a:solidFill>
                      <a:schemeClr val="tx1"/>
                    </a:solidFill>
                    <a:latin typeface="Arial" charset="0"/>
                  </a:defRPr>
                </a:lvl4pPr>
                <a:lvl5pPr marL="1727200" defTabSz="863600">
                  <a:defRPr>
                    <a:solidFill>
                      <a:schemeClr val="tx1"/>
                    </a:solidFill>
                    <a:latin typeface="Arial" charset="0"/>
                  </a:defRPr>
                </a:lvl5pPr>
                <a:lvl6pPr marL="2184400" defTabSz="863600" fontAlgn="base">
                  <a:spcBef>
                    <a:spcPct val="0"/>
                  </a:spcBef>
                  <a:spcAft>
                    <a:spcPct val="0"/>
                  </a:spcAft>
                  <a:defRPr>
                    <a:solidFill>
                      <a:schemeClr val="tx1"/>
                    </a:solidFill>
                    <a:latin typeface="Arial" charset="0"/>
                  </a:defRPr>
                </a:lvl6pPr>
                <a:lvl7pPr marL="2641600" defTabSz="863600" fontAlgn="base">
                  <a:spcBef>
                    <a:spcPct val="0"/>
                  </a:spcBef>
                  <a:spcAft>
                    <a:spcPct val="0"/>
                  </a:spcAft>
                  <a:defRPr>
                    <a:solidFill>
                      <a:schemeClr val="tx1"/>
                    </a:solidFill>
                    <a:latin typeface="Arial" charset="0"/>
                  </a:defRPr>
                </a:lvl7pPr>
                <a:lvl8pPr marL="3098800" defTabSz="863600" fontAlgn="base">
                  <a:spcBef>
                    <a:spcPct val="0"/>
                  </a:spcBef>
                  <a:spcAft>
                    <a:spcPct val="0"/>
                  </a:spcAft>
                  <a:defRPr>
                    <a:solidFill>
                      <a:schemeClr val="tx1"/>
                    </a:solidFill>
                    <a:latin typeface="Arial" charset="0"/>
                  </a:defRPr>
                </a:lvl8pPr>
                <a:lvl9pPr marL="3556000" defTabSz="863600" fontAlgn="base">
                  <a:spcBef>
                    <a:spcPct val="0"/>
                  </a:spcBef>
                  <a:spcAft>
                    <a:spcPct val="0"/>
                  </a:spcAft>
                  <a:defRPr>
                    <a:solidFill>
                      <a:schemeClr val="tx1"/>
                    </a:solidFill>
                    <a:latin typeface="Arial" charset="0"/>
                  </a:defRPr>
                </a:lvl9pPr>
              </a:lstStyle>
              <a:p>
                <a:pPr algn="r" eaLnBrk="0" hangingPunct="0"/>
                <a:r>
                  <a:rPr lang="it-IT" altLang="it-IT" sz="1100" b="1">
                    <a:solidFill>
                      <a:srgbClr val="004157"/>
                    </a:solidFill>
                    <a:ea typeface="ＭＳ Ｐゴシック" pitchFamily="34" charset="-128"/>
                  </a:rPr>
                  <a:t>4,0%</a:t>
                </a:r>
              </a:p>
            </p:txBody>
          </p:sp>
          <p:sp>
            <p:nvSpPr>
              <p:cNvPr id="424" name="Rectangle 407"/>
              <p:cNvSpPr>
                <a:spLocks noChangeArrowheads="1"/>
              </p:cNvSpPr>
              <p:nvPr/>
            </p:nvSpPr>
            <p:spPr bwMode="auto">
              <a:xfrm>
                <a:off x="3226" y="1625"/>
                <a:ext cx="357" cy="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6347" tIns="43173" rIns="86347" bIns="43173">
                <a:spAutoFit/>
              </a:bodyPr>
              <a:lstStyle>
                <a:lvl1pPr defTabSz="863600">
                  <a:defRPr>
                    <a:solidFill>
                      <a:schemeClr val="tx1"/>
                    </a:solidFill>
                    <a:latin typeface="Arial" charset="0"/>
                  </a:defRPr>
                </a:lvl1pPr>
                <a:lvl2pPr marL="431800" defTabSz="863600">
                  <a:defRPr>
                    <a:solidFill>
                      <a:schemeClr val="tx1"/>
                    </a:solidFill>
                    <a:latin typeface="Arial" charset="0"/>
                  </a:defRPr>
                </a:lvl2pPr>
                <a:lvl3pPr marL="863600" defTabSz="863600">
                  <a:defRPr>
                    <a:solidFill>
                      <a:schemeClr val="tx1"/>
                    </a:solidFill>
                    <a:latin typeface="Arial" charset="0"/>
                  </a:defRPr>
                </a:lvl3pPr>
                <a:lvl4pPr marL="1295400" defTabSz="863600">
                  <a:defRPr>
                    <a:solidFill>
                      <a:schemeClr val="tx1"/>
                    </a:solidFill>
                    <a:latin typeface="Arial" charset="0"/>
                  </a:defRPr>
                </a:lvl4pPr>
                <a:lvl5pPr marL="1727200" defTabSz="863600">
                  <a:defRPr>
                    <a:solidFill>
                      <a:schemeClr val="tx1"/>
                    </a:solidFill>
                    <a:latin typeface="Arial" charset="0"/>
                  </a:defRPr>
                </a:lvl5pPr>
                <a:lvl6pPr marL="2184400" defTabSz="863600" fontAlgn="base">
                  <a:spcBef>
                    <a:spcPct val="0"/>
                  </a:spcBef>
                  <a:spcAft>
                    <a:spcPct val="0"/>
                  </a:spcAft>
                  <a:defRPr>
                    <a:solidFill>
                      <a:schemeClr val="tx1"/>
                    </a:solidFill>
                    <a:latin typeface="Arial" charset="0"/>
                  </a:defRPr>
                </a:lvl6pPr>
                <a:lvl7pPr marL="2641600" defTabSz="863600" fontAlgn="base">
                  <a:spcBef>
                    <a:spcPct val="0"/>
                  </a:spcBef>
                  <a:spcAft>
                    <a:spcPct val="0"/>
                  </a:spcAft>
                  <a:defRPr>
                    <a:solidFill>
                      <a:schemeClr val="tx1"/>
                    </a:solidFill>
                    <a:latin typeface="Arial" charset="0"/>
                  </a:defRPr>
                </a:lvl7pPr>
                <a:lvl8pPr marL="3098800" defTabSz="863600" fontAlgn="base">
                  <a:spcBef>
                    <a:spcPct val="0"/>
                  </a:spcBef>
                  <a:spcAft>
                    <a:spcPct val="0"/>
                  </a:spcAft>
                  <a:defRPr>
                    <a:solidFill>
                      <a:schemeClr val="tx1"/>
                    </a:solidFill>
                    <a:latin typeface="Arial" charset="0"/>
                  </a:defRPr>
                </a:lvl8pPr>
                <a:lvl9pPr marL="3556000" defTabSz="863600" fontAlgn="base">
                  <a:spcBef>
                    <a:spcPct val="0"/>
                  </a:spcBef>
                  <a:spcAft>
                    <a:spcPct val="0"/>
                  </a:spcAft>
                  <a:defRPr>
                    <a:solidFill>
                      <a:schemeClr val="tx1"/>
                    </a:solidFill>
                    <a:latin typeface="Arial" charset="0"/>
                  </a:defRPr>
                </a:lvl9pPr>
              </a:lstStyle>
              <a:p>
                <a:pPr algn="r" eaLnBrk="0" hangingPunct="0"/>
                <a:r>
                  <a:rPr lang="it-IT" altLang="it-IT" sz="1100" b="1">
                    <a:solidFill>
                      <a:srgbClr val="004157"/>
                    </a:solidFill>
                    <a:ea typeface="ＭＳ Ｐゴシック" pitchFamily="34" charset="-128"/>
                  </a:rPr>
                  <a:t>6,0%</a:t>
                </a:r>
              </a:p>
            </p:txBody>
          </p:sp>
        </p:grpSp>
        <p:sp>
          <p:nvSpPr>
            <p:cNvPr id="425" name="Text Box 409"/>
            <p:cNvSpPr txBox="1">
              <a:spLocks noChangeArrowheads="1"/>
            </p:cNvSpPr>
            <p:nvPr/>
          </p:nvSpPr>
          <p:spPr bwMode="auto">
            <a:xfrm>
              <a:off x="5580063" y="2349500"/>
              <a:ext cx="1728787" cy="450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86347" tIns="43173" rIns="86347" bIns="43173">
              <a:spAutoFit/>
            </a:bodyPr>
            <a:lstStyle>
              <a:lvl1pPr defTabSz="863600">
                <a:defRPr>
                  <a:solidFill>
                    <a:schemeClr val="tx1"/>
                  </a:solidFill>
                  <a:latin typeface="Arial" charset="0"/>
                </a:defRPr>
              </a:lvl1pPr>
              <a:lvl2pPr marL="431800" defTabSz="863600">
                <a:defRPr>
                  <a:solidFill>
                    <a:schemeClr val="tx1"/>
                  </a:solidFill>
                  <a:latin typeface="Arial" charset="0"/>
                </a:defRPr>
              </a:lvl2pPr>
              <a:lvl3pPr marL="863600" defTabSz="863600">
                <a:defRPr>
                  <a:solidFill>
                    <a:schemeClr val="tx1"/>
                  </a:solidFill>
                  <a:latin typeface="Arial" charset="0"/>
                </a:defRPr>
              </a:lvl3pPr>
              <a:lvl4pPr marL="1295400" defTabSz="863600">
                <a:defRPr>
                  <a:solidFill>
                    <a:schemeClr val="tx1"/>
                  </a:solidFill>
                  <a:latin typeface="Arial" charset="0"/>
                </a:defRPr>
              </a:lvl4pPr>
              <a:lvl5pPr marL="1727200" defTabSz="863600">
                <a:defRPr>
                  <a:solidFill>
                    <a:schemeClr val="tx1"/>
                  </a:solidFill>
                  <a:latin typeface="Arial" charset="0"/>
                </a:defRPr>
              </a:lvl5pPr>
              <a:lvl6pPr marL="2184400" defTabSz="863600" fontAlgn="base">
                <a:spcBef>
                  <a:spcPct val="0"/>
                </a:spcBef>
                <a:spcAft>
                  <a:spcPct val="0"/>
                </a:spcAft>
                <a:defRPr>
                  <a:solidFill>
                    <a:schemeClr val="tx1"/>
                  </a:solidFill>
                  <a:latin typeface="Arial" charset="0"/>
                </a:defRPr>
              </a:lvl6pPr>
              <a:lvl7pPr marL="2641600" defTabSz="863600" fontAlgn="base">
                <a:spcBef>
                  <a:spcPct val="0"/>
                </a:spcBef>
                <a:spcAft>
                  <a:spcPct val="0"/>
                </a:spcAft>
                <a:defRPr>
                  <a:solidFill>
                    <a:schemeClr val="tx1"/>
                  </a:solidFill>
                  <a:latin typeface="Arial" charset="0"/>
                </a:defRPr>
              </a:lvl7pPr>
              <a:lvl8pPr marL="3098800" defTabSz="863600" fontAlgn="base">
                <a:spcBef>
                  <a:spcPct val="0"/>
                </a:spcBef>
                <a:spcAft>
                  <a:spcPct val="0"/>
                </a:spcAft>
                <a:defRPr>
                  <a:solidFill>
                    <a:schemeClr val="tx1"/>
                  </a:solidFill>
                  <a:latin typeface="Arial" charset="0"/>
                </a:defRPr>
              </a:lvl8pPr>
              <a:lvl9pPr marL="3556000" defTabSz="863600" fontAlgn="base">
                <a:spcBef>
                  <a:spcPct val="0"/>
                </a:spcBef>
                <a:spcAft>
                  <a:spcPct val="0"/>
                </a:spcAft>
                <a:defRPr>
                  <a:solidFill>
                    <a:schemeClr val="tx1"/>
                  </a:solidFill>
                  <a:latin typeface="Arial" charset="0"/>
                </a:defRPr>
              </a:lvl9pPr>
            </a:lstStyle>
            <a:p>
              <a:pPr eaLnBrk="0" hangingPunct="0"/>
              <a:r>
                <a:rPr lang="it-IT" altLang="it-IT" sz="1200" b="1">
                  <a:solidFill>
                    <a:srgbClr val="004157"/>
                  </a:solidFill>
                  <a:ea typeface="ＭＳ Ｐゴシック" pitchFamily="34" charset="-128"/>
                </a:rPr>
                <a:t>Rendimento del benchmark</a:t>
              </a:r>
              <a:endParaRPr lang="it-IT" altLang="it-IT" sz="1200" b="1" i="1">
                <a:solidFill>
                  <a:srgbClr val="004157"/>
                </a:solidFill>
                <a:ea typeface="ＭＳ Ｐゴシック" pitchFamily="34" charset="-128"/>
              </a:endParaRPr>
            </a:p>
          </p:txBody>
        </p:sp>
        <p:grpSp>
          <p:nvGrpSpPr>
            <p:cNvPr id="426" name="Group 410"/>
            <p:cNvGrpSpPr>
              <a:grpSpLocks/>
            </p:cNvGrpSpPr>
            <p:nvPr/>
          </p:nvGrpSpPr>
          <p:grpSpPr bwMode="auto">
            <a:xfrm>
              <a:off x="3152775" y="1603375"/>
              <a:ext cx="1404938" cy="985838"/>
              <a:chOff x="2550" y="1856"/>
              <a:chExt cx="961" cy="722"/>
            </a:xfrm>
          </p:grpSpPr>
          <p:grpSp>
            <p:nvGrpSpPr>
              <p:cNvPr id="427" name="Group 411"/>
              <p:cNvGrpSpPr>
                <a:grpSpLocks/>
              </p:cNvGrpSpPr>
              <p:nvPr/>
            </p:nvGrpSpPr>
            <p:grpSpPr bwMode="auto">
              <a:xfrm>
                <a:off x="2550" y="1907"/>
                <a:ext cx="889" cy="671"/>
                <a:chOff x="2550" y="1907"/>
                <a:chExt cx="889" cy="671"/>
              </a:xfrm>
            </p:grpSpPr>
            <p:sp>
              <p:nvSpPr>
                <p:cNvPr id="429" name="Freeform 412"/>
                <p:cNvSpPr>
                  <a:spLocks/>
                </p:cNvSpPr>
                <p:nvPr/>
              </p:nvSpPr>
              <p:spPr bwMode="auto">
                <a:xfrm>
                  <a:off x="3408" y="1907"/>
                  <a:ext cx="31" cy="31"/>
                </a:xfrm>
                <a:custGeom>
                  <a:avLst/>
                  <a:gdLst>
                    <a:gd name="T0" fmla="*/ 18 w 35"/>
                    <a:gd name="T1" fmla="*/ 0 h 36"/>
                    <a:gd name="T2" fmla="*/ 35 w 35"/>
                    <a:gd name="T3" fmla="*/ 18 h 36"/>
                    <a:gd name="T4" fmla="*/ 18 w 35"/>
                    <a:gd name="T5" fmla="*/ 36 h 36"/>
                    <a:gd name="T6" fmla="*/ 0 w 35"/>
                    <a:gd name="T7" fmla="*/ 18 h 36"/>
                    <a:gd name="T8" fmla="*/ 18 w 35"/>
                    <a:gd name="T9" fmla="*/ 0 h 36"/>
                  </a:gdLst>
                  <a:ahLst/>
                  <a:cxnLst>
                    <a:cxn ang="0">
                      <a:pos x="T0" y="T1"/>
                    </a:cxn>
                    <a:cxn ang="0">
                      <a:pos x="T2" y="T3"/>
                    </a:cxn>
                    <a:cxn ang="0">
                      <a:pos x="T4" y="T5"/>
                    </a:cxn>
                    <a:cxn ang="0">
                      <a:pos x="T6" y="T7"/>
                    </a:cxn>
                    <a:cxn ang="0">
                      <a:pos x="T8" y="T9"/>
                    </a:cxn>
                  </a:cxnLst>
                  <a:rect l="0" t="0" r="r" b="b"/>
                  <a:pathLst>
                    <a:path w="35" h="36">
                      <a:moveTo>
                        <a:pt x="18" y="0"/>
                      </a:moveTo>
                      <a:lnTo>
                        <a:pt x="35" y="18"/>
                      </a:lnTo>
                      <a:lnTo>
                        <a:pt x="18" y="36"/>
                      </a:lnTo>
                      <a:lnTo>
                        <a:pt x="0" y="18"/>
                      </a:lnTo>
                      <a:lnTo>
                        <a:pt x="18" y="0"/>
                      </a:lnTo>
                      <a:close/>
                    </a:path>
                  </a:pathLst>
                </a:custGeom>
                <a:solidFill>
                  <a:srgbClr val="F24F11"/>
                </a:solidFill>
                <a:ln w="9525">
                  <a:solidFill>
                    <a:srgbClr val="F24F11"/>
                  </a:solidFill>
                  <a:prstDash val="solid"/>
                  <a:round/>
                  <a:headEnd/>
                  <a:tailEnd/>
                </a:ln>
              </p:spPr>
              <p:txBody>
                <a:bodyPr/>
                <a:lstStyle/>
                <a:p>
                  <a:endParaRPr lang="it-IT"/>
                </a:p>
              </p:txBody>
            </p:sp>
            <p:sp>
              <p:nvSpPr>
                <p:cNvPr id="430" name="Line 413"/>
                <p:cNvSpPr>
                  <a:spLocks noChangeShapeType="1"/>
                </p:cNvSpPr>
                <p:nvPr/>
              </p:nvSpPr>
              <p:spPr bwMode="auto">
                <a:xfrm>
                  <a:off x="3429" y="1957"/>
                  <a:ext cx="0" cy="621"/>
                </a:xfrm>
                <a:prstGeom prst="line">
                  <a:avLst/>
                </a:prstGeom>
                <a:noFill/>
                <a:ln w="9525">
                  <a:solidFill>
                    <a:srgbClr val="F24F1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it-IT"/>
                </a:p>
              </p:txBody>
            </p:sp>
            <p:sp>
              <p:nvSpPr>
                <p:cNvPr id="431" name="Line 414"/>
                <p:cNvSpPr>
                  <a:spLocks noChangeShapeType="1"/>
                </p:cNvSpPr>
                <p:nvPr/>
              </p:nvSpPr>
              <p:spPr bwMode="auto">
                <a:xfrm rot="-5400000">
                  <a:off x="2989" y="1489"/>
                  <a:ext cx="0" cy="878"/>
                </a:xfrm>
                <a:prstGeom prst="line">
                  <a:avLst/>
                </a:prstGeom>
                <a:noFill/>
                <a:ln w="9525">
                  <a:solidFill>
                    <a:srgbClr val="F24F1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it-IT"/>
                </a:p>
              </p:txBody>
            </p:sp>
          </p:grpSp>
          <p:sp>
            <p:nvSpPr>
              <p:cNvPr id="428" name="Oval 415"/>
              <p:cNvSpPr>
                <a:spLocks noChangeArrowheads="1"/>
              </p:cNvSpPr>
              <p:nvPr/>
            </p:nvSpPr>
            <p:spPr bwMode="auto">
              <a:xfrm>
                <a:off x="3347" y="1856"/>
                <a:ext cx="164" cy="128"/>
              </a:xfrm>
              <a:prstGeom prst="ellipse">
                <a:avLst/>
              </a:prstGeom>
              <a:noFill/>
              <a:ln w="9525" algn="ctr">
                <a:solidFill>
                  <a:srgbClr val="F24F1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it-IT"/>
              </a:p>
            </p:txBody>
          </p:sp>
        </p:grpSp>
        <p:sp>
          <p:nvSpPr>
            <p:cNvPr id="432" name="Line 419"/>
            <p:cNvSpPr>
              <a:spLocks noChangeShapeType="1"/>
            </p:cNvSpPr>
            <p:nvPr/>
          </p:nvSpPr>
          <p:spPr bwMode="auto">
            <a:xfrm flipV="1">
              <a:off x="744538" y="1330325"/>
              <a:ext cx="4611687" cy="2497138"/>
            </a:xfrm>
            <a:prstGeom prst="line">
              <a:avLst/>
            </a:prstGeom>
            <a:noFill/>
            <a:ln w="28575">
              <a:solidFill>
                <a:srgbClr val="F24F1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it-IT"/>
            </a:p>
          </p:txBody>
        </p:sp>
        <p:sp>
          <p:nvSpPr>
            <p:cNvPr id="433" name="Text Box 427"/>
            <p:cNvSpPr txBox="1">
              <a:spLocks noChangeArrowheads="1"/>
            </p:cNvSpPr>
            <p:nvPr/>
          </p:nvSpPr>
          <p:spPr bwMode="auto">
            <a:xfrm>
              <a:off x="2143125" y="4438650"/>
              <a:ext cx="3744913" cy="314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6347" tIns="43173" rIns="86347" bIns="43173">
              <a:spAutoFit/>
            </a:bodyPr>
            <a:lstStyle>
              <a:lvl1pPr defTabSz="863600">
                <a:defRPr>
                  <a:solidFill>
                    <a:schemeClr val="tx1"/>
                  </a:solidFill>
                  <a:latin typeface="Arial" charset="0"/>
                </a:defRPr>
              </a:lvl1pPr>
              <a:lvl2pPr marL="431800" defTabSz="863600">
                <a:defRPr>
                  <a:solidFill>
                    <a:schemeClr val="tx1"/>
                  </a:solidFill>
                  <a:latin typeface="Arial" charset="0"/>
                </a:defRPr>
              </a:lvl2pPr>
              <a:lvl3pPr marL="863600" defTabSz="863600">
                <a:defRPr>
                  <a:solidFill>
                    <a:schemeClr val="tx1"/>
                  </a:solidFill>
                  <a:latin typeface="Arial" charset="0"/>
                </a:defRPr>
              </a:lvl3pPr>
              <a:lvl4pPr marL="1295400" defTabSz="863600">
                <a:defRPr>
                  <a:solidFill>
                    <a:schemeClr val="tx1"/>
                  </a:solidFill>
                  <a:latin typeface="Arial" charset="0"/>
                </a:defRPr>
              </a:lvl4pPr>
              <a:lvl5pPr marL="1727200" defTabSz="863600">
                <a:defRPr>
                  <a:solidFill>
                    <a:schemeClr val="tx1"/>
                  </a:solidFill>
                  <a:latin typeface="Arial" charset="0"/>
                </a:defRPr>
              </a:lvl5pPr>
              <a:lvl6pPr marL="2184400" defTabSz="863600" fontAlgn="base">
                <a:spcBef>
                  <a:spcPct val="0"/>
                </a:spcBef>
                <a:spcAft>
                  <a:spcPct val="0"/>
                </a:spcAft>
                <a:defRPr>
                  <a:solidFill>
                    <a:schemeClr val="tx1"/>
                  </a:solidFill>
                  <a:latin typeface="Arial" charset="0"/>
                </a:defRPr>
              </a:lvl6pPr>
              <a:lvl7pPr marL="2641600" defTabSz="863600" fontAlgn="base">
                <a:spcBef>
                  <a:spcPct val="0"/>
                </a:spcBef>
                <a:spcAft>
                  <a:spcPct val="0"/>
                </a:spcAft>
                <a:defRPr>
                  <a:solidFill>
                    <a:schemeClr val="tx1"/>
                  </a:solidFill>
                  <a:latin typeface="Arial" charset="0"/>
                </a:defRPr>
              </a:lvl7pPr>
              <a:lvl8pPr marL="3098800" defTabSz="863600" fontAlgn="base">
                <a:spcBef>
                  <a:spcPct val="0"/>
                </a:spcBef>
                <a:spcAft>
                  <a:spcPct val="0"/>
                </a:spcAft>
                <a:defRPr>
                  <a:solidFill>
                    <a:schemeClr val="tx1"/>
                  </a:solidFill>
                  <a:latin typeface="Arial" charset="0"/>
                </a:defRPr>
              </a:lvl8pPr>
              <a:lvl9pPr marL="3556000" defTabSz="863600" fontAlgn="base">
                <a:spcBef>
                  <a:spcPct val="0"/>
                </a:spcBef>
                <a:spcAft>
                  <a:spcPct val="0"/>
                </a:spcAft>
                <a:defRPr>
                  <a:solidFill>
                    <a:schemeClr val="tx1"/>
                  </a:solidFill>
                  <a:latin typeface="Arial" charset="0"/>
                </a:defRPr>
              </a:lvl9pPr>
            </a:lstStyle>
            <a:p>
              <a:pPr eaLnBrk="0" hangingPunct="0">
                <a:spcBef>
                  <a:spcPct val="50000"/>
                </a:spcBef>
              </a:pPr>
              <a:r>
                <a:rPr lang="it-IT" altLang="it-IT" sz="1500" b="1" i="1">
                  <a:solidFill>
                    <a:srgbClr val="004157"/>
                  </a:solidFill>
                  <a:ea typeface="ＭＳ Ｐゴシック" pitchFamily="34" charset="-128"/>
                </a:rPr>
                <a:t>DISCREZIONALITA’ DEL GESTORE</a:t>
              </a:r>
            </a:p>
          </p:txBody>
        </p:sp>
        <p:sp>
          <p:nvSpPr>
            <p:cNvPr id="434" name="Rectangle 429"/>
            <p:cNvSpPr>
              <a:spLocks noChangeArrowheads="1"/>
            </p:cNvSpPr>
            <p:nvPr/>
          </p:nvSpPr>
          <p:spPr bwMode="auto">
            <a:xfrm>
              <a:off x="249238" y="4059238"/>
              <a:ext cx="6554787" cy="355600"/>
            </a:xfrm>
            <a:prstGeom prst="rect">
              <a:avLst/>
            </a:prstGeom>
            <a:gradFill rotWithShape="1">
              <a:gsLst>
                <a:gs pos="0">
                  <a:srgbClr val="004157"/>
                </a:gs>
                <a:gs pos="100000">
                  <a:srgbClr val="004157">
                    <a:gamma/>
                    <a:tint val="0"/>
                    <a:invGamma/>
                  </a:srgbClr>
                </a:gs>
              </a:gsLst>
              <a:lin ang="0" scaled="1"/>
            </a:gra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it-IT"/>
            </a:p>
          </p:txBody>
        </p:sp>
        <p:sp>
          <p:nvSpPr>
            <p:cNvPr id="435" name="Text Box 431"/>
            <p:cNvSpPr txBox="1">
              <a:spLocks noChangeArrowheads="1"/>
            </p:cNvSpPr>
            <p:nvPr/>
          </p:nvSpPr>
          <p:spPr bwMode="auto">
            <a:xfrm>
              <a:off x="6443663" y="4365625"/>
              <a:ext cx="879475" cy="315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6347" tIns="43173" rIns="86347" bIns="43173">
              <a:spAutoFit/>
            </a:bodyPr>
            <a:lstStyle>
              <a:lvl1pPr defTabSz="863600">
                <a:defRPr>
                  <a:solidFill>
                    <a:schemeClr val="tx1"/>
                  </a:solidFill>
                  <a:latin typeface="Arial" charset="0"/>
                </a:defRPr>
              </a:lvl1pPr>
              <a:lvl2pPr marL="431800" defTabSz="863600">
                <a:defRPr>
                  <a:solidFill>
                    <a:schemeClr val="tx1"/>
                  </a:solidFill>
                  <a:latin typeface="Arial" charset="0"/>
                </a:defRPr>
              </a:lvl2pPr>
              <a:lvl3pPr marL="863600" defTabSz="863600">
                <a:defRPr>
                  <a:solidFill>
                    <a:schemeClr val="tx1"/>
                  </a:solidFill>
                  <a:latin typeface="Arial" charset="0"/>
                </a:defRPr>
              </a:lvl3pPr>
              <a:lvl4pPr marL="1295400" defTabSz="863600">
                <a:defRPr>
                  <a:solidFill>
                    <a:schemeClr val="tx1"/>
                  </a:solidFill>
                  <a:latin typeface="Arial" charset="0"/>
                </a:defRPr>
              </a:lvl4pPr>
              <a:lvl5pPr marL="1727200" defTabSz="863600">
                <a:defRPr>
                  <a:solidFill>
                    <a:schemeClr val="tx1"/>
                  </a:solidFill>
                  <a:latin typeface="Arial" charset="0"/>
                </a:defRPr>
              </a:lvl5pPr>
              <a:lvl6pPr marL="2184400" defTabSz="863600" fontAlgn="base">
                <a:spcBef>
                  <a:spcPct val="0"/>
                </a:spcBef>
                <a:spcAft>
                  <a:spcPct val="0"/>
                </a:spcAft>
                <a:defRPr>
                  <a:solidFill>
                    <a:schemeClr val="tx1"/>
                  </a:solidFill>
                  <a:latin typeface="Arial" charset="0"/>
                </a:defRPr>
              </a:lvl6pPr>
              <a:lvl7pPr marL="2641600" defTabSz="863600" fontAlgn="base">
                <a:spcBef>
                  <a:spcPct val="0"/>
                </a:spcBef>
                <a:spcAft>
                  <a:spcPct val="0"/>
                </a:spcAft>
                <a:defRPr>
                  <a:solidFill>
                    <a:schemeClr val="tx1"/>
                  </a:solidFill>
                  <a:latin typeface="Arial" charset="0"/>
                </a:defRPr>
              </a:lvl7pPr>
              <a:lvl8pPr marL="3098800" defTabSz="863600" fontAlgn="base">
                <a:spcBef>
                  <a:spcPct val="0"/>
                </a:spcBef>
                <a:spcAft>
                  <a:spcPct val="0"/>
                </a:spcAft>
                <a:defRPr>
                  <a:solidFill>
                    <a:schemeClr val="tx1"/>
                  </a:solidFill>
                  <a:latin typeface="Arial" charset="0"/>
                </a:defRPr>
              </a:lvl8pPr>
              <a:lvl9pPr marL="3556000" defTabSz="863600" fontAlgn="base">
                <a:spcBef>
                  <a:spcPct val="0"/>
                </a:spcBef>
                <a:spcAft>
                  <a:spcPct val="0"/>
                </a:spcAft>
                <a:defRPr>
                  <a:solidFill>
                    <a:schemeClr val="tx1"/>
                  </a:solidFill>
                  <a:latin typeface="Arial" charset="0"/>
                </a:defRPr>
              </a:lvl9pPr>
            </a:lstStyle>
            <a:p>
              <a:pPr eaLnBrk="0" hangingPunct="0">
                <a:spcBef>
                  <a:spcPct val="50000"/>
                </a:spcBef>
              </a:pPr>
              <a:r>
                <a:rPr lang="it-IT" altLang="it-IT" sz="1500" b="1">
                  <a:solidFill>
                    <a:srgbClr val="004157"/>
                  </a:solidFill>
                  <a:ea typeface="ＭＳ Ｐゴシック" pitchFamily="34" charset="-128"/>
                </a:rPr>
                <a:t>alta</a:t>
              </a:r>
            </a:p>
          </p:txBody>
        </p:sp>
        <p:sp>
          <p:nvSpPr>
            <p:cNvPr id="436" name="Text Box 432"/>
            <p:cNvSpPr txBox="1">
              <a:spLocks noChangeArrowheads="1"/>
            </p:cNvSpPr>
            <p:nvPr/>
          </p:nvSpPr>
          <p:spPr bwMode="auto">
            <a:xfrm>
              <a:off x="220663" y="4437063"/>
              <a:ext cx="1060450" cy="315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6347" tIns="43173" rIns="86347" bIns="43173">
              <a:spAutoFit/>
            </a:bodyPr>
            <a:lstStyle>
              <a:lvl1pPr defTabSz="863600">
                <a:defRPr>
                  <a:solidFill>
                    <a:schemeClr val="tx1"/>
                  </a:solidFill>
                  <a:latin typeface="Arial" charset="0"/>
                </a:defRPr>
              </a:lvl1pPr>
              <a:lvl2pPr marL="431800" defTabSz="863600">
                <a:defRPr>
                  <a:solidFill>
                    <a:schemeClr val="tx1"/>
                  </a:solidFill>
                  <a:latin typeface="Arial" charset="0"/>
                </a:defRPr>
              </a:lvl2pPr>
              <a:lvl3pPr marL="863600" defTabSz="863600">
                <a:defRPr>
                  <a:solidFill>
                    <a:schemeClr val="tx1"/>
                  </a:solidFill>
                  <a:latin typeface="Arial" charset="0"/>
                </a:defRPr>
              </a:lvl3pPr>
              <a:lvl4pPr marL="1295400" defTabSz="863600">
                <a:defRPr>
                  <a:solidFill>
                    <a:schemeClr val="tx1"/>
                  </a:solidFill>
                  <a:latin typeface="Arial" charset="0"/>
                </a:defRPr>
              </a:lvl4pPr>
              <a:lvl5pPr marL="1727200" defTabSz="863600">
                <a:defRPr>
                  <a:solidFill>
                    <a:schemeClr val="tx1"/>
                  </a:solidFill>
                  <a:latin typeface="Arial" charset="0"/>
                </a:defRPr>
              </a:lvl5pPr>
              <a:lvl6pPr marL="2184400" defTabSz="863600" fontAlgn="base">
                <a:spcBef>
                  <a:spcPct val="0"/>
                </a:spcBef>
                <a:spcAft>
                  <a:spcPct val="0"/>
                </a:spcAft>
                <a:defRPr>
                  <a:solidFill>
                    <a:schemeClr val="tx1"/>
                  </a:solidFill>
                  <a:latin typeface="Arial" charset="0"/>
                </a:defRPr>
              </a:lvl6pPr>
              <a:lvl7pPr marL="2641600" defTabSz="863600" fontAlgn="base">
                <a:spcBef>
                  <a:spcPct val="0"/>
                </a:spcBef>
                <a:spcAft>
                  <a:spcPct val="0"/>
                </a:spcAft>
                <a:defRPr>
                  <a:solidFill>
                    <a:schemeClr val="tx1"/>
                  </a:solidFill>
                  <a:latin typeface="Arial" charset="0"/>
                </a:defRPr>
              </a:lvl7pPr>
              <a:lvl8pPr marL="3098800" defTabSz="863600" fontAlgn="base">
                <a:spcBef>
                  <a:spcPct val="0"/>
                </a:spcBef>
                <a:spcAft>
                  <a:spcPct val="0"/>
                </a:spcAft>
                <a:defRPr>
                  <a:solidFill>
                    <a:schemeClr val="tx1"/>
                  </a:solidFill>
                  <a:latin typeface="Arial" charset="0"/>
                </a:defRPr>
              </a:lvl8pPr>
              <a:lvl9pPr marL="3556000" defTabSz="863600" fontAlgn="base">
                <a:spcBef>
                  <a:spcPct val="0"/>
                </a:spcBef>
                <a:spcAft>
                  <a:spcPct val="0"/>
                </a:spcAft>
                <a:defRPr>
                  <a:solidFill>
                    <a:schemeClr val="tx1"/>
                  </a:solidFill>
                  <a:latin typeface="Arial" charset="0"/>
                </a:defRPr>
              </a:lvl9pPr>
            </a:lstStyle>
            <a:p>
              <a:pPr eaLnBrk="0" hangingPunct="0">
                <a:spcBef>
                  <a:spcPct val="50000"/>
                </a:spcBef>
              </a:pPr>
              <a:r>
                <a:rPr lang="it-IT" altLang="it-IT" sz="1500" b="1">
                  <a:solidFill>
                    <a:srgbClr val="004157"/>
                  </a:solidFill>
                  <a:ea typeface="ＭＳ Ｐゴシック" pitchFamily="34" charset="-128"/>
                </a:rPr>
                <a:t>bassa</a:t>
              </a:r>
            </a:p>
          </p:txBody>
        </p:sp>
        <p:sp>
          <p:nvSpPr>
            <p:cNvPr id="437" name="Text Box 438"/>
            <p:cNvSpPr txBox="1">
              <a:spLocks noChangeArrowheads="1"/>
            </p:cNvSpPr>
            <p:nvPr/>
          </p:nvSpPr>
          <p:spPr bwMode="auto">
            <a:xfrm>
              <a:off x="1619250" y="1230313"/>
              <a:ext cx="1558925" cy="450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86347" tIns="43173" rIns="86347" bIns="43173">
              <a:spAutoFit/>
            </a:bodyPr>
            <a:lstStyle>
              <a:lvl1pPr defTabSz="863600">
                <a:defRPr>
                  <a:solidFill>
                    <a:schemeClr val="tx1"/>
                  </a:solidFill>
                  <a:latin typeface="Arial" charset="0"/>
                </a:defRPr>
              </a:lvl1pPr>
              <a:lvl2pPr marL="431800" defTabSz="863600">
                <a:defRPr>
                  <a:solidFill>
                    <a:schemeClr val="tx1"/>
                  </a:solidFill>
                  <a:latin typeface="Arial" charset="0"/>
                </a:defRPr>
              </a:lvl2pPr>
              <a:lvl3pPr marL="863600" defTabSz="863600">
                <a:defRPr>
                  <a:solidFill>
                    <a:schemeClr val="tx1"/>
                  </a:solidFill>
                  <a:latin typeface="Arial" charset="0"/>
                </a:defRPr>
              </a:lvl3pPr>
              <a:lvl4pPr marL="1295400" defTabSz="863600">
                <a:defRPr>
                  <a:solidFill>
                    <a:schemeClr val="tx1"/>
                  </a:solidFill>
                  <a:latin typeface="Arial" charset="0"/>
                </a:defRPr>
              </a:lvl4pPr>
              <a:lvl5pPr marL="1727200" defTabSz="863600">
                <a:defRPr>
                  <a:solidFill>
                    <a:schemeClr val="tx1"/>
                  </a:solidFill>
                  <a:latin typeface="Arial" charset="0"/>
                </a:defRPr>
              </a:lvl5pPr>
              <a:lvl6pPr marL="2184400" defTabSz="863600" fontAlgn="base">
                <a:spcBef>
                  <a:spcPct val="0"/>
                </a:spcBef>
                <a:spcAft>
                  <a:spcPct val="0"/>
                </a:spcAft>
                <a:defRPr>
                  <a:solidFill>
                    <a:schemeClr val="tx1"/>
                  </a:solidFill>
                  <a:latin typeface="Arial" charset="0"/>
                </a:defRPr>
              </a:lvl6pPr>
              <a:lvl7pPr marL="2641600" defTabSz="863600" fontAlgn="base">
                <a:spcBef>
                  <a:spcPct val="0"/>
                </a:spcBef>
                <a:spcAft>
                  <a:spcPct val="0"/>
                </a:spcAft>
                <a:defRPr>
                  <a:solidFill>
                    <a:schemeClr val="tx1"/>
                  </a:solidFill>
                  <a:latin typeface="Arial" charset="0"/>
                </a:defRPr>
              </a:lvl7pPr>
              <a:lvl8pPr marL="3098800" defTabSz="863600" fontAlgn="base">
                <a:spcBef>
                  <a:spcPct val="0"/>
                </a:spcBef>
                <a:spcAft>
                  <a:spcPct val="0"/>
                </a:spcAft>
                <a:defRPr>
                  <a:solidFill>
                    <a:schemeClr val="tx1"/>
                  </a:solidFill>
                  <a:latin typeface="Arial" charset="0"/>
                </a:defRPr>
              </a:lvl8pPr>
              <a:lvl9pPr marL="3556000" defTabSz="863600" fontAlgn="base">
                <a:spcBef>
                  <a:spcPct val="0"/>
                </a:spcBef>
                <a:spcAft>
                  <a:spcPct val="0"/>
                </a:spcAft>
                <a:defRPr>
                  <a:solidFill>
                    <a:schemeClr val="tx1"/>
                  </a:solidFill>
                  <a:latin typeface="Arial" charset="0"/>
                </a:defRPr>
              </a:lvl9pPr>
            </a:lstStyle>
            <a:p>
              <a:pPr eaLnBrk="0" hangingPunct="0"/>
              <a:r>
                <a:rPr lang="it-IT" altLang="it-IT" sz="1200" b="1">
                  <a:solidFill>
                    <a:srgbClr val="004157"/>
                  </a:solidFill>
                  <a:ea typeface="ＭＳ Ｐゴシック" pitchFamily="34" charset="-128"/>
                </a:rPr>
                <a:t>Rendimento </a:t>
              </a:r>
            </a:p>
            <a:p>
              <a:pPr eaLnBrk="0" hangingPunct="0"/>
              <a:r>
                <a:rPr lang="it-IT" altLang="it-IT" sz="1200" b="1">
                  <a:solidFill>
                    <a:srgbClr val="004157"/>
                  </a:solidFill>
                  <a:ea typeface="ＭＳ Ｐゴシック" pitchFamily="34" charset="-128"/>
                </a:rPr>
                <a:t>delle gestioni</a:t>
              </a:r>
              <a:endParaRPr lang="it-IT" altLang="it-IT" sz="1200" b="1" i="1">
                <a:solidFill>
                  <a:srgbClr val="004157"/>
                </a:solidFill>
                <a:ea typeface="ＭＳ Ｐゴシック" pitchFamily="34" charset="-128"/>
              </a:endParaRPr>
            </a:p>
          </p:txBody>
        </p:sp>
        <p:sp>
          <p:nvSpPr>
            <p:cNvPr id="438" name="Oval 442"/>
            <p:cNvSpPr>
              <a:spLocks noChangeArrowheads="1"/>
            </p:cNvSpPr>
            <p:nvPr/>
          </p:nvSpPr>
          <p:spPr bwMode="auto">
            <a:xfrm>
              <a:off x="5724525" y="2781300"/>
              <a:ext cx="719138" cy="288925"/>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it-IT" altLang="it-IT" sz="1100"/>
                <a:t>Step1</a:t>
              </a:r>
            </a:p>
          </p:txBody>
        </p:sp>
        <p:sp>
          <p:nvSpPr>
            <p:cNvPr id="439" name="Oval 443"/>
            <p:cNvSpPr>
              <a:spLocks noChangeArrowheads="1"/>
            </p:cNvSpPr>
            <p:nvPr/>
          </p:nvSpPr>
          <p:spPr bwMode="auto">
            <a:xfrm>
              <a:off x="900113" y="1341438"/>
              <a:ext cx="719137" cy="288925"/>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it-IT" altLang="it-IT" sz="1100"/>
                <a:t>Step2</a:t>
              </a:r>
            </a:p>
          </p:txBody>
        </p:sp>
        <p:sp>
          <p:nvSpPr>
            <p:cNvPr id="440" name="Oval 444"/>
            <p:cNvSpPr>
              <a:spLocks noChangeArrowheads="1"/>
            </p:cNvSpPr>
            <p:nvPr/>
          </p:nvSpPr>
          <p:spPr bwMode="auto">
            <a:xfrm>
              <a:off x="3276600" y="1844675"/>
              <a:ext cx="719138" cy="288925"/>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it-IT" altLang="it-IT" sz="1100"/>
                <a:t>Step3</a:t>
              </a:r>
            </a:p>
          </p:txBody>
        </p:sp>
        <p:sp>
          <p:nvSpPr>
            <p:cNvPr id="441" name="Oval 445"/>
            <p:cNvSpPr>
              <a:spLocks noChangeArrowheads="1"/>
            </p:cNvSpPr>
            <p:nvPr/>
          </p:nvSpPr>
          <p:spPr bwMode="auto">
            <a:xfrm>
              <a:off x="5148263" y="1341438"/>
              <a:ext cx="719137" cy="288925"/>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it-IT" altLang="it-IT" sz="1100"/>
                <a:t>Step4</a:t>
              </a:r>
            </a:p>
          </p:txBody>
        </p:sp>
        <p:sp>
          <p:nvSpPr>
            <p:cNvPr id="442" name="Oval 446"/>
            <p:cNvSpPr>
              <a:spLocks noChangeArrowheads="1"/>
            </p:cNvSpPr>
            <p:nvPr/>
          </p:nvSpPr>
          <p:spPr bwMode="auto">
            <a:xfrm>
              <a:off x="395288" y="4076700"/>
              <a:ext cx="719137" cy="288925"/>
            </a:xfrm>
            <a:prstGeom prst="ellipse">
              <a:avLst/>
            </a:prstGeom>
            <a:noFill/>
            <a:ln w="9525">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it-IT" altLang="it-IT" sz="1100">
                  <a:solidFill>
                    <a:schemeClr val="bg1"/>
                  </a:solidFill>
                </a:rPr>
                <a:t>Step5</a:t>
              </a:r>
            </a:p>
          </p:txBody>
        </p:sp>
      </p:grpSp>
    </p:spTree>
    <p:extLst>
      <p:ext uri="{BB962C8B-B14F-4D97-AF65-F5344CB8AC3E}">
        <p14:creationId xmlns:p14="http://schemas.microsoft.com/office/powerpoint/2010/main" val="1751039098"/>
      </p:ext>
    </p:extLst>
  </p:cSld>
  <p:clrMapOvr>
    <a:masterClrMapping/>
  </p:clrMapOvr>
  <p:timing>
    <p:tnLst>
      <p:par>
        <p:cT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026"/>
          <p:cNvSpPr txBox="1">
            <a:spLocks noChangeArrowheads="1"/>
          </p:cNvSpPr>
          <p:nvPr/>
        </p:nvSpPr>
        <p:spPr bwMode="auto">
          <a:xfrm>
            <a:off x="439172" y="260648"/>
            <a:ext cx="8278812" cy="463846"/>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lgn="ctr">
                <a:solidFill>
                  <a:srgbClr val="6699FF"/>
                </a:solidFill>
                <a:miter lim="800000"/>
                <a:headEnd/>
                <a:tailEnd/>
              </a14:hiddenLine>
            </a:ext>
          </a:extLst>
        </p:spPr>
        <p:txBody>
          <a:bodyPr lIns="90000" tIns="46800" rIns="90000" bIns="46800">
            <a:spAutoFit/>
          </a:bodyPr>
          <a:lstStyle/>
          <a:p>
            <a:pPr algn="ctr">
              <a:defRPr/>
            </a:pPr>
            <a:r>
              <a:rPr lang="it-IT" sz="2400" b="1" dirty="0" smtClean="0">
                <a:solidFill>
                  <a:srgbClr val="F26200"/>
                </a:solidFill>
                <a:latin typeface="Georgia" panose="02040502050405020303" pitchFamily="18" charset="0"/>
              </a:rPr>
              <a:t>Gestioni senza benchmark</a:t>
            </a:r>
            <a:endParaRPr lang="it-IT" sz="2400" b="1" dirty="0">
              <a:solidFill>
                <a:srgbClr val="F26200"/>
              </a:solidFill>
              <a:latin typeface="Georgia" panose="02040502050405020303" pitchFamily="18" charset="0"/>
            </a:endParaRPr>
          </a:p>
        </p:txBody>
      </p:sp>
      <p:sp>
        <p:nvSpPr>
          <p:cNvPr id="2" name="Segnaposto numero diapositiva 1"/>
          <p:cNvSpPr>
            <a:spLocks noGrp="1"/>
          </p:cNvSpPr>
          <p:nvPr>
            <p:ph type="sldNum" sz="quarter" idx="4"/>
          </p:nvPr>
        </p:nvSpPr>
        <p:spPr/>
        <p:txBody>
          <a:bodyPr/>
          <a:lstStyle/>
          <a:p>
            <a:fld id="{CEE20744-6222-4AA3-9D45-8592154090B2}" type="slidenum">
              <a:rPr lang="it-IT" smtClean="0"/>
              <a:pPr/>
              <a:t>227</a:t>
            </a:fld>
            <a:endParaRPr lang="it-IT" dirty="0"/>
          </a:p>
        </p:txBody>
      </p:sp>
      <p:grpSp>
        <p:nvGrpSpPr>
          <p:cNvPr id="5" name="Gruppo 4"/>
          <p:cNvGrpSpPr/>
          <p:nvPr/>
        </p:nvGrpSpPr>
        <p:grpSpPr>
          <a:xfrm>
            <a:off x="660400" y="1412875"/>
            <a:ext cx="7944048" cy="4032349"/>
            <a:chOff x="660400" y="1412875"/>
            <a:chExt cx="6719888" cy="3267075"/>
          </a:xfrm>
        </p:grpSpPr>
        <p:sp>
          <p:nvSpPr>
            <p:cNvPr id="443" name="Rectangle 20"/>
            <p:cNvSpPr>
              <a:spLocks noChangeArrowheads="1"/>
            </p:cNvSpPr>
            <p:nvPr/>
          </p:nvSpPr>
          <p:spPr bwMode="auto">
            <a:xfrm>
              <a:off x="5168900" y="2555875"/>
              <a:ext cx="598488" cy="25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6347" tIns="43173" rIns="86347" bIns="43173">
              <a:spAutoFit/>
            </a:bodyPr>
            <a:lstStyle>
              <a:lvl1pPr defTabSz="863600">
                <a:defRPr>
                  <a:solidFill>
                    <a:schemeClr val="tx1"/>
                  </a:solidFill>
                  <a:latin typeface="Arial" charset="0"/>
                </a:defRPr>
              </a:lvl1pPr>
              <a:lvl2pPr marL="431800" defTabSz="863600">
                <a:defRPr>
                  <a:solidFill>
                    <a:schemeClr val="tx1"/>
                  </a:solidFill>
                  <a:latin typeface="Arial" charset="0"/>
                </a:defRPr>
              </a:lvl2pPr>
              <a:lvl3pPr marL="863600" defTabSz="863600">
                <a:defRPr>
                  <a:solidFill>
                    <a:schemeClr val="tx1"/>
                  </a:solidFill>
                  <a:latin typeface="Arial" charset="0"/>
                </a:defRPr>
              </a:lvl3pPr>
              <a:lvl4pPr marL="1295400" defTabSz="863600">
                <a:defRPr>
                  <a:solidFill>
                    <a:schemeClr val="tx1"/>
                  </a:solidFill>
                  <a:latin typeface="Arial" charset="0"/>
                </a:defRPr>
              </a:lvl4pPr>
              <a:lvl5pPr marL="1727200" defTabSz="863600">
                <a:defRPr>
                  <a:solidFill>
                    <a:schemeClr val="tx1"/>
                  </a:solidFill>
                  <a:latin typeface="Arial" charset="0"/>
                </a:defRPr>
              </a:lvl5pPr>
              <a:lvl6pPr marL="2184400" defTabSz="863600" fontAlgn="base">
                <a:spcBef>
                  <a:spcPct val="0"/>
                </a:spcBef>
                <a:spcAft>
                  <a:spcPct val="0"/>
                </a:spcAft>
                <a:defRPr>
                  <a:solidFill>
                    <a:schemeClr val="tx1"/>
                  </a:solidFill>
                  <a:latin typeface="Arial" charset="0"/>
                </a:defRPr>
              </a:lvl6pPr>
              <a:lvl7pPr marL="2641600" defTabSz="863600" fontAlgn="base">
                <a:spcBef>
                  <a:spcPct val="0"/>
                </a:spcBef>
                <a:spcAft>
                  <a:spcPct val="0"/>
                </a:spcAft>
                <a:defRPr>
                  <a:solidFill>
                    <a:schemeClr val="tx1"/>
                  </a:solidFill>
                  <a:latin typeface="Arial" charset="0"/>
                </a:defRPr>
              </a:lvl7pPr>
              <a:lvl8pPr marL="3098800" defTabSz="863600" fontAlgn="base">
                <a:spcBef>
                  <a:spcPct val="0"/>
                </a:spcBef>
                <a:spcAft>
                  <a:spcPct val="0"/>
                </a:spcAft>
                <a:defRPr>
                  <a:solidFill>
                    <a:schemeClr val="tx1"/>
                  </a:solidFill>
                  <a:latin typeface="Arial" charset="0"/>
                </a:defRPr>
              </a:lvl8pPr>
              <a:lvl9pPr marL="3556000" defTabSz="863600" fontAlgn="base">
                <a:spcBef>
                  <a:spcPct val="0"/>
                </a:spcBef>
                <a:spcAft>
                  <a:spcPct val="0"/>
                </a:spcAft>
                <a:defRPr>
                  <a:solidFill>
                    <a:schemeClr val="tx1"/>
                  </a:solidFill>
                  <a:latin typeface="Arial" charset="0"/>
                </a:defRPr>
              </a:lvl9pPr>
            </a:lstStyle>
            <a:p>
              <a:pPr algn="ctr" eaLnBrk="0" hangingPunct="0"/>
              <a:r>
                <a:rPr lang="it-IT" altLang="it-IT" sz="1100" b="1">
                  <a:solidFill>
                    <a:srgbClr val="004157"/>
                  </a:solidFill>
                  <a:ea typeface="ＭＳ Ｐゴシック" pitchFamily="34" charset="-128"/>
                </a:rPr>
                <a:t>4,0%</a:t>
              </a:r>
            </a:p>
          </p:txBody>
        </p:sp>
        <p:sp>
          <p:nvSpPr>
            <p:cNvPr id="444" name="Freeform 23"/>
            <p:cNvSpPr>
              <a:spLocks/>
            </p:cNvSpPr>
            <p:nvPr/>
          </p:nvSpPr>
          <p:spPr bwMode="auto">
            <a:xfrm>
              <a:off x="3216275" y="2527300"/>
              <a:ext cx="47625" cy="33338"/>
            </a:xfrm>
            <a:custGeom>
              <a:avLst/>
              <a:gdLst>
                <a:gd name="T0" fmla="*/ 18 w 36"/>
                <a:gd name="T1" fmla="*/ 0 h 36"/>
                <a:gd name="T2" fmla="*/ 36 w 36"/>
                <a:gd name="T3" fmla="*/ 18 h 36"/>
                <a:gd name="T4" fmla="*/ 18 w 36"/>
                <a:gd name="T5" fmla="*/ 36 h 36"/>
                <a:gd name="T6" fmla="*/ 0 w 36"/>
                <a:gd name="T7" fmla="*/ 18 h 36"/>
                <a:gd name="T8" fmla="*/ 18 w 36"/>
                <a:gd name="T9" fmla="*/ 0 h 36"/>
              </a:gdLst>
              <a:ahLst/>
              <a:cxnLst>
                <a:cxn ang="0">
                  <a:pos x="T0" y="T1"/>
                </a:cxn>
                <a:cxn ang="0">
                  <a:pos x="T2" y="T3"/>
                </a:cxn>
                <a:cxn ang="0">
                  <a:pos x="T4" y="T5"/>
                </a:cxn>
                <a:cxn ang="0">
                  <a:pos x="T6" y="T7"/>
                </a:cxn>
                <a:cxn ang="0">
                  <a:pos x="T8" y="T9"/>
                </a:cxn>
              </a:cxnLst>
              <a:rect l="0" t="0" r="r" b="b"/>
              <a:pathLst>
                <a:path w="36" h="36">
                  <a:moveTo>
                    <a:pt x="18" y="0"/>
                  </a:moveTo>
                  <a:lnTo>
                    <a:pt x="36" y="18"/>
                  </a:lnTo>
                  <a:lnTo>
                    <a:pt x="18" y="36"/>
                  </a:lnTo>
                  <a:lnTo>
                    <a:pt x="0" y="18"/>
                  </a:lnTo>
                  <a:lnTo>
                    <a:pt x="18" y="0"/>
                  </a:lnTo>
                  <a:close/>
                </a:path>
              </a:pathLst>
            </a:custGeom>
            <a:solidFill>
              <a:srgbClr val="F24F11"/>
            </a:solidFill>
            <a:ln w="9525">
              <a:solidFill>
                <a:srgbClr val="F24F11"/>
              </a:solidFill>
              <a:prstDash val="solid"/>
              <a:round/>
              <a:headEnd/>
              <a:tailEnd/>
            </a:ln>
          </p:spPr>
          <p:txBody>
            <a:bodyPr/>
            <a:lstStyle/>
            <a:p>
              <a:endParaRPr lang="it-IT"/>
            </a:p>
          </p:txBody>
        </p:sp>
        <p:sp>
          <p:nvSpPr>
            <p:cNvPr id="445" name="Rectangle 24"/>
            <p:cNvSpPr>
              <a:spLocks noChangeArrowheads="1"/>
            </p:cNvSpPr>
            <p:nvPr/>
          </p:nvSpPr>
          <p:spPr bwMode="auto">
            <a:xfrm>
              <a:off x="2603500" y="3427413"/>
              <a:ext cx="657225" cy="25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6347" tIns="43173" rIns="86347" bIns="43173">
              <a:spAutoFit/>
            </a:bodyPr>
            <a:lstStyle>
              <a:lvl1pPr defTabSz="863600">
                <a:defRPr>
                  <a:solidFill>
                    <a:schemeClr val="tx1"/>
                  </a:solidFill>
                  <a:latin typeface="Arial" charset="0"/>
                </a:defRPr>
              </a:lvl1pPr>
              <a:lvl2pPr marL="431800" defTabSz="863600">
                <a:defRPr>
                  <a:solidFill>
                    <a:schemeClr val="tx1"/>
                  </a:solidFill>
                  <a:latin typeface="Arial" charset="0"/>
                </a:defRPr>
              </a:lvl2pPr>
              <a:lvl3pPr marL="863600" defTabSz="863600">
                <a:defRPr>
                  <a:solidFill>
                    <a:schemeClr val="tx1"/>
                  </a:solidFill>
                  <a:latin typeface="Arial" charset="0"/>
                </a:defRPr>
              </a:lvl3pPr>
              <a:lvl4pPr marL="1295400" defTabSz="863600">
                <a:defRPr>
                  <a:solidFill>
                    <a:schemeClr val="tx1"/>
                  </a:solidFill>
                  <a:latin typeface="Arial" charset="0"/>
                </a:defRPr>
              </a:lvl4pPr>
              <a:lvl5pPr marL="1727200" defTabSz="863600">
                <a:defRPr>
                  <a:solidFill>
                    <a:schemeClr val="tx1"/>
                  </a:solidFill>
                  <a:latin typeface="Arial" charset="0"/>
                </a:defRPr>
              </a:lvl5pPr>
              <a:lvl6pPr marL="2184400" defTabSz="863600" fontAlgn="base">
                <a:spcBef>
                  <a:spcPct val="0"/>
                </a:spcBef>
                <a:spcAft>
                  <a:spcPct val="0"/>
                </a:spcAft>
                <a:defRPr>
                  <a:solidFill>
                    <a:schemeClr val="tx1"/>
                  </a:solidFill>
                  <a:latin typeface="Arial" charset="0"/>
                </a:defRPr>
              </a:lvl6pPr>
              <a:lvl7pPr marL="2641600" defTabSz="863600" fontAlgn="base">
                <a:spcBef>
                  <a:spcPct val="0"/>
                </a:spcBef>
                <a:spcAft>
                  <a:spcPct val="0"/>
                </a:spcAft>
                <a:defRPr>
                  <a:solidFill>
                    <a:schemeClr val="tx1"/>
                  </a:solidFill>
                  <a:latin typeface="Arial" charset="0"/>
                </a:defRPr>
              </a:lvl7pPr>
              <a:lvl8pPr marL="3098800" defTabSz="863600" fontAlgn="base">
                <a:spcBef>
                  <a:spcPct val="0"/>
                </a:spcBef>
                <a:spcAft>
                  <a:spcPct val="0"/>
                </a:spcAft>
                <a:defRPr>
                  <a:solidFill>
                    <a:schemeClr val="tx1"/>
                  </a:solidFill>
                  <a:latin typeface="Arial" charset="0"/>
                </a:defRPr>
              </a:lvl8pPr>
              <a:lvl9pPr marL="3556000" defTabSz="863600" fontAlgn="base">
                <a:spcBef>
                  <a:spcPct val="0"/>
                </a:spcBef>
                <a:spcAft>
                  <a:spcPct val="0"/>
                </a:spcAft>
                <a:defRPr>
                  <a:solidFill>
                    <a:schemeClr val="tx1"/>
                  </a:solidFill>
                  <a:latin typeface="Arial" charset="0"/>
                </a:defRPr>
              </a:lvl9pPr>
            </a:lstStyle>
            <a:p>
              <a:pPr algn="r" eaLnBrk="0" hangingPunct="0"/>
              <a:r>
                <a:rPr lang="it-IT" altLang="it-IT" sz="1100" b="1">
                  <a:solidFill>
                    <a:srgbClr val="004157"/>
                  </a:solidFill>
                  <a:ea typeface="ＭＳ Ｐゴシック" pitchFamily="34" charset="-128"/>
                </a:rPr>
                <a:t>-4,0%</a:t>
              </a:r>
            </a:p>
          </p:txBody>
        </p:sp>
        <p:sp>
          <p:nvSpPr>
            <p:cNvPr id="446" name="Line 25"/>
            <p:cNvSpPr>
              <a:spLocks noChangeShapeType="1"/>
            </p:cNvSpPr>
            <p:nvPr/>
          </p:nvSpPr>
          <p:spPr bwMode="auto">
            <a:xfrm>
              <a:off x="989013" y="2295525"/>
              <a:ext cx="4492625" cy="0"/>
            </a:xfrm>
            <a:prstGeom prst="line">
              <a:avLst/>
            </a:prstGeom>
            <a:noFill/>
            <a:ln w="19050">
              <a:solidFill>
                <a:srgbClr val="668D9A"/>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it-IT"/>
            </a:p>
          </p:txBody>
        </p:sp>
        <p:sp>
          <p:nvSpPr>
            <p:cNvPr id="447" name="Rectangle 26"/>
            <p:cNvSpPr>
              <a:spLocks noChangeArrowheads="1"/>
            </p:cNvSpPr>
            <p:nvPr/>
          </p:nvSpPr>
          <p:spPr bwMode="auto">
            <a:xfrm>
              <a:off x="660400" y="2555875"/>
              <a:ext cx="688975" cy="252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6347" tIns="43173" rIns="86347" bIns="43173">
              <a:spAutoFit/>
            </a:bodyPr>
            <a:lstStyle>
              <a:lvl1pPr defTabSz="863600">
                <a:defRPr>
                  <a:solidFill>
                    <a:schemeClr val="tx1"/>
                  </a:solidFill>
                  <a:latin typeface="Arial" charset="0"/>
                </a:defRPr>
              </a:lvl1pPr>
              <a:lvl2pPr marL="431800" defTabSz="863600">
                <a:defRPr>
                  <a:solidFill>
                    <a:schemeClr val="tx1"/>
                  </a:solidFill>
                  <a:latin typeface="Arial" charset="0"/>
                </a:defRPr>
              </a:lvl2pPr>
              <a:lvl3pPr marL="863600" defTabSz="863600">
                <a:defRPr>
                  <a:solidFill>
                    <a:schemeClr val="tx1"/>
                  </a:solidFill>
                  <a:latin typeface="Arial" charset="0"/>
                </a:defRPr>
              </a:lvl3pPr>
              <a:lvl4pPr marL="1295400" defTabSz="863600">
                <a:defRPr>
                  <a:solidFill>
                    <a:schemeClr val="tx1"/>
                  </a:solidFill>
                  <a:latin typeface="Arial" charset="0"/>
                </a:defRPr>
              </a:lvl4pPr>
              <a:lvl5pPr marL="1727200" defTabSz="863600">
                <a:defRPr>
                  <a:solidFill>
                    <a:schemeClr val="tx1"/>
                  </a:solidFill>
                  <a:latin typeface="Arial" charset="0"/>
                </a:defRPr>
              </a:lvl5pPr>
              <a:lvl6pPr marL="2184400" defTabSz="863600" fontAlgn="base">
                <a:spcBef>
                  <a:spcPct val="0"/>
                </a:spcBef>
                <a:spcAft>
                  <a:spcPct val="0"/>
                </a:spcAft>
                <a:defRPr>
                  <a:solidFill>
                    <a:schemeClr val="tx1"/>
                  </a:solidFill>
                  <a:latin typeface="Arial" charset="0"/>
                </a:defRPr>
              </a:lvl6pPr>
              <a:lvl7pPr marL="2641600" defTabSz="863600" fontAlgn="base">
                <a:spcBef>
                  <a:spcPct val="0"/>
                </a:spcBef>
                <a:spcAft>
                  <a:spcPct val="0"/>
                </a:spcAft>
                <a:defRPr>
                  <a:solidFill>
                    <a:schemeClr val="tx1"/>
                  </a:solidFill>
                  <a:latin typeface="Arial" charset="0"/>
                </a:defRPr>
              </a:lvl7pPr>
              <a:lvl8pPr marL="3098800" defTabSz="863600" fontAlgn="base">
                <a:spcBef>
                  <a:spcPct val="0"/>
                </a:spcBef>
                <a:spcAft>
                  <a:spcPct val="0"/>
                </a:spcAft>
                <a:defRPr>
                  <a:solidFill>
                    <a:schemeClr val="tx1"/>
                  </a:solidFill>
                  <a:latin typeface="Arial" charset="0"/>
                </a:defRPr>
              </a:lvl8pPr>
              <a:lvl9pPr marL="3556000" defTabSz="863600" fontAlgn="base">
                <a:spcBef>
                  <a:spcPct val="0"/>
                </a:spcBef>
                <a:spcAft>
                  <a:spcPct val="0"/>
                </a:spcAft>
                <a:defRPr>
                  <a:solidFill>
                    <a:schemeClr val="tx1"/>
                  </a:solidFill>
                  <a:latin typeface="Arial" charset="0"/>
                </a:defRPr>
              </a:lvl9pPr>
            </a:lstStyle>
            <a:p>
              <a:pPr algn="ctr" eaLnBrk="0" hangingPunct="0"/>
              <a:r>
                <a:rPr lang="it-IT" altLang="it-IT" sz="1100" b="1">
                  <a:solidFill>
                    <a:srgbClr val="004157"/>
                  </a:solidFill>
                  <a:ea typeface="ＭＳ Ｐゴシック" pitchFamily="34" charset="-128"/>
                </a:rPr>
                <a:t>-4,0%</a:t>
              </a:r>
            </a:p>
          </p:txBody>
        </p:sp>
        <p:sp>
          <p:nvSpPr>
            <p:cNvPr id="448" name="Line 28"/>
            <p:cNvSpPr>
              <a:spLocks noChangeShapeType="1"/>
            </p:cNvSpPr>
            <p:nvPr/>
          </p:nvSpPr>
          <p:spPr bwMode="auto">
            <a:xfrm>
              <a:off x="989013" y="3287713"/>
              <a:ext cx="4492625" cy="1587"/>
            </a:xfrm>
            <a:prstGeom prst="line">
              <a:avLst/>
            </a:prstGeom>
            <a:noFill/>
            <a:ln w="19050">
              <a:solidFill>
                <a:srgbClr val="668D9A"/>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it-IT"/>
            </a:p>
          </p:txBody>
        </p:sp>
        <p:sp>
          <p:nvSpPr>
            <p:cNvPr id="449" name="Line 29"/>
            <p:cNvSpPr>
              <a:spLocks noChangeShapeType="1"/>
            </p:cNvSpPr>
            <p:nvPr/>
          </p:nvSpPr>
          <p:spPr bwMode="auto">
            <a:xfrm>
              <a:off x="989013" y="3538538"/>
              <a:ext cx="4492625" cy="1587"/>
            </a:xfrm>
            <a:prstGeom prst="line">
              <a:avLst/>
            </a:prstGeom>
            <a:noFill/>
            <a:ln w="19050">
              <a:solidFill>
                <a:srgbClr val="668D9A"/>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it-IT"/>
            </a:p>
          </p:txBody>
        </p:sp>
        <p:sp>
          <p:nvSpPr>
            <p:cNvPr id="450" name="Line 30"/>
            <p:cNvSpPr>
              <a:spLocks noChangeShapeType="1"/>
            </p:cNvSpPr>
            <p:nvPr/>
          </p:nvSpPr>
          <p:spPr bwMode="auto">
            <a:xfrm>
              <a:off x="989013" y="3044825"/>
              <a:ext cx="4492625" cy="0"/>
            </a:xfrm>
            <a:prstGeom prst="line">
              <a:avLst/>
            </a:prstGeom>
            <a:noFill/>
            <a:ln w="19050">
              <a:solidFill>
                <a:srgbClr val="668D9A"/>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it-IT"/>
            </a:p>
          </p:txBody>
        </p:sp>
        <p:sp>
          <p:nvSpPr>
            <p:cNvPr id="451" name="Line 31"/>
            <p:cNvSpPr>
              <a:spLocks noChangeShapeType="1"/>
            </p:cNvSpPr>
            <p:nvPr/>
          </p:nvSpPr>
          <p:spPr bwMode="auto">
            <a:xfrm>
              <a:off x="989013" y="2794000"/>
              <a:ext cx="4492625" cy="1588"/>
            </a:xfrm>
            <a:prstGeom prst="line">
              <a:avLst/>
            </a:prstGeom>
            <a:noFill/>
            <a:ln w="19050">
              <a:solidFill>
                <a:srgbClr val="668D9A"/>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it-IT"/>
            </a:p>
          </p:txBody>
        </p:sp>
        <p:sp>
          <p:nvSpPr>
            <p:cNvPr id="452" name="Line 32"/>
            <p:cNvSpPr>
              <a:spLocks noChangeShapeType="1"/>
            </p:cNvSpPr>
            <p:nvPr/>
          </p:nvSpPr>
          <p:spPr bwMode="auto">
            <a:xfrm>
              <a:off x="989013" y="2049463"/>
              <a:ext cx="4492625" cy="0"/>
            </a:xfrm>
            <a:prstGeom prst="line">
              <a:avLst/>
            </a:prstGeom>
            <a:noFill/>
            <a:ln w="19050">
              <a:solidFill>
                <a:srgbClr val="668D9A"/>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it-IT"/>
            </a:p>
          </p:txBody>
        </p:sp>
        <p:sp>
          <p:nvSpPr>
            <p:cNvPr id="453" name="Line 33"/>
            <p:cNvSpPr>
              <a:spLocks noChangeShapeType="1"/>
            </p:cNvSpPr>
            <p:nvPr/>
          </p:nvSpPr>
          <p:spPr bwMode="auto">
            <a:xfrm>
              <a:off x="989013" y="1800225"/>
              <a:ext cx="4492625" cy="1588"/>
            </a:xfrm>
            <a:prstGeom prst="line">
              <a:avLst/>
            </a:prstGeom>
            <a:noFill/>
            <a:ln w="19050">
              <a:solidFill>
                <a:srgbClr val="668D9A"/>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it-IT"/>
            </a:p>
          </p:txBody>
        </p:sp>
        <p:sp>
          <p:nvSpPr>
            <p:cNvPr id="454" name="Line 34"/>
            <p:cNvSpPr>
              <a:spLocks noChangeShapeType="1"/>
            </p:cNvSpPr>
            <p:nvPr/>
          </p:nvSpPr>
          <p:spPr bwMode="auto">
            <a:xfrm>
              <a:off x="989013" y="1549400"/>
              <a:ext cx="4492625" cy="1588"/>
            </a:xfrm>
            <a:prstGeom prst="line">
              <a:avLst/>
            </a:prstGeom>
            <a:noFill/>
            <a:ln w="19050">
              <a:solidFill>
                <a:srgbClr val="668D9A"/>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it-IT"/>
            </a:p>
          </p:txBody>
        </p:sp>
        <p:sp>
          <p:nvSpPr>
            <p:cNvPr id="455" name="Line 35"/>
            <p:cNvSpPr>
              <a:spLocks noChangeShapeType="1"/>
            </p:cNvSpPr>
            <p:nvPr/>
          </p:nvSpPr>
          <p:spPr bwMode="auto">
            <a:xfrm>
              <a:off x="3240088" y="1549400"/>
              <a:ext cx="1587" cy="1989138"/>
            </a:xfrm>
            <a:prstGeom prst="line">
              <a:avLst/>
            </a:prstGeom>
            <a:noFill/>
            <a:ln w="19050">
              <a:solidFill>
                <a:srgbClr val="004157"/>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it-IT"/>
            </a:p>
          </p:txBody>
        </p:sp>
        <p:sp>
          <p:nvSpPr>
            <p:cNvPr id="456" name="Line 36"/>
            <p:cNvSpPr>
              <a:spLocks noChangeShapeType="1"/>
            </p:cNvSpPr>
            <p:nvPr/>
          </p:nvSpPr>
          <p:spPr bwMode="auto">
            <a:xfrm>
              <a:off x="3209925" y="3538538"/>
              <a:ext cx="30163"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457" name="Line 37"/>
            <p:cNvSpPr>
              <a:spLocks noChangeShapeType="1"/>
            </p:cNvSpPr>
            <p:nvPr/>
          </p:nvSpPr>
          <p:spPr bwMode="auto">
            <a:xfrm>
              <a:off x="3209925" y="3287713"/>
              <a:ext cx="30163"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458" name="Line 38"/>
            <p:cNvSpPr>
              <a:spLocks noChangeShapeType="1"/>
            </p:cNvSpPr>
            <p:nvPr/>
          </p:nvSpPr>
          <p:spPr bwMode="auto">
            <a:xfrm>
              <a:off x="3209925" y="2543175"/>
              <a:ext cx="30163"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459" name="Line 39"/>
            <p:cNvSpPr>
              <a:spLocks noChangeShapeType="1"/>
            </p:cNvSpPr>
            <p:nvPr/>
          </p:nvSpPr>
          <p:spPr bwMode="auto">
            <a:xfrm>
              <a:off x="3209925" y="2295525"/>
              <a:ext cx="30163"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460" name="Line 40"/>
            <p:cNvSpPr>
              <a:spLocks noChangeShapeType="1"/>
            </p:cNvSpPr>
            <p:nvPr/>
          </p:nvSpPr>
          <p:spPr bwMode="auto">
            <a:xfrm>
              <a:off x="3209925" y="2049463"/>
              <a:ext cx="30163"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461" name="Line 41"/>
            <p:cNvSpPr>
              <a:spLocks noChangeShapeType="1"/>
            </p:cNvSpPr>
            <p:nvPr/>
          </p:nvSpPr>
          <p:spPr bwMode="auto">
            <a:xfrm>
              <a:off x="3209925" y="1800225"/>
              <a:ext cx="30163"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462" name="Line 42"/>
            <p:cNvSpPr>
              <a:spLocks noChangeShapeType="1"/>
            </p:cNvSpPr>
            <p:nvPr/>
          </p:nvSpPr>
          <p:spPr bwMode="auto">
            <a:xfrm>
              <a:off x="3209925" y="1549400"/>
              <a:ext cx="30163"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463" name="Line 43"/>
            <p:cNvSpPr>
              <a:spLocks noChangeShapeType="1"/>
            </p:cNvSpPr>
            <p:nvPr/>
          </p:nvSpPr>
          <p:spPr bwMode="auto">
            <a:xfrm>
              <a:off x="989013" y="2543175"/>
              <a:ext cx="4492625" cy="1588"/>
            </a:xfrm>
            <a:prstGeom prst="line">
              <a:avLst/>
            </a:prstGeom>
            <a:noFill/>
            <a:ln w="19050">
              <a:solidFill>
                <a:srgbClr val="004157"/>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it-IT"/>
            </a:p>
          </p:txBody>
        </p:sp>
        <p:sp>
          <p:nvSpPr>
            <p:cNvPr id="464" name="Line 44"/>
            <p:cNvSpPr>
              <a:spLocks noChangeShapeType="1"/>
            </p:cNvSpPr>
            <p:nvPr/>
          </p:nvSpPr>
          <p:spPr bwMode="auto">
            <a:xfrm flipV="1">
              <a:off x="989013" y="2543175"/>
              <a:ext cx="1587" cy="2381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465" name="Line 45"/>
            <p:cNvSpPr>
              <a:spLocks noChangeShapeType="1"/>
            </p:cNvSpPr>
            <p:nvPr/>
          </p:nvSpPr>
          <p:spPr bwMode="auto">
            <a:xfrm flipV="1">
              <a:off x="1554163" y="2543175"/>
              <a:ext cx="0" cy="2381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466" name="Line 46"/>
            <p:cNvSpPr>
              <a:spLocks noChangeShapeType="1"/>
            </p:cNvSpPr>
            <p:nvPr/>
          </p:nvSpPr>
          <p:spPr bwMode="auto">
            <a:xfrm flipV="1">
              <a:off x="3240088" y="2543175"/>
              <a:ext cx="1587" cy="2381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467" name="Line 47"/>
            <p:cNvSpPr>
              <a:spLocks noChangeShapeType="1"/>
            </p:cNvSpPr>
            <p:nvPr/>
          </p:nvSpPr>
          <p:spPr bwMode="auto">
            <a:xfrm flipV="1">
              <a:off x="3795713" y="2543175"/>
              <a:ext cx="1587" cy="2381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468" name="Line 48"/>
            <p:cNvSpPr>
              <a:spLocks noChangeShapeType="1"/>
            </p:cNvSpPr>
            <p:nvPr/>
          </p:nvSpPr>
          <p:spPr bwMode="auto">
            <a:xfrm flipV="1">
              <a:off x="4360863" y="2543175"/>
              <a:ext cx="1587" cy="2381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469" name="Line 49"/>
            <p:cNvSpPr>
              <a:spLocks noChangeShapeType="1"/>
            </p:cNvSpPr>
            <p:nvPr/>
          </p:nvSpPr>
          <p:spPr bwMode="auto">
            <a:xfrm flipV="1">
              <a:off x="4918075" y="2543175"/>
              <a:ext cx="0" cy="2381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470" name="Line 50"/>
            <p:cNvSpPr>
              <a:spLocks noChangeShapeType="1"/>
            </p:cNvSpPr>
            <p:nvPr/>
          </p:nvSpPr>
          <p:spPr bwMode="auto">
            <a:xfrm flipV="1">
              <a:off x="5481638" y="2543175"/>
              <a:ext cx="1587" cy="2381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471" name="Freeform 51"/>
            <p:cNvSpPr>
              <a:spLocks/>
            </p:cNvSpPr>
            <p:nvPr/>
          </p:nvSpPr>
          <p:spPr bwMode="auto">
            <a:xfrm>
              <a:off x="4240213" y="2532063"/>
              <a:ext cx="119062" cy="34925"/>
            </a:xfrm>
            <a:custGeom>
              <a:avLst/>
              <a:gdLst>
                <a:gd name="T0" fmla="*/ 18 w 36"/>
                <a:gd name="T1" fmla="*/ 0 h 36"/>
                <a:gd name="T2" fmla="*/ 36 w 36"/>
                <a:gd name="T3" fmla="*/ 18 h 36"/>
                <a:gd name="T4" fmla="*/ 18 w 36"/>
                <a:gd name="T5" fmla="*/ 36 h 36"/>
                <a:gd name="T6" fmla="*/ 0 w 36"/>
                <a:gd name="T7" fmla="*/ 18 h 36"/>
                <a:gd name="T8" fmla="*/ 18 w 36"/>
                <a:gd name="T9" fmla="*/ 0 h 36"/>
              </a:gdLst>
              <a:ahLst/>
              <a:cxnLst>
                <a:cxn ang="0">
                  <a:pos x="T0" y="T1"/>
                </a:cxn>
                <a:cxn ang="0">
                  <a:pos x="T2" y="T3"/>
                </a:cxn>
                <a:cxn ang="0">
                  <a:pos x="T4" y="T5"/>
                </a:cxn>
                <a:cxn ang="0">
                  <a:pos x="T6" y="T7"/>
                </a:cxn>
                <a:cxn ang="0">
                  <a:pos x="T8" y="T9"/>
                </a:cxn>
              </a:cxnLst>
              <a:rect l="0" t="0" r="r" b="b"/>
              <a:pathLst>
                <a:path w="36" h="36">
                  <a:moveTo>
                    <a:pt x="18" y="0"/>
                  </a:moveTo>
                  <a:lnTo>
                    <a:pt x="36" y="18"/>
                  </a:lnTo>
                  <a:lnTo>
                    <a:pt x="18" y="36"/>
                  </a:lnTo>
                  <a:lnTo>
                    <a:pt x="0" y="18"/>
                  </a:lnTo>
                  <a:lnTo>
                    <a:pt x="18" y="0"/>
                  </a:lnTo>
                  <a:close/>
                </a:path>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endParaRPr lang="it-IT"/>
            </a:p>
          </p:txBody>
        </p:sp>
        <p:sp>
          <p:nvSpPr>
            <p:cNvPr id="472" name="Freeform 52"/>
            <p:cNvSpPr>
              <a:spLocks/>
            </p:cNvSpPr>
            <p:nvPr/>
          </p:nvSpPr>
          <p:spPr bwMode="auto">
            <a:xfrm>
              <a:off x="3108325" y="2420938"/>
              <a:ext cx="84138" cy="33337"/>
            </a:xfrm>
            <a:custGeom>
              <a:avLst/>
              <a:gdLst>
                <a:gd name="T0" fmla="*/ 18 w 36"/>
                <a:gd name="T1" fmla="*/ 0 h 36"/>
                <a:gd name="T2" fmla="*/ 36 w 36"/>
                <a:gd name="T3" fmla="*/ 18 h 36"/>
                <a:gd name="T4" fmla="*/ 18 w 36"/>
                <a:gd name="T5" fmla="*/ 36 h 36"/>
                <a:gd name="T6" fmla="*/ 0 w 36"/>
                <a:gd name="T7" fmla="*/ 18 h 36"/>
                <a:gd name="T8" fmla="*/ 18 w 36"/>
                <a:gd name="T9" fmla="*/ 0 h 36"/>
              </a:gdLst>
              <a:ahLst/>
              <a:cxnLst>
                <a:cxn ang="0">
                  <a:pos x="T0" y="T1"/>
                </a:cxn>
                <a:cxn ang="0">
                  <a:pos x="T2" y="T3"/>
                </a:cxn>
                <a:cxn ang="0">
                  <a:pos x="T4" y="T5"/>
                </a:cxn>
                <a:cxn ang="0">
                  <a:pos x="T6" y="T7"/>
                </a:cxn>
                <a:cxn ang="0">
                  <a:pos x="T8" y="T9"/>
                </a:cxn>
              </a:cxnLst>
              <a:rect l="0" t="0" r="r" b="b"/>
              <a:pathLst>
                <a:path w="36" h="36">
                  <a:moveTo>
                    <a:pt x="18" y="0"/>
                  </a:moveTo>
                  <a:lnTo>
                    <a:pt x="36" y="18"/>
                  </a:lnTo>
                  <a:lnTo>
                    <a:pt x="18" y="36"/>
                  </a:lnTo>
                  <a:lnTo>
                    <a:pt x="0" y="18"/>
                  </a:lnTo>
                  <a:lnTo>
                    <a:pt x="18" y="0"/>
                  </a:lnTo>
                  <a:close/>
                </a:path>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endParaRPr lang="it-IT"/>
            </a:p>
          </p:txBody>
        </p:sp>
        <p:sp>
          <p:nvSpPr>
            <p:cNvPr id="473" name="Freeform 53"/>
            <p:cNvSpPr>
              <a:spLocks/>
            </p:cNvSpPr>
            <p:nvPr/>
          </p:nvSpPr>
          <p:spPr bwMode="auto">
            <a:xfrm>
              <a:off x="3359150" y="2571750"/>
              <a:ext cx="119063" cy="33338"/>
            </a:xfrm>
            <a:custGeom>
              <a:avLst/>
              <a:gdLst>
                <a:gd name="T0" fmla="*/ 18 w 36"/>
                <a:gd name="T1" fmla="*/ 0 h 36"/>
                <a:gd name="T2" fmla="*/ 36 w 36"/>
                <a:gd name="T3" fmla="*/ 18 h 36"/>
                <a:gd name="T4" fmla="*/ 18 w 36"/>
                <a:gd name="T5" fmla="*/ 36 h 36"/>
                <a:gd name="T6" fmla="*/ 0 w 36"/>
                <a:gd name="T7" fmla="*/ 18 h 36"/>
                <a:gd name="T8" fmla="*/ 18 w 36"/>
                <a:gd name="T9" fmla="*/ 0 h 36"/>
              </a:gdLst>
              <a:ahLst/>
              <a:cxnLst>
                <a:cxn ang="0">
                  <a:pos x="T0" y="T1"/>
                </a:cxn>
                <a:cxn ang="0">
                  <a:pos x="T2" y="T3"/>
                </a:cxn>
                <a:cxn ang="0">
                  <a:pos x="T4" y="T5"/>
                </a:cxn>
                <a:cxn ang="0">
                  <a:pos x="T6" y="T7"/>
                </a:cxn>
                <a:cxn ang="0">
                  <a:pos x="T8" y="T9"/>
                </a:cxn>
              </a:cxnLst>
              <a:rect l="0" t="0" r="r" b="b"/>
              <a:pathLst>
                <a:path w="36" h="36">
                  <a:moveTo>
                    <a:pt x="18" y="0"/>
                  </a:moveTo>
                  <a:lnTo>
                    <a:pt x="36" y="18"/>
                  </a:lnTo>
                  <a:lnTo>
                    <a:pt x="18" y="36"/>
                  </a:lnTo>
                  <a:lnTo>
                    <a:pt x="0" y="18"/>
                  </a:lnTo>
                  <a:lnTo>
                    <a:pt x="18" y="0"/>
                  </a:lnTo>
                  <a:close/>
                </a:path>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endParaRPr lang="it-IT"/>
            </a:p>
          </p:txBody>
        </p:sp>
        <p:sp>
          <p:nvSpPr>
            <p:cNvPr id="474" name="Freeform 54"/>
            <p:cNvSpPr>
              <a:spLocks/>
            </p:cNvSpPr>
            <p:nvPr/>
          </p:nvSpPr>
          <p:spPr bwMode="auto">
            <a:xfrm>
              <a:off x="3014663" y="1851025"/>
              <a:ext cx="84137" cy="31750"/>
            </a:xfrm>
            <a:custGeom>
              <a:avLst/>
              <a:gdLst>
                <a:gd name="T0" fmla="*/ 18 w 36"/>
                <a:gd name="T1" fmla="*/ 0 h 36"/>
                <a:gd name="T2" fmla="*/ 36 w 36"/>
                <a:gd name="T3" fmla="*/ 18 h 36"/>
                <a:gd name="T4" fmla="*/ 18 w 36"/>
                <a:gd name="T5" fmla="*/ 36 h 36"/>
                <a:gd name="T6" fmla="*/ 0 w 36"/>
                <a:gd name="T7" fmla="*/ 18 h 36"/>
                <a:gd name="T8" fmla="*/ 18 w 36"/>
                <a:gd name="T9" fmla="*/ 0 h 36"/>
              </a:gdLst>
              <a:ahLst/>
              <a:cxnLst>
                <a:cxn ang="0">
                  <a:pos x="T0" y="T1"/>
                </a:cxn>
                <a:cxn ang="0">
                  <a:pos x="T2" y="T3"/>
                </a:cxn>
                <a:cxn ang="0">
                  <a:pos x="T4" y="T5"/>
                </a:cxn>
                <a:cxn ang="0">
                  <a:pos x="T6" y="T7"/>
                </a:cxn>
                <a:cxn ang="0">
                  <a:pos x="T8" y="T9"/>
                </a:cxn>
              </a:cxnLst>
              <a:rect l="0" t="0" r="r" b="b"/>
              <a:pathLst>
                <a:path w="36" h="36">
                  <a:moveTo>
                    <a:pt x="18" y="0"/>
                  </a:moveTo>
                  <a:lnTo>
                    <a:pt x="36" y="18"/>
                  </a:lnTo>
                  <a:lnTo>
                    <a:pt x="18" y="36"/>
                  </a:lnTo>
                  <a:lnTo>
                    <a:pt x="0" y="18"/>
                  </a:lnTo>
                  <a:lnTo>
                    <a:pt x="18" y="0"/>
                  </a:lnTo>
                  <a:close/>
                </a:path>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endParaRPr lang="it-IT"/>
            </a:p>
          </p:txBody>
        </p:sp>
        <p:sp>
          <p:nvSpPr>
            <p:cNvPr id="475" name="Freeform 55"/>
            <p:cNvSpPr>
              <a:spLocks/>
            </p:cNvSpPr>
            <p:nvPr/>
          </p:nvSpPr>
          <p:spPr bwMode="auto">
            <a:xfrm>
              <a:off x="4024313" y="2638425"/>
              <a:ext cx="119062" cy="33338"/>
            </a:xfrm>
            <a:custGeom>
              <a:avLst/>
              <a:gdLst>
                <a:gd name="T0" fmla="*/ 18 w 36"/>
                <a:gd name="T1" fmla="*/ 0 h 36"/>
                <a:gd name="T2" fmla="*/ 36 w 36"/>
                <a:gd name="T3" fmla="*/ 18 h 36"/>
                <a:gd name="T4" fmla="*/ 18 w 36"/>
                <a:gd name="T5" fmla="*/ 36 h 36"/>
                <a:gd name="T6" fmla="*/ 0 w 36"/>
                <a:gd name="T7" fmla="*/ 18 h 36"/>
                <a:gd name="T8" fmla="*/ 18 w 36"/>
                <a:gd name="T9" fmla="*/ 0 h 36"/>
              </a:gdLst>
              <a:ahLst/>
              <a:cxnLst>
                <a:cxn ang="0">
                  <a:pos x="T0" y="T1"/>
                </a:cxn>
                <a:cxn ang="0">
                  <a:pos x="T2" y="T3"/>
                </a:cxn>
                <a:cxn ang="0">
                  <a:pos x="T4" y="T5"/>
                </a:cxn>
                <a:cxn ang="0">
                  <a:pos x="T6" y="T7"/>
                </a:cxn>
                <a:cxn ang="0">
                  <a:pos x="T8" y="T9"/>
                </a:cxn>
              </a:cxnLst>
              <a:rect l="0" t="0" r="r" b="b"/>
              <a:pathLst>
                <a:path w="36" h="36">
                  <a:moveTo>
                    <a:pt x="18" y="0"/>
                  </a:moveTo>
                  <a:lnTo>
                    <a:pt x="36" y="18"/>
                  </a:lnTo>
                  <a:lnTo>
                    <a:pt x="18" y="36"/>
                  </a:lnTo>
                  <a:lnTo>
                    <a:pt x="0" y="18"/>
                  </a:lnTo>
                  <a:lnTo>
                    <a:pt x="18" y="0"/>
                  </a:lnTo>
                  <a:close/>
                </a:path>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endParaRPr lang="it-IT"/>
            </a:p>
          </p:txBody>
        </p:sp>
        <p:sp>
          <p:nvSpPr>
            <p:cNvPr id="476" name="Rectangle 56"/>
            <p:cNvSpPr>
              <a:spLocks noChangeArrowheads="1"/>
            </p:cNvSpPr>
            <p:nvPr/>
          </p:nvSpPr>
          <p:spPr bwMode="auto">
            <a:xfrm>
              <a:off x="2603500" y="3176588"/>
              <a:ext cx="657225" cy="25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6347" tIns="43173" rIns="86347" bIns="43173">
              <a:spAutoFit/>
            </a:bodyPr>
            <a:lstStyle>
              <a:lvl1pPr defTabSz="863600">
                <a:defRPr>
                  <a:solidFill>
                    <a:schemeClr val="tx1"/>
                  </a:solidFill>
                  <a:latin typeface="Arial" charset="0"/>
                </a:defRPr>
              </a:lvl1pPr>
              <a:lvl2pPr marL="431800" defTabSz="863600">
                <a:defRPr>
                  <a:solidFill>
                    <a:schemeClr val="tx1"/>
                  </a:solidFill>
                  <a:latin typeface="Arial" charset="0"/>
                </a:defRPr>
              </a:lvl2pPr>
              <a:lvl3pPr marL="863600" defTabSz="863600">
                <a:defRPr>
                  <a:solidFill>
                    <a:schemeClr val="tx1"/>
                  </a:solidFill>
                  <a:latin typeface="Arial" charset="0"/>
                </a:defRPr>
              </a:lvl3pPr>
              <a:lvl4pPr marL="1295400" defTabSz="863600">
                <a:defRPr>
                  <a:solidFill>
                    <a:schemeClr val="tx1"/>
                  </a:solidFill>
                  <a:latin typeface="Arial" charset="0"/>
                </a:defRPr>
              </a:lvl4pPr>
              <a:lvl5pPr marL="1727200" defTabSz="863600">
                <a:defRPr>
                  <a:solidFill>
                    <a:schemeClr val="tx1"/>
                  </a:solidFill>
                  <a:latin typeface="Arial" charset="0"/>
                </a:defRPr>
              </a:lvl5pPr>
              <a:lvl6pPr marL="2184400" defTabSz="863600" fontAlgn="base">
                <a:spcBef>
                  <a:spcPct val="0"/>
                </a:spcBef>
                <a:spcAft>
                  <a:spcPct val="0"/>
                </a:spcAft>
                <a:defRPr>
                  <a:solidFill>
                    <a:schemeClr val="tx1"/>
                  </a:solidFill>
                  <a:latin typeface="Arial" charset="0"/>
                </a:defRPr>
              </a:lvl6pPr>
              <a:lvl7pPr marL="2641600" defTabSz="863600" fontAlgn="base">
                <a:spcBef>
                  <a:spcPct val="0"/>
                </a:spcBef>
                <a:spcAft>
                  <a:spcPct val="0"/>
                </a:spcAft>
                <a:defRPr>
                  <a:solidFill>
                    <a:schemeClr val="tx1"/>
                  </a:solidFill>
                  <a:latin typeface="Arial" charset="0"/>
                </a:defRPr>
              </a:lvl7pPr>
              <a:lvl8pPr marL="3098800" defTabSz="863600" fontAlgn="base">
                <a:spcBef>
                  <a:spcPct val="0"/>
                </a:spcBef>
                <a:spcAft>
                  <a:spcPct val="0"/>
                </a:spcAft>
                <a:defRPr>
                  <a:solidFill>
                    <a:schemeClr val="tx1"/>
                  </a:solidFill>
                  <a:latin typeface="Arial" charset="0"/>
                </a:defRPr>
              </a:lvl8pPr>
              <a:lvl9pPr marL="3556000" defTabSz="863600" fontAlgn="base">
                <a:spcBef>
                  <a:spcPct val="0"/>
                </a:spcBef>
                <a:spcAft>
                  <a:spcPct val="0"/>
                </a:spcAft>
                <a:defRPr>
                  <a:solidFill>
                    <a:schemeClr val="tx1"/>
                  </a:solidFill>
                  <a:latin typeface="Arial" charset="0"/>
                </a:defRPr>
              </a:lvl9pPr>
            </a:lstStyle>
            <a:p>
              <a:pPr algn="r" eaLnBrk="0" hangingPunct="0"/>
              <a:r>
                <a:rPr lang="it-IT" altLang="it-IT" sz="1100" b="1">
                  <a:solidFill>
                    <a:srgbClr val="004157"/>
                  </a:solidFill>
                  <a:ea typeface="ＭＳ Ｐゴシック" pitchFamily="34" charset="-128"/>
                </a:rPr>
                <a:t>-3,0%</a:t>
              </a:r>
            </a:p>
          </p:txBody>
        </p:sp>
        <p:sp>
          <p:nvSpPr>
            <p:cNvPr id="477" name="Rectangle 57"/>
            <p:cNvSpPr>
              <a:spLocks noChangeArrowheads="1"/>
            </p:cNvSpPr>
            <p:nvPr/>
          </p:nvSpPr>
          <p:spPr bwMode="auto">
            <a:xfrm>
              <a:off x="2603500" y="2932113"/>
              <a:ext cx="657225" cy="25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6347" tIns="43173" rIns="86347" bIns="43173">
              <a:spAutoFit/>
            </a:bodyPr>
            <a:lstStyle>
              <a:lvl1pPr defTabSz="863600">
                <a:defRPr>
                  <a:solidFill>
                    <a:schemeClr val="tx1"/>
                  </a:solidFill>
                  <a:latin typeface="Arial" charset="0"/>
                </a:defRPr>
              </a:lvl1pPr>
              <a:lvl2pPr marL="431800" defTabSz="863600">
                <a:defRPr>
                  <a:solidFill>
                    <a:schemeClr val="tx1"/>
                  </a:solidFill>
                  <a:latin typeface="Arial" charset="0"/>
                </a:defRPr>
              </a:lvl2pPr>
              <a:lvl3pPr marL="863600" defTabSz="863600">
                <a:defRPr>
                  <a:solidFill>
                    <a:schemeClr val="tx1"/>
                  </a:solidFill>
                  <a:latin typeface="Arial" charset="0"/>
                </a:defRPr>
              </a:lvl3pPr>
              <a:lvl4pPr marL="1295400" defTabSz="863600">
                <a:defRPr>
                  <a:solidFill>
                    <a:schemeClr val="tx1"/>
                  </a:solidFill>
                  <a:latin typeface="Arial" charset="0"/>
                </a:defRPr>
              </a:lvl4pPr>
              <a:lvl5pPr marL="1727200" defTabSz="863600">
                <a:defRPr>
                  <a:solidFill>
                    <a:schemeClr val="tx1"/>
                  </a:solidFill>
                  <a:latin typeface="Arial" charset="0"/>
                </a:defRPr>
              </a:lvl5pPr>
              <a:lvl6pPr marL="2184400" defTabSz="863600" fontAlgn="base">
                <a:spcBef>
                  <a:spcPct val="0"/>
                </a:spcBef>
                <a:spcAft>
                  <a:spcPct val="0"/>
                </a:spcAft>
                <a:defRPr>
                  <a:solidFill>
                    <a:schemeClr val="tx1"/>
                  </a:solidFill>
                  <a:latin typeface="Arial" charset="0"/>
                </a:defRPr>
              </a:lvl6pPr>
              <a:lvl7pPr marL="2641600" defTabSz="863600" fontAlgn="base">
                <a:spcBef>
                  <a:spcPct val="0"/>
                </a:spcBef>
                <a:spcAft>
                  <a:spcPct val="0"/>
                </a:spcAft>
                <a:defRPr>
                  <a:solidFill>
                    <a:schemeClr val="tx1"/>
                  </a:solidFill>
                  <a:latin typeface="Arial" charset="0"/>
                </a:defRPr>
              </a:lvl7pPr>
              <a:lvl8pPr marL="3098800" defTabSz="863600" fontAlgn="base">
                <a:spcBef>
                  <a:spcPct val="0"/>
                </a:spcBef>
                <a:spcAft>
                  <a:spcPct val="0"/>
                </a:spcAft>
                <a:defRPr>
                  <a:solidFill>
                    <a:schemeClr val="tx1"/>
                  </a:solidFill>
                  <a:latin typeface="Arial" charset="0"/>
                </a:defRPr>
              </a:lvl8pPr>
              <a:lvl9pPr marL="3556000" defTabSz="863600" fontAlgn="base">
                <a:spcBef>
                  <a:spcPct val="0"/>
                </a:spcBef>
                <a:spcAft>
                  <a:spcPct val="0"/>
                </a:spcAft>
                <a:defRPr>
                  <a:solidFill>
                    <a:schemeClr val="tx1"/>
                  </a:solidFill>
                  <a:latin typeface="Arial" charset="0"/>
                </a:defRPr>
              </a:lvl9pPr>
            </a:lstStyle>
            <a:p>
              <a:pPr algn="r" eaLnBrk="0" hangingPunct="0"/>
              <a:r>
                <a:rPr lang="it-IT" altLang="it-IT" sz="1100" b="1">
                  <a:solidFill>
                    <a:srgbClr val="004157"/>
                  </a:solidFill>
                  <a:ea typeface="ＭＳ Ｐゴシック" pitchFamily="34" charset="-128"/>
                </a:rPr>
                <a:t>-2,0%</a:t>
              </a:r>
            </a:p>
          </p:txBody>
        </p:sp>
        <p:sp>
          <p:nvSpPr>
            <p:cNvPr id="478" name="Rectangle 58"/>
            <p:cNvSpPr>
              <a:spLocks noChangeArrowheads="1"/>
            </p:cNvSpPr>
            <p:nvPr/>
          </p:nvSpPr>
          <p:spPr bwMode="auto">
            <a:xfrm>
              <a:off x="2603500" y="2682875"/>
              <a:ext cx="657225" cy="252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6347" tIns="43173" rIns="86347" bIns="43173">
              <a:spAutoFit/>
            </a:bodyPr>
            <a:lstStyle>
              <a:lvl1pPr defTabSz="863600">
                <a:defRPr>
                  <a:solidFill>
                    <a:schemeClr val="tx1"/>
                  </a:solidFill>
                  <a:latin typeface="Arial" charset="0"/>
                </a:defRPr>
              </a:lvl1pPr>
              <a:lvl2pPr marL="431800" defTabSz="863600">
                <a:defRPr>
                  <a:solidFill>
                    <a:schemeClr val="tx1"/>
                  </a:solidFill>
                  <a:latin typeface="Arial" charset="0"/>
                </a:defRPr>
              </a:lvl2pPr>
              <a:lvl3pPr marL="863600" defTabSz="863600">
                <a:defRPr>
                  <a:solidFill>
                    <a:schemeClr val="tx1"/>
                  </a:solidFill>
                  <a:latin typeface="Arial" charset="0"/>
                </a:defRPr>
              </a:lvl3pPr>
              <a:lvl4pPr marL="1295400" defTabSz="863600">
                <a:defRPr>
                  <a:solidFill>
                    <a:schemeClr val="tx1"/>
                  </a:solidFill>
                  <a:latin typeface="Arial" charset="0"/>
                </a:defRPr>
              </a:lvl4pPr>
              <a:lvl5pPr marL="1727200" defTabSz="863600">
                <a:defRPr>
                  <a:solidFill>
                    <a:schemeClr val="tx1"/>
                  </a:solidFill>
                  <a:latin typeface="Arial" charset="0"/>
                </a:defRPr>
              </a:lvl5pPr>
              <a:lvl6pPr marL="2184400" defTabSz="863600" fontAlgn="base">
                <a:spcBef>
                  <a:spcPct val="0"/>
                </a:spcBef>
                <a:spcAft>
                  <a:spcPct val="0"/>
                </a:spcAft>
                <a:defRPr>
                  <a:solidFill>
                    <a:schemeClr val="tx1"/>
                  </a:solidFill>
                  <a:latin typeface="Arial" charset="0"/>
                </a:defRPr>
              </a:lvl6pPr>
              <a:lvl7pPr marL="2641600" defTabSz="863600" fontAlgn="base">
                <a:spcBef>
                  <a:spcPct val="0"/>
                </a:spcBef>
                <a:spcAft>
                  <a:spcPct val="0"/>
                </a:spcAft>
                <a:defRPr>
                  <a:solidFill>
                    <a:schemeClr val="tx1"/>
                  </a:solidFill>
                  <a:latin typeface="Arial" charset="0"/>
                </a:defRPr>
              </a:lvl7pPr>
              <a:lvl8pPr marL="3098800" defTabSz="863600" fontAlgn="base">
                <a:spcBef>
                  <a:spcPct val="0"/>
                </a:spcBef>
                <a:spcAft>
                  <a:spcPct val="0"/>
                </a:spcAft>
                <a:defRPr>
                  <a:solidFill>
                    <a:schemeClr val="tx1"/>
                  </a:solidFill>
                  <a:latin typeface="Arial" charset="0"/>
                </a:defRPr>
              </a:lvl8pPr>
              <a:lvl9pPr marL="3556000" defTabSz="863600" fontAlgn="base">
                <a:spcBef>
                  <a:spcPct val="0"/>
                </a:spcBef>
                <a:spcAft>
                  <a:spcPct val="0"/>
                </a:spcAft>
                <a:defRPr>
                  <a:solidFill>
                    <a:schemeClr val="tx1"/>
                  </a:solidFill>
                  <a:latin typeface="Arial" charset="0"/>
                </a:defRPr>
              </a:lvl9pPr>
            </a:lstStyle>
            <a:p>
              <a:pPr algn="r" eaLnBrk="0" hangingPunct="0"/>
              <a:r>
                <a:rPr lang="it-IT" altLang="it-IT" sz="1100" b="1">
                  <a:solidFill>
                    <a:srgbClr val="004157"/>
                  </a:solidFill>
                  <a:ea typeface="ＭＳ Ｐゴシック" pitchFamily="34" charset="-128"/>
                </a:rPr>
                <a:t>-1,0%</a:t>
              </a:r>
            </a:p>
          </p:txBody>
        </p:sp>
        <p:sp>
          <p:nvSpPr>
            <p:cNvPr id="479" name="Rectangle 59"/>
            <p:cNvSpPr>
              <a:spLocks noChangeArrowheads="1"/>
            </p:cNvSpPr>
            <p:nvPr/>
          </p:nvSpPr>
          <p:spPr bwMode="auto">
            <a:xfrm>
              <a:off x="2686050" y="2433638"/>
              <a:ext cx="569913" cy="2524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6347" tIns="43173" rIns="86347" bIns="43173">
              <a:spAutoFit/>
            </a:bodyPr>
            <a:lstStyle>
              <a:lvl1pPr defTabSz="863600">
                <a:defRPr>
                  <a:solidFill>
                    <a:schemeClr val="tx1"/>
                  </a:solidFill>
                  <a:latin typeface="Arial" charset="0"/>
                </a:defRPr>
              </a:lvl1pPr>
              <a:lvl2pPr marL="431800" defTabSz="863600">
                <a:defRPr>
                  <a:solidFill>
                    <a:schemeClr val="tx1"/>
                  </a:solidFill>
                  <a:latin typeface="Arial" charset="0"/>
                </a:defRPr>
              </a:lvl2pPr>
              <a:lvl3pPr marL="863600" defTabSz="863600">
                <a:defRPr>
                  <a:solidFill>
                    <a:schemeClr val="tx1"/>
                  </a:solidFill>
                  <a:latin typeface="Arial" charset="0"/>
                </a:defRPr>
              </a:lvl3pPr>
              <a:lvl4pPr marL="1295400" defTabSz="863600">
                <a:defRPr>
                  <a:solidFill>
                    <a:schemeClr val="tx1"/>
                  </a:solidFill>
                  <a:latin typeface="Arial" charset="0"/>
                </a:defRPr>
              </a:lvl4pPr>
              <a:lvl5pPr marL="1727200" defTabSz="863600">
                <a:defRPr>
                  <a:solidFill>
                    <a:schemeClr val="tx1"/>
                  </a:solidFill>
                  <a:latin typeface="Arial" charset="0"/>
                </a:defRPr>
              </a:lvl5pPr>
              <a:lvl6pPr marL="2184400" defTabSz="863600" fontAlgn="base">
                <a:spcBef>
                  <a:spcPct val="0"/>
                </a:spcBef>
                <a:spcAft>
                  <a:spcPct val="0"/>
                </a:spcAft>
                <a:defRPr>
                  <a:solidFill>
                    <a:schemeClr val="tx1"/>
                  </a:solidFill>
                  <a:latin typeface="Arial" charset="0"/>
                </a:defRPr>
              </a:lvl6pPr>
              <a:lvl7pPr marL="2641600" defTabSz="863600" fontAlgn="base">
                <a:spcBef>
                  <a:spcPct val="0"/>
                </a:spcBef>
                <a:spcAft>
                  <a:spcPct val="0"/>
                </a:spcAft>
                <a:defRPr>
                  <a:solidFill>
                    <a:schemeClr val="tx1"/>
                  </a:solidFill>
                  <a:latin typeface="Arial" charset="0"/>
                </a:defRPr>
              </a:lvl7pPr>
              <a:lvl8pPr marL="3098800" defTabSz="863600" fontAlgn="base">
                <a:spcBef>
                  <a:spcPct val="0"/>
                </a:spcBef>
                <a:spcAft>
                  <a:spcPct val="0"/>
                </a:spcAft>
                <a:defRPr>
                  <a:solidFill>
                    <a:schemeClr val="tx1"/>
                  </a:solidFill>
                  <a:latin typeface="Arial" charset="0"/>
                </a:defRPr>
              </a:lvl8pPr>
              <a:lvl9pPr marL="3556000" defTabSz="863600" fontAlgn="base">
                <a:spcBef>
                  <a:spcPct val="0"/>
                </a:spcBef>
                <a:spcAft>
                  <a:spcPct val="0"/>
                </a:spcAft>
                <a:defRPr>
                  <a:solidFill>
                    <a:schemeClr val="tx1"/>
                  </a:solidFill>
                  <a:latin typeface="Arial" charset="0"/>
                </a:defRPr>
              </a:lvl9pPr>
            </a:lstStyle>
            <a:p>
              <a:pPr algn="r" eaLnBrk="0" hangingPunct="0"/>
              <a:r>
                <a:rPr lang="it-IT" altLang="it-IT" sz="1100" b="1">
                  <a:solidFill>
                    <a:srgbClr val="004157"/>
                  </a:solidFill>
                  <a:ea typeface="ＭＳ Ｐゴシック" pitchFamily="34" charset="-128"/>
                </a:rPr>
                <a:t>0,0%</a:t>
              </a:r>
            </a:p>
          </p:txBody>
        </p:sp>
        <p:sp>
          <p:nvSpPr>
            <p:cNvPr id="480" name="Rectangle 60"/>
            <p:cNvSpPr>
              <a:spLocks noChangeArrowheads="1"/>
            </p:cNvSpPr>
            <p:nvPr/>
          </p:nvSpPr>
          <p:spPr bwMode="auto">
            <a:xfrm>
              <a:off x="2686050" y="2182813"/>
              <a:ext cx="569913" cy="2555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6347" tIns="43173" rIns="86347" bIns="43173">
              <a:spAutoFit/>
            </a:bodyPr>
            <a:lstStyle>
              <a:lvl1pPr defTabSz="863600">
                <a:defRPr>
                  <a:solidFill>
                    <a:schemeClr val="tx1"/>
                  </a:solidFill>
                  <a:latin typeface="Arial" charset="0"/>
                </a:defRPr>
              </a:lvl1pPr>
              <a:lvl2pPr marL="431800" defTabSz="863600">
                <a:defRPr>
                  <a:solidFill>
                    <a:schemeClr val="tx1"/>
                  </a:solidFill>
                  <a:latin typeface="Arial" charset="0"/>
                </a:defRPr>
              </a:lvl2pPr>
              <a:lvl3pPr marL="863600" defTabSz="863600">
                <a:defRPr>
                  <a:solidFill>
                    <a:schemeClr val="tx1"/>
                  </a:solidFill>
                  <a:latin typeface="Arial" charset="0"/>
                </a:defRPr>
              </a:lvl3pPr>
              <a:lvl4pPr marL="1295400" defTabSz="863600">
                <a:defRPr>
                  <a:solidFill>
                    <a:schemeClr val="tx1"/>
                  </a:solidFill>
                  <a:latin typeface="Arial" charset="0"/>
                </a:defRPr>
              </a:lvl4pPr>
              <a:lvl5pPr marL="1727200" defTabSz="863600">
                <a:defRPr>
                  <a:solidFill>
                    <a:schemeClr val="tx1"/>
                  </a:solidFill>
                  <a:latin typeface="Arial" charset="0"/>
                </a:defRPr>
              </a:lvl5pPr>
              <a:lvl6pPr marL="2184400" defTabSz="863600" fontAlgn="base">
                <a:spcBef>
                  <a:spcPct val="0"/>
                </a:spcBef>
                <a:spcAft>
                  <a:spcPct val="0"/>
                </a:spcAft>
                <a:defRPr>
                  <a:solidFill>
                    <a:schemeClr val="tx1"/>
                  </a:solidFill>
                  <a:latin typeface="Arial" charset="0"/>
                </a:defRPr>
              </a:lvl6pPr>
              <a:lvl7pPr marL="2641600" defTabSz="863600" fontAlgn="base">
                <a:spcBef>
                  <a:spcPct val="0"/>
                </a:spcBef>
                <a:spcAft>
                  <a:spcPct val="0"/>
                </a:spcAft>
                <a:defRPr>
                  <a:solidFill>
                    <a:schemeClr val="tx1"/>
                  </a:solidFill>
                  <a:latin typeface="Arial" charset="0"/>
                </a:defRPr>
              </a:lvl7pPr>
              <a:lvl8pPr marL="3098800" defTabSz="863600" fontAlgn="base">
                <a:spcBef>
                  <a:spcPct val="0"/>
                </a:spcBef>
                <a:spcAft>
                  <a:spcPct val="0"/>
                </a:spcAft>
                <a:defRPr>
                  <a:solidFill>
                    <a:schemeClr val="tx1"/>
                  </a:solidFill>
                  <a:latin typeface="Arial" charset="0"/>
                </a:defRPr>
              </a:lvl8pPr>
              <a:lvl9pPr marL="3556000" defTabSz="863600" fontAlgn="base">
                <a:spcBef>
                  <a:spcPct val="0"/>
                </a:spcBef>
                <a:spcAft>
                  <a:spcPct val="0"/>
                </a:spcAft>
                <a:defRPr>
                  <a:solidFill>
                    <a:schemeClr val="tx1"/>
                  </a:solidFill>
                  <a:latin typeface="Arial" charset="0"/>
                </a:defRPr>
              </a:lvl9pPr>
            </a:lstStyle>
            <a:p>
              <a:pPr algn="r" eaLnBrk="0" hangingPunct="0"/>
              <a:r>
                <a:rPr lang="it-IT" altLang="it-IT" sz="1100" b="1">
                  <a:solidFill>
                    <a:srgbClr val="004157"/>
                  </a:solidFill>
                  <a:ea typeface="ＭＳ Ｐゴシック" pitchFamily="34" charset="-128"/>
                </a:rPr>
                <a:t>1,0%</a:t>
              </a:r>
            </a:p>
          </p:txBody>
        </p:sp>
        <p:sp>
          <p:nvSpPr>
            <p:cNvPr id="481" name="Rectangle 61"/>
            <p:cNvSpPr>
              <a:spLocks noChangeArrowheads="1"/>
            </p:cNvSpPr>
            <p:nvPr/>
          </p:nvSpPr>
          <p:spPr bwMode="auto">
            <a:xfrm>
              <a:off x="2686050" y="1938338"/>
              <a:ext cx="569913" cy="25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lgn="ctr">
                  <a:solidFill>
                    <a:srgbClr val="004157"/>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6347" tIns="43173" rIns="86347" bIns="43173">
              <a:spAutoFit/>
            </a:bodyPr>
            <a:lstStyle>
              <a:lvl1pPr defTabSz="863600">
                <a:defRPr>
                  <a:solidFill>
                    <a:schemeClr val="tx1"/>
                  </a:solidFill>
                  <a:latin typeface="Arial" charset="0"/>
                </a:defRPr>
              </a:lvl1pPr>
              <a:lvl2pPr marL="431800" defTabSz="863600">
                <a:defRPr>
                  <a:solidFill>
                    <a:schemeClr val="tx1"/>
                  </a:solidFill>
                  <a:latin typeface="Arial" charset="0"/>
                </a:defRPr>
              </a:lvl2pPr>
              <a:lvl3pPr marL="863600" defTabSz="863600">
                <a:defRPr>
                  <a:solidFill>
                    <a:schemeClr val="tx1"/>
                  </a:solidFill>
                  <a:latin typeface="Arial" charset="0"/>
                </a:defRPr>
              </a:lvl3pPr>
              <a:lvl4pPr marL="1295400" defTabSz="863600">
                <a:defRPr>
                  <a:solidFill>
                    <a:schemeClr val="tx1"/>
                  </a:solidFill>
                  <a:latin typeface="Arial" charset="0"/>
                </a:defRPr>
              </a:lvl4pPr>
              <a:lvl5pPr marL="1727200" defTabSz="863600">
                <a:defRPr>
                  <a:solidFill>
                    <a:schemeClr val="tx1"/>
                  </a:solidFill>
                  <a:latin typeface="Arial" charset="0"/>
                </a:defRPr>
              </a:lvl5pPr>
              <a:lvl6pPr marL="2184400" defTabSz="863600" fontAlgn="base">
                <a:spcBef>
                  <a:spcPct val="0"/>
                </a:spcBef>
                <a:spcAft>
                  <a:spcPct val="0"/>
                </a:spcAft>
                <a:defRPr>
                  <a:solidFill>
                    <a:schemeClr val="tx1"/>
                  </a:solidFill>
                  <a:latin typeface="Arial" charset="0"/>
                </a:defRPr>
              </a:lvl6pPr>
              <a:lvl7pPr marL="2641600" defTabSz="863600" fontAlgn="base">
                <a:spcBef>
                  <a:spcPct val="0"/>
                </a:spcBef>
                <a:spcAft>
                  <a:spcPct val="0"/>
                </a:spcAft>
                <a:defRPr>
                  <a:solidFill>
                    <a:schemeClr val="tx1"/>
                  </a:solidFill>
                  <a:latin typeface="Arial" charset="0"/>
                </a:defRPr>
              </a:lvl7pPr>
              <a:lvl8pPr marL="3098800" defTabSz="863600" fontAlgn="base">
                <a:spcBef>
                  <a:spcPct val="0"/>
                </a:spcBef>
                <a:spcAft>
                  <a:spcPct val="0"/>
                </a:spcAft>
                <a:defRPr>
                  <a:solidFill>
                    <a:schemeClr val="tx1"/>
                  </a:solidFill>
                  <a:latin typeface="Arial" charset="0"/>
                </a:defRPr>
              </a:lvl8pPr>
              <a:lvl9pPr marL="3556000" defTabSz="863600" fontAlgn="base">
                <a:spcBef>
                  <a:spcPct val="0"/>
                </a:spcBef>
                <a:spcAft>
                  <a:spcPct val="0"/>
                </a:spcAft>
                <a:defRPr>
                  <a:solidFill>
                    <a:schemeClr val="tx1"/>
                  </a:solidFill>
                  <a:latin typeface="Arial" charset="0"/>
                </a:defRPr>
              </a:lvl9pPr>
            </a:lstStyle>
            <a:p>
              <a:pPr algn="r" eaLnBrk="0" hangingPunct="0"/>
              <a:r>
                <a:rPr lang="it-IT" altLang="it-IT" sz="1100" b="1">
                  <a:solidFill>
                    <a:srgbClr val="004157"/>
                  </a:solidFill>
                  <a:ea typeface="ＭＳ Ｐゴシック" pitchFamily="34" charset="-128"/>
                </a:rPr>
                <a:t>2,0%</a:t>
              </a:r>
            </a:p>
          </p:txBody>
        </p:sp>
        <p:sp>
          <p:nvSpPr>
            <p:cNvPr id="482" name="Rectangle 62"/>
            <p:cNvSpPr>
              <a:spLocks noChangeArrowheads="1"/>
            </p:cNvSpPr>
            <p:nvPr/>
          </p:nvSpPr>
          <p:spPr bwMode="auto">
            <a:xfrm>
              <a:off x="2686050" y="1689100"/>
              <a:ext cx="569913" cy="25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lgn="ctr">
                  <a:solidFill>
                    <a:srgbClr val="004157"/>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6347" tIns="43173" rIns="86347" bIns="43173">
              <a:spAutoFit/>
            </a:bodyPr>
            <a:lstStyle>
              <a:lvl1pPr defTabSz="863600">
                <a:defRPr>
                  <a:solidFill>
                    <a:schemeClr val="tx1"/>
                  </a:solidFill>
                  <a:latin typeface="Arial" charset="0"/>
                </a:defRPr>
              </a:lvl1pPr>
              <a:lvl2pPr marL="431800" defTabSz="863600">
                <a:defRPr>
                  <a:solidFill>
                    <a:schemeClr val="tx1"/>
                  </a:solidFill>
                  <a:latin typeface="Arial" charset="0"/>
                </a:defRPr>
              </a:lvl2pPr>
              <a:lvl3pPr marL="863600" defTabSz="863600">
                <a:defRPr>
                  <a:solidFill>
                    <a:schemeClr val="tx1"/>
                  </a:solidFill>
                  <a:latin typeface="Arial" charset="0"/>
                </a:defRPr>
              </a:lvl3pPr>
              <a:lvl4pPr marL="1295400" defTabSz="863600">
                <a:defRPr>
                  <a:solidFill>
                    <a:schemeClr val="tx1"/>
                  </a:solidFill>
                  <a:latin typeface="Arial" charset="0"/>
                </a:defRPr>
              </a:lvl4pPr>
              <a:lvl5pPr marL="1727200" defTabSz="863600">
                <a:defRPr>
                  <a:solidFill>
                    <a:schemeClr val="tx1"/>
                  </a:solidFill>
                  <a:latin typeface="Arial" charset="0"/>
                </a:defRPr>
              </a:lvl5pPr>
              <a:lvl6pPr marL="2184400" defTabSz="863600" fontAlgn="base">
                <a:spcBef>
                  <a:spcPct val="0"/>
                </a:spcBef>
                <a:spcAft>
                  <a:spcPct val="0"/>
                </a:spcAft>
                <a:defRPr>
                  <a:solidFill>
                    <a:schemeClr val="tx1"/>
                  </a:solidFill>
                  <a:latin typeface="Arial" charset="0"/>
                </a:defRPr>
              </a:lvl6pPr>
              <a:lvl7pPr marL="2641600" defTabSz="863600" fontAlgn="base">
                <a:spcBef>
                  <a:spcPct val="0"/>
                </a:spcBef>
                <a:spcAft>
                  <a:spcPct val="0"/>
                </a:spcAft>
                <a:defRPr>
                  <a:solidFill>
                    <a:schemeClr val="tx1"/>
                  </a:solidFill>
                  <a:latin typeface="Arial" charset="0"/>
                </a:defRPr>
              </a:lvl7pPr>
              <a:lvl8pPr marL="3098800" defTabSz="863600" fontAlgn="base">
                <a:spcBef>
                  <a:spcPct val="0"/>
                </a:spcBef>
                <a:spcAft>
                  <a:spcPct val="0"/>
                </a:spcAft>
                <a:defRPr>
                  <a:solidFill>
                    <a:schemeClr val="tx1"/>
                  </a:solidFill>
                  <a:latin typeface="Arial" charset="0"/>
                </a:defRPr>
              </a:lvl8pPr>
              <a:lvl9pPr marL="3556000" defTabSz="863600" fontAlgn="base">
                <a:spcBef>
                  <a:spcPct val="0"/>
                </a:spcBef>
                <a:spcAft>
                  <a:spcPct val="0"/>
                </a:spcAft>
                <a:defRPr>
                  <a:solidFill>
                    <a:schemeClr val="tx1"/>
                  </a:solidFill>
                  <a:latin typeface="Arial" charset="0"/>
                </a:defRPr>
              </a:lvl9pPr>
            </a:lstStyle>
            <a:p>
              <a:pPr algn="r" eaLnBrk="0" hangingPunct="0"/>
              <a:r>
                <a:rPr lang="it-IT" altLang="it-IT" sz="1100" b="1">
                  <a:solidFill>
                    <a:srgbClr val="004157"/>
                  </a:solidFill>
                  <a:ea typeface="ＭＳ Ｐゴシック" pitchFamily="34" charset="-128"/>
                </a:rPr>
                <a:t>3,0%</a:t>
              </a:r>
            </a:p>
          </p:txBody>
        </p:sp>
        <p:sp>
          <p:nvSpPr>
            <p:cNvPr id="483" name="Rectangle 63"/>
            <p:cNvSpPr>
              <a:spLocks noChangeArrowheads="1"/>
            </p:cNvSpPr>
            <p:nvPr/>
          </p:nvSpPr>
          <p:spPr bwMode="auto">
            <a:xfrm>
              <a:off x="2686050" y="1438275"/>
              <a:ext cx="569913" cy="25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lgn="ctr">
                  <a:solidFill>
                    <a:srgbClr val="004157"/>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6347" tIns="43173" rIns="86347" bIns="43173">
              <a:spAutoFit/>
            </a:bodyPr>
            <a:lstStyle>
              <a:lvl1pPr defTabSz="863600">
                <a:defRPr>
                  <a:solidFill>
                    <a:schemeClr val="tx1"/>
                  </a:solidFill>
                  <a:latin typeface="Arial" charset="0"/>
                </a:defRPr>
              </a:lvl1pPr>
              <a:lvl2pPr marL="431800" defTabSz="863600">
                <a:defRPr>
                  <a:solidFill>
                    <a:schemeClr val="tx1"/>
                  </a:solidFill>
                  <a:latin typeface="Arial" charset="0"/>
                </a:defRPr>
              </a:lvl2pPr>
              <a:lvl3pPr marL="863600" defTabSz="863600">
                <a:defRPr>
                  <a:solidFill>
                    <a:schemeClr val="tx1"/>
                  </a:solidFill>
                  <a:latin typeface="Arial" charset="0"/>
                </a:defRPr>
              </a:lvl3pPr>
              <a:lvl4pPr marL="1295400" defTabSz="863600">
                <a:defRPr>
                  <a:solidFill>
                    <a:schemeClr val="tx1"/>
                  </a:solidFill>
                  <a:latin typeface="Arial" charset="0"/>
                </a:defRPr>
              </a:lvl4pPr>
              <a:lvl5pPr marL="1727200" defTabSz="863600">
                <a:defRPr>
                  <a:solidFill>
                    <a:schemeClr val="tx1"/>
                  </a:solidFill>
                  <a:latin typeface="Arial" charset="0"/>
                </a:defRPr>
              </a:lvl5pPr>
              <a:lvl6pPr marL="2184400" defTabSz="863600" fontAlgn="base">
                <a:spcBef>
                  <a:spcPct val="0"/>
                </a:spcBef>
                <a:spcAft>
                  <a:spcPct val="0"/>
                </a:spcAft>
                <a:defRPr>
                  <a:solidFill>
                    <a:schemeClr val="tx1"/>
                  </a:solidFill>
                  <a:latin typeface="Arial" charset="0"/>
                </a:defRPr>
              </a:lvl6pPr>
              <a:lvl7pPr marL="2641600" defTabSz="863600" fontAlgn="base">
                <a:spcBef>
                  <a:spcPct val="0"/>
                </a:spcBef>
                <a:spcAft>
                  <a:spcPct val="0"/>
                </a:spcAft>
                <a:defRPr>
                  <a:solidFill>
                    <a:schemeClr val="tx1"/>
                  </a:solidFill>
                  <a:latin typeface="Arial" charset="0"/>
                </a:defRPr>
              </a:lvl7pPr>
              <a:lvl8pPr marL="3098800" defTabSz="863600" fontAlgn="base">
                <a:spcBef>
                  <a:spcPct val="0"/>
                </a:spcBef>
                <a:spcAft>
                  <a:spcPct val="0"/>
                </a:spcAft>
                <a:defRPr>
                  <a:solidFill>
                    <a:schemeClr val="tx1"/>
                  </a:solidFill>
                  <a:latin typeface="Arial" charset="0"/>
                </a:defRPr>
              </a:lvl8pPr>
              <a:lvl9pPr marL="3556000" defTabSz="863600" fontAlgn="base">
                <a:spcBef>
                  <a:spcPct val="0"/>
                </a:spcBef>
                <a:spcAft>
                  <a:spcPct val="0"/>
                </a:spcAft>
                <a:defRPr>
                  <a:solidFill>
                    <a:schemeClr val="tx1"/>
                  </a:solidFill>
                  <a:latin typeface="Arial" charset="0"/>
                </a:defRPr>
              </a:lvl9pPr>
            </a:lstStyle>
            <a:p>
              <a:pPr algn="r" eaLnBrk="0" hangingPunct="0"/>
              <a:r>
                <a:rPr lang="it-IT" altLang="it-IT" sz="1100" b="1">
                  <a:solidFill>
                    <a:srgbClr val="004157"/>
                  </a:solidFill>
                  <a:ea typeface="ＭＳ Ｐゴシック" pitchFamily="34" charset="-128"/>
                </a:rPr>
                <a:t>4,0%</a:t>
              </a:r>
            </a:p>
          </p:txBody>
        </p:sp>
        <p:sp>
          <p:nvSpPr>
            <p:cNvPr id="484" name="Rectangle 64"/>
            <p:cNvSpPr>
              <a:spLocks noChangeArrowheads="1"/>
            </p:cNvSpPr>
            <p:nvPr/>
          </p:nvSpPr>
          <p:spPr bwMode="auto">
            <a:xfrm>
              <a:off x="1225550" y="2555875"/>
              <a:ext cx="688975" cy="252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6347" tIns="43173" rIns="86347" bIns="43173">
              <a:spAutoFit/>
            </a:bodyPr>
            <a:lstStyle>
              <a:lvl1pPr defTabSz="863600">
                <a:defRPr>
                  <a:solidFill>
                    <a:schemeClr val="tx1"/>
                  </a:solidFill>
                  <a:latin typeface="Arial" charset="0"/>
                </a:defRPr>
              </a:lvl1pPr>
              <a:lvl2pPr marL="431800" defTabSz="863600">
                <a:defRPr>
                  <a:solidFill>
                    <a:schemeClr val="tx1"/>
                  </a:solidFill>
                  <a:latin typeface="Arial" charset="0"/>
                </a:defRPr>
              </a:lvl2pPr>
              <a:lvl3pPr marL="863600" defTabSz="863600">
                <a:defRPr>
                  <a:solidFill>
                    <a:schemeClr val="tx1"/>
                  </a:solidFill>
                  <a:latin typeface="Arial" charset="0"/>
                </a:defRPr>
              </a:lvl3pPr>
              <a:lvl4pPr marL="1295400" defTabSz="863600">
                <a:defRPr>
                  <a:solidFill>
                    <a:schemeClr val="tx1"/>
                  </a:solidFill>
                  <a:latin typeface="Arial" charset="0"/>
                </a:defRPr>
              </a:lvl4pPr>
              <a:lvl5pPr marL="1727200" defTabSz="863600">
                <a:defRPr>
                  <a:solidFill>
                    <a:schemeClr val="tx1"/>
                  </a:solidFill>
                  <a:latin typeface="Arial" charset="0"/>
                </a:defRPr>
              </a:lvl5pPr>
              <a:lvl6pPr marL="2184400" defTabSz="863600" fontAlgn="base">
                <a:spcBef>
                  <a:spcPct val="0"/>
                </a:spcBef>
                <a:spcAft>
                  <a:spcPct val="0"/>
                </a:spcAft>
                <a:defRPr>
                  <a:solidFill>
                    <a:schemeClr val="tx1"/>
                  </a:solidFill>
                  <a:latin typeface="Arial" charset="0"/>
                </a:defRPr>
              </a:lvl6pPr>
              <a:lvl7pPr marL="2641600" defTabSz="863600" fontAlgn="base">
                <a:spcBef>
                  <a:spcPct val="0"/>
                </a:spcBef>
                <a:spcAft>
                  <a:spcPct val="0"/>
                </a:spcAft>
                <a:defRPr>
                  <a:solidFill>
                    <a:schemeClr val="tx1"/>
                  </a:solidFill>
                  <a:latin typeface="Arial" charset="0"/>
                </a:defRPr>
              </a:lvl7pPr>
              <a:lvl8pPr marL="3098800" defTabSz="863600" fontAlgn="base">
                <a:spcBef>
                  <a:spcPct val="0"/>
                </a:spcBef>
                <a:spcAft>
                  <a:spcPct val="0"/>
                </a:spcAft>
                <a:defRPr>
                  <a:solidFill>
                    <a:schemeClr val="tx1"/>
                  </a:solidFill>
                  <a:latin typeface="Arial" charset="0"/>
                </a:defRPr>
              </a:lvl8pPr>
              <a:lvl9pPr marL="3556000" defTabSz="863600" fontAlgn="base">
                <a:spcBef>
                  <a:spcPct val="0"/>
                </a:spcBef>
                <a:spcAft>
                  <a:spcPct val="0"/>
                </a:spcAft>
                <a:defRPr>
                  <a:solidFill>
                    <a:schemeClr val="tx1"/>
                  </a:solidFill>
                  <a:latin typeface="Arial" charset="0"/>
                </a:defRPr>
              </a:lvl9pPr>
            </a:lstStyle>
            <a:p>
              <a:pPr algn="ctr" eaLnBrk="0" hangingPunct="0"/>
              <a:r>
                <a:rPr lang="it-IT" altLang="it-IT" sz="1100" b="1">
                  <a:solidFill>
                    <a:srgbClr val="004157"/>
                  </a:solidFill>
                  <a:ea typeface="ＭＳ Ｐゴシック" pitchFamily="34" charset="-128"/>
                </a:rPr>
                <a:t>-3,0%</a:t>
              </a:r>
            </a:p>
          </p:txBody>
        </p:sp>
        <p:sp>
          <p:nvSpPr>
            <p:cNvPr id="485" name="Rectangle 65"/>
            <p:cNvSpPr>
              <a:spLocks noChangeArrowheads="1"/>
            </p:cNvSpPr>
            <p:nvPr/>
          </p:nvSpPr>
          <p:spPr bwMode="auto">
            <a:xfrm>
              <a:off x="1782763" y="2555875"/>
              <a:ext cx="688975" cy="252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6347" tIns="43173" rIns="86347" bIns="43173">
              <a:spAutoFit/>
            </a:bodyPr>
            <a:lstStyle>
              <a:lvl1pPr defTabSz="863600">
                <a:defRPr>
                  <a:solidFill>
                    <a:schemeClr val="tx1"/>
                  </a:solidFill>
                  <a:latin typeface="Arial" charset="0"/>
                </a:defRPr>
              </a:lvl1pPr>
              <a:lvl2pPr marL="431800" defTabSz="863600">
                <a:defRPr>
                  <a:solidFill>
                    <a:schemeClr val="tx1"/>
                  </a:solidFill>
                  <a:latin typeface="Arial" charset="0"/>
                </a:defRPr>
              </a:lvl2pPr>
              <a:lvl3pPr marL="863600" defTabSz="863600">
                <a:defRPr>
                  <a:solidFill>
                    <a:schemeClr val="tx1"/>
                  </a:solidFill>
                  <a:latin typeface="Arial" charset="0"/>
                </a:defRPr>
              </a:lvl3pPr>
              <a:lvl4pPr marL="1295400" defTabSz="863600">
                <a:defRPr>
                  <a:solidFill>
                    <a:schemeClr val="tx1"/>
                  </a:solidFill>
                  <a:latin typeface="Arial" charset="0"/>
                </a:defRPr>
              </a:lvl4pPr>
              <a:lvl5pPr marL="1727200" defTabSz="863600">
                <a:defRPr>
                  <a:solidFill>
                    <a:schemeClr val="tx1"/>
                  </a:solidFill>
                  <a:latin typeface="Arial" charset="0"/>
                </a:defRPr>
              </a:lvl5pPr>
              <a:lvl6pPr marL="2184400" defTabSz="863600" fontAlgn="base">
                <a:spcBef>
                  <a:spcPct val="0"/>
                </a:spcBef>
                <a:spcAft>
                  <a:spcPct val="0"/>
                </a:spcAft>
                <a:defRPr>
                  <a:solidFill>
                    <a:schemeClr val="tx1"/>
                  </a:solidFill>
                  <a:latin typeface="Arial" charset="0"/>
                </a:defRPr>
              </a:lvl6pPr>
              <a:lvl7pPr marL="2641600" defTabSz="863600" fontAlgn="base">
                <a:spcBef>
                  <a:spcPct val="0"/>
                </a:spcBef>
                <a:spcAft>
                  <a:spcPct val="0"/>
                </a:spcAft>
                <a:defRPr>
                  <a:solidFill>
                    <a:schemeClr val="tx1"/>
                  </a:solidFill>
                  <a:latin typeface="Arial" charset="0"/>
                </a:defRPr>
              </a:lvl7pPr>
              <a:lvl8pPr marL="3098800" defTabSz="863600" fontAlgn="base">
                <a:spcBef>
                  <a:spcPct val="0"/>
                </a:spcBef>
                <a:spcAft>
                  <a:spcPct val="0"/>
                </a:spcAft>
                <a:defRPr>
                  <a:solidFill>
                    <a:schemeClr val="tx1"/>
                  </a:solidFill>
                  <a:latin typeface="Arial" charset="0"/>
                </a:defRPr>
              </a:lvl8pPr>
              <a:lvl9pPr marL="3556000" defTabSz="863600" fontAlgn="base">
                <a:spcBef>
                  <a:spcPct val="0"/>
                </a:spcBef>
                <a:spcAft>
                  <a:spcPct val="0"/>
                </a:spcAft>
                <a:defRPr>
                  <a:solidFill>
                    <a:schemeClr val="tx1"/>
                  </a:solidFill>
                  <a:latin typeface="Arial" charset="0"/>
                </a:defRPr>
              </a:lvl9pPr>
            </a:lstStyle>
            <a:p>
              <a:pPr algn="ctr" eaLnBrk="0" hangingPunct="0"/>
              <a:r>
                <a:rPr lang="it-IT" altLang="it-IT" sz="1100" b="1">
                  <a:solidFill>
                    <a:srgbClr val="004157"/>
                  </a:solidFill>
                  <a:ea typeface="ＭＳ Ｐゴシック" pitchFamily="34" charset="-128"/>
                </a:rPr>
                <a:t>-2,0%</a:t>
              </a:r>
            </a:p>
          </p:txBody>
        </p:sp>
        <p:sp>
          <p:nvSpPr>
            <p:cNvPr id="486" name="Rectangle 66"/>
            <p:cNvSpPr>
              <a:spLocks noChangeArrowheads="1"/>
            </p:cNvSpPr>
            <p:nvPr/>
          </p:nvSpPr>
          <p:spPr bwMode="auto">
            <a:xfrm>
              <a:off x="2346325" y="2555875"/>
              <a:ext cx="688975" cy="252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6347" tIns="43173" rIns="86347" bIns="43173">
              <a:spAutoFit/>
            </a:bodyPr>
            <a:lstStyle>
              <a:lvl1pPr defTabSz="863600">
                <a:defRPr>
                  <a:solidFill>
                    <a:schemeClr val="tx1"/>
                  </a:solidFill>
                  <a:latin typeface="Arial" charset="0"/>
                </a:defRPr>
              </a:lvl1pPr>
              <a:lvl2pPr marL="431800" defTabSz="863600">
                <a:defRPr>
                  <a:solidFill>
                    <a:schemeClr val="tx1"/>
                  </a:solidFill>
                  <a:latin typeface="Arial" charset="0"/>
                </a:defRPr>
              </a:lvl2pPr>
              <a:lvl3pPr marL="863600" defTabSz="863600">
                <a:defRPr>
                  <a:solidFill>
                    <a:schemeClr val="tx1"/>
                  </a:solidFill>
                  <a:latin typeface="Arial" charset="0"/>
                </a:defRPr>
              </a:lvl3pPr>
              <a:lvl4pPr marL="1295400" defTabSz="863600">
                <a:defRPr>
                  <a:solidFill>
                    <a:schemeClr val="tx1"/>
                  </a:solidFill>
                  <a:latin typeface="Arial" charset="0"/>
                </a:defRPr>
              </a:lvl4pPr>
              <a:lvl5pPr marL="1727200" defTabSz="863600">
                <a:defRPr>
                  <a:solidFill>
                    <a:schemeClr val="tx1"/>
                  </a:solidFill>
                  <a:latin typeface="Arial" charset="0"/>
                </a:defRPr>
              </a:lvl5pPr>
              <a:lvl6pPr marL="2184400" defTabSz="863600" fontAlgn="base">
                <a:spcBef>
                  <a:spcPct val="0"/>
                </a:spcBef>
                <a:spcAft>
                  <a:spcPct val="0"/>
                </a:spcAft>
                <a:defRPr>
                  <a:solidFill>
                    <a:schemeClr val="tx1"/>
                  </a:solidFill>
                  <a:latin typeface="Arial" charset="0"/>
                </a:defRPr>
              </a:lvl6pPr>
              <a:lvl7pPr marL="2641600" defTabSz="863600" fontAlgn="base">
                <a:spcBef>
                  <a:spcPct val="0"/>
                </a:spcBef>
                <a:spcAft>
                  <a:spcPct val="0"/>
                </a:spcAft>
                <a:defRPr>
                  <a:solidFill>
                    <a:schemeClr val="tx1"/>
                  </a:solidFill>
                  <a:latin typeface="Arial" charset="0"/>
                </a:defRPr>
              </a:lvl7pPr>
              <a:lvl8pPr marL="3098800" defTabSz="863600" fontAlgn="base">
                <a:spcBef>
                  <a:spcPct val="0"/>
                </a:spcBef>
                <a:spcAft>
                  <a:spcPct val="0"/>
                </a:spcAft>
                <a:defRPr>
                  <a:solidFill>
                    <a:schemeClr val="tx1"/>
                  </a:solidFill>
                  <a:latin typeface="Arial" charset="0"/>
                </a:defRPr>
              </a:lvl8pPr>
              <a:lvl9pPr marL="3556000" defTabSz="863600" fontAlgn="base">
                <a:spcBef>
                  <a:spcPct val="0"/>
                </a:spcBef>
                <a:spcAft>
                  <a:spcPct val="0"/>
                </a:spcAft>
                <a:defRPr>
                  <a:solidFill>
                    <a:schemeClr val="tx1"/>
                  </a:solidFill>
                  <a:latin typeface="Arial" charset="0"/>
                </a:defRPr>
              </a:lvl9pPr>
            </a:lstStyle>
            <a:p>
              <a:pPr algn="ctr" eaLnBrk="0" hangingPunct="0"/>
              <a:r>
                <a:rPr lang="it-IT" altLang="it-IT" sz="1100" b="1">
                  <a:solidFill>
                    <a:srgbClr val="004157"/>
                  </a:solidFill>
                  <a:ea typeface="ＭＳ Ｐゴシック" pitchFamily="34" charset="-128"/>
                </a:rPr>
                <a:t>-1,0%</a:t>
              </a:r>
            </a:p>
          </p:txBody>
        </p:sp>
        <p:sp>
          <p:nvSpPr>
            <p:cNvPr id="487" name="Rectangle 67"/>
            <p:cNvSpPr>
              <a:spLocks noChangeArrowheads="1"/>
            </p:cNvSpPr>
            <p:nvPr/>
          </p:nvSpPr>
          <p:spPr bwMode="auto">
            <a:xfrm>
              <a:off x="2925763" y="2555875"/>
              <a:ext cx="601662" cy="252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6347" tIns="43173" rIns="86347" bIns="43173">
              <a:spAutoFit/>
            </a:bodyPr>
            <a:lstStyle>
              <a:lvl1pPr defTabSz="863600">
                <a:defRPr>
                  <a:solidFill>
                    <a:schemeClr val="tx1"/>
                  </a:solidFill>
                  <a:latin typeface="Arial" charset="0"/>
                </a:defRPr>
              </a:lvl1pPr>
              <a:lvl2pPr marL="431800" defTabSz="863600">
                <a:defRPr>
                  <a:solidFill>
                    <a:schemeClr val="tx1"/>
                  </a:solidFill>
                  <a:latin typeface="Arial" charset="0"/>
                </a:defRPr>
              </a:lvl2pPr>
              <a:lvl3pPr marL="863600" defTabSz="863600">
                <a:defRPr>
                  <a:solidFill>
                    <a:schemeClr val="tx1"/>
                  </a:solidFill>
                  <a:latin typeface="Arial" charset="0"/>
                </a:defRPr>
              </a:lvl3pPr>
              <a:lvl4pPr marL="1295400" defTabSz="863600">
                <a:defRPr>
                  <a:solidFill>
                    <a:schemeClr val="tx1"/>
                  </a:solidFill>
                  <a:latin typeface="Arial" charset="0"/>
                </a:defRPr>
              </a:lvl4pPr>
              <a:lvl5pPr marL="1727200" defTabSz="863600">
                <a:defRPr>
                  <a:solidFill>
                    <a:schemeClr val="tx1"/>
                  </a:solidFill>
                  <a:latin typeface="Arial" charset="0"/>
                </a:defRPr>
              </a:lvl5pPr>
              <a:lvl6pPr marL="2184400" defTabSz="863600" fontAlgn="base">
                <a:spcBef>
                  <a:spcPct val="0"/>
                </a:spcBef>
                <a:spcAft>
                  <a:spcPct val="0"/>
                </a:spcAft>
                <a:defRPr>
                  <a:solidFill>
                    <a:schemeClr val="tx1"/>
                  </a:solidFill>
                  <a:latin typeface="Arial" charset="0"/>
                </a:defRPr>
              </a:lvl6pPr>
              <a:lvl7pPr marL="2641600" defTabSz="863600" fontAlgn="base">
                <a:spcBef>
                  <a:spcPct val="0"/>
                </a:spcBef>
                <a:spcAft>
                  <a:spcPct val="0"/>
                </a:spcAft>
                <a:defRPr>
                  <a:solidFill>
                    <a:schemeClr val="tx1"/>
                  </a:solidFill>
                  <a:latin typeface="Arial" charset="0"/>
                </a:defRPr>
              </a:lvl7pPr>
              <a:lvl8pPr marL="3098800" defTabSz="863600" fontAlgn="base">
                <a:spcBef>
                  <a:spcPct val="0"/>
                </a:spcBef>
                <a:spcAft>
                  <a:spcPct val="0"/>
                </a:spcAft>
                <a:defRPr>
                  <a:solidFill>
                    <a:schemeClr val="tx1"/>
                  </a:solidFill>
                  <a:latin typeface="Arial" charset="0"/>
                </a:defRPr>
              </a:lvl8pPr>
              <a:lvl9pPr marL="3556000" defTabSz="863600" fontAlgn="base">
                <a:spcBef>
                  <a:spcPct val="0"/>
                </a:spcBef>
                <a:spcAft>
                  <a:spcPct val="0"/>
                </a:spcAft>
                <a:defRPr>
                  <a:solidFill>
                    <a:schemeClr val="tx1"/>
                  </a:solidFill>
                  <a:latin typeface="Arial" charset="0"/>
                </a:defRPr>
              </a:lvl9pPr>
            </a:lstStyle>
            <a:p>
              <a:pPr algn="ctr" eaLnBrk="0" hangingPunct="0"/>
              <a:r>
                <a:rPr lang="it-IT" altLang="it-IT" sz="1100" b="1">
                  <a:solidFill>
                    <a:srgbClr val="004157"/>
                  </a:solidFill>
                  <a:ea typeface="ＭＳ Ｐゴシック" pitchFamily="34" charset="-128"/>
                </a:rPr>
                <a:t>0,0%</a:t>
              </a:r>
            </a:p>
          </p:txBody>
        </p:sp>
        <p:sp>
          <p:nvSpPr>
            <p:cNvPr id="488" name="Rectangle 68"/>
            <p:cNvSpPr>
              <a:spLocks noChangeArrowheads="1"/>
            </p:cNvSpPr>
            <p:nvPr/>
          </p:nvSpPr>
          <p:spPr bwMode="auto">
            <a:xfrm>
              <a:off x="3482975" y="2555875"/>
              <a:ext cx="600075" cy="252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6347" tIns="43173" rIns="86347" bIns="43173">
              <a:spAutoFit/>
            </a:bodyPr>
            <a:lstStyle>
              <a:lvl1pPr defTabSz="863600">
                <a:defRPr>
                  <a:solidFill>
                    <a:schemeClr val="tx1"/>
                  </a:solidFill>
                  <a:latin typeface="Arial" charset="0"/>
                </a:defRPr>
              </a:lvl1pPr>
              <a:lvl2pPr marL="431800" defTabSz="863600">
                <a:defRPr>
                  <a:solidFill>
                    <a:schemeClr val="tx1"/>
                  </a:solidFill>
                  <a:latin typeface="Arial" charset="0"/>
                </a:defRPr>
              </a:lvl2pPr>
              <a:lvl3pPr marL="863600" defTabSz="863600">
                <a:defRPr>
                  <a:solidFill>
                    <a:schemeClr val="tx1"/>
                  </a:solidFill>
                  <a:latin typeface="Arial" charset="0"/>
                </a:defRPr>
              </a:lvl3pPr>
              <a:lvl4pPr marL="1295400" defTabSz="863600">
                <a:defRPr>
                  <a:solidFill>
                    <a:schemeClr val="tx1"/>
                  </a:solidFill>
                  <a:latin typeface="Arial" charset="0"/>
                </a:defRPr>
              </a:lvl4pPr>
              <a:lvl5pPr marL="1727200" defTabSz="863600">
                <a:defRPr>
                  <a:solidFill>
                    <a:schemeClr val="tx1"/>
                  </a:solidFill>
                  <a:latin typeface="Arial" charset="0"/>
                </a:defRPr>
              </a:lvl5pPr>
              <a:lvl6pPr marL="2184400" defTabSz="863600" fontAlgn="base">
                <a:spcBef>
                  <a:spcPct val="0"/>
                </a:spcBef>
                <a:spcAft>
                  <a:spcPct val="0"/>
                </a:spcAft>
                <a:defRPr>
                  <a:solidFill>
                    <a:schemeClr val="tx1"/>
                  </a:solidFill>
                  <a:latin typeface="Arial" charset="0"/>
                </a:defRPr>
              </a:lvl6pPr>
              <a:lvl7pPr marL="2641600" defTabSz="863600" fontAlgn="base">
                <a:spcBef>
                  <a:spcPct val="0"/>
                </a:spcBef>
                <a:spcAft>
                  <a:spcPct val="0"/>
                </a:spcAft>
                <a:defRPr>
                  <a:solidFill>
                    <a:schemeClr val="tx1"/>
                  </a:solidFill>
                  <a:latin typeface="Arial" charset="0"/>
                </a:defRPr>
              </a:lvl7pPr>
              <a:lvl8pPr marL="3098800" defTabSz="863600" fontAlgn="base">
                <a:spcBef>
                  <a:spcPct val="0"/>
                </a:spcBef>
                <a:spcAft>
                  <a:spcPct val="0"/>
                </a:spcAft>
                <a:defRPr>
                  <a:solidFill>
                    <a:schemeClr val="tx1"/>
                  </a:solidFill>
                  <a:latin typeface="Arial" charset="0"/>
                </a:defRPr>
              </a:lvl8pPr>
              <a:lvl9pPr marL="3556000" defTabSz="863600" fontAlgn="base">
                <a:spcBef>
                  <a:spcPct val="0"/>
                </a:spcBef>
                <a:spcAft>
                  <a:spcPct val="0"/>
                </a:spcAft>
                <a:defRPr>
                  <a:solidFill>
                    <a:schemeClr val="tx1"/>
                  </a:solidFill>
                  <a:latin typeface="Arial" charset="0"/>
                </a:defRPr>
              </a:lvl9pPr>
            </a:lstStyle>
            <a:p>
              <a:pPr algn="ctr" eaLnBrk="0" hangingPunct="0"/>
              <a:r>
                <a:rPr lang="it-IT" altLang="it-IT" sz="1100" b="1">
                  <a:solidFill>
                    <a:srgbClr val="004157"/>
                  </a:solidFill>
                  <a:ea typeface="ＭＳ Ｐゴシック" pitchFamily="34" charset="-128"/>
                </a:rPr>
                <a:t>1,0%</a:t>
              </a:r>
            </a:p>
          </p:txBody>
        </p:sp>
        <p:sp>
          <p:nvSpPr>
            <p:cNvPr id="489" name="Rectangle 69"/>
            <p:cNvSpPr>
              <a:spLocks noChangeArrowheads="1"/>
            </p:cNvSpPr>
            <p:nvPr/>
          </p:nvSpPr>
          <p:spPr bwMode="auto">
            <a:xfrm>
              <a:off x="4048125" y="2555875"/>
              <a:ext cx="598488" cy="252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6347" tIns="43173" rIns="86347" bIns="43173">
              <a:spAutoFit/>
            </a:bodyPr>
            <a:lstStyle>
              <a:lvl1pPr defTabSz="863600">
                <a:defRPr>
                  <a:solidFill>
                    <a:schemeClr val="tx1"/>
                  </a:solidFill>
                  <a:latin typeface="Arial" charset="0"/>
                </a:defRPr>
              </a:lvl1pPr>
              <a:lvl2pPr marL="431800" defTabSz="863600">
                <a:defRPr>
                  <a:solidFill>
                    <a:schemeClr val="tx1"/>
                  </a:solidFill>
                  <a:latin typeface="Arial" charset="0"/>
                </a:defRPr>
              </a:lvl2pPr>
              <a:lvl3pPr marL="863600" defTabSz="863600">
                <a:defRPr>
                  <a:solidFill>
                    <a:schemeClr val="tx1"/>
                  </a:solidFill>
                  <a:latin typeface="Arial" charset="0"/>
                </a:defRPr>
              </a:lvl3pPr>
              <a:lvl4pPr marL="1295400" defTabSz="863600">
                <a:defRPr>
                  <a:solidFill>
                    <a:schemeClr val="tx1"/>
                  </a:solidFill>
                  <a:latin typeface="Arial" charset="0"/>
                </a:defRPr>
              </a:lvl4pPr>
              <a:lvl5pPr marL="1727200" defTabSz="863600">
                <a:defRPr>
                  <a:solidFill>
                    <a:schemeClr val="tx1"/>
                  </a:solidFill>
                  <a:latin typeface="Arial" charset="0"/>
                </a:defRPr>
              </a:lvl5pPr>
              <a:lvl6pPr marL="2184400" defTabSz="863600" fontAlgn="base">
                <a:spcBef>
                  <a:spcPct val="0"/>
                </a:spcBef>
                <a:spcAft>
                  <a:spcPct val="0"/>
                </a:spcAft>
                <a:defRPr>
                  <a:solidFill>
                    <a:schemeClr val="tx1"/>
                  </a:solidFill>
                  <a:latin typeface="Arial" charset="0"/>
                </a:defRPr>
              </a:lvl6pPr>
              <a:lvl7pPr marL="2641600" defTabSz="863600" fontAlgn="base">
                <a:spcBef>
                  <a:spcPct val="0"/>
                </a:spcBef>
                <a:spcAft>
                  <a:spcPct val="0"/>
                </a:spcAft>
                <a:defRPr>
                  <a:solidFill>
                    <a:schemeClr val="tx1"/>
                  </a:solidFill>
                  <a:latin typeface="Arial" charset="0"/>
                </a:defRPr>
              </a:lvl7pPr>
              <a:lvl8pPr marL="3098800" defTabSz="863600" fontAlgn="base">
                <a:spcBef>
                  <a:spcPct val="0"/>
                </a:spcBef>
                <a:spcAft>
                  <a:spcPct val="0"/>
                </a:spcAft>
                <a:defRPr>
                  <a:solidFill>
                    <a:schemeClr val="tx1"/>
                  </a:solidFill>
                  <a:latin typeface="Arial" charset="0"/>
                </a:defRPr>
              </a:lvl8pPr>
              <a:lvl9pPr marL="3556000" defTabSz="863600" fontAlgn="base">
                <a:spcBef>
                  <a:spcPct val="0"/>
                </a:spcBef>
                <a:spcAft>
                  <a:spcPct val="0"/>
                </a:spcAft>
                <a:defRPr>
                  <a:solidFill>
                    <a:schemeClr val="tx1"/>
                  </a:solidFill>
                  <a:latin typeface="Arial" charset="0"/>
                </a:defRPr>
              </a:lvl9pPr>
            </a:lstStyle>
            <a:p>
              <a:pPr algn="ctr" eaLnBrk="0" hangingPunct="0"/>
              <a:r>
                <a:rPr lang="it-IT" altLang="it-IT" sz="1100" b="1">
                  <a:solidFill>
                    <a:srgbClr val="004157"/>
                  </a:solidFill>
                  <a:ea typeface="ＭＳ Ｐゴシック" pitchFamily="34" charset="-128"/>
                </a:rPr>
                <a:t>2,0%</a:t>
              </a:r>
            </a:p>
          </p:txBody>
        </p:sp>
        <p:sp>
          <p:nvSpPr>
            <p:cNvPr id="490" name="Rectangle 70"/>
            <p:cNvSpPr>
              <a:spLocks noChangeArrowheads="1"/>
            </p:cNvSpPr>
            <p:nvPr/>
          </p:nvSpPr>
          <p:spPr bwMode="auto">
            <a:xfrm>
              <a:off x="4603750" y="2555875"/>
              <a:ext cx="600075" cy="252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6347" tIns="43173" rIns="86347" bIns="43173">
              <a:spAutoFit/>
            </a:bodyPr>
            <a:lstStyle>
              <a:lvl1pPr defTabSz="863600">
                <a:defRPr>
                  <a:solidFill>
                    <a:schemeClr val="tx1"/>
                  </a:solidFill>
                  <a:latin typeface="Arial" charset="0"/>
                </a:defRPr>
              </a:lvl1pPr>
              <a:lvl2pPr marL="431800" defTabSz="863600">
                <a:defRPr>
                  <a:solidFill>
                    <a:schemeClr val="tx1"/>
                  </a:solidFill>
                  <a:latin typeface="Arial" charset="0"/>
                </a:defRPr>
              </a:lvl2pPr>
              <a:lvl3pPr marL="863600" defTabSz="863600">
                <a:defRPr>
                  <a:solidFill>
                    <a:schemeClr val="tx1"/>
                  </a:solidFill>
                  <a:latin typeface="Arial" charset="0"/>
                </a:defRPr>
              </a:lvl3pPr>
              <a:lvl4pPr marL="1295400" defTabSz="863600">
                <a:defRPr>
                  <a:solidFill>
                    <a:schemeClr val="tx1"/>
                  </a:solidFill>
                  <a:latin typeface="Arial" charset="0"/>
                </a:defRPr>
              </a:lvl4pPr>
              <a:lvl5pPr marL="1727200" defTabSz="863600">
                <a:defRPr>
                  <a:solidFill>
                    <a:schemeClr val="tx1"/>
                  </a:solidFill>
                  <a:latin typeface="Arial" charset="0"/>
                </a:defRPr>
              </a:lvl5pPr>
              <a:lvl6pPr marL="2184400" defTabSz="863600" fontAlgn="base">
                <a:spcBef>
                  <a:spcPct val="0"/>
                </a:spcBef>
                <a:spcAft>
                  <a:spcPct val="0"/>
                </a:spcAft>
                <a:defRPr>
                  <a:solidFill>
                    <a:schemeClr val="tx1"/>
                  </a:solidFill>
                  <a:latin typeface="Arial" charset="0"/>
                </a:defRPr>
              </a:lvl6pPr>
              <a:lvl7pPr marL="2641600" defTabSz="863600" fontAlgn="base">
                <a:spcBef>
                  <a:spcPct val="0"/>
                </a:spcBef>
                <a:spcAft>
                  <a:spcPct val="0"/>
                </a:spcAft>
                <a:defRPr>
                  <a:solidFill>
                    <a:schemeClr val="tx1"/>
                  </a:solidFill>
                  <a:latin typeface="Arial" charset="0"/>
                </a:defRPr>
              </a:lvl7pPr>
              <a:lvl8pPr marL="3098800" defTabSz="863600" fontAlgn="base">
                <a:spcBef>
                  <a:spcPct val="0"/>
                </a:spcBef>
                <a:spcAft>
                  <a:spcPct val="0"/>
                </a:spcAft>
                <a:defRPr>
                  <a:solidFill>
                    <a:schemeClr val="tx1"/>
                  </a:solidFill>
                  <a:latin typeface="Arial" charset="0"/>
                </a:defRPr>
              </a:lvl8pPr>
              <a:lvl9pPr marL="3556000" defTabSz="863600" fontAlgn="base">
                <a:spcBef>
                  <a:spcPct val="0"/>
                </a:spcBef>
                <a:spcAft>
                  <a:spcPct val="0"/>
                </a:spcAft>
                <a:defRPr>
                  <a:solidFill>
                    <a:schemeClr val="tx1"/>
                  </a:solidFill>
                  <a:latin typeface="Arial" charset="0"/>
                </a:defRPr>
              </a:lvl9pPr>
            </a:lstStyle>
            <a:p>
              <a:pPr algn="ctr" eaLnBrk="0" hangingPunct="0"/>
              <a:r>
                <a:rPr lang="it-IT" altLang="it-IT" sz="1100" b="1">
                  <a:solidFill>
                    <a:srgbClr val="004157"/>
                  </a:solidFill>
                  <a:ea typeface="ＭＳ Ｐゴシック" pitchFamily="34" charset="-128"/>
                </a:rPr>
                <a:t>3,0%</a:t>
              </a:r>
            </a:p>
          </p:txBody>
        </p:sp>
        <p:sp>
          <p:nvSpPr>
            <p:cNvPr id="491" name="Line 71"/>
            <p:cNvSpPr>
              <a:spLocks noChangeShapeType="1"/>
            </p:cNvSpPr>
            <p:nvPr/>
          </p:nvSpPr>
          <p:spPr bwMode="auto">
            <a:xfrm flipV="1">
              <a:off x="2109788" y="2543175"/>
              <a:ext cx="1587" cy="2381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492" name="Line 72"/>
            <p:cNvSpPr>
              <a:spLocks noChangeShapeType="1"/>
            </p:cNvSpPr>
            <p:nvPr/>
          </p:nvSpPr>
          <p:spPr bwMode="auto">
            <a:xfrm flipV="1">
              <a:off x="2674938" y="2543175"/>
              <a:ext cx="1587" cy="2381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it-IT"/>
            </a:p>
          </p:txBody>
        </p:sp>
        <p:grpSp>
          <p:nvGrpSpPr>
            <p:cNvPr id="493" name="Group 78"/>
            <p:cNvGrpSpPr>
              <a:grpSpLocks/>
            </p:cNvGrpSpPr>
            <p:nvPr/>
          </p:nvGrpSpPr>
          <p:grpSpPr bwMode="auto">
            <a:xfrm>
              <a:off x="1290638" y="1544638"/>
              <a:ext cx="3765550" cy="1939925"/>
              <a:chOff x="828" y="1680"/>
              <a:chExt cx="2574" cy="1776"/>
            </a:xfrm>
          </p:grpSpPr>
          <p:grpSp>
            <p:nvGrpSpPr>
              <p:cNvPr id="494" name="Group 79"/>
              <p:cNvGrpSpPr>
                <a:grpSpLocks/>
              </p:cNvGrpSpPr>
              <p:nvPr/>
            </p:nvGrpSpPr>
            <p:grpSpPr bwMode="auto">
              <a:xfrm>
                <a:off x="828" y="1680"/>
                <a:ext cx="2574" cy="1776"/>
                <a:chOff x="828" y="1680"/>
                <a:chExt cx="2574" cy="1776"/>
              </a:xfrm>
            </p:grpSpPr>
            <p:grpSp>
              <p:nvGrpSpPr>
                <p:cNvPr id="496" name="Group 80"/>
                <p:cNvGrpSpPr>
                  <a:grpSpLocks/>
                </p:cNvGrpSpPr>
                <p:nvPr/>
              </p:nvGrpSpPr>
              <p:grpSpPr bwMode="auto">
                <a:xfrm>
                  <a:off x="828" y="1680"/>
                  <a:ext cx="2574" cy="1776"/>
                  <a:chOff x="828" y="1680"/>
                  <a:chExt cx="2574" cy="1776"/>
                </a:xfrm>
              </p:grpSpPr>
              <p:grpSp>
                <p:nvGrpSpPr>
                  <p:cNvPr id="498" name="Group 81"/>
                  <p:cNvGrpSpPr>
                    <a:grpSpLocks/>
                  </p:cNvGrpSpPr>
                  <p:nvPr/>
                </p:nvGrpSpPr>
                <p:grpSpPr bwMode="auto">
                  <a:xfrm>
                    <a:off x="828" y="1680"/>
                    <a:ext cx="2574" cy="1776"/>
                    <a:chOff x="828" y="1680"/>
                    <a:chExt cx="2574" cy="1776"/>
                  </a:xfrm>
                </p:grpSpPr>
                <p:grpSp>
                  <p:nvGrpSpPr>
                    <p:cNvPr id="500" name="Group 82"/>
                    <p:cNvGrpSpPr>
                      <a:grpSpLocks/>
                    </p:cNvGrpSpPr>
                    <p:nvPr/>
                  </p:nvGrpSpPr>
                  <p:grpSpPr bwMode="auto">
                    <a:xfrm>
                      <a:off x="828" y="1680"/>
                      <a:ext cx="2574" cy="1776"/>
                      <a:chOff x="828" y="1680"/>
                      <a:chExt cx="2574" cy="1776"/>
                    </a:xfrm>
                  </p:grpSpPr>
                  <p:sp>
                    <p:nvSpPr>
                      <p:cNvPr id="502" name="Freeform 83"/>
                      <p:cNvSpPr>
                        <a:spLocks/>
                      </p:cNvSpPr>
                      <p:nvPr/>
                    </p:nvSpPr>
                    <p:spPr bwMode="auto">
                      <a:xfrm>
                        <a:off x="2609" y="2580"/>
                        <a:ext cx="32" cy="31"/>
                      </a:xfrm>
                      <a:custGeom>
                        <a:avLst/>
                        <a:gdLst>
                          <a:gd name="T0" fmla="*/ 18 w 36"/>
                          <a:gd name="T1" fmla="*/ 0 h 36"/>
                          <a:gd name="T2" fmla="*/ 36 w 36"/>
                          <a:gd name="T3" fmla="*/ 18 h 36"/>
                          <a:gd name="T4" fmla="*/ 18 w 36"/>
                          <a:gd name="T5" fmla="*/ 36 h 36"/>
                          <a:gd name="T6" fmla="*/ 0 w 36"/>
                          <a:gd name="T7" fmla="*/ 18 h 36"/>
                          <a:gd name="T8" fmla="*/ 18 w 36"/>
                          <a:gd name="T9" fmla="*/ 0 h 36"/>
                        </a:gdLst>
                        <a:ahLst/>
                        <a:cxnLst>
                          <a:cxn ang="0">
                            <a:pos x="T0" y="T1"/>
                          </a:cxn>
                          <a:cxn ang="0">
                            <a:pos x="T2" y="T3"/>
                          </a:cxn>
                          <a:cxn ang="0">
                            <a:pos x="T4" y="T5"/>
                          </a:cxn>
                          <a:cxn ang="0">
                            <a:pos x="T6" y="T7"/>
                          </a:cxn>
                          <a:cxn ang="0">
                            <a:pos x="T8" y="T9"/>
                          </a:cxn>
                        </a:cxnLst>
                        <a:rect l="0" t="0" r="r" b="b"/>
                        <a:pathLst>
                          <a:path w="36" h="36">
                            <a:moveTo>
                              <a:pt x="18" y="0"/>
                            </a:moveTo>
                            <a:lnTo>
                              <a:pt x="36" y="18"/>
                            </a:lnTo>
                            <a:lnTo>
                              <a:pt x="18" y="36"/>
                            </a:lnTo>
                            <a:lnTo>
                              <a:pt x="0" y="18"/>
                            </a:lnTo>
                            <a:lnTo>
                              <a:pt x="18" y="0"/>
                            </a:lnTo>
                            <a:close/>
                          </a:path>
                        </a:pathLst>
                      </a:custGeom>
                      <a:solidFill>
                        <a:srgbClr val="F24F11"/>
                      </a:solidFill>
                      <a:ln w="9525">
                        <a:solidFill>
                          <a:srgbClr val="F24F11"/>
                        </a:solidFill>
                        <a:prstDash val="solid"/>
                        <a:round/>
                        <a:headEnd/>
                        <a:tailEnd/>
                      </a:ln>
                    </p:spPr>
                    <p:txBody>
                      <a:bodyPr/>
                      <a:lstStyle/>
                      <a:p>
                        <a:endParaRPr lang="it-IT"/>
                      </a:p>
                    </p:txBody>
                  </p:sp>
                  <p:sp>
                    <p:nvSpPr>
                      <p:cNvPr id="503" name="Freeform 84"/>
                      <p:cNvSpPr>
                        <a:spLocks/>
                      </p:cNvSpPr>
                      <p:nvPr/>
                    </p:nvSpPr>
                    <p:spPr bwMode="auto">
                      <a:xfrm>
                        <a:off x="2884" y="2519"/>
                        <a:ext cx="32" cy="30"/>
                      </a:xfrm>
                      <a:custGeom>
                        <a:avLst/>
                        <a:gdLst>
                          <a:gd name="T0" fmla="*/ 18 w 36"/>
                          <a:gd name="T1" fmla="*/ 0 h 36"/>
                          <a:gd name="T2" fmla="*/ 36 w 36"/>
                          <a:gd name="T3" fmla="*/ 18 h 36"/>
                          <a:gd name="T4" fmla="*/ 18 w 36"/>
                          <a:gd name="T5" fmla="*/ 36 h 36"/>
                          <a:gd name="T6" fmla="*/ 0 w 36"/>
                          <a:gd name="T7" fmla="*/ 18 h 36"/>
                          <a:gd name="T8" fmla="*/ 18 w 36"/>
                          <a:gd name="T9" fmla="*/ 0 h 36"/>
                        </a:gdLst>
                        <a:ahLst/>
                        <a:cxnLst>
                          <a:cxn ang="0">
                            <a:pos x="T0" y="T1"/>
                          </a:cxn>
                          <a:cxn ang="0">
                            <a:pos x="T2" y="T3"/>
                          </a:cxn>
                          <a:cxn ang="0">
                            <a:pos x="T4" y="T5"/>
                          </a:cxn>
                          <a:cxn ang="0">
                            <a:pos x="T6" y="T7"/>
                          </a:cxn>
                          <a:cxn ang="0">
                            <a:pos x="T8" y="T9"/>
                          </a:cxn>
                        </a:cxnLst>
                        <a:rect l="0" t="0" r="r" b="b"/>
                        <a:pathLst>
                          <a:path w="36" h="36">
                            <a:moveTo>
                              <a:pt x="18" y="0"/>
                            </a:moveTo>
                            <a:lnTo>
                              <a:pt x="36" y="18"/>
                            </a:lnTo>
                            <a:lnTo>
                              <a:pt x="18" y="36"/>
                            </a:lnTo>
                            <a:lnTo>
                              <a:pt x="0" y="18"/>
                            </a:lnTo>
                            <a:lnTo>
                              <a:pt x="18" y="0"/>
                            </a:lnTo>
                            <a:close/>
                          </a:path>
                        </a:pathLst>
                      </a:custGeom>
                      <a:solidFill>
                        <a:srgbClr val="F24F11"/>
                      </a:solidFill>
                      <a:ln w="9525">
                        <a:solidFill>
                          <a:srgbClr val="F24F11"/>
                        </a:solidFill>
                        <a:prstDash val="solid"/>
                        <a:round/>
                        <a:headEnd/>
                        <a:tailEnd/>
                      </a:ln>
                    </p:spPr>
                    <p:txBody>
                      <a:bodyPr/>
                      <a:lstStyle/>
                      <a:p>
                        <a:endParaRPr lang="it-IT"/>
                      </a:p>
                    </p:txBody>
                  </p:sp>
                  <p:grpSp>
                    <p:nvGrpSpPr>
                      <p:cNvPr id="504" name="Group 85"/>
                      <p:cNvGrpSpPr>
                        <a:grpSpLocks/>
                      </p:cNvGrpSpPr>
                      <p:nvPr/>
                    </p:nvGrpSpPr>
                    <p:grpSpPr bwMode="auto">
                      <a:xfrm>
                        <a:off x="2133" y="1680"/>
                        <a:ext cx="1269" cy="1648"/>
                        <a:chOff x="2133" y="1680"/>
                        <a:chExt cx="1269" cy="1648"/>
                      </a:xfrm>
                    </p:grpSpPr>
                    <p:sp>
                      <p:nvSpPr>
                        <p:cNvPr id="523" name="Line 86"/>
                        <p:cNvSpPr>
                          <a:spLocks noChangeShapeType="1"/>
                        </p:cNvSpPr>
                        <p:nvPr/>
                      </p:nvSpPr>
                      <p:spPr bwMode="auto">
                        <a:xfrm>
                          <a:off x="2139" y="3054"/>
                          <a:ext cx="21" cy="0"/>
                        </a:xfrm>
                        <a:prstGeom prst="line">
                          <a:avLst/>
                        </a:prstGeom>
                        <a:noFill/>
                        <a:ln w="0">
                          <a:solidFill>
                            <a:srgbClr val="F24F11"/>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524" name="Line 87"/>
                        <p:cNvSpPr>
                          <a:spLocks noChangeShapeType="1"/>
                        </p:cNvSpPr>
                        <p:nvPr/>
                      </p:nvSpPr>
                      <p:spPr bwMode="auto">
                        <a:xfrm>
                          <a:off x="2139" y="2824"/>
                          <a:ext cx="21" cy="1"/>
                        </a:xfrm>
                        <a:prstGeom prst="line">
                          <a:avLst/>
                        </a:prstGeom>
                        <a:noFill/>
                        <a:ln w="0">
                          <a:solidFill>
                            <a:srgbClr val="F24F11"/>
                          </a:solidFill>
                          <a:round/>
                          <a:headEnd/>
                          <a:tailEnd/>
                        </a:ln>
                        <a:extLst>
                          <a:ext uri="{909E8E84-426E-40DD-AFC4-6F175D3DCCD1}">
                            <a14:hiddenFill xmlns:a14="http://schemas.microsoft.com/office/drawing/2010/main">
                              <a:noFill/>
                            </a14:hiddenFill>
                          </a:ext>
                        </a:extLst>
                      </p:spPr>
                      <p:txBody>
                        <a:bodyPr/>
                        <a:lstStyle/>
                        <a:p>
                          <a:endParaRPr lang="it-IT"/>
                        </a:p>
                      </p:txBody>
                    </p:sp>
                    <p:sp>
                      <p:nvSpPr>
                        <p:cNvPr id="525" name="Freeform 88"/>
                        <p:cNvSpPr>
                          <a:spLocks/>
                        </p:cNvSpPr>
                        <p:nvPr/>
                      </p:nvSpPr>
                      <p:spPr bwMode="auto">
                        <a:xfrm>
                          <a:off x="2430" y="1980"/>
                          <a:ext cx="31" cy="31"/>
                        </a:xfrm>
                        <a:custGeom>
                          <a:avLst/>
                          <a:gdLst>
                            <a:gd name="T0" fmla="*/ 18 w 35"/>
                            <a:gd name="T1" fmla="*/ 0 h 36"/>
                            <a:gd name="T2" fmla="*/ 35 w 35"/>
                            <a:gd name="T3" fmla="*/ 18 h 36"/>
                            <a:gd name="T4" fmla="*/ 18 w 35"/>
                            <a:gd name="T5" fmla="*/ 36 h 36"/>
                            <a:gd name="T6" fmla="*/ 0 w 35"/>
                            <a:gd name="T7" fmla="*/ 18 h 36"/>
                            <a:gd name="T8" fmla="*/ 18 w 35"/>
                            <a:gd name="T9" fmla="*/ 0 h 36"/>
                          </a:gdLst>
                          <a:ahLst/>
                          <a:cxnLst>
                            <a:cxn ang="0">
                              <a:pos x="T0" y="T1"/>
                            </a:cxn>
                            <a:cxn ang="0">
                              <a:pos x="T2" y="T3"/>
                            </a:cxn>
                            <a:cxn ang="0">
                              <a:pos x="T4" y="T5"/>
                            </a:cxn>
                            <a:cxn ang="0">
                              <a:pos x="T6" y="T7"/>
                            </a:cxn>
                            <a:cxn ang="0">
                              <a:pos x="T8" y="T9"/>
                            </a:cxn>
                          </a:cxnLst>
                          <a:rect l="0" t="0" r="r" b="b"/>
                          <a:pathLst>
                            <a:path w="35" h="36">
                              <a:moveTo>
                                <a:pt x="18" y="0"/>
                              </a:moveTo>
                              <a:lnTo>
                                <a:pt x="35" y="18"/>
                              </a:lnTo>
                              <a:lnTo>
                                <a:pt x="18" y="36"/>
                              </a:lnTo>
                              <a:lnTo>
                                <a:pt x="0" y="18"/>
                              </a:lnTo>
                              <a:lnTo>
                                <a:pt x="18" y="0"/>
                              </a:lnTo>
                              <a:close/>
                            </a:path>
                          </a:pathLst>
                        </a:custGeom>
                        <a:solidFill>
                          <a:srgbClr val="F24F11"/>
                        </a:solidFill>
                        <a:ln w="9525">
                          <a:solidFill>
                            <a:srgbClr val="F24F11"/>
                          </a:solidFill>
                          <a:prstDash val="solid"/>
                          <a:round/>
                          <a:headEnd/>
                          <a:tailEnd/>
                        </a:ln>
                      </p:spPr>
                      <p:txBody>
                        <a:bodyPr/>
                        <a:lstStyle/>
                        <a:p>
                          <a:endParaRPr lang="it-IT"/>
                        </a:p>
                      </p:txBody>
                    </p:sp>
                    <p:sp>
                      <p:nvSpPr>
                        <p:cNvPr id="526" name="Freeform 89"/>
                        <p:cNvSpPr>
                          <a:spLocks/>
                        </p:cNvSpPr>
                        <p:nvPr/>
                      </p:nvSpPr>
                      <p:spPr bwMode="auto">
                        <a:xfrm>
                          <a:off x="2366" y="3272"/>
                          <a:ext cx="32" cy="31"/>
                        </a:xfrm>
                        <a:custGeom>
                          <a:avLst/>
                          <a:gdLst>
                            <a:gd name="T0" fmla="*/ 18 w 36"/>
                            <a:gd name="T1" fmla="*/ 0 h 36"/>
                            <a:gd name="T2" fmla="*/ 36 w 36"/>
                            <a:gd name="T3" fmla="*/ 18 h 36"/>
                            <a:gd name="T4" fmla="*/ 18 w 36"/>
                            <a:gd name="T5" fmla="*/ 36 h 36"/>
                            <a:gd name="T6" fmla="*/ 0 w 36"/>
                            <a:gd name="T7" fmla="*/ 18 h 36"/>
                            <a:gd name="T8" fmla="*/ 18 w 36"/>
                            <a:gd name="T9" fmla="*/ 0 h 36"/>
                          </a:gdLst>
                          <a:ahLst/>
                          <a:cxnLst>
                            <a:cxn ang="0">
                              <a:pos x="T0" y="T1"/>
                            </a:cxn>
                            <a:cxn ang="0">
                              <a:pos x="T2" y="T3"/>
                            </a:cxn>
                            <a:cxn ang="0">
                              <a:pos x="T4" y="T5"/>
                            </a:cxn>
                            <a:cxn ang="0">
                              <a:pos x="T6" y="T7"/>
                            </a:cxn>
                            <a:cxn ang="0">
                              <a:pos x="T8" y="T9"/>
                            </a:cxn>
                          </a:cxnLst>
                          <a:rect l="0" t="0" r="r" b="b"/>
                          <a:pathLst>
                            <a:path w="36" h="36">
                              <a:moveTo>
                                <a:pt x="18" y="0"/>
                              </a:moveTo>
                              <a:lnTo>
                                <a:pt x="36" y="18"/>
                              </a:lnTo>
                              <a:lnTo>
                                <a:pt x="18" y="36"/>
                              </a:lnTo>
                              <a:lnTo>
                                <a:pt x="0" y="18"/>
                              </a:lnTo>
                              <a:lnTo>
                                <a:pt x="18" y="0"/>
                              </a:lnTo>
                              <a:close/>
                            </a:path>
                          </a:pathLst>
                        </a:custGeom>
                        <a:solidFill>
                          <a:srgbClr val="F24F11"/>
                        </a:solidFill>
                        <a:ln w="9525">
                          <a:solidFill>
                            <a:srgbClr val="F24F11"/>
                          </a:solidFill>
                          <a:prstDash val="solid"/>
                          <a:round/>
                          <a:headEnd/>
                          <a:tailEnd/>
                        </a:ln>
                      </p:spPr>
                      <p:txBody>
                        <a:bodyPr/>
                        <a:lstStyle/>
                        <a:p>
                          <a:endParaRPr lang="it-IT"/>
                        </a:p>
                      </p:txBody>
                    </p:sp>
                    <p:sp>
                      <p:nvSpPr>
                        <p:cNvPr id="527" name="Freeform 90"/>
                        <p:cNvSpPr>
                          <a:spLocks/>
                        </p:cNvSpPr>
                        <p:nvPr/>
                      </p:nvSpPr>
                      <p:spPr bwMode="auto">
                        <a:xfrm>
                          <a:off x="2561" y="1914"/>
                          <a:ext cx="32" cy="30"/>
                        </a:xfrm>
                        <a:custGeom>
                          <a:avLst/>
                          <a:gdLst>
                            <a:gd name="T0" fmla="*/ 18 w 36"/>
                            <a:gd name="T1" fmla="*/ 0 h 36"/>
                            <a:gd name="T2" fmla="*/ 36 w 36"/>
                            <a:gd name="T3" fmla="*/ 18 h 36"/>
                            <a:gd name="T4" fmla="*/ 18 w 36"/>
                            <a:gd name="T5" fmla="*/ 36 h 36"/>
                            <a:gd name="T6" fmla="*/ 0 w 36"/>
                            <a:gd name="T7" fmla="*/ 18 h 36"/>
                            <a:gd name="T8" fmla="*/ 18 w 36"/>
                            <a:gd name="T9" fmla="*/ 0 h 36"/>
                          </a:gdLst>
                          <a:ahLst/>
                          <a:cxnLst>
                            <a:cxn ang="0">
                              <a:pos x="T0" y="T1"/>
                            </a:cxn>
                            <a:cxn ang="0">
                              <a:pos x="T2" y="T3"/>
                            </a:cxn>
                            <a:cxn ang="0">
                              <a:pos x="T4" y="T5"/>
                            </a:cxn>
                            <a:cxn ang="0">
                              <a:pos x="T6" y="T7"/>
                            </a:cxn>
                            <a:cxn ang="0">
                              <a:pos x="T8" y="T9"/>
                            </a:cxn>
                          </a:cxnLst>
                          <a:rect l="0" t="0" r="r" b="b"/>
                          <a:pathLst>
                            <a:path w="36" h="36">
                              <a:moveTo>
                                <a:pt x="18" y="0"/>
                              </a:moveTo>
                              <a:lnTo>
                                <a:pt x="36" y="18"/>
                              </a:lnTo>
                              <a:lnTo>
                                <a:pt x="18" y="36"/>
                              </a:lnTo>
                              <a:lnTo>
                                <a:pt x="0" y="18"/>
                              </a:lnTo>
                              <a:lnTo>
                                <a:pt x="18" y="0"/>
                              </a:lnTo>
                              <a:close/>
                            </a:path>
                          </a:pathLst>
                        </a:custGeom>
                        <a:solidFill>
                          <a:srgbClr val="F24F11"/>
                        </a:solidFill>
                        <a:ln w="9525">
                          <a:solidFill>
                            <a:srgbClr val="F24F11"/>
                          </a:solidFill>
                          <a:prstDash val="solid"/>
                          <a:round/>
                          <a:headEnd/>
                          <a:tailEnd/>
                        </a:ln>
                      </p:spPr>
                      <p:txBody>
                        <a:bodyPr/>
                        <a:lstStyle/>
                        <a:p>
                          <a:endParaRPr lang="it-IT"/>
                        </a:p>
                      </p:txBody>
                    </p:sp>
                    <p:sp>
                      <p:nvSpPr>
                        <p:cNvPr id="528" name="Freeform 91"/>
                        <p:cNvSpPr>
                          <a:spLocks/>
                        </p:cNvSpPr>
                        <p:nvPr/>
                      </p:nvSpPr>
                      <p:spPr bwMode="auto">
                        <a:xfrm>
                          <a:off x="2133" y="3023"/>
                          <a:ext cx="32" cy="31"/>
                        </a:xfrm>
                        <a:custGeom>
                          <a:avLst/>
                          <a:gdLst>
                            <a:gd name="T0" fmla="*/ 18 w 36"/>
                            <a:gd name="T1" fmla="*/ 0 h 36"/>
                            <a:gd name="T2" fmla="*/ 36 w 36"/>
                            <a:gd name="T3" fmla="*/ 18 h 36"/>
                            <a:gd name="T4" fmla="*/ 18 w 36"/>
                            <a:gd name="T5" fmla="*/ 36 h 36"/>
                            <a:gd name="T6" fmla="*/ 0 w 36"/>
                            <a:gd name="T7" fmla="*/ 18 h 36"/>
                            <a:gd name="T8" fmla="*/ 18 w 36"/>
                            <a:gd name="T9" fmla="*/ 0 h 36"/>
                          </a:gdLst>
                          <a:ahLst/>
                          <a:cxnLst>
                            <a:cxn ang="0">
                              <a:pos x="T0" y="T1"/>
                            </a:cxn>
                            <a:cxn ang="0">
                              <a:pos x="T2" y="T3"/>
                            </a:cxn>
                            <a:cxn ang="0">
                              <a:pos x="T4" y="T5"/>
                            </a:cxn>
                            <a:cxn ang="0">
                              <a:pos x="T6" y="T7"/>
                            </a:cxn>
                            <a:cxn ang="0">
                              <a:pos x="T8" y="T9"/>
                            </a:cxn>
                          </a:cxnLst>
                          <a:rect l="0" t="0" r="r" b="b"/>
                          <a:pathLst>
                            <a:path w="36" h="36">
                              <a:moveTo>
                                <a:pt x="18" y="0"/>
                              </a:moveTo>
                              <a:lnTo>
                                <a:pt x="36" y="18"/>
                              </a:lnTo>
                              <a:lnTo>
                                <a:pt x="18" y="36"/>
                              </a:lnTo>
                              <a:lnTo>
                                <a:pt x="0" y="18"/>
                              </a:lnTo>
                              <a:lnTo>
                                <a:pt x="18" y="0"/>
                              </a:lnTo>
                              <a:close/>
                            </a:path>
                          </a:pathLst>
                        </a:custGeom>
                        <a:solidFill>
                          <a:srgbClr val="F24F11"/>
                        </a:solidFill>
                        <a:ln w="9525">
                          <a:solidFill>
                            <a:srgbClr val="F24F11"/>
                          </a:solidFill>
                          <a:prstDash val="solid"/>
                          <a:round/>
                          <a:headEnd/>
                          <a:tailEnd/>
                        </a:ln>
                      </p:spPr>
                      <p:txBody>
                        <a:bodyPr/>
                        <a:lstStyle/>
                        <a:p>
                          <a:endParaRPr lang="it-IT"/>
                        </a:p>
                      </p:txBody>
                    </p:sp>
                    <p:sp>
                      <p:nvSpPr>
                        <p:cNvPr id="529" name="Freeform 92"/>
                        <p:cNvSpPr>
                          <a:spLocks/>
                        </p:cNvSpPr>
                        <p:nvPr/>
                      </p:nvSpPr>
                      <p:spPr bwMode="auto">
                        <a:xfrm>
                          <a:off x="3370" y="3297"/>
                          <a:ext cx="32" cy="31"/>
                        </a:xfrm>
                        <a:custGeom>
                          <a:avLst/>
                          <a:gdLst>
                            <a:gd name="T0" fmla="*/ 18 w 36"/>
                            <a:gd name="T1" fmla="*/ 0 h 36"/>
                            <a:gd name="T2" fmla="*/ 36 w 36"/>
                            <a:gd name="T3" fmla="*/ 18 h 36"/>
                            <a:gd name="T4" fmla="*/ 18 w 36"/>
                            <a:gd name="T5" fmla="*/ 36 h 36"/>
                            <a:gd name="T6" fmla="*/ 0 w 36"/>
                            <a:gd name="T7" fmla="*/ 18 h 36"/>
                            <a:gd name="T8" fmla="*/ 18 w 36"/>
                            <a:gd name="T9" fmla="*/ 0 h 36"/>
                          </a:gdLst>
                          <a:ahLst/>
                          <a:cxnLst>
                            <a:cxn ang="0">
                              <a:pos x="T0" y="T1"/>
                            </a:cxn>
                            <a:cxn ang="0">
                              <a:pos x="T2" y="T3"/>
                            </a:cxn>
                            <a:cxn ang="0">
                              <a:pos x="T4" y="T5"/>
                            </a:cxn>
                            <a:cxn ang="0">
                              <a:pos x="T6" y="T7"/>
                            </a:cxn>
                            <a:cxn ang="0">
                              <a:pos x="T8" y="T9"/>
                            </a:cxn>
                          </a:cxnLst>
                          <a:rect l="0" t="0" r="r" b="b"/>
                          <a:pathLst>
                            <a:path w="36" h="36">
                              <a:moveTo>
                                <a:pt x="18" y="0"/>
                              </a:moveTo>
                              <a:lnTo>
                                <a:pt x="36" y="18"/>
                              </a:lnTo>
                              <a:lnTo>
                                <a:pt x="18" y="36"/>
                              </a:lnTo>
                              <a:lnTo>
                                <a:pt x="0" y="18"/>
                              </a:lnTo>
                              <a:lnTo>
                                <a:pt x="18" y="0"/>
                              </a:lnTo>
                              <a:close/>
                            </a:path>
                          </a:pathLst>
                        </a:custGeom>
                        <a:solidFill>
                          <a:srgbClr val="F24F11"/>
                        </a:solidFill>
                        <a:ln w="9525">
                          <a:solidFill>
                            <a:srgbClr val="F24F11"/>
                          </a:solidFill>
                          <a:prstDash val="solid"/>
                          <a:round/>
                          <a:headEnd/>
                          <a:tailEnd/>
                        </a:ln>
                      </p:spPr>
                      <p:txBody>
                        <a:bodyPr/>
                        <a:lstStyle/>
                        <a:p>
                          <a:endParaRPr lang="it-IT"/>
                        </a:p>
                      </p:txBody>
                    </p:sp>
                    <p:sp>
                      <p:nvSpPr>
                        <p:cNvPr id="530" name="Freeform 93"/>
                        <p:cNvSpPr>
                          <a:spLocks/>
                        </p:cNvSpPr>
                        <p:nvPr/>
                      </p:nvSpPr>
                      <p:spPr bwMode="auto">
                        <a:xfrm>
                          <a:off x="2292" y="2783"/>
                          <a:ext cx="32" cy="31"/>
                        </a:xfrm>
                        <a:custGeom>
                          <a:avLst/>
                          <a:gdLst>
                            <a:gd name="T0" fmla="*/ 18 w 36"/>
                            <a:gd name="T1" fmla="*/ 0 h 36"/>
                            <a:gd name="T2" fmla="*/ 36 w 36"/>
                            <a:gd name="T3" fmla="*/ 18 h 36"/>
                            <a:gd name="T4" fmla="*/ 18 w 36"/>
                            <a:gd name="T5" fmla="*/ 36 h 36"/>
                            <a:gd name="T6" fmla="*/ 0 w 36"/>
                            <a:gd name="T7" fmla="*/ 18 h 36"/>
                            <a:gd name="T8" fmla="*/ 18 w 36"/>
                            <a:gd name="T9" fmla="*/ 0 h 36"/>
                          </a:gdLst>
                          <a:ahLst/>
                          <a:cxnLst>
                            <a:cxn ang="0">
                              <a:pos x="T0" y="T1"/>
                            </a:cxn>
                            <a:cxn ang="0">
                              <a:pos x="T2" y="T3"/>
                            </a:cxn>
                            <a:cxn ang="0">
                              <a:pos x="T4" y="T5"/>
                            </a:cxn>
                            <a:cxn ang="0">
                              <a:pos x="T6" y="T7"/>
                            </a:cxn>
                            <a:cxn ang="0">
                              <a:pos x="T8" y="T9"/>
                            </a:cxn>
                          </a:cxnLst>
                          <a:rect l="0" t="0" r="r" b="b"/>
                          <a:pathLst>
                            <a:path w="36" h="36">
                              <a:moveTo>
                                <a:pt x="18" y="0"/>
                              </a:moveTo>
                              <a:lnTo>
                                <a:pt x="36" y="18"/>
                              </a:lnTo>
                              <a:lnTo>
                                <a:pt x="18" y="36"/>
                              </a:lnTo>
                              <a:lnTo>
                                <a:pt x="0" y="18"/>
                              </a:lnTo>
                              <a:lnTo>
                                <a:pt x="18" y="0"/>
                              </a:lnTo>
                              <a:close/>
                            </a:path>
                          </a:pathLst>
                        </a:custGeom>
                        <a:solidFill>
                          <a:srgbClr val="F24F11"/>
                        </a:solidFill>
                        <a:ln w="9525">
                          <a:solidFill>
                            <a:srgbClr val="F24F11"/>
                          </a:solidFill>
                          <a:prstDash val="solid"/>
                          <a:round/>
                          <a:headEnd/>
                          <a:tailEnd/>
                        </a:ln>
                      </p:spPr>
                      <p:txBody>
                        <a:bodyPr/>
                        <a:lstStyle/>
                        <a:p>
                          <a:endParaRPr lang="it-IT"/>
                        </a:p>
                      </p:txBody>
                    </p:sp>
                    <p:sp>
                      <p:nvSpPr>
                        <p:cNvPr id="531" name="Freeform 94"/>
                        <p:cNvSpPr>
                          <a:spLocks/>
                        </p:cNvSpPr>
                        <p:nvPr/>
                      </p:nvSpPr>
                      <p:spPr bwMode="auto">
                        <a:xfrm>
                          <a:off x="2651" y="2183"/>
                          <a:ext cx="32" cy="31"/>
                        </a:xfrm>
                        <a:custGeom>
                          <a:avLst/>
                          <a:gdLst>
                            <a:gd name="T0" fmla="*/ 18 w 36"/>
                            <a:gd name="T1" fmla="*/ 0 h 36"/>
                            <a:gd name="T2" fmla="*/ 36 w 36"/>
                            <a:gd name="T3" fmla="*/ 18 h 36"/>
                            <a:gd name="T4" fmla="*/ 18 w 36"/>
                            <a:gd name="T5" fmla="*/ 36 h 36"/>
                            <a:gd name="T6" fmla="*/ 0 w 36"/>
                            <a:gd name="T7" fmla="*/ 18 h 36"/>
                            <a:gd name="T8" fmla="*/ 18 w 36"/>
                            <a:gd name="T9" fmla="*/ 0 h 36"/>
                          </a:gdLst>
                          <a:ahLst/>
                          <a:cxnLst>
                            <a:cxn ang="0">
                              <a:pos x="T0" y="T1"/>
                            </a:cxn>
                            <a:cxn ang="0">
                              <a:pos x="T2" y="T3"/>
                            </a:cxn>
                            <a:cxn ang="0">
                              <a:pos x="T4" y="T5"/>
                            </a:cxn>
                            <a:cxn ang="0">
                              <a:pos x="T6" y="T7"/>
                            </a:cxn>
                            <a:cxn ang="0">
                              <a:pos x="T8" y="T9"/>
                            </a:cxn>
                          </a:cxnLst>
                          <a:rect l="0" t="0" r="r" b="b"/>
                          <a:pathLst>
                            <a:path w="36" h="36">
                              <a:moveTo>
                                <a:pt x="18" y="0"/>
                              </a:moveTo>
                              <a:lnTo>
                                <a:pt x="36" y="18"/>
                              </a:lnTo>
                              <a:lnTo>
                                <a:pt x="18" y="36"/>
                              </a:lnTo>
                              <a:lnTo>
                                <a:pt x="0" y="18"/>
                              </a:lnTo>
                              <a:lnTo>
                                <a:pt x="18" y="0"/>
                              </a:lnTo>
                              <a:close/>
                            </a:path>
                          </a:pathLst>
                        </a:custGeom>
                        <a:solidFill>
                          <a:srgbClr val="F24F11"/>
                        </a:solidFill>
                        <a:ln w="9525">
                          <a:solidFill>
                            <a:srgbClr val="F24F11"/>
                          </a:solidFill>
                          <a:prstDash val="solid"/>
                          <a:round/>
                          <a:headEnd/>
                          <a:tailEnd/>
                        </a:ln>
                      </p:spPr>
                      <p:txBody>
                        <a:bodyPr/>
                        <a:lstStyle/>
                        <a:p>
                          <a:endParaRPr lang="it-IT"/>
                        </a:p>
                      </p:txBody>
                    </p:sp>
                    <p:sp>
                      <p:nvSpPr>
                        <p:cNvPr id="532" name="Freeform 95"/>
                        <p:cNvSpPr>
                          <a:spLocks/>
                        </p:cNvSpPr>
                        <p:nvPr/>
                      </p:nvSpPr>
                      <p:spPr bwMode="auto">
                        <a:xfrm>
                          <a:off x="3053" y="1878"/>
                          <a:ext cx="31" cy="31"/>
                        </a:xfrm>
                        <a:custGeom>
                          <a:avLst/>
                          <a:gdLst>
                            <a:gd name="T0" fmla="*/ 18 w 36"/>
                            <a:gd name="T1" fmla="*/ 0 h 36"/>
                            <a:gd name="T2" fmla="*/ 36 w 36"/>
                            <a:gd name="T3" fmla="*/ 18 h 36"/>
                            <a:gd name="T4" fmla="*/ 18 w 36"/>
                            <a:gd name="T5" fmla="*/ 36 h 36"/>
                            <a:gd name="T6" fmla="*/ 0 w 36"/>
                            <a:gd name="T7" fmla="*/ 18 h 36"/>
                            <a:gd name="T8" fmla="*/ 18 w 36"/>
                            <a:gd name="T9" fmla="*/ 0 h 36"/>
                          </a:gdLst>
                          <a:ahLst/>
                          <a:cxnLst>
                            <a:cxn ang="0">
                              <a:pos x="T0" y="T1"/>
                            </a:cxn>
                            <a:cxn ang="0">
                              <a:pos x="T2" y="T3"/>
                            </a:cxn>
                            <a:cxn ang="0">
                              <a:pos x="T4" y="T5"/>
                            </a:cxn>
                            <a:cxn ang="0">
                              <a:pos x="T6" y="T7"/>
                            </a:cxn>
                            <a:cxn ang="0">
                              <a:pos x="T8" y="T9"/>
                            </a:cxn>
                          </a:cxnLst>
                          <a:rect l="0" t="0" r="r" b="b"/>
                          <a:pathLst>
                            <a:path w="36" h="36">
                              <a:moveTo>
                                <a:pt x="18" y="0"/>
                              </a:moveTo>
                              <a:lnTo>
                                <a:pt x="36" y="18"/>
                              </a:lnTo>
                              <a:lnTo>
                                <a:pt x="18" y="36"/>
                              </a:lnTo>
                              <a:lnTo>
                                <a:pt x="0" y="18"/>
                              </a:lnTo>
                              <a:lnTo>
                                <a:pt x="18" y="0"/>
                              </a:lnTo>
                              <a:close/>
                            </a:path>
                          </a:pathLst>
                        </a:custGeom>
                        <a:solidFill>
                          <a:srgbClr val="F24F11"/>
                        </a:solidFill>
                        <a:ln w="9525">
                          <a:solidFill>
                            <a:srgbClr val="F24F11"/>
                          </a:solidFill>
                          <a:prstDash val="solid"/>
                          <a:round/>
                          <a:headEnd/>
                          <a:tailEnd/>
                        </a:ln>
                      </p:spPr>
                      <p:txBody>
                        <a:bodyPr/>
                        <a:lstStyle/>
                        <a:p>
                          <a:endParaRPr lang="it-IT"/>
                        </a:p>
                      </p:txBody>
                    </p:sp>
                    <p:sp>
                      <p:nvSpPr>
                        <p:cNvPr id="533" name="Freeform 96"/>
                        <p:cNvSpPr>
                          <a:spLocks/>
                        </p:cNvSpPr>
                        <p:nvPr/>
                      </p:nvSpPr>
                      <p:spPr bwMode="auto">
                        <a:xfrm>
                          <a:off x="2678" y="2249"/>
                          <a:ext cx="31" cy="31"/>
                        </a:xfrm>
                        <a:custGeom>
                          <a:avLst/>
                          <a:gdLst>
                            <a:gd name="T0" fmla="*/ 18 w 36"/>
                            <a:gd name="T1" fmla="*/ 0 h 36"/>
                            <a:gd name="T2" fmla="*/ 36 w 36"/>
                            <a:gd name="T3" fmla="*/ 18 h 36"/>
                            <a:gd name="T4" fmla="*/ 18 w 36"/>
                            <a:gd name="T5" fmla="*/ 36 h 36"/>
                            <a:gd name="T6" fmla="*/ 0 w 36"/>
                            <a:gd name="T7" fmla="*/ 18 h 36"/>
                            <a:gd name="T8" fmla="*/ 18 w 36"/>
                            <a:gd name="T9" fmla="*/ 0 h 36"/>
                          </a:gdLst>
                          <a:ahLst/>
                          <a:cxnLst>
                            <a:cxn ang="0">
                              <a:pos x="T0" y="T1"/>
                            </a:cxn>
                            <a:cxn ang="0">
                              <a:pos x="T2" y="T3"/>
                            </a:cxn>
                            <a:cxn ang="0">
                              <a:pos x="T4" y="T5"/>
                            </a:cxn>
                            <a:cxn ang="0">
                              <a:pos x="T6" y="T7"/>
                            </a:cxn>
                            <a:cxn ang="0">
                              <a:pos x="T8" y="T9"/>
                            </a:cxn>
                          </a:cxnLst>
                          <a:rect l="0" t="0" r="r" b="b"/>
                          <a:pathLst>
                            <a:path w="36" h="36">
                              <a:moveTo>
                                <a:pt x="18" y="0"/>
                              </a:moveTo>
                              <a:lnTo>
                                <a:pt x="36" y="18"/>
                              </a:lnTo>
                              <a:lnTo>
                                <a:pt x="18" y="36"/>
                              </a:lnTo>
                              <a:lnTo>
                                <a:pt x="0" y="18"/>
                              </a:lnTo>
                              <a:lnTo>
                                <a:pt x="18" y="0"/>
                              </a:lnTo>
                              <a:close/>
                            </a:path>
                          </a:pathLst>
                        </a:custGeom>
                        <a:solidFill>
                          <a:srgbClr val="F24F11"/>
                        </a:solidFill>
                        <a:ln w="9525">
                          <a:solidFill>
                            <a:srgbClr val="F24F11"/>
                          </a:solidFill>
                          <a:prstDash val="solid"/>
                          <a:round/>
                          <a:headEnd/>
                          <a:tailEnd/>
                        </a:ln>
                      </p:spPr>
                      <p:txBody>
                        <a:bodyPr/>
                        <a:lstStyle/>
                        <a:p>
                          <a:endParaRPr lang="it-IT"/>
                        </a:p>
                      </p:txBody>
                    </p:sp>
                    <p:sp>
                      <p:nvSpPr>
                        <p:cNvPr id="534" name="Freeform 97"/>
                        <p:cNvSpPr>
                          <a:spLocks/>
                        </p:cNvSpPr>
                        <p:nvPr/>
                      </p:nvSpPr>
                      <p:spPr bwMode="auto">
                        <a:xfrm>
                          <a:off x="2287" y="2962"/>
                          <a:ext cx="32" cy="30"/>
                        </a:xfrm>
                        <a:custGeom>
                          <a:avLst/>
                          <a:gdLst>
                            <a:gd name="T0" fmla="*/ 18 w 36"/>
                            <a:gd name="T1" fmla="*/ 0 h 36"/>
                            <a:gd name="T2" fmla="*/ 36 w 36"/>
                            <a:gd name="T3" fmla="*/ 18 h 36"/>
                            <a:gd name="T4" fmla="*/ 18 w 36"/>
                            <a:gd name="T5" fmla="*/ 36 h 36"/>
                            <a:gd name="T6" fmla="*/ 0 w 36"/>
                            <a:gd name="T7" fmla="*/ 18 h 36"/>
                            <a:gd name="T8" fmla="*/ 18 w 36"/>
                            <a:gd name="T9" fmla="*/ 0 h 36"/>
                          </a:gdLst>
                          <a:ahLst/>
                          <a:cxnLst>
                            <a:cxn ang="0">
                              <a:pos x="T0" y="T1"/>
                            </a:cxn>
                            <a:cxn ang="0">
                              <a:pos x="T2" y="T3"/>
                            </a:cxn>
                            <a:cxn ang="0">
                              <a:pos x="T4" y="T5"/>
                            </a:cxn>
                            <a:cxn ang="0">
                              <a:pos x="T6" y="T7"/>
                            </a:cxn>
                            <a:cxn ang="0">
                              <a:pos x="T8" y="T9"/>
                            </a:cxn>
                          </a:cxnLst>
                          <a:rect l="0" t="0" r="r" b="b"/>
                          <a:pathLst>
                            <a:path w="36" h="36">
                              <a:moveTo>
                                <a:pt x="18" y="0"/>
                              </a:moveTo>
                              <a:lnTo>
                                <a:pt x="36" y="18"/>
                              </a:lnTo>
                              <a:lnTo>
                                <a:pt x="18" y="36"/>
                              </a:lnTo>
                              <a:lnTo>
                                <a:pt x="0" y="18"/>
                              </a:lnTo>
                              <a:lnTo>
                                <a:pt x="18" y="0"/>
                              </a:lnTo>
                              <a:close/>
                            </a:path>
                          </a:pathLst>
                        </a:custGeom>
                        <a:solidFill>
                          <a:srgbClr val="F24F11"/>
                        </a:solidFill>
                        <a:ln w="9525">
                          <a:solidFill>
                            <a:srgbClr val="F24F11"/>
                          </a:solidFill>
                          <a:prstDash val="solid"/>
                          <a:round/>
                          <a:headEnd/>
                          <a:tailEnd/>
                        </a:ln>
                      </p:spPr>
                      <p:txBody>
                        <a:bodyPr/>
                        <a:lstStyle/>
                        <a:p>
                          <a:endParaRPr lang="it-IT"/>
                        </a:p>
                      </p:txBody>
                    </p:sp>
                    <p:sp>
                      <p:nvSpPr>
                        <p:cNvPr id="535" name="Freeform 98"/>
                        <p:cNvSpPr>
                          <a:spLocks/>
                        </p:cNvSpPr>
                        <p:nvPr/>
                      </p:nvSpPr>
                      <p:spPr bwMode="auto">
                        <a:xfrm>
                          <a:off x="2937" y="1735"/>
                          <a:ext cx="32" cy="31"/>
                        </a:xfrm>
                        <a:custGeom>
                          <a:avLst/>
                          <a:gdLst>
                            <a:gd name="T0" fmla="*/ 18 w 36"/>
                            <a:gd name="T1" fmla="*/ 0 h 36"/>
                            <a:gd name="T2" fmla="*/ 36 w 36"/>
                            <a:gd name="T3" fmla="*/ 18 h 36"/>
                            <a:gd name="T4" fmla="*/ 18 w 36"/>
                            <a:gd name="T5" fmla="*/ 36 h 36"/>
                            <a:gd name="T6" fmla="*/ 0 w 36"/>
                            <a:gd name="T7" fmla="*/ 18 h 36"/>
                            <a:gd name="T8" fmla="*/ 18 w 36"/>
                            <a:gd name="T9" fmla="*/ 0 h 36"/>
                          </a:gdLst>
                          <a:ahLst/>
                          <a:cxnLst>
                            <a:cxn ang="0">
                              <a:pos x="T0" y="T1"/>
                            </a:cxn>
                            <a:cxn ang="0">
                              <a:pos x="T2" y="T3"/>
                            </a:cxn>
                            <a:cxn ang="0">
                              <a:pos x="T4" y="T5"/>
                            </a:cxn>
                            <a:cxn ang="0">
                              <a:pos x="T6" y="T7"/>
                            </a:cxn>
                            <a:cxn ang="0">
                              <a:pos x="T8" y="T9"/>
                            </a:cxn>
                          </a:cxnLst>
                          <a:rect l="0" t="0" r="r" b="b"/>
                          <a:pathLst>
                            <a:path w="36" h="36">
                              <a:moveTo>
                                <a:pt x="18" y="0"/>
                              </a:moveTo>
                              <a:lnTo>
                                <a:pt x="36" y="18"/>
                              </a:lnTo>
                              <a:lnTo>
                                <a:pt x="18" y="36"/>
                              </a:lnTo>
                              <a:lnTo>
                                <a:pt x="0" y="18"/>
                              </a:lnTo>
                              <a:lnTo>
                                <a:pt x="18" y="0"/>
                              </a:lnTo>
                              <a:close/>
                            </a:path>
                          </a:pathLst>
                        </a:custGeom>
                        <a:solidFill>
                          <a:srgbClr val="F24F11"/>
                        </a:solidFill>
                        <a:ln w="9525">
                          <a:solidFill>
                            <a:srgbClr val="F24F11"/>
                          </a:solidFill>
                          <a:prstDash val="solid"/>
                          <a:round/>
                          <a:headEnd/>
                          <a:tailEnd/>
                        </a:ln>
                      </p:spPr>
                      <p:txBody>
                        <a:bodyPr/>
                        <a:lstStyle/>
                        <a:p>
                          <a:endParaRPr lang="it-IT"/>
                        </a:p>
                      </p:txBody>
                    </p:sp>
                    <p:sp>
                      <p:nvSpPr>
                        <p:cNvPr id="536" name="Freeform 99"/>
                        <p:cNvSpPr>
                          <a:spLocks/>
                        </p:cNvSpPr>
                        <p:nvPr/>
                      </p:nvSpPr>
                      <p:spPr bwMode="auto">
                        <a:xfrm>
                          <a:off x="2757" y="1680"/>
                          <a:ext cx="32" cy="31"/>
                        </a:xfrm>
                        <a:custGeom>
                          <a:avLst/>
                          <a:gdLst>
                            <a:gd name="T0" fmla="*/ 18 w 36"/>
                            <a:gd name="T1" fmla="*/ 0 h 36"/>
                            <a:gd name="T2" fmla="*/ 36 w 36"/>
                            <a:gd name="T3" fmla="*/ 18 h 36"/>
                            <a:gd name="T4" fmla="*/ 18 w 36"/>
                            <a:gd name="T5" fmla="*/ 36 h 36"/>
                            <a:gd name="T6" fmla="*/ 0 w 36"/>
                            <a:gd name="T7" fmla="*/ 18 h 36"/>
                            <a:gd name="T8" fmla="*/ 18 w 36"/>
                            <a:gd name="T9" fmla="*/ 0 h 36"/>
                          </a:gdLst>
                          <a:ahLst/>
                          <a:cxnLst>
                            <a:cxn ang="0">
                              <a:pos x="T0" y="T1"/>
                            </a:cxn>
                            <a:cxn ang="0">
                              <a:pos x="T2" y="T3"/>
                            </a:cxn>
                            <a:cxn ang="0">
                              <a:pos x="T4" y="T5"/>
                            </a:cxn>
                            <a:cxn ang="0">
                              <a:pos x="T6" y="T7"/>
                            </a:cxn>
                            <a:cxn ang="0">
                              <a:pos x="T8" y="T9"/>
                            </a:cxn>
                          </a:cxnLst>
                          <a:rect l="0" t="0" r="r" b="b"/>
                          <a:pathLst>
                            <a:path w="36" h="36">
                              <a:moveTo>
                                <a:pt x="18" y="0"/>
                              </a:moveTo>
                              <a:lnTo>
                                <a:pt x="36" y="18"/>
                              </a:lnTo>
                              <a:lnTo>
                                <a:pt x="18" y="36"/>
                              </a:lnTo>
                              <a:lnTo>
                                <a:pt x="0" y="18"/>
                              </a:lnTo>
                              <a:lnTo>
                                <a:pt x="18" y="0"/>
                              </a:lnTo>
                              <a:close/>
                            </a:path>
                          </a:pathLst>
                        </a:custGeom>
                        <a:solidFill>
                          <a:srgbClr val="F24F11"/>
                        </a:solidFill>
                        <a:ln w="9525">
                          <a:solidFill>
                            <a:srgbClr val="F24F11"/>
                          </a:solidFill>
                          <a:prstDash val="solid"/>
                          <a:round/>
                          <a:headEnd/>
                          <a:tailEnd/>
                        </a:ln>
                      </p:spPr>
                      <p:txBody>
                        <a:bodyPr/>
                        <a:lstStyle/>
                        <a:p>
                          <a:endParaRPr lang="it-IT"/>
                        </a:p>
                      </p:txBody>
                    </p:sp>
                    <p:sp>
                      <p:nvSpPr>
                        <p:cNvPr id="537" name="Freeform 100"/>
                        <p:cNvSpPr>
                          <a:spLocks/>
                        </p:cNvSpPr>
                        <p:nvPr/>
                      </p:nvSpPr>
                      <p:spPr bwMode="auto">
                        <a:xfrm>
                          <a:off x="2720" y="2051"/>
                          <a:ext cx="32" cy="30"/>
                        </a:xfrm>
                        <a:custGeom>
                          <a:avLst/>
                          <a:gdLst>
                            <a:gd name="T0" fmla="*/ 18 w 36"/>
                            <a:gd name="T1" fmla="*/ 0 h 35"/>
                            <a:gd name="T2" fmla="*/ 36 w 36"/>
                            <a:gd name="T3" fmla="*/ 18 h 35"/>
                            <a:gd name="T4" fmla="*/ 18 w 36"/>
                            <a:gd name="T5" fmla="*/ 35 h 35"/>
                            <a:gd name="T6" fmla="*/ 0 w 36"/>
                            <a:gd name="T7" fmla="*/ 18 h 35"/>
                            <a:gd name="T8" fmla="*/ 18 w 36"/>
                            <a:gd name="T9" fmla="*/ 0 h 35"/>
                          </a:gdLst>
                          <a:ahLst/>
                          <a:cxnLst>
                            <a:cxn ang="0">
                              <a:pos x="T0" y="T1"/>
                            </a:cxn>
                            <a:cxn ang="0">
                              <a:pos x="T2" y="T3"/>
                            </a:cxn>
                            <a:cxn ang="0">
                              <a:pos x="T4" y="T5"/>
                            </a:cxn>
                            <a:cxn ang="0">
                              <a:pos x="T6" y="T7"/>
                            </a:cxn>
                            <a:cxn ang="0">
                              <a:pos x="T8" y="T9"/>
                            </a:cxn>
                          </a:cxnLst>
                          <a:rect l="0" t="0" r="r" b="b"/>
                          <a:pathLst>
                            <a:path w="36" h="35">
                              <a:moveTo>
                                <a:pt x="18" y="0"/>
                              </a:moveTo>
                              <a:lnTo>
                                <a:pt x="36" y="18"/>
                              </a:lnTo>
                              <a:lnTo>
                                <a:pt x="18" y="35"/>
                              </a:lnTo>
                              <a:lnTo>
                                <a:pt x="0" y="18"/>
                              </a:lnTo>
                              <a:lnTo>
                                <a:pt x="18" y="0"/>
                              </a:lnTo>
                              <a:close/>
                            </a:path>
                          </a:pathLst>
                        </a:custGeom>
                        <a:solidFill>
                          <a:srgbClr val="F24F11"/>
                        </a:solidFill>
                        <a:ln w="9525">
                          <a:solidFill>
                            <a:srgbClr val="F24F11"/>
                          </a:solidFill>
                          <a:prstDash val="solid"/>
                          <a:round/>
                          <a:headEnd/>
                          <a:tailEnd/>
                        </a:ln>
                      </p:spPr>
                      <p:txBody>
                        <a:bodyPr/>
                        <a:lstStyle/>
                        <a:p>
                          <a:endParaRPr lang="it-IT"/>
                        </a:p>
                      </p:txBody>
                    </p:sp>
                    <p:sp>
                      <p:nvSpPr>
                        <p:cNvPr id="538" name="Freeform 101"/>
                        <p:cNvSpPr>
                          <a:spLocks/>
                        </p:cNvSpPr>
                        <p:nvPr/>
                      </p:nvSpPr>
                      <p:spPr bwMode="auto">
                        <a:xfrm>
                          <a:off x="2139" y="2895"/>
                          <a:ext cx="31" cy="31"/>
                        </a:xfrm>
                        <a:custGeom>
                          <a:avLst/>
                          <a:gdLst>
                            <a:gd name="T0" fmla="*/ 18 w 36"/>
                            <a:gd name="T1" fmla="*/ 0 h 36"/>
                            <a:gd name="T2" fmla="*/ 36 w 36"/>
                            <a:gd name="T3" fmla="*/ 18 h 36"/>
                            <a:gd name="T4" fmla="*/ 18 w 36"/>
                            <a:gd name="T5" fmla="*/ 36 h 36"/>
                            <a:gd name="T6" fmla="*/ 0 w 36"/>
                            <a:gd name="T7" fmla="*/ 18 h 36"/>
                            <a:gd name="T8" fmla="*/ 18 w 36"/>
                            <a:gd name="T9" fmla="*/ 0 h 36"/>
                          </a:gdLst>
                          <a:ahLst/>
                          <a:cxnLst>
                            <a:cxn ang="0">
                              <a:pos x="T0" y="T1"/>
                            </a:cxn>
                            <a:cxn ang="0">
                              <a:pos x="T2" y="T3"/>
                            </a:cxn>
                            <a:cxn ang="0">
                              <a:pos x="T4" y="T5"/>
                            </a:cxn>
                            <a:cxn ang="0">
                              <a:pos x="T6" y="T7"/>
                            </a:cxn>
                            <a:cxn ang="0">
                              <a:pos x="T8" y="T9"/>
                            </a:cxn>
                          </a:cxnLst>
                          <a:rect l="0" t="0" r="r" b="b"/>
                          <a:pathLst>
                            <a:path w="36" h="36">
                              <a:moveTo>
                                <a:pt x="18" y="0"/>
                              </a:moveTo>
                              <a:lnTo>
                                <a:pt x="36" y="18"/>
                              </a:lnTo>
                              <a:lnTo>
                                <a:pt x="18" y="36"/>
                              </a:lnTo>
                              <a:lnTo>
                                <a:pt x="0" y="18"/>
                              </a:lnTo>
                              <a:lnTo>
                                <a:pt x="18" y="0"/>
                              </a:lnTo>
                              <a:close/>
                            </a:path>
                          </a:pathLst>
                        </a:custGeom>
                        <a:solidFill>
                          <a:srgbClr val="F24F11"/>
                        </a:solidFill>
                        <a:ln w="9525">
                          <a:solidFill>
                            <a:srgbClr val="F24F11"/>
                          </a:solidFill>
                          <a:prstDash val="solid"/>
                          <a:round/>
                          <a:headEnd/>
                          <a:tailEnd/>
                        </a:ln>
                      </p:spPr>
                      <p:txBody>
                        <a:bodyPr/>
                        <a:lstStyle/>
                        <a:p>
                          <a:endParaRPr lang="it-IT"/>
                        </a:p>
                      </p:txBody>
                    </p:sp>
                    <p:sp>
                      <p:nvSpPr>
                        <p:cNvPr id="539" name="Freeform 102"/>
                        <p:cNvSpPr>
                          <a:spLocks/>
                        </p:cNvSpPr>
                        <p:nvPr/>
                      </p:nvSpPr>
                      <p:spPr bwMode="auto">
                        <a:xfrm>
                          <a:off x="3195" y="1690"/>
                          <a:ext cx="32" cy="31"/>
                        </a:xfrm>
                        <a:custGeom>
                          <a:avLst/>
                          <a:gdLst>
                            <a:gd name="T0" fmla="*/ 18 w 36"/>
                            <a:gd name="T1" fmla="*/ 0 h 36"/>
                            <a:gd name="T2" fmla="*/ 36 w 36"/>
                            <a:gd name="T3" fmla="*/ 18 h 36"/>
                            <a:gd name="T4" fmla="*/ 18 w 36"/>
                            <a:gd name="T5" fmla="*/ 36 h 36"/>
                            <a:gd name="T6" fmla="*/ 0 w 36"/>
                            <a:gd name="T7" fmla="*/ 18 h 36"/>
                            <a:gd name="T8" fmla="*/ 18 w 36"/>
                            <a:gd name="T9" fmla="*/ 0 h 36"/>
                          </a:gdLst>
                          <a:ahLst/>
                          <a:cxnLst>
                            <a:cxn ang="0">
                              <a:pos x="T0" y="T1"/>
                            </a:cxn>
                            <a:cxn ang="0">
                              <a:pos x="T2" y="T3"/>
                            </a:cxn>
                            <a:cxn ang="0">
                              <a:pos x="T4" y="T5"/>
                            </a:cxn>
                            <a:cxn ang="0">
                              <a:pos x="T6" y="T7"/>
                            </a:cxn>
                            <a:cxn ang="0">
                              <a:pos x="T8" y="T9"/>
                            </a:cxn>
                          </a:cxnLst>
                          <a:rect l="0" t="0" r="r" b="b"/>
                          <a:pathLst>
                            <a:path w="36" h="36">
                              <a:moveTo>
                                <a:pt x="18" y="0"/>
                              </a:moveTo>
                              <a:lnTo>
                                <a:pt x="36" y="18"/>
                              </a:lnTo>
                              <a:lnTo>
                                <a:pt x="18" y="36"/>
                              </a:lnTo>
                              <a:lnTo>
                                <a:pt x="0" y="18"/>
                              </a:lnTo>
                              <a:lnTo>
                                <a:pt x="18" y="0"/>
                              </a:lnTo>
                              <a:close/>
                            </a:path>
                          </a:pathLst>
                        </a:custGeom>
                        <a:solidFill>
                          <a:srgbClr val="F24F11"/>
                        </a:solidFill>
                        <a:ln w="9525">
                          <a:solidFill>
                            <a:srgbClr val="F24F11"/>
                          </a:solidFill>
                          <a:prstDash val="solid"/>
                          <a:round/>
                          <a:headEnd/>
                          <a:tailEnd/>
                        </a:ln>
                      </p:spPr>
                      <p:txBody>
                        <a:bodyPr/>
                        <a:lstStyle/>
                        <a:p>
                          <a:endParaRPr lang="it-IT"/>
                        </a:p>
                      </p:txBody>
                    </p:sp>
                    <p:sp>
                      <p:nvSpPr>
                        <p:cNvPr id="540" name="Freeform 103"/>
                        <p:cNvSpPr>
                          <a:spLocks/>
                        </p:cNvSpPr>
                        <p:nvPr/>
                      </p:nvSpPr>
                      <p:spPr bwMode="auto">
                        <a:xfrm>
                          <a:off x="3349" y="1700"/>
                          <a:ext cx="32" cy="30"/>
                        </a:xfrm>
                        <a:custGeom>
                          <a:avLst/>
                          <a:gdLst>
                            <a:gd name="T0" fmla="*/ 18 w 36"/>
                            <a:gd name="T1" fmla="*/ 0 h 35"/>
                            <a:gd name="T2" fmla="*/ 36 w 36"/>
                            <a:gd name="T3" fmla="*/ 18 h 35"/>
                            <a:gd name="T4" fmla="*/ 18 w 36"/>
                            <a:gd name="T5" fmla="*/ 35 h 35"/>
                            <a:gd name="T6" fmla="*/ 0 w 36"/>
                            <a:gd name="T7" fmla="*/ 18 h 35"/>
                            <a:gd name="T8" fmla="*/ 18 w 36"/>
                            <a:gd name="T9" fmla="*/ 0 h 35"/>
                          </a:gdLst>
                          <a:ahLst/>
                          <a:cxnLst>
                            <a:cxn ang="0">
                              <a:pos x="T0" y="T1"/>
                            </a:cxn>
                            <a:cxn ang="0">
                              <a:pos x="T2" y="T3"/>
                            </a:cxn>
                            <a:cxn ang="0">
                              <a:pos x="T4" y="T5"/>
                            </a:cxn>
                            <a:cxn ang="0">
                              <a:pos x="T6" y="T7"/>
                            </a:cxn>
                            <a:cxn ang="0">
                              <a:pos x="T8" y="T9"/>
                            </a:cxn>
                          </a:cxnLst>
                          <a:rect l="0" t="0" r="r" b="b"/>
                          <a:pathLst>
                            <a:path w="36" h="35">
                              <a:moveTo>
                                <a:pt x="18" y="0"/>
                              </a:moveTo>
                              <a:lnTo>
                                <a:pt x="36" y="18"/>
                              </a:lnTo>
                              <a:lnTo>
                                <a:pt x="18" y="35"/>
                              </a:lnTo>
                              <a:lnTo>
                                <a:pt x="0" y="18"/>
                              </a:lnTo>
                              <a:lnTo>
                                <a:pt x="18" y="0"/>
                              </a:lnTo>
                              <a:close/>
                            </a:path>
                          </a:pathLst>
                        </a:custGeom>
                        <a:solidFill>
                          <a:srgbClr val="F24F11"/>
                        </a:solidFill>
                        <a:ln w="9525">
                          <a:solidFill>
                            <a:srgbClr val="F24F11"/>
                          </a:solidFill>
                          <a:prstDash val="solid"/>
                          <a:round/>
                          <a:headEnd/>
                          <a:tailEnd/>
                        </a:ln>
                      </p:spPr>
                      <p:txBody>
                        <a:bodyPr/>
                        <a:lstStyle/>
                        <a:p>
                          <a:endParaRPr lang="it-IT"/>
                        </a:p>
                      </p:txBody>
                    </p:sp>
                    <p:sp>
                      <p:nvSpPr>
                        <p:cNvPr id="541" name="Freeform 104"/>
                        <p:cNvSpPr>
                          <a:spLocks/>
                        </p:cNvSpPr>
                        <p:nvPr/>
                      </p:nvSpPr>
                      <p:spPr bwMode="auto">
                        <a:xfrm>
                          <a:off x="2207" y="2941"/>
                          <a:ext cx="32" cy="31"/>
                        </a:xfrm>
                        <a:custGeom>
                          <a:avLst/>
                          <a:gdLst>
                            <a:gd name="T0" fmla="*/ 18 w 36"/>
                            <a:gd name="T1" fmla="*/ 0 h 36"/>
                            <a:gd name="T2" fmla="*/ 36 w 36"/>
                            <a:gd name="T3" fmla="*/ 18 h 36"/>
                            <a:gd name="T4" fmla="*/ 18 w 36"/>
                            <a:gd name="T5" fmla="*/ 36 h 36"/>
                            <a:gd name="T6" fmla="*/ 0 w 36"/>
                            <a:gd name="T7" fmla="*/ 18 h 36"/>
                            <a:gd name="T8" fmla="*/ 18 w 36"/>
                            <a:gd name="T9" fmla="*/ 0 h 36"/>
                          </a:gdLst>
                          <a:ahLst/>
                          <a:cxnLst>
                            <a:cxn ang="0">
                              <a:pos x="T0" y="T1"/>
                            </a:cxn>
                            <a:cxn ang="0">
                              <a:pos x="T2" y="T3"/>
                            </a:cxn>
                            <a:cxn ang="0">
                              <a:pos x="T4" y="T5"/>
                            </a:cxn>
                            <a:cxn ang="0">
                              <a:pos x="T6" y="T7"/>
                            </a:cxn>
                            <a:cxn ang="0">
                              <a:pos x="T8" y="T9"/>
                            </a:cxn>
                          </a:cxnLst>
                          <a:rect l="0" t="0" r="r" b="b"/>
                          <a:pathLst>
                            <a:path w="36" h="36">
                              <a:moveTo>
                                <a:pt x="18" y="0"/>
                              </a:moveTo>
                              <a:lnTo>
                                <a:pt x="36" y="18"/>
                              </a:lnTo>
                              <a:lnTo>
                                <a:pt x="18" y="36"/>
                              </a:lnTo>
                              <a:lnTo>
                                <a:pt x="0" y="18"/>
                              </a:lnTo>
                              <a:lnTo>
                                <a:pt x="18" y="0"/>
                              </a:lnTo>
                              <a:close/>
                            </a:path>
                          </a:pathLst>
                        </a:custGeom>
                        <a:solidFill>
                          <a:srgbClr val="F24F11"/>
                        </a:solidFill>
                        <a:ln w="9525">
                          <a:solidFill>
                            <a:srgbClr val="F24F11"/>
                          </a:solidFill>
                          <a:prstDash val="solid"/>
                          <a:round/>
                          <a:headEnd/>
                          <a:tailEnd/>
                        </a:ln>
                      </p:spPr>
                      <p:txBody>
                        <a:bodyPr/>
                        <a:lstStyle/>
                        <a:p>
                          <a:endParaRPr lang="it-IT"/>
                        </a:p>
                      </p:txBody>
                    </p:sp>
                    <p:sp>
                      <p:nvSpPr>
                        <p:cNvPr id="542" name="Freeform 105"/>
                        <p:cNvSpPr>
                          <a:spLocks/>
                        </p:cNvSpPr>
                        <p:nvPr/>
                      </p:nvSpPr>
                      <p:spPr bwMode="auto">
                        <a:xfrm>
                          <a:off x="2408" y="3059"/>
                          <a:ext cx="32" cy="30"/>
                        </a:xfrm>
                        <a:custGeom>
                          <a:avLst/>
                          <a:gdLst>
                            <a:gd name="T0" fmla="*/ 18 w 36"/>
                            <a:gd name="T1" fmla="*/ 0 h 36"/>
                            <a:gd name="T2" fmla="*/ 36 w 36"/>
                            <a:gd name="T3" fmla="*/ 18 h 36"/>
                            <a:gd name="T4" fmla="*/ 18 w 36"/>
                            <a:gd name="T5" fmla="*/ 36 h 36"/>
                            <a:gd name="T6" fmla="*/ 0 w 36"/>
                            <a:gd name="T7" fmla="*/ 18 h 36"/>
                            <a:gd name="T8" fmla="*/ 18 w 36"/>
                            <a:gd name="T9" fmla="*/ 0 h 36"/>
                          </a:gdLst>
                          <a:ahLst/>
                          <a:cxnLst>
                            <a:cxn ang="0">
                              <a:pos x="T0" y="T1"/>
                            </a:cxn>
                            <a:cxn ang="0">
                              <a:pos x="T2" y="T3"/>
                            </a:cxn>
                            <a:cxn ang="0">
                              <a:pos x="T4" y="T5"/>
                            </a:cxn>
                            <a:cxn ang="0">
                              <a:pos x="T6" y="T7"/>
                            </a:cxn>
                            <a:cxn ang="0">
                              <a:pos x="T8" y="T9"/>
                            </a:cxn>
                          </a:cxnLst>
                          <a:rect l="0" t="0" r="r" b="b"/>
                          <a:pathLst>
                            <a:path w="36" h="36">
                              <a:moveTo>
                                <a:pt x="18" y="0"/>
                              </a:moveTo>
                              <a:lnTo>
                                <a:pt x="36" y="18"/>
                              </a:lnTo>
                              <a:lnTo>
                                <a:pt x="18" y="36"/>
                              </a:lnTo>
                              <a:lnTo>
                                <a:pt x="0" y="18"/>
                              </a:lnTo>
                              <a:lnTo>
                                <a:pt x="18" y="0"/>
                              </a:lnTo>
                              <a:close/>
                            </a:path>
                          </a:pathLst>
                        </a:custGeom>
                        <a:solidFill>
                          <a:srgbClr val="F24F11"/>
                        </a:solidFill>
                        <a:ln w="9525">
                          <a:solidFill>
                            <a:srgbClr val="F24F11"/>
                          </a:solidFill>
                          <a:prstDash val="solid"/>
                          <a:round/>
                          <a:headEnd/>
                          <a:tailEnd/>
                        </a:ln>
                      </p:spPr>
                      <p:txBody>
                        <a:bodyPr/>
                        <a:lstStyle/>
                        <a:p>
                          <a:endParaRPr lang="it-IT"/>
                        </a:p>
                      </p:txBody>
                    </p:sp>
                    <p:sp>
                      <p:nvSpPr>
                        <p:cNvPr id="543" name="Freeform 106"/>
                        <p:cNvSpPr>
                          <a:spLocks/>
                        </p:cNvSpPr>
                        <p:nvPr/>
                      </p:nvSpPr>
                      <p:spPr bwMode="auto">
                        <a:xfrm>
                          <a:off x="2969" y="1975"/>
                          <a:ext cx="31" cy="30"/>
                        </a:xfrm>
                        <a:custGeom>
                          <a:avLst/>
                          <a:gdLst>
                            <a:gd name="T0" fmla="*/ 18 w 36"/>
                            <a:gd name="T1" fmla="*/ 0 h 36"/>
                            <a:gd name="T2" fmla="*/ 36 w 36"/>
                            <a:gd name="T3" fmla="*/ 18 h 36"/>
                            <a:gd name="T4" fmla="*/ 18 w 36"/>
                            <a:gd name="T5" fmla="*/ 36 h 36"/>
                            <a:gd name="T6" fmla="*/ 0 w 36"/>
                            <a:gd name="T7" fmla="*/ 18 h 36"/>
                            <a:gd name="T8" fmla="*/ 18 w 36"/>
                            <a:gd name="T9" fmla="*/ 0 h 36"/>
                          </a:gdLst>
                          <a:ahLst/>
                          <a:cxnLst>
                            <a:cxn ang="0">
                              <a:pos x="T0" y="T1"/>
                            </a:cxn>
                            <a:cxn ang="0">
                              <a:pos x="T2" y="T3"/>
                            </a:cxn>
                            <a:cxn ang="0">
                              <a:pos x="T4" y="T5"/>
                            </a:cxn>
                            <a:cxn ang="0">
                              <a:pos x="T6" y="T7"/>
                            </a:cxn>
                            <a:cxn ang="0">
                              <a:pos x="T8" y="T9"/>
                            </a:cxn>
                          </a:cxnLst>
                          <a:rect l="0" t="0" r="r" b="b"/>
                          <a:pathLst>
                            <a:path w="36" h="36">
                              <a:moveTo>
                                <a:pt x="18" y="0"/>
                              </a:moveTo>
                              <a:lnTo>
                                <a:pt x="36" y="18"/>
                              </a:lnTo>
                              <a:lnTo>
                                <a:pt x="18" y="36"/>
                              </a:lnTo>
                              <a:lnTo>
                                <a:pt x="0" y="18"/>
                              </a:lnTo>
                              <a:lnTo>
                                <a:pt x="18" y="0"/>
                              </a:lnTo>
                              <a:close/>
                            </a:path>
                          </a:pathLst>
                        </a:custGeom>
                        <a:solidFill>
                          <a:srgbClr val="F24F11"/>
                        </a:solidFill>
                        <a:ln w="9525">
                          <a:solidFill>
                            <a:srgbClr val="F24F11"/>
                          </a:solidFill>
                          <a:prstDash val="solid"/>
                          <a:round/>
                          <a:headEnd/>
                          <a:tailEnd/>
                        </a:ln>
                      </p:spPr>
                      <p:txBody>
                        <a:bodyPr/>
                        <a:lstStyle/>
                        <a:p>
                          <a:endParaRPr lang="it-IT"/>
                        </a:p>
                      </p:txBody>
                    </p:sp>
                    <p:sp>
                      <p:nvSpPr>
                        <p:cNvPr id="544" name="Freeform 107"/>
                        <p:cNvSpPr>
                          <a:spLocks/>
                        </p:cNvSpPr>
                        <p:nvPr/>
                      </p:nvSpPr>
                      <p:spPr bwMode="auto">
                        <a:xfrm>
                          <a:off x="3264" y="1791"/>
                          <a:ext cx="32" cy="31"/>
                        </a:xfrm>
                        <a:custGeom>
                          <a:avLst/>
                          <a:gdLst>
                            <a:gd name="T0" fmla="*/ 18 w 36"/>
                            <a:gd name="T1" fmla="*/ 0 h 36"/>
                            <a:gd name="T2" fmla="*/ 36 w 36"/>
                            <a:gd name="T3" fmla="*/ 18 h 36"/>
                            <a:gd name="T4" fmla="*/ 18 w 36"/>
                            <a:gd name="T5" fmla="*/ 36 h 36"/>
                            <a:gd name="T6" fmla="*/ 0 w 36"/>
                            <a:gd name="T7" fmla="*/ 18 h 36"/>
                            <a:gd name="T8" fmla="*/ 18 w 36"/>
                            <a:gd name="T9" fmla="*/ 0 h 36"/>
                          </a:gdLst>
                          <a:ahLst/>
                          <a:cxnLst>
                            <a:cxn ang="0">
                              <a:pos x="T0" y="T1"/>
                            </a:cxn>
                            <a:cxn ang="0">
                              <a:pos x="T2" y="T3"/>
                            </a:cxn>
                            <a:cxn ang="0">
                              <a:pos x="T4" y="T5"/>
                            </a:cxn>
                            <a:cxn ang="0">
                              <a:pos x="T6" y="T7"/>
                            </a:cxn>
                            <a:cxn ang="0">
                              <a:pos x="T8" y="T9"/>
                            </a:cxn>
                          </a:cxnLst>
                          <a:rect l="0" t="0" r="r" b="b"/>
                          <a:pathLst>
                            <a:path w="36" h="36">
                              <a:moveTo>
                                <a:pt x="18" y="0"/>
                              </a:moveTo>
                              <a:lnTo>
                                <a:pt x="36" y="18"/>
                              </a:lnTo>
                              <a:lnTo>
                                <a:pt x="18" y="36"/>
                              </a:lnTo>
                              <a:lnTo>
                                <a:pt x="0" y="18"/>
                              </a:lnTo>
                              <a:lnTo>
                                <a:pt x="18" y="0"/>
                              </a:lnTo>
                              <a:close/>
                            </a:path>
                          </a:pathLst>
                        </a:custGeom>
                        <a:solidFill>
                          <a:srgbClr val="F24F11"/>
                        </a:solidFill>
                        <a:ln w="9525">
                          <a:solidFill>
                            <a:srgbClr val="F24F11"/>
                          </a:solidFill>
                          <a:prstDash val="solid"/>
                          <a:round/>
                          <a:headEnd/>
                          <a:tailEnd/>
                        </a:ln>
                      </p:spPr>
                      <p:txBody>
                        <a:bodyPr/>
                        <a:lstStyle/>
                        <a:p>
                          <a:endParaRPr lang="it-IT"/>
                        </a:p>
                      </p:txBody>
                    </p:sp>
                    <p:sp>
                      <p:nvSpPr>
                        <p:cNvPr id="545" name="Freeform 108"/>
                        <p:cNvSpPr>
                          <a:spLocks/>
                        </p:cNvSpPr>
                        <p:nvPr/>
                      </p:nvSpPr>
                      <p:spPr bwMode="auto">
                        <a:xfrm>
                          <a:off x="3084" y="2255"/>
                          <a:ext cx="32" cy="30"/>
                        </a:xfrm>
                        <a:custGeom>
                          <a:avLst/>
                          <a:gdLst>
                            <a:gd name="T0" fmla="*/ 18 w 36"/>
                            <a:gd name="T1" fmla="*/ 0 h 36"/>
                            <a:gd name="T2" fmla="*/ 36 w 36"/>
                            <a:gd name="T3" fmla="*/ 18 h 36"/>
                            <a:gd name="T4" fmla="*/ 18 w 36"/>
                            <a:gd name="T5" fmla="*/ 36 h 36"/>
                            <a:gd name="T6" fmla="*/ 0 w 36"/>
                            <a:gd name="T7" fmla="*/ 18 h 36"/>
                            <a:gd name="T8" fmla="*/ 18 w 36"/>
                            <a:gd name="T9" fmla="*/ 0 h 36"/>
                          </a:gdLst>
                          <a:ahLst/>
                          <a:cxnLst>
                            <a:cxn ang="0">
                              <a:pos x="T0" y="T1"/>
                            </a:cxn>
                            <a:cxn ang="0">
                              <a:pos x="T2" y="T3"/>
                            </a:cxn>
                            <a:cxn ang="0">
                              <a:pos x="T4" y="T5"/>
                            </a:cxn>
                            <a:cxn ang="0">
                              <a:pos x="T6" y="T7"/>
                            </a:cxn>
                            <a:cxn ang="0">
                              <a:pos x="T8" y="T9"/>
                            </a:cxn>
                          </a:cxnLst>
                          <a:rect l="0" t="0" r="r" b="b"/>
                          <a:pathLst>
                            <a:path w="36" h="36">
                              <a:moveTo>
                                <a:pt x="18" y="0"/>
                              </a:moveTo>
                              <a:lnTo>
                                <a:pt x="36" y="18"/>
                              </a:lnTo>
                              <a:lnTo>
                                <a:pt x="18" y="36"/>
                              </a:lnTo>
                              <a:lnTo>
                                <a:pt x="0" y="18"/>
                              </a:lnTo>
                              <a:lnTo>
                                <a:pt x="18" y="0"/>
                              </a:lnTo>
                              <a:close/>
                            </a:path>
                          </a:pathLst>
                        </a:custGeom>
                        <a:solidFill>
                          <a:srgbClr val="F24F11"/>
                        </a:solidFill>
                        <a:ln w="9525">
                          <a:solidFill>
                            <a:srgbClr val="F24F11"/>
                          </a:solidFill>
                          <a:prstDash val="solid"/>
                          <a:round/>
                          <a:headEnd/>
                          <a:tailEnd/>
                        </a:ln>
                      </p:spPr>
                      <p:txBody>
                        <a:bodyPr/>
                        <a:lstStyle/>
                        <a:p>
                          <a:endParaRPr lang="it-IT"/>
                        </a:p>
                      </p:txBody>
                    </p:sp>
                    <p:sp>
                      <p:nvSpPr>
                        <p:cNvPr id="546" name="Freeform 109"/>
                        <p:cNvSpPr>
                          <a:spLocks/>
                        </p:cNvSpPr>
                        <p:nvPr/>
                      </p:nvSpPr>
                      <p:spPr bwMode="auto">
                        <a:xfrm>
                          <a:off x="3111" y="2168"/>
                          <a:ext cx="32" cy="30"/>
                        </a:xfrm>
                        <a:custGeom>
                          <a:avLst/>
                          <a:gdLst>
                            <a:gd name="T0" fmla="*/ 18 w 36"/>
                            <a:gd name="T1" fmla="*/ 0 h 36"/>
                            <a:gd name="T2" fmla="*/ 36 w 36"/>
                            <a:gd name="T3" fmla="*/ 18 h 36"/>
                            <a:gd name="T4" fmla="*/ 18 w 36"/>
                            <a:gd name="T5" fmla="*/ 36 h 36"/>
                            <a:gd name="T6" fmla="*/ 0 w 36"/>
                            <a:gd name="T7" fmla="*/ 18 h 36"/>
                            <a:gd name="T8" fmla="*/ 18 w 36"/>
                            <a:gd name="T9" fmla="*/ 0 h 36"/>
                          </a:gdLst>
                          <a:ahLst/>
                          <a:cxnLst>
                            <a:cxn ang="0">
                              <a:pos x="T0" y="T1"/>
                            </a:cxn>
                            <a:cxn ang="0">
                              <a:pos x="T2" y="T3"/>
                            </a:cxn>
                            <a:cxn ang="0">
                              <a:pos x="T4" y="T5"/>
                            </a:cxn>
                            <a:cxn ang="0">
                              <a:pos x="T6" y="T7"/>
                            </a:cxn>
                            <a:cxn ang="0">
                              <a:pos x="T8" y="T9"/>
                            </a:cxn>
                          </a:cxnLst>
                          <a:rect l="0" t="0" r="r" b="b"/>
                          <a:pathLst>
                            <a:path w="36" h="36">
                              <a:moveTo>
                                <a:pt x="18" y="0"/>
                              </a:moveTo>
                              <a:lnTo>
                                <a:pt x="36" y="18"/>
                              </a:lnTo>
                              <a:lnTo>
                                <a:pt x="18" y="36"/>
                              </a:lnTo>
                              <a:lnTo>
                                <a:pt x="0" y="18"/>
                              </a:lnTo>
                              <a:lnTo>
                                <a:pt x="18" y="0"/>
                              </a:lnTo>
                              <a:close/>
                            </a:path>
                          </a:pathLst>
                        </a:custGeom>
                        <a:solidFill>
                          <a:srgbClr val="F24F11"/>
                        </a:solidFill>
                        <a:ln w="9525">
                          <a:solidFill>
                            <a:srgbClr val="F24F11"/>
                          </a:solidFill>
                          <a:prstDash val="solid"/>
                          <a:round/>
                          <a:headEnd/>
                          <a:tailEnd/>
                        </a:ln>
                      </p:spPr>
                      <p:txBody>
                        <a:bodyPr/>
                        <a:lstStyle/>
                        <a:p>
                          <a:endParaRPr lang="it-IT"/>
                        </a:p>
                      </p:txBody>
                    </p:sp>
                  </p:grpSp>
                  <p:grpSp>
                    <p:nvGrpSpPr>
                      <p:cNvPr id="505" name="Group 110"/>
                      <p:cNvGrpSpPr>
                        <a:grpSpLocks/>
                      </p:cNvGrpSpPr>
                      <p:nvPr/>
                    </p:nvGrpSpPr>
                    <p:grpSpPr bwMode="auto">
                      <a:xfrm>
                        <a:off x="828" y="2016"/>
                        <a:ext cx="930" cy="1440"/>
                        <a:chOff x="828" y="2016"/>
                        <a:chExt cx="930" cy="1440"/>
                      </a:xfrm>
                    </p:grpSpPr>
                    <p:sp>
                      <p:nvSpPr>
                        <p:cNvPr id="507" name="Freeform 111"/>
                        <p:cNvSpPr>
                          <a:spLocks/>
                        </p:cNvSpPr>
                        <p:nvPr/>
                      </p:nvSpPr>
                      <p:spPr bwMode="auto">
                        <a:xfrm>
                          <a:off x="1172" y="2458"/>
                          <a:ext cx="31" cy="30"/>
                        </a:xfrm>
                        <a:custGeom>
                          <a:avLst/>
                          <a:gdLst>
                            <a:gd name="T0" fmla="*/ 18 w 36"/>
                            <a:gd name="T1" fmla="*/ 0 h 36"/>
                            <a:gd name="T2" fmla="*/ 36 w 36"/>
                            <a:gd name="T3" fmla="*/ 18 h 36"/>
                            <a:gd name="T4" fmla="*/ 18 w 36"/>
                            <a:gd name="T5" fmla="*/ 36 h 36"/>
                            <a:gd name="T6" fmla="*/ 0 w 36"/>
                            <a:gd name="T7" fmla="*/ 18 h 36"/>
                            <a:gd name="T8" fmla="*/ 18 w 36"/>
                            <a:gd name="T9" fmla="*/ 0 h 36"/>
                          </a:gdLst>
                          <a:ahLst/>
                          <a:cxnLst>
                            <a:cxn ang="0">
                              <a:pos x="T0" y="T1"/>
                            </a:cxn>
                            <a:cxn ang="0">
                              <a:pos x="T2" y="T3"/>
                            </a:cxn>
                            <a:cxn ang="0">
                              <a:pos x="T4" y="T5"/>
                            </a:cxn>
                            <a:cxn ang="0">
                              <a:pos x="T6" y="T7"/>
                            </a:cxn>
                            <a:cxn ang="0">
                              <a:pos x="T8" y="T9"/>
                            </a:cxn>
                          </a:cxnLst>
                          <a:rect l="0" t="0" r="r" b="b"/>
                          <a:pathLst>
                            <a:path w="36" h="36">
                              <a:moveTo>
                                <a:pt x="18" y="0"/>
                              </a:moveTo>
                              <a:lnTo>
                                <a:pt x="36" y="18"/>
                              </a:lnTo>
                              <a:lnTo>
                                <a:pt x="18" y="36"/>
                              </a:lnTo>
                              <a:lnTo>
                                <a:pt x="0" y="18"/>
                              </a:lnTo>
                              <a:lnTo>
                                <a:pt x="18" y="0"/>
                              </a:lnTo>
                              <a:close/>
                            </a:path>
                          </a:pathLst>
                        </a:custGeom>
                        <a:solidFill>
                          <a:srgbClr val="F24F11"/>
                        </a:solidFill>
                        <a:ln w="9525">
                          <a:solidFill>
                            <a:srgbClr val="F24F11"/>
                          </a:solidFill>
                          <a:prstDash val="solid"/>
                          <a:round/>
                          <a:headEnd/>
                          <a:tailEnd/>
                        </a:ln>
                      </p:spPr>
                      <p:txBody>
                        <a:bodyPr/>
                        <a:lstStyle/>
                        <a:p>
                          <a:endParaRPr lang="it-IT"/>
                        </a:p>
                      </p:txBody>
                    </p:sp>
                    <p:sp>
                      <p:nvSpPr>
                        <p:cNvPr id="508" name="Freeform 112"/>
                        <p:cNvSpPr>
                          <a:spLocks/>
                        </p:cNvSpPr>
                        <p:nvPr/>
                      </p:nvSpPr>
                      <p:spPr bwMode="auto">
                        <a:xfrm>
                          <a:off x="1446" y="2549"/>
                          <a:ext cx="32" cy="31"/>
                        </a:xfrm>
                        <a:custGeom>
                          <a:avLst/>
                          <a:gdLst>
                            <a:gd name="T0" fmla="*/ 18 w 36"/>
                            <a:gd name="T1" fmla="*/ 0 h 36"/>
                            <a:gd name="T2" fmla="*/ 36 w 36"/>
                            <a:gd name="T3" fmla="*/ 18 h 36"/>
                            <a:gd name="T4" fmla="*/ 18 w 36"/>
                            <a:gd name="T5" fmla="*/ 36 h 36"/>
                            <a:gd name="T6" fmla="*/ 0 w 36"/>
                            <a:gd name="T7" fmla="*/ 18 h 36"/>
                            <a:gd name="T8" fmla="*/ 18 w 36"/>
                            <a:gd name="T9" fmla="*/ 0 h 36"/>
                          </a:gdLst>
                          <a:ahLst/>
                          <a:cxnLst>
                            <a:cxn ang="0">
                              <a:pos x="T0" y="T1"/>
                            </a:cxn>
                            <a:cxn ang="0">
                              <a:pos x="T2" y="T3"/>
                            </a:cxn>
                            <a:cxn ang="0">
                              <a:pos x="T4" y="T5"/>
                            </a:cxn>
                            <a:cxn ang="0">
                              <a:pos x="T6" y="T7"/>
                            </a:cxn>
                            <a:cxn ang="0">
                              <a:pos x="T8" y="T9"/>
                            </a:cxn>
                          </a:cxnLst>
                          <a:rect l="0" t="0" r="r" b="b"/>
                          <a:pathLst>
                            <a:path w="36" h="36">
                              <a:moveTo>
                                <a:pt x="18" y="0"/>
                              </a:moveTo>
                              <a:lnTo>
                                <a:pt x="36" y="18"/>
                              </a:lnTo>
                              <a:lnTo>
                                <a:pt x="18" y="36"/>
                              </a:lnTo>
                              <a:lnTo>
                                <a:pt x="0" y="18"/>
                              </a:lnTo>
                              <a:lnTo>
                                <a:pt x="18" y="0"/>
                              </a:lnTo>
                              <a:close/>
                            </a:path>
                          </a:pathLst>
                        </a:custGeom>
                        <a:solidFill>
                          <a:srgbClr val="F24F11"/>
                        </a:solidFill>
                        <a:ln w="9525">
                          <a:solidFill>
                            <a:srgbClr val="F24F11"/>
                          </a:solidFill>
                          <a:prstDash val="solid"/>
                          <a:round/>
                          <a:headEnd/>
                          <a:tailEnd/>
                        </a:ln>
                      </p:spPr>
                      <p:txBody>
                        <a:bodyPr/>
                        <a:lstStyle/>
                        <a:p>
                          <a:endParaRPr lang="it-IT"/>
                        </a:p>
                      </p:txBody>
                    </p:sp>
                    <p:sp>
                      <p:nvSpPr>
                        <p:cNvPr id="509" name="Freeform 113"/>
                        <p:cNvSpPr>
                          <a:spLocks/>
                        </p:cNvSpPr>
                        <p:nvPr/>
                      </p:nvSpPr>
                      <p:spPr bwMode="auto">
                        <a:xfrm>
                          <a:off x="1177" y="3129"/>
                          <a:ext cx="32" cy="31"/>
                        </a:xfrm>
                        <a:custGeom>
                          <a:avLst/>
                          <a:gdLst>
                            <a:gd name="T0" fmla="*/ 18 w 36"/>
                            <a:gd name="T1" fmla="*/ 0 h 36"/>
                            <a:gd name="T2" fmla="*/ 36 w 36"/>
                            <a:gd name="T3" fmla="*/ 18 h 36"/>
                            <a:gd name="T4" fmla="*/ 18 w 36"/>
                            <a:gd name="T5" fmla="*/ 36 h 36"/>
                            <a:gd name="T6" fmla="*/ 0 w 36"/>
                            <a:gd name="T7" fmla="*/ 18 h 36"/>
                            <a:gd name="T8" fmla="*/ 18 w 36"/>
                            <a:gd name="T9" fmla="*/ 0 h 36"/>
                          </a:gdLst>
                          <a:ahLst/>
                          <a:cxnLst>
                            <a:cxn ang="0">
                              <a:pos x="T0" y="T1"/>
                            </a:cxn>
                            <a:cxn ang="0">
                              <a:pos x="T2" y="T3"/>
                            </a:cxn>
                            <a:cxn ang="0">
                              <a:pos x="T4" y="T5"/>
                            </a:cxn>
                            <a:cxn ang="0">
                              <a:pos x="T6" y="T7"/>
                            </a:cxn>
                            <a:cxn ang="0">
                              <a:pos x="T8" y="T9"/>
                            </a:cxn>
                          </a:cxnLst>
                          <a:rect l="0" t="0" r="r" b="b"/>
                          <a:pathLst>
                            <a:path w="36" h="36">
                              <a:moveTo>
                                <a:pt x="18" y="0"/>
                              </a:moveTo>
                              <a:lnTo>
                                <a:pt x="36" y="18"/>
                              </a:lnTo>
                              <a:lnTo>
                                <a:pt x="18" y="36"/>
                              </a:lnTo>
                              <a:lnTo>
                                <a:pt x="0" y="18"/>
                              </a:lnTo>
                              <a:lnTo>
                                <a:pt x="18" y="0"/>
                              </a:lnTo>
                              <a:close/>
                            </a:path>
                          </a:pathLst>
                        </a:custGeom>
                        <a:solidFill>
                          <a:srgbClr val="F24F11"/>
                        </a:solidFill>
                        <a:ln w="9525">
                          <a:solidFill>
                            <a:srgbClr val="F24F11"/>
                          </a:solidFill>
                          <a:prstDash val="solid"/>
                          <a:round/>
                          <a:headEnd/>
                          <a:tailEnd/>
                        </a:ln>
                      </p:spPr>
                      <p:txBody>
                        <a:bodyPr/>
                        <a:lstStyle/>
                        <a:p>
                          <a:endParaRPr lang="it-IT"/>
                        </a:p>
                      </p:txBody>
                    </p:sp>
                    <p:sp>
                      <p:nvSpPr>
                        <p:cNvPr id="510" name="Freeform 114"/>
                        <p:cNvSpPr>
                          <a:spLocks/>
                        </p:cNvSpPr>
                        <p:nvPr/>
                      </p:nvSpPr>
                      <p:spPr bwMode="auto">
                        <a:xfrm>
                          <a:off x="828" y="3226"/>
                          <a:ext cx="31" cy="31"/>
                        </a:xfrm>
                        <a:custGeom>
                          <a:avLst/>
                          <a:gdLst>
                            <a:gd name="T0" fmla="*/ 18 w 36"/>
                            <a:gd name="T1" fmla="*/ 0 h 36"/>
                            <a:gd name="T2" fmla="*/ 36 w 36"/>
                            <a:gd name="T3" fmla="*/ 18 h 36"/>
                            <a:gd name="T4" fmla="*/ 18 w 36"/>
                            <a:gd name="T5" fmla="*/ 36 h 36"/>
                            <a:gd name="T6" fmla="*/ 0 w 36"/>
                            <a:gd name="T7" fmla="*/ 18 h 36"/>
                            <a:gd name="T8" fmla="*/ 18 w 36"/>
                            <a:gd name="T9" fmla="*/ 0 h 36"/>
                          </a:gdLst>
                          <a:ahLst/>
                          <a:cxnLst>
                            <a:cxn ang="0">
                              <a:pos x="T0" y="T1"/>
                            </a:cxn>
                            <a:cxn ang="0">
                              <a:pos x="T2" y="T3"/>
                            </a:cxn>
                            <a:cxn ang="0">
                              <a:pos x="T4" y="T5"/>
                            </a:cxn>
                            <a:cxn ang="0">
                              <a:pos x="T6" y="T7"/>
                            </a:cxn>
                            <a:cxn ang="0">
                              <a:pos x="T8" y="T9"/>
                            </a:cxn>
                          </a:cxnLst>
                          <a:rect l="0" t="0" r="r" b="b"/>
                          <a:pathLst>
                            <a:path w="36" h="36">
                              <a:moveTo>
                                <a:pt x="18" y="0"/>
                              </a:moveTo>
                              <a:lnTo>
                                <a:pt x="36" y="18"/>
                              </a:lnTo>
                              <a:lnTo>
                                <a:pt x="18" y="36"/>
                              </a:lnTo>
                              <a:lnTo>
                                <a:pt x="0" y="18"/>
                              </a:lnTo>
                              <a:lnTo>
                                <a:pt x="18" y="0"/>
                              </a:lnTo>
                              <a:close/>
                            </a:path>
                          </a:pathLst>
                        </a:custGeom>
                        <a:solidFill>
                          <a:srgbClr val="F24F11"/>
                        </a:solidFill>
                        <a:ln w="9525">
                          <a:solidFill>
                            <a:srgbClr val="F24F11"/>
                          </a:solidFill>
                          <a:prstDash val="solid"/>
                          <a:round/>
                          <a:headEnd/>
                          <a:tailEnd/>
                        </a:ln>
                      </p:spPr>
                      <p:txBody>
                        <a:bodyPr/>
                        <a:lstStyle/>
                        <a:p>
                          <a:endParaRPr lang="it-IT"/>
                        </a:p>
                      </p:txBody>
                    </p:sp>
                    <p:sp>
                      <p:nvSpPr>
                        <p:cNvPr id="511" name="Freeform 115"/>
                        <p:cNvSpPr>
                          <a:spLocks/>
                        </p:cNvSpPr>
                        <p:nvPr/>
                      </p:nvSpPr>
                      <p:spPr bwMode="auto">
                        <a:xfrm>
                          <a:off x="1409" y="2992"/>
                          <a:ext cx="32" cy="31"/>
                        </a:xfrm>
                        <a:custGeom>
                          <a:avLst/>
                          <a:gdLst>
                            <a:gd name="T0" fmla="*/ 18 w 36"/>
                            <a:gd name="T1" fmla="*/ 0 h 36"/>
                            <a:gd name="T2" fmla="*/ 36 w 36"/>
                            <a:gd name="T3" fmla="*/ 18 h 36"/>
                            <a:gd name="T4" fmla="*/ 18 w 36"/>
                            <a:gd name="T5" fmla="*/ 36 h 36"/>
                            <a:gd name="T6" fmla="*/ 0 w 36"/>
                            <a:gd name="T7" fmla="*/ 18 h 36"/>
                            <a:gd name="T8" fmla="*/ 18 w 36"/>
                            <a:gd name="T9" fmla="*/ 0 h 36"/>
                          </a:gdLst>
                          <a:ahLst/>
                          <a:cxnLst>
                            <a:cxn ang="0">
                              <a:pos x="T0" y="T1"/>
                            </a:cxn>
                            <a:cxn ang="0">
                              <a:pos x="T2" y="T3"/>
                            </a:cxn>
                            <a:cxn ang="0">
                              <a:pos x="T4" y="T5"/>
                            </a:cxn>
                            <a:cxn ang="0">
                              <a:pos x="T6" y="T7"/>
                            </a:cxn>
                            <a:cxn ang="0">
                              <a:pos x="T8" y="T9"/>
                            </a:cxn>
                          </a:cxnLst>
                          <a:rect l="0" t="0" r="r" b="b"/>
                          <a:pathLst>
                            <a:path w="36" h="36">
                              <a:moveTo>
                                <a:pt x="18" y="0"/>
                              </a:moveTo>
                              <a:lnTo>
                                <a:pt x="36" y="18"/>
                              </a:lnTo>
                              <a:lnTo>
                                <a:pt x="18" y="36"/>
                              </a:lnTo>
                              <a:lnTo>
                                <a:pt x="0" y="18"/>
                              </a:lnTo>
                              <a:lnTo>
                                <a:pt x="18" y="0"/>
                              </a:lnTo>
                              <a:close/>
                            </a:path>
                          </a:pathLst>
                        </a:custGeom>
                        <a:solidFill>
                          <a:srgbClr val="F24F11"/>
                        </a:solidFill>
                        <a:ln w="9525">
                          <a:solidFill>
                            <a:srgbClr val="F24F11"/>
                          </a:solidFill>
                          <a:prstDash val="solid"/>
                          <a:round/>
                          <a:headEnd/>
                          <a:tailEnd/>
                        </a:ln>
                      </p:spPr>
                      <p:txBody>
                        <a:bodyPr/>
                        <a:lstStyle/>
                        <a:p>
                          <a:endParaRPr lang="it-IT"/>
                        </a:p>
                      </p:txBody>
                    </p:sp>
                    <p:sp>
                      <p:nvSpPr>
                        <p:cNvPr id="512" name="Freeform 116"/>
                        <p:cNvSpPr>
                          <a:spLocks/>
                        </p:cNvSpPr>
                        <p:nvPr/>
                      </p:nvSpPr>
                      <p:spPr bwMode="auto">
                        <a:xfrm>
                          <a:off x="939" y="3384"/>
                          <a:ext cx="31" cy="31"/>
                        </a:xfrm>
                        <a:custGeom>
                          <a:avLst/>
                          <a:gdLst>
                            <a:gd name="T0" fmla="*/ 18 w 36"/>
                            <a:gd name="T1" fmla="*/ 0 h 36"/>
                            <a:gd name="T2" fmla="*/ 36 w 36"/>
                            <a:gd name="T3" fmla="*/ 18 h 36"/>
                            <a:gd name="T4" fmla="*/ 18 w 36"/>
                            <a:gd name="T5" fmla="*/ 36 h 36"/>
                            <a:gd name="T6" fmla="*/ 0 w 36"/>
                            <a:gd name="T7" fmla="*/ 18 h 36"/>
                            <a:gd name="T8" fmla="*/ 18 w 36"/>
                            <a:gd name="T9" fmla="*/ 0 h 36"/>
                          </a:gdLst>
                          <a:ahLst/>
                          <a:cxnLst>
                            <a:cxn ang="0">
                              <a:pos x="T0" y="T1"/>
                            </a:cxn>
                            <a:cxn ang="0">
                              <a:pos x="T2" y="T3"/>
                            </a:cxn>
                            <a:cxn ang="0">
                              <a:pos x="T4" y="T5"/>
                            </a:cxn>
                            <a:cxn ang="0">
                              <a:pos x="T6" y="T7"/>
                            </a:cxn>
                            <a:cxn ang="0">
                              <a:pos x="T8" y="T9"/>
                            </a:cxn>
                          </a:cxnLst>
                          <a:rect l="0" t="0" r="r" b="b"/>
                          <a:pathLst>
                            <a:path w="36" h="36">
                              <a:moveTo>
                                <a:pt x="18" y="0"/>
                              </a:moveTo>
                              <a:lnTo>
                                <a:pt x="36" y="18"/>
                              </a:lnTo>
                              <a:lnTo>
                                <a:pt x="18" y="36"/>
                              </a:lnTo>
                              <a:lnTo>
                                <a:pt x="0" y="18"/>
                              </a:lnTo>
                              <a:lnTo>
                                <a:pt x="18" y="0"/>
                              </a:lnTo>
                              <a:close/>
                            </a:path>
                          </a:pathLst>
                        </a:custGeom>
                        <a:solidFill>
                          <a:srgbClr val="F24F11"/>
                        </a:solidFill>
                        <a:ln w="9525">
                          <a:solidFill>
                            <a:srgbClr val="F24F11"/>
                          </a:solidFill>
                          <a:prstDash val="solid"/>
                          <a:round/>
                          <a:headEnd/>
                          <a:tailEnd/>
                        </a:ln>
                      </p:spPr>
                      <p:txBody>
                        <a:bodyPr/>
                        <a:lstStyle/>
                        <a:p>
                          <a:endParaRPr lang="it-IT"/>
                        </a:p>
                      </p:txBody>
                    </p:sp>
                    <p:sp>
                      <p:nvSpPr>
                        <p:cNvPr id="513" name="Freeform 117"/>
                        <p:cNvSpPr>
                          <a:spLocks/>
                        </p:cNvSpPr>
                        <p:nvPr/>
                      </p:nvSpPr>
                      <p:spPr bwMode="auto">
                        <a:xfrm>
                          <a:off x="1219" y="2890"/>
                          <a:ext cx="32" cy="31"/>
                        </a:xfrm>
                        <a:custGeom>
                          <a:avLst/>
                          <a:gdLst>
                            <a:gd name="T0" fmla="*/ 18 w 36"/>
                            <a:gd name="T1" fmla="*/ 0 h 36"/>
                            <a:gd name="T2" fmla="*/ 36 w 36"/>
                            <a:gd name="T3" fmla="*/ 18 h 36"/>
                            <a:gd name="T4" fmla="*/ 18 w 36"/>
                            <a:gd name="T5" fmla="*/ 36 h 36"/>
                            <a:gd name="T6" fmla="*/ 0 w 36"/>
                            <a:gd name="T7" fmla="*/ 18 h 36"/>
                            <a:gd name="T8" fmla="*/ 18 w 36"/>
                            <a:gd name="T9" fmla="*/ 0 h 36"/>
                          </a:gdLst>
                          <a:ahLst/>
                          <a:cxnLst>
                            <a:cxn ang="0">
                              <a:pos x="T0" y="T1"/>
                            </a:cxn>
                            <a:cxn ang="0">
                              <a:pos x="T2" y="T3"/>
                            </a:cxn>
                            <a:cxn ang="0">
                              <a:pos x="T4" y="T5"/>
                            </a:cxn>
                            <a:cxn ang="0">
                              <a:pos x="T6" y="T7"/>
                            </a:cxn>
                            <a:cxn ang="0">
                              <a:pos x="T8" y="T9"/>
                            </a:cxn>
                          </a:cxnLst>
                          <a:rect l="0" t="0" r="r" b="b"/>
                          <a:pathLst>
                            <a:path w="36" h="36">
                              <a:moveTo>
                                <a:pt x="18" y="0"/>
                              </a:moveTo>
                              <a:lnTo>
                                <a:pt x="36" y="18"/>
                              </a:lnTo>
                              <a:lnTo>
                                <a:pt x="18" y="36"/>
                              </a:lnTo>
                              <a:lnTo>
                                <a:pt x="0" y="18"/>
                              </a:lnTo>
                              <a:lnTo>
                                <a:pt x="18" y="0"/>
                              </a:lnTo>
                              <a:close/>
                            </a:path>
                          </a:pathLst>
                        </a:custGeom>
                        <a:solidFill>
                          <a:srgbClr val="F24F11"/>
                        </a:solidFill>
                        <a:ln w="9525">
                          <a:solidFill>
                            <a:srgbClr val="F24F11"/>
                          </a:solidFill>
                          <a:prstDash val="solid"/>
                          <a:round/>
                          <a:headEnd/>
                          <a:tailEnd/>
                        </a:ln>
                      </p:spPr>
                      <p:txBody>
                        <a:bodyPr/>
                        <a:lstStyle/>
                        <a:p>
                          <a:endParaRPr lang="it-IT"/>
                        </a:p>
                      </p:txBody>
                    </p:sp>
                    <p:sp>
                      <p:nvSpPr>
                        <p:cNvPr id="514" name="Freeform 118"/>
                        <p:cNvSpPr>
                          <a:spLocks/>
                        </p:cNvSpPr>
                        <p:nvPr/>
                      </p:nvSpPr>
                      <p:spPr bwMode="auto">
                        <a:xfrm>
                          <a:off x="1520" y="2483"/>
                          <a:ext cx="32" cy="31"/>
                        </a:xfrm>
                        <a:custGeom>
                          <a:avLst/>
                          <a:gdLst>
                            <a:gd name="T0" fmla="*/ 18 w 36"/>
                            <a:gd name="T1" fmla="*/ 0 h 36"/>
                            <a:gd name="T2" fmla="*/ 36 w 36"/>
                            <a:gd name="T3" fmla="*/ 18 h 36"/>
                            <a:gd name="T4" fmla="*/ 18 w 36"/>
                            <a:gd name="T5" fmla="*/ 36 h 36"/>
                            <a:gd name="T6" fmla="*/ 0 w 36"/>
                            <a:gd name="T7" fmla="*/ 18 h 36"/>
                            <a:gd name="T8" fmla="*/ 18 w 36"/>
                            <a:gd name="T9" fmla="*/ 0 h 36"/>
                          </a:gdLst>
                          <a:ahLst/>
                          <a:cxnLst>
                            <a:cxn ang="0">
                              <a:pos x="T0" y="T1"/>
                            </a:cxn>
                            <a:cxn ang="0">
                              <a:pos x="T2" y="T3"/>
                            </a:cxn>
                            <a:cxn ang="0">
                              <a:pos x="T4" y="T5"/>
                            </a:cxn>
                            <a:cxn ang="0">
                              <a:pos x="T6" y="T7"/>
                            </a:cxn>
                            <a:cxn ang="0">
                              <a:pos x="T8" y="T9"/>
                            </a:cxn>
                          </a:cxnLst>
                          <a:rect l="0" t="0" r="r" b="b"/>
                          <a:pathLst>
                            <a:path w="36" h="36">
                              <a:moveTo>
                                <a:pt x="18" y="0"/>
                              </a:moveTo>
                              <a:lnTo>
                                <a:pt x="36" y="18"/>
                              </a:lnTo>
                              <a:lnTo>
                                <a:pt x="18" y="36"/>
                              </a:lnTo>
                              <a:lnTo>
                                <a:pt x="0" y="18"/>
                              </a:lnTo>
                              <a:lnTo>
                                <a:pt x="18" y="0"/>
                              </a:lnTo>
                              <a:close/>
                            </a:path>
                          </a:pathLst>
                        </a:custGeom>
                        <a:solidFill>
                          <a:srgbClr val="F24F11"/>
                        </a:solidFill>
                        <a:ln w="9525">
                          <a:solidFill>
                            <a:srgbClr val="F24F11"/>
                          </a:solidFill>
                          <a:prstDash val="solid"/>
                          <a:round/>
                          <a:headEnd/>
                          <a:tailEnd/>
                        </a:ln>
                      </p:spPr>
                      <p:txBody>
                        <a:bodyPr/>
                        <a:lstStyle/>
                        <a:p>
                          <a:endParaRPr lang="it-IT"/>
                        </a:p>
                      </p:txBody>
                    </p:sp>
                    <p:sp>
                      <p:nvSpPr>
                        <p:cNvPr id="515" name="Freeform 119"/>
                        <p:cNvSpPr>
                          <a:spLocks/>
                        </p:cNvSpPr>
                        <p:nvPr/>
                      </p:nvSpPr>
                      <p:spPr bwMode="auto">
                        <a:xfrm>
                          <a:off x="1388" y="2824"/>
                          <a:ext cx="32" cy="31"/>
                        </a:xfrm>
                        <a:custGeom>
                          <a:avLst/>
                          <a:gdLst>
                            <a:gd name="T0" fmla="*/ 18 w 36"/>
                            <a:gd name="T1" fmla="*/ 0 h 36"/>
                            <a:gd name="T2" fmla="*/ 36 w 36"/>
                            <a:gd name="T3" fmla="*/ 18 h 36"/>
                            <a:gd name="T4" fmla="*/ 18 w 36"/>
                            <a:gd name="T5" fmla="*/ 36 h 36"/>
                            <a:gd name="T6" fmla="*/ 0 w 36"/>
                            <a:gd name="T7" fmla="*/ 18 h 36"/>
                            <a:gd name="T8" fmla="*/ 18 w 36"/>
                            <a:gd name="T9" fmla="*/ 0 h 36"/>
                          </a:gdLst>
                          <a:ahLst/>
                          <a:cxnLst>
                            <a:cxn ang="0">
                              <a:pos x="T0" y="T1"/>
                            </a:cxn>
                            <a:cxn ang="0">
                              <a:pos x="T2" y="T3"/>
                            </a:cxn>
                            <a:cxn ang="0">
                              <a:pos x="T4" y="T5"/>
                            </a:cxn>
                            <a:cxn ang="0">
                              <a:pos x="T6" y="T7"/>
                            </a:cxn>
                            <a:cxn ang="0">
                              <a:pos x="T8" y="T9"/>
                            </a:cxn>
                          </a:cxnLst>
                          <a:rect l="0" t="0" r="r" b="b"/>
                          <a:pathLst>
                            <a:path w="36" h="36">
                              <a:moveTo>
                                <a:pt x="18" y="0"/>
                              </a:moveTo>
                              <a:lnTo>
                                <a:pt x="36" y="18"/>
                              </a:lnTo>
                              <a:lnTo>
                                <a:pt x="18" y="36"/>
                              </a:lnTo>
                              <a:lnTo>
                                <a:pt x="0" y="18"/>
                              </a:lnTo>
                              <a:lnTo>
                                <a:pt x="18" y="0"/>
                              </a:lnTo>
                              <a:close/>
                            </a:path>
                          </a:pathLst>
                        </a:custGeom>
                        <a:solidFill>
                          <a:srgbClr val="F24F11"/>
                        </a:solidFill>
                        <a:ln w="9525">
                          <a:solidFill>
                            <a:srgbClr val="F24F11"/>
                          </a:solidFill>
                          <a:prstDash val="solid"/>
                          <a:round/>
                          <a:headEnd/>
                          <a:tailEnd/>
                        </a:ln>
                      </p:spPr>
                      <p:txBody>
                        <a:bodyPr/>
                        <a:lstStyle/>
                        <a:p>
                          <a:endParaRPr lang="it-IT"/>
                        </a:p>
                      </p:txBody>
                    </p:sp>
                    <p:sp>
                      <p:nvSpPr>
                        <p:cNvPr id="516" name="Freeform 120"/>
                        <p:cNvSpPr>
                          <a:spLocks/>
                        </p:cNvSpPr>
                        <p:nvPr/>
                      </p:nvSpPr>
                      <p:spPr bwMode="auto">
                        <a:xfrm>
                          <a:off x="1727" y="2590"/>
                          <a:ext cx="31" cy="31"/>
                        </a:xfrm>
                        <a:custGeom>
                          <a:avLst/>
                          <a:gdLst>
                            <a:gd name="T0" fmla="*/ 18 w 36"/>
                            <a:gd name="T1" fmla="*/ 0 h 36"/>
                            <a:gd name="T2" fmla="*/ 36 w 36"/>
                            <a:gd name="T3" fmla="*/ 18 h 36"/>
                            <a:gd name="T4" fmla="*/ 18 w 36"/>
                            <a:gd name="T5" fmla="*/ 36 h 36"/>
                            <a:gd name="T6" fmla="*/ 0 w 36"/>
                            <a:gd name="T7" fmla="*/ 18 h 36"/>
                            <a:gd name="T8" fmla="*/ 18 w 36"/>
                            <a:gd name="T9" fmla="*/ 0 h 36"/>
                          </a:gdLst>
                          <a:ahLst/>
                          <a:cxnLst>
                            <a:cxn ang="0">
                              <a:pos x="T0" y="T1"/>
                            </a:cxn>
                            <a:cxn ang="0">
                              <a:pos x="T2" y="T3"/>
                            </a:cxn>
                            <a:cxn ang="0">
                              <a:pos x="T4" y="T5"/>
                            </a:cxn>
                            <a:cxn ang="0">
                              <a:pos x="T6" y="T7"/>
                            </a:cxn>
                            <a:cxn ang="0">
                              <a:pos x="T8" y="T9"/>
                            </a:cxn>
                          </a:cxnLst>
                          <a:rect l="0" t="0" r="r" b="b"/>
                          <a:pathLst>
                            <a:path w="36" h="36">
                              <a:moveTo>
                                <a:pt x="18" y="0"/>
                              </a:moveTo>
                              <a:lnTo>
                                <a:pt x="36" y="18"/>
                              </a:lnTo>
                              <a:lnTo>
                                <a:pt x="18" y="36"/>
                              </a:lnTo>
                              <a:lnTo>
                                <a:pt x="0" y="18"/>
                              </a:lnTo>
                              <a:lnTo>
                                <a:pt x="18" y="0"/>
                              </a:lnTo>
                              <a:close/>
                            </a:path>
                          </a:pathLst>
                        </a:custGeom>
                        <a:solidFill>
                          <a:srgbClr val="F24F11"/>
                        </a:solidFill>
                        <a:ln w="9525">
                          <a:solidFill>
                            <a:srgbClr val="F24F11"/>
                          </a:solidFill>
                          <a:prstDash val="solid"/>
                          <a:round/>
                          <a:headEnd/>
                          <a:tailEnd/>
                        </a:ln>
                      </p:spPr>
                      <p:txBody>
                        <a:bodyPr/>
                        <a:lstStyle/>
                        <a:p>
                          <a:endParaRPr lang="it-IT"/>
                        </a:p>
                      </p:txBody>
                    </p:sp>
                    <p:sp>
                      <p:nvSpPr>
                        <p:cNvPr id="517" name="Freeform 121"/>
                        <p:cNvSpPr>
                          <a:spLocks/>
                        </p:cNvSpPr>
                        <p:nvPr/>
                      </p:nvSpPr>
                      <p:spPr bwMode="auto">
                        <a:xfrm>
                          <a:off x="1668" y="2493"/>
                          <a:ext cx="32" cy="31"/>
                        </a:xfrm>
                        <a:custGeom>
                          <a:avLst/>
                          <a:gdLst>
                            <a:gd name="T0" fmla="*/ 18 w 36"/>
                            <a:gd name="T1" fmla="*/ 0 h 36"/>
                            <a:gd name="T2" fmla="*/ 36 w 36"/>
                            <a:gd name="T3" fmla="*/ 18 h 36"/>
                            <a:gd name="T4" fmla="*/ 18 w 36"/>
                            <a:gd name="T5" fmla="*/ 36 h 36"/>
                            <a:gd name="T6" fmla="*/ 0 w 36"/>
                            <a:gd name="T7" fmla="*/ 18 h 36"/>
                            <a:gd name="T8" fmla="*/ 18 w 36"/>
                            <a:gd name="T9" fmla="*/ 0 h 36"/>
                          </a:gdLst>
                          <a:ahLst/>
                          <a:cxnLst>
                            <a:cxn ang="0">
                              <a:pos x="T0" y="T1"/>
                            </a:cxn>
                            <a:cxn ang="0">
                              <a:pos x="T2" y="T3"/>
                            </a:cxn>
                            <a:cxn ang="0">
                              <a:pos x="T4" y="T5"/>
                            </a:cxn>
                            <a:cxn ang="0">
                              <a:pos x="T6" y="T7"/>
                            </a:cxn>
                            <a:cxn ang="0">
                              <a:pos x="T8" y="T9"/>
                            </a:cxn>
                          </a:cxnLst>
                          <a:rect l="0" t="0" r="r" b="b"/>
                          <a:pathLst>
                            <a:path w="36" h="36">
                              <a:moveTo>
                                <a:pt x="18" y="0"/>
                              </a:moveTo>
                              <a:lnTo>
                                <a:pt x="36" y="18"/>
                              </a:lnTo>
                              <a:lnTo>
                                <a:pt x="18" y="36"/>
                              </a:lnTo>
                              <a:lnTo>
                                <a:pt x="0" y="18"/>
                              </a:lnTo>
                              <a:lnTo>
                                <a:pt x="18" y="0"/>
                              </a:lnTo>
                              <a:close/>
                            </a:path>
                          </a:pathLst>
                        </a:custGeom>
                        <a:solidFill>
                          <a:srgbClr val="F24F11"/>
                        </a:solidFill>
                        <a:ln w="9525">
                          <a:solidFill>
                            <a:srgbClr val="F24F11"/>
                          </a:solidFill>
                          <a:prstDash val="solid"/>
                          <a:round/>
                          <a:headEnd/>
                          <a:tailEnd/>
                        </a:ln>
                      </p:spPr>
                      <p:txBody>
                        <a:bodyPr/>
                        <a:lstStyle/>
                        <a:p>
                          <a:endParaRPr lang="it-IT"/>
                        </a:p>
                      </p:txBody>
                    </p:sp>
                    <p:sp>
                      <p:nvSpPr>
                        <p:cNvPr id="518" name="Freeform 122"/>
                        <p:cNvSpPr>
                          <a:spLocks/>
                        </p:cNvSpPr>
                        <p:nvPr/>
                      </p:nvSpPr>
                      <p:spPr bwMode="auto">
                        <a:xfrm>
                          <a:off x="1409" y="3425"/>
                          <a:ext cx="32" cy="31"/>
                        </a:xfrm>
                        <a:custGeom>
                          <a:avLst/>
                          <a:gdLst>
                            <a:gd name="T0" fmla="*/ 18 w 36"/>
                            <a:gd name="T1" fmla="*/ 0 h 36"/>
                            <a:gd name="T2" fmla="*/ 36 w 36"/>
                            <a:gd name="T3" fmla="*/ 18 h 36"/>
                            <a:gd name="T4" fmla="*/ 18 w 36"/>
                            <a:gd name="T5" fmla="*/ 36 h 36"/>
                            <a:gd name="T6" fmla="*/ 0 w 36"/>
                            <a:gd name="T7" fmla="*/ 18 h 36"/>
                            <a:gd name="T8" fmla="*/ 18 w 36"/>
                            <a:gd name="T9" fmla="*/ 0 h 36"/>
                          </a:gdLst>
                          <a:ahLst/>
                          <a:cxnLst>
                            <a:cxn ang="0">
                              <a:pos x="T0" y="T1"/>
                            </a:cxn>
                            <a:cxn ang="0">
                              <a:pos x="T2" y="T3"/>
                            </a:cxn>
                            <a:cxn ang="0">
                              <a:pos x="T4" y="T5"/>
                            </a:cxn>
                            <a:cxn ang="0">
                              <a:pos x="T6" y="T7"/>
                            </a:cxn>
                            <a:cxn ang="0">
                              <a:pos x="T8" y="T9"/>
                            </a:cxn>
                          </a:cxnLst>
                          <a:rect l="0" t="0" r="r" b="b"/>
                          <a:pathLst>
                            <a:path w="36" h="36">
                              <a:moveTo>
                                <a:pt x="18" y="0"/>
                              </a:moveTo>
                              <a:lnTo>
                                <a:pt x="36" y="18"/>
                              </a:lnTo>
                              <a:lnTo>
                                <a:pt x="18" y="36"/>
                              </a:lnTo>
                              <a:lnTo>
                                <a:pt x="0" y="18"/>
                              </a:lnTo>
                              <a:lnTo>
                                <a:pt x="18" y="0"/>
                              </a:lnTo>
                              <a:close/>
                            </a:path>
                          </a:pathLst>
                        </a:custGeom>
                        <a:solidFill>
                          <a:srgbClr val="F24F11"/>
                        </a:solidFill>
                        <a:ln w="9525">
                          <a:solidFill>
                            <a:srgbClr val="F24F11"/>
                          </a:solidFill>
                          <a:prstDash val="solid"/>
                          <a:round/>
                          <a:headEnd/>
                          <a:tailEnd/>
                        </a:ln>
                      </p:spPr>
                      <p:txBody>
                        <a:bodyPr/>
                        <a:lstStyle/>
                        <a:p>
                          <a:endParaRPr lang="it-IT"/>
                        </a:p>
                      </p:txBody>
                    </p:sp>
                    <p:sp>
                      <p:nvSpPr>
                        <p:cNvPr id="519" name="Freeform 123"/>
                        <p:cNvSpPr>
                          <a:spLocks/>
                        </p:cNvSpPr>
                        <p:nvPr/>
                      </p:nvSpPr>
                      <p:spPr bwMode="auto">
                        <a:xfrm>
                          <a:off x="1711" y="2408"/>
                          <a:ext cx="31" cy="29"/>
                        </a:xfrm>
                        <a:custGeom>
                          <a:avLst/>
                          <a:gdLst>
                            <a:gd name="T0" fmla="*/ 18 w 36"/>
                            <a:gd name="T1" fmla="*/ 0 h 35"/>
                            <a:gd name="T2" fmla="*/ 36 w 36"/>
                            <a:gd name="T3" fmla="*/ 18 h 35"/>
                            <a:gd name="T4" fmla="*/ 18 w 36"/>
                            <a:gd name="T5" fmla="*/ 35 h 35"/>
                            <a:gd name="T6" fmla="*/ 0 w 36"/>
                            <a:gd name="T7" fmla="*/ 18 h 35"/>
                            <a:gd name="T8" fmla="*/ 18 w 36"/>
                            <a:gd name="T9" fmla="*/ 0 h 35"/>
                          </a:gdLst>
                          <a:ahLst/>
                          <a:cxnLst>
                            <a:cxn ang="0">
                              <a:pos x="T0" y="T1"/>
                            </a:cxn>
                            <a:cxn ang="0">
                              <a:pos x="T2" y="T3"/>
                            </a:cxn>
                            <a:cxn ang="0">
                              <a:pos x="T4" y="T5"/>
                            </a:cxn>
                            <a:cxn ang="0">
                              <a:pos x="T6" y="T7"/>
                            </a:cxn>
                            <a:cxn ang="0">
                              <a:pos x="T8" y="T9"/>
                            </a:cxn>
                          </a:cxnLst>
                          <a:rect l="0" t="0" r="r" b="b"/>
                          <a:pathLst>
                            <a:path w="36" h="35">
                              <a:moveTo>
                                <a:pt x="18" y="0"/>
                              </a:moveTo>
                              <a:lnTo>
                                <a:pt x="36" y="18"/>
                              </a:lnTo>
                              <a:lnTo>
                                <a:pt x="18" y="35"/>
                              </a:lnTo>
                              <a:lnTo>
                                <a:pt x="0" y="18"/>
                              </a:lnTo>
                              <a:lnTo>
                                <a:pt x="18" y="0"/>
                              </a:lnTo>
                              <a:close/>
                            </a:path>
                          </a:pathLst>
                        </a:custGeom>
                        <a:solidFill>
                          <a:srgbClr val="F24F11"/>
                        </a:solidFill>
                        <a:ln w="9525">
                          <a:solidFill>
                            <a:srgbClr val="F24F11"/>
                          </a:solidFill>
                          <a:prstDash val="solid"/>
                          <a:round/>
                          <a:headEnd/>
                          <a:tailEnd/>
                        </a:ln>
                      </p:spPr>
                      <p:txBody>
                        <a:bodyPr/>
                        <a:lstStyle/>
                        <a:p>
                          <a:endParaRPr lang="it-IT"/>
                        </a:p>
                      </p:txBody>
                    </p:sp>
                    <p:sp>
                      <p:nvSpPr>
                        <p:cNvPr id="520" name="Freeform 124"/>
                        <p:cNvSpPr>
                          <a:spLocks/>
                        </p:cNvSpPr>
                        <p:nvPr/>
                      </p:nvSpPr>
                      <p:spPr bwMode="auto">
                        <a:xfrm>
                          <a:off x="1711" y="2021"/>
                          <a:ext cx="31" cy="30"/>
                        </a:xfrm>
                        <a:custGeom>
                          <a:avLst/>
                          <a:gdLst>
                            <a:gd name="T0" fmla="*/ 18 w 36"/>
                            <a:gd name="T1" fmla="*/ 0 h 36"/>
                            <a:gd name="T2" fmla="*/ 36 w 36"/>
                            <a:gd name="T3" fmla="*/ 18 h 36"/>
                            <a:gd name="T4" fmla="*/ 18 w 36"/>
                            <a:gd name="T5" fmla="*/ 36 h 36"/>
                            <a:gd name="T6" fmla="*/ 0 w 36"/>
                            <a:gd name="T7" fmla="*/ 18 h 36"/>
                            <a:gd name="T8" fmla="*/ 18 w 36"/>
                            <a:gd name="T9" fmla="*/ 0 h 36"/>
                          </a:gdLst>
                          <a:ahLst/>
                          <a:cxnLst>
                            <a:cxn ang="0">
                              <a:pos x="T0" y="T1"/>
                            </a:cxn>
                            <a:cxn ang="0">
                              <a:pos x="T2" y="T3"/>
                            </a:cxn>
                            <a:cxn ang="0">
                              <a:pos x="T4" y="T5"/>
                            </a:cxn>
                            <a:cxn ang="0">
                              <a:pos x="T6" y="T7"/>
                            </a:cxn>
                            <a:cxn ang="0">
                              <a:pos x="T8" y="T9"/>
                            </a:cxn>
                          </a:cxnLst>
                          <a:rect l="0" t="0" r="r" b="b"/>
                          <a:pathLst>
                            <a:path w="36" h="36">
                              <a:moveTo>
                                <a:pt x="18" y="0"/>
                              </a:moveTo>
                              <a:lnTo>
                                <a:pt x="36" y="18"/>
                              </a:lnTo>
                              <a:lnTo>
                                <a:pt x="18" y="36"/>
                              </a:lnTo>
                              <a:lnTo>
                                <a:pt x="0" y="18"/>
                              </a:lnTo>
                              <a:lnTo>
                                <a:pt x="18" y="0"/>
                              </a:lnTo>
                              <a:close/>
                            </a:path>
                          </a:pathLst>
                        </a:custGeom>
                        <a:solidFill>
                          <a:srgbClr val="F24F11"/>
                        </a:solidFill>
                        <a:ln w="9525">
                          <a:solidFill>
                            <a:srgbClr val="F24F11"/>
                          </a:solidFill>
                          <a:prstDash val="solid"/>
                          <a:round/>
                          <a:headEnd/>
                          <a:tailEnd/>
                        </a:ln>
                      </p:spPr>
                      <p:txBody>
                        <a:bodyPr/>
                        <a:lstStyle/>
                        <a:p>
                          <a:endParaRPr lang="it-IT"/>
                        </a:p>
                      </p:txBody>
                    </p:sp>
                    <p:sp>
                      <p:nvSpPr>
                        <p:cNvPr id="521" name="Freeform 125"/>
                        <p:cNvSpPr>
                          <a:spLocks/>
                        </p:cNvSpPr>
                        <p:nvPr/>
                      </p:nvSpPr>
                      <p:spPr bwMode="auto">
                        <a:xfrm>
                          <a:off x="1573" y="2016"/>
                          <a:ext cx="32" cy="30"/>
                        </a:xfrm>
                        <a:custGeom>
                          <a:avLst/>
                          <a:gdLst>
                            <a:gd name="T0" fmla="*/ 18 w 36"/>
                            <a:gd name="T1" fmla="*/ 0 h 36"/>
                            <a:gd name="T2" fmla="*/ 36 w 36"/>
                            <a:gd name="T3" fmla="*/ 18 h 36"/>
                            <a:gd name="T4" fmla="*/ 18 w 36"/>
                            <a:gd name="T5" fmla="*/ 36 h 36"/>
                            <a:gd name="T6" fmla="*/ 0 w 36"/>
                            <a:gd name="T7" fmla="*/ 18 h 36"/>
                            <a:gd name="T8" fmla="*/ 18 w 36"/>
                            <a:gd name="T9" fmla="*/ 0 h 36"/>
                          </a:gdLst>
                          <a:ahLst/>
                          <a:cxnLst>
                            <a:cxn ang="0">
                              <a:pos x="T0" y="T1"/>
                            </a:cxn>
                            <a:cxn ang="0">
                              <a:pos x="T2" y="T3"/>
                            </a:cxn>
                            <a:cxn ang="0">
                              <a:pos x="T4" y="T5"/>
                            </a:cxn>
                            <a:cxn ang="0">
                              <a:pos x="T6" y="T7"/>
                            </a:cxn>
                            <a:cxn ang="0">
                              <a:pos x="T8" y="T9"/>
                            </a:cxn>
                          </a:cxnLst>
                          <a:rect l="0" t="0" r="r" b="b"/>
                          <a:pathLst>
                            <a:path w="36" h="36">
                              <a:moveTo>
                                <a:pt x="18" y="0"/>
                              </a:moveTo>
                              <a:lnTo>
                                <a:pt x="36" y="18"/>
                              </a:lnTo>
                              <a:lnTo>
                                <a:pt x="18" y="36"/>
                              </a:lnTo>
                              <a:lnTo>
                                <a:pt x="0" y="18"/>
                              </a:lnTo>
                              <a:lnTo>
                                <a:pt x="18" y="0"/>
                              </a:lnTo>
                              <a:close/>
                            </a:path>
                          </a:pathLst>
                        </a:custGeom>
                        <a:solidFill>
                          <a:srgbClr val="F24F11"/>
                        </a:solidFill>
                        <a:ln w="9525">
                          <a:solidFill>
                            <a:srgbClr val="F24F11"/>
                          </a:solidFill>
                          <a:prstDash val="solid"/>
                          <a:round/>
                          <a:headEnd/>
                          <a:tailEnd/>
                        </a:ln>
                      </p:spPr>
                      <p:txBody>
                        <a:bodyPr/>
                        <a:lstStyle/>
                        <a:p>
                          <a:endParaRPr lang="it-IT"/>
                        </a:p>
                      </p:txBody>
                    </p:sp>
                    <p:sp>
                      <p:nvSpPr>
                        <p:cNvPr id="522" name="Freeform 126"/>
                        <p:cNvSpPr>
                          <a:spLocks/>
                        </p:cNvSpPr>
                        <p:nvPr/>
                      </p:nvSpPr>
                      <p:spPr bwMode="auto">
                        <a:xfrm>
                          <a:off x="1262" y="2478"/>
                          <a:ext cx="31" cy="31"/>
                        </a:xfrm>
                        <a:custGeom>
                          <a:avLst/>
                          <a:gdLst>
                            <a:gd name="T0" fmla="*/ 18 w 36"/>
                            <a:gd name="T1" fmla="*/ 0 h 36"/>
                            <a:gd name="T2" fmla="*/ 36 w 36"/>
                            <a:gd name="T3" fmla="*/ 18 h 36"/>
                            <a:gd name="T4" fmla="*/ 18 w 36"/>
                            <a:gd name="T5" fmla="*/ 36 h 36"/>
                            <a:gd name="T6" fmla="*/ 0 w 36"/>
                            <a:gd name="T7" fmla="*/ 18 h 36"/>
                            <a:gd name="T8" fmla="*/ 18 w 36"/>
                            <a:gd name="T9" fmla="*/ 0 h 36"/>
                          </a:gdLst>
                          <a:ahLst/>
                          <a:cxnLst>
                            <a:cxn ang="0">
                              <a:pos x="T0" y="T1"/>
                            </a:cxn>
                            <a:cxn ang="0">
                              <a:pos x="T2" y="T3"/>
                            </a:cxn>
                            <a:cxn ang="0">
                              <a:pos x="T4" y="T5"/>
                            </a:cxn>
                            <a:cxn ang="0">
                              <a:pos x="T6" y="T7"/>
                            </a:cxn>
                            <a:cxn ang="0">
                              <a:pos x="T8" y="T9"/>
                            </a:cxn>
                          </a:cxnLst>
                          <a:rect l="0" t="0" r="r" b="b"/>
                          <a:pathLst>
                            <a:path w="36" h="36">
                              <a:moveTo>
                                <a:pt x="18" y="0"/>
                              </a:moveTo>
                              <a:lnTo>
                                <a:pt x="36" y="18"/>
                              </a:lnTo>
                              <a:lnTo>
                                <a:pt x="18" y="36"/>
                              </a:lnTo>
                              <a:lnTo>
                                <a:pt x="0" y="18"/>
                              </a:lnTo>
                              <a:lnTo>
                                <a:pt x="18" y="0"/>
                              </a:lnTo>
                              <a:close/>
                            </a:path>
                          </a:pathLst>
                        </a:custGeom>
                        <a:solidFill>
                          <a:srgbClr val="F24F11"/>
                        </a:solidFill>
                        <a:ln w="9525">
                          <a:solidFill>
                            <a:srgbClr val="F24F11"/>
                          </a:solidFill>
                          <a:prstDash val="solid"/>
                          <a:round/>
                          <a:headEnd/>
                          <a:tailEnd/>
                        </a:ln>
                      </p:spPr>
                      <p:txBody>
                        <a:bodyPr/>
                        <a:lstStyle/>
                        <a:p>
                          <a:endParaRPr lang="it-IT"/>
                        </a:p>
                      </p:txBody>
                    </p:sp>
                  </p:grpSp>
                  <p:sp>
                    <p:nvSpPr>
                      <p:cNvPr id="506" name="Freeform 127"/>
                      <p:cNvSpPr>
                        <a:spLocks/>
                      </p:cNvSpPr>
                      <p:nvPr/>
                    </p:nvSpPr>
                    <p:spPr bwMode="auto">
                      <a:xfrm>
                        <a:off x="2144" y="2580"/>
                        <a:ext cx="32" cy="31"/>
                      </a:xfrm>
                      <a:custGeom>
                        <a:avLst/>
                        <a:gdLst>
                          <a:gd name="T0" fmla="*/ 18 w 36"/>
                          <a:gd name="T1" fmla="*/ 0 h 36"/>
                          <a:gd name="T2" fmla="*/ 36 w 36"/>
                          <a:gd name="T3" fmla="*/ 18 h 36"/>
                          <a:gd name="T4" fmla="*/ 18 w 36"/>
                          <a:gd name="T5" fmla="*/ 36 h 36"/>
                          <a:gd name="T6" fmla="*/ 0 w 36"/>
                          <a:gd name="T7" fmla="*/ 18 h 36"/>
                          <a:gd name="T8" fmla="*/ 18 w 36"/>
                          <a:gd name="T9" fmla="*/ 0 h 36"/>
                        </a:gdLst>
                        <a:ahLst/>
                        <a:cxnLst>
                          <a:cxn ang="0">
                            <a:pos x="T0" y="T1"/>
                          </a:cxn>
                          <a:cxn ang="0">
                            <a:pos x="T2" y="T3"/>
                          </a:cxn>
                          <a:cxn ang="0">
                            <a:pos x="T4" y="T5"/>
                          </a:cxn>
                          <a:cxn ang="0">
                            <a:pos x="T6" y="T7"/>
                          </a:cxn>
                          <a:cxn ang="0">
                            <a:pos x="T8" y="T9"/>
                          </a:cxn>
                        </a:cxnLst>
                        <a:rect l="0" t="0" r="r" b="b"/>
                        <a:pathLst>
                          <a:path w="36" h="36">
                            <a:moveTo>
                              <a:pt x="18" y="0"/>
                            </a:moveTo>
                            <a:lnTo>
                              <a:pt x="36" y="18"/>
                            </a:lnTo>
                            <a:lnTo>
                              <a:pt x="18" y="36"/>
                            </a:lnTo>
                            <a:lnTo>
                              <a:pt x="0" y="18"/>
                            </a:lnTo>
                            <a:lnTo>
                              <a:pt x="18" y="0"/>
                            </a:lnTo>
                            <a:close/>
                          </a:path>
                        </a:pathLst>
                      </a:custGeom>
                      <a:solidFill>
                        <a:srgbClr val="F24F11"/>
                      </a:solidFill>
                      <a:ln w="9525">
                        <a:solidFill>
                          <a:srgbClr val="F24F11"/>
                        </a:solidFill>
                        <a:prstDash val="solid"/>
                        <a:round/>
                        <a:headEnd/>
                        <a:tailEnd/>
                      </a:ln>
                    </p:spPr>
                    <p:txBody>
                      <a:bodyPr/>
                      <a:lstStyle/>
                      <a:p>
                        <a:endParaRPr lang="it-IT"/>
                      </a:p>
                    </p:txBody>
                  </p:sp>
                </p:grpSp>
                <p:sp>
                  <p:nvSpPr>
                    <p:cNvPr id="501" name="Freeform 128"/>
                    <p:cNvSpPr>
                      <a:spLocks/>
                    </p:cNvSpPr>
                    <p:nvPr/>
                  </p:nvSpPr>
                  <p:spPr bwMode="auto">
                    <a:xfrm>
                      <a:off x="2144" y="2580"/>
                      <a:ext cx="32" cy="31"/>
                    </a:xfrm>
                    <a:custGeom>
                      <a:avLst/>
                      <a:gdLst>
                        <a:gd name="T0" fmla="*/ 18 w 36"/>
                        <a:gd name="T1" fmla="*/ 0 h 36"/>
                        <a:gd name="T2" fmla="*/ 36 w 36"/>
                        <a:gd name="T3" fmla="*/ 18 h 36"/>
                        <a:gd name="T4" fmla="*/ 18 w 36"/>
                        <a:gd name="T5" fmla="*/ 36 h 36"/>
                        <a:gd name="T6" fmla="*/ 0 w 36"/>
                        <a:gd name="T7" fmla="*/ 18 h 36"/>
                        <a:gd name="T8" fmla="*/ 18 w 36"/>
                        <a:gd name="T9" fmla="*/ 0 h 36"/>
                      </a:gdLst>
                      <a:ahLst/>
                      <a:cxnLst>
                        <a:cxn ang="0">
                          <a:pos x="T0" y="T1"/>
                        </a:cxn>
                        <a:cxn ang="0">
                          <a:pos x="T2" y="T3"/>
                        </a:cxn>
                        <a:cxn ang="0">
                          <a:pos x="T4" y="T5"/>
                        </a:cxn>
                        <a:cxn ang="0">
                          <a:pos x="T6" y="T7"/>
                        </a:cxn>
                        <a:cxn ang="0">
                          <a:pos x="T8" y="T9"/>
                        </a:cxn>
                      </a:cxnLst>
                      <a:rect l="0" t="0" r="r" b="b"/>
                      <a:pathLst>
                        <a:path w="36" h="36">
                          <a:moveTo>
                            <a:pt x="18" y="0"/>
                          </a:moveTo>
                          <a:lnTo>
                            <a:pt x="36" y="18"/>
                          </a:lnTo>
                          <a:lnTo>
                            <a:pt x="18" y="36"/>
                          </a:lnTo>
                          <a:lnTo>
                            <a:pt x="0" y="18"/>
                          </a:lnTo>
                          <a:lnTo>
                            <a:pt x="18" y="0"/>
                          </a:lnTo>
                          <a:close/>
                        </a:path>
                      </a:pathLst>
                    </a:custGeom>
                    <a:solidFill>
                      <a:srgbClr val="F24F11"/>
                    </a:solidFill>
                    <a:ln w="9525">
                      <a:solidFill>
                        <a:srgbClr val="F24F11"/>
                      </a:solidFill>
                      <a:prstDash val="solid"/>
                      <a:round/>
                      <a:headEnd/>
                      <a:tailEnd/>
                    </a:ln>
                  </p:spPr>
                  <p:txBody>
                    <a:bodyPr/>
                    <a:lstStyle/>
                    <a:p>
                      <a:endParaRPr lang="it-IT"/>
                    </a:p>
                  </p:txBody>
                </p:sp>
              </p:grpSp>
              <p:sp>
                <p:nvSpPr>
                  <p:cNvPr id="499" name="Freeform 129"/>
                  <p:cNvSpPr>
                    <a:spLocks/>
                  </p:cNvSpPr>
                  <p:nvPr/>
                </p:nvSpPr>
                <p:spPr bwMode="auto">
                  <a:xfrm>
                    <a:off x="2144" y="2580"/>
                    <a:ext cx="32" cy="31"/>
                  </a:xfrm>
                  <a:custGeom>
                    <a:avLst/>
                    <a:gdLst>
                      <a:gd name="T0" fmla="*/ 18 w 36"/>
                      <a:gd name="T1" fmla="*/ 0 h 36"/>
                      <a:gd name="T2" fmla="*/ 36 w 36"/>
                      <a:gd name="T3" fmla="*/ 18 h 36"/>
                      <a:gd name="T4" fmla="*/ 18 w 36"/>
                      <a:gd name="T5" fmla="*/ 36 h 36"/>
                      <a:gd name="T6" fmla="*/ 0 w 36"/>
                      <a:gd name="T7" fmla="*/ 18 h 36"/>
                      <a:gd name="T8" fmla="*/ 18 w 36"/>
                      <a:gd name="T9" fmla="*/ 0 h 36"/>
                    </a:gdLst>
                    <a:ahLst/>
                    <a:cxnLst>
                      <a:cxn ang="0">
                        <a:pos x="T0" y="T1"/>
                      </a:cxn>
                      <a:cxn ang="0">
                        <a:pos x="T2" y="T3"/>
                      </a:cxn>
                      <a:cxn ang="0">
                        <a:pos x="T4" y="T5"/>
                      </a:cxn>
                      <a:cxn ang="0">
                        <a:pos x="T6" y="T7"/>
                      </a:cxn>
                      <a:cxn ang="0">
                        <a:pos x="T8" y="T9"/>
                      </a:cxn>
                    </a:cxnLst>
                    <a:rect l="0" t="0" r="r" b="b"/>
                    <a:pathLst>
                      <a:path w="36" h="36">
                        <a:moveTo>
                          <a:pt x="18" y="0"/>
                        </a:moveTo>
                        <a:lnTo>
                          <a:pt x="36" y="18"/>
                        </a:lnTo>
                        <a:lnTo>
                          <a:pt x="18" y="36"/>
                        </a:lnTo>
                        <a:lnTo>
                          <a:pt x="0" y="18"/>
                        </a:lnTo>
                        <a:lnTo>
                          <a:pt x="18" y="0"/>
                        </a:lnTo>
                        <a:close/>
                      </a:path>
                    </a:pathLst>
                  </a:custGeom>
                  <a:solidFill>
                    <a:srgbClr val="F24F11"/>
                  </a:solidFill>
                  <a:ln w="9525">
                    <a:solidFill>
                      <a:srgbClr val="F24F11"/>
                    </a:solidFill>
                    <a:prstDash val="solid"/>
                    <a:round/>
                    <a:headEnd/>
                    <a:tailEnd/>
                  </a:ln>
                </p:spPr>
                <p:txBody>
                  <a:bodyPr/>
                  <a:lstStyle/>
                  <a:p>
                    <a:endParaRPr lang="it-IT"/>
                  </a:p>
                </p:txBody>
              </p:sp>
            </p:grpSp>
            <p:sp>
              <p:nvSpPr>
                <p:cNvPr id="497" name="Freeform 130"/>
                <p:cNvSpPr>
                  <a:spLocks/>
                </p:cNvSpPr>
                <p:nvPr/>
              </p:nvSpPr>
              <p:spPr bwMode="auto">
                <a:xfrm>
                  <a:off x="2144" y="2580"/>
                  <a:ext cx="32" cy="31"/>
                </a:xfrm>
                <a:custGeom>
                  <a:avLst/>
                  <a:gdLst>
                    <a:gd name="T0" fmla="*/ 18 w 36"/>
                    <a:gd name="T1" fmla="*/ 0 h 36"/>
                    <a:gd name="T2" fmla="*/ 36 w 36"/>
                    <a:gd name="T3" fmla="*/ 18 h 36"/>
                    <a:gd name="T4" fmla="*/ 18 w 36"/>
                    <a:gd name="T5" fmla="*/ 36 h 36"/>
                    <a:gd name="T6" fmla="*/ 0 w 36"/>
                    <a:gd name="T7" fmla="*/ 18 h 36"/>
                    <a:gd name="T8" fmla="*/ 18 w 36"/>
                    <a:gd name="T9" fmla="*/ 0 h 36"/>
                  </a:gdLst>
                  <a:ahLst/>
                  <a:cxnLst>
                    <a:cxn ang="0">
                      <a:pos x="T0" y="T1"/>
                    </a:cxn>
                    <a:cxn ang="0">
                      <a:pos x="T2" y="T3"/>
                    </a:cxn>
                    <a:cxn ang="0">
                      <a:pos x="T4" y="T5"/>
                    </a:cxn>
                    <a:cxn ang="0">
                      <a:pos x="T6" y="T7"/>
                    </a:cxn>
                    <a:cxn ang="0">
                      <a:pos x="T8" y="T9"/>
                    </a:cxn>
                  </a:cxnLst>
                  <a:rect l="0" t="0" r="r" b="b"/>
                  <a:pathLst>
                    <a:path w="36" h="36">
                      <a:moveTo>
                        <a:pt x="18" y="0"/>
                      </a:moveTo>
                      <a:lnTo>
                        <a:pt x="36" y="18"/>
                      </a:lnTo>
                      <a:lnTo>
                        <a:pt x="18" y="36"/>
                      </a:lnTo>
                      <a:lnTo>
                        <a:pt x="0" y="18"/>
                      </a:lnTo>
                      <a:lnTo>
                        <a:pt x="18" y="0"/>
                      </a:lnTo>
                      <a:close/>
                    </a:path>
                  </a:pathLst>
                </a:custGeom>
                <a:solidFill>
                  <a:srgbClr val="F24F11"/>
                </a:solidFill>
                <a:ln w="9525">
                  <a:solidFill>
                    <a:srgbClr val="F24F11"/>
                  </a:solidFill>
                  <a:prstDash val="solid"/>
                  <a:round/>
                  <a:headEnd/>
                  <a:tailEnd/>
                </a:ln>
              </p:spPr>
              <p:txBody>
                <a:bodyPr/>
                <a:lstStyle/>
                <a:p>
                  <a:endParaRPr lang="it-IT"/>
                </a:p>
              </p:txBody>
            </p:sp>
          </p:grpSp>
          <p:sp>
            <p:nvSpPr>
              <p:cNvPr id="495" name="Freeform 131"/>
              <p:cNvSpPr>
                <a:spLocks/>
              </p:cNvSpPr>
              <p:nvPr/>
            </p:nvSpPr>
            <p:spPr bwMode="auto">
              <a:xfrm>
                <a:off x="2144" y="2580"/>
                <a:ext cx="32" cy="31"/>
              </a:xfrm>
              <a:custGeom>
                <a:avLst/>
                <a:gdLst>
                  <a:gd name="T0" fmla="*/ 18 w 36"/>
                  <a:gd name="T1" fmla="*/ 0 h 36"/>
                  <a:gd name="T2" fmla="*/ 36 w 36"/>
                  <a:gd name="T3" fmla="*/ 18 h 36"/>
                  <a:gd name="T4" fmla="*/ 18 w 36"/>
                  <a:gd name="T5" fmla="*/ 36 h 36"/>
                  <a:gd name="T6" fmla="*/ 0 w 36"/>
                  <a:gd name="T7" fmla="*/ 18 h 36"/>
                  <a:gd name="T8" fmla="*/ 18 w 36"/>
                  <a:gd name="T9" fmla="*/ 0 h 36"/>
                </a:gdLst>
                <a:ahLst/>
                <a:cxnLst>
                  <a:cxn ang="0">
                    <a:pos x="T0" y="T1"/>
                  </a:cxn>
                  <a:cxn ang="0">
                    <a:pos x="T2" y="T3"/>
                  </a:cxn>
                  <a:cxn ang="0">
                    <a:pos x="T4" y="T5"/>
                  </a:cxn>
                  <a:cxn ang="0">
                    <a:pos x="T6" y="T7"/>
                  </a:cxn>
                  <a:cxn ang="0">
                    <a:pos x="T8" y="T9"/>
                  </a:cxn>
                </a:cxnLst>
                <a:rect l="0" t="0" r="r" b="b"/>
                <a:pathLst>
                  <a:path w="36" h="36">
                    <a:moveTo>
                      <a:pt x="18" y="0"/>
                    </a:moveTo>
                    <a:lnTo>
                      <a:pt x="36" y="18"/>
                    </a:lnTo>
                    <a:lnTo>
                      <a:pt x="18" y="36"/>
                    </a:lnTo>
                    <a:lnTo>
                      <a:pt x="0" y="18"/>
                    </a:lnTo>
                    <a:lnTo>
                      <a:pt x="18" y="0"/>
                    </a:lnTo>
                    <a:close/>
                  </a:path>
                </a:pathLst>
              </a:custGeom>
              <a:solidFill>
                <a:srgbClr val="F24F11"/>
              </a:solidFill>
              <a:ln w="9525">
                <a:solidFill>
                  <a:srgbClr val="F24F11"/>
                </a:solidFill>
                <a:prstDash val="solid"/>
                <a:round/>
                <a:headEnd/>
                <a:tailEnd/>
              </a:ln>
            </p:spPr>
            <p:txBody>
              <a:bodyPr/>
              <a:lstStyle/>
              <a:p>
                <a:endParaRPr lang="it-IT"/>
              </a:p>
            </p:txBody>
          </p:sp>
        </p:grpSp>
        <p:sp>
          <p:nvSpPr>
            <p:cNvPr id="547" name="Text Box 132"/>
            <p:cNvSpPr txBox="1">
              <a:spLocks noChangeArrowheads="1"/>
            </p:cNvSpPr>
            <p:nvPr/>
          </p:nvSpPr>
          <p:spPr bwMode="auto">
            <a:xfrm>
              <a:off x="6372225" y="4365625"/>
              <a:ext cx="879475" cy="314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6347" tIns="43173" rIns="86347" bIns="43173">
              <a:spAutoFit/>
            </a:bodyPr>
            <a:lstStyle>
              <a:lvl1pPr defTabSz="863600">
                <a:defRPr>
                  <a:solidFill>
                    <a:schemeClr val="tx1"/>
                  </a:solidFill>
                  <a:latin typeface="Arial" charset="0"/>
                </a:defRPr>
              </a:lvl1pPr>
              <a:lvl2pPr marL="431800" defTabSz="863600">
                <a:defRPr>
                  <a:solidFill>
                    <a:schemeClr val="tx1"/>
                  </a:solidFill>
                  <a:latin typeface="Arial" charset="0"/>
                </a:defRPr>
              </a:lvl2pPr>
              <a:lvl3pPr marL="863600" defTabSz="863600">
                <a:defRPr>
                  <a:solidFill>
                    <a:schemeClr val="tx1"/>
                  </a:solidFill>
                  <a:latin typeface="Arial" charset="0"/>
                </a:defRPr>
              </a:lvl3pPr>
              <a:lvl4pPr marL="1295400" defTabSz="863600">
                <a:defRPr>
                  <a:solidFill>
                    <a:schemeClr val="tx1"/>
                  </a:solidFill>
                  <a:latin typeface="Arial" charset="0"/>
                </a:defRPr>
              </a:lvl4pPr>
              <a:lvl5pPr marL="1727200" defTabSz="863600">
                <a:defRPr>
                  <a:solidFill>
                    <a:schemeClr val="tx1"/>
                  </a:solidFill>
                  <a:latin typeface="Arial" charset="0"/>
                </a:defRPr>
              </a:lvl5pPr>
              <a:lvl6pPr marL="2184400" defTabSz="863600" fontAlgn="base">
                <a:spcBef>
                  <a:spcPct val="0"/>
                </a:spcBef>
                <a:spcAft>
                  <a:spcPct val="0"/>
                </a:spcAft>
                <a:defRPr>
                  <a:solidFill>
                    <a:schemeClr val="tx1"/>
                  </a:solidFill>
                  <a:latin typeface="Arial" charset="0"/>
                </a:defRPr>
              </a:lvl6pPr>
              <a:lvl7pPr marL="2641600" defTabSz="863600" fontAlgn="base">
                <a:spcBef>
                  <a:spcPct val="0"/>
                </a:spcBef>
                <a:spcAft>
                  <a:spcPct val="0"/>
                </a:spcAft>
                <a:defRPr>
                  <a:solidFill>
                    <a:schemeClr val="tx1"/>
                  </a:solidFill>
                  <a:latin typeface="Arial" charset="0"/>
                </a:defRPr>
              </a:lvl7pPr>
              <a:lvl8pPr marL="3098800" defTabSz="863600" fontAlgn="base">
                <a:spcBef>
                  <a:spcPct val="0"/>
                </a:spcBef>
                <a:spcAft>
                  <a:spcPct val="0"/>
                </a:spcAft>
                <a:defRPr>
                  <a:solidFill>
                    <a:schemeClr val="tx1"/>
                  </a:solidFill>
                  <a:latin typeface="Arial" charset="0"/>
                </a:defRPr>
              </a:lvl8pPr>
              <a:lvl9pPr marL="3556000" defTabSz="863600" fontAlgn="base">
                <a:spcBef>
                  <a:spcPct val="0"/>
                </a:spcBef>
                <a:spcAft>
                  <a:spcPct val="0"/>
                </a:spcAft>
                <a:defRPr>
                  <a:solidFill>
                    <a:schemeClr val="tx1"/>
                  </a:solidFill>
                  <a:latin typeface="Arial" charset="0"/>
                </a:defRPr>
              </a:lvl9pPr>
            </a:lstStyle>
            <a:p>
              <a:pPr eaLnBrk="0" hangingPunct="0">
                <a:spcBef>
                  <a:spcPct val="50000"/>
                </a:spcBef>
              </a:pPr>
              <a:r>
                <a:rPr lang="it-IT" altLang="it-IT" sz="1500" b="1" i="1">
                  <a:solidFill>
                    <a:srgbClr val="004157"/>
                  </a:solidFill>
                  <a:ea typeface="ＭＳ Ｐゴシック" pitchFamily="34" charset="-128"/>
                </a:rPr>
                <a:t>alta</a:t>
              </a:r>
            </a:p>
          </p:txBody>
        </p:sp>
        <p:sp>
          <p:nvSpPr>
            <p:cNvPr id="548" name="Text Box 133"/>
            <p:cNvSpPr txBox="1">
              <a:spLocks noChangeArrowheads="1"/>
            </p:cNvSpPr>
            <p:nvPr/>
          </p:nvSpPr>
          <p:spPr bwMode="auto">
            <a:xfrm>
              <a:off x="827088" y="4292600"/>
              <a:ext cx="1060450" cy="314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6347" tIns="43173" rIns="86347" bIns="43173">
              <a:spAutoFit/>
            </a:bodyPr>
            <a:lstStyle>
              <a:lvl1pPr defTabSz="863600">
                <a:defRPr>
                  <a:solidFill>
                    <a:schemeClr val="tx1"/>
                  </a:solidFill>
                  <a:latin typeface="Arial" charset="0"/>
                </a:defRPr>
              </a:lvl1pPr>
              <a:lvl2pPr marL="431800" defTabSz="863600">
                <a:defRPr>
                  <a:solidFill>
                    <a:schemeClr val="tx1"/>
                  </a:solidFill>
                  <a:latin typeface="Arial" charset="0"/>
                </a:defRPr>
              </a:lvl2pPr>
              <a:lvl3pPr marL="863600" defTabSz="863600">
                <a:defRPr>
                  <a:solidFill>
                    <a:schemeClr val="tx1"/>
                  </a:solidFill>
                  <a:latin typeface="Arial" charset="0"/>
                </a:defRPr>
              </a:lvl3pPr>
              <a:lvl4pPr marL="1295400" defTabSz="863600">
                <a:defRPr>
                  <a:solidFill>
                    <a:schemeClr val="tx1"/>
                  </a:solidFill>
                  <a:latin typeface="Arial" charset="0"/>
                </a:defRPr>
              </a:lvl4pPr>
              <a:lvl5pPr marL="1727200" defTabSz="863600">
                <a:defRPr>
                  <a:solidFill>
                    <a:schemeClr val="tx1"/>
                  </a:solidFill>
                  <a:latin typeface="Arial" charset="0"/>
                </a:defRPr>
              </a:lvl5pPr>
              <a:lvl6pPr marL="2184400" defTabSz="863600" fontAlgn="base">
                <a:spcBef>
                  <a:spcPct val="0"/>
                </a:spcBef>
                <a:spcAft>
                  <a:spcPct val="0"/>
                </a:spcAft>
                <a:defRPr>
                  <a:solidFill>
                    <a:schemeClr val="tx1"/>
                  </a:solidFill>
                  <a:latin typeface="Arial" charset="0"/>
                </a:defRPr>
              </a:lvl6pPr>
              <a:lvl7pPr marL="2641600" defTabSz="863600" fontAlgn="base">
                <a:spcBef>
                  <a:spcPct val="0"/>
                </a:spcBef>
                <a:spcAft>
                  <a:spcPct val="0"/>
                </a:spcAft>
                <a:defRPr>
                  <a:solidFill>
                    <a:schemeClr val="tx1"/>
                  </a:solidFill>
                  <a:latin typeface="Arial" charset="0"/>
                </a:defRPr>
              </a:lvl7pPr>
              <a:lvl8pPr marL="3098800" defTabSz="863600" fontAlgn="base">
                <a:spcBef>
                  <a:spcPct val="0"/>
                </a:spcBef>
                <a:spcAft>
                  <a:spcPct val="0"/>
                </a:spcAft>
                <a:defRPr>
                  <a:solidFill>
                    <a:schemeClr val="tx1"/>
                  </a:solidFill>
                  <a:latin typeface="Arial" charset="0"/>
                </a:defRPr>
              </a:lvl8pPr>
              <a:lvl9pPr marL="3556000" defTabSz="863600" fontAlgn="base">
                <a:spcBef>
                  <a:spcPct val="0"/>
                </a:spcBef>
                <a:spcAft>
                  <a:spcPct val="0"/>
                </a:spcAft>
                <a:defRPr>
                  <a:solidFill>
                    <a:schemeClr val="tx1"/>
                  </a:solidFill>
                  <a:latin typeface="Arial" charset="0"/>
                </a:defRPr>
              </a:lvl9pPr>
            </a:lstStyle>
            <a:p>
              <a:pPr eaLnBrk="0" hangingPunct="0">
                <a:spcBef>
                  <a:spcPct val="50000"/>
                </a:spcBef>
              </a:pPr>
              <a:r>
                <a:rPr lang="it-IT" altLang="it-IT" sz="1500" b="1" i="1">
                  <a:solidFill>
                    <a:srgbClr val="004157"/>
                  </a:solidFill>
                  <a:ea typeface="ＭＳ Ｐゴシック" pitchFamily="34" charset="-128"/>
                </a:rPr>
                <a:t>bassa</a:t>
              </a:r>
            </a:p>
          </p:txBody>
        </p:sp>
        <p:sp>
          <p:nvSpPr>
            <p:cNvPr id="549" name="Text Box 138"/>
            <p:cNvSpPr txBox="1">
              <a:spLocks noChangeArrowheads="1"/>
            </p:cNvSpPr>
            <p:nvPr/>
          </p:nvSpPr>
          <p:spPr bwMode="auto">
            <a:xfrm>
              <a:off x="2051050" y="4365625"/>
              <a:ext cx="4752975" cy="314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6347" tIns="43173" rIns="86347" bIns="43173">
              <a:spAutoFit/>
            </a:bodyPr>
            <a:lstStyle>
              <a:lvl1pPr defTabSz="863600">
                <a:defRPr>
                  <a:solidFill>
                    <a:schemeClr val="tx1"/>
                  </a:solidFill>
                  <a:latin typeface="Arial" charset="0"/>
                </a:defRPr>
              </a:lvl1pPr>
              <a:lvl2pPr marL="431800" defTabSz="863600">
                <a:defRPr>
                  <a:solidFill>
                    <a:schemeClr val="tx1"/>
                  </a:solidFill>
                  <a:latin typeface="Arial" charset="0"/>
                </a:defRPr>
              </a:lvl2pPr>
              <a:lvl3pPr marL="863600" defTabSz="863600">
                <a:defRPr>
                  <a:solidFill>
                    <a:schemeClr val="tx1"/>
                  </a:solidFill>
                  <a:latin typeface="Arial" charset="0"/>
                </a:defRPr>
              </a:lvl3pPr>
              <a:lvl4pPr marL="1295400" defTabSz="863600">
                <a:defRPr>
                  <a:solidFill>
                    <a:schemeClr val="tx1"/>
                  </a:solidFill>
                  <a:latin typeface="Arial" charset="0"/>
                </a:defRPr>
              </a:lvl4pPr>
              <a:lvl5pPr marL="1727200" defTabSz="863600">
                <a:defRPr>
                  <a:solidFill>
                    <a:schemeClr val="tx1"/>
                  </a:solidFill>
                  <a:latin typeface="Arial" charset="0"/>
                </a:defRPr>
              </a:lvl5pPr>
              <a:lvl6pPr marL="2184400" defTabSz="863600" fontAlgn="base">
                <a:spcBef>
                  <a:spcPct val="0"/>
                </a:spcBef>
                <a:spcAft>
                  <a:spcPct val="0"/>
                </a:spcAft>
                <a:defRPr>
                  <a:solidFill>
                    <a:schemeClr val="tx1"/>
                  </a:solidFill>
                  <a:latin typeface="Arial" charset="0"/>
                </a:defRPr>
              </a:lvl6pPr>
              <a:lvl7pPr marL="2641600" defTabSz="863600" fontAlgn="base">
                <a:spcBef>
                  <a:spcPct val="0"/>
                </a:spcBef>
                <a:spcAft>
                  <a:spcPct val="0"/>
                </a:spcAft>
                <a:defRPr>
                  <a:solidFill>
                    <a:schemeClr val="tx1"/>
                  </a:solidFill>
                  <a:latin typeface="Arial" charset="0"/>
                </a:defRPr>
              </a:lvl7pPr>
              <a:lvl8pPr marL="3098800" defTabSz="863600" fontAlgn="base">
                <a:spcBef>
                  <a:spcPct val="0"/>
                </a:spcBef>
                <a:spcAft>
                  <a:spcPct val="0"/>
                </a:spcAft>
                <a:defRPr>
                  <a:solidFill>
                    <a:schemeClr val="tx1"/>
                  </a:solidFill>
                  <a:latin typeface="Arial" charset="0"/>
                </a:defRPr>
              </a:lvl8pPr>
              <a:lvl9pPr marL="3556000" defTabSz="863600" fontAlgn="base">
                <a:spcBef>
                  <a:spcPct val="0"/>
                </a:spcBef>
                <a:spcAft>
                  <a:spcPct val="0"/>
                </a:spcAft>
                <a:defRPr>
                  <a:solidFill>
                    <a:schemeClr val="tx1"/>
                  </a:solidFill>
                  <a:latin typeface="Arial" charset="0"/>
                </a:defRPr>
              </a:lvl9pPr>
            </a:lstStyle>
            <a:p>
              <a:pPr eaLnBrk="0" hangingPunct="0">
                <a:spcBef>
                  <a:spcPct val="50000"/>
                </a:spcBef>
              </a:pPr>
              <a:r>
                <a:rPr lang="it-IT" altLang="it-IT" sz="1500" b="1" i="1">
                  <a:solidFill>
                    <a:srgbClr val="004157"/>
                  </a:solidFill>
                  <a:ea typeface="ＭＳ Ｐゴシック" pitchFamily="34" charset="-128"/>
                </a:rPr>
                <a:t>DISCREZIONALITA’ DEL GESTORE</a:t>
              </a:r>
            </a:p>
          </p:txBody>
        </p:sp>
        <p:sp>
          <p:nvSpPr>
            <p:cNvPr id="550" name="Rectangle 147"/>
            <p:cNvSpPr>
              <a:spLocks noChangeArrowheads="1"/>
            </p:cNvSpPr>
            <p:nvPr/>
          </p:nvSpPr>
          <p:spPr bwMode="auto">
            <a:xfrm>
              <a:off x="827088" y="3933825"/>
              <a:ext cx="6265862" cy="358775"/>
            </a:xfrm>
            <a:prstGeom prst="rect">
              <a:avLst/>
            </a:prstGeom>
            <a:gradFill rotWithShape="1">
              <a:gsLst>
                <a:gs pos="0">
                  <a:schemeClr val="bg1"/>
                </a:gs>
                <a:gs pos="100000">
                  <a:schemeClr val="bg2"/>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sp>
          <p:nvSpPr>
            <p:cNvPr id="551" name="Text Box 149"/>
            <p:cNvSpPr txBox="1">
              <a:spLocks noChangeArrowheads="1"/>
            </p:cNvSpPr>
            <p:nvPr/>
          </p:nvSpPr>
          <p:spPr bwMode="auto">
            <a:xfrm>
              <a:off x="5651500" y="2349500"/>
              <a:ext cx="1728788" cy="450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86347" tIns="43173" rIns="86347" bIns="43173">
              <a:spAutoFit/>
            </a:bodyPr>
            <a:lstStyle>
              <a:lvl1pPr defTabSz="863600">
                <a:defRPr>
                  <a:solidFill>
                    <a:schemeClr val="tx1"/>
                  </a:solidFill>
                  <a:latin typeface="Arial" charset="0"/>
                </a:defRPr>
              </a:lvl1pPr>
              <a:lvl2pPr marL="431800" defTabSz="863600">
                <a:defRPr>
                  <a:solidFill>
                    <a:schemeClr val="tx1"/>
                  </a:solidFill>
                  <a:latin typeface="Arial" charset="0"/>
                </a:defRPr>
              </a:lvl2pPr>
              <a:lvl3pPr marL="863600" defTabSz="863600">
                <a:defRPr>
                  <a:solidFill>
                    <a:schemeClr val="tx1"/>
                  </a:solidFill>
                  <a:latin typeface="Arial" charset="0"/>
                </a:defRPr>
              </a:lvl3pPr>
              <a:lvl4pPr marL="1295400" defTabSz="863600">
                <a:defRPr>
                  <a:solidFill>
                    <a:schemeClr val="tx1"/>
                  </a:solidFill>
                  <a:latin typeface="Arial" charset="0"/>
                </a:defRPr>
              </a:lvl4pPr>
              <a:lvl5pPr marL="1727200" defTabSz="863600">
                <a:defRPr>
                  <a:solidFill>
                    <a:schemeClr val="tx1"/>
                  </a:solidFill>
                  <a:latin typeface="Arial" charset="0"/>
                </a:defRPr>
              </a:lvl5pPr>
              <a:lvl6pPr marL="2184400" defTabSz="863600" fontAlgn="base">
                <a:spcBef>
                  <a:spcPct val="0"/>
                </a:spcBef>
                <a:spcAft>
                  <a:spcPct val="0"/>
                </a:spcAft>
                <a:defRPr>
                  <a:solidFill>
                    <a:schemeClr val="tx1"/>
                  </a:solidFill>
                  <a:latin typeface="Arial" charset="0"/>
                </a:defRPr>
              </a:lvl6pPr>
              <a:lvl7pPr marL="2641600" defTabSz="863600" fontAlgn="base">
                <a:spcBef>
                  <a:spcPct val="0"/>
                </a:spcBef>
                <a:spcAft>
                  <a:spcPct val="0"/>
                </a:spcAft>
                <a:defRPr>
                  <a:solidFill>
                    <a:schemeClr val="tx1"/>
                  </a:solidFill>
                  <a:latin typeface="Arial" charset="0"/>
                </a:defRPr>
              </a:lvl7pPr>
              <a:lvl8pPr marL="3098800" defTabSz="863600" fontAlgn="base">
                <a:spcBef>
                  <a:spcPct val="0"/>
                </a:spcBef>
                <a:spcAft>
                  <a:spcPct val="0"/>
                </a:spcAft>
                <a:defRPr>
                  <a:solidFill>
                    <a:schemeClr val="tx1"/>
                  </a:solidFill>
                  <a:latin typeface="Arial" charset="0"/>
                </a:defRPr>
              </a:lvl8pPr>
              <a:lvl9pPr marL="3556000" defTabSz="863600" fontAlgn="base">
                <a:spcBef>
                  <a:spcPct val="0"/>
                </a:spcBef>
                <a:spcAft>
                  <a:spcPct val="0"/>
                </a:spcAft>
                <a:defRPr>
                  <a:solidFill>
                    <a:schemeClr val="tx1"/>
                  </a:solidFill>
                  <a:latin typeface="Arial" charset="0"/>
                </a:defRPr>
              </a:lvl9pPr>
            </a:lstStyle>
            <a:p>
              <a:pPr eaLnBrk="0" hangingPunct="0"/>
              <a:r>
                <a:rPr lang="it-IT" altLang="it-IT" sz="1200" b="1">
                  <a:solidFill>
                    <a:srgbClr val="004157"/>
                  </a:solidFill>
                  <a:ea typeface="ＭＳ Ｐゴシック" pitchFamily="34" charset="-128"/>
                </a:rPr>
                <a:t>Rendimento del benchmark</a:t>
              </a:r>
              <a:endParaRPr lang="it-IT" altLang="it-IT" sz="1200" b="1" i="1">
                <a:solidFill>
                  <a:srgbClr val="004157"/>
                </a:solidFill>
                <a:ea typeface="ＭＳ Ｐゴシック" pitchFamily="34" charset="-128"/>
              </a:endParaRPr>
            </a:p>
          </p:txBody>
        </p:sp>
        <p:sp>
          <p:nvSpPr>
            <p:cNvPr id="552" name="Text Box 150"/>
            <p:cNvSpPr txBox="1">
              <a:spLocks noChangeArrowheads="1"/>
            </p:cNvSpPr>
            <p:nvPr/>
          </p:nvSpPr>
          <p:spPr bwMode="auto">
            <a:xfrm>
              <a:off x="1789113" y="1412875"/>
              <a:ext cx="1558925" cy="450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86347" tIns="43173" rIns="86347" bIns="43173">
              <a:spAutoFit/>
            </a:bodyPr>
            <a:lstStyle>
              <a:lvl1pPr defTabSz="863600">
                <a:defRPr>
                  <a:solidFill>
                    <a:schemeClr val="tx1"/>
                  </a:solidFill>
                  <a:latin typeface="Arial" charset="0"/>
                </a:defRPr>
              </a:lvl1pPr>
              <a:lvl2pPr marL="431800" defTabSz="863600">
                <a:defRPr>
                  <a:solidFill>
                    <a:schemeClr val="tx1"/>
                  </a:solidFill>
                  <a:latin typeface="Arial" charset="0"/>
                </a:defRPr>
              </a:lvl2pPr>
              <a:lvl3pPr marL="863600" defTabSz="863600">
                <a:defRPr>
                  <a:solidFill>
                    <a:schemeClr val="tx1"/>
                  </a:solidFill>
                  <a:latin typeface="Arial" charset="0"/>
                </a:defRPr>
              </a:lvl3pPr>
              <a:lvl4pPr marL="1295400" defTabSz="863600">
                <a:defRPr>
                  <a:solidFill>
                    <a:schemeClr val="tx1"/>
                  </a:solidFill>
                  <a:latin typeface="Arial" charset="0"/>
                </a:defRPr>
              </a:lvl4pPr>
              <a:lvl5pPr marL="1727200" defTabSz="863600">
                <a:defRPr>
                  <a:solidFill>
                    <a:schemeClr val="tx1"/>
                  </a:solidFill>
                  <a:latin typeface="Arial" charset="0"/>
                </a:defRPr>
              </a:lvl5pPr>
              <a:lvl6pPr marL="2184400" defTabSz="863600" fontAlgn="base">
                <a:spcBef>
                  <a:spcPct val="0"/>
                </a:spcBef>
                <a:spcAft>
                  <a:spcPct val="0"/>
                </a:spcAft>
                <a:defRPr>
                  <a:solidFill>
                    <a:schemeClr val="tx1"/>
                  </a:solidFill>
                  <a:latin typeface="Arial" charset="0"/>
                </a:defRPr>
              </a:lvl6pPr>
              <a:lvl7pPr marL="2641600" defTabSz="863600" fontAlgn="base">
                <a:spcBef>
                  <a:spcPct val="0"/>
                </a:spcBef>
                <a:spcAft>
                  <a:spcPct val="0"/>
                </a:spcAft>
                <a:defRPr>
                  <a:solidFill>
                    <a:schemeClr val="tx1"/>
                  </a:solidFill>
                  <a:latin typeface="Arial" charset="0"/>
                </a:defRPr>
              </a:lvl7pPr>
              <a:lvl8pPr marL="3098800" defTabSz="863600" fontAlgn="base">
                <a:spcBef>
                  <a:spcPct val="0"/>
                </a:spcBef>
                <a:spcAft>
                  <a:spcPct val="0"/>
                </a:spcAft>
                <a:defRPr>
                  <a:solidFill>
                    <a:schemeClr val="tx1"/>
                  </a:solidFill>
                  <a:latin typeface="Arial" charset="0"/>
                </a:defRPr>
              </a:lvl8pPr>
              <a:lvl9pPr marL="3556000" defTabSz="863600" fontAlgn="base">
                <a:spcBef>
                  <a:spcPct val="0"/>
                </a:spcBef>
                <a:spcAft>
                  <a:spcPct val="0"/>
                </a:spcAft>
                <a:defRPr>
                  <a:solidFill>
                    <a:schemeClr val="tx1"/>
                  </a:solidFill>
                  <a:latin typeface="Arial" charset="0"/>
                </a:defRPr>
              </a:lvl9pPr>
            </a:lstStyle>
            <a:p>
              <a:pPr eaLnBrk="0" hangingPunct="0"/>
              <a:r>
                <a:rPr lang="it-IT" altLang="it-IT" sz="1200" b="1">
                  <a:solidFill>
                    <a:srgbClr val="004157"/>
                  </a:solidFill>
                  <a:ea typeface="ＭＳ Ｐゴシック" pitchFamily="34" charset="-128"/>
                </a:rPr>
                <a:t>Rendimento </a:t>
              </a:r>
            </a:p>
            <a:p>
              <a:pPr eaLnBrk="0" hangingPunct="0"/>
              <a:r>
                <a:rPr lang="it-IT" altLang="it-IT" sz="1200" b="1">
                  <a:solidFill>
                    <a:srgbClr val="004157"/>
                  </a:solidFill>
                  <a:ea typeface="ＭＳ Ｐゴシック" pitchFamily="34" charset="-128"/>
                </a:rPr>
                <a:t>delle gestioni</a:t>
              </a:r>
              <a:endParaRPr lang="it-IT" altLang="it-IT" sz="1200" b="1" i="1">
                <a:solidFill>
                  <a:srgbClr val="004157"/>
                </a:solidFill>
                <a:ea typeface="ＭＳ Ｐゴシック" pitchFamily="34" charset="-128"/>
              </a:endParaRPr>
            </a:p>
          </p:txBody>
        </p:sp>
        <p:sp>
          <p:nvSpPr>
            <p:cNvPr id="553" name="Oval 151"/>
            <p:cNvSpPr>
              <a:spLocks noChangeArrowheads="1"/>
            </p:cNvSpPr>
            <p:nvPr/>
          </p:nvSpPr>
          <p:spPr bwMode="auto">
            <a:xfrm>
              <a:off x="971550" y="1412875"/>
              <a:ext cx="719138" cy="288925"/>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it-IT" altLang="it-IT" sz="1100"/>
                <a:t>Step1</a:t>
              </a:r>
            </a:p>
          </p:txBody>
        </p:sp>
        <p:sp>
          <p:nvSpPr>
            <p:cNvPr id="554" name="Oval 152"/>
            <p:cNvSpPr>
              <a:spLocks noChangeArrowheads="1"/>
            </p:cNvSpPr>
            <p:nvPr/>
          </p:nvSpPr>
          <p:spPr bwMode="auto">
            <a:xfrm>
              <a:off x="4572000" y="1844675"/>
              <a:ext cx="719138" cy="288925"/>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it-IT" altLang="it-IT" sz="1100"/>
                <a:t>Step2</a:t>
              </a:r>
            </a:p>
          </p:txBody>
        </p:sp>
        <p:sp>
          <p:nvSpPr>
            <p:cNvPr id="555" name="Oval 154"/>
            <p:cNvSpPr>
              <a:spLocks noChangeArrowheads="1"/>
            </p:cNvSpPr>
            <p:nvPr/>
          </p:nvSpPr>
          <p:spPr bwMode="auto">
            <a:xfrm>
              <a:off x="6011863" y="4003675"/>
              <a:ext cx="719137" cy="288925"/>
            </a:xfrm>
            <a:prstGeom prst="ellipse">
              <a:avLst/>
            </a:prstGeom>
            <a:noFill/>
            <a:ln w="9525">
              <a:solidFill>
                <a:schemeClr val="bg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it-IT" altLang="it-IT" sz="1100">
                  <a:solidFill>
                    <a:schemeClr val="bg1"/>
                  </a:solidFill>
                </a:rPr>
                <a:t>Step3</a:t>
              </a:r>
            </a:p>
          </p:txBody>
        </p:sp>
      </p:grpSp>
    </p:spTree>
    <p:extLst>
      <p:ext uri="{BB962C8B-B14F-4D97-AF65-F5344CB8AC3E}">
        <p14:creationId xmlns:p14="http://schemas.microsoft.com/office/powerpoint/2010/main" val="410543095"/>
      </p:ext>
    </p:extLst>
  </p:cSld>
  <p:clrMapOvr>
    <a:masterClrMapping/>
  </p:clrMapOvr>
  <p:timing>
    <p:tnLst>
      <p:par>
        <p:cTn id="1" dur="indefinite" restart="never" nodeType="tmRoot"/>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026"/>
          <p:cNvSpPr txBox="1">
            <a:spLocks noChangeArrowheads="1"/>
          </p:cNvSpPr>
          <p:nvPr/>
        </p:nvSpPr>
        <p:spPr bwMode="auto">
          <a:xfrm>
            <a:off x="439172" y="260648"/>
            <a:ext cx="8278812" cy="463846"/>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lgn="ctr">
                <a:solidFill>
                  <a:srgbClr val="6699FF"/>
                </a:solidFill>
                <a:miter lim="800000"/>
                <a:headEnd/>
                <a:tailEnd/>
              </a14:hiddenLine>
            </a:ext>
          </a:extLst>
        </p:spPr>
        <p:txBody>
          <a:bodyPr lIns="90000" tIns="46800" rIns="90000" bIns="46800">
            <a:spAutoFit/>
          </a:bodyPr>
          <a:lstStyle/>
          <a:p>
            <a:pPr algn="ctr">
              <a:defRPr/>
            </a:pPr>
            <a:r>
              <a:rPr lang="it-IT" sz="2400" b="1" dirty="0" smtClean="0">
                <a:solidFill>
                  <a:srgbClr val="F26200"/>
                </a:solidFill>
                <a:latin typeface="Georgia" panose="02040502050405020303" pitchFamily="18" charset="0"/>
              </a:rPr>
              <a:t>Le strategie di gestione</a:t>
            </a:r>
            <a:endParaRPr lang="it-IT" sz="2400" b="1" dirty="0">
              <a:solidFill>
                <a:srgbClr val="F26200"/>
              </a:solidFill>
              <a:latin typeface="Georgia" panose="02040502050405020303" pitchFamily="18" charset="0"/>
            </a:endParaRPr>
          </a:p>
        </p:txBody>
      </p:sp>
      <p:sp>
        <p:nvSpPr>
          <p:cNvPr id="2" name="Segnaposto numero diapositiva 1"/>
          <p:cNvSpPr>
            <a:spLocks noGrp="1"/>
          </p:cNvSpPr>
          <p:nvPr>
            <p:ph type="sldNum" sz="quarter" idx="4"/>
          </p:nvPr>
        </p:nvSpPr>
        <p:spPr/>
        <p:txBody>
          <a:bodyPr/>
          <a:lstStyle/>
          <a:p>
            <a:fld id="{CEE20744-6222-4AA3-9D45-8592154090B2}" type="slidenum">
              <a:rPr lang="it-IT" smtClean="0"/>
              <a:pPr/>
              <a:t>228</a:t>
            </a:fld>
            <a:endParaRPr lang="it-IT" dirty="0"/>
          </a:p>
        </p:txBody>
      </p:sp>
      <p:grpSp>
        <p:nvGrpSpPr>
          <p:cNvPr id="3" name="Gruppo 2"/>
          <p:cNvGrpSpPr/>
          <p:nvPr/>
        </p:nvGrpSpPr>
        <p:grpSpPr>
          <a:xfrm>
            <a:off x="1206500" y="620688"/>
            <a:ext cx="7397948" cy="5039518"/>
            <a:chOff x="1206500" y="693738"/>
            <a:chExt cx="6046788" cy="4510087"/>
          </a:xfrm>
        </p:grpSpPr>
        <p:sp>
          <p:nvSpPr>
            <p:cNvPr id="118" name="AutoShape 2"/>
            <p:cNvSpPr>
              <a:spLocks noChangeArrowheads="1"/>
            </p:cNvSpPr>
            <p:nvPr/>
          </p:nvSpPr>
          <p:spPr bwMode="auto">
            <a:xfrm flipV="1">
              <a:off x="3367088" y="1968500"/>
              <a:ext cx="1570037" cy="307975"/>
            </a:xfrm>
            <a:custGeom>
              <a:avLst/>
              <a:gdLst>
                <a:gd name="G0" fmla="+- 3600 0 0"/>
                <a:gd name="G1" fmla="+- 21600 0 3600"/>
                <a:gd name="G2" fmla="*/ 3600 1 2"/>
                <a:gd name="G3" fmla="+- 21600 0 G2"/>
                <a:gd name="G4" fmla="+/ 3600 21600 2"/>
                <a:gd name="G5" fmla="+/ G1 0 2"/>
                <a:gd name="G6" fmla="*/ 21600 21600 3600"/>
                <a:gd name="G7" fmla="*/ G6 1 2"/>
                <a:gd name="G8" fmla="+- 21600 0 G7"/>
                <a:gd name="G9" fmla="*/ 21600 1 2"/>
                <a:gd name="G10" fmla="+- 3600 0 G9"/>
                <a:gd name="G11" fmla="?: G10 G8 0"/>
                <a:gd name="G12" fmla="?: G10 G7 21600"/>
                <a:gd name="T0" fmla="*/ 19800 w 21600"/>
                <a:gd name="T1" fmla="*/ 10800 h 21600"/>
                <a:gd name="T2" fmla="*/ 10800 w 21600"/>
                <a:gd name="T3" fmla="*/ 21600 h 21600"/>
                <a:gd name="T4" fmla="*/ 1800 w 21600"/>
                <a:gd name="T5" fmla="*/ 10800 h 21600"/>
                <a:gd name="T6" fmla="*/ 10800 w 21600"/>
                <a:gd name="T7" fmla="*/ 0 h 21600"/>
                <a:gd name="T8" fmla="*/ 3600 w 21600"/>
                <a:gd name="T9" fmla="*/ 3600 h 21600"/>
                <a:gd name="T10" fmla="*/ 18000 w 21600"/>
                <a:gd name="T11" fmla="*/ 18000 h 21600"/>
              </a:gdLst>
              <a:ahLst/>
              <a:cxnLst>
                <a:cxn ang="0">
                  <a:pos x="T0" y="T1"/>
                </a:cxn>
                <a:cxn ang="0">
                  <a:pos x="T2" y="T3"/>
                </a:cxn>
                <a:cxn ang="0">
                  <a:pos x="T4" y="T5"/>
                </a:cxn>
                <a:cxn ang="0">
                  <a:pos x="T6" y="T7"/>
                </a:cxn>
              </a:cxnLst>
              <a:rect l="T8" t="T9" r="T10" b="T11"/>
              <a:pathLst>
                <a:path w="21600" h="21600">
                  <a:moveTo>
                    <a:pt x="0" y="0"/>
                  </a:moveTo>
                  <a:lnTo>
                    <a:pt x="3600" y="21600"/>
                  </a:lnTo>
                  <a:lnTo>
                    <a:pt x="18000" y="21600"/>
                  </a:lnTo>
                  <a:lnTo>
                    <a:pt x="21600" y="0"/>
                  </a:lnTo>
                  <a:close/>
                </a:path>
              </a:pathLst>
            </a:custGeom>
            <a:solidFill>
              <a:srgbClr val="004157"/>
            </a:solidFill>
            <a:ln>
              <a:noFill/>
            </a:ln>
            <a:extLst>
              <a:ext uri="{91240B29-F687-4F45-9708-019B960494DF}">
                <a14:hiddenLine xmlns:a14="http://schemas.microsoft.com/office/drawing/2010/main" w="9525">
                  <a:solidFill>
                    <a:srgbClr val="F24F11"/>
                  </a:solidFill>
                  <a:miter lim="800000"/>
                  <a:headEnd/>
                  <a:tailEnd/>
                </a14:hiddenLine>
              </a:ext>
            </a:extLst>
          </p:spPr>
          <p:txBody>
            <a:bodyPr wrap="none" anchor="ctr"/>
            <a:lstStyle/>
            <a:p>
              <a:endParaRPr lang="it-IT"/>
            </a:p>
          </p:txBody>
        </p:sp>
        <p:sp>
          <p:nvSpPr>
            <p:cNvPr id="119" name="AutoShape 3"/>
            <p:cNvSpPr>
              <a:spLocks noChangeArrowheads="1"/>
            </p:cNvSpPr>
            <p:nvPr/>
          </p:nvSpPr>
          <p:spPr bwMode="auto">
            <a:xfrm rot="-24458610">
              <a:off x="-338931" y="2678907"/>
              <a:ext cx="4510087" cy="539750"/>
            </a:xfrm>
            <a:prstGeom prst="homePlate">
              <a:avLst>
                <a:gd name="adj" fmla="val 72921"/>
              </a:avLst>
            </a:prstGeom>
            <a:gradFill rotWithShape="0">
              <a:gsLst>
                <a:gs pos="0">
                  <a:srgbClr val="FFF200"/>
                </a:gs>
                <a:gs pos="45000">
                  <a:srgbClr val="FF7A00"/>
                </a:gs>
                <a:gs pos="70000">
                  <a:srgbClr val="FF0300"/>
                </a:gs>
                <a:gs pos="100000">
                  <a:srgbClr val="4D0808"/>
                </a:gs>
              </a:gsLst>
              <a:lin ang="0" scaled="1"/>
            </a:gradFill>
            <a:ln>
              <a:noFill/>
            </a:ln>
            <a:effectLst/>
            <a:extLst>
              <a:ext uri="{91240B29-F687-4F45-9708-019B960494DF}">
                <a14:hiddenLine xmlns:a14="http://schemas.microsoft.com/office/drawing/2010/main" w="12700" cap="sq">
                  <a:solidFill>
                    <a:srgbClr val="99CC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it-IT" altLang="it-IT" b="1" i="1"/>
                <a:t>  LIVELLO DI DELEGA GESTIONALE       </a:t>
              </a:r>
              <a:r>
                <a:rPr lang="it-IT" altLang="it-IT" b="1" i="1">
                  <a:solidFill>
                    <a:schemeClr val="bg1"/>
                  </a:solidFill>
                </a:rPr>
                <a:t>+</a:t>
              </a:r>
              <a:endParaRPr lang="en-US" altLang="it-IT" b="1" i="1">
                <a:solidFill>
                  <a:schemeClr val="bg1"/>
                </a:solidFill>
              </a:endParaRPr>
            </a:p>
          </p:txBody>
        </p:sp>
        <p:sp>
          <p:nvSpPr>
            <p:cNvPr id="120" name="Text Box 4"/>
            <p:cNvSpPr txBox="1">
              <a:spLocks noChangeArrowheads="1"/>
            </p:cNvSpPr>
            <p:nvPr/>
          </p:nvSpPr>
          <p:spPr bwMode="auto">
            <a:xfrm>
              <a:off x="3251200" y="1963738"/>
              <a:ext cx="1814513" cy="31273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algn="ctr">
                  <a:solidFill>
                    <a:srgbClr val="F24F1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ctr" eaLnBrk="0" hangingPunct="0">
                <a:lnSpc>
                  <a:spcPct val="90000"/>
                </a:lnSpc>
              </a:pPr>
              <a:r>
                <a:rPr lang="it-IT" altLang="it-IT" sz="1600" b="1">
                  <a:solidFill>
                    <a:schemeClr val="bg1"/>
                  </a:solidFill>
                  <a:ea typeface="ＭＳ Ｐゴシック" pitchFamily="34" charset="-128"/>
                </a:rPr>
                <a:t>Total return</a:t>
              </a:r>
              <a:endParaRPr lang="en-US" altLang="it-IT" sz="1600" b="1">
                <a:solidFill>
                  <a:schemeClr val="bg1"/>
                </a:solidFill>
                <a:ea typeface="ＭＳ Ｐゴシック" pitchFamily="34" charset="-128"/>
              </a:endParaRPr>
            </a:p>
          </p:txBody>
        </p:sp>
        <p:sp>
          <p:nvSpPr>
            <p:cNvPr id="121" name="AutoShape 5"/>
            <p:cNvSpPr>
              <a:spLocks noChangeArrowheads="1"/>
            </p:cNvSpPr>
            <p:nvPr/>
          </p:nvSpPr>
          <p:spPr bwMode="auto">
            <a:xfrm flipV="1">
              <a:off x="1206500" y="4129088"/>
              <a:ext cx="5905500" cy="550862"/>
            </a:xfrm>
            <a:custGeom>
              <a:avLst/>
              <a:gdLst>
                <a:gd name="G0" fmla="+- 1974 0 0"/>
                <a:gd name="G1" fmla="+- 21600 0 1974"/>
                <a:gd name="G2" fmla="*/ 1974 1 2"/>
                <a:gd name="G3" fmla="+- 21600 0 G2"/>
                <a:gd name="G4" fmla="+/ 1974 21600 2"/>
                <a:gd name="G5" fmla="+/ G1 0 2"/>
                <a:gd name="G6" fmla="*/ 21600 21600 1974"/>
                <a:gd name="G7" fmla="*/ G6 1 2"/>
                <a:gd name="G8" fmla="+- 21600 0 G7"/>
                <a:gd name="G9" fmla="*/ 21600 1 2"/>
                <a:gd name="G10" fmla="+- 1974 0 G9"/>
                <a:gd name="G11" fmla="?: G10 G8 0"/>
                <a:gd name="G12" fmla="?: G10 G7 21600"/>
                <a:gd name="T0" fmla="*/ 20613 w 21600"/>
                <a:gd name="T1" fmla="*/ 10800 h 21600"/>
                <a:gd name="T2" fmla="*/ 10800 w 21600"/>
                <a:gd name="T3" fmla="*/ 21600 h 21600"/>
                <a:gd name="T4" fmla="*/ 987 w 21600"/>
                <a:gd name="T5" fmla="*/ 10800 h 21600"/>
                <a:gd name="T6" fmla="*/ 10800 w 21600"/>
                <a:gd name="T7" fmla="*/ 0 h 21600"/>
                <a:gd name="T8" fmla="*/ 2787 w 21600"/>
                <a:gd name="T9" fmla="*/ 2787 h 21600"/>
                <a:gd name="T10" fmla="*/ 18813 w 21600"/>
                <a:gd name="T11" fmla="*/ 18813 h 21600"/>
              </a:gdLst>
              <a:ahLst/>
              <a:cxnLst>
                <a:cxn ang="0">
                  <a:pos x="T0" y="T1"/>
                </a:cxn>
                <a:cxn ang="0">
                  <a:pos x="T2" y="T3"/>
                </a:cxn>
                <a:cxn ang="0">
                  <a:pos x="T4" y="T5"/>
                </a:cxn>
                <a:cxn ang="0">
                  <a:pos x="T6" y="T7"/>
                </a:cxn>
              </a:cxnLst>
              <a:rect l="T8" t="T9" r="T10" b="T11"/>
              <a:pathLst>
                <a:path w="21600" h="21600">
                  <a:moveTo>
                    <a:pt x="0" y="0"/>
                  </a:moveTo>
                  <a:lnTo>
                    <a:pt x="1974" y="21600"/>
                  </a:lnTo>
                  <a:lnTo>
                    <a:pt x="19626" y="21600"/>
                  </a:lnTo>
                  <a:lnTo>
                    <a:pt x="21600" y="0"/>
                  </a:lnTo>
                  <a:close/>
                </a:path>
              </a:pathLst>
            </a:custGeom>
            <a:solidFill>
              <a:srgbClr val="99B3BC"/>
            </a:solidFill>
            <a:ln>
              <a:noFill/>
            </a:ln>
            <a:extLst>
              <a:ext uri="{91240B29-F687-4F45-9708-019B960494DF}">
                <a14:hiddenLine xmlns:a14="http://schemas.microsoft.com/office/drawing/2010/main" w="9525">
                  <a:solidFill>
                    <a:srgbClr val="F24F11"/>
                  </a:solidFill>
                  <a:miter lim="800000"/>
                  <a:headEnd/>
                  <a:tailEnd/>
                </a14:hiddenLine>
              </a:ext>
            </a:extLst>
          </p:spPr>
          <p:txBody>
            <a:bodyPr wrap="none" anchor="ctr"/>
            <a:lstStyle/>
            <a:p>
              <a:endParaRPr lang="it-IT"/>
            </a:p>
          </p:txBody>
        </p:sp>
        <p:sp>
          <p:nvSpPr>
            <p:cNvPr id="122" name="AutoShape 6"/>
            <p:cNvSpPr>
              <a:spLocks noChangeArrowheads="1"/>
            </p:cNvSpPr>
            <p:nvPr/>
          </p:nvSpPr>
          <p:spPr bwMode="auto">
            <a:xfrm flipV="1">
              <a:off x="1787525" y="3498850"/>
              <a:ext cx="4768850" cy="552450"/>
            </a:xfrm>
            <a:custGeom>
              <a:avLst/>
              <a:gdLst>
                <a:gd name="G0" fmla="+- 2454 0 0"/>
                <a:gd name="G1" fmla="+- 21600 0 2454"/>
                <a:gd name="G2" fmla="*/ 2454 1 2"/>
                <a:gd name="G3" fmla="+- 21600 0 G2"/>
                <a:gd name="G4" fmla="+/ 2454 21600 2"/>
                <a:gd name="G5" fmla="+/ G1 0 2"/>
                <a:gd name="G6" fmla="*/ 21600 21600 2454"/>
                <a:gd name="G7" fmla="*/ G6 1 2"/>
                <a:gd name="G8" fmla="+- 21600 0 G7"/>
                <a:gd name="G9" fmla="*/ 21600 1 2"/>
                <a:gd name="G10" fmla="+- 2454 0 G9"/>
                <a:gd name="G11" fmla="?: G10 G8 0"/>
                <a:gd name="G12" fmla="?: G10 G7 21600"/>
                <a:gd name="T0" fmla="*/ 20373 w 21600"/>
                <a:gd name="T1" fmla="*/ 10800 h 21600"/>
                <a:gd name="T2" fmla="*/ 10800 w 21600"/>
                <a:gd name="T3" fmla="*/ 21600 h 21600"/>
                <a:gd name="T4" fmla="*/ 1227 w 21600"/>
                <a:gd name="T5" fmla="*/ 10800 h 21600"/>
                <a:gd name="T6" fmla="*/ 10800 w 21600"/>
                <a:gd name="T7" fmla="*/ 0 h 21600"/>
                <a:gd name="T8" fmla="*/ 3027 w 21600"/>
                <a:gd name="T9" fmla="*/ 3027 h 21600"/>
                <a:gd name="T10" fmla="*/ 18573 w 21600"/>
                <a:gd name="T11" fmla="*/ 18573 h 21600"/>
              </a:gdLst>
              <a:ahLst/>
              <a:cxnLst>
                <a:cxn ang="0">
                  <a:pos x="T0" y="T1"/>
                </a:cxn>
                <a:cxn ang="0">
                  <a:pos x="T2" y="T3"/>
                </a:cxn>
                <a:cxn ang="0">
                  <a:pos x="T4" y="T5"/>
                </a:cxn>
                <a:cxn ang="0">
                  <a:pos x="T6" y="T7"/>
                </a:cxn>
              </a:cxnLst>
              <a:rect l="T8" t="T9" r="T10" b="T11"/>
              <a:pathLst>
                <a:path w="21600" h="21600">
                  <a:moveTo>
                    <a:pt x="0" y="0"/>
                  </a:moveTo>
                  <a:lnTo>
                    <a:pt x="2454" y="21600"/>
                  </a:lnTo>
                  <a:lnTo>
                    <a:pt x="19146" y="21600"/>
                  </a:lnTo>
                  <a:lnTo>
                    <a:pt x="21600" y="0"/>
                  </a:lnTo>
                  <a:close/>
                </a:path>
              </a:pathLst>
            </a:custGeom>
            <a:solidFill>
              <a:srgbClr val="668D9A"/>
            </a:solidFill>
            <a:ln>
              <a:noFill/>
            </a:ln>
            <a:extLst>
              <a:ext uri="{91240B29-F687-4F45-9708-019B960494DF}">
                <a14:hiddenLine xmlns:a14="http://schemas.microsoft.com/office/drawing/2010/main" w="9525">
                  <a:solidFill>
                    <a:srgbClr val="F24F11"/>
                  </a:solidFill>
                  <a:miter lim="800000"/>
                  <a:headEnd/>
                  <a:tailEnd/>
                </a14:hiddenLine>
              </a:ext>
            </a:extLst>
          </p:spPr>
          <p:txBody>
            <a:bodyPr wrap="none" anchor="ctr"/>
            <a:lstStyle/>
            <a:p>
              <a:endParaRPr lang="it-IT"/>
            </a:p>
          </p:txBody>
        </p:sp>
        <p:sp>
          <p:nvSpPr>
            <p:cNvPr id="123" name="AutoShape 7"/>
            <p:cNvSpPr>
              <a:spLocks noChangeArrowheads="1"/>
            </p:cNvSpPr>
            <p:nvPr/>
          </p:nvSpPr>
          <p:spPr bwMode="auto">
            <a:xfrm flipV="1">
              <a:off x="2370138" y="2870200"/>
              <a:ext cx="3581400" cy="549275"/>
            </a:xfrm>
            <a:custGeom>
              <a:avLst/>
              <a:gdLst>
                <a:gd name="G0" fmla="+- 3132 0 0"/>
                <a:gd name="G1" fmla="+- 21600 0 3132"/>
                <a:gd name="G2" fmla="*/ 3132 1 2"/>
                <a:gd name="G3" fmla="+- 21600 0 G2"/>
                <a:gd name="G4" fmla="+/ 3132 21600 2"/>
                <a:gd name="G5" fmla="+/ G1 0 2"/>
                <a:gd name="G6" fmla="*/ 21600 21600 3132"/>
                <a:gd name="G7" fmla="*/ G6 1 2"/>
                <a:gd name="G8" fmla="+- 21600 0 G7"/>
                <a:gd name="G9" fmla="*/ 21600 1 2"/>
                <a:gd name="G10" fmla="+- 3132 0 G9"/>
                <a:gd name="G11" fmla="?: G10 G8 0"/>
                <a:gd name="G12" fmla="?: G10 G7 21600"/>
                <a:gd name="T0" fmla="*/ 20034 w 21600"/>
                <a:gd name="T1" fmla="*/ 10800 h 21600"/>
                <a:gd name="T2" fmla="*/ 10800 w 21600"/>
                <a:gd name="T3" fmla="*/ 21600 h 21600"/>
                <a:gd name="T4" fmla="*/ 1566 w 21600"/>
                <a:gd name="T5" fmla="*/ 10800 h 21600"/>
                <a:gd name="T6" fmla="*/ 10800 w 21600"/>
                <a:gd name="T7" fmla="*/ 0 h 21600"/>
                <a:gd name="T8" fmla="*/ 3366 w 21600"/>
                <a:gd name="T9" fmla="*/ 3366 h 21600"/>
                <a:gd name="T10" fmla="*/ 18234 w 21600"/>
                <a:gd name="T11" fmla="*/ 18234 h 21600"/>
              </a:gdLst>
              <a:ahLst/>
              <a:cxnLst>
                <a:cxn ang="0">
                  <a:pos x="T0" y="T1"/>
                </a:cxn>
                <a:cxn ang="0">
                  <a:pos x="T2" y="T3"/>
                </a:cxn>
                <a:cxn ang="0">
                  <a:pos x="T4" y="T5"/>
                </a:cxn>
                <a:cxn ang="0">
                  <a:pos x="T6" y="T7"/>
                </a:cxn>
              </a:cxnLst>
              <a:rect l="T8" t="T9" r="T10" b="T11"/>
              <a:pathLst>
                <a:path w="21600" h="21600">
                  <a:moveTo>
                    <a:pt x="0" y="0"/>
                  </a:moveTo>
                  <a:lnTo>
                    <a:pt x="3132" y="21600"/>
                  </a:lnTo>
                  <a:lnTo>
                    <a:pt x="18468" y="21600"/>
                  </a:lnTo>
                  <a:lnTo>
                    <a:pt x="21600" y="0"/>
                  </a:lnTo>
                  <a:close/>
                </a:path>
              </a:pathLst>
            </a:custGeom>
            <a:solidFill>
              <a:srgbClr val="336779"/>
            </a:solidFill>
            <a:ln>
              <a:noFill/>
            </a:ln>
            <a:extLst>
              <a:ext uri="{91240B29-F687-4F45-9708-019B960494DF}">
                <a14:hiddenLine xmlns:a14="http://schemas.microsoft.com/office/drawing/2010/main" w="9525">
                  <a:solidFill>
                    <a:srgbClr val="F24F11"/>
                  </a:solidFill>
                  <a:miter lim="800000"/>
                  <a:headEnd/>
                  <a:tailEnd/>
                </a14:hiddenLine>
              </a:ext>
            </a:extLst>
          </p:spPr>
          <p:txBody>
            <a:bodyPr wrap="none" anchor="ctr"/>
            <a:lstStyle/>
            <a:p>
              <a:endParaRPr lang="it-IT"/>
            </a:p>
          </p:txBody>
        </p:sp>
        <p:sp>
          <p:nvSpPr>
            <p:cNvPr id="124" name="AutoShape 8"/>
            <p:cNvSpPr>
              <a:spLocks noChangeArrowheads="1"/>
            </p:cNvSpPr>
            <p:nvPr/>
          </p:nvSpPr>
          <p:spPr bwMode="auto">
            <a:xfrm flipV="1">
              <a:off x="2949575" y="2319338"/>
              <a:ext cx="2420938" cy="471487"/>
            </a:xfrm>
            <a:custGeom>
              <a:avLst/>
              <a:gdLst>
                <a:gd name="G0" fmla="+- 3600 0 0"/>
                <a:gd name="G1" fmla="+- 21600 0 3600"/>
                <a:gd name="G2" fmla="*/ 3600 1 2"/>
                <a:gd name="G3" fmla="+- 21600 0 G2"/>
                <a:gd name="G4" fmla="+/ 3600 21600 2"/>
                <a:gd name="G5" fmla="+/ G1 0 2"/>
                <a:gd name="G6" fmla="*/ 21600 21600 3600"/>
                <a:gd name="G7" fmla="*/ G6 1 2"/>
                <a:gd name="G8" fmla="+- 21600 0 G7"/>
                <a:gd name="G9" fmla="*/ 21600 1 2"/>
                <a:gd name="G10" fmla="+- 3600 0 G9"/>
                <a:gd name="G11" fmla="?: G10 G8 0"/>
                <a:gd name="G12" fmla="?: G10 G7 21600"/>
                <a:gd name="T0" fmla="*/ 19800 w 21600"/>
                <a:gd name="T1" fmla="*/ 10800 h 21600"/>
                <a:gd name="T2" fmla="*/ 10800 w 21600"/>
                <a:gd name="T3" fmla="*/ 21600 h 21600"/>
                <a:gd name="T4" fmla="*/ 1800 w 21600"/>
                <a:gd name="T5" fmla="*/ 10800 h 21600"/>
                <a:gd name="T6" fmla="*/ 10800 w 21600"/>
                <a:gd name="T7" fmla="*/ 0 h 21600"/>
                <a:gd name="T8" fmla="*/ 3600 w 21600"/>
                <a:gd name="T9" fmla="*/ 3600 h 21600"/>
                <a:gd name="T10" fmla="*/ 18000 w 21600"/>
                <a:gd name="T11" fmla="*/ 18000 h 21600"/>
              </a:gdLst>
              <a:ahLst/>
              <a:cxnLst>
                <a:cxn ang="0">
                  <a:pos x="T0" y="T1"/>
                </a:cxn>
                <a:cxn ang="0">
                  <a:pos x="T2" y="T3"/>
                </a:cxn>
                <a:cxn ang="0">
                  <a:pos x="T4" y="T5"/>
                </a:cxn>
                <a:cxn ang="0">
                  <a:pos x="T6" y="T7"/>
                </a:cxn>
              </a:cxnLst>
              <a:rect l="T8" t="T9" r="T10" b="T11"/>
              <a:pathLst>
                <a:path w="21600" h="21600">
                  <a:moveTo>
                    <a:pt x="0" y="0"/>
                  </a:moveTo>
                  <a:lnTo>
                    <a:pt x="3600" y="21600"/>
                  </a:lnTo>
                  <a:lnTo>
                    <a:pt x="18000" y="21600"/>
                  </a:lnTo>
                  <a:lnTo>
                    <a:pt x="21600" y="0"/>
                  </a:lnTo>
                  <a:close/>
                </a:path>
              </a:pathLst>
            </a:custGeom>
            <a:solidFill>
              <a:srgbClr val="004157"/>
            </a:solidFill>
            <a:ln>
              <a:noFill/>
            </a:ln>
            <a:extLst>
              <a:ext uri="{91240B29-F687-4F45-9708-019B960494DF}">
                <a14:hiddenLine xmlns:a14="http://schemas.microsoft.com/office/drawing/2010/main" w="9525">
                  <a:solidFill>
                    <a:srgbClr val="F24F11"/>
                  </a:solidFill>
                  <a:miter lim="800000"/>
                  <a:headEnd/>
                  <a:tailEnd/>
                </a14:hiddenLine>
              </a:ext>
            </a:extLst>
          </p:spPr>
          <p:txBody>
            <a:bodyPr wrap="none" anchor="ctr"/>
            <a:lstStyle/>
            <a:p>
              <a:endParaRPr lang="it-IT"/>
            </a:p>
          </p:txBody>
        </p:sp>
        <p:sp>
          <p:nvSpPr>
            <p:cNvPr id="125" name="AutoShape 9"/>
            <p:cNvSpPr>
              <a:spLocks noChangeArrowheads="1"/>
            </p:cNvSpPr>
            <p:nvPr/>
          </p:nvSpPr>
          <p:spPr bwMode="auto">
            <a:xfrm flipV="1">
              <a:off x="3656013" y="1520825"/>
              <a:ext cx="936625" cy="395288"/>
            </a:xfrm>
            <a:custGeom>
              <a:avLst/>
              <a:gdLst>
                <a:gd name="G0" fmla="+- 10800 0 0"/>
                <a:gd name="G1" fmla="+- 21600 0 10800"/>
                <a:gd name="G2" fmla="*/ 10800 1 2"/>
                <a:gd name="G3" fmla="+- 21600 0 G2"/>
                <a:gd name="G4" fmla="+/ 10800 21600 2"/>
                <a:gd name="G5" fmla="+/ G1 0 2"/>
                <a:gd name="G6" fmla="*/ 21600 21600 10800"/>
                <a:gd name="G7" fmla="*/ G6 1 2"/>
                <a:gd name="G8" fmla="+- 21600 0 G7"/>
                <a:gd name="G9" fmla="*/ 21600 1 2"/>
                <a:gd name="G10" fmla="+- 10800 0 G9"/>
                <a:gd name="G11" fmla="?: G10 G8 0"/>
                <a:gd name="G12" fmla="?: G10 G7 21600"/>
                <a:gd name="T0" fmla="*/ 16200 w 21600"/>
                <a:gd name="T1" fmla="*/ 10800 h 21600"/>
                <a:gd name="T2" fmla="*/ 10800 w 21600"/>
                <a:gd name="T3" fmla="*/ 21600 h 21600"/>
                <a:gd name="T4" fmla="*/ 5400 w 21600"/>
                <a:gd name="T5" fmla="*/ 10800 h 21600"/>
                <a:gd name="T6" fmla="*/ 10800 w 21600"/>
                <a:gd name="T7" fmla="*/ 0 h 21600"/>
                <a:gd name="T8" fmla="*/ 7200 w 21600"/>
                <a:gd name="T9" fmla="*/ 7200 h 21600"/>
                <a:gd name="T10" fmla="*/ 14400 w 21600"/>
                <a:gd name="T11" fmla="*/ 14400 h 21600"/>
              </a:gdLst>
              <a:ahLst/>
              <a:cxnLst>
                <a:cxn ang="0">
                  <a:pos x="T0" y="T1"/>
                </a:cxn>
                <a:cxn ang="0">
                  <a:pos x="T2" y="T3"/>
                </a:cxn>
                <a:cxn ang="0">
                  <a:pos x="T4" y="T5"/>
                </a:cxn>
                <a:cxn ang="0">
                  <a:pos x="T6" y="T7"/>
                </a:cxn>
              </a:cxnLst>
              <a:rect l="T8" t="T9" r="T10" b="T11"/>
              <a:pathLst>
                <a:path w="21600" h="21600">
                  <a:moveTo>
                    <a:pt x="0" y="0"/>
                  </a:moveTo>
                  <a:lnTo>
                    <a:pt x="10800" y="21600"/>
                  </a:lnTo>
                  <a:lnTo>
                    <a:pt x="10800" y="21600"/>
                  </a:lnTo>
                  <a:lnTo>
                    <a:pt x="21600" y="0"/>
                  </a:lnTo>
                  <a:close/>
                </a:path>
              </a:pathLst>
            </a:custGeom>
            <a:solidFill>
              <a:srgbClr val="F24F11"/>
            </a:solidFill>
            <a:ln w="9525">
              <a:solidFill>
                <a:srgbClr val="F24F11"/>
              </a:solidFill>
              <a:miter lim="800000"/>
              <a:headEnd/>
              <a:tailEnd/>
            </a:ln>
          </p:spPr>
          <p:txBody>
            <a:bodyPr wrap="none" anchor="ctr"/>
            <a:lstStyle/>
            <a:p>
              <a:endParaRPr lang="it-IT"/>
            </a:p>
          </p:txBody>
        </p:sp>
        <p:sp>
          <p:nvSpPr>
            <p:cNvPr id="126" name="Text Box 10"/>
            <p:cNvSpPr txBox="1">
              <a:spLocks noChangeArrowheads="1"/>
            </p:cNvSpPr>
            <p:nvPr/>
          </p:nvSpPr>
          <p:spPr bwMode="auto">
            <a:xfrm>
              <a:off x="3343275" y="2398713"/>
              <a:ext cx="1630363"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it-IT" altLang="it-IT" sz="1600" b="1">
                  <a:solidFill>
                    <a:schemeClr val="bg1"/>
                  </a:solidFill>
                </a:rPr>
                <a:t>Core Satellite</a:t>
              </a:r>
              <a:endParaRPr lang="en-US" altLang="it-IT" sz="1600" b="1">
                <a:solidFill>
                  <a:schemeClr val="bg1"/>
                </a:solidFill>
              </a:endParaRPr>
            </a:p>
          </p:txBody>
        </p:sp>
        <p:sp>
          <p:nvSpPr>
            <p:cNvPr id="127" name="Text Box 11"/>
            <p:cNvSpPr txBox="1">
              <a:spLocks noChangeArrowheads="1"/>
            </p:cNvSpPr>
            <p:nvPr/>
          </p:nvSpPr>
          <p:spPr bwMode="auto">
            <a:xfrm>
              <a:off x="2660650" y="2868613"/>
              <a:ext cx="2995613" cy="58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it-IT" altLang="it-IT" sz="1600" b="1">
                  <a:solidFill>
                    <a:schemeClr val="bg1"/>
                  </a:solidFill>
                </a:rPr>
                <a:t>Constant Proportion Portfolio insurance</a:t>
              </a:r>
              <a:endParaRPr lang="en-US" altLang="it-IT" sz="1600" b="1">
                <a:solidFill>
                  <a:schemeClr val="bg1"/>
                </a:solidFill>
              </a:endParaRPr>
            </a:p>
          </p:txBody>
        </p:sp>
        <p:sp>
          <p:nvSpPr>
            <p:cNvPr id="128" name="Text Box 12"/>
            <p:cNvSpPr txBox="1">
              <a:spLocks noChangeArrowheads="1"/>
            </p:cNvSpPr>
            <p:nvPr/>
          </p:nvSpPr>
          <p:spPr bwMode="auto">
            <a:xfrm>
              <a:off x="2860675" y="3643313"/>
              <a:ext cx="2595563" cy="312737"/>
            </a:xfrm>
            <a:prstGeom prst="rect">
              <a:avLst/>
            </a:prstGeom>
            <a:noFill/>
            <a:ln>
              <a:noFill/>
            </a:ln>
            <a:effectLst/>
            <a:extLst>
              <a:ext uri="{909E8E84-426E-40DD-AFC4-6F175D3DCCD1}">
                <a14:hiddenFill xmlns:a14="http://schemas.microsoft.com/office/drawing/2010/main">
                  <a:solidFill>
                    <a:srgbClr val="004157">
                      <a:alpha val="20000"/>
                    </a:srgbClr>
                  </a:solidFill>
                </a14:hiddenFill>
              </a:ext>
              <a:ext uri="{91240B29-F687-4F45-9708-019B960494DF}">
                <a14:hiddenLine xmlns:a14="http://schemas.microsoft.com/office/drawing/2010/main" w="6350" algn="ctr">
                  <a:solidFill>
                    <a:srgbClr val="F24F1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ctr" eaLnBrk="0" hangingPunct="0">
                <a:lnSpc>
                  <a:spcPct val="90000"/>
                </a:lnSpc>
              </a:pPr>
              <a:r>
                <a:rPr lang="it-IT" altLang="it-IT" sz="1600" b="1">
                  <a:solidFill>
                    <a:schemeClr val="bg1"/>
                  </a:solidFill>
                  <a:ea typeface="ＭＳ Ｐゴシック" pitchFamily="34" charset="-128"/>
                </a:rPr>
                <a:t>Constant Mix</a:t>
              </a:r>
              <a:endParaRPr lang="en-US" altLang="it-IT" sz="1600" b="1">
                <a:solidFill>
                  <a:schemeClr val="bg1"/>
                </a:solidFill>
                <a:ea typeface="ＭＳ Ｐゴシック" pitchFamily="34" charset="-128"/>
              </a:endParaRPr>
            </a:p>
          </p:txBody>
        </p:sp>
        <p:sp>
          <p:nvSpPr>
            <p:cNvPr id="129" name="Text Box 13"/>
            <p:cNvSpPr txBox="1">
              <a:spLocks noChangeArrowheads="1"/>
            </p:cNvSpPr>
            <p:nvPr/>
          </p:nvSpPr>
          <p:spPr bwMode="auto">
            <a:xfrm>
              <a:off x="2574925" y="4221163"/>
              <a:ext cx="3384550" cy="312737"/>
            </a:xfrm>
            <a:prstGeom prst="rect">
              <a:avLst/>
            </a:prstGeom>
            <a:noFill/>
            <a:ln>
              <a:noFill/>
            </a:ln>
            <a:effectLst/>
            <a:extLst>
              <a:ext uri="{909E8E84-426E-40DD-AFC4-6F175D3DCCD1}">
                <a14:hiddenFill xmlns:a14="http://schemas.microsoft.com/office/drawing/2010/main">
                  <a:solidFill>
                    <a:srgbClr val="004157">
                      <a:alpha val="20000"/>
                    </a:srgbClr>
                  </a:solidFill>
                </a14:hiddenFill>
              </a:ext>
              <a:ext uri="{91240B29-F687-4F45-9708-019B960494DF}">
                <a14:hiddenLine xmlns:a14="http://schemas.microsoft.com/office/drawing/2010/main" w="6350" algn="ctr">
                  <a:solidFill>
                    <a:srgbClr val="F24F1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ctr" eaLnBrk="0" hangingPunct="0">
                <a:lnSpc>
                  <a:spcPct val="90000"/>
                </a:lnSpc>
              </a:pPr>
              <a:r>
                <a:rPr lang="it-IT" altLang="it-IT" sz="1600" b="1">
                  <a:solidFill>
                    <a:srgbClr val="004157"/>
                  </a:solidFill>
                  <a:ea typeface="ＭＳ Ｐゴシック" pitchFamily="34" charset="-128"/>
                </a:rPr>
                <a:t>Buy and Hold</a:t>
              </a:r>
              <a:endParaRPr lang="en-US" altLang="it-IT" sz="1600" b="1">
                <a:solidFill>
                  <a:srgbClr val="004157"/>
                </a:solidFill>
                <a:ea typeface="ＭＳ Ｐゴシック" pitchFamily="34" charset="-128"/>
              </a:endParaRPr>
            </a:p>
          </p:txBody>
        </p:sp>
        <p:sp>
          <p:nvSpPr>
            <p:cNvPr id="130" name="Oval 24"/>
            <p:cNvSpPr>
              <a:spLocks noChangeArrowheads="1"/>
            </p:cNvSpPr>
            <p:nvPr/>
          </p:nvSpPr>
          <p:spPr bwMode="auto">
            <a:xfrm>
              <a:off x="1709738" y="1773238"/>
              <a:ext cx="719137" cy="288925"/>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it-IT" altLang="it-IT" sz="1100"/>
                <a:t>Step1</a:t>
              </a:r>
            </a:p>
          </p:txBody>
        </p:sp>
        <p:sp>
          <p:nvSpPr>
            <p:cNvPr id="131" name="Oval 25"/>
            <p:cNvSpPr>
              <a:spLocks noChangeArrowheads="1"/>
            </p:cNvSpPr>
            <p:nvPr/>
          </p:nvSpPr>
          <p:spPr bwMode="auto">
            <a:xfrm>
              <a:off x="6534150" y="4149725"/>
              <a:ext cx="719138" cy="288925"/>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it-IT" altLang="it-IT" sz="1100"/>
                <a:t>Step2a</a:t>
              </a:r>
            </a:p>
          </p:txBody>
        </p:sp>
        <p:sp>
          <p:nvSpPr>
            <p:cNvPr id="132" name="Oval 26"/>
            <p:cNvSpPr>
              <a:spLocks noChangeArrowheads="1"/>
            </p:cNvSpPr>
            <p:nvPr/>
          </p:nvSpPr>
          <p:spPr bwMode="auto">
            <a:xfrm>
              <a:off x="6175375" y="3644900"/>
              <a:ext cx="719138" cy="288925"/>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it-IT" altLang="it-IT" sz="1100"/>
                <a:t>Step2b</a:t>
              </a:r>
            </a:p>
          </p:txBody>
        </p:sp>
        <p:sp>
          <p:nvSpPr>
            <p:cNvPr id="133" name="Oval 27"/>
            <p:cNvSpPr>
              <a:spLocks noChangeArrowheads="1"/>
            </p:cNvSpPr>
            <p:nvPr/>
          </p:nvSpPr>
          <p:spPr bwMode="auto">
            <a:xfrm>
              <a:off x="5599113" y="2997200"/>
              <a:ext cx="719137" cy="288925"/>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it-IT" altLang="it-IT" sz="1100"/>
                <a:t>Step2c</a:t>
              </a:r>
            </a:p>
          </p:txBody>
        </p:sp>
        <p:sp>
          <p:nvSpPr>
            <p:cNvPr id="134" name="Oval 28"/>
            <p:cNvSpPr>
              <a:spLocks noChangeArrowheads="1"/>
            </p:cNvSpPr>
            <p:nvPr/>
          </p:nvSpPr>
          <p:spPr bwMode="auto">
            <a:xfrm>
              <a:off x="5094288" y="2420938"/>
              <a:ext cx="719137" cy="288925"/>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it-IT" altLang="it-IT" sz="1100"/>
                <a:t>Step2d</a:t>
              </a:r>
            </a:p>
          </p:txBody>
        </p:sp>
        <p:sp>
          <p:nvSpPr>
            <p:cNvPr id="135" name="Oval 29"/>
            <p:cNvSpPr>
              <a:spLocks noChangeArrowheads="1"/>
            </p:cNvSpPr>
            <p:nvPr/>
          </p:nvSpPr>
          <p:spPr bwMode="auto">
            <a:xfrm>
              <a:off x="4806950" y="1916113"/>
              <a:ext cx="719138" cy="288925"/>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it-IT" altLang="it-IT" sz="1100"/>
                <a:t>Step2e</a:t>
              </a:r>
            </a:p>
          </p:txBody>
        </p:sp>
      </p:grpSp>
    </p:spTree>
    <p:extLst>
      <p:ext uri="{BB962C8B-B14F-4D97-AF65-F5344CB8AC3E}">
        <p14:creationId xmlns:p14="http://schemas.microsoft.com/office/powerpoint/2010/main" val="1772568271"/>
      </p:ext>
    </p:extLst>
  </p:cSld>
  <p:clrMapOvr>
    <a:masterClrMapping/>
  </p:clrMapOvr>
  <p:timing>
    <p:tnLst>
      <p:par>
        <p:cTn id="1" dur="indefinite" restart="never" nodeType="tmRoot"/>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026"/>
          <p:cNvSpPr txBox="1">
            <a:spLocks noChangeArrowheads="1"/>
          </p:cNvSpPr>
          <p:nvPr/>
        </p:nvSpPr>
        <p:spPr bwMode="auto">
          <a:xfrm>
            <a:off x="439172" y="260648"/>
            <a:ext cx="8278812" cy="463846"/>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lgn="ctr">
                <a:solidFill>
                  <a:srgbClr val="6699FF"/>
                </a:solidFill>
                <a:miter lim="800000"/>
                <a:headEnd/>
                <a:tailEnd/>
              </a14:hiddenLine>
            </a:ext>
          </a:extLst>
        </p:spPr>
        <p:txBody>
          <a:bodyPr lIns="90000" tIns="46800" rIns="90000" bIns="46800">
            <a:spAutoFit/>
          </a:bodyPr>
          <a:lstStyle/>
          <a:p>
            <a:pPr algn="ctr">
              <a:defRPr/>
            </a:pPr>
            <a:r>
              <a:rPr lang="it-IT" sz="2400" b="1" dirty="0" smtClean="0">
                <a:solidFill>
                  <a:srgbClr val="F26200"/>
                </a:solidFill>
                <a:latin typeface="Georgia" panose="02040502050405020303" pitchFamily="18" charset="0"/>
              </a:rPr>
              <a:t>Le strategie di gestione con benchmark</a:t>
            </a:r>
            <a:endParaRPr lang="it-IT" sz="2400" b="1" dirty="0">
              <a:solidFill>
                <a:srgbClr val="F26200"/>
              </a:solidFill>
              <a:latin typeface="Georgia" panose="02040502050405020303" pitchFamily="18" charset="0"/>
            </a:endParaRPr>
          </a:p>
        </p:txBody>
      </p:sp>
      <p:sp>
        <p:nvSpPr>
          <p:cNvPr id="2" name="Segnaposto numero diapositiva 1"/>
          <p:cNvSpPr>
            <a:spLocks noGrp="1"/>
          </p:cNvSpPr>
          <p:nvPr>
            <p:ph type="sldNum" sz="quarter" idx="4"/>
          </p:nvPr>
        </p:nvSpPr>
        <p:spPr/>
        <p:txBody>
          <a:bodyPr/>
          <a:lstStyle/>
          <a:p>
            <a:fld id="{CEE20744-6222-4AA3-9D45-8592154090B2}" type="slidenum">
              <a:rPr lang="it-IT" smtClean="0"/>
              <a:pPr/>
              <a:t>229</a:t>
            </a:fld>
            <a:endParaRPr lang="it-IT" dirty="0"/>
          </a:p>
        </p:txBody>
      </p:sp>
      <p:grpSp>
        <p:nvGrpSpPr>
          <p:cNvPr id="5" name="Gruppo 4"/>
          <p:cNvGrpSpPr/>
          <p:nvPr/>
        </p:nvGrpSpPr>
        <p:grpSpPr>
          <a:xfrm>
            <a:off x="250825" y="692150"/>
            <a:ext cx="8713664" cy="4897090"/>
            <a:chOff x="250825" y="692150"/>
            <a:chExt cx="8629650" cy="4510088"/>
          </a:xfrm>
        </p:grpSpPr>
        <p:sp>
          <p:nvSpPr>
            <p:cNvPr id="23" name="AutoShape 3"/>
            <p:cNvSpPr>
              <a:spLocks noChangeArrowheads="1"/>
            </p:cNvSpPr>
            <p:nvPr/>
          </p:nvSpPr>
          <p:spPr bwMode="auto">
            <a:xfrm flipV="1">
              <a:off x="3073400" y="1968500"/>
              <a:ext cx="1570038" cy="307975"/>
            </a:xfrm>
            <a:custGeom>
              <a:avLst/>
              <a:gdLst>
                <a:gd name="G0" fmla="+- 3600 0 0"/>
                <a:gd name="G1" fmla="+- 21600 0 3600"/>
                <a:gd name="G2" fmla="*/ 3600 1 2"/>
                <a:gd name="G3" fmla="+- 21600 0 G2"/>
                <a:gd name="G4" fmla="+/ 3600 21600 2"/>
                <a:gd name="G5" fmla="+/ G1 0 2"/>
                <a:gd name="G6" fmla="*/ 21600 21600 3600"/>
                <a:gd name="G7" fmla="*/ G6 1 2"/>
                <a:gd name="G8" fmla="+- 21600 0 G7"/>
                <a:gd name="G9" fmla="*/ 21600 1 2"/>
                <a:gd name="G10" fmla="+- 3600 0 G9"/>
                <a:gd name="G11" fmla="?: G10 G8 0"/>
                <a:gd name="G12" fmla="?: G10 G7 21600"/>
                <a:gd name="T0" fmla="*/ 19800 w 21600"/>
                <a:gd name="T1" fmla="*/ 10800 h 21600"/>
                <a:gd name="T2" fmla="*/ 10800 w 21600"/>
                <a:gd name="T3" fmla="*/ 21600 h 21600"/>
                <a:gd name="T4" fmla="*/ 1800 w 21600"/>
                <a:gd name="T5" fmla="*/ 10800 h 21600"/>
                <a:gd name="T6" fmla="*/ 10800 w 21600"/>
                <a:gd name="T7" fmla="*/ 0 h 21600"/>
                <a:gd name="T8" fmla="*/ 3600 w 21600"/>
                <a:gd name="T9" fmla="*/ 3600 h 21600"/>
                <a:gd name="T10" fmla="*/ 18000 w 21600"/>
                <a:gd name="T11" fmla="*/ 18000 h 21600"/>
              </a:gdLst>
              <a:ahLst/>
              <a:cxnLst>
                <a:cxn ang="0">
                  <a:pos x="T0" y="T1"/>
                </a:cxn>
                <a:cxn ang="0">
                  <a:pos x="T2" y="T3"/>
                </a:cxn>
                <a:cxn ang="0">
                  <a:pos x="T4" y="T5"/>
                </a:cxn>
                <a:cxn ang="0">
                  <a:pos x="T6" y="T7"/>
                </a:cxn>
              </a:cxnLst>
              <a:rect l="T8" t="T9" r="T10" b="T11"/>
              <a:pathLst>
                <a:path w="21600" h="21600">
                  <a:moveTo>
                    <a:pt x="0" y="0"/>
                  </a:moveTo>
                  <a:lnTo>
                    <a:pt x="3600" y="21600"/>
                  </a:lnTo>
                  <a:lnTo>
                    <a:pt x="18000" y="21600"/>
                  </a:lnTo>
                  <a:lnTo>
                    <a:pt x="21600" y="0"/>
                  </a:lnTo>
                  <a:close/>
                </a:path>
              </a:pathLst>
            </a:custGeom>
            <a:solidFill>
              <a:srgbClr val="004157"/>
            </a:solidFill>
            <a:ln>
              <a:noFill/>
            </a:ln>
            <a:extLst>
              <a:ext uri="{91240B29-F687-4F45-9708-019B960494DF}">
                <a14:hiddenLine xmlns:a14="http://schemas.microsoft.com/office/drawing/2010/main" w="9525">
                  <a:solidFill>
                    <a:srgbClr val="F24F11"/>
                  </a:solidFill>
                  <a:miter lim="800000"/>
                  <a:headEnd/>
                  <a:tailEnd/>
                </a14:hiddenLine>
              </a:ext>
            </a:extLst>
          </p:spPr>
          <p:txBody>
            <a:bodyPr wrap="none" anchor="ctr"/>
            <a:lstStyle/>
            <a:p>
              <a:endParaRPr lang="it-IT"/>
            </a:p>
          </p:txBody>
        </p:sp>
        <p:sp>
          <p:nvSpPr>
            <p:cNvPr id="24" name="Text Box 5"/>
            <p:cNvSpPr txBox="1">
              <a:spLocks noChangeArrowheads="1"/>
            </p:cNvSpPr>
            <p:nvPr/>
          </p:nvSpPr>
          <p:spPr bwMode="auto">
            <a:xfrm>
              <a:off x="2892425" y="1963738"/>
              <a:ext cx="1814513" cy="24288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algn="ctr">
                  <a:solidFill>
                    <a:srgbClr val="F24F1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ctr" eaLnBrk="0" hangingPunct="0">
                <a:lnSpc>
                  <a:spcPct val="90000"/>
                </a:lnSpc>
              </a:pPr>
              <a:r>
                <a:rPr lang="it-IT" altLang="it-IT" sz="1100" b="1" i="1">
                  <a:solidFill>
                    <a:schemeClr val="bg1"/>
                  </a:solidFill>
                  <a:ea typeface="ＭＳ Ｐゴシック" pitchFamily="34" charset="-128"/>
                </a:rPr>
                <a:t>Total return</a:t>
              </a:r>
              <a:endParaRPr lang="en-US" altLang="it-IT" sz="1100" b="1" i="1">
                <a:solidFill>
                  <a:schemeClr val="bg1"/>
                </a:solidFill>
                <a:ea typeface="ＭＳ Ｐゴシック" pitchFamily="34" charset="-128"/>
              </a:endParaRPr>
            </a:p>
          </p:txBody>
        </p:sp>
        <p:sp>
          <p:nvSpPr>
            <p:cNvPr id="25" name="AutoShape 6"/>
            <p:cNvSpPr>
              <a:spLocks noChangeArrowheads="1"/>
            </p:cNvSpPr>
            <p:nvPr/>
          </p:nvSpPr>
          <p:spPr bwMode="auto">
            <a:xfrm flipV="1">
              <a:off x="898525" y="4129088"/>
              <a:ext cx="5905500" cy="550862"/>
            </a:xfrm>
            <a:custGeom>
              <a:avLst/>
              <a:gdLst>
                <a:gd name="G0" fmla="+- 1974 0 0"/>
                <a:gd name="G1" fmla="+- 21600 0 1974"/>
                <a:gd name="G2" fmla="*/ 1974 1 2"/>
                <a:gd name="G3" fmla="+- 21600 0 G2"/>
                <a:gd name="G4" fmla="+/ 1974 21600 2"/>
                <a:gd name="G5" fmla="+/ G1 0 2"/>
                <a:gd name="G6" fmla="*/ 21600 21600 1974"/>
                <a:gd name="G7" fmla="*/ G6 1 2"/>
                <a:gd name="G8" fmla="+- 21600 0 G7"/>
                <a:gd name="G9" fmla="*/ 21600 1 2"/>
                <a:gd name="G10" fmla="+- 1974 0 G9"/>
                <a:gd name="G11" fmla="?: G10 G8 0"/>
                <a:gd name="G12" fmla="?: G10 G7 21600"/>
                <a:gd name="T0" fmla="*/ 20613 w 21600"/>
                <a:gd name="T1" fmla="*/ 10800 h 21600"/>
                <a:gd name="T2" fmla="*/ 10800 w 21600"/>
                <a:gd name="T3" fmla="*/ 21600 h 21600"/>
                <a:gd name="T4" fmla="*/ 987 w 21600"/>
                <a:gd name="T5" fmla="*/ 10800 h 21600"/>
                <a:gd name="T6" fmla="*/ 10800 w 21600"/>
                <a:gd name="T7" fmla="*/ 0 h 21600"/>
                <a:gd name="T8" fmla="*/ 2787 w 21600"/>
                <a:gd name="T9" fmla="*/ 2787 h 21600"/>
                <a:gd name="T10" fmla="*/ 18813 w 21600"/>
                <a:gd name="T11" fmla="*/ 18813 h 21600"/>
              </a:gdLst>
              <a:ahLst/>
              <a:cxnLst>
                <a:cxn ang="0">
                  <a:pos x="T0" y="T1"/>
                </a:cxn>
                <a:cxn ang="0">
                  <a:pos x="T2" y="T3"/>
                </a:cxn>
                <a:cxn ang="0">
                  <a:pos x="T4" y="T5"/>
                </a:cxn>
                <a:cxn ang="0">
                  <a:pos x="T6" y="T7"/>
                </a:cxn>
              </a:cxnLst>
              <a:rect l="T8" t="T9" r="T10" b="T11"/>
              <a:pathLst>
                <a:path w="21600" h="21600">
                  <a:moveTo>
                    <a:pt x="0" y="0"/>
                  </a:moveTo>
                  <a:lnTo>
                    <a:pt x="1974" y="21600"/>
                  </a:lnTo>
                  <a:lnTo>
                    <a:pt x="19626" y="21600"/>
                  </a:lnTo>
                  <a:lnTo>
                    <a:pt x="21600" y="0"/>
                  </a:lnTo>
                  <a:close/>
                </a:path>
              </a:pathLst>
            </a:custGeom>
            <a:solidFill>
              <a:srgbClr val="99B3BC"/>
            </a:solidFill>
            <a:ln>
              <a:noFill/>
            </a:ln>
            <a:extLst>
              <a:ext uri="{91240B29-F687-4F45-9708-019B960494DF}">
                <a14:hiddenLine xmlns:a14="http://schemas.microsoft.com/office/drawing/2010/main" w="9525">
                  <a:solidFill>
                    <a:srgbClr val="F24F11"/>
                  </a:solidFill>
                  <a:miter lim="800000"/>
                  <a:headEnd/>
                  <a:tailEnd/>
                </a14:hiddenLine>
              </a:ext>
            </a:extLst>
          </p:spPr>
          <p:txBody>
            <a:bodyPr wrap="none" anchor="ctr"/>
            <a:lstStyle/>
            <a:p>
              <a:endParaRPr lang="it-IT"/>
            </a:p>
          </p:txBody>
        </p:sp>
        <p:sp>
          <p:nvSpPr>
            <p:cNvPr id="26" name="AutoShape 7"/>
            <p:cNvSpPr>
              <a:spLocks noChangeArrowheads="1"/>
            </p:cNvSpPr>
            <p:nvPr/>
          </p:nvSpPr>
          <p:spPr bwMode="auto">
            <a:xfrm flipV="1">
              <a:off x="1479550" y="3498850"/>
              <a:ext cx="4768850" cy="552450"/>
            </a:xfrm>
            <a:custGeom>
              <a:avLst/>
              <a:gdLst>
                <a:gd name="G0" fmla="+- 2454 0 0"/>
                <a:gd name="G1" fmla="+- 21600 0 2454"/>
                <a:gd name="G2" fmla="*/ 2454 1 2"/>
                <a:gd name="G3" fmla="+- 21600 0 G2"/>
                <a:gd name="G4" fmla="+/ 2454 21600 2"/>
                <a:gd name="G5" fmla="+/ G1 0 2"/>
                <a:gd name="G6" fmla="*/ 21600 21600 2454"/>
                <a:gd name="G7" fmla="*/ G6 1 2"/>
                <a:gd name="G8" fmla="+- 21600 0 G7"/>
                <a:gd name="G9" fmla="*/ 21600 1 2"/>
                <a:gd name="G10" fmla="+- 2454 0 G9"/>
                <a:gd name="G11" fmla="?: G10 G8 0"/>
                <a:gd name="G12" fmla="?: G10 G7 21600"/>
                <a:gd name="T0" fmla="*/ 20373 w 21600"/>
                <a:gd name="T1" fmla="*/ 10800 h 21600"/>
                <a:gd name="T2" fmla="*/ 10800 w 21600"/>
                <a:gd name="T3" fmla="*/ 21600 h 21600"/>
                <a:gd name="T4" fmla="*/ 1227 w 21600"/>
                <a:gd name="T5" fmla="*/ 10800 h 21600"/>
                <a:gd name="T6" fmla="*/ 10800 w 21600"/>
                <a:gd name="T7" fmla="*/ 0 h 21600"/>
                <a:gd name="T8" fmla="*/ 3027 w 21600"/>
                <a:gd name="T9" fmla="*/ 3027 h 21600"/>
                <a:gd name="T10" fmla="*/ 18573 w 21600"/>
                <a:gd name="T11" fmla="*/ 18573 h 21600"/>
              </a:gdLst>
              <a:ahLst/>
              <a:cxnLst>
                <a:cxn ang="0">
                  <a:pos x="T0" y="T1"/>
                </a:cxn>
                <a:cxn ang="0">
                  <a:pos x="T2" y="T3"/>
                </a:cxn>
                <a:cxn ang="0">
                  <a:pos x="T4" y="T5"/>
                </a:cxn>
                <a:cxn ang="0">
                  <a:pos x="T6" y="T7"/>
                </a:cxn>
              </a:cxnLst>
              <a:rect l="T8" t="T9" r="T10" b="T11"/>
              <a:pathLst>
                <a:path w="21600" h="21600">
                  <a:moveTo>
                    <a:pt x="0" y="0"/>
                  </a:moveTo>
                  <a:lnTo>
                    <a:pt x="2454" y="21600"/>
                  </a:lnTo>
                  <a:lnTo>
                    <a:pt x="19146" y="21600"/>
                  </a:lnTo>
                  <a:lnTo>
                    <a:pt x="21600" y="0"/>
                  </a:lnTo>
                  <a:close/>
                </a:path>
              </a:pathLst>
            </a:custGeom>
            <a:solidFill>
              <a:srgbClr val="668D9A"/>
            </a:solidFill>
            <a:ln>
              <a:noFill/>
            </a:ln>
            <a:extLst>
              <a:ext uri="{91240B29-F687-4F45-9708-019B960494DF}">
                <a14:hiddenLine xmlns:a14="http://schemas.microsoft.com/office/drawing/2010/main" w="9525">
                  <a:solidFill>
                    <a:srgbClr val="F24F11"/>
                  </a:solidFill>
                  <a:miter lim="800000"/>
                  <a:headEnd/>
                  <a:tailEnd/>
                </a14:hiddenLine>
              </a:ext>
            </a:extLst>
          </p:spPr>
          <p:txBody>
            <a:bodyPr wrap="none" anchor="ctr"/>
            <a:lstStyle/>
            <a:p>
              <a:endParaRPr lang="it-IT"/>
            </a:p>
          </p:txBody>
        </p:sp>
        <p:sp>
          <p:nvSpPr>
            <p:cNvPr id="27" name="AutoShape 8"/>
            <p:cNvSpPr>
              <a:spLocks noChangeArrowheads="1"/>
            </p:cNvSpPr>
            <p:nvPr/>
          </p:nvSpPr>
          <p:spPr bwMode="auto">
            <a:xfrm flipV="1">
              <a:off x="2062163" y="2870200"/>
              <a:ext cx="3581400" cy="549275"/>
            </a:xfrm>
            <a:custGeom>
              <a:avLst/>
              <a:gdLst>
                <a:gd name="G0" fmla="+- 3132 0 0"/>
                <a:gd name="G1" fmla="+- 21600 0 3132"/>
                <a:gd name="G2" fmla="*/ 3132 1 2"/>
                <a:gd name="G3" fmla="+- 21600 0 G2"/>
                <a:gd name="G4" fmla="+/ 3132 21600 2"/>
                <a:gd name="G5" fmla="+/ G1 0 2"/>
                <a:gd name="G6" fmla="*/ 21600 21600 3132"/>
                <a:gd name="G7" fmla="*/ G6 1 2"/>
                <a:gd name="G8" fmla="+- 21600 0 G7"/>
                <a:gd name="G9" fmla="*/ 21600 1 2"/>
                <a:gd name="G10" fmla="+- 3132 0 G9"/>
                <a:gd name="G11" fmla="?: G10 G8 0"/>
                <a:gd name="G12" fmla="?: G10 G7 21600"/>
                <a:gd name="T0" fmla="*/ 20034 w 21600"/>
                <a:gd name="T1" fmla="*/ 10800 h 21600"/>
                <a:gd name="T2" fmla="*/ 10800 w 21600"/>
                <a:gd name="T3" fmla="*/ 21600 h 21600"/>
                <a:gd name="T4" fmla="*/ 1566 w 21600"/>
                <a:gd name="T5" fmla="*/ 10800 h 21600"/>
                <a:gd name="T6" fmla="*/ 10800 w 21600"/>
                <a:gd name="T7" fmla="*/ 0 h 21600"/>
                <a:gd name="T8" fmla="*/ 3366 w 21600"/>
                <a:gd name="T9" fmla="*/ 3366 h 21600"/>
                <a:gd name="T10" fmla="*/ 18234 w 21600"/>
                <a:gd name="T11" fmla="*/ 18234 h 21600"/>
              </a:gdLst>
              <a:ahLst/>
              <a:cxnLst>
                <a:cxn ang="0">
                  <a:pos x="T0" y="T1"/>
                </a:cxn>
                <a:cxn ang="0">
                  <a:pos x="T2" y="T3"/>
                </a:cxn>
                <a:cxn ang="0">
                  <a:pos x="T4" y="T5"/>
                </a:cxn>
                <a:cxn ang="0">
                  <a:pos x="T6" y="T7"/>
                </a:cxn>
              </a:cxnLst>
              <a:rect l="T8" t="T9" r="T10" b="T11"/>
              <a:pathLst>
                <a:path w="21600" h="21600">
                  <a:moveTo>
                    <a:pt x="0" y="0"/>
                  </a:moveTo>
                  <a:lnTo>
                    <a:pt x="3132" y="21600"/>
                  </a:lnTo>
                  <a:lnTo>
                    <a:pt x="18468" y="21600"/>
                  </a:lnTo>
                  <a:lnTo>
                    <a:pt x="21600" y="0"/>
                  </a:lnTo>
                  <a:close/>
                </a:path>
              </a:pathLst>
            </a:custGeom>
            <a:solidFill>
              <a:srgbClr val="336779"/>
            </a:solidFill>
            <a:ln>
              <a:noFill/>
            </a:ln>
            <a:extLst>
              <a:ext uri="{91240B29-F687-4F45-9708-019B960494DF}">
                <a14:hiddenLine xmlns:a14="http://schemas.microsoft.com/office/drawing/2010/main" w="9525">
                  <a:solidFill>
                    <a:srgbClr val="F24F11"/>
                  </a:solidFill>
                  <a:miter lim="800000"/>
                  <a:headEnd/>
                  <a:tailEnd/>
                </a14:hiddenLine>
              </a:ext>
            </a:extLst>
          </p:spPr>
          <p:txBody>
            <a:bodyPr wrap="none" anchor="ctr"/>
            <a:lstStyle/>
            <a:p>
              <a:endParaRPr lang="it-IT"/>
            </a:p>
          </p:txBody>
        </p:sp>
        <p:sp>
          <p:nvSpPr>
            <p:cNvPr id="28" name="AutoShape 9"/>
            <p:cNvSpPr>
              <a:spLocks noChangeArrowheads="1"/>
            </p:cNvSpPr>
            <p:nvPr/>
          </p:nvSpPr>
          <p:spPr bwMode="auto">
            <a:xfrm flipV="1">
              <a:off x="2641600" y="2319338"/>
              <a:ext cx="2420938" cy="471487"/>
            </a:xfrm>
            <a:custGeom>
              <a:avLst/>
              <a:gdLst>
                <a:gd name="G0" fmla="+- 3600 0 0"/>
                <a:gd name="G1" fmla="+- 21600 0 3600"/>
                <a:gd name="G2" fmla="*/ 3600 1 2"/>
                <a:gd name="G3" fmla="+- 21600 0 G2"/>
                <a:gd name="G4" fmla="+/ 3600 21600 2"/>
                <a:gd name="G5" fmla="+/ G1 0 2"/>
                <a:gd name="G6" fmla="*/ 21600 21600 3600"/>
                <a:gd name="G7" fmla="*/ G6 1 2"/>
                <a:gd name="G8" fmla="+- 21600 0 G7"/>
                <a:gd name="G9" fmla="*/ 21600 1 2"/>
                <a:gd name="G10" fmla="+- 3600 0 G9"/>
                <a:gd name="G11" fmla="?: G10 G8 0"/>
                <a:gd name="G12" fmla="?: G10 G7 21600"/>
                <a:gd name="T0" fmla="*/ 19800 w 21600"/>
                <a:gd name="T1" fmla="*/ 10800 h 21600"/>
                <a:gd name="T2" fmla="*/ 10800 w 21600"/>
                <a:gd name="T3" fmla="*/ 21600 h 21600"/>
                <a:gd name="T4" fmla="*/ 1800 w 21600"/>
                <a:gd name="T5" fmla="*/ 10800 h 21600"/>
                <a:gd name="T6" fmla="*/ 10800 w 21600"/>
                <a:gd name="T7" fmla="*/ 0 h 21600"/>
                <a:gd name="T8" fmla="*/ 3600 w 21600"/>
                <a:gd name="T9" fmla="*/ 3600 h 21600"/>
                <a:gd name="T10" fmla="*/ 18000 w 21600"/>
                <a:gd name="T11" fmla="*/ 18000 h 21600"/>
              </a:gdLst>
              <a:ahLst/>
              <a:cxnLst>
                <a:cxn ang="0">
                  <a:pos x="T0" y="T1"/>
                </a:cxn>
                <a:cxn ang="0">
                  <a:pos x="T2" y="T3"/>
                </a:cxn>
                <a:cxn ang="0">
                  <a:pos x="T4" y="T5"/>
                </a:cxn>
                <a:cxn ang="0">
                  <a:pos x="T6" y="T7"/>
                </a:cxn>
              </a:cxnLst>
              <a:rect l="T8" t="T9" r="T10" b="T11"/>
              <a:pathLst>
                <a:path w="21600" h="21600">
                  <a:moveTo>
                    <a:pt x="0" y="0"/>
                  </a:moveTo>
                  <a:lnTo>
                    <a:pt x="3600" y="21600"/>
                  </a:lnTo>
                  <a:lnTo>
                    <a:pt x="18000" y="21600"/>
                  </a:lnTo>
                  <a:lnTo>
                    <a:pt x="21600" y="0"/>
                  </a:lnTo>
                  <a:close/>
                </a:path>
              </a:pathLst>
            </a:custGeom>
            <a:solidFill>
              <a:srgbClr val="004157"/>
            </a:solidFill>
            <a:ln>
              <a:noFill/>
            </a:ln>
            <a:extLst>
              <a:ext uri="{91240B29-F687-4F45-9708-019B960494DF}">
                <a14:hiddenLine xmlns:a14="http://schemas.microsoft.com/office/drawing/2010/main" w="9525">
                  <a:solidFill>
                    <a:srgbClr val="F24F11"/>
                  </a:solidFill>
                  <a:miter lim="800000"/>
                  <a:headEnd/>
                  <a:tailEnd/>
                </a14:hiddenLine>
              </a:ext>
            </a:extLst>
          </p:spPr>
          <p:txBody>
            <a:bodyPr wrap="none" anchor="ctr"/>
            <a:lstStyle/>
            <a:p>
              <a:endParaRPr lang="it-IT"/>
            </a:p>
          </p:txBody>
        </p:sp>
        <p:sp>
          <p:nvSpPr>
            <p:cNvPr id="29" name="AutoShape 10"/>
            <p:cNvSpPr>
              <a:spLocks noChangeArrowheads="1"/>
            </p:cNvSpPr>
            <p:nvPr/>
          </p:nvSpPr>
          <p:spPr bwMode="auto">
            <a:xfrm flipV="1">
              <a:off x="3346450" y="1520825"/>
              <a:ext cx="936625" cy="395288"/>
            </a:xfrm>
            <a:custGeom>
              <a:avLst/>
              <a:gdLst>
                <a:gd name="G0" fmla="+- 10800 0 0"/>
                <a:gd name="G1" fmla="+- 21600 0 10800"/>
                <a:gd name="G2" fmla="*/ 10800 1 2"/>
                <a:gd name="G3" fmla="+- 21600 0 G2"/>
                <a:gd name="G4" fmla="+/ 10800 21600 2"/>
                <a:gd name="G5" fmla="+/ G1 0 2"/>
                <a:gd name="G6" fmla="*/ 21600 21600 10800"/>
                <a:gd name="G7" fmla="*/ G6 1 2"/>
                <a:gd name="G8" fmla="+- 21600 0 G7"/>
                <a:gd name="G9" fmla="*/ 21600 1 2"/>
                <a:gd name="G10" fmla="+- 10800 0 G9"/>
                <a:gd name="G11" fmla="?: G10 G8 0"/>
                <a:gd name="G12" fmla="?: G10 G7 21600"/>
                <a:gd name="T0" fmla="*/ 16200 w 21600"/>
                <a:gd name="T1" fmla="*/ 10800 h 21600"/>
                <a:gd name="T2" fmla="*/ 10800 w 21600"/>
                <a:gd name="T3" fmla="*/ 21600 h 21600"/>
                <a:gd name="T4" fmla="*/ 5400 w 21600"/>
                <a:gd name="T5" fmla="*/ 10800 h 21600"/>
                <a:gd name="T6" fmla="*/ 10800 w 21600"/>
                <a:gd name="T7" fmla="*/ 0 h 21600"/>
                <a:gd name="T8" fmla="*/ 7200 w 21600"/>
                <a:gd name="T9" fmla="*/ 7200 h 21600"/>
                <a:gd name="T10" fmla="*/ 14400 w 21600"/>
                <a:gd name="T11" fmla="*/ 14400 h 21600"/>
              </a:gdLst>
              <a:ahLst/>
              <a:cxnLst>
                <a:cxn ang="0">
                  <a:pos x="T0" y="T1"/>
                </a:cxn>
                <a:cxn ang="0">
                  <a:pos x="T2" y="T3"/>
                </a:cxn>
                <a:cxn ang="0">
                  <a:pos x="T4" y="T5"/>
                </a:cxn>
                <a:cxn ang="0">
                  <a:pos x="T6" y="T7"/>
                </a:cxn>
              </a:cxnLst>
              <a:rect l="T8" t="T9" r="T10" b="T11"/>
              <a:pathLst>
                <a:path w="21600" h="21600">
                  <a:moveTo>
                    <a:pt x="0" y="0"/>
                  </a:moveTo>
                  <a:lnTo>
                    <a:pt x="10800" y="21600"/>
                  </a:lnTo>
                  <a:lnTo>
                    <a:pt x="10800" y="21600"/>
                  </a:lnTo>
                  <a:lnTo>
                    <a:pt x="21600" y="0"/>
                  </a:lnTo>
                  <a:close/>
                </a:path>
              </a:pathLst>
            </a:custGeom>
            <a:solidFill>
              <a:srgbClr val="F24F11"/>
            </a:solidFill>
            <a:ln w="9525">
              <a:solidFill>
                <a:srgbClr val="F24F11"/>
              </a:solidFill>
              <a:miter lim="800000"/>
              <a:headEnd/>
              <a:tailEnd/>
            </a:ln>
          </p:spPr>
          <p:txBody>
            <a:bodyPr wrap="none" anchor="ctr"/>
            <a:lstStyle/>
            <a:p>
              <a:endParaRPr lang="it-IT"/>
            </a:p>
          </p:txBody>
        </p:sp>
        <p:sp>
          <p:nvSpPr>
            <p:cNvPr id="30" name="Text Box 11"/>
            <p:cNvSpPr txBox="1">
              <a:spLocks noChangeArrowheads="1"/>
            </p:cNvSpPr>
            <p:nvPr/>
          </p:nvSpPr>
          <p:spPr bwMode="auto">
            <a:xfrm>
              <a:off x="3035300" y="2398713"/>
              <a:ext cx="1630363" cy="260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it-IT" altLang="it-IT" sz="1100" b="1" i="1">
                  <a:solidFill>
                    <a:schemeClr val="bg1"/>
                  </a:solidFill>
                </a:rPr>
                <a:t>Core Satellite</a:t>
              </a:r>
              <a:endParaRPr lang="en-US" altLang="it-IT" sz="1100" b="1" i="1">
                <a:solidFill>
                  <a:schemeClr val="bg1"/>
                </a:solidFill>
              </a:endParaRPr>
            </a:p>
          </p:txBody>
        </p:sp>
        <p:sp>
          <p:nvSpPr>
            <p:cNvPr id="31" name="Text Box 12"/>
            <p:cNvSpPr txBox="1">
              <a:spLocks noChangeArrowheads="1"/>
            </p:cNvSpPr>
            <p:nvPr/>
          </p:nvSpPr>
          <p:spPr bwMode="auto">
            <a:xfrm>
              <a:off x="2352675" y="2781300"/>
              <a:ext cx="2995613"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it-IT" altLang="it-IT" b="1" u="sng">
                  <a:solidFill>
                    <a:schemeClr val="bg1"/>
                  </a:solidFill>
                </a:rPr>
                <a:t>Constant Proportion Portfolio insurance</a:t>
              </a:r>
              <a:endParaRPr lang="en-US" altLang="it-IT" b="1" u="sng">
                <a:solidFill>
                  <a:schemeClr val="bg1"/>
                </a:solidFill>
              </a:endParaRPr>
            </a:p>
          </p:txBody>
        </p:sp>
        <p:sp>
          <p:nvSpPr>
            <p:cNvPr id="32" name="Text Box 13"/>
            <p:cNvSpPr txBox="1">
              <a:spLocks noChangeArrowheads="1"/>
            </p:cNvSpPr>
            <p:nvPr/>
          </p:nvSpPr>
          <p:spPr bwMode="auto">
            <a:xfrm>
              <a:off x="2552700" y="3643313"/>
              <a:ext cx="2595563" cy="339725"/>
            </a:xfrm>
            <a:prstGeom prst="rect">
              <a:avLst/>
            </a:prstGeom>
            <a:noFill/>
            <a:ln>
              <a:noFill/>
            </a:ln>
            <a:effectLst/>
            <a:extLst>
              <a:ext uri="{909E8E84-426E-40DD-AFC4-6F175D3DCCD1}">
                <a14:hiddenFill xmlns:a14="http://schemas.microsoft.com/office/drawing/2010/main">
                  <a:solidFill>
                    <a:srgbClr val="004157">
                      <a:alpha val="20000"/>
                    </a:srgbClr>
                  </a:solidFill>
                </a14:hiddenFill>
              </a:ext>
              <a:ext uri="{91240B29-F687-4F45-9708-019B960494DF}">
                <a14:hiddenLine xmlns:a14="http://schemas.microsoft.com/office/drawing/2010/main" w="6350" algn="ctr">
                  <a:solidFill>
                    <a:srgbClr val="F24F1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ctr" eaLnBrk="0" hangingPunct="0">
                <a:lnSpc>
                  <a:spcPct val="90000"/>
                </a:lnSpc>
              </a:pPr>
              <a:r>
                <a:rPr lang="it-IT" altLang="it-IT" b="1" u="sng">
                  <a:solidFill>
                    <a:schemeClr val="bg1"/>
                  </a:solidFill>
                  <a:ea typeface="ＭＳ Ｐゴシック" pitchFamily="34" charset="-128"/>
                </a:rPr>
                <a:t>Constant Mix</a:t>
              </a:r>
              <a:endParaRPr lang="en-US" altLang="it-IT" b="1" u="sng">
                <a:solidFill>
                  <a:schemeClr val="bg1"/>
                </a:solidFill>
                <a:ea typeface="ＭＳ Ｐゴシック" pitchFamily="34" charset="-128"/>
              </a:endParaRPr>
            </a:p>
          </p:txBody>
        </p:sp>
        <p:sp>
          <p:nvSpPr>
            <p:cNvPr id="33" name="Text Box 14"/>
            <p:cNvSpPr txBox="1">
              <a:spLocks noChangeArrowheads="1"/>
            </p:cNvSpPr>
            <p:nvPr/>
          </p:nvSpPr>
          <p:spPr bwMode="auto">
            <a:xfrm>
              <a:off x="2266950" y="4221163"/>
              <a:ext cx="3384550" cy="339725"/>
            </a:xfrm>
            <a:prstGeom prst="rect">
              <a:avLst/>
            </a:prstGeom>
            <a:noFill/>
            <a:ln>
              <a:noFill/>
            </a:ln>
            <a:effectLst/>
            <a:extLst>
              <a:ext uri="{909E8E84-426E-40DD-AFC4-6F175D3DCCD1}">
                <a14:hiddenFill xmlns:a14="http://schemas.microsoft.com/office/drawing/2010/main">
                  <a:solidFill>
                    <a:srgbClr val="004157">
                      <a:alpha val="20000"/>
                    </a:srgbClr>
                  </a:solidFill>
                </a14:hiddenFill>
              </a:ext>
              <a:ext uri="{91240B29-F687-4F45-9708-019B960494DF}">
                <a14:hiddenLine xmlns:a14="http://schemas.microsoft.com/office/drawing/2010/main" w="6350" algn="ctr">
                  <a:solidFill>
                    <a:srgbClr val="F24F1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ctr" eaLnBrk="0" hangingPunct="0">
                <a:lnSpc>
                  <a:spcPct val="90000"/>
                </a:lnSpc>
              </a:pPr>
              <a:r>
                <a:rPr lang="it-IT" altLang="it-IT" b="1" u="sng">
                  <a:solidFill>
                    <a:schemeClr val="bg1"/>
                  </a:solidFill>
                  <a:ea typeface="ＭＳ Ｐゴシック" pitchFamily="34" charset="-128"/>
                </a:rPr>
                <a:t>Buy and Hold</a:t>
              </a:r>
              <a:endParaRPr lang="en-US" altLang="it-IT" b="1" u="sng">
                <a:solidFill>
                  <a:schemeClr val="bg1"/>
                </a:solidFill>
                <a:ea typeface="ＭＳ Ｐゴシック" pitchFamily="34" charset="-128"/>
              </a:endParaRPr>
            </a:p>
          </p:txBody>
        </p:sp>
        <p:sp>
          <p:nvSpPr>
            <p:cNvPr id="34" name="Oval 18"/>
            <p:cNvSpPr>
              <a:spLocks noChangeArrowheads="1"/>
            </p:cNvSpPr>
            <p:nvPr/>
          </p:nvSpPr>
          <p:spPr bwMode="auto">
            <a:xfrm>
              <a:off x="250825" y="2924175"/>
              <a:ext cx="719138" cy="288925"/>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it-IT" altLang="it-IT" sz="1100"/>
                <a:t>Step1</a:t>
              </a:r>
            </a:p>
          </p:txBody>
        </p:sp>
        <p:sp>
          <p:nvSpPr>
            <p:cNvPr id="35" name="Text Box 24"/>
            <p:cNvSpPr txBox="1">
              <a:spLocks noChangeArrowheads="1"/>
            </p:cNvSpPr>
            <p:nvPr/>
          </p:nvSpPr>
          <p:spPr bwMode="auto">
            <a:xfrm>
              <a:off x="6183312" y="2781300"/>
              <a:ext cx="2697163" cy="1943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Tx/>
                <a:buChar char="•"/>
              </a:pPr>
              <a:r>
                <a:rPr lang="it-IT" altLang="it-IT" sz="1100" b="1" dirty="0"/>
                <a:t>Massima diversificazione </a:t>
              </a:r>
            </a:p>
            <a:p>
              <a:pPr>
                <a:buFontTx/>
                <a:buChar char="•"/>
              </a:pPr>
              <a:r>
                <a:rPr lang="it-IT" altLang="it-IT" sz="1100" b="1" dirty="0"/>
                <a:t>del portafoglio</a:t>
              </a:r>
            </a:p>
            <a:p>
              <a:endParaRPr lang="it-IT" altLang="it-IT" sz="1100" b="1" dirty="0"/>
            </a:p>
            <a:p>
              <a:pPr>
                <a:buFontTx/>
                <a:buChar char="•"/>
              </a:pPr>
              <a:r>
                <a:rPr lang="it-IT" altLang="it-IT" sz="1100" b="1" dirty="0"/>
                <a:t>Nessuna attività di </a:t>
              </a:r>
              <a:r>
                <a:rPr lang="it-IT" altLang="it-IT" sz="1100" b="1" u="sng" dirty="0"/>
                <a:t>market timing</a:t>
              </a:r>
              <a:r>
                <a:rPr lang="it-IT" altLang="it-IT" sz="1100" b="1" dirty="0"/>
                <a:t> </a:t>
              </a:r>
            </a:p>
            <a:p>
              <a:r>
                <a:rPr lang="it-IT" altLang="it-IT" sz="1100" b="1" dirty="0"/>
                <a:t>e di </a:t>
              </a:r>
              <a:r>
                <a:rPr lang="it-IT" altLang="it-IT" sz="1100" b="1" u="sng" dirty="0"/>
                <a:t>security </a:t>
              </a:r>
              <a:r>
                <a:rPr lang="it-IT" altLang="it-IT" sz="1100" b="1" u="sng" dirty="0" err="1"/>
                <a:t>selection</a:t>
              </a:r>
              <a:endParaRPr lang="it-IT" altLang="it-IT" sz="1100" b="1" u="sng" dirty="0"/>
            </a:p>
            <a:p>
              <a:endParaRPr lang="it-IT" altLang="it-IT" sz="1100" b="1" dirty="0"/>
            </a:p>
            <a:p>
              <a:pPr>
                <a:buFontTx/>
                <a:buChar char="•"/>
              </a:pPr>
              <a:r>
                <a:rPr lang="it-IT" altLang="it-IT" sz="1100" b="1" dirty="0"/>
                <a:t> Rendimento e rischio della gestione </a:t>
              </a:r>
            </a:p>
            <a:p>
              <a:r>
                <a:rPr lang="it-IT" altLang="it-IT" sz="1100" b="1" dirty="0"/>
                <a:t>determinati dal mercato</a:t>
              </a:r>
            </a:p>
            <a:p>
              <a:endParaRPr lang="it-IT" altLang="it-IT" sz="1100" b="1" dirty="0"/>
            </a:p>
            <a:p>
              <a:pPr>
                <a:buFontTx/>
                <a:buChar char="•"/>
              </a:pPr>
              <a:r>
                <a:rPr lang="it-IT" altLang="it-IT" sz="1100" b="1" dirty="0"/>
                <a:t>Contenimento dei costi di gestione</a:t>
              </a:r>
            </a:p>
            <a:p>
              <a:pPr>
                <a:buFontTx/>
                <a:buChar char="•"/>
              </a:pPr>
              <a:endParaRPr lang="it-IT" altLang="it-IT" sz="1100" b="1" dirty="0"/>
            </a:p>
          </p:txBody>
        </p:sp>
        <p:sp>
          <p:nvSpPr>
            <p:cNvPr id="36" name="Oval 25"/>
            <p:cNvSpPr>
              <a:spLocks noChangeArrowheads="1"/>
            </p:cNvSpPr>
            <p:nvPr/>
          </p:nvSpPr>
          <p:spPr bwMode="auto">
            <a:xfrm>
              <a:off x="5795963" y="2420938"/>
              <a:ext cx="719137" cy="288925"/>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it-IT" altLang="it-IT" sz="1100"/>
                <a:t>Step2</a:t>
              </a:r>
            </a:p>
          </p:txBody>
        </p:sp>
        <p:sp>
          <p:nvSpPr>
            <p:cNvPr id="37" name="AutoShape 28"/>
            <p:cNvSpPr>
              <a:spLocks noChangeArrowheads="1"/>
            </p:cNvSpPr>
            <p:nvPr/>
          </p:nvSpPr>
          <p:spPr bwMode="auto">
            <a:xfrm rot="-24458610">
              <a:off x="-292894" y="2677319"/>
              <a:ext cx="4510088" cy="539750"/>
            </a:xfrm>
            <a:prstGeom prst="homePlate">
              <a:avLst>
                <a:gd name="adj" fmla="val 72921"/>
              </a:avLst>
            </a:prstGeom>
            <a:gradFill rotWithShape="0">
              <a:gsLst>
                <a:gs pos="0">
                  <a:srgbClr val="FFF200"/>
                </a:gs>
                <a:gs pos="45000">
                  <a:srgbClr val="FF7A00"/>
                </a:gs>
                <a:gs pos="70000">
                  <a:srgbClr val="FF0300"/>
                </a:gs>
                <a:gs pos="100000">
                  <a:srgbClr val="4D0808"/>
                </a:gs>
              </a:gsLst>
              <a:lin ang="0" scaled="1"/>
            </a:gradFill>
            <a:ln>
              <a:noFill/>
            </a:ln>
            <a:effectLst/>
            <a:extLst>
              <a:ext uri="{91240B29-F687-4F45-9708-019B960494DF}">
                <a14:hiddenLine xmlns:a14="http://schemas.microsoft.com/office/drawing/2010/main" w="12700" cap="sq">
                  <a:solidFill>
                    <a:srgbClr val="99CC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it-IT" altLang="it-IT" b="1" i="1"/>
                <a:t>  LIVELLO DI DELEGA GESTIONALE       </a:t>
              </a:r>
              <a:r>
                <a:rPr lang="it-IT" altLang="it-IT" b="1" i="1">
                  <a:solidFill>
                    <a:schemeClr val="bg1"/>
                  </a:solidFill>
                </a:rPr>
                <a:t>+</a:t>
              </a:r>
              <a:endParaRPr lang="en-US" altLang="it-IT" b="1" i="1">
                <a:solidFill>
                  <a:schemeClr val="bg1"/>
                </a:solidFill>
              </a:endParaRPr>
            </a:p>
          </p:txBody>
        </p:sp>
      </p:grpSp>
    </p:spTree>
    <p:extLst>
      <p:ext uri="{BB962C8B-B14F-4D97-AF65-F5344CB8AC3E}">
        <p14:creationId xmlns:p14="http://schemas.microsoft.com/office/powerpoint/2010/main" val="366714160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026"/>
          <p:cNvSpPr txBox="1">
            <a:spLocks noChangeArrowheads="1"/>
          </p:cNvSpPr>
          <p:nvPr/>
        </p:nvSpPr>
        <p:spPr bwMode="auto">
          <a:xfrm>
            <a:off x="439172" y="260648"/>
            <a:ext cx="8278812" cy="463846"/>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lgn="ctr">
                <a:solidFill>
                  <a:srgbClr val="6699FF"/>
                </a:solidFill>
                <a:miter lim="800000"/>
                <a:headEnd/>
                <a:tailEnd/>
              </a14:hiddenLine>
            </a:ext>
          </a:extLst>
        </p:spPr>
        <p:txBody>
          <a:bodyPr lIns="90000" tIns="46800" rIns="90000" bIns="46800">
            <a:spAutoFit/>
          </a:bodyPr>
          <a:lstStyle/>
          <a:p>
            <a:pPr algn="ctr">
              <a:defRPr/>
            </a:pPr>
            <a:r>
              <a:rPr lang="it-IT" sz="2400" b="1" dirty="0">
                <a:solidFill>
                  <a:srgbClr val="F26200"/>
                </a:solidFill>
                <a:latin typeface="Georgia" panose="02040502050405020303" pitchFamily="18" charset="0"/>
              </a:rPr>
              <a:t>Il rischio: un'introduzione</a:t>
            </a:r>
          </a:p>
        </p:txBody>
      </p:sp>
      <p:sp>
        <p:nvSpPr>
          <p:cNvPr id="11" name="Text Box 6"/>
          <p:cNvSpPr txBox="1">
            <a:spLocks noChangeArrowheads="1"/>
          </p:cNvSpPr>
          <p:nvPr/>
        </p:nvSpPr>
        <p:spPr bwMode="auto">
          <a:xfrm>
            <a:off x="414743" y="1124744"/>
            <a:ext cx="8322696" cy="4524315"/>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pPr algn="just">
              <a:lnSpc>
                <a:spcPct val="120000"/>
              </a:lnSpc>
            </a:pPr>
            <a:r>
              <a:rPr lang="it-IT" sz="2000" dirty="0" smtClean="0"/>
              <a:t>Tecnicamente</a:t>
            </a:r>
            <a:r>
              <a:rPr lang="it-IT" sz="2000" dirty="0"/>
              <a:t>, con il concetto di rischio ci si riferisce a situazioni nelle quali viene presa una decisione le cui conseguenze dipendono dagli esiti di eventi futuri aventi probabilità conosciute; tuttavia, nella maggior parte dei casi, la nostra conoscenza di tali probabilità non è così esatta e, nel caso in cui risulti errata, ogni volta che una persona, una famiglia o un’impresa deve effettuare una scelta si trova di fatto di fronte a diversi scenari possibili e, non essendo in grado di prevedere con sicurezza quale si verificherà deve operare in condizione di incertezza.</a:t>
            </a:r>
          </a:p>
          <a:p>
            <a:pPr algn="just">
              <a:lnSpc>
                <a:spcPct val="120000"/>
              </a:lnSpc>
            </a:pPr>
            <a:r>
              <a:rPr lang="it-IT" sz="2000" dirty="0"/>
              <a:t>Tutte le fonti di rischio, siano esse naturali o prodotte dall’uomo, sono percepite in maniera differente dalle persone e le loro valutazioni costituiscono uno degli aspetti fondamentali dei “calcoli decisionali” effettuati dagli individui per assumere determinati comportamenti.</a:t>
            </a:r>
            <a:r>
              <a:rPr lang="it-IT" sz="2000" i="1" dirty="0"/>
              <a:t> </a:t>
            </a:r>
            <a:endParaRPr lang="it-IT" sz="2000" dirty="0"/>
          </a:p>
        </p:txBody>
      </p:sp>
      <p:sp>
        <p:nvSpPr>
          <p:cNvPr id="2" name="Segnaposto numero diapositiva 1"/>
          <p:cNvSpPr>
            <a:spLocks noGrp="1"/>
          </p:cNvSpPr>
          <p:nvPr>
            <p:ph type="sldNum" sz="quarter" idx="4"/>
          </p:nvPr>
        </p:nvSpPr>
        <p:spPr/>
        <p:txBody>
          <a:bodyPr/>
          <a:lstStyle/>
          <a:p>
            <a:fld id="{CEE20744-6222-4AA3-9D45-8592154090B2}" type="slidenum">
              <a:rPr lang="it-IT" smtClean="0"/>
              <a:pPr/>
              <a:t>23</a:t>
            </a:fld>
            <a:endParaRPr lang="it-IT" dirty="0"/>
          </a:p>
        </p:txBody>
      </p:sp>
    </p:spTree>
    <p:extLst>
      <p:ext uri="{BB962C8B-B14F-4D97-AF65-F5344CB8AC3E}">
        <p14:creationId xmlns:p14="http://schemas.microsoft.com/office/powerpoint/2010/main" val="4058308109"/>
      </p:ext>
    </p:extLst>
  </p:cSld>
  <p:clrMapOvr>
    <a:masterClrMapping/>
  </p:clrMapOvr>
  <p:timing>
    <p:tnLst>
      <p:par>
        <p:cTn id="1" dur="indefinite" restart="never" nodeType="tmRoot"/>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026"/>
          <p:cNvSpPr txBox="1">
            <a:spLocks noChangeArrowheads="1"/>
          </p:cNvSpPr>
          <p:nvPr/>
        </p:nvSpPr>
        <p:spPr bwMode="auto">
          <a:xfrm>
            <a:off x="439172" y="260648"/>
            <a:ext cx="8278812" cy="463846"/>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lgn="ctr">
                <a:solidFill>
                  <a:srgbClr val="6699FF"/>
                </a:solidFill>
                <a:miter lim="800000"/>
                <a:headEnd/>
                <a:tailEnd/>
              </a14:hiddenLine>
            </a:ext>
          </a:extLst>
        </p:spPr>
        <p:txBody>
          <a:bodyPr lIns="90000" tIns="46800" rIns="90000" bIns="46800">
            <a:spAutoFit/>
          </a:bodyPr>
          <a:lstStyle/>
          <a:p>
            <a:pPr algn="ctr">
              <a:defRPr/>
            </a:pPr>
            <a:r>
              <a:rPr lang="it-IT" sz="2400" b="1" dirty="0" smtClean="0">
                <a:solidFill>
                  <a:srgbClr val="F26200"/>
                </a:solidFill>
                <a:latin typeface="Georgia" panose="02040502050405020303" pitchFamily="18" charset="0"/>
              </a:rPr>
              <a:t>(Pop-up slide precedente)</a:t>
            </a:r>
            <a:endParaRPr lang="it-IT" sz="2400" b="1" dirty="0">
              <a:solidFill>
                <a:srgbClr val="F26200"/>
              </a:solidFill>
              <a:latin typeface="Georgia" panose="02040502050405020303" pitchFamily="18" charset="0"/>
            </a:endParaRPr>
          </a:p>
        </p:txBody>
      </p:sp>
      <p:sp>
        <p:nvSpPr>
          <p:cNvPr id="2" name="Segnaposto numero diapositiva 1"/>
          <p:cNvSpPr>
            <a:spLocks noGrp="1"/>
          </p:cNvSpPr>
          <p:nvPr>
            <p:ph type="sldNum" sz="quarter" idx="4"/>
          </p:nvPr>
        </p:nvSpPr>
        <p:spPr/>
        <p:txBody>
          <a:bodyPr/>
          <a:lstStyle/>
          <a:p>
            <a:fld id="{CEE20744-6222-4AA3-9D45-8592154090B2}" type="slidenum">
              <a:rPr lang="it-IT" smtClean="0"/>
              <a:pPr/>
              <a:t>230</a:t>
            </a:fld>
            <a:endParaRPr lang="it-IT" dirty="0"/>
          </a:p>
        </p:txBody>
      </p:sp>
      <p:sp>
        <p:nvSpPr>
          <p:cNvPr id="6" name="Text Box 6"/>
          <p:cNvSpPr txBox="1">
            <a:spLocks noChangeArrowheads="1"/>
          </p:cNvSpPr>
          <p:nvPr/>
        </p:nvSpPr>
        <p:spPr bwMode="auto">
          <a:xfrm>
            <a:off x="414743" y="1052736"/>
            <a:ext cx="8322696" cy="5632311"/>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pPr marL="0" lvl="1" algn="just">
              <a:lnSpc>
                <a:spcPct val="120000"/>
              </a:lnSpc>
            </a:pPr>
            <a:r>
              <a:rPr lang="it-IT" altLang="it-IT" sz="2000" b="1" dirty="0"/>
              <a:t>MARKET TIMING</a:t>
            </a:r>
            <a:r>
              <a:rPr lang="it-IT" altLang="it-IT" sz="2000" dirty="0"/>
              <a:t>: </a:t>
            </a:r>
          </a:p>
          <a:p>
            <a:pPr marL="0" lvl="1" algn="just">
              <a:lnSpc>
                <a:spcPct val="120000"/>
              </a:lnSpc>
            </a:pPr>
            <a:r>
              <a:rPr lang="it-IT" altLang="it-IT" sz="2000" dirty="0"/>
              <a:t>Il gestore individua il momento migliore per entrare ed uscire dagli </a:t>
            </a:r>
            <a:r>
              <a:rPr lang="it-IT" altLang="it-IT" sz="2000" dirty="0" smtClean="0"/>
              <a:t>investimenti. La </a:t>
            </a:r>
            <a:r>
              <a:rPr lang="it-IT" altLang="it-IT" sz="2000" dirty="0"/>
              <a:t>strategia più comune di Market Timing è basata sulla gestione del </a:t>
            </a:r>
            <a:r>
              <a:rPr lang="it-IT" altLang="it-IT" sz="2000" dirty="0" smtClean="0"/>
              <a:t>Beta: se </a:t>
            </a:r>
            <a:r>
              <a:rPr lang="it-IT" altLang="it-IT" sz="2000" dirty="0"/>
              <a:t>le attese sul mercato sono di forte rialzo, la strategia tenderà ad incrementare il Beta di portafoglio (incremento i titoli aggressivi con beta &gt;1); </a:t>
            </a:r>
            <a:r>
              <a:rPr lang="it-IT" altLang="it-IT" sz="2000" dirty="0" smtClean="0"/>
              <a:t>viceversa </a:t>
            </a:r>
            <a:r>
              <a:rPr lang="it-IT" altLang="it-IT" sz="2000" dirty="0"/>
              <a:t>se le attese sono di flessione, la strategia tenderà a ridurre il Beta di portafoglio ( incremento il peso dei titoli anticiclici e negativamente correlati , beta &lt;</a:t>
            </a:r>
            <a:r>
              <a:rPr lang="it-IT" altLang="it-IT" sz="2000" dirty="0" smtClean="0"/>
              <a:t>1). </a:t>
            </a:r>
            <a:endParaRPr lang="it-IT" altLang="it-IT" sz="2000" dirty="0"/>
          </a:p>
          <a:p>
            <a:pPr marL="0" lvl="1" algn="just">
              <a:lnSpc>
                <a:spcPct val="120000"/>
              </a:lnSpc>
            </a:pPr>
            <a:r>
              <a:rPr lang="it-IT" altLang="it-IT" sz="2000" dirty="0"/>
              <a:t> </a:t>
            </a:r>
            <a:endParaRPr lang="it-IT" altLang="it-IT" sz="2000" dirty="0" smtClean="0"/>
          </a:p>
          <a:p>
            <a:pPr marL="0" lvl="1" algn="just">
              <a:lnSpc>
                <a:spcPct val="120000"/>
              </a:lnSpc>
            </a:pPr>
            <a:r>
              <a:rPr lang="it-IT" altLang="it-IT" sz="2000" b="1" dirty="0"/>
              <a:t>SECURITY </a:t>
            </a:r>
            <a:r>
              <a:rPr lang="it-IT" altLang="it-IT" sz="2000" b="1" dirty="0" smtClean="0"/>
              <a:t>SELECTION</a:t>
            </a:r>
            <a:r>
              <a:rPr lang="it-IT" altLang="it-IT" sz="2000" dirty="0" smtClean="0"/>
              <a:t>:</a:t>
            </a:r>
            <a:endParaRPr lang="it-IT" altLang="it-IT" sz="2000" dirty="0"/>
          </a:p>
          <a:p>
            <a:pPr marL="0" lvl="1" algn="just">
              <a:lnSpc>
                <a:spcPct val="120000"/>
              </a:lnSpc>
            </a:pPr>
            <a:r>
              <a:rPr lang="it-IT" altLang="it-IT" sz="2000" dirty="0"/>
              <a:t>Il gestore seleziona quei titoli “</a:t>
            </a:r>
            <a:r>
              <a:rPr lang="it-IT" altLang="it-IT" sz="2000" dirty="0" err="1"/>
              <a:t>malprezzati</a:t>
            </a:r>
            <a:r>
              <a:rPr lang="it-IT" altLang="it-IT" sz="2000" dirty="0"/>
              <a:t>”, caratterizzati dai migliori rendimenti </a:t>
            </a:r>
            <a:r>
              <a:rPr lang="it-IT" altLang="it-IT" sz="2000" dirty="0" smtClean="0"/>
              <a:t>potenziali. È basata </a:t>
            </a:r>
            <a:r>
              <a:rPr lang="it-IT" altLang="it-IT" sz="2000" dirty="0"/>
              <a:t>sulla gestione </a:t>
            </a:r>
            <a:r>
              <a:rPr lang="it-IT" altLang="it-IT" sz="2000" dirty="0" smtClean="0"/>
              <a:t>della ricerca dell'</a:t>
            </a:r>
            <a:r>
              <a:rPr lang="it-IT" altLang="it-IT" sz="2000" dirty="0" err="1" smtClean="0"/>
              <a:t>apha</a:t>
            </a:r>
            <a:r>
              <a:rPr lang="it-IT" altLang="it-IT" sz="2000" dirty="0" smtClean="0"/>
              <a:t> </a:t>
            </a:r>
            <a:r>
              <a:rPr lang="it-IT" altLang="it-IT" sz="2000" dirty="0"/>
              <a:t>(α) di portafoglio, ovvero </a:t>
            </a:r>
            <a:r>
              <a:rPr lang="it-IT" altLang="it-IT" sz="2000" dirty="0" smtClean="0"/>
              <a:t>dell’</a:t>
            </a:r>
            <a:r>
              <a:rPr lang="it-IT" altLang="it-IT" sz="2000" dirty="0" err="1" smtClean="0"/>
              <a:t>extrarendimento</a:t>
            </a:r>
            <a:r>
              <a:rPr lang="it-IT" altLang="it-IT" sz="2000" dirty="0" smtClean="0"/>
              <a:t> </a:t>
            </a:r>
            <a:r>
              <a:rPr lang="it-IT" altLang="it-IT" sz="2000" dirty="0"/>
              <a:t>creato dal gestore mediante la scelta dei </a:t>
            </a:r>
            <a:r>
              <a:rPr lang="it-IT" altLang="it-IT" sz="2000" dirty="0" smtClean="0"/>
              <a:t>titoli sopra/sottoquotati sul </a:t>
            </a:r>
            <a:r>
              <a:rPr lang="it-IT" altLang="it-IT" sz="2000" dirty="0"/>
              <a:t>mercato</a:t>
            </a:r>
          </a:p>
          <a:p>
            <a:pPr marL="0" lvl="1" algn="just">
              <a:lnSpc>
                <a:spcPct val="120000"/>
              </a:lnSpc>
            </a:pPr>
            <a:endParaRPr lang="it-IT" altLang="it-IT" sz="2000" dirty="0"/>
          </a:p>
        </p:txBody>
      </p:sp>
    </p:spTree>
    <p:extLst>
      <p:ext uri="{BB962C8B-B14F-4D97-AF65-F5344CB8AC3E}">
        <p14:creationId xmlns:p14="http://schemas.microsoft.com/office/powerpoint/2010/main" val="3583991520"/>
      </p:ext>
    </p:extLst>
  </p:cSld>
  <p:clrMapOvr>
    <a:masterClrMapping/>
  </p:clrMapOvr>
  <p:timing>
    <p:tnLst>
      <p:par>
        <p:cTn id="1" dur="indefinite" restart="never" nodeType="tmRoot"/>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026"/>
          <p:cNvSpPr txBox="1">
            <a:spLocks noChangeArrowheads="1"/>
          </p:cNvSpPr>
          <p:nvPr/>
        </p:nvSpPr>
        <p:spPr bwMode="auto">
          <a:xfrm>
            <a:off x="439172" y="260648"/>
            <a:ext cx="8278812" cy="463846"/>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lgn="ctr">
                <a:solidFill>
                  <a:srgbClr val="6699FF"/>
                </a:solidFill>
                <a:miter lim="800000"/>
                <a:headEnd/>
                <a:tailEnd/>
              </a14:hiddenLine>
            </a:ext>
          </a:extLst>
        </p:spPr>
        <p:txBody>
          <a:bodyPr lIns="90000" tIns="46800" rIns="90000" bIns="46800">
            <a:spAutoFit/>
          </a:bodyPr>
          <a:lstStyle/>
          <a:p>
            <a:pPr algn="ctr">
              <a:defRPr/>
            </a:pPr>
            <a:r>
              <a:rPr lang="it-IT" sz="2400" b="1" dirty="0">
                <a:solidFill>
                  <a:srgbClr val="F26200"/>
                </a:solidFill>
                <a:latin typeface="Georgia" panose="02040502050405020303" pitchFamily="18" charset="0"/>
              </a:rPr>
              <a:t>Le strategie di </a:t>
            </a:r>
            <a:r>
              <a:rPr lang="it-IT" sz="2400" b="1" dirty="0" smtClean="0">
                <a:solidFill>
                  <a:srgbClr val="F26200"/>
                </a:solidFill>
                <a:latin typeface="Georgia" panose="02040502050405020303" pitchFamily="18" charset="0"/>
              </a:rPr>
              <a:t>gestione con benchmark</a:t>
            </a:r>
            <a:endParaRPr lang="it-IT" sz="2400" b="1" dirty="0">
              <a:solidFill>
                <a:srgbClr val="F26200"/>
              </a:solidFill>
              <a:latin typeface="Georgia" panose="02040502050405020303" pitchFamily="18" charset="0"/>
            </a:endParaRPr>
          </a:p>
        </p:txBody>
      </p:sp>
      <p:sp>
        <p:nvSpPr>
          <p:cNvPr id="2" name="Segnaposto numero diapositiva 1"/>
          <p:cNvSpPr>
            <a:spLocks noGrp="1"/>
          </p:cNvSpPr>
          <p:nvPr>
            <p:ph type="sldNum" sz="quarter" idx="4"/>
          </p:nvPr>
        </p:nvSpPr>
        <p:spPr/>
        <p:txBody>
          <a:bodyPr/>
          <a:lstStyle/>
          <a:p>
            <a:fld id="{CEE20744-6222-4AA3-9D45-8592154090B2}" type="slidenum">
              <a:rPr lang="it-IT" smtClean="0"/>
              <a:pPr/>
              <a:t>231</a:t>
            </a:fld>
            <a:endParaRPr lang="it-IT" dirty="0"/>
          </a:p>
        </p:txBody>
      </p:sp>
      <p:sp>
        <p:nvSpPr>
          <p:cNvPr id="6" name="Text Box 6"/>
          <p:cNvSpPr txBox="1">
            <a:spLocks noChangeArrowheads="1"/>
          </p:cNvSpPr>
          <p:nvPr/>
        </p:nvSpPr>
        <p:spPr bwMode="auto">
          <a:xfrm>
            <a:off x="414743" y="1052736"/>
            <a:ext cx="8322696" cy="7478970"/>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pPr marL="0" lvl="1" algn="just">
              <a:lnSpc>
                <a:spcPct val="120000"/>
              </a:lnSpc>
            </a:pPr>
            <a:r>
              <a:rPr lang="it-IT" altLang="it-IT" sz="2000" dirty="0" smtClean="0"/>
              <a:t>La strategia </a:t>
            </a:r>
            <a:r>
              <a:rPr lang="it-IT" altLang="it-IT" sz="2000" dirty="0" err="1"/>
              <a:t>Buy</a:t>
            </a:r>
            <a:r>
              <a:rPr lang="it-IT" altLang="it-IT" sz="2000" dirty="0"/>
              <a:t> and </a:t>
            </a:r>
            <a:r>
              <a:rPr lang="it-IT" altLang="it-IT" sz="2000" dirty="0" err="1" smtClean="0"/>
              <a:t>Hold</a:t>
            </a:r>
            <a:r>
              <a:rPr lang="it-IT" altLang="it-IT" sz="2000" dirty="0" smtClean="0"/>
              <a:t> replica </a:t>
            </a:r>
            <a:r>
              <a:rPr lang="it-IT" altLang="it-IT" sz="2000" dirty="0"/>
              <a:t>il portafoglio di riferimento e non svolge alcuna attività di </a:t>
            </a:r>
            <a:r>
              <a:rPr lang="it-IT" altLang="it-IT" sz="2000" dirty="0" smtClean="0"/>
              <a:t>aggiustamento </a:t>
            </a:r>
            <a:r>
              <a:rPr lang="it-IT" altLang="it-IT" sz="2000" dirty="0"/>
              <a:t>se non per adeguarsi alla composizione del benchmark. Un gestore che adotta questo tipo di strategia modifica molto raramente la sua </a:t>
            </a:r>
            <a:r>
              <a:rPr lang="it-IT" altLang="it-IT" sz="2000" dirty="0" err="1"/>
              <a:t>asset</a:t>
            </a:r>
            <a:r>
              <a:rPr lang="it-IT" altLang="it-IT" sz="2000" dirty="0"/>
              <a:t> </a:t>
            </a:r>
            <a:r>
              <a:rPr lang="it-IT" altLang="it-IT" sz="2000" dirty="0" err="1"/>
              <a:t>allocation</a:t>
            </a:r>
            <a:r>
              <a:rPr lang="it-IT" altLang="it-IT" sz="2000" dirty="0"/>
              <a:t> </a:t>
            </a:r>
            <a:r>
              <a:rPr lang="it-IT" altLang="it-IT" sz="2000" dirty="0" smtClean="0"/>
              <a:t>iniziale. Il </a:t>
            </a:r>
            <a:r>
              <a:rPr lang="it-IT" altLang="it-IT" sz="2000" dirty="0"/>
              <a:t>valore del portafoglio è funzione lineare dell’indice di mercato azionario o obbligazionario sottostante.</a:t>
            </a:r>
          </a:p>
          <a:p>
            <a:pPr marL="0" lvl="1" algn="just">
              <a:lnSpc>
                <a:spcPct val="120000"/>
              </a:lnSpc>
            </a:pPr>
            <a:endParaRPr lang="it-IT" altLang="it-IT" sz="2000" dirty="0"/>
          </a:p>
          <a:p>
            <a:pPr marL="0" lvl="1" algn="just">
              <a:lnSpc>
                <a:spcPct val="120000"/>
              </a:lnSpc>
            </a:pPr>
            <a:r>
              <a:rPr lang="it-IT" altLang="it-IT" sz="2000" dirty="0" smtClean="0"/>
              <a:t>La </a:t>
            </a:r>
            <a:r>
              <a:rPr lang="it-IT" altLang="it-IT" sz="2000" dirty="0"/>
              <a:t>strategia </a:t>
            </a:r>
            <a:r>
              <a:rPr lang="it-IT" altLang="it-IT" sz="2000" dirty="0" err="1"/>
              <a:t>constant</a:t>
            </a:r>
            <a:r>
              <a:rPr lang="it-IT" altLang="it-IT" sz="2000" dirty="0"/>
              <a:t> mix è una strategia più dinamica rispetto alla </a:t>
            </a:r>
            <a:r>
              <a:rPr lang="it-IT" altLang="it-IT" sz="2000" dirty="0" err="1"/>
              <a:t>Buy</a:t>
            </a:r>
            <a:r>
              <a:rPr lang="it-IT" altLang="it-IT" sz="2000" dirty="0"/>
              <a:t> e </a:t>
            </a:r>
            <a:r>
              <a:rPr lang="it-IT" altLang="it-IT" sz="2000" dirty="0" err="1" smtClean="0"/>
              <a:t>Hold</a:t>
            </a:r>
            <a:r>
              <a:rPr lang="it-IT" altLang="it-IT" sz="2000" dirty="0" smtClean="0"/>
              <a:t>. Il </a:t>
            </a:r>
            <a:r>
              <a:rPr lang="it-IT" altLang="it-IT" sz="2000" dirty="0"/>
              <a:t>gestore mantiene costante nel tempo la percentuale del patrimonio investita in una data attività finanziaria ed impone dei ribilanciamenti periodici in controtendenza rispetto alla dinamica del mercato di riferimento.</a:t>
            </a:r>
          </a:p>
          <a:p>
            <a:pPr marL="0" lvl="1" algn="just">
              <a:lnSpc>
                <a:spcPct val="120000"/>
              </a:lnSpc>
            </a:pPr>
            <a:endParaRPr lang="it-IT" altLang="it-IT" sz="2000" dirty="0" smtClean="0"/>
          </a:p>
          <a:p>
            <a:pPr marL="0" lvl="1" algn="just">
              <a:lnSpc>
                <a:spcPct val="120000"/>
              </a:lnSpc>
            </a:pPr>
            <a:r>
              <a:rPr lang="it-IT" altLang="it-IT" sz="2000" dirty="0"/>
              <a:t>La strategia </a:t>
            </a:r>
            <a:r>
              <a:rPr lang="it-IT" altLang="it-IT" sz="2000" dirty="0" err="1"/>
              <a:t>Constant</a:t>
            </a:r>
            <a:r>
              <a:rPr lang="it-IT" altLang="it-IT" sz="2000" dirty="0"/>
              <a:t> </a:t>
            </a:r>
            <a:r>
              <a:rPr lang="it-IT" altLang="it-IT" sz="2000" dirty="0" err="1"/>
              <a:t>Proportion</a:t>
            </a:r>
            <a:r>
              <a:rPr lang="it-IT" altLang="it-IT" sz="2000" dirty="0"/>
              <a:t> Portfolio </a:t>
            </a:r>
            <a:r>
              <a:rPr lang="it-IT" altLang="it-IT" sz="2000" dirty="0" err="1"/>
              <a:t>Insurance</a:t>
            </a:r>
            <a:r>
              <a:rPr lang="it-IT" altLang="it-IT" sz="2000" dirty="0"/>
              <a:t> è una strategia che </a:t>
            </a:r>
            <a:r>
              <a:rPr lang="it-IT" altLang="it-IT" sz="2000" dirty="0" smtClean="0"/>
              <a:t>tiene </a:t>
            </a:r>
            <a:r>
              <a:rPr lang="it-IT" altLang="it-IT" sz="2000" dirty="0"/>
              <a:t>sotto controllo il controvalore del patrimonio attraverso un’allocazione variabile </a:t>
            </a:r>
            <a:r>
              <a:rPr lang="it-IT" altLang="it-IT" sz="2000" dirty="0" smtClean="0"/>
              <a:t> nel </a:t>
            </a:r>
            <a:r>
              <a:rPr lang="it-IT" altLang="it-IT" sz="2000" dirty="0"/>
              <a:t>tempo tra </a:t>
            </a:r>
            <a:r>
              <a:rPr lang="it-IT" altLang="it-IT" sz="2000" dirty="0" err="1"/>
              <a:t>asset</a:t>
            </a:r>
            <a:r>
              <a:rPr lang="it-IT" altLang="it-IT" sz="2000" dirty="0"/>
              <a:t> rischiosi e </a:t>
            </a:r>
            <a:r>
              <a:rPr lang="it-IT" altLang="it-IT" sz="2000" dirty="0" err="1"/>
              <a:t>asset</a:t>
            </a:r>
            <a:r>
              <a:rPr lang="it-IT" altLang="it-IT" sz="2000" dirty="0"/>
              <a:t> non </a:t>
            </a:r>
            <a:r>
              <a:rPr lang="it-IT" altLang="it-IT" sz="2000" dirty="0" smtClean="0"/>
              <a:t>rischiosi. Se </a:t>
            </a:r>
            <a:r>
              <a:rPr lang="it-IT" altLang="it-IT" sz="2000" dirty="0"/>
              <a:t>il valore del portafoglio sale, si può rischiare di più incrementando la componente </a:t>
            </a:r>
            <a:r>
              <a:rPr lang="it-IT" altLang="it-IT" sz="2000" dirty="0" smtClean="0"/>
              <a:t>azionaria</a:t>
            </a:r>
            <a:r>
              <a:rPr lang="it-IT" altLang="it-IT" sz="2000" dirty="0"/>
              <a:t>, se il valore del portafoglio scende si deve rischiare meno </a:t>
            </a:r>
            <a:r>
              <a:rPr lang="it-IT" altLang="it-IT" sz="2000" dirty="0" smtClean="0"/>
              <a:t>incrementando </a:t>
            </a:r>
            <a:r>
              <a:rPr lang="it-IT" altLang="it-IT" sz="2000" dirty="0"/>
              <a:t>la componente </a:t>
            </a:r>
            <a:r>
              <a:rPr lang="it-IT" altLang="it-IT" sz="2000" dirty="0" smtClean="0"/>
              <a:t>obbligazionaria.</a:t>
            </a:r>
            <a:endParaRPr lang="it-IT" altLang="it-IT" sz="2000" dirty="0"/>
          </a:p>
        </p:txBody>
      </p:sp>
    </p:spTree>
    <p:extLst>
      <p:ext uri="{BB962C8B-B14F-4D97-AF65-F5344CB8AC3E}">
        <p14:creationId xmlns:p14="http://schemas.microsoft.com/office/powerpoint/2010/main" val="1505577305"/>
      </p:ext>
    </p:extLst>
  </p:cSld>
  <p:clrMapOvr>
    <a:masterClrMapping/>
  </p:clrMapOvr>
  <p:timing>
    <p:tnLst>
      <p:par>
        <p:cTn id="1" dur="indefinite" restart="never" nodeType="tmRoot"/>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026"/>
          <p:cNvSpPr txBox="1">
            <a:spLocks noChangeArrowheads="1"/>
          </p:cNvSpPr>
          <p:nvPr/>
        </p:nvSpPr>
        <p:spPr bwMode="auto">
          <a:xfrm>
            <a:off x="439172" y="260648"/>
            <a:ext cx="8278812" cy="463846"/>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lgn="ctr">
                <a:solidFill>
                  <a:srgbClr val="6699FF"/>
                </a:solidFill>
                <a:miter lim="800000"/>
                <a:headEnd/>
                <a:tailEnd/>
              </a14:hiddenLine>
            </a:ext>
          </a:extLst>
        </p:spPr>
        <p:txBody>
          <a:bodyPr lIns="90000" tIns="46800" rIns="90000" bIns="46800">
            <a:spAutoFit/>
          </a:bodyPr>
          <a:lstStyle/>
          <a:p>
            <a:pPr algn="ctr">
              <a:defRPr/>
            </a:pPr>
            <a:r>
              <a:rPr lang="it-IT" sz="2400" b="1" dirty="0">
                <a:solidFill>
                  <a:srgbClr val="F26200"/>
                </a:solidFill>
                <a:latin typeface="Georgia" panose="02040502050405020303" pitchFamily="18" charset="0"/>
              </a:rPr>
              <a:t>Le strategie di </a:t>
            </a:r>
            <a:r>
              <a:rPr lang="it-IT" sz="2400" b="1" dirty="0" smtClean="0">
                <a:solidFill>
                  <a:srgbClr val="F26200"/>
                </a:solidFill>
                <a:latin typeface="Georgia" panose="02040502050405020303" pitchFamily="18" charset="0"/>
              </a:rPr>
              <a:t>gestione</a:t>
            </a:r>
            <a:r>
              <a:rPr lang="it-IT" sz="2400" b="1" smtClean="0">
                <a:solidFill>
                  <a:srgbClr val="F26200"/>
                </a:solidFill>
                <a:latin typeface="Georgia" panose="02040502050405020303" pitchFamily="18" charset="0"/>
              </a:rPr>
              <a:t>: mercato </a:t>
            </a:r>
            <a:r>
              <a:rPr lang="it-IT" sz="2400" b="1" dirty="0" smtClean="0">
                <a:solidFill>
                  <a:srgbClr val="F26200"/>
                </a:solidFill>
                <a:latin typeface="Georgia" panose="02040502050405020303" pitchFamily="18" charset="0"/>
              </a:rPr>
              <a:t>direzionale (toro)</a:t>
            </a:r>
            <a:endParaRPr lang="it-IT" sz="2400" b="1" dirty="0">
              <a:solidFill>
                <a:srgbClr val="F26200"/>
              </a:solidFill>
              <a:latin typeface="Georgia" panose="02040502050405020303" pitchFamily="18" charset="0"/>
            </a:endParaRPr>
          </a:p>
        </p:txBody>
      </p:sp>
      <p:sp>
        <p:nvSpPr>
          <p:cNvPr id="2" name="Segnaposto numero diapositiva 1"/>
          <p:cNvSpPr>
            <a:spLocks noGrp="1"/>
          </p:cNvSpPr>
          <p:nvPr>
            <p:ph type="sldNum" sz="quarter" idx="4"/>
          </p:nvPr>
        </p:nvSpPr>
        <p:spPr/>
        <p:txBody>
          <a:bodyPr/>
          <a:lstStyle/>
          <a:p>
            <a:fld id="{CEE20744-6222-4AA3-9D45-8592154090B2}" type="slidenum">
              <a:rPr lang="it-IT" smtClean="0"/>
              <a:pPr/>
              <a:t>232</a:t>
            </a:fld>
            <a:endParaRPr lang="it-IT" dirty="0"/>
          </a:p>
        </p:txBody>
      </p:sp>
      <p:pic>
        <p:nvPicPr>
          <p:cNvPr id="5" name="Picture 6" descr="a"/>
          <p:cNvPicPr>
            <a:picLocks noChangeAspect="1" noChangeArrowheads="1"/>
          </p:cNvPicPr>
          <p:nvPr/>
        </p:nvPicPr>
        <p:blipFill>
          <a:blip r:embed="rId3">
            <a:extLst>
              <a:ext uri="{28A0092B-C50C-407E-A947-70E740481C1C}">
                <a14:useLocalDpi xmlns:a14="http://schemas.microsoft.com/office/drawing/2010/main" val="0"/>
              </a:ext>
            </a:extLst>
          </a:blip>
          <a:srcRect l="2971" t="33138"/>
          <a:stretch>
            <a:fillRect/>
          </a:stretch>
        </p:blipFill>
        <p:spPr bwMode="auto">
          <a:xfrm>
            <a:off x="997975" y="1556792"/>
            <a:ext cx="7161205" cy="334211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50566664"/>
      </p:ext>
    </p:extLst>
  </p:cSld>
  <p:clrMapOvr>
    <a:masterClrMapping/>
  </p:clrMapOvr>
  <p:timing>
    <p:tnLst>
      <p:par>
        <p:cTn id="1" dur="indefinite" restart="never" nodeType="tmRoot"/>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026"/>
          <p:cNvSpPr txBox="1">
            <a:spLocks noChangeArrowheads="1"/>
          </p:cNvSpPr>
          <p:nvPr/>
        </p:nvSpPr>
        <p:spPr bwMode="auto">
          <a:xfrm>
            <a:off x="439172" y="260648"/>
            <a:ext cx="8278812" cy="463846"/>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lgn="ctr">
                <a:solidFill>
                  <a:srgbClr val="6699FF"/>
                </a:solidFill>
                <a:miter lim="800000"/>
                <a:headEnd/>
                <a:tailEnd/>
              </a14:hiddenLine>
            </a:ext>
          </a:extLst>
        </p:spPr>
        <p:txBody>
          <a:bodyPr lIns="90000" tIns="46800" rIns="90000" bIns="46800">
            <a:spAutoFit/>
          </a:bodyPr>
          <a:lstStyle/>
          <a:p>
            <a:pPr algn="ctr">
              <a:defRPr/>
            </a:pPr>
            <a:r>
              <a:rPr lang="it-IT" sz="2400" b="1" dirty="0">
                <a:solidFill>
                  <a:srgbClr val="F26200"/>
                </a:solidFill>
                <a:latin typeface="Georgia" panose="02040502050405020303" pitchFamily="18" charset="0"/>
              </a:rPr>
              <a:t>Le strategie di </a:t>
            </a:r>
            <a:r>
              <a:rPr lang="it-IT" sz="2400" b="1" dirty="0" smtClean="0">
                <a:solidFill>
                  <a:srgbClr val="F26200"/>
                </a:solidFill>
                <a:latin typeface="Georgia" panose="02040502050405020303" pitchFamily="18" charset="0"/>
              </a:rPr>
              <a:t>gestione: mercato direzionale (orso)</a:t>
            </a:r>
            <a:endParaRPr lang="it-IT" sz="2400" b="1" dirty="0">
              <a:solidFill>
                <a:srgbClr val="F26200"/>
              </a:solidFill>
              <a:latin typeface="Georgia" panose="02040502050405020303" pitchFamily="18" charset="0"/>
            </a:endParaRPr>
          </a:p>
        </p:txBody>
      </p:sp>
      <p:sp>
        <p:nvSpPr>
          <p:cNvPr id="2" name="Segnaposto numero diapositiva 1"/>
          <p:cNvSpPr>
            <a:spLocks noGrp="1"/>
          </p:cNvSpPr>
          <p:nvPr>
            <p:ph type="sldNum" sz="quarter" idx="4"/>
          </p:nvPr>
        </p:nvSpPr>
        <p:spPr>
          <a:xfrm>
            <a:off x="981058" y="3689572"/>
            <a:ext cx="2863920" cy="724847"/>
          </a:xfrm>
        </p:spPr>
        <p:txBody>
          <a:bodyPr/>
          <a:lstStyle/>
          <a:p>
            <a:fld id="{CEE20744-6222-4AA3-9D45-8592154090B2}" type="slidenum">
              <a:rPr lang="it-IT" smtClean="0"/>
              <a:pPr/>
              <a:t>233</a:t>
            </a:fld>
            <a:endParaRPr lang="it-IT" dirty="0"/>
          </a:p>
        </p:txBody>
      </p:sp>
      <p:pic>
        <p:nvPicPr>
          <p:cNvPr id="7" name="Picture 6" descr="a"/>
          <p:cNvPicPr>
            <a:picLocks noChangeAspect="1" noChangeArrowheads="1"/>
          </p:cNvPicPr>
          <p:nvPr/>
        </p:nvPicPr>
        <p:blipFill>
          <a:blip r:embed="rId3">
            <a:extLst>
              <a:ext uri="{28A0092B-C50C-407E-A947-70E740481C1C}">
                <a14:useLocalDpi xmlns:a14="http://schemas.microsoft.com/office/drawing/2010/main" val="0"/>
              </a:ext>
            </a:extLst>
          </a:blip>
          <a:srcRect l="4164" t="31955" r="4164"/>
          <a:stretch>
            <a:fillRect/>
          </a:stretch>
        </p:blipFill>
        <p:spPr bwMode="auto">
          <a:xfrm>
            <a:off x="775378" y="1556792"/>
            <a:ext cx="7593244" cy="367240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 name="Rettangolo 2"/>
          <p:cNvSpPr/>
          <p:nvPr/>
        </p:nvSpPr>
        <p:spPr>
          <a:xfrm>
            <a:off x="775378" y="1556792"/>
            <a:ext cx="773248" cy="4383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egnaposto numero diapositiva 1"/>
          <p:cNvSpPr txBox="1">
            <a:spLocks/>
          </p:cNvSpPr>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defPPr>
              <a:defRPr lang="it-IT"/>
            </a:defPPr>
            <a:lvl1pPr algn="l" rtl="0" fontAlgn="base">
              <a:spcBef>
                <a:spcPct val="0"/>
              </a:spcBef>
              <a:spcAft>
                <a:spcPct val="0"/>
              </a:spcAft>
              <a:defRPr sz="1400" kern="1200">
                <a:solidFill>
                  <a:schemeClr val="tx1"/>
                </a:solidFill>
                <a:latin typeface="Arial" panose="020B0604020202020204" pitchFamily="3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r>
              <a:rPr lang="it-IT" dirty="0" smtClean="0"/>
              <a:t>215</a:t>
            </a:r>
            <a:endParaRPr lang="it-IT" dirty="0"/>
          </a:p>
        </p:txBody>
      </p:sp>
    </p:spTree>
    <p:extLst>
      <p:ext uri="{BB962C8B-B14F-4D97-AF65-F5344CB8AC3E}">
        <p14:creationId xmlns:p14="http://schemas.microsoft.com/office/powerpoint/2010/main" val="2886934498"/>
      </p:ext>
    </p:extLst>
  </p:cSld>
  <p:clrMapOvr>
    <a:masterClrMapping/>
  </p:clrMapOvr>
  <p:timing>
    <p:tnLst>
      <p:par>
        <p:cTn id="1" dur="indefinite" restart="never" nodeType="tmRoot"/>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026"/>
          <p:cNvSpPr txBox="1">
            <a:spLocks noChangeArrowheads="1"/>
          </p:cNvSpPr>
          <p:nvPr/>
        </p:nvSpPr>
        <p:spPr bwMode="auto">
          <a:xfrm>
            <a:off x="439172" y="260648"/>
            <a:ext cx="8278812" cy="463846"/>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lgn="ctr">
                <a:solidFill>
                  <a:srgbClr val="6699FF"/>
                </a:solidFill>
                <a:miter lim="800000"/>
                <a:headEnd/>
                <a:tailEnd/>
              </a14:hiddenLine>
            </a:ext>
          </a:extLst>
        </p:spPr>
        <p:txBody>
          <a:bodyPr lIns="90000" tIns="46800" rIns="90000" bIns="46800">
            <a:spAutoFit/>
          </a:bodyPr>
          <a:lstStyle/>
          <a:p>
            <a:pPr algn="ctr">
              <a:defRPr/>
            </a:pPr>
            <a:r>
              <a:rPr lang="it-IT" sz="2400" b="1" dirty="0">
                <a:solidFill>
                  <a:srgbClr val="F26200"/>
                </a:solidFill>
                <a:latin typeface="Georgia" panose="02040502050405020303" pitchFamily="18" charset="0"/>
              </a:rPr>
              <a:t>Le strategie di </a:t>
            </a:r>
            <a:r>
              <a:rPr lang="it-IT" sz="2400" b="1" dirty="0" smtClean="0">
                <a:solidFill>
                  <a:srgbClr val="F26200"/>
                </a:solidFill>
                <a:latin typeface="Georgia" panose="02040502050405020303" pitchFamily="18" charset="0"/>
              </a:rPr>
              <a:t>gestione: mercato laterale</a:t>
            </a:r>
            <a:endParaRPr lang="it-IT" sz="2400" b="1" dirty="0">
              <a:solidFill>
                <a:srgbClr val="F26200"/>
              </a:solidFill>
              <a:latin typeface="Georgia" panose="02040502050405020303" pitchFamily="18" charset="0"/>
            </a:endParaRPr>
          </a:p>
        </p:txBody>
      </p:sp>
      <p:grpSp>
        <p:nvGrpSpPr>
          <p:cNvPr id="5" name="Gruppo 4"/>
          <p:cNvGrpSpPr/>
          <p:nvPr/>
        </p:nvGrpSpPr>
        <p:grpSpPr>
          <a:xfrm>
            <a:off x="870177" y="1340768"/>
            <a:ext cx="7416801" cy="3362325"/>
            <a:chOff x="2424112" y="2587626"/>
            <a:chExt cx="7416801" cy="3362325"/>
          </a:xfrm>
        </p:grpSpPr>
        <p:pic>
          <p:nvPicPr>
            <p:cNvPr id="6" name="Picture 5" descr="a"/>
            <p:cNvPicPr>
              <a:picLocks noChangeAspect="1" noChangeArrowheads="1"/>
            </p:cNvPicPr>
            <p:nvPr/>
          </p:nvPicPr>
          <p:blipFill>
            <a:blip r:embed="rId3">
              <a:extLst>
                <a:ext uri="{28A0092B-C50C-407E-A947-70E740481C1C}">
                  <a14:useLocalDpi xmlns:a14="http://schemas.microsoft.com/office/drawing/2010/main" val="0"/>
                </a:ext>
              </a:extLst>
            </a:blip>
            <a:srcRect t="32048"/>
            <a:stretch>
              <a:fillRect/>
            </a:stretch>
          </p:blipFill>
          <p:spPr bwMode="auto">
            <a:xfrm>
              <a:off x="2424113" y="2587626"/>
              <a:ext cx="7416800" cy="33623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 name="Rettangolo 2"/>
            <p:cNvSpPr/>
            <p:nvPr/>
          </p:nvSpPr>
          <p:spPr>
            <a:xfrm>
              <a:off x="2424112" y="2587626"/>
              <a:ext cx="1139775" cy="4383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Segnaposto numero diapositiva 1"/>
          <p:cNvSpPr>
            <a:spLocks noGrp="1"/>
          </p:cNvSpPr>
          <p:nvPr>
            <p:ph type="sldNum" sz="quarter" idx="4"/>
          </p:nvPr>
        </p:nvSpPr>
        <p:spPr>
          <a:xfrm>
            <a:off x="457200" y="6245225"/>
            <a:ext cx="2133600" cy="476250"/>
          </a:xfrm>
        </p:spPr>
        <p:txBody>
          <a:bodyPr/>
          <a:lstStyle/>
          <a:p>
            <a:r>
              <a:rPr lang="it-IT" dirty="0" smtClean="0"/>
              <a:t>216</a:t>
            </a:r>
            <a:endParaRPr lang="it-IT" dirty="0"/>
          </a:p>
        </p:txBody>
      </p:sp>
    </p:spTree>
    <p:extLst>
      <p:ext uri="{BB962C8B-B14F-4D97-AF65-F5344CB8AC3E}">
        <p14:creationId xmlns:p14="http://schemas.microsoft.com/office/powerpoint/2010/main" val="1444550606"/>
      </p:ext>
    </p:extLst>
  </p:cSld>
  <p:clrMapOvr>
    <a:masterClrMapping/>
  </p:clrMapOvr>
  <p:timing>
    <p:tnLst>
      <p:par>
        <p:cTn id="1" dur="indefinite" restart="never" nodeType="tmRoot"/>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026"/>
          <p:cNvSpPr txBox="1">
            <a:spLocks noChangeArrowheads="1"/>
          </p:cNvSpPr>
          <p:nvPr/>
        </p:nvSpPr>
        <p:spPr bwMode="auto">
          <a:xfrm>
            <a:off x="439172" y="260648"/>
            <a:ext cx="8278812" cy="463846"/>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lgn="ctr">
                <a:solidFill>
                  <a:srgbClr val="6699FF"/>
                </a:solidFill>
                <a:miter lim="800000"/>
                <a:headEnd/>
                <a:tailEnd/>
              </a14:hiddenLine>
            </a:ext>
          </a:extLst>
        </p:spPr>
        <p:txBody>
          <a:bodyPr lIns="90000" tIns="46800" rIns="90000" bIns="46800">
            <a:spAutoFit/>
          </a:bodyPr>
          <a:lstStyle/>
          <a:p>
            <a:pPr algn="ctr">
              <a:defRPr/>
            </a:pPr>
            <a:r>
              <a:rPr lang="it-IT" sz="2400" b="1" dirty="0" smtClean="0">
                <a:solidFill>
                  <a:srgbClr val="F26200"/>
                </a:solidFill>
                <a:latin typeface="Georgia" panose="02040502050405020303" pitchFamily="18" charset="0"/>
              </a:rPr>
              <a:t>Le strategie di gestione senza benchmark</a:t>
            </a:r>
            <a:endParaRPr lang="it-IT" sz="2400" b="1" dirty="0">
              <a:solidFill>
                <a:srgbClr val="F26200"/>
              </a:solidFill>
              <a:latin typeface="Georgia" panose="02040502050405020303" pitchFamily="18" charset="0"/>
            </a:endParaRPr>
          </a:p>
        </p:txBody>
      </p:sp>
      <p:sp>
        <p:nvSpPr>
          <p:cNvPr id="2" name="Segnaposto numero diapositiva 1"/>
          <p:cNvSpPr>
            <a:spLocks noGrp="1"/>
          </p:cNvSpPr>
          <p:nvPr>
            <p:ph type="sldNum" sz="quarter" idx="4"/>
          </p:nvPr>
        </p:nvSpPr>
        <p:spPr/>
        <p:txBody>
          <a:bodyPr/>
          <a:lstStyle/>
          <a:p>
            <a:fld id="{CEE20744-6222-4AA3-9D45-8592154090B2}" type="slidenum">
              <a:rPr lang="it-IT" smtClean="0"/>
              <a:pPr/>
              <a:t>235</a:t>
            </a:fld>
            <a:endParaRPr lang="it-IT" dirty="0"/>
          </a:p>
        </p:txBody>
      </p:sp>
      <p:grpSp>
        <p:nvGrpSpPr>
          <p:cNvPr id="5" name="Gruppo 4"/>
          <p:cNvGrpSpPr/>
          <p:nvPr/>
        </p:nvGrpSpPr>
        <p:grpSpPr>
          <a:xfrm>
            <a:off x="1042988" y="863600"/>
            <a:ext cx="7201420" cy="4509616"/>
            <a:chOff x="1042988" y="863600"/>
            <a:chExt cx="5905500" cy="4437063"/>
          </a:xfrm>
        </p:grpSpPr>
        <p:sp>
          <p:nvSpPr>
            <p:cNvPr id="23" name="AutoShape 18"/>
            <p:cNvSpPr>
              <a:spLocks noChangeArrowheads="1"/>
            </p:cNvSpPr>
            <p:nvPr/>
          </p:nvSpPr>
          <p:spPr bwMode="auto">
            <a:xfrm flipV="1">
              <a:off x="3203575" y="1968500"/>
              <a:ext cx="1570038" cy="307975"/>
            </a:xfrm>
            <a:custGeom>
              <a:avLst/>
              <a:gdLst>
                <a:gd name="G0" fmla="+- 3600 0 0"/>
                <a:gd name="G1" fmla="+- 21600 0 3600"/>
                <a:gd name="G2" fmla="*/ 3600 1 2"/>
                <a:gd name="G3" fmla="+- 21600 0 G2"/>
                <a:gd name="G4" fmla="+/ 3600 21600 2"/>
                <a:gd name="G5" fmla="+/ G1 0 2"/>
                <a:gd name="G6" fmla="*/ 21600 21600 3600"/>
                <a:gd name="G7" fmla="*/ G6 1 2"/>
                <a:gd name="G8" fmla="+- 21600 0 G7"/>
                <a:gd name="G9" fmla="*/ 21600 1 2"/>
                <a:gd name="G10" fmla="+- 3600 0 G9"/>
                <a:gd name="G11" fmla="?: G10 G8 0"/>
                <a:gd name="G12" fmla="?: G10 G7 21600"/>
                <a:gd name="T0" fmla="*/ 19800 w 21600"/>
                <a:gd name="T1" fmla="*/ 10800 h 21600"/>
                <a:gd name="T2" fmla="*/ 10800 w 21600"/>
                <a:gd name="T3" fmla="*/ 21600 h 21600"/>
                <a:gd name="T4" fmla="*/ 1800 w 21600"/>
                <a:gd name="T5" fmla="*/ 10800 h 21600"/>
                <a:gd name="T6" fmla="*/ 10800 w 21600"/>
                <a:gd name="T7" fmla="*/ 0 h 21600"/>
                <a:gd name="T8" fmla="*/ 3600 w 21600"/>
                <a:gd name="T9" fmla="*/ 3600 h 21600"/>
                <a:gd name="T10" fmla="*/ 18000 w 21600"/>
                <a:gd name="T11" fmla="*/ 18000 h 21600"/>
              </a:gdLst>
              <a:ahLst/>
              <a:cxnLst>
                <a:cxn ang="0">
                  <a:pos x="T0" y="T1"/>
                </a:cxn>
                <a:cxn ang="0">
                  <a:pos x="T2" y="T3"/>
                </a:cxn>
                <a:cxn ang="0">
                  <a:pos x="T4" y="T5"/>
                </a:cxn>
                <a:cxn ang="0">
                  <a:pos x="T6" y="T7"/>
                </a:cxn>
              </a:cxnLst>
              <a:rect l="T8" t="T9" r="T10" b="T11"/>
              <a:pathLst>
                <a:path w="21600" h="21600">
                  <a:moveTo>
                    <a:pt x="0" y="0"/>
                  </a:moveTo>
                  <a:lnTo>
                    <a:pt x="3600" y="21600"/>
                  </a:lnTo>
                  <a:lnTo>
                    <a:pt x="18000" y="21600"/>
                  </a:lnTo>
                  <a:lnTo>
                    <a:pt x="21600" y="0"/>
                  </a:lnTo>
                  <a:close/>
                </a:path>
              </a:pathLst>
            </a:custGeom>
            <a:solidFill>
              <a:srgbClr val="004157"/>
            </a:solidFill>
            <a:ln>
              <a:noFill/>
            </a:ln>
            <a:extLst>
              <a:ext uri="{91240B29-F687-4F45-9708-019B960494DF}">
                <a14:hiddenLine xmlns:a14="http://schemas.microsoft.com/office/drawing/2010/main" w="9525">
                  <a:solidFill>
                    <a:srgbClr val="F24F11"/>
                  </a:solidFill>
                  <a:miter lim="800000"/>
                  <a:headEnd/>
                  <a:tailEnd/>
                </a14:hiddenLine>
              </a:ext>
            </a:extLst>
          </p:spPr>
          <p:txBody>
            <a:bodyPr wrap="none" anchor="ctr"/>
            <a:lstStyle/>
            <a:p>
              <a:endParaRPr lang="it-IT"/>
            </a:p>
          </p:txBody>
        </p:sp>
        <p:sp>
          <p:nvSpPr>
            <p:cNvPr id="24" name="Text Box 19"/>
            <p:cNvSpPr txBox="1">
              <a:spLocks noChangeArrowheads="1"/>
            </p:cNvSpPr>
            <p:nvPr/>
          </p:nvSpPr>
          <p:spPr bwMode="auto">
            <a:xfrm>
              <a:off x="3087688" y="1963738"/>
              <a:ext cx="1814512" cy="31273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algn="ctr">
                  <a:solidFill>
                    <a:srgbClr val="F24F1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ctr" eaLnBrk="0" hangingPunct="0">
                <a:lnSpc>
                  <a:spcPct val="90000"/>
                </a:lnSpc>
              </a:pPr>
              <a:r>
                <a:rPr lang="it-IT" altLang="it-IT" sz="1600" b="1" u="sng">
                  <a:solidFill>
                    <a:schemeClr val="bg1"/>
                  </a:solidFill>
                  <a:ea typeface="ＭＳ Ｐゴシック" pitchFamily="34" charset="-128"/>
                </a:rPr>
                <a:t>Total return</a:t>
              </a:r>
              <a:endParaRPr lang="en-US" altLang="it-IT" sz="1600" b="1" u="sng">
                <a:solidFill>
                  <a:schemeClr val="bg1"/>
                </a:solidFill>
                <a:ea typeface="ＭＳ Ｐゴシック" pitchFamily="34" charset="-128"/>
              </a:endParaRPr>
            </a:p>
          </p:txBody>
        </p:sp>
        <p:sp>
          <p:nvSpPr>
            <p:cNvPr id="25" name="AutoShape 20"/>
            <p:cNvSpPr>
              <a:spLocks noChangeArrowheads="1"/>
            </p:cNvSpPr>
            <p:nvPr/>
          </p:nvSpPr>
          <p:spPr bwMode="auto">
            <a:xfrm flipV="1">
              <a:off x="1042988" y="4129088"/>
              <a:ext cx="5905500" cy="550862"/>
            </a:xfrm>
            <a:custGeom>
              <a:avLst/>
              <a:gdLst>
                <a:gd name="G0" fmla="+- 1974 0 0"/>
                <a:gd name="G1" fmla="+- 21600 0 1974"/>
                <a:gd name="G2" fmla="*/ 1974 1 2"/>
                <a:gd name="G3" fmla="+- 21600 0 G2"/>
                <a:gd name="G4" fmla="+/ 1974 21600 2"/>
                <a:gd name="G5" fmla="+/ G1 0 2"/>
                <a:gd name="G6" fmla="*/ 21600 21600 1974"/>
                <a:gd name="G7" fmla="*/ G6 1 2"/>
                <a:gd name="G8" fmla="+- 21600 0 G7"/>
                <a:gd name="G9" fmla="*/ 21600 1 2"/>
                <a:gd name="G10" fmla="+- 1974 0 G9"/>
                <a:gd name="G11" fmla="?: G10 G8 0"/>
                <a:gd name="G12" fmla="?: G10 G7 21600"/>
                <a:gd name="T0" fmla="*/ 20613 w 21600"/>
                <a:gd name="T1" fmla="*/ 10800 h 21600"/>
                <a:gd name="T2" fmla="*/ 10800 w 21600"/>
                <a:gd name="T3" fmla="*/ 21600 h 21600"/>
                <a:gd name="T4" fmla="*/ 987 w 21600"/>
                <a:gd name="T5" fmla="*/ 10800 h 21600"/>
                <a:gd name="T6" fmla="*/ 10800 w 21600"/>
                <a:gd name="T7" fmla="*/ 0 h 21600"/>
                <a:gd name="T8" fmla="*/ 2787 w 21600"/>
                <a:gd name="T9" fmla="*/ 2787 h 21600"/>
                <a:gd name="T10" fmla="*/ 18813 w 21600"/>
                <a:gd name="T11" fmla="*/ 18813 h 21600"/>
              </a:gdLst>
              <a:ahLst/>
              <a:cxnLst>
                <a:cxn ang="0">
                  <a:pos x="T0" y="T1"/>
                </a:cxn>
                <a:cxn ang="0">
                  <a:pos x="T2" y="T3"/>
                </a:cxn>
                <a:cxn ang="0">
                  <a:pos x="T4" y="T5"/>
                </a:cxn>
                <a:cxn ang="0">
                  <a:pos x="T6" y="T7"/>
                </a:cxn>
              </a:cxnLst>
              <a:rect l="T8" t="T9" r="T10" b="T11"/>
              <a:pathLst>
                <a:path w="21600" h="21600">
                  <a:moveTo>
                    <a:pt x="0" y="0"/>
                  </a:moveTo>
                  <a:lnTo>
                    <a:pt x="1974" y="21600"/>
                  </a:lnTo>
                  <a:lnTo>
                    <a:pt x="19626" y="21600"/>
                  </a:lnTo>
                  <a:lnTo>
                    <a:pt x="21600" y="0"/>
                  </a:lnTo>
                  <a:close/>
                </a:path>
              </a:pathLst>
            </a:custGeom>
            <a:solidFill>
              <a:srgbClr val="99B3BC"/>
            </a:solidFill>
            <a:ln>
              <a:noFill/>
            </a:ln>
            <a:extLst>
              <a:ext uri="{91240B29-F687-4F45-9708-019B960494DF}">
                <a14:hiddenLine xmlns:a14="http://schemas.microsoft.com/office/drawing/2010/main" w="9525">
                  <a:solidFill>
                    <a:srgbClr val="F24F11"/>
                  </a:solidFill>
                  <a:miter lim="800000"/>
                  <a:headEnd/>
                  <a:tailEnd/>
                </a14:hiddenLine>
              </a:ext>
            </a:extLst>
          </p:spPr>
          <p:txBody>
            <a:bodyPr wrap="none" anchor="ctr"/>
            <a:lstStyle/>
            <a:p>
              <a:endParaRPr lang="it-IT"/>
            </a:p>
          </p:txBody>
        </p:sp>
        <p:sp>
          <p:nvSpPr>
            <p:cNvPr id="26" name="AutoShape 21"/>
            <p:cNvSpPr>
              <a:spLocks noChangeArrowheads="1"/>
            </p:cNvSpPr>
            <p:nvPr/>
          </p:nvSpPr>
          <p:spPr bwMode="auto">
            <a:xfrm flipV="1">
              <a:off x="1624013" y="3498850"/>
              <a:ext cx="4768850" cy="552450"/>
            </a:xfrm>
            <a:custGeom>
              <a:avLst/>
              <a:gdLst>
                <a:gd name="G0" fmla="+- 2454 0 0"/>
                <a:gd name="G1" fmla="+- 21600 0 2454"/>
                <a:gd name="G2" fmla="*/ 2454 1 2"/>
                <a:gd name="G3" fmla="+- 21600 0 G2"/>
                <a:gd name="G4" fmla="+/ 2454 21600 2"/>
                <a:gd name="G5" fmla="+/ G1 0 2"/>
                <a:gd name="G6" fmla="*/ 21600 21600 2454"/>
                <a:gd name="G7" fmla="*/ G6 1 2"/>
                <a:gd name="G8" fmla="+- 21600 0 G7"/>
                <a:gd name="G9" fmla="*/ 21600 1 2"/>
                <a:gd name="G10" fmla="+- 2454 0 G9"/>
                <a:gd name="G11" fmla="?: G10 G8 0"/>
                <a:gd name="G12" fmla="?: G10 G7 21600"/>
                <a:gd name="T0" fmla="*/ 20373 w 21600"/>
                <a:gd name="T1" fmla="*/ 10800 h 21600"/>
                <a:gd name="T2" fmla="*/ 10800 w 21600"/>
                <a:gd name="T3" fmla="*/ 21600 h 21600"/>
                <a:gd name="T4" fmla="*/ 1227 w 21600"/>
                <a:gd name="T5" fmla="*/ 10800 h 21600"/>
                <a:gd name="T6" fmla="*/ 10800 w 21600"/>
                <a:gd name="T7" fmla="*/ 0 h 21600"/>
                <a:gd name="T8" fmla="*/ 3027 w 21600"/>
                <a:gd name="T9" fmla="*/ 3027 h 21600"/>
                <a:gd name="T10" fmla="*/ 18573 w 21600"/>
                <a:gd name="T11" fmla="*/ 18573 h 21600"/>
              </a:gdLst>
              <a:ahLst/>
              <a:cxnLst>
                <a:cxn ang="0">
                  <a:pos x="T0" y="T1"/>
                </a:cxn>
                <a:cxn ang="0">
                  <a:pos x="T2" y="T3"/>
                </a:cxn>
                <a:cxn ang="0">
                  <a:pos x="T4" y="T5"/>
                </a:cxn>
                <a:cxn ang="0">
                  <a:pos x="T6" y="T7"/>
                </a:cxn>
              </a:cxnLst>
              <a:rect l="T8" t="T9" r="T10" b="T11"/>
              <a:pathLst>
                <a:path w="21600" h="21600">
                  <a:moveTo>
                    <a:pt x="0" y="0"/>
                  </a:moveTo>
                  <a:lnTo>
                    <a:pt x="2454" y="21600"/>
                  </a:lnTo>
                  <a:lnTo>
                    <a:pt x="19146" y="21600"/>
                  </a:lnTo>
                  <a:lnTo>
                    <a:pt x="21600" y="0"/>
                  </a:lnTo>
                  <a:close/>
                </a:path>
              </a:pathLst>
            </a:custGeom>
            <a:solidFill>
              <a:srgbClr val="668D9A"/>
            </a:solidFill>
            <a:ln>
              <a:noFill/>
            </a:ln>
            <a:extLst>
              <a:ext uri="{91240B29-F687-4F45-9708-019B960494DF}">
                <a14:hiddenLine xmlns:a14="http://schemas.microsoft.com/office/drawing/2010/main" w="9525">
                  <a:solidFill>
                    <a:srgbClr val="F24F11"/>
                  </a:solidFill>
                  <a:miter lim="800000"/>
                  <a:headEnd/>
                  <a:tailEnd/>
                </a14:hiddenLine>
              </a:ext>
            </a:extLst>
          </p:spPr>
          <p:txBody>
            <a:bodyPr wrap="none" anchor="ctr"/>
            <a:lstStyle/>
            <a:p>
              <a:endParaRPr lang="it-IT"/>
            </a:p>
          </p:txBody>
        </p:sp>
        <p:sp>
          <p:nvSpPr>
            <p:cNvPr id="27" name="AutoShape 22"/>
            <p:cNvSpPr>
              <a:spLocks noChangeArrowheads="1"/>
            </p:cNvSpPr>
            <p:nvPr/>
          </p:nvSpPr>
          <p:spPr bwMode="auto">
            <a:xfrm flipV="1">
              <a:off x="2206625" y="2870200"/>
              <a:ext cx="3581400" cy="549275"/>
            </a:xfrm>
            <a:custGeom>
              <a:avLst/>
              <a:gdLst>
                <a:gd name="G0" fmla="+- 3132 0 0"/>
                <a:gd name="G1" fmla="+- 21600 0 3132"/>
                <a:gd name="G2" fmla="*/ 3132 1 2"/>
                <a:gd name="G3" fmla="+- 21600 0 G2"/>
                <a:gd name="G4" fmla="+/ 3132 21600 2"/>
                <a:gd name="G5" fmla="+/ G1 0 2"/>
                <a:gd name="G6" fmla="*/ 21600 21600 3132"/>
                <a:gd name="G7" fmla="*/ G6 1 2"/>
                <a:gd name="G8" fmla="+- 21600 0 G7"/>
                <a:gd name="G9" fmla="*/ 21600 1 2"/>
                <a:gd name="G10" fmla="+- 3132 0 G9"/>
                <a:gd name="G11" fmla="?: G10 G8 0"/>
                <a:gd name="G12" fmla="?: G10 G7 21600"/>
                <a:gd name="T0" fmla="*/ 20034 w 21600"/>
                <a:gd name="T1" fmla="*/ 10800 h 21600"/>
                <a:gd name="T2" fmla="*/ 10800 w 21600"/>
                <a:gd name="T3" fmla="*/ 21600 h 21600"/>
                <a:gd name="T4" fmla="*/ 1566 w 21600"/>
                <a:gd name="T5" fmla="*/ 10800 h 21600"/>
                <a:gd name="T6" fmla="*/ 10800 w 21600"/>
                <a:gd name="T7" fmla="*/ 0 h 21600"/>
                <a:gd name="T8" fmla="*/ 3366 w 21600"/>
                <a:gd name="T9" fmla="*/ 3366 h 21600"/>
                <a:gd name="T10" fmla="*/ 18234 w 21600"/>
                <a:gd name="T11" fmla="*/ 18234 h 21600"/>
              </a:gdLst>
              <a:ahLst/>
              <a:cxnLst>
                <a:cxn ang="0">
                  <a:pos x="T0" y="T1"/>
                </a:cxn>
                <a:cxn ang="0">
                  <a:pos x="T2" y="T3"/>
                </a:cxn>
                <a:cxn ang="0">
                  <a:pos x="T4" y="T5"/>
                </a:cxn>
                <a:cxn ang="0">
                  <a:pos x="T6" y="T7"/>
                </a:cxn>
              </a:cxnLst>
              <a:rect l="T8" t="T9" r="T10" b="T11"/>
              <a:pathLst>
                <a:path w="21600" h="21600">
                  <a:moveTo>
                    <a:pt x="0" y="0"/>
                  </a:moveTo>
                  <a:lnTo>
                    <a:pt x="3132" y="21600"/>
                  </a:lnTo>
                  <a:lnTo>
                    <a:pt x="18468" y="21600"/>
                  </a:lnTo>
                  <a:lnTo>
                    <a:pt x="21600" y="0"/>
                  </a:lnTo>
                  <a:close/>
                </a:path>
              </a:pathLst>
            </a:custGeom>
            <a:solidFill>
              <a:srgbClr val="336779"/>
            </a:solidFill>
            <a:ln>
              <a:noFill/>
            </a:ln>
            <a:extLst>
              <a:ext uri="{91240B29-F687-4F45-9708-019B960494DF}">
                <a14:hiddenLine xmlns:a14="http://schemas.microsoft.com/office/drawing/2010/main" w="9525">
                  <a:solidFill>
                    <a:srgbClr val="F24F11"/>
                  </a:solidFill>
                  <a:miter lim="800000"/>
                  <a:headEnd/>
                  <a:tailEnd/>
                </a14:hiddenLine>
              </a:ext>
            </a:extLst>
          </p:spPr>
          <p:txBody>
            <a:bodyPr wrap="none" anchor="ctr"/>
            <a:lstStyle/>
            <a:p>
              <a:endParaRPr lang="it-IT"/>
            </a:p>
          </p:txBody>
        </p:sp>
        <p:sp>
          <p:nvSpPr>
            <p:cNvPr id="28" name="AutoShape 23"/>
            <p:cNvSpPr>
              <a:spLocks noChangeArrowheads="1"/>
            </p:cNvSpPr>
            <p:nvPr/>
          </p:nvSpPr>
          <p:spPr bwMode="auto">
            <a:xfrm flipV="1">
              <a:off x="2786063" y="2319338"/>
              <a:ext cx="2420937" cy="471487"/>
            </a:xfrm>
            <a:custGeom>
              <a:avLst/>
              <a:gdLst>
                <a:gd name="G0" fmla="+- 3600 0 0"/>
                <a:gd name="G1" fmla="+- 21600 0 3600"/>
                <a:gd name="G2" fmla="*/ 3600 1 2"/>
                <a:gd name="G3" fmla="+- 21600 0 G2"/>
                <a:gd name="G4" fmla="+/ 3600 21600 2"/>
                <a:gd name="G5" fmla="+/ G1 0 2"/>
                <a:gd name="G6" fmla="*/ 21600 21600 3600"/>
                <a:gd name="G7" fmla="*/ G6 1 2"/>
                <a:gd name="G8" fmla="+- 21600 0 G7"/>
                <a:gd name="G9" fmla="*/ 21600 1 2"/>
                <a:gd name="G10" fmla="+- 3600 0 G9"/>
                <a:gd name="G11" fmla="?: G10 G8 0"/>
                <a:gd name="G12" fmla="?: G10 G7 21600"/>
                <a:gd name="T0" fmla="*/ 19800 w 21600"/>
                <a:gd name="T1" fmla="*/ 10800 h 21600"/>
                <a:gd name="T2" fmla="*/ 10800 w 21600"/>
                <a:gd name="T3" fmla="*/ 21600 h 21600"/>
                <a:gd name="T4" fmla="*/ 1800 w 21600"/>
                <a:gd name="T5" fmla="*/ 10800 h 21600"/>
                <a:gd name="T6" fmla="*/ 10800 w 21600"/>
                <a:gd name="T7" fmla="*/ 0 h 21600"/>
                <a:gd name="T8" fmla="*/ 3600 w 21600"/>
                <a:gd name="T9" fmla="*/ 3600 h 21600"/>
                <a:gd name="T10" fmla="*/ 18000 w 21600"/>
                <a:gd name="T11" fmla="*/ 18000 h 21600"/>
              </a:gdLst>
              <a:ahLst/>
              <a:cxnLst>
                <a:cxn ang="0">
                  <a:pos x="T0" y="T1"/>
                </a:cxn>
                <a:cxn ang="0">
                  <a:pos x="T2" y="T3"/>
                </a:cxn>
                <a:cxn ang="0">
                  <a:pos x="T4" y="T5"/>
                </a:cxn>
                <a:cxn ang="0">
                  <a:pos x="T6" y="T7"/>
                </a:cxn>
              </a:cxnLst>
              <a:rect l="T8" t="T9" r="T10" b="T11"/>
              <a:pathLst>
                <a:path w="21600" h="21600">
                  <a:moveTo>
                    <a:pt x="0" y="0"/>
                  </a:moveTo>
                  <a:lnTo>
                    <a:pt x="3600" y="21600"/>
                  </a:lnTo>
                  <a:lnTo>
                    <a:pt x="18000" y="21600"/>
                  </a:lnTo>
                  <a:lnTo>
                    <a:pt x="21600" y="0"/>
                  </a:lnTo>
                  <a:close/>
                </a:path>
              </a:pathLst>
            </a:custGeom>
            <a:solidFill>
              <a:srgbClr val="004157"/>
            </a:solidFill>
            <a:ln>
              <a:noFill/>
            </a:ln>
            <a:extLst>
              <a:ext uri="{91240B29-F687-4F45-9708-019B960494DF}">
                <a14:hiddenLine xmlns:a14="http://schemas.microsoft.com/office/drawing/2010/main" w="9525">
                  <a:solidFill>
                    <a:srgbClr val="F24F11"/>
                  </a:solidFill>
                  <a:miter lim="800000"/>
                  <a:headEnd/>
                  <a:tailEnd/>
                </a14:hiddenLine>
              </a:ext>
            </a:extLst>
          </p:spPr>
          <p:txBody>
            <a:bodyPr wrap="none" anchor="ctr"/>
            <a:lstStyle/>
            <a:p>
              <a:endParaRPr lang="it-IT"/>
            </a:p>
          </p:txBody>
        </p:sp>
        <p:sp>
          <p:nvSpPr>
            <p:cNvPr id="29" name="AutoShape 24"/>
            <p:cNvSpPr>
              <a:spLocks noChangeArrowheads="1"/>
            </p:cNvSpPr>
            <p:nvPr/>
          </p:nvSpPr>
          <p:spPr bwMode="auto">
            <a:xfrm flipV="1">
              <a:off x="3492500" y="1520825"/>
              <a:ext cx="936625" cy="395288"/>
            </a:xfrm>
            <a:custGeom>
              <a:avLst/>
              <a:gdLst>
                <a:gd name="G0" fmla="+- 10800 0 0"/>
                <a:gd name="G1" fmla="+- 21600 0 10800"/>
                <a:gd name="G2" fmla="*/ 10800 1 2"/>
                <a:gd name="G3" fmla="+- 21600 0 G2"/>
                <a:gd name="G4" fmla="+/ 10800 21600 2"/>
                <a:gd name="G5" fmla="+/ G1 0 2"/>
                <a:gd name="G6" fmla="*/ 21600 21600 10800"/>
                <a:gd name="G7" fmla="*/ G6 1 2"/>
                <a:gd name="G8" fmla="+- 21600 0 G7"/>
                <a:gd name="G9" fmla="*/ 21600 1 2"/>
                <a:gd name="G10" fmla="+- 10800 0 G9"/>
                <a:gd name="G11" fmla="?: G10 G8 0"/>
                <a:gd name="G12" fmla="?: G10 G7 21600"/>
                <a:gd name="T0" fmla="*/ 16200 w 21600"/>
                <a:gd name="T1" fmla="*/ 10800 h 21600"/>
                <a:gd name="T2" fmla="*/ 10800 w 21600"/>
                <a:gd name="T3" fmla="*/ 21600 h 21600"/>
                <a:gd name="T4" fmla="*/ 5400 w 21600"/>
                <a:gd name="T5" fmla="*/ 10800 h 21600"/>
                <a:gd name="T6" fmla="*/ 10800 w 21600"/>
                <a:gd name="T7" fmla="*/ 0 h 21600"/>
                <a:gd name="T8" fmla="*/ 7200 w 21600"/>
                <a:gd name="T9" fmla="*/ 7200 h 21600"/>
                <a:gd name="T10" fmla="*/ 14400 w 21600"/>
                <a:gd name="T11" fmla="*/ 14400 h 21600"/>
              </a:gdLst>
              <a:ahLst/>
              <a:cxnLst>
                <a:cxn ang="0">
                  <a:pos x="T0" y="T1"/>
                </a:cxn>
                <a:cxn ang="0">
                  <a:pos x="T2" y="T3"/>
                </a:cxn>
                <a:cxn ang="0">
                  <a:pos x="T4" y="T5"/>
                </a:cxn>
                <a:cxn ang="0">
                  <a:pos x="T6" y="T7"/>
                </a:cxn>
              </a:cxnLst>
              <a:rect l="T8" t="T9" r="T10" b="T11"/>
              <a:pathLst>
                <a:path w="21600" h="21600">
                  <a:moveTo>
                    <a:pt x="0" y="0"/>
                  </a:moveTo>
                  <a:lnTo>
                    <a:pt x="10800" y="21600"/>
                  </a:lnTo>
                  <a:lnTo>
                    <a:pt x="10800" y="21600"/>
                  </a:lnTo>
                  <a:lnTo>
                    <a:pt x="21600" y="0"/>
                  </a:lnTo>
                  <a:close/>
                </a:path>
              </a:pathLst>
            </a:custGeom>
            <a:solidFill>
              <a:srgbClr val="F24F11"/>
            </a:solidFill>
            <a:ln w="9525">
              <a:solidFill>
                <a:srgbClr val="F24F11"/>
              </a:solidFill>
              <a:miter lim="800000"/>
              <a:headEnd/>
              <a:tailEnd/>
            </a:ln>
          </p:spPr>
          <p:txBody>
            <a:bodyPr wrap="none" anchor="ctr"/>
            <a:lstStyle/>
            <a:p>
              <a:endParaRPr lang="it-IT"/>
            </a:p>
          </p:txBody>
        </p:sp>
        <p:sp>
          <p:nvSpPr>
            <p:cNvPr id="30" name="Text Box 25"/>
            <p:cNvSpPr txBox="1">
              <a:spLocks noChangeArrowheads="1"/>
            </p:cNvSpPr>
            <p:nvPr/>
          </p:nvSpPr>
          <p:spPr bwMode="auto">
            <a:xfrm>
              <a:off x="3179763" y="2398713"/>
              <a:ext cx="1630362"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it-IT" altLang="it-IT" sz="1600" b="1" u="sng">
                  <a:solidFill>
                    <a:schemeClr val="bg1"/>
                  </a:solidFill>
                </a:rPr>
                <a:t>Core Satellite</a:t>
              </a:r>
              <a:endParaRPr lang="en-US" altLang="it-IT" sz="1600" b="1" u="sng">
                <a:solidFill>
                  <a:schemeClr val="bg1"/>
                </a:solidFill>
              </a:endParaRPr>
            </a:p>
          </p:txBody>
        </p:sp>
        <p:sp>
          <p:nvSpPr>
            <p:cNvPr id="31" name="Text Box 26"/>
            <p:cNvSpPr txBox="1">
              <a:spLocks noChangeArrowheads="1"/>
            </p:cNvSpPr>
            <p:nvPr/>
          </p:nvSpPr>
          <p:spPr bwMode="auto">
            <a:xfrm>
              <a:off x="2497138" y="2868613"/>
              <a:ext cx="2995612" cy="260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it-IT" altLang="it-IT" sz="1100" b="1" i="1">
                  <a:solidFill>
                    <a:schemeClr val="bg1"/>
                  </a:solidFill>
                </a:rPr>
                <a:t>Constant Proportion Portfolio insurance</a:t>
              </a:r>
              <a:endParaRPr lang="en-US" altLang="it-IT" sz="1100" b="1" i="1">
                <a:solidFill>
                  <a:schemeClr val="bg1"/>
                </a:solidFill>
              </a:endParaRPr>
            </a:p>
          </p:txBody>
        </p:sp>
        <p:sp>
          <p:nvSpPr>
            <p:cNvPr id="32" name="Text Box 27"/>
            <p:cNvSpPr txBox="1">
              <a:spLocks noChangeArrowheads="1"/>
            </p:cNvSpPr>
            <p:nvPr/>
          </p:nvSpPr>
          <p:spPr bwMode="auto">
            <a:xfrm>
              <a:off x="2697163" y="3643313"/>
              <a:ext cx="2595562" cy="242887"/>
            </a:xfrm>
            <a:prstGeom prst="rect">
              <a:avLst/>
            </a:prstGeom>
            <a:noFill/>
            <a:ln>
              <a:noFill/>
            </a:ln>
            <a:effectLst/>
            <a:extLst>
              <a:ext uri="{909E8E84-426E-40DD-AFC4-6F175D3DCCD1}">
                <a14:hiddenFill xmlns:a14="http://schemas.microsoft.com/office/drawing/2010/main">
                  <a:solidFill>
                    <a:srgbClr val="004157">
                      <a:alpha val="20000"/>
                    </a:srgbClr>
                  </a:solidFill>
                </a14:hiddenFill>
              </a:ext>
              <a:ext uri="{91240B29-F687-4F45-9708-019B960494DF}">
                <a14:hiddenLine xmlns:a14="http://schemas.microsoft.com/office/drawing/2010/main" w="6350" algn="ctr">
                  <a:solidFill>
                    <a:srgbClr val="F24F1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ctr" eaLnBrk="0" hangingPunct="0">
                <a:lnSpc>
                  <a:spcPct val="90000"/>
                </a:lnSpc>
              </a:pPr>
              <a:r>
                <a:rPr lang="it-IT" altLang="it-IT" sz="1100" b="1" i="1">
                  <a:solidFill>
                    <a:schemeClr val="bg1"/>
                  </a:solidFill>
                  <a:ea typeface="ＭＳ Ｐゴシック" pitchFamily="34" charset="-128"/>
                </a:rPr>
                <a:t>Constant Mix</a:t>
              </a:r>
              <a:endParaRPr lang="en-US" altLang="it-IT" sz="1100" b="1" i="1">
                <a:solidFill>
                  <a:schemeClr val="bg1"/>
                </a:solidFill>
                <a:ea typeface="ＭＳ Ｐゴシック" pitchFamily="34" charset="-128"/>
              </a:endParaRPr>
            </a:p>
          </p:txBody>
        </p:sp>
        <p:sp>
          <p:nvSpPr>
            <p:cNvPr id="33" name="Text Box 28"/>
            <p:cNvSpPr txBox="1">
              <a:spLocks noChangeArrowheads="1"/>
            </p:cNvSpPr>
            <p:nvPr/>
          </p:nvSpPr>
          <p:spPr bwMode="auto">
            <a:xfrm>
              <a:off x="2411413" y="4221163"/>
              <a:ext cx="3384550" cy="242887"/>
            </a:xfrm>
            <a:prstGeom prst="rect">
              <a:avLst/>
            </a:prstGeom>
            <a:noFill/>
            <a:ln>
              <a:noFill/>
            </a:ln>
            <a:effectLst/>
            <a:extLst>
              <a:ext uri="{909E8E84-426E-40DD-AFC4-6F175D3DCCD1}">
                <a14:hiddenFill xmlns:a14="http://schemas.microsoft.com/office/drawing/2010/main">
                  <a:solidFill>
                    <a:srgbClr val="004157">
                      <a:alpha val="20000"/>
                    </a:srgbClr>
                  </a:solidFill>
                </a14:hiddenFill>
              </a:ext>
              <a:ext uri="{91240B29-F687-4F45-9708-019B960494DF}">
                <a14:hiddenLine xmlns:a14="http://schemas.microsoft.com/office/drawing/2010/main" w="6350" algn="ctr">
                  <a:solidFill>
                    <a:srgbClr val="F24F1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ctr" eaLnBrk="0" hangingPunct="0">
                <a:lnSpc>
                  <a:spcPct val="90000"/>
                </a:lnSpc>
              </a:pPr>
              <a:r>
                <a:rPr lang="it-IT" altLang="it-IT" sz="1100" b="1" i="1">
                  <a:solidFill>
                    <a:schemeClr val="bg1"/>
                  </a:solidFill>
                  <a:ea typeface="ＭＳ Ｐゴシック" pitchFamily="34" charset="-128"/>
                </a:rPr>
                <a:t>Buy and Hold</a:t>
              </a:r>
              <a:endParaRPr lang="en-US" altLang="it-IT" sz="1100" b="1" i="1">
                <a:solidFill>
                  <a:schemeClr val="bg1"/>
                </a:solidFill>
                <a:ea typeface="ＭＳ Ｐゴシック" pitchFamily="34" charset="-128"/>
              </a:endParaRPr>
            </a:p>
          </p:txBody>
        </p:sp>
        <p:sp>
          <p:nvSpPr>
            <p:cNvPr id="34" name="AutoShape 30"/>
            <p:cNvSpPr>
              <a:spLocks noChangeArrowheads="1"/>
            </p:cNvSpPr>
            <p:nvPr/>
          </p:nvSpPr>
          <p:spPr bwMode="auto">
            <a:xfrm rot="-24458610">
              <a:off x="-256382" y="2812257"/>
              <a:ext cx="4437063" cy="539750"/>
            </a:xfrm>
            <a:prstGeom prst="homePlate">
              <a:avLst>
                <a:gd name="adj" fmla="val 71740"/>
              </a:avLst>
            </a:prstGeom>
            <a:gradFill rotWithShape="0">
              <a:gsLst>
                <a:gs pos="0">
                  <a:srgbClr val="FFF200"/>
                </a:gs>
                <a:gs pos="45000">
                  <a:srgbClr val="FF7A00"/>
                </a:gs>
                <a:gs pos="70000">
                  <a:srgbClr val="FF0300"/>
                </a:gs>
                <a:gs pos="100000">
                  <a:srgbClr val="4D0808"/>
                </a:gs>
              </a:gsLst>
              <a:lin ang="0" scaled="1"/>
            </a:gradFill>
            <a:ln>
              <a:noFill/>
            </a:ln>
            <a:effectLst/>
            <a:extLst>
              <a:ext uri="{91240B29-F687-4F45-9708-019B960494DF}">
                <a14:hiddenLine xmlns:a14="http://schemas.microsoft.com/office/drawing/2010/main" w="12700" cap="sq">
                  <a:solidFill>
                    <a:srgbClr val="99CCFF"/>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it-IT" altLang="it-IT" b="1" i="1"/>
                <a:t>  LIVELLO DI DELEGA GESTIONALE       </a:t>
              </a:r>
              <a:r>
                <a:rPr lang="it-IT" altLang="it-IT" b="1" i="1">
                  <a:solidFill>
                    <a:schemeClr val="bg1"/>
                  </a:solidFill>
                </a:rPr>
                <a:t>+</a:t>
              </a:r>
              <a:endParaRPr lang="en-US" altLang="it-IT" b="1" i="1">
                <a:solidFill>
                  <a:schemeClr val="bg1"/>
                </a:solidFill>
              </a:endParaRPr>
            </a:p>
          </p:txBody>
        </p:sp>
      </p:grpSp>
    </p:spTree>
    <p:extLst>
      <p:ext uri="{BB962C8B-B14F-4D97-AF65-F5344CB8AC3E}">
        <p14:creationId xmlns:p14="http://schemas.microsoft.com/office/powerpoint/2010/main" val="4042479525"/>
      </p:ext>
    </p:extLst>
  </p:cSld>
  <p:clrMapOvr>
    <a:masterClrMapping/>
  </p:clrMapOvr>
  <p:timing>
    <p:tnLst>
      <p:par>
        <p:cTn id="1" dur="indefinite" restart="never" nodeType="tmRoot"/>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026"/>
          <p:cNvSpPr txBox="1">
            <a:spLocks noChangeArrowheads="1"/>
          </p:cNvSpPr>
          <p:nvPr/>
        </p:nvSpPr>
        <p:spPr bwMode="auto">
          <a:xfrm>
            <a:off x="439172" y="260648"/>
            <a:ext cx="8278812" cy="833178"/>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lgn="ctr">
                <a:solidFill>
                  <a:srgbClr val="6699FF"/>
                </a:solidFill>
                <a:miter lim="800000"/>
                <a:headEnd/>
                <a:tailEnd/>
              </a14:hiddenLine>
            </a:ext>
          </a:extLst>
        </p:spPr>
        <p:txBody>
          <a:bodyPr lIns="90000" tIns="46800" rIns="90000" bIns="46800">
            <a:spAutoFit/>
          </a:bodyPr>
          <a:lstStyle/>
          <a:p>
            <a:pPr algn="ctr">
              <a:defRPr/>
            </a:pPr>
            <a:r>
              <a:rPr lang="it-IT" sz="2400" b="1" dirty="0">
                <a:solidFill>
                  <a:srgbClr val="F26200"/>
                </a:solidFill>
                <a:latin typeface="Georgia" panose="02040502050405020303" pitchFamily="18" charset="0"/>
              </a:rPr>
              <a:t>Le strategie di </a:t>
            </a:r>
            <a:r>
              <a:rPr lang="it-IT" sz="2400" b="1" dirty="0" smtClean="0">
                <a:solidFill>
                  <a:srgbClr val="F26200"/>
                </a:solidFill>
                <a:latin typeface="Georgia" panose="02040502050405020303" pitchFamily="18" charset="0"/>
              </a:rPr>
              <a:t>gestione senza benchmark:</a:t>
            </a:r>
            <a:br>
              <a:rPr lang="it-IT" sz="2400" b="1" dirty="0" smtClean="0">
                <a:solidFill>
                  <a:srgbClr val="F26200"/>
                </a:solidFill>
                <a:latin typeface="Georgia" panose="02040502050405020303" pitchFamily="18" charset="0"/>
              </a:rPr>
            </a:br>
            <a:r>
              <a:rPr lang="it-IT" sz="2400" b="1" dirty="0" smtClean="0">
                <a:solidFill>
                  <a:srgbClr val="F26200"/>
                </a:solidFill>
                <a:latin typeface="Georgia" panose="02040502050405020303" pitchFamily="18" charset="0"/>
              </a:rPr>
              <a:t>la core-</a:t>
            </a:r>
            <a:r>
              <a:rPr lang="it-IT" sz="2400" b="1" dirty="0" err="1" smtClean="0">
                <a:solidFill>
                  <a:srgbClr val="F26200"/>
                </a:solidFill>
                <a:latin typeface="Georgia" panose="02040502050405020303" pitchFamily="18" charset="0"/>
              </a:rPr>
              <a:t>satellati</a:t>
            </a:r>
            <a:r>
              <a:rPr lang="it-IT" sz="2400" b="1" dirty="0" smtClean="0">
                <a:solidFill>
                  <a:srgbClr val="F26200"/>
                </a:solidFill>
                <a:latin typeface="Georgia" panose="02040502050405020303" pitchFamily="18" charset="0"/>
              </a:rPr>
              <a:t> </a:t>
            </a:r>
            <a:r>
              <a:rPr lang="it-IT" sz="2400" b="1" dirty="0" err="1" smtClean="0">
                <a:solidFill>
                  <a:srgbClr val="F26200"/>
                </a:solidFill>
                <a:latin typeface="Georgia" panose="02040502050405020303" pitchFamily="18" charset="0"/>
              </a:rPr>
              <a:t>strategy</a:t>
            </a:r>
            <a:endParaRPr lang="it-IT" sz="2400" b="1" dirty="0">
              <a:solidFill>
                <a:srgbClr val="F26200"/>
              </a:solidFill>
              <a:latin typeface="Georgia" panose="02040502050405020303" pitchFamily="18" charset="0"/>
            </a:endParaRPr>
          </a:p>
        </p:txBody>
      </p:sp>
      <p:sp>
        <p:nvSpPr>
          <p:cNvPr id="2" name="Segnaposto numero diapositiva 1"/>
          <p:cNvSpPr>
            <a:spLocks noGrp="1"/>
          </p:cNvSpPr>
          <p:nvPr>
            <p:ph type="sldNum" sz="quarter" idx="4"/>
          </p:nvPr>
        </p:nvSpPr>
        <p:spPr/>
        <p:txBody>
          <a:bodyPr/>
          <a:lstStyle/>
          <a:p>
            <a:fld id="{CEE20744-6222-4AA3-9D45-8592154090B2}" type="slidenum">
              <a:rPr lang="it-IT" smtClean="0"/>
              <a:pPr/>
              <a:t>236</a:t>
            </a:fld>
            <a:endParaRPr lang="it-IT" dirty="0"/>
          </a:p>
        </p:txBody>
      </p:sp>
      <p:sp>
        <p:nvSpPr>
          <p:cNvPr id="6" name="Text Box 6"/>
          <p:cNvSpPr txBox="1">
            <a:spLocks noChangeArrowheads="1"/>
          </p:cNvSpPr>
          <p:nvPr/>
        </p:nvSpPr>
        <p:spPr bwMode="auto">
          <a:xfrm>
            <a:off x="414743" y="1317195"/>
            <a:ext cx="8322696" cy="4893647"/>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pPr marL="0" lvl="1" algn="just">
              <a:lnSpc>
                <a:spcPct val="120000"/>
              </a:lnSpc>
            </a:pPr>
            <a:r>
              <a:rPr lang="it-IT" altLang="it-IT" sz="2000" dirty="0"/>
              <a:t>La strategia core-satellite è un tipo di gestione </a:t>
            </a:r>
            <a:r>
              <a:rPr lang="it-IT" altLang="it-IT" sz="2000" dirty="0" err="1"/>
              <a:t>semiattiva</a:t>
            </a:r>
            <a:r>
              <a:rPr lang="it-IT" altLang="it-IT" sz="2000" dirty="0"/>
              <a:t>, tesa a suddividere il portafoglio in gestione in due entità</a:t>
            </a:r>
            <a:r>
              <a:rPr lang="it-IT" altLang="it-IT" sz="2000" dirty="0" smtClean="0"/>
              <a:t>:</a:t>
            </a:r>
            <a:r>
              <a:rPr lang="it-IT" altLang="it-IT" sz="2000" dirty="0"/>
              <a:t>	</a:t>
            </a:r>
          </a:p>
          <a:p>
            <a:pPr marL="342900" lvl="1" indent="-342900" algn="just">
              <a:lnSpc>
                <a:spcPct val="120000"/>
              </a:lnSpc>
              <a:buFont typeface="Arial" panose="020B0604020202020204" pitchFamily="34" charset="0"/>
              <a:buChar char="•"/>
            </a:pPr>
            <a:r>
              <a:rPr lang="it-IT" altLang="it-IT" sz="2000" dirty="0" smtClean="0"/>
              <a:t>La parte Core, che è la </a:t>
            </a:r>
            <a:r>
              <a:rPr lang="it-IT" altLang="it-IT" sz="2000" dirty="0"/>
              <a:t>struttura portante che replica composizione e rendimento del benchmark, generalmente gestito in un’ottica di </a:t>
            </a:r>
            <a:r>
              <a:rPr lang="it-IT" altLang="it-IT" sz="2000" dirty="0" err="1"/>
              <a:t>constant</a:t>
            </a:r>
            <a:r>
              <a:rPr lang="it-IT" altLang="it-IT" sz="2000" dirty="0"/>
              <a:t> </a:t>
            </a:r>
            <a:r>
              <a:rPr lang="it-IT" altLang="it-IT" sz="2000" dirty="0" smtClean="0"/>
              <a:t>mix;</a:t>
            </a:r>
          </a:p>
          <a:p>
            <a:pPr marL="342900" lvl="1" indent="-342900" algn="just">
              <a:lnSpc>
                <a:spcPct val="120000"/>
              </a:lnSpc>
              <a:buFont typeface="Arial" panose="020B0604020202020204" pitchFamily="34" charset="0"/>
              <a:buChar char="•"/>
            </a:pPr>
            <a:r>
              <a:rPr lang="it-IT" altLang="it-IT" sz="2000" dirty="0" smtClean="0"/>
              <a:t>E la parte Satellite, che è la struttura </a:t>
            </a:r>
            <a:r>
              <a:rPr lang="it-IT" altLang="it-IT" sz="2000" dirty="0"/>
              <a:t>a gestione libera e senza benchmark, composta essenzialmente da titoli di nicchia e sottoquotati (</a:t>
            </a:r>
            <a:r>
              <a:rPr lang="it-IT" altLang="it-IT" sz="2000" i="1" dirty="0" err="1"/>
              <a:t>mispriced</a:t>
            </a:r>
            <a:r>
              <a:rPr lang="it-IT" altLang="it-IT" sz="2000" dirty="0"/>
              <a:t>), </a:t>
            </a:r>
            <a:r>
              <a:rPr lang="it-IT" altLang="it-IT" sz="2000" dirty="0" smtClean="0"/>
              <a:t>che ha la funzione </a:t>
            </a:r>
            <a:r>
              <a:rPr lang="it-IT" altLang="it-IT" sz="2000" dirty="0"/>
              <a:t>di “battere il mercato” e dotare il portafoglio complessivo di un </a:t>
            </a:r>
            <a:r>
              <a:rPr lang="it-IT" altLang="it-IT" sz="2000" dirty="0" err="1"/>
              <a:t>extrarendimento</a:t>
            </a:r>
            <a:r>
              <a:rPr lang="it-IT" altLang="it-IT" sz="2000" dirty="0"/>
              <a:t> rispetto al benchmark</a:t>
            </a:r>
          </a:p>
          <a:p>
            <a:pPr marL="0" lvl="1" algn="just">
              <a:lnSpc>
                <a:spcPct val="120000"/>
              </a:lnSpc>
            </a:pPr>
            <a:endParaRPr lang="it-IT" altLang="it-IT" sz="2000" dirty="0"/>
          </a:p>
          <a:p>
            <a:pPr marL="0" lvl="1" algn="just">
              <a:lnSpc>
                <a:spcPct val="120000"/>
              </a:lnSpc>
            </a:pPr>
            <a:endParaRPr lang="it-IT" altLang="it-IT" sz="2000" dirty="0"/>
          </a:p>
          <a:p>
            <a:pPr marL="0" lvl="1" algn="just">
              <a:lnSpc>
                <a:spcPct val="120000"/>
              </a:lnSpc>
            </a:pPr>
            <a:endParaRPr lang="it-IT" altLang="it-IT" sz="2000" dirty="0"/>
          </a:p>
        </p:txBody>
      </p:sp>
      <p:grpSp>
        <p:nvGrpSpPr>
          <p:cNvPr id="5" name="Group 4"/>
          <p:cNvGrpSpPr>
            <a:grpSpLocks/>
          </p:cNvGrpSpPr>
          <p:nvPr/>
        </p:nvGrpSpPr>
        <p:grpSpPr bwMode="auto">
          <a:xfrm>
            <a:off x="1774153" y="5081587"/>
            <a:ext cx="5603875" cy="2327275"/>
            <a:chOff x="2425" y="2334"/>
            <a:chExt cx="3557" cy="1378"/>
          </a:xfrm>
        </p:grpSpPr>
        <p:sp>
          <p:nvSpPr>
            <p:cNvPr id="7" name="Oval 5"/>
            <p:cNvSpPr>
              <a:spLocks noChangeArrowheads="1"/>
            </p:cNvSpPr>
            <p:nvPr/>
          </p:nvSpPr>
          <p:spPr bwMode="auto">
            <a:xfrm>
              <a:off x="3357" y="2684"/>
              <a:ext cx="1405" cy="692"/>
            </a:xfrm>
            <a:prstGeom prst="ellipse">
              <a:avLst/>
            </a:prstGeom>
            <a:solidFill>
              <a:srgbClr val="F24F11"/>
            </a:solidFill>
            <a:ln w="6350" algn="ctr">
              <a:solidFill>
                <a:srgbClr val="F24F1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it-IT"/>
            </a:p>
          </p:txBody>
        </p:sp>
        <p:sp>
          <p:nvSpPr>
            <p:cNvPr id="8" name="Oval 6"/>
            <p:cNvSpPr>
              <a:spLocks noChangeArrowheads="1"/>
            </p:cNvSpPr>
            <p:nvPr/>
          </p:nvSpPr>
          <p:spPr bwMode="auto">
            <a:xfrm rot="21101403" flipH="1">
              <a:off x="2701" y="2497"/>
              <a:ext cx="2739" cy="1064"/>
            </a:xfrm>
            <a:prstGeom prst="ellipse">
              <a:avLst/>
            </a:prstGeom>
            <a:noFill/>
            <a:ln w="38100">
              <a:solidFill>
                <a:srgbClr val="F24F11"/>
              </a:solidFill>
              <a:round/>
              <a:headEnd/>
              <a:tailEnd/>
            </a:ln>
            <a:effectLst/>
            <a:extLst>
              <a:ext uri="{909E8E84-426E-40DD-AFC4-6F175D3DCCD1}">
                <a14:hiddenFill xmlns:a14="http://schemas.microsoft.com/office/drawing/2010/main">
                  <a:solidFill>
                    <a:srgbClr val="CCCC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endParaRPr lang="it-IT"/>
            </a:p>
          </p:txBody>
        </p:sp>
        <p:sp>
          <p:nvSpPr>
            <p:cNvPr id="9" name="Oval 7"/>
            <p:cNvSpPr>
              <a:spLocks noChangeArrowheads="1"/>
            </p:cNvSpPr>
            <p:nvPr/>
          </p:nvSpPr>
          <p:spPr bwMode="auto">
            <a:xfrm flipH="1">
              <a:off x="5154" y="2615"/>
              <a:ext cx="778" cy="340"/>
            </a:xfrm>
            <a:prstGeom prst="ellipse">
              <a:avLst/>
            </a:prstGeom>
            <a:solidFill>
              <a:srgbClr val="66AEAC"/>
            </a:soli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it-IT"/>
            </a:p>
          </p:txBody>
        </p:sp>
        <p:sp>
          <p:nvSpPr>
            <p:cNvPr id="10" name="Oval 8"/>
            <p:cNvSpPr>
              <a:spLocks noChangeArrowheads="1"/>
            </p:cNvSpPr>
            <p:nvPr/>
          </p:nvSpPr>
          <p:spPr bwMode="auto">
            <a:xfrm flipH="1">
              <a:off x="2506" y="2602"/>
              <a:ext cx="686" cy="353"/>
            </a:xfrm>
            <a:prstGeom prst="ellipse">
              <a:avLst/>
            </a:prstGeom>
            <a:solidFill>
              <a:srgbClr val="004157"/>
            </a:solidFill>
            <a:ln>
              <a:noFill/>
            </a:ln>
            <a:effectLst/>
            <a:extLst>
              <a:ext uri="{91240B29-F687-4F45-9708-019B960494DF}">
                <a14:hiddenLine xmlns:a14="http://schemas.microsoft.com/office/drawing/2010/main" w="9525" algn="ctr">
                  <a:solidFill>
                    <a:srgbClr val="F24F1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it-IT"/>
            </a:p>
          </p:txBody>
        </p:sp>
        <p:sp>
          <p:nvSpPr>
            <p:cNvPr id="11" name="Oval 9"/>
            <p:cNvSpPr>
              <a:spLocks noChangeArrowheads="1"/>
            </p:cNvSpPr>
            <p:nvPr/>
          </p:nvSpPr>
          <p:spPr bwMode="auto">
            <a:xfrm flipH="1">
              <a:off x="4627" y="3248"/>
              <a:ext cx="661" cy="326"/>
            </a:xfrm>
            <a:prstGeom prst="ellipse">
              <a:avLst/>
            </a:prstGeom>
            <a:solidFill>
              <a:srgbClr val="336779"/>
            </a:soli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it-IT"/>
            </a:p>
          </p:txBody>
        </p:sp>
        <p:sp>
          <p:nvSpPr>
            <p:cNvPr id="12" name="Oval 10"/>
            <p:cNvSpPr>
              <a:spLocks noChangeArrowheads="1"/>
            </p:cNvSpPr>
            <p:nvPr/>
          </p:nvSpPr>
          <p:spPr bwMode="auto">
            <a:xfrm flipH="1">
              <a:off x="4336" y="2346"/>
              <a:ext cx="706" cy="328"/>
            </a:xfrm>
            <a:prstGeom prst="ellipse">
              <a:avLst/>
            </a:prstGeom>
            <a:solidFill>
              <a:srgbClr val="339290"/>
            </a:soli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it-IT"/>
            </a:p>
          </p:txBody>
        </p:sp>
        <p:sp>
          <p:nvSpPr>
            <p:cNvPr id="13" name="Oval 11"/>
            <p:cNvSpPr>
              <a:spLocks noChangeArrowheads="1"/>
            </p:cNvSpPr>
            <p:nvPr/>
          </p:nvSpPr>
          <p:spPr bwMode="auto">
            <a:xfrm flipH="1">
              <a:off x="3277" y="2371"/>
              <a:ext cx="633" cy="357"/>
            </a:xfrm>
            <a:prstGeom prst="ellipse">
              <a:avLst/>
            </a:prstGeom>
            <a:solidFill>
              <a:srgbClr val="007775"/>
            </a:soli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it-IT"/>
            </a:p>
          </p:txBody>
        </p:sp>
        <p:sp>
          <p:nvSpPr>
            <p:cNvPr id="14" name="Oval 12"/>
            <p:cNvSpPr>
              <a:spLocks noChangeArrowheads="1"/>
            </p:cNvSpPr>
            <p:nvPr/>
          </p:nvSpPr>
          <p:spPr bwMode="auto">
            <a:xfrm flipH="1">
              <a:off x="2453" y="3276"/>
              <a:ext cx="679" cy="321"/>
            </a:xfrm>
            <a:prstGeom prst="ellipse">
              <a:avLst/>
            </a:prstGeom>
            <a:solidFill>
              <a:srgbClr val="99B3BC"/>
            </a:soli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it-IT"/>
            </a:p>
          </p:txBody>
        </p:sp>
        <p:sp>
          <p:nvSpPr>
            <p:cNvPr id="15" name="Text Box 13"/>
            <p:cNvSpPr txBox="1">
              <a:spLocks noChangeArrowheads="1"/>
            </p:cNvSpPr>
            <p:nvPr/>
          </p:nvSpPr>
          <p:spPr bwMode="auto">
            <a:xfrm>
              <a:off x="3481" y="2788"/>
              <a:ext cx="1197" cy="4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6347" tIns="43173" rIns="86347" bIns="43173">
              <a:spAutoFit/>
            </a:bodyPr>
            <a:lstStyle>
              <a:lvl1pPr defTabSz="863600">
                <a:defRPr>
                  <a:solidFill>
                    <a:schemeClr val="tx1"/>
                  </a:solidFill>
                  <a:latin typeface="Arial" charset="0"/>
                </a:defRPr>
              </a:lvl1pPr>
              <a:lvl2pPr marL="431800" defTabSz="863600">
                <a:defRPr>
                  <a:solidFill>
                    <a:schemeClr val="tx1"/>
                  </a:solidFill>
                  <a:latin typeface="Arial" charset="0"/>
                </a:defRPr>
              </a:lvl2pPr>
              <a:lvl3pPr marL="863600" defTabSz="863600">
                <a:defRPr>
                  <a:solidFill>
                    <a:schemeClr val="tx1"/>
                  </a:solidFill>
                  <a:latin typeface="Arial" charset="0"/>
                </a:defRPr>
              </a:lvl3pPr>
              <a:lvl4pPr marL="1295400" defTabSz="863600">
                <a:defRPr>
                  <a:solidFill>
                    <a:schemeClr val="tx1"/>
                  </a:solidFill>
                  <a:latin typeface="Arial" charset="0"/>
                </a:defRPr>
              </a:lvl4pPr>
              <a:lvl5pPr marL="1727200" defTabSz="863600">
                <a:defRPr>
                  <a:solidFill>
                    <a:schemeClr val="tx1"/>
                  </a:solidFill>
                  <a:latin typeface="Arial" charset="0"/>
                </a:defRPr>
              </a:lvl5pPr>
              <a:lvl6pPr marL="2184400" defTabSz="863600" fontAlgn="base">
                <a:spcBef>
                  <a:spcPct val="0"/>
                </a:spcBef>
                <a:spcAft>
                  <a:spcPct val="0"/>
                </a:spcAft>
                <a:defRPr>
                  <a:solidFill>
                    <a:schemeClr val="tx1"/>
                  </a:solidFill>
                  <a:latin typeface="Arial" charset="0"/>
                </a:defRPr>
              </a:lvl6pPr>
              <a:lvl7pPr marL="2641600" defTabSz="863600" fontAlgn="base">
                <a:spcBef>
                  <a:spcPct val="0"/>
                </a:spcBef>
                <a:spcAft>
                  <a:spcPct val="0"/>
                </a:spcAft>
                <a:defRPr>
                  <a:solidFill>
                    <a:schemeClr val="tx1"/>
                  </a:solidFill>
                  <a:latin typeface="Arial" charset="0"/>
                </a:defRPr>
              </a:lvl7pPr>
              <a:lvl8pPr marL="3098800" defTabSz="863600" fontAlgn="base">
                <a:spcBef>
                  <a:spcPct val="0"/>
                </a:spcBef>
                <a:spcAft>
                  <a:spcPct val="0"/>
                </a:spcAft>
                <a:defRPr>
                  <a:solidFill>
                    <a:schemeClr val="tx1"/>
                  </a:solidFill>
                  <a:latin typeface="Arial" charset="0"/>
                </a:defRPr>
              </a:lvl8pPr>
              <a:lvl9pPr marL="3556000" defTabSz="863600" fontAlgn="base">
                <a:spcBef>
                  <a:spcPct val="0"/>
                </a:spcBef>
                <a:spcAft>
                  <a:spcPct val="0"/>
                </a:spcAft>
                <a:defRPr>
                  <a:solidFill>
                    <a:schemeClr val="tx1"/>
                  </a:solidFill>
                  <a:latin typeface="Arial" charset="0"/>
                </a:defRPr>
              </a:lvl9pPr>
            </a:lstStyle>
            <a:p>
              <a:pPr algn="ctr" eaLnBrk="0" hangingPunct="0"/>
              <a:r>
                <a:rPr lang="it-IT" altLang="it-IT" sz="2300" b="1">
                  <a:solidFill>
                    <a:schemeClr val="bg1"/>
                  </a:solidFill>
                  <a:ea typeface="ＭＳ Ｐゴシック" pitchFamily="34" charset="-128"/>
                </a:rPr>
                <a:t>Gestione</a:t>
              </a:r>
            </a:p>
            <a:p>
              <a:pPr algn="ctr" eaLnBrk="0" hangingPunct="0"/>
              <a:r>
                <a:rPr lang="it-IT" altLang="it-IT" sz="2300" b="1">
                  <a:solidFill>
                    <a:schemeClr val="bg1"/>
                  </a:solidFill>
                  <a:ea typeface="ＭＳ Ｐゴシック" pitchFamily="34" charset="-128"/>
                </a:rPr>
                <a:t>“CORE”</a:t>
              </a:r>
            </a:p>
          </p:txBody>
        </p:sp>
        <p:sp>
          <p:nvSpPr>
            <p:cNvPr id="16" name="Text Box 14"/>
            <p:cNvSpPr txBox="1">
              <a:spLocks noChangeArrowheads="1"/>
            </p:cNvSpPr>
            <p:nvPr/>
          </p:nvSpPr>
          <p:spPr bwMode="auto">
            <a:xfrm>
              <a:off x="3265" y="2445"/>
              <a:ext cx="653" cy="1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6347" tIns="43173" rIns="86347" bIns="43173">
              <a:spAutoFit/>
            </a:bodyPr>
            <a:lstStyle>
              <a:lvl1pPr defTabSz="863600">
                <a:defRPr>
                  <a:solidFill>
                    <a:schemeClr val="tx1"/>
                  </a:solidFill>
                  <a:latin typeface="Arial" charset="0"/>
                </a:defRPr>
              </a:lvl1pPr>
              <a:lvl2pPr marL="431800" defTabSz="863600">
                <a:defRPr>
                  <a:solidFill>
                    <a:schemeClr val="tx1"/>
                  </a:solidFill>
                  <a:latin typeface="Arial" charset="0"/>
                </a:defRPr>
              </a:lvl2pPr>
              <a:lvl3pPr marL="863600" defTabSz="863600">
                <a:defRPr>
                  <a:solidFill>
                    <a:schemeClr val="tx1"/>
                  </a:solidFill>
                  <a:latin typeface="Arial" charset="0"/>
                </a:defRPr>
              </a:lvl3pPr>
              <a:lvl4pPr marL="1295400" defTabSz="863600">
                <a:defRPr>
                  <a:solidFill>
                    <a:schemeClr val="tx1"/>
                  </a:solidFill>
                  <a:latin typeface="Arial" charset="0"/>
                </a:defRPr>
              </a:lvl4pPr>
              <a:lvl5pPr marL="1727200" defTabSz="863600">
                <a:defRPr>
                  <a:solidFill>
                    <a:schemeClr val="tx1"/>
                  </a:solidFill>
                  <a:latin typeface="Arial" charset="0"/>
                </a:defRPr>
              </a:lvl5pPr>
              <a:lvl6pPr marL="2184400" defTabSz="863600" fontAlgn="base">
                <a:spcBef>
                  <a:spcPct val="0"/>
                </a:spcBef>
                <a:spcAft>
                  <a:spcPct val="0"/>
                </a:spcAft>
                <a:defRPr>
                  <a:solidFill>
                    <a:schemeClr val="tx1"/>
                  </a:solidFill>
                  <a:latin typeface="Arial" charset="0"/>
                </a:defRPr>
              </a:lvl6pPr>
              <a:lvl7pPr marL="2641600" defTabSz="863600" fontAlgn="base">
                <a:spcBef>
                  <a:spcPct val="0"/>
                </a:spcBef>
                <a:spcAft>
                  <a:spcPct val="0"/>
                </a:spcAft>
                <a:defRPr>
                  <a:solidFill>
                    <a:schemeClr val="tx1"/>
                  </a:solidFill>
                  <a:latin typeface="Arial" charset="0"/>
                </a:defRPr>
              </a:lvl7pPr>
              <a:lvl8pPr marL="3098800" defTabSz="863600" fontAlgn="base">
                <a:spcBef>
                  <a:spcPct val="0"/>
                </a:spcBef>
                <a:spcAft>
                  <a:spcPct val="0"/>
                </a:spcAft>
                <a:defRPr>
                  <a:solidFill>
                    <a:schemeClr val="tx1"/>
                  </a:solidFill>
                  <a:latin typeface="Arial" charset="0"/>
                </a:defRPr>
              </a:lvl8pPr>
              <a:lvl9pPr marL="3556000" defTabSz="863600" fontAlgn="base">
                <a:spcBef>
                  <a:spcPct val="0"/>
                </a:spcBef>
                <a:spcAft>
                  <a:spcPct val="0"/>
                </a:spcAft>
                <a:defRPr>
                  <a:solidFill>
                    <a:schemeClr val="tx1"/>
                  </a:solidFill>
                  <a:latin typeface="Arial" charset="0"/>
                </a:defRPr>
              </a:lvl9pPr>
            </a:lstStyle>
            <a:p>
              <a:pPr algn="ctr" eaLnBrk="0" hangingPunct="0"/>
              <a:r>
                <a:rPr lang="it-IT" altLang="it-IT" sz="1300" b="1">
                  <a:solidFill>
                    <a:schemeClr val="bg1"/>
                  </a:solidFill>
                  <a:ea typeface="ＭＳ Ｐゴシック" pitchFamily="34" charset="-128"/>
                </a:rPr>
                <a:t>Settoriali</a:t>
              </a:r>
            </a:p>
          </p:txBody>
        </p:sp>
        <p:sp>
          <p:nvSpPr>
            <p:cNvPr id="17" name="Text Box 15"/>
            <p:cNvSpPr txBox="1">
              <a:spLocks noChangeArrowheads="1"/>
            </p:cNvSpPr>
            <p:nvPr/>
          </p:nvSpPr>
          <p:spPr bwMode="auto">
            <a:xfrm>
              <a:off x="4416" y="2334"/>
              <a:ext cx="574"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6347" tIns="43173" rIns="86347" bIns="43173">
              <a:spAutoFit/>
            </a:bodyPr>
            <a:lstStyle>
              <a:lvl1pPr defTabSz="863600">
                <a:defRPr>
                  <a:solidFill>
                    <a:schemeClr val="tx1"/>
                  </a:solidFill>
                  <a:latin typeface="Arial" charset="0"/>
                </a:defRPr>
              </a:lvl1pPr>
              <a:lvl2pPr marL="431800" defTabSz="863600">
                <a:defRPr>
                  <a:solidFill>
                    <a:schemeClr val="tx1"/>
                  </a:solidFill>
                  <a:latin typeface="Arial" charset="0"/>
                </a:defRPr>
              </a:lvl2pPr>
              <a:lvl3pPr marL="863600" defTabSz="863600">
                <a:defRPr>
                  <a:solidFill>
                    <a:schemeClr val="tx1"/>
                  </a:solidFill>
                  <a:latin typeface="Arial" charset="0"/>
                </a:defRPr>
              </a:lvl3pPr>
              <a:lvl4pPr marL="1295400" defTabSz="863600">
                <a:defRPr>
                  <a:solidFill>
                    <a:schemeClr val="tx1"/>
                  </a:solidFill>
                  <a:latin typeface="Arial" charset="0"/>
                </a:defRPr>
              </a:lvl4pPr>
              <a:lvl5pPr marL="1727200" defTabSz="863600">
                <a:defRPr>
                  <a:solidFill>
                    <a:schemeClr val="tx1"/>
                  </a:solidFill>
                  <a:latin typeface="Arial" charset="0"/>
                </a:defRPr>
              </a:lvl5pPr>
              <a:lvl6pPr marL="2184400" defTabSz="863600" fontAlgn="base">
                <a:spcBef>
                  <a:spcPct val="0"/>
                </a:spcBef>
                <a:spcAft>
                  <a:spcPct val="0"/>
                </a:spcAft>
                <a:defRPr>
                  <a:solidFill>
                    <a:schemeClr val="tx1"/>
                  </a:solidFill>
                  <a:latin typeface="Arial" charset="0"/>
                </a:defRPr>
              </a:lvl6pPr>
              <a:lvl7pPr marL="2641600" defTabSz="863600" fontAlgn="base">
                <a:spcBef>
                  <a:spcPct val="0"/>
                </a:spcBef>
                <a:spcAft>
                  <a:spcPct val="0"/>
                </a:spcAft>
                <a:defRPr>
                  <a:solidFill>
                    <a:schemeClr val="tx1"/>
                  </a:solidFill>
                  <a:latin typeface="Arial" charset="0"/>
                </a:defRPr>
              </a:lvl7pPr>
              <a:lvl8pPr marL="3098800" defTabSz="863600" fontAlgn="base">
                <a:spcBef>
                  <a:spcPct val="0"/>
                </a:spcBef>
                <a:spcAft>
                  <a:spcPct val="0"/>
                </a:spcAft>
                <a:defRPr>
                  <a:solidFill>
                    <a:schemeClr val="tx1"/>
                  </a:solidFill>
                  <a:latin typeface="Arial" charset="0"/>
                </a:defRPr>
              </a:lvl8pPr>
              <a:lvl9pPr marL="3556000" defTabSz="863600" fontAlgn="base">
                <a:spcBef>
                  <a:spcPct val="0"/>
                </a:spcBef>
                <a:spcAft>
                  <a:spcPct val="0"/>
                </a:spcAft>
                <a:defRPr>
                  <a:solidFill>
                    <a:schemeClr val="tx1"/>
                  </a:solidFill>
                  <a:latin typeface="Arial" charset="0"/>
                </a:defRPr>
              </a:lvl9pPr>
            </a:lstStyle>
            <a:p>
              <a:pPr algn="ctr" eaLnBrk="0" hangingPunct="0"/>
              <a:r>
                <a:rPr lang="it-IT" altLang="it-IT" sz="1300" b="1">
                  <a:solidFill>
                    <a:schemeClr val="bg1"/>
                  </a:solidFill>
                  <a:ea typeface="ＭＳ Ｐゴシック" pitchFamily="34" charset="-128"/>
                </a:rPr>
                <a:t>Paesi specifici</a:t>
              </a:r>
            </a:p>
          </p:txBody>
        </p:sp>
        <p:sp>
          <p:nvSpPr>
            <p:cNvPr id="18" name="Text Box 16"/>
            <p:cNvSpPr txBox="1">
              <a:spLocks noChangeArrowheads="1"/>
            </p:cNvSpPr>
            <p:nvPr/>
          </p:nvSpPr>
          <p:spPr bwMode="auto">
            <a:xfrm>
              <a:off x="5127" y="2594"/>
              <a:ext cx="855"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6347" tIns="43173" rIns="86347" bIns="43173">
              <a:spAutoFit/>
            </a:bodyPr>
            <a:lstStyle>
              <a:lvl1pPr defTabSz="863600">
                <a:defRPr>
                  <a:solidFill>
                    <a:schemeClr val="tx1"/>
                  </a:solidFill>
                  <a:latin typeface="Arial" charset="0"/>
                </a:defRPr>
              </a:lvl1pPr>
              <a:lvl2pPr marL="431800" defTabSz="863600">
                <a:defRPr>
                  <a:solidFill>
                    <a:schemeClr val="tx1"/>
                  </a:solidFill>
                  <a:latin typeface="Arial" charset="0"/>
                </a:defRPr>
              </a:lvl2pPr>
              <a:lvl3pPr marL="863600" defTabSz="863600">
                <a:defRPr>
                  <a:solidFill>
                    <a:schemeClr val="tx1"/>
                  </a:solidFill>
                  <a:latin typeface="Arial" charset="0"/>
                </a:defRPr>
              </a:lvl3pPr>
              <a:lvl4pPr marL="1295400" defTabSz="863600">
                <a:defRPr>
                  <a:solidFill>
                    <a:schemeClr val="tx1"/>
                  </a:solidFill>
                  <a:latin typeface="Arial" charset="0"/>
                </a:defRPr>
              </a:lvl4pPr>
              <a:lvl5pPr marL="1727200" defTabSz="863600">
                <a:defRPr>
                  <a:solidFill>
                    <a:schemeClr val="tx1"/>
                  </a:solidFill>
                  <a:latin typeface="Arial" charset="0"/>
                </a:defRPr>
              </a:lvl5pPr>
              <a:lvl6pPr marL="2184400" defTabSz="863600" fontAlgn="base">
                <a:spcBef>
                  <a:spcPct val="0"/>
                </a:spcBef>
                <a:spcAft>
                  <a:spcPct val="0"/>
                </a:spcAft>
                <a:defRPr>
                  <a:solidFill>
                    <a:schemeClr val="tx1"/>
                  </a:solidFill>
                  <a:latin typeface="Arial" charset="0"/>
                </a:defRPr>
              </a:lvl6pPr>
              <a:lvl7pPr marL="2641600" defTabSz="863600" fontAlgn="base">
                <a:spcBef>
                  <a:spcPct val="0"/>
                </a:spcBef>
                <a:spcAft>
                  <a:spcPct val="0"/>
                </a:spcAft>
                <a:defRPr>
                  <a:solidFill>
                    <a:schemeClr val="tx1"/>
                  </a:solidFill>
                  <a:latin typeface="Arial" charset="0"/>
                </a:defRPr>
              </a:lvl7pPr>
              <a:lvl8pPr marL="3098800" defTabSz="863600" fontAlgn="base">
                <a:spcBef>
                  <a:spcPct val="0"/>
                </a:spcBef>
                <a:spcAft>
                  <a:spcPct val="0"/>
                </a:spcAft>
                <a:defRPr>
                  <a:solidFill>
                    <a:schemeClr val="tx1"/>
                  </a:solidFill>
                  <a:latin typeface="Arial" charset="0"/>
                </a:defRPr>
              </a:lvl8pPr>
              <a:lvl9pPr marL="3556000" defTabSz="863600" fontAlgn="base">
                <a:spcBef>
                  <a:spcPct val="0"/>
                </a:spcBef>
                <a:spcAft>
                  <a:spcPct val="0"/>
                </a:spcAft>
                <a:defRPr>
                  <a:solidFill>
                    <a:schemeClr val="tx1"/>
                  </a:solidFill>
                  <a:latin typeface="Arial" charset="0"/>
                </a:defRPr>
              </a:lvl9pPr>
            </a:lstStyle>
            <a:p>
              <a:pPr algn="ctr" eaLnBrk="0" hangingPunct="0"/>
              <a:r>
                <a:rPr lang="it-IT" altLang="it-IT" sz="1300" b="1">
                  <a:solidFill>
                    <a:schemeClr val="bg1"/>
                  </a:solidFill>
                  <a:ea typeface="ＭＳ Ｐゴシック" pitchFamily="34" charset="-128"/>
                </a:rPr>
                <a:t>Stile Value/growth</a:t>
              </a:r>
            </a:p>
          </p:txBody>
        </p:sp>
        <p:sp>
          <p:nvSpPr>
            <p:cNvPr id="19" name="Text Box 17"/>
            <p:cNvSpPr txBox="1">
              <a:spLocks noChangeArrowheads="1"/>
            </p:cNvSpPr>
            <p:nvPr/>
          </p:nvSpPr>
          <p:spPr bwMode="auto">
            <a:xfrm>
              <a:off x="4659" y="3258"/>
              <a:ext cx="632"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7270" tIns="43635" rIns="87270" bIns="43635">
              <a:spAutoFit/>
            </a:bodyPr>
            <a:lstStyle>
              <a:lvl1pPr defTabSz="873125">
                <a:defRPr>
                  <a:solidFill>
                    <a:schemeClr val="tx1"/>
                  </a:solidFill>
                  <a:latin typeface="Arial" charset="0"/>
                </a:defRPr>
              </a:lvl1pPr>
              <a:lvl2pPr marL="436563" defTabSz="873125">
                <a:defRPr>
                  <a:solidFill>
                    <a:schemeClr val="tx1"/>
                  </a:solidFill>
                  <a:latin typeface="Arial" charset="0"/>
                </a:defRPr>
              </a:lvl2pPr>
              <a:lvl3pPr marL="873125" defTabSz="873125">
                <a:defRPr>
                  <a:solidFill>
                    <a:schemeClr val="tx1"/>
                  </a:solidFill>
                  <a:latin typeface="Arial" charset="0"/>
                </a:defRPr>
              </a:lvl3pPr>
              <a:lvl4pPr marL="1308100" defTabSz="873125">
                <a:defRPr>
                  <a:solidFill>
                    <a:schemeClr val="tx1"/>
                  </a:solidFill>
                  <a:latin typeface="Arial" charset="0"/>
                </a:defRPr>
              </a:lvl4pPr>
              <a:lvl5pPr marL="1744663" defTabSz="873125">
                <a:defRPr>
                  <a:solidFill>
                    <a:schemeClr val="tx1"/>
                  </a:solidFill>
                  <a:latin typeface="Arial" charset="0"/>
                </a:defRPr>
              </a:lvl5pPr>
              <a:lvl6pPr marL="2201863" defTabSz="873125" fontAlgn="base">
                <a:spcBef>
                  <a:spcPct val="0"/>
                </a:spcBef>
                <a:spcAft>
                  <a:spcPct val="0"/>
                </a:spcAft>
                <a:defRPr>
                  <a:solidFill>
                    <a:schemeClr val="tx1"/>
                  </a:solidFill>
                  <a:latin typeface="Arial" charset="0"/>
                </a:defRPr>
              </a:lvl6pPr>
              <a:lvl7pPr marL="2659063" defTabSz="873125" fontAlgn="base">
                <a:spcBef>
                  <a:spcPct val="0"/>
                </a:spcBef>
                <a:spcAft>
                  <a:spcPct val="0"/>
                </a:spcAft>
                <a:defRPr>
                  <a:solidFill>
                    <a:schemeClr val="tx1"/>
                  </a:solidFill>
                  <a:latin typeface="Arial" charset="0"/>
                </a:defRPr>
              </a:lvl7pPr>
              <a:lvl8pPr marL="3116263" defTabSz="873125" fontAlgn="base">
                <a:spcBef>
                  <a:spcPct val="0"/>
                </a:spcBef>
                <a:spcAft>
                  <a:spcPct val="0"/>
                </a:spcAft>
                <a:defRPr>
                  <a:solidFill>
                    <a:schemeClr val="tx1"/>
                  </a:solidFill>
                  <a:latin typeface="Arial" charset="0"/>
                </a:defRPr>
              </a:lvl8pPr>
              <a:lvl9pPr marL="3573463" defTabSz="873125" fontAlgn="base">
                <a:spcBef>
                  <a:spcPct val="0"/>
                </a:spcBef>
                <a:spcAft>
                  <a:spcPct val="0"/>
                </a:spcAft>
                <a:defRPr>
                  <a:solidFill>
                    <a:schemeClr val="tx1"/>
                  </a:solidFill>
                  <a:latin typeface="Arial" charset="0"/>
                </a:defRPr>
              </a:lvl9pPr>
            </a:lstStyle>
            <a:p>
              <a:pPr algn="ctr">
                <a:spcBef>
                  <a:spcPct val="50000"/>
                </a:spcBef>
              </a:pPr>
              <a:r>
                <a:rPr lang="it-IT" altLang="it-IT" sz="1300" b="1">
                  <a:solidFill>
                    <a:schemeClr val="bg1"/>
                  </a:solidFill>
                  <a:ea typeface="ＭＳ Ｐゴシック" pitchFamily="34" charset="-128"/>
                </a:rPr>
                <a:t>Gestione attiva</a:t>
              </a:r>
            </a:p>
          </p:txBody>
        </p:sp>
        <p:sp>
          <p:nvSpPr>
            <p:cNvPr id="20" name="Text Box 18"/>
            <p:cNvSpPr txBox="1">
              <a:spLocks noChangeArrowheads="1"/>
            </p:cNvSpPr>
            <p:nvPr/>
          </p:nvSpPr>
          <p:spPr bwMode="auto">
            <a:xfrm>
              <a:off x="2591" y="2612"/>
              <a:ext cx="520"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6347" tIns="43173" rIns="86347" bIns="43173">
              <a:spAutoFit/>
            </a:bodyPr>
            <a:lstStyle>
              <a:lvl1pPr defTabSz="863600">
                <a:defRPr>
                  <a:solidFill>
                    <a:schemeClr val="tx1"/>
                  </a:solidFill>
                  <a:latin typeface="Arial" charset="0"/>
                </a:defRPr>
              </a:lvl1pPr>
              <a:lvl2pPr marL="431800" defTabSz="863600">
                <a:defRPr>
                  <a:solidFill>
                    <a:schemeClr val="tx1"/>
                  </a:solidFill>
                  <a:latin typeface="Arial" charset="0"/>
                </a:defRPr>
              </a:lvl2pPr>
              <a:lvl3pPr marL="863600" defTabSz="863600">
                <a:defRPr>
                  <a:solidFill>
                    <a:schemeClr val="tx1"/>
                  </a:solidFill>
                  <a:latin typeface="Arial" charset="0"/>
                </a:defRPr>
              </a:lvl3pPr>
              <a:lvl4pPr marL="1295400" defTabSz="863600">
                <a:defRPr>
                  <a:solidFill>
                    <a:schemeClr val="tx1"/>
                  </a:solidFill>
                  <a:latin typeface="Arial" charset="0"/>
                </a:defRPr>
              </a:lvl4pPr>
              <a:lvl5pPr marL="1727200" defTabSz="863600">
                <a:defRPr>
                  <a:solidFill>
                    <a:schemeClr val="tx1"/>
                  </a:solidFill>
                  <a:latin typeface="Arial" charset="0"/>
                </a:defRPr>
              </a:lvl5pPr>
              <a:lvl6pPr marL="2184400" defTabSz="863600" fontAlgn="base">
                <a:spcBef>
                  <a:spcPct val="0"/>
                </a:spcBef>
                <a:spcAft>
                  <a:spcPct val="0"/>
                </a:spcAft>
                <a:defRPr>
                  <a:solidFill>
                    <a:schemeClr val="tx1"/>
                  </a:solidFill>
                  <a:latin typeface="Arial" charset="0"/>
                </a:defRPr>
              </a:lvl6pPr>
              <a:lvl7pPr marL="2641600" defTabSz="863600" fontAlgn="base">
                <a:spcBef>
                  <a:spcPct val="0"/>
                </a:spcBef>
                <a:spcAft>
                  <a:spcPct val="0"/>
                </a:spcAft>
                <a:defRPr>
                  <a:solidFill>
                    <a:schemeClr val="tx1"/>
                  </a:solidFill>
                  <a:latin typeface="Arial" charset="0"/>
                </a:defRPr>
              </a:lvl7pPr>
              <a:lvl8pPr marL="3098800" defTabSz="863600" fontAlgn="base">
                <a:spcBef>
                  <a:spcPct val="0"/>
                </a:spcBef>
                <a:spcAft>
                  <a:spcPct val="0"/>
                </a:spcAft>
                <a:defRPr>
                  <a:solidFill>
                    <a:schemeClr val="tx1"/>
                  </a:solidFill>
                  <a:latin typeface="Arial" charset="0"/>
                </a:defRPr>
              </a:lvl8pPr>
              <a:lvl9pPr marL="3556000" defTabSz="863600" fontAlgn="base">
                <a:spcBef>
                  <a:spcPct val="0"/>
                </a:spcBef>
                <a:spcAft>
                  <a:spcPct val="0"/>
                </a:spcAft>
                <a:defRPr>
                  <a:solidFill>
                    <a:schemeClr val="tx1"/>
                  </a:solidFill>
                  <a:latin typeface="Arial" charset="0"/>
                </a:defRPr>
              </a:lvl9pPr>
            </a:lstStyle>
            <a:p>
              <a:pPr algn="ctr" eaLnBrk="0" hangingPunct="0"/>
              <a:r>
                <a:rPr lang="it-IT" altLang="it-IT" sz="1300" b="1">
                  <a:solidFill>
                    <a:schemeClr val="bg1"/>
                  </a:solidFill>
                  <a:ea typeface="ＭＳ Ｐゴシック" pitchFamily="34" charset="-128"/>
                </a:rPr>
                <a:t>Materie prime</a:t>
              </a:r>
            </a:p>
          </p:txBody>
        </p:sp>
        <p:sp>
          <p:nvSpPr>
            <p:cNvPr id="21" name="Text Box 19"/>
            <p:cNvSpPr txBox="1">
              <a:spLocks noChangeArrowheads="1"/>
            </p:cNvSpPr>
            <p:nvPr/>
          </p:nvSpPr>
          <p:spPr bwMode="auto">
            <a:xfrm>
              <a:off x="2425" y="3344"/>
              <a:ext cx="755" cy="1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6347" tIns="43173" rIns="86347" bIns="43173">
              <a:spAutoFit/>
            </a:bodyPr>
            <a:lstStyle>
              <a:lvl1pPr defTabSz="863600">
                <a:defRPr>
                  <a:solidFill>
                    <a:schemeClr val="tx1"/>
                  </a:solidFill>
                  <a:latin typeface="Arial" charset="0"/>
                </a:defRPr>
              </a:lvl1pPr>
              <a:lvl2pPr marL="431800" defTabSz="863600">
                <a:defRPr>
                  <a:solidFill>
                    <a:schemeClr val="tx1"/>
                  </a:solidFill>
                  <a:latin typeface="Arial" charset="0"/>
                </a:defRPr>
              </a:lvl2pPr>
              <a:lvl3pPr marL="863600" defTabSz="863600">
                <a:defRPr>
                  <a:solidFill>
                    <a:schemeClr val="tx1"/>
                  </a:solidFill>
                  <a:latin typeface="Arial" charset="0"/>
                </a:defRPr>
              </a:lvl3pPr>
              <a:lvl4pPr marL="1295400" defTabSz="863600">
                <a:defRPr>
                  <a:solidFill>
                    <a:schemeClr val="tx1"/>
                  </a:solidFill>
                  <a:latin typeface="Arial" charset="0"/>
                </a:defRPr>
              </a:lvl4pPr>
              <a:lvl5pPr marL="1727200" defTabSz="863600">
                <a:defRPr>
                  <a:solidFill>
                    <a:schemeClr val="tx1"/>
                  </a:solidFill>
                  <a:latin typeface="Arial" charset="0"/>
                </a:defRPr>
              </a:lvl5pPr>
              <a:lvl6pPr marL="2184400" defTabSz="863600" fontAlgn="base">
                <a:spcBef>
                  <a:spcPct val="0"/>
                </a:spcBef>
                <a:spcAft>
                  <a:spcPct val="0"/>
                </a:spcAft>
                <a:defRPr>
                  <a:solidFill>
                    <a:schemeClr val="tx1"/>
                  </a:solidFill>
                  <a:latin typeface="Arial" charset="0"/>
                </a:defRPr>
              </a:lvl6pPr>
              <a:lvl7pPr marL="2641600" defTabSz="863600" fontAlgn="base">
                <a:spcBef>
                  <a:spcPct val="0"/>
                </a:spcBef>
                <a:spcAft>
                  <a:spcPct val="0"/>
                </a:spcAft>
                <a:defRPr>
                  <a:solidFill>
                    <a:schemeClr val="tx1"/>
                  </a:solidFill>
                  <a:latin typeface="Arial" charset="0"/>
                </a:defRPr>
              </a:lvl7pPr>
              <a:lvl8pPr marL="3098800" defTabSz="863600" fontAlgn="base">
                <a:spcBef>
                  <a:spcPct val="0"/>
                </a:spcBef>
                <a:spcAft>
                  <a:spcPct val="0"/>
                </a:spcAft>
                <a:defRPr>
                  <a:solidFill>
                    <a:schemeClr val="tx1"/>
                  </a:solidFill>
                  <a:latin typeface="Arial" charset="0"/>
                </a:defRPr>
              </a:lvl8pPr>
              <a:lvl9pPr marL="3556000" defTabSz="863600" fontAlgn="base">
                <a:spcBef>
                  <a:spcPct val="0"/>
                </a:spcBef>
                <a:spcAft>
                  <a:spcPct val="0"/>
                </a:spcAft>
                <a:defRPr>
                  <a:solidFill>
                    <a:schemeClr val="tx1"/>
                  </a:solidFill>
                  <a:latin typeface="Arial" charset="0"/>
                </a:defRPr>
              </a:lvl9pPr>
            </a:lstStyle>
            <a:p>
              <a:pPr algn="ctr" eaLnBrk="0" hangingPunct="0"/>
              <a:r>
                <a:rPr lang="it-IT" altLang="it-IT" sz="1300" b="1">
                  <a:solidFill>
                    <a:schemeClr val="bg1"/>
                  </a:solidFill>
                  <a:ea typeface="ＭＳ Ｐゴシック" pitchFamily="34" charset="-128"/>
                </a:rPr>
                <a:t>immobiliari</a:t>
              </a:r>
            </a:p>
          </p:txBody>
        </p:sp>
        <p:sp>
          <p:nvSpPr>
            <p:cNvPr id="22" name="Oval 20"/>
            <p:cNvSpPr>
              <a:spLocks noChangeArrowheads="1"/>
            </p:cNvSpPr>
            <p:nvPr/>
          </p:nvSpPr>
          <p:spPr bwMode="auto">
            <a:xfrm flipH="1">
              <a:off x="3529" y="3390"/>
              <a:ext cx="648" cy="322"/>
            </a:xfrm>
            <a:prstGeom prst="ellipse">
              <a:avLst/>
            </a:prstGeom>
            <a:solidFill>
              <a:srgbClr val="668D9A"/>
            </a:soli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it-IT"/>
            </a:p>
          </p:txBody>
        </p:sp>
        <p:sp>
          <p:nvSpPr>
            <p:cNvPr id="23" name="Text Box 21"/>
            <p:cNvSpPr txBox="1">
              <a:spLocks noChangeArrowheads="1"/>
            </p:cNvSpPr>
            <p:nvPr/>
          </p:nvSpPr>
          <p:spPr bwMode="auto">
            <a:xfrm>
              <a:off x="3645" y="3476"/>
              <a:ext cx="419" cy="125"/>
            </a:xfrm>
            <a:prstGeom prst="rect">
              <a:avLst/>
            </a:prstGeom>
            <a:noFill/>
            <a:ln>
              <a:noFill/>
            </a:ln>
            <a:effectLst/>
            <a:extLst>
              <a:ext uri="{909E8E84-426E-40DD-AFC4-6F175D3DCCD1}">
                <a14:hiddenFill xmlns:a14="http://schemas.microsoft.com/office/drawing/2010/main">
                  <a:solidFill>
                    <a:srgbClr val="668D9A"/>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86347" tIns="43173" rIns="86347" bIns="43173" anchor="ctr"/>
            <a:lstStyle>
              <a:lvl1pPr defTabSz="873125">
                <a:defRPr>
                  <a:solidFill>
                    <a:schemeClr val="tx1"/>
                  </a:solidFill>
                  <a:latin typeface="Arial" charset="0"/>
                </a:defRPr>
              </a:lvl1pPr>
              <a:lvl2pPr marL="436563" defTabSz="873125">
                <a:defRPr>
                  <a:solidFill>
                    <a:schemeClr val="tx1"/>
                  </a:solidFill>
                  <a:latin typeface="Arial" charset="0"/>
                </a:defRPr>
              </a:lvl2pPr>
              <a:lvl3pPr marL="873125" defTabSz="873125">
                <a:defRPr>
                  <a:solidFill>
                    <a:schemeClr val="tx1"/>
                  </a:solidFill>
                  <a:latin typeface="Arial" charset="0"/>
                </a:defRPr>
              </a:lvl3pPr>
              <a:lvl4pPr marL="1308100" defTabSz="873125">
                <a:defRPr>
                  <a:solidFill>
                    <a:schemeClr val="tx1"/>
                  </a:solidFill>
                  <a:latin typeface="Arial" charset="0"/>
                </a:defRPr>
              </a:lvl4pPr>
              <a:lvl5pPr marL="1744663" defTabSz="873125">
                <a:defRPr>
                  <a:solidFill>
                    <a:schemeClr val="tx1"/>
                  </a:solidFill>
                  <a:latin typeface="Arial" charset="0"/>
                </a:defRPr>
              </a:lvl5pPr>
              <a:lvl6pPr marL="2201863" defTabSz="873125" fontAlgn="base">
                <a:spcBef>
                  <a:spcPct val="0"/>
                </a:spcBef>
                <a:spcAft>
                  <a:spcPct val="0"/>
                </a:spcAft>
                <a:defRPr>
                  <a:solidFill>
                    <a:schemeClr val="tx1"/>
                  </a:solidFill>
                  <a:latin typeface="Arial" charset="0"/>
                </a:defRPr>
              </a:lvl6pPr>
              <a:lvl7pPr marL="2659063" defTabSz="873125" fontAlgn="base">
                <a:spcBef>
                  <a:spcPct val="0"/>
                </a:spcBef>
                <a:spcAft>
                  <a:spcPct val="0"/>
                </a:spcAft>
                <a:defRPr>
                  <a:solidFill>
                    <a:schemeClr val="tx1"/>
                  </a:solidFill>
                  <a:latin typeface="Arial" charset="0"/>
                </a:defRPr>
              </a:lvl7pPr>
              <a:lvl8pPr marL="3116263" defTabSz="873125" fontAlgn="base">
                <a:spcBef>
                  <a:spcPct val="0"/>
                </a:spcBef>
                <a:spcAft>
                  <a:spcPct val="0"/>
                </a:spcAft>
                <a:defRPr>
                  <a:solidFill>
                    <a:schemeClr val="tx1"/>
                  </a:solidFill>
                  <a:latin typeface="Arial" charset="0"/>
                </a:defRPr>
              </a:lvl8pPr>
              <a:lvl9pPr marL="3573463" defTabSz="873125" fontAlgn="base">
                <a:spcBef>
                  <a:spcPct val="0"/>
                </a:spcBef>
                <a:spcAft>
                  <a:spcPct val="0"/>
                </a:spcAft>
                <a:defRPr>
                  <a:solidFill>
                    <a:schemeClr val="tx1"/>
                  </a:solidFill>
                  <a:latin typeface="Arial" charset="0"/>
                </a:defRPr>
              </a:lvl9pPr>
            </a:lstStyle>
            <a:p>
              <a:pPr algn="ctr">
                <a:spcBef>
                  <a:spcPct val="50000"/>
                </a:spcBef>
              </a:pPr>
              <a:r>
                <a:rPr lang="it-IT" altLang="it-IT" sz="1300" b="1">
                  <a:solidFill>
                    <a:schemeClr val="bg1"/>
                  </a:solidFill>
                  <a:ea typeface="ＭＳ Ｐゴシック" pitchFamily="34" charset="-128"/>
                </a:rPr>
                <a:t>tematici</a:t>
              </a:r>
            </a:p>
          </p:txBody>
        </p:sp>
      </p:grpSp>
    </p:spTree>
    <p:extLst>
      <p:ext uri="{BB962C8B-B14F-4D97-AF65-F5344CB8AC3E}">
        <p14:creationId xmlns:p14="http://schemas.microsoft.com/office/powerpoint/2010/main" val="2086483952"/>
      </p:ext>
    </p:extLst>
  </p:cSld>
  <p:clrMapOvr>
    <a:masterClrMapping/>
  </p:clrMapOvr>
  <p:timing>
    <p:tnLst>
      <p:par>
        <p:cTn id="1" dur="indefinite" restart="never" nodeType="tmRoot"/>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026"/>
          <p:cNvSpPr txBox="1">
            <a:spLocks noChangeArrowheads="1"/>
          </p:cNvSpPr>
          <p:nvPr/>
        </p:nvSpPr>
        <p:spPr bwMode="auto">
          <a:xfrm>
            <a:off x="439172" y="260648"/>
            <a:ext cx="8278812" cy="833178"/>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lgn="ctr">
                <a:solidFill>
                  <a:srgbClr val="6699FF"/>
                </a:solidFill>
                <a:miter lim="800000"/>
                <a:headEnd/>
                <a:tailEnd/>
              </a14:hiddenLine>
            </a:ext>
          </a:extLst>
        </p:spPr>
        <p:txBody>
          <a:bodyPr lIns="90000" tIns="46800" rIns="90000" bIns="46800">
            <a:spAutoFit/>
          </a:bodyPr>
          <a:lstStyle/>
          <a:p>
            <a:pPr algn="ctr">
              <a:defRPr/>
            </a:pPr>
            <a:r>
              <a:rPr lang="it-IT" sz="2400" b="1" dirty="0">
                <a:solidFill>
                  <a:srgbClr val="F26200"/>
                </a:solidFill>
                <a:latin typeface="Georgia" panose="02040502050405020303" pitchFamily="18" charset="0"/>
              </a:rPr>
              <a:t>Le strategie di </a:t>
            </a:r>
            <a:r>
              <a:rPr lang="it-IT" sz="2400" b="1" dirty="0" smtClean="0">
                <a:solidFill>
                  <a:srgbClr val="F26200"/>
                </a:solidFill>
                <a:latin typeface="Georgia" panose="02040502050405020303" pitchFamily="18" charset="0"/>
              </a:rPr>
              <a:t>gestione senza benchmark:</a:t>
            </a:r>
            <a:br>
              <a:rPr lang="it-IT" sz="2400" b="1" dirty="0" smtClean="0">
                <a:solidFill>
                  <a:srgbClr val="F26200"/>
                </a:solidFill>
                <a:latin typeface="Georgia" panose="02040502050405020303" pitchFamily="18" charset="0"/>
              </a:rPr>
            </a:br>
            <a:r>
              <a:rPr lang="it-IT" sz="2400" b="1" dirty="0" smtClean="0">
                <a:solidFill>
                  <a:srgbClr val="F26200"/>
                </a:solidFill>
                <a:latin typeface="Georgia" panose="02040502050405020303" pitchFamily="18" charset="0"/>
              </a:rPr>
              <a:t>la </a:t>
            </a:r>
            <a:r>
              <a:rPr lang="it-IT" sz="2400" b="1" dirty="0" err="1" smtClean="0">
                <a:solidFill>
                  <a:srgbClr val="F26200"/>
                </a:solidFill>
                <a:latin typeface="Georgia" panose="02040502050405020303" pitchFamily="18" charset="0"/>
              </a:rPr>
              <a:t>total</a:t>
            </a:r>
            <a:r>
              <a:rPr lang="it-IT" sz="2400" b="1" dirty="0" smtClean="0">
                <a:solidFill>
                  <a:srgbClr val="F26200"/>
                </a:solidFill>
                <a:latin typeface="Georgia" panose="02040502050405020303" pitchFamily="18" charset="0"/>
              </a:rPr>
              <a:t> </a:t>
            </a:r>
            <a:r>
              <a:rPr lang="it-IT" sz="2400" b="1" dirty="0" err="1" smtClean="0">
                <a:solidFill>
                  <a:srgbClr val="F26200"/>
                </a:solidFill>
                <a:latin typeface="Georgia" panose="02040502050405020303" pitchFamily="18" charset="0"/>
              </a:rPr>
              <a:t>return</a:t>
            </a:r>
            <a:endParaRPr lang="it-IT" sz="2400" b="1" dirty="0">
              <a:solidFill>
                <a:srgbClr val="F26200"/>
              </a:solidFill>
              <a:latin typeface="Georgia" panose="02040502050405020303" pitchFamily="18" charset="0"/>
            </a:endParaRPr>
          </a:p>
        </p:txBody>
      </p:sp>
      <p:sp>
        <p:nvSpPr>
          <p:cNvPr id="2" name="Segnaposto numero diapositiva 1"/>
          <p:cNvSpPr>
            <a:spLocks noGrp="1"/>
          </p:cNvSpPr>
          <p:nvPr>
            <p:ph type="sldNum" sz="quarter" idx="4"/>
          </p:nvPr>
        </p:nvSpPr>
        <p:spPr/>
        <p:txBody>
          <a:bodyPr/>
          <a:lstStyle/>
          <a:p>
            <a:fld id="{CEE20744-6222-4AA3-9D45-8592154090B2}" type="slidenum">
              <a:rPr lang="it-IT" smtClean="0"/>
              <a:pPr/>
              <a:t>237</a:t>
            </a:fld>
            <a:endParaRPr lang="it-IT" dirty="0"/>
          </a:p>
        </p:txBody>
      </p:sp>
      <p:sp>
        <p:nvSpPr>
          <p:cNvPr id="6" name="Text Box 6"/>
          <p:cNvSpPr txBox="1">
            <a:spLocks noChangeArrowheads="1"/>
          </p:cNvSpPr>
          <p:nvPr/>
        </p:nvSpPr>
        <p:spPr bwMode="auto">
          <a:xfrm>
            <a:off x="414743" y="1317195"/>
            <a:ext cx="8322696" cy="3785652"/>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pPr marL="0" lvl="1" algn="just">
              <a:lnSpc>
                <a:spcPct val="120000"/>
              </a:lnSpc>
            </a:pPr>
            <a:r>
              <a:rPr lang="it-IT" altLang="it-IT" sz="2000" dirty="0"/>
              <a:t>Le gestioni Total </a:t>
            </a:r>
            <a:r>
              <a:rPr lang="it-IT" altLang="it-IT" sz="2000" dirty="0" err="1"/>
              <a:t>return</a:t>
            </a:r>
            <a:r>
              <a:rPr lang="it-IT" altLang="it-IT" sz="2000" dirty="0"/>
              <a:t> hanno come obiettivo non tanto quello di costruire un “buon portafoglio” quanto quello di investire con l’obiettivo di ottenere un rendimento assoluto positivo, indipendentemente dagli indici rappresentativi dei diversi mercati di </a:t>
            </a:r>
            <a:r>
              <a:rPr lang="it-IT" altLang="it-IT" sz="2000" dirty="0" smtClean="0"/>
              <a:t>riferimento e </a:t>
            </a:r>
            <a:r>
              <a:rPr lang="it-IT" altLang="it-IT" sz="2000" dirty="0"/>
              <a:t>dalle caratteristiche degli strumenti di investimento adottati.</a:t>
            </a:r>
          </a:p>
          <a:p>
            <a:pPr marL="0" lvl="1" algn="just">
              <a:lnSpc>
                <a:spcPct val="120000"/>
              </a:lnSpc>
            </a:pPr>
            <a:endParaRPr lang="it-IT" altLang="it-IT" sz="2000" dirty="0"/>
          </a:p>
          <a:p>
            <a:pPr marL="0" lvl="1" algn="just">
              <a:lnSpc>
                <a:spcPct val="120000"/>
              </a:lnSpc>
            </a:pPr>
            <a:r>
              <a:rPr lang="it-IT" altLang="it-IT" sz="2000" dirty="0"/>
              <a:t>Un esempio di questo tipo di gestione sono alcuni tipi di hedge funds e </a:t>
            </a:r>
            <a:r>
              <a:rPr lang="it-IT" altLang="it-IT" sz="2000" dirty="0" smtClean="0"/>
              <a:t>buona parte delle gestioni </a:t>
            </a:r>
            <a:r>
              <a:rPr lang="it-IT" altLang="it-IT" sz="2000" dirty="0"/>
              <a:t>flessibili </a:t>
            </a:r>
            <a:r>
              <a:rPr lang="it-IT" altLang="it-IT" sz="2000" dirty="0" smtClean="0"/>
              <a:t>con </a:t>
            </a:r>
            <a:r>
              <a:rPr lang="it-IT" altLang="it-IT" sz="2000" dirty="0"/>
              <a:t>obiettivi di crescita legati a particolari </a:t>
            </a:r>
            <a:r>
              <a:rPr lang="it-IT" altLang="it-IT" sz="2000" dirty="0" smtClean="0"/>
              <a:t>mercati (es</a:t>
            </a:r>
            <a:r>
              <a:rPr lang="it-IT" altLang="it-IT" sz="2000" dirty="0"/>
              <a:t>. fondo o titolo strutturato con target pari </a:t>
            </a:r>
            <a:r>
              <a:rPr lang="it-IT" altLang="it-IT" sz="2000" dirty="0" smtClean="0"/>
              <a:t>al </a:t>
            </a:r>
            <a:r>
              <a:rPr lang="it-IT" altLang="it-IT" sz="2000" dirty="0"/>
              <a:t>tasso Bot </a:t>
            </a:r>
            <a:r>
              <a:rPr lang="it-IT" altLang="it-IT" sz="2000" dirty="0" smtClean="0"/>
              <a:t>+1-2%)</a:t>
            </a:r>
            <a:endParaRPr lang="it-IT" altLang="it-IT" sz="2000" dirty="0"/>
          </a:p>
        </p:txBody>
      </p:sp>
    </p:spTree>
    <p:extLst>
      <p:ext uri="{BB962C8B-B14F-4D97-AF65-F5344CB8AC3E}">
        <p14:creationId xmlns:p14="http://schemas.microsoft.com/office/powerpoint/2010/main" val="3111328460"/>
      </p:ext>
    </p:extLst>
  </p:cSld>
  <p:clrMapOvr>
    <a:masterClrMapping/>
  </p:clrMapOvr>
  <p:timing>
    <p:tnLst>
      <p:par>
        <p:cTn id="1" dur="indefinite" restart="never" nodeType="tmRoot"/>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026"/>
          <p:cNvSpPr txBox="1">
            <a:spLocks noChangeArrowheads="1"/>
          </p:cNvSpPr>
          <p:nvPr/>
        </p:nvSpPr>
        <p:spPr bwMode="auto">
          <a:xfrm>
            <a:off x="439172" y="260648"/>
            <a:ext cx="8278812" cy="833178"/>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lgn="ctr">
                <a:solidFill>
                  <a:srgbClr val="6699FF"/>
                </a:solidFill>
                <a:miter lim="800000"/>
                <a:headEnd/>
                <a:tailEnd/>
              </a14:hiddenLine>
            </a:ext>
          </a:extLst>
        </p:spPr>
        <p:txBody>
          <a:bodyPr lIns="90000" tIns="46800" rIns="90000" bIns="46800">
            <a:spAutoFit/>
          </a:bodyPr>
          <a:lstStyle/>
          <a:p>
            <a:pPr algn="ctr">
              <a:defRPr/>
            </a:pPr>
            <a:r>
              <a:rPr lang="it-IT" sz="2400" b="1" dirty="0" smtClean="0">
                <a:solidFill>
                  <a:srgbClr val="F26200"/>
                </a:solidFill>
                <a:latin typeface="Georgia" panose="02040502050405020303" pitchFamily="18" charset="0"/>
              </a:rPr>
              <a:t>Il tempo come ulteriore fattore di riduzione del rischio</a:t>
            </a:r>
            <a:endParaRPr lang="it-IT" sz="2400" b="1" dirty="0">
              <a:solidFill>
                <a:srgbClr val="F26200"/>
              </a:solidFill>
              <a:latin typeface="Georgia" panose="02040502050405020303" pitchFamily="18" charset="0"/>
            </a:endParaRPr>
          </a:p>
        </p:txBody>
      </p:sp>
      <p:sp>
        <p:nvSpPr>
          <p:cNvPr id="2" name="Segnaposto numero diapositiva 1"/>
          <p:cNvSpPr>
            <a:spLocks noGrp="1"/>
          </p:cNvSpPr>
          <p:nvPr>
            <p:ph type="sldNum" sz="quarter" idx="4"/>
          </p:nvPr>
        </p:nvSpPr>
        <p:spPr/>
        <p:txBody>
          <a:bodyPr/>
          <a:lstStyle/>
          <a:p>
            <a:fld id="{CEE20744-6222-4AA3-9D45-8592154090B2}" type="slidenum">
              <a:rPr lang="it-IT" smtClean="0"/>
              <a:pPr/>
              <a:t>238</a:t>
            </a:fld>
            <a:endParaRPr lang="it-IT" dirty="0"/>
          </a:p>
        </p:txBody>
      </p:sp>
      <p:pic>
        <p:nvPicPr>
          <p:cNvPr id="106" name="Immagine 105"/>
          <p:cNvPicPr>
            <a:picLocks noChangeAspect="1"/>
          </p:cNvPicPr>
          <p:nvPr/>
        </p:nvPicPr>
        <p:blipFill>
          <a:blip r:embed="rId3"/>
          <a:stretch>
            <a:fillRect/>
          </a:stretch>
        </p:blipFill>
        <p:spPr>
          <a:xfrm>
            <a:off x="1403649" y="1283548"/>
            <a:ext cx="6336702" cy="4737740"/>
          </a:xfrm>
          <a:prstGeom prst="rect">
            <a:avLst/>
          </a:prstGeom>
        </p:spPr>
      </p:pic>
      <p:sp>
        <p:nvSpPr>
          <p:cNvPr id="107" name="Text Box 6"/>
          <p:cNvSpPr txBox="1">
            <a:spLocks noChangeArrowheads="1"/>
          </p:cNvSpPr>
          <p:nvPr/>
        </p:nvSpPr>
        <p:spPr bwMode="auto">
          <a:xfrm>
            <a:off x="1259632" y="6021288"/>
            <a:ext cx="6336704" cy="523220"/>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r>
              <a:rPr lang="en-US" altLang="it-IT" sz="1400" dirty="0"/>
              <a:t>Fonte: </a:t>
            </a:r>
            <a:r>
              <a:rPr lang="en-US" altLang="it-IT" sz="1400" dirty="0" smtClean="0"/>
              <a:t>Siegel J. (2015), Stocks </a:t>
            </a:r>
            <a:r>
              <a:rPr lang="en-US" altLang="it-IT" sz="1400" dirty="0"/>
              <a:t>for the Long Run: The Definitive Guide to Financial Market Returns &amp; Long-Term Investment Strategies (5th </a:t>
            </a:r>
            <a:r>
              <a:rPr lang="en-US" altLang="it-IT" sz="1400" dirty="0" smtClean="0"/>
              <a:t>ed.)</a:t>
            </a:r>
            <a:endParaRPr lang="it-IT" altLang="it-IT" sz="1400" dirty="0"/>
          </a:p>
        </p:txBody>
      </p:sp>
    </p:spTree>
    <p:extLst>
      <p:ext uri="{BB962C8B-B14F-4D97-AF65-F5344CB8AC3E}">
        <p14:creationId xmlns:p14="http://schemas.microsoft.com/office/powerpoint/2010/main" val="1170107469"/>
      </p:ext>
    </p:extLst>
  </p:cSld>
  <p:clrMapOvr>
    <a:masterClrMapping/>
  </p:clrMapOvr>
  <p:timing>
    <p:tnLst>
      <p:par>
        <p:cTn id="1" dur="indefinite" restart="never" nodeType="tmRoot"/>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026"/>
          <p:cNvSpPr txBox="1">
            <a:spLocks noChangeArrowheads="1"/>
          </p:cNvSpPr>
          <p:nvPr/>
        </p:nvSpPr>
        <p:spPr bwMode="auto">
          <a:xfrm>
            <a:off x="439172" y="260648"/>
            <a:ext cx="8278812" cy="833178"/>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lgn="ctr">
                <a:solidFill>
                  <a:srgbClr val="6699FF"/>
                </a:solidFill>
                <a:miter lim="800000"/>
                <a:headEnd/>
                <a:tailEnd/>
              </a14:hiddenLine>
            </a:ext>
          </a:extLst>
        </p:spPr>
        <p:txBody>
          <a:bodyPr lIns="90000" tIns="46800" rIns="90000" bIns="46800">
            <a:spAutoFit/>
          </a:bodyPr>
          <a:lstStyle/>
          <a:p>
            <a:pPr algn="ctr">
              <a:defRPr/>
            </a:pPr>
            <a:r>
              <a:rPr lang="it-IT" sz="2400" b="1" dirty="0" smtClean="0">
                <a:solidFill>
                  <a:srgbClr val="F26200"/>
                </a:solidFill>
                <a:latin typeface="Georgia" panose="02040502050405020303" pitchFamily="18" charset="0"/>
              </a:rPr>
              <a:t>Il tempo come ulteriore fattore di riduzione del rischio</a:t>
            </a:r>
            <a:endParaRPr lang="it-IT" sz="2400" b="1" dirty="0">
              <a:solidFill>
                <a:srgbClr val="F26200"/>
              </a:solidFill>
              <a:latin typeface="Georgia" panose="02040502050405020303" pitchFamily="18" charset="0"/>
            </a:endParaRPr>
          </a:p>
        </p:txBody>
      </p:sp>
      <p:sp>
        <p:nvSpPr>
          <p:cNvPr id="2" name="Segnaposto numero diapositiva 1"/>
          <p:cNvSpPr>
            <a:spLocks noGrp="1"/>
          </p:cNvSpPr>
          <p:nvPr>
            <p:ph type="sldNum" sz="quarter" idx="4"/>
          </p:nvPr>
        </p:nvSpPr>
        <p:spPr/>
        <p:txBody>
          <a:bodyPr/>
          <a:lstStyle/>
          <a:p>
            <a:fld id="{CEE20744-6222-4AA3-9D45-8592154090B2}" type="slidenum">
              <a:rPr lang="it-IT" smtClean="0"/>
              <a:pPr/>
              <a:t>239</a:t>
            </a:fld>
            <a:endParaRPr lang="it-IT" dirty="0"/>
          </a:p>
        </p:txBody>
      </p:sp>
      <p:sp>
        <p:nvSpPr>
          <p:cNvPr id="107" name="Text Box 6"/>
          <p:cNvSpPr txBox="1">
            <a:spLocks noChangeArrowheads="1"/>
          </p:cNvSpPr>
          <p:nvPr/>
        </p:nvSpPr>
        <p:spPr bwMode="auto">
          <a:xfrm>
            <a:off x="1259632" y="6021288"/>
            <a:ext cx="6336704" cy="307777"/>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r>
              <a:rPr lang="en-US" altLang="it-IT" sz="1400" dirty="0"/>
              <a:t>Fonte: www.thebalance.com</a:t>
            </a:r>
            <a:endParaRPr lang="it-IT" altLang="it-IT" sz="1400" dirty="0"/>
          </a:p>
        </p:txBody>
      </p:sp>
      <p:pic>
        <p:nvPicPr>
          <p:cNvPr id="3" name="Immagin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1640" y="1196752"/>
            <a:ext cx="6480720" cy="4318206"/>
          </a:xfrm>
          <a:prstGeom prst="rect">
            <a:avLst/>
          </a:prstGeom>
        </p:spPr>
      </p:pic>
    </p:spTree>
    <p:extLst>
      <p:ext uri="{BB962C8B-B14F-4D97-AF65-F5344CB8AC3E}">
        <p14:creationId xmlns:p14="http://schemas.microsoft.com/office/powerpoint/2010/main" val="393550360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026"/>
          <p:cNvSpPr txBox="1">
            <a:spLocks noChangeArrowheads="1"/>
          </p:cNvSpPr>
          <p:nvPr/>
        </p:nvSpPr>
        <p:spPr bwMode="auto">
          <a:xfrm>
            <a:off x="439172" y="260648"/>
            <a:ext cx="8278812" cy="463846"/>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lgn="ctr">
                <a:solidFill>
                  <a:srgbClr val="6699FF"/>
                </a:solidFill>
                <a:miter lim="800000"/>
                <a:headEnd/>
                <a:tailEnd/>
              </a14:hiddenLine>
            </a:ext>
          </a:extLst>
        </p:spPr>
        <p:txBody>
          <a:bodyPr lIns="90000" tIns="46800" rIns="90000" bIns="46800">
            <a:spAutoFit/>
          </a:bodyPr>
          <a:lstStyle/>
          <a:p>
            <a:pPr algn="ctr">
              <a:defRPr/>
            </a:pPr>
            <a:r>
              <a:rPr lang="it-IT" sz="2400" b="1" dirty="0">
                <a:solidFill>
                  <a:srgbClr val="F26200"/>
                </a:solidFill>
                <a:latin typeface="Georgia" panose="02040502050405020303" pitchFamily="18" charset="0"/>
              </a:rPr>
              <a:t>Il rischio: un'introduzione</a:t>
            </a:r>
          </a:p>
        </p:txBody>
      </p:sp>
      <p:sp>
        <p:nvSpPr>
          <p:cNvPr id="11" name="Text Box 6"/>
          <p:cNvSpPr txBox="1">
            <a:spLocks noChangeArrowheads="1"/>
          </p:cNvSpPr>
          <p:nvPr/>
        </p:nvSpPr>
        <p:spPr bwMode="auto">
          <a:xfrm>
            <a:off x="414743" y="1124744"/>
            <a:ext cx="8322696" cy="4490396"/>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pPr algn="just">
              <a:lnSpc>
                <a:spcPct val="120000"/>
              </a:lnSpc>
            </a:pPr>
            <a:r>
              <a:rPr lang="it-IT" sz="2000" dirty="0" smtClean="0"/>
              <a:t>In </a:t>
            </a:r>
            <a:r>
              <a:rPr lang="it-IT" sz="2000" dirty="0"/>
              <a:t>linea generale </a:t>
            </a:r>
            <a:r>
              <a:rPr lang="it-IT" sz="2000" i="1" dirty="0"/>
              <a:t>«Le persone comuni quando devono effettuare delle valutazioni e non hanno conoscenze e le competenze adeguate o semplicemente non hanno tempo da dedicare al problema, adottano generalmente delle scorciatoie di ragionamento più semplici e veloci di un’analisi sistematica. Queste scorciatoie di ragionamento sono delle valutazioni intuitive che si basano su alcuni indizi per trarre delle conclusioni. Tali indizi fanno riferimento per lo più alle caratteristiche del rischio medesimo (ad esempio, è controllabile personalmente o no?) oppure a dei feedback immediati che si ottengono dal proprio sistema cognitivo (se mi viene facilmente in mente un esempio di incidente aereo, allora vuol dire che gli incidenti aerei sono frequenti, se quella attività mi piace allora vuol dire che non è rischiosa...)</a:t>
            </a:r>
            <a:r>
              <a:rPr lang="it-IT" sz="2000" dirty="0"/>
              <a:t>”. </a:t>
            </a:r>
          </a:p>
        </p:txBody>
      </p:sp>
      <p:sp>
        <p:nvSpPr>
          <p:cNvPr id="2" name="Segnaposto numero diapositiva 1"/>
          <p:cNvSpPr>
            <a:spLocks noGrp="1"/>
          </p:cNvSpPr>
          <p:nvPr>
            <p:ph type="sldNum" sz="quarter" idx="4"/>
          </p:nvPr>
        </p:nvSpPr>
        <p:spPr/>
        <p:txBody>
          <a:bodyPr/>
          <a:lstStyle/>
          <a:p>
            <a:fld id="{CEE20744-6222-4AA3-9D45-8592154090B2}" type="slidenum">
              <a:rPr lang="it-IT" smtClean="0"/>
              <a:pPr/>
              <a:t>24</a:t>
            </a:fld>
            <a:endParaRPr lang="it-IT" dirty="0"/>
          </a:p>
        </p:txBody>
      </p:sp>
    </p:spTree>
    <p:extLst>
      <p:ext uri="{BB962C8B-B14F-4D97-AF65-F5344CB8AC3E}">
        <p14:creationId xmlns:p14="http://schemas.microsoft.com/office/powerpoint/2010/main" val="738823427"/>
      </p:ext>
    </p:extLst>
  </p:cSld>
  <p:clrMapOvr>
    <a:masterClrMapping/>
  </p:clrMapOvr>
  <p:timing>
    <p:tnLst>
      <p:par>
        <p:cTn id="1" dur="indefinite" restart="never" nodeType="tmRoot"/>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026"/>
          <p:cNvSpPr txBox="1">
            <a:spLocks noChangeArrowheads="1"/>
          </p:cNvSpPr>
          <p:nvPr/>
        </p:nvSpPr>
        <p:spPr bwMode="auto">
          <a:xfrm>
            <a:off x="439172" y="260648"/>
            <a:ext cx="8278812" cy="833178"/>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lgn="ctr">
                <a:solidFill>
                  <a:srgbClr val="6699FF"/>
                </a:solidFill>
                <a:miter lim="800000"/>
                <a:headEnd/>
                <a:tailEnd/>
              </a14:hiddenLine>
            </a:ext>
          </a:extLst>
        </p:spPr>
        <p:txBody>
          <a:bodyPr lIns="90000" tIns="46800" rIns="90000" bIns="46800">
            <a:spAutoFit/>
          </a:bodyPr>
          <a:lstStyle/>
          <a:p>
            <a:pPr algn="ctr">
              <a:defRPr/>
            </a:pPr>
            <a:r>
              <a:rPr lang="it-IT" sz="2400" b="1" dirty="0" smtClean="0">
                <a:solidFill>
                  <a:srgbClr val="F26200"/>
                </a:solidFill>
                <a:latin typeface="Georgia" panose="02040502050405020303" pitchFamily="18" charset="0"/>
              </a:rPr>
              <a:t>Il tempo come ulteriore fattore di riduzione del rischio</a:t>
            </a:r>
            <a:endParaRPr lang="it-IT" sz="2400" b="1" dirty="0">
              <a:solidFill>
                <a:srgbClr val="F26200"/>
              </a:solidFill>
              <a:latin typeface="Georgia" panose="02040502050405020303" pitchFamily="18" charset="0"/>
            </a:endParaRPr>
          </a:p>
        </p:txBody>
      </p:sp>
      <p:sp>
        <p:nvSpPr>
          <p:cNvPr id="2" name="Segnaposto numero diapositiva 1"/>
          <p:cNvSpPr>
            <a:spLocks noGrp="1"/>
          </p:cNvSpPr>
          <p:nvPr>
            <p:ph type="sldNum" sz="quarter" idx="4"/>
          </p:nvPr>
        </p:nvSpPr>
        <p:spPr/>
        <p:txBody>
          <a:bodyPr/>
          <a:lstStyle/>
          <a:p>
            <a:fld id="{CEE20744-6222-4AA3-9D45-8592154090B2}" type="slidenum">
              <a:rPr lang="it-IT" smtClean="0"/>
              <a:pPr/>
              <a:t>240</a:t>
            </a:fld>
            <a:endParaRPr lang="it-IT" dirty="0"/>
          </a:p>
        </p:txBody>
      </p:sp>
      <p:sp>
        <p:nvSpPr>
          <p:cNvPr id="6" name="Text Box 20"/>
          <p:cNvSpPr txBox="1">
            <a:spLocks noChangeArrowheads="1"/>
          </p:cNvSpPr>
          <p:nvPr/>
        </p:nvSpPr>
        <p:spPr bwMode="auto">
          <a:xfrm>
            <a:off x="539552" y="2203450"/>
            <a:ext cx="313419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it-IT" altLang="it-IT" dirty="0">
                <a:solidFill>
                  <a:schemeClr val="tx1"/>
                </a:solidFill>
              </a:rPr>
              <a:t>Investimenti di breve periodo</a:t>
            </a:r>
          </a:p>
        </p:txBody>
      </p:sp>
      <p:sp>
        <p:nvSpPr>
          <p:cNvPr id="7" name="Text Box 21"/>
          <p:cNvSpPr txBox="1">
            <a:spLocks noChangeArrowheads="1"/>
          </p:cNvSpPr>
          <p:nvPr/>
        </p:nvSpPr>
        <p:spPr bwMode="auto">
          <a:xfrm>
            <a:off x="539552" y="3119438"/>
            <a:ext cx="381386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it-IT" altLang="it-IT">
                <a:solidFill>
                  <a:schemeClr val="tx1"/>
                </a:solidFill>
              </a:rPr>
              <a:t>Investimenti di medio lungo periodo</a:t>
            </a:r>
          </a:p>
        </p:txBody>
      </p:sp>
      <p:sp>
        <p:nvSpPr>
          <p:cNvPr id="8" name="Text Box 22"/>
          <p:cNvSpPr txBox="1">
            <a:spLocks noChangeArrowheads="1"/>
          </p:cNvSpPr>
          <p:nvPr/>
        </p:nvSpPr>
        <p:spPr bwMode="auto">
          <a:xfrm>
            <a:off x="5832753" y="2058988"/>
            <a:ext cx="2698175"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r>
              <a:rPr lang="it-IT" altLang="it-IT" dirty="0">
                <a:solidFill>
                  <a:schemeClr val="tx1"/>
                </a:solidFill>
              </a:rPr>
              <a:t>Portafoglio posizionato</a:t>
            </a:r>
          </a:p>
          <a:p>
            <a:pPr algn="r"/>
            <a:r>
              <a:rPr lang="it-IT" altLang="it-IT" dirty="0">
                <a:solidFill>
                  <a:schemeClr val="tx1"/>
                </a:solidFill>
              </a:rPr>
              <a:t> in attività prive di rischio</a:t>
            </a:r>
          </a:p>
        </p:txBody>
      </p:sp>
      <p:sp>
        <p:nvSpPr>
          <p:cNvPr id="9" name="Text Box 23"/>
          <p:cNvSpPr txBox="1">
            <a:spLocks noChangeArrowheads="1"/>
          </p:cNvSpPr>
          <p:nvPr/>
        </p:nvSpPr>
        <p:spPr bwMode="auto">
          <a:xfrm>
            <a:off x="6013801" y="3068638"/>
            <a:ext cx="2518639"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r>
              <a:rPr lang="it-IT" altLang="it-IT" dirty="0">
                <a:solidFill>
                  <a:schemeClr val="tx1"/>
                </a:solidFill>
              </a:rPr>
              <a:t>Portafoglio posizionato</a:t>
            </a:r>
          </a:p>
          <a:p>
            <a:pPr algn="r"/>
            <a:r>
              <a:rPr lang="it-IT" altLang="it-IT" dirty="0">
                <a:solidFill>
                  <a:schemeClr val="tx1"/>
                </a:solidFill>
              </a:rPr>
              <a:t> in attività rischiose</a:t>
            </a:r>
          </a:p>
        </p:txBody>
      </p:sp>
      <p:sp>
        <p:nvSpPr>
          <p:cNvPr id="10" name="Line 24"/>
          <p:cNvSpPr>
            <a:spLocks noChangeShapeType="1"/>
          </p:cNvSpPr>
          <p:nvPr/>
        </p:nvSpPr>
        <p:spPr bwMode="auto">
          <a:xfrm>
            <a:off x="4427835" y="2349500"/>
            <a:ext cx="4318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it-IT" sz="2400"/>
          </a:p>
        </p:txBody>
      </p:sp>
      <p:sp>
        <p:nvSpPr>
          <p:cNvPr id="11" name="Line 25"/>
          <p:cNvSpPr>
            <a:spLocks noChangeShapeType="1"/>
          </p:cNvSpPr>
          <p:nvPr/>
        </p:nvSpPr>
        <p:spPr bwMode="auto">
          <a:xfrm>
            <a:off x="5004296" y="3284538"/>
            <a:ext cx="4318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it-IT" sz="2400"/>
          </a:p>
        </p:txBody>
      </p:sp>
    </p:spTree>
    <p:extLst>
      <p:ext uri="{BB962C8B-B14F-4D97-AF65-F5344CB8AC3E}">
        <p14:creationId xmlns:p14="http://schemas.microsoft.com/office/powerpoint/2010/main" val="4078709374"/>
      </p:ext>
    </p:extLst>
  </p:cSld>
  <p:clrMapOvr>
    <a:masterClrMapping/>
  </p:clrMapOvr>
  <p:timing>
    <p:tnLst>
      <p:par>
        <p:cTn id="1" dur="indefinite" restart="never" nodeType="tmRoot"/>
      </p:par>
    </p:tn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026"/>
          <p:cNvSpPr txBox="1">
            <a:spLocks noChangeArrowheads="1"/>
          </p:cNvSpPr>
          <p:nvPr/>
        </p:nvSpPr>
        <p:spPr bwMode="auto">
          <a:xfrm>
            <a:off x="439172" y="260648"/>
            <a:ext cx="8278812" cy="463846"/>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lgn="ctr">
                <a:solidFill>
                  <a:srgbClr val="6699FF"/>
                </a:solidFill>
                <a:miter lim="800000"/>
                <a:headEnd/>
                <a:tailEnd/>
              </a14:hiddenLine>
            </a:ext>
          </a:extLst>
        </p:spPr>
        <p:txBody>
          <a:bodyPr lIns="90000" tIns="46800" rIns="90000" bIns="46800">
            <a:spAutoFit/>
          </a:bodyPr>
          <a:lstStyle/>
          <a:p>
            <a:pPr algn="ctr">
              <a:defRPr/>
            </a:pPr>
            <a:r>
              <a:rPr lang="it-IT" sz="2400" b="1" dirty="0" smtClean="0">
                <a:solidFill>
                  <a:srgbClr val="F26200"/>
                </a:solidFill>
                <a:latin typeface="Georgia" panose="02040502050405020303" pitchFamily="18" charset="0"/>
              </a:rPr>
              <a:t>Conclusioni</a:t>
            </a:r>
            <a:endParaRPr lang="it-IT" sz="2400" b="1" dirty="0">
              <a:solidFill>
                <a:srgbClr val="F26200"/>
              </a:solidFill>
              <a:latin typeface="Georgia" panose="02040502050405020303" pitchFamily="18" charset="0"/>
            </a:endParaRPr>
          </a:p>
        </p:txBody>
      </p:sp>
      <p:sp>
        <p:nvSpPr>
          <p:cNvPr id="2" name="Segnaposto numero diapositiva 1"/>
          <p:cNvSpPr>
            <a:spLocks noGrp="1"/>
          </p:cNvSpPr>
          <p:nvPr>
            <p:ph type="sldNum" sz="quarter" idx="4"/>
          </p:nvPr>
        </p:nvSpPr>
        <p:spPr/>
        <p:txBody>
          <a:bodyPr/>
          <a:lstStyle/>
          <a:p>
            <a:fld id="{CEE20744-6222-4AA3-9D45-8592154090B2}" type="slidenum">
              <a:rPr lang="it-IT" smtClean="0"/>
              <a:pPr/>
              <a:t>241</a:t>
            </a:fld>
            <a:endParaRPr lang="it-IT" dirty="0"/>
          </a:p>
        </p:txBody>
      </p:sp>
      <p:sp>
        <p:nvSpPr>
          <p:cNvPr id="6" name="Text Box 6"/>
          <p:cNvSpPr txBox="1">
            <a:spLocks noChangeArrowheads="1"/>
          </p:cNvSpPr>
          <p:nvPr/>
        </p:nvSpPr>
        <p:spPr bwMode="auto">
          <a:xfrm>
            <a:off x="414743" y="1317195"/>
            <a:ext cx="8322696" cy="4524315"/>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pPr marL="0" lvl="1" algn="just">
              <a:lnSpc>
                <a:spcPct val="120000"/>
              </a:lnSpc>
            </a:pPr>
            <a:r>
              <a:rPr lang="it-IT" altLang="it-IT" sz="2000" dirty="0" smtClean="0"/>
              <a:t>Il modulo ha sottolineato l'importanza di una corretta diversificazione di portafoglio nell'ottica della protezione del cliente, così come suggerito da </a:t>
            </a:r>
            <a:r>
              <a:rPr lang="it-IT" altLang="it-IT" sz="2000" dirty="0" err="1" smtClean="0"/>
              <a:t>MiFID</a:t>
            </a:r>
            <a:r>
              <a:rPr lang="it-IT" altLang="it-IT" sz="2000" dirty="0" smtClean="0"/>
              <a:t> II.</a:t>
            </a:r>
          </a:p>
          <a:p>
            <a:pPr marL="0" lvl="1" algn="just">
              <a:lnSpc>
                <a:spcPct val="120000"/>
              </a:lnSpc>
            </a:pPr>
            <a:endParaRPr lang="it-IT" altLang="it-IT" sz="2000" dirty="0"/>
          </a:p>
          <a:p>
            <a:pPr marL="0" lvl="1" algn="just">
              <a:lnSpc>
                <a:spcPct val="120000"/>
              </a:lnSpc>
            </a:pPr>
            <a:r>
              <a:rPr lang="it-IT" altLang="it-IT" sz="2000" dirty="0" smtClean="0"/>
              <a:t>La tutela del cliente passa non solo da una corretta scelta delle opportune </a:t>
            </a:r>
            <a:r>
              <a:rPr lang="it-IT" altLang="it-IT" sz="2000" dirty="0" err="1" smtClean="0"/>
              <a:t>asset</a:t>
            </a:r>
            <a:r>
              <a:rPr lang="it-IT" altLang="it-IT" sz="2000" dirty="0" smtClean="0"/>
              <a:t> </a:t>
            </a:r>
            <a:r>
              <a:rPr lang="it-IT" altLang="it-IT" sz="2000" dirty="0" err="1" smtClean="0"/>
              <a:t>class</a:t>
            </a:r>
            <a:r>
              <a:rPr lang="it-IT" altLang="it-IT" sz="2000" dirty="0" smtClean="0"/>
              <a:t>, ma anche dall'identificazione della strategia di gestione di portafoglio più opportuna a seconda delle condizioni del mercato, fino ad arrivare alla possibile estensione dell'holding </a:t>
            </a:r>
            <a:r>
              <a:rPr lang="it-IT" altLang="it-IT" sz="2000" dirty="0" err="1" smtClean="0"/>
              <a:t>period</a:t>
            </a:r>
            <a:r>
              <a:rPr lang="it-IT" altLang="it-IT" sz="2000" dirty="0" smtClean="0"/>
              <a:t> dell'investimento, in modo da ridurre la volatilità del portafoglio.</a:t>
            </a:r>
          </a:p>
          <a:p>
            <a:pPr marL="0" lvl="1" algn="just">
              <a:lnSpc>
                <a:spcPct val="120000"/>
              </a:lnSpc>
            </a:pPr>
            <a:r>
              <a:rPr lang="it-IT" altLang="it-IT" sz="2000" dirty="0" smtClean="0"/>
              <a:t>Anche gli scenari macroeconomici ed i mutamenti che la società registrerà nel prossimo futuro rappresentano ulteriori fattori di incertezza che minano la sicurezza dell'investitore.</a:t>
            </a:r>
            <a:endParaRPr lang="it-IT" altLang="it-IT" sz="2000" dirty="0"/>
          </a:p>
        </p:txBody>
      </p:sp>
    </p:spTree>
    <p:extLst>
      <p:ext uri="{BB962C8B-B14F-4D97-AF65-F5344CB8AC3E}">
        <p14:creationId xmlns:p14="http://schemas.microsoft.com/office/powerpoint/2010/main" val="831585573"/>
      </p:ext>
    </p:extLst>
  </p:cSld>
  <p:clrMapOvr>
    <a:masterClrMapping/>
  </p:clrMapOvr>
  <p:timing>
    <p:tnLst>
      <p:par>
        <p:cTn id="1" dur="indefinite" restart="never" nodeType="tmRoot"/>
      </p:par>
    </p:tn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026"/>
          <p:cNvSpPr txBox="1">
            <a:spLocks noChangeArrowheads="1"/>
          </p:cNvSpPr>
          <p:nvPr/>
        </p:nvSpPr>
        <p:spPr bwMode="auto">
          <a:xfrm>
            <a:off x="439172" y="260648"/>
            <a:ext cx="8278812" cy="463846"/>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lgn="ctr">
                <a:solidFill>
                  <a:srgbClr val="6699FF"/>
                </a:solidFill>
                <a:miter lim="800000"/>
                <a:headEnd/>
                <a:tailEnd/>
              </a14:hiddenLine>
            </a:ext>
          </a:extLst>
        </p:spPr>
        <p:txBody>
          <a:bodyPr lIns="90000" tIns="46800" rIns="90000" bIns="46800">
            <a:spAutoFit/>
          </a:bodyPr>
          <a:lstStyle/>
          <a:p>
            <a:pPr algn="ctr">
              <a:defRPr/>
            </a:pPr>
            <a:r>
              <a:rPr lang="it-IT" sz="2400" b="1" dirty="0" smtClean="0">
                <a:solidFill>
                  <a:srgbClr val="F26200"/>
                </a:solidFill>
                <a:latin typeface="Georgia" panose="02040502050405020303" pitchFamily="18" charset="0"/>
              </a:rPr>
              <a:t>Conclusioni</a:t>
            </a:r>
            <a:endParaRPr lang="it-IT" sz="2400" b="1" dirty="0">
              <a:solidFill>
                <a:srgbClr val="F26200"/>
              </a:solidFill>
              <a:latin typeface="Georgia" panose="02040502050405020303" pitchFamily="18" charset="0"/>
            </a:endParaRPr>
          </a:p>
        </p:txBody>
      </p:sp>
      <p:sp>
        <p:nvSpPr>
          <p:cNvPr id="2" name="Segnaposto numero diapositiva 1"/>
          <p:cNvSpPr>
            <a:spLocks noGrp="1"/>
          </p:cNvSpPr>
          <p:nvPr>
            <p:ph type="sldNum" sz="quarter" idx="4"/>
          </p:nvPr>
        </p:nvSpPr>
        <p:spPr/>
        <p:txBody>
          <a:bodyPr/>
          <a:lstStyle/>
          <a:p>
            <a:fld id="{CEE20744-6222-4AA3-9D45-8592154090B2}" type="slidenum">
              <a:rPr lang="it-IT" smtClean="0"/>
              <a:pPr/>
              <a:t>242</a:t>
            </a:fld>
            <a:endParaRPr lang="it-IT" dirty="0"/>
          </a:p>
        </p:txBody>
      </p:sp>
      <p:sp>
        <p:nvSpPr>
          <p:cNvPr id="6" name="Text Box 6"/>
          <p:cNvSpPr txBox="1">
            <a:spLocks noChangeArrowheads="1"/>
          </p:cNvSpPr>
          <p:nvPr/>
        </p:nvSpPr>
        <p:spPr bwMode="auto">
          <a:xfrm>
            <a:off x="414743" y="1317195"/>
            <a:ext cx="8322696" cy="4893647"/>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pPr marL="0" lvl="1" algn="just">
              <a:lnSpc>
                <a:spcPct val="120000"/>
              </a:lnSpc>
            </a:pPr>
            <a:r>
              <a:rPr lang="it-IT" altLang="it-IT" sz="2000" dirty="0" smtClean="0"/>
              <a:t>Un compito sempre più importante del </a:t>
            </a:r>
            <a:r>
              <a:rPr lang="it-IT" altLang="it-IT" sz="2000" dirty="0"/>
              <a:t>Consulente </a:t>
            </a:r>
            <a:r>
              <a:rPr lang="it-IT" altLang="it-IT" sz="2000" dirty="0" smtClean="0"/>
              <a:t>sarà quello di diventare un punto di riferimento nel campo della protezione; un professionista che, quindi, è in grado di mettere in </a:t>
            </a:r>
            <a:r>
              <a:rPr lang="it-IT" altLang="it-IT" sz="2000" dirty="0"/>
              <a:t>sicurezza </a:t>
            </a:r>
            <a:r>
              <a:rPr lang="it-IT" altLang="it-IT" sz="2000" dirty="0" smtClean="0"/>
              <a:t>il cliente sotto differenti aspetti: la persona, il suo reddito</a:t>
            </a:r>
            <a:r>
              <a:rPr lang="it-IT" altLang="it-IT" sz="2000" dirty="0"/>
              <a:t> </a:t>
            </a:r>
            <a:r>
              <a:rPr lang="it-IT" altLang="it-IT" sz="2000" dirty="0" smtClean="0"/>
              <a:t>ed il suo patrimonio.</a:t>
            </a:r>
          </a:p>
          <a:p>
            <a:pPr marL="0" lvl="1" algn="just">
              <a:lnSpc>
                <a:spcPct val="120000"/>
              </a:lnSpc>
            </a:pPr>
            <a:r>
              <a:rPr lang="it-IT" sz="2000" dirty="0" smtClean="0"/>
              <a:t>Già in questi ultimi anni stiamo </a:t>
            </a:r>
            <a:r>
              <a:rPr lang="it-IT" sz="2000" dirty="0"/>
              <a:t>assistendo </a:t>
            </a:r>
            <a:r>
              <a:rPr lang="it-IT" sz="2000" dirty="0" smtClean="0"/>
              <a:t>alla </a:t>
            </a:r>
            <a:r>
              <a:rPr lang="it-IT" sz="2000" dirty="0"/>
              <a:t>nascita e allo sviluppo della così detta «Consulenza Patrimoniale</a:t>
            </a:r>
            <a:r>
              <a:rPr lang="it-IT" sz="2000" dirty="0" smtClean="0"/>
              <a:t>», dove il professionista è </a:t>
            </a:r>
            <a:r>
              <a:rPr lang="it-IT" sz="2000" dirty="0"/>
              <a:t>un partner fiduciario della </a:t>
            </a:r>
            <a:r>
              <a:rPr lang="it-IT" sz="2000" dirty="0" smtClean="0"/>
              <a:t>famiglia</a:t>
            </a:r>
            <a:r>
              <a:rPr lang="it-IT" sz="2000" b="1" dirty="0" smtClean="0"/>
              <a:t>, </a:t>
            </a:r>
            <a:r>
              <a:rPr lang="it-IT" sz="2000" dirty="0" smtClean="0"/>
              <a:t>capace </a:t>
            </a:r>
            <a:r>
              <a:rPr lang="it-IT" sz="2000" dirty="0"/>
              <a:t>di costruire e coltivare nel tempo un rapporto stretto e costante con il Cliente e i </a:t>
            </a:r>
            <a:r>
              <a:rPr lang="it-IT" sz="2000" dirty="0" smtClean="0"/>
              <a:t>tutti i suoi affetti.</a:t>
            </a:r>
          </a:p>
          <a:p>
            <a:pPr marL="0" lvl="1" algn="just">
              <a:lnSpc>
                <a:spcPct val="120000"/>
              </a:lnSpc>
            </a:pPr>
            <a:r>
              <a:rPr lang="it-IT" sz="2000" dirty="0" smtClean="0"/>
              <a:t>Sempre </a:t>
            </a:r>
            <a:r>
              <a:rPr lang="it-IT" sz="2000" dirty="0"/>
              <a:t>più, rispetto al passato, il rapporto è costruito su un livello di  fiducia che non si esprime solo con la delega, ma va oltre, in un rapporto in cui il cliente non ha più un ruolo passivo, ma è parte attiva nelle scelte che attengono alla gestione dei rischi </a:t>
            </a:r>
            <a:r>
              <a:rPr lang="it-IT" sz="2000" dirty="0" smtClean="0"/>
              <a:t>finanziari</a:t>
            </a:r>
            <a:r>
              <a:rPr lang="it-IT" sz="2000" dirty="0"/>
              <a:t>, della </a:t>
            </a:r>
            <a:r>
              <a:rPr lang="it-IT" sz="2000" dirty="0" smtClean="0"/>
              <a:t>persona </a:t>
            </a:r>
            <a:r>
              <a:rPr lang="it-IT" sz="2000" dirty="0"/>
              <a:t>e del </a:t>
            </a:r>
            <a:r>
              <a:rPr lang="it-IT" sz="2000" dirty="0" smtClean="0"/>
              <a:t>patrimonio.</a:t>
            </a:r>
            <a:endParaRPr lang="it-IT" altLang="it-IT" sz="2000" dirty="0"/>
          </a:p>
        </p:txBody>
      </p:sp>
    </p:spTree>
    <p:extLst>
      <p:ext uri="{BB962C8B-B14F-4D97-AF65-F5344CB8AC3E}">
        <p14:creationId xmlns:p14="http://schemas.microsoft.com/office/powerpoint/2010/main" val="1609391831"/>
      </p:ext>
    </p:extLst>
  </p:cSld>
  <p:clrMapOvr>
    <a:masterClrMapping/>
  </p:clrMapOvr>
  <p:timing>
    <p:tnLst>
      <p:par>
        <p:cTn id="1" dur="indefinite" restart="never" nodeType="tmRoot"/>
      </p:par>
    </p:tn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026"/>
          <p:cNvSpPr txBox="1">
            <a:spLocks noChangeArrowheads="1"/>
          </p:cNvSpPr>
          <p:nvPr/>
        </p:nvSpPr>
        <p:spPr bwMode="auto">
          <a:xfrm>
            <a:off x="439172" y="260648"/>
            <a:ext cx="8278812" cy="463846"/>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lgn="ctr">
                <a:solidFill>
                  <a:srgbClr val="6699FF"/>
                </a:solidFill>
                <a:miter lim="800000"/>
                <a:headEnd/>
                <a:tailEnd/>
              </a14:hiddenLine>
            </a:ext>
          </a:extLst>
        </p:spPr>
        <p:txBody>
          <a:bodyPr lIns="90000" tIns="46800" rIns="90000" bIns="46800">
            <a:spAutoFit/>
          </a:bodyPr>
          <a:lstStyle/>
          <a:p>
            <a:pPr algn="ctr">
              <a:defRPr/>
            </a:pPr>
            <a:r>
              <a:rPr lang="it-IT" sz="2400" b="1" dirty="0" smtClean="0">
                <a:solidFill>
                  <a:srgbClr val="F26200"/>
                </a:solidFill>
                <a:latin typeface="Georgia" panose="02040502050405020303" pitchFamily="18" charset="0"/>
                <a:ea typeface="+mj-ea"/>
                <a:cs typeface="+mj-cs"/>
              </a:rPr>
              <a:t>Blocco 7 – Test 1</a:t>
            </a:r>
            <a:endParaRPr lang="it-IT" sz="2400" b="1" dirty="0">
              <a:solidFill>
                <a:srgbClr val="F26200"/>
              </a:solidFill>
              <a:latin typeface="Georgia" panose="02040502050405020303" pitchFamily="18" charset="0"/>
              <a:ea typeface="+mj-ea"/>
              <a:cs typeface="+mj-cs"/>
            </a:endParaRPr>
          </a:p>
        </p:txBody>
      </p:sp>
      <p:sp>
        <p:nvSpPr>
          <p:cNvPr id="11" name="Text Box 6"/>
          <p:cNvSpPr txBox="1">
            <a:spLocks noChangeArrowheads="1"/>
          </p:cNvSpPr>
          <p:nvPr/>
        </p:nvSpPr>
        <p:spPr bwMode="auto">
          <a:xfrm>
            <a:off x="395288" y="1484784"/>
            <a:ext cx="8322696" cy="3046988"/>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pPr algn="just">
              <a:lnSpc>
                <a:spcPct val="120000"/>
              </a:lnSpc>
              <a:defRPr/>
            </a:pPr>
            <a:r>
              <a:rPr lang="it-IT" sz="2000" dirty="0"/>
              <a:t>Domanda 1</a:t>
            </a:r>
            <a:r>
              <a:rPr lang="it-IT" sz="2000" dirty="0" smtClean="0"/>
              <a:t>: Quale delle seguenti alternative è la strategie premiante nel caso di mercati al ribasso</a:t>
            </a:r>
            <a:r>
              <a:rPr lang="it-IT" sz="2000" dirty="0" smtClean="0">
                <a:cs typeface="Arial" charset="0"/>
              </a:rPr>
              <a:t>?</a:t>
            </a:r>
            <a:endParaRPr lang="it-IT" sz="2000" dirty="0">
              <a:cs typeface="Arial" charset="0"/>
            </a:endParaRPr>
          </a:p>
          <a:p>
            <a:pPr algn="just">
              <a:lnSpc>
                <a:spcPct val="120000"/>
              </a:lnSpc>
            </a:pPr>
            <a:endParaRPr lang="it-IT" sz="2000" dirty="0"/>
          </a:p>
          <a:p>
            <a:pPr marL="457200" indent="-457200" algn="just">
              <a:lnSpc>
                <a:spcPct val="120000"/>
              </a:lnSpc>
              <a:buFont typeface="+mj-lt"/>
              <a:buAutoNum type="arabicParenR"/>
            </a:pPr>
            <a:r>
              <a:rPr lang="it-IT" sz="2000" b="1" dirty="0" smtClean="0"/>
              <a:t>La </a:t>
            </a:r>
            <a:r>
              <a:rPr lang="it-IT" sz="2000" b="1" dirty="0"/>
              <a:t>strategia </a:t>
            </a:r>
            <a:r>
              <a:rPr lang="it-IT" sz="2000" b="1" dirty="0" err="1"/>
              <a:t>Constant</a:t>
            </a:r>
            <a:r>
              <a:rPr lang="it-IT" sz="2000" b="1" dirty="0"/>
              <a:t> </a:t>
            </a:r>
            <a:r>
              <a:rPr lang="it-IT" sz="2000" b="1" dirty="0" err="1"/>
              <a:t>Proportion</a:t>
            </a:r>
            <a:r>
              <a:rPr lang="it-IT" sz="2000" b="1" dirty="0"/>
              <a:t> Portfolio </a:t>
            </a:r>
            <a:r>
              <a:rPr lang="it-IT" sz="2000" b="1" dirty="0" err="1"/>
              <a:t>Insurance</a:t>
            </a:r>
            <a:r>
              <a:rPr lang="it-IT" sz="2000" b="1" dirty="0"/>
              <a:t> </a:t>
            </a:r>
          </a:p>
          <a:p>
            <a:pPr marL="457200" indent="-457200" algn="just">
              <a:lnSpc>
                <a:spcPct val="120000"/>
              </a:lnSpc>
              <a:buFont typeface="+mj-lt"/>
              <a:buAutoNum type="arabicParenR"/>
            </a:pPr>
            <a:r>
              <a:rPr lang="en-US" sz="2000" dirty="0" smtClean="0"/>
              <a:t>La </a:t>
            </a:r>
            <a:r>
              <a:rPr lang="en-US" sz="2000" dirty="0" err="1"/>
              <a:t>strategia</a:t>
            </a:r>
            <a:r>
              <a:rPr lang="en-US" sz="2000" dirty="0"/>
              <a:t> Buy and Hold</a:t>
            </a:r>
            <a:endParaRPr lang="it-IT" sz="2000" dirty="0">
              <a:cs typeface="Arial" charset="0"/>
            </a:endParaRPr>
          </a:p>
          <a:p>
            <a:pPr marL="457200" indent="-457200" algn="just">
              <a:lnSpc>
                <a:spcPct val="120000"/>
              </a:lnSpc>
              <a:buFont typeface="+mj-lt"/>
              <a:buAutoNum type="arabicParenR"/>
            </a:pPr>
            <a:r>
              <a:rPr lang="en-US" sz="2000" dirty="0"/>
              <a:t>La </a:t>
            </a:r>
            <a:r>
              <a:rPr lang="en-US" sz="2000" dirty="0" err="1"/>
              <a:t>strategia</a:t>
            </a:r>
            <a:r>
              <a:rPr lang="en-US" sz="2000" dirty="0"/>
              <a:t> </a:t>
            </a:r>
            <a:r>
              <a:rPr lang="it-IT" altLang="it-IT" sz="2000" dirty="0" err="1"/>
              <a:t>Constant</a:t>
            </a:r>
            <a:r>
              <a:rPr lang="it-IT" altLang="it-IT" sz="2000" dirty="0"/>
              <a:t> </a:t>
            </a:r>
            <a:r>
              <a:rPr lang="it-IT" altLang="it-IT" sz="2000" dirty="0" smtClean="0"/>
              <a:t>Mix</a:t>
            </a:r>
          </a:p>
          <a:p>
            <a:pPr marL="457200" indent="-457200" algn="just">
              <a:lnSpc>
                <a:spcPct val="120000"/>
              </a:lnSpc>
              <a:buFont typeface="+mj-lt"/>
              <a:buAutoNum type="arabicParenR"/>
            </a:pPr>
            <a:r>
              <a:rPr lang="it-IT" sz="2000" dirty="0" smtClean="0"/>
              <a:t>Le informazioni non sono sufficienti a rispondere</a:t>
            </a:r>
          </a:p>
          <a:p>
            <a:pPr algn="just">
              <a:lnSpc>
                <a:spcPct val="120000"/>
              </a:lnSpc>
            </a:pPr>
            <a:endParaRPr lang="it-IT" sz="2000" dirty="0" smtClean="0"/>
          </a:p>
        </p:txBody>
      </p:sp>
      <p:sp>
        <p:nvSpPr>
          <p:cNvPr id="2" name="Segnaposto numero diapositiva 1"/>
          <p:cNvSpPr>
            <a:spLocks noGrp="1"/>
          </p:cNvSpPr>
          <p:nvPr>
            <p:ph type="sldNum" sz="quarter" idx="4"/>
          </p:nvPr>
        </p:nvSpPr>
        <p:spPr/>
        <p:txBody>
          <a:bodyPr/>
          <a:lstStyle/>
          <a:p>
            <a:fld id="{CEE20744-6222-4AA3-9D45-8592154090B2}" type="slidenum">
              <a:rPr lang="it-IT" smtClean="0"/>
              <a:pPr/>
              <a:t>243</a:t>
            </a:fld>
            <a:endParaRPr lang="it-IT"/>
          </a:p>
        </p:txBody>
      </p:sp>
    </p:spTree>
    <p:extLst>
      <p:ext uri="{BB962C8B-B14F-4D97-AF65-F5344CB8AC3E}">
        <p14:creationId xmlns:p14="http://schemas.microsoft.com/office/powerpoint/2010/main" val="1839719023"/>
      </p:ext>
    </p:extLst>
  </p:cSld>
  <p:clrMapOvr>
    <a:masterClrMapping/>
  </p:clrMapOvr>
  <p:timing>
    <p:tnLst>
      <p:par>
        <p:cTn id="1" dur="indefinite" restart="never" nodeType="tmRoot"/>
      </p:par>
    </p:tn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026"/>
          <p:cNvSpPr txBox="1">
            <a:spLocks noChangeArrowheads="1"/>
          </p:cNvSpPr>
          <p:nvPr/>
        </p:nvSpPr>
        <p:spPr bwMode="auto">
          <a:xfrm>
            <a:off x="439172" y="260648"/>
            <a:ext cx="8278812" cy="463846"/>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lgn="ctr">
                <a:solidFill>
                  <a:srgbClr val="6699FF"/>
                </a:solidFill>
                <a:miter lim="800000"/>
                <a:headEnd/>
                <a:tailEnd/>
              </a14:hiddenLine>
            </a:ext>
          </a:extLst>
        </p:spPr>
        <p:txBody>
          <a:bodyPr lIns="90000" tIns="46800" rIns="90000" bIns="46800">
            <a:spAutoFit/>
          </a:bodyPr>
          <a:lstStyle/>
          <a:p>
            <a:pPr algn="ctr">
              <a:defRPr/>
            </a:pPr>
            <a:r>
              <a:rPr lang="it-IT" sz="2400" b="1" dirty="0" smtClean="0">
                <a:solidFill>
                  <a:srgbClr val="F26200"/>
                </a:solidFill>
                <a:latin typeface="Georgia" panose="02040502050405020303" pitchFamily="18" charset="0"/>
                <a:ea typeface="+mj-ea"/>
                <a:cs typeface="+mj-cs"/>
              </a:rPr>
              <a:t>Blocco 7 – Test 2</a:t>
            </a:r>
            <a:endParaRPr lang="it-IT" sz="2400" b="1" dirty="0">
              <a:solidFill>
                <a:srgbClr val="F26200"/>
              </a:solidFill>
              <a:latin typeface="Georgia" panose="02040502050405020303" pitchFamily="18" charset="0"/>
              <a:ea typeface="+mj-ea"/>
              <a:cs typeface="+mj-cs"/>
            </a:endParaRPr>
          </a:p>
        </p:txBody>
      </p:sp>
      <p:sp>
        <p:nvSpPr>
          <p:cNvPr id="11" name="Text Box 6"/>
          <p:cNvSpPr txBox="1">
            <a:spLocks noChangeArrowheads="1"/>
          </p:cNvSpPr>
          <p:nvPr/>
        </p:nvSpPr>
        <p:spPr bwMode="auto">
          <a:xfrm>
            <a:off x="395288" y="1484784"/>
            <a:ext cx="8322696" cy="3046988"/>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pPr algn="just">
              <a:lnSpc>
                <a:spcPct val="120000"/>
              </a:lnSpc>
              <a:defRPr/>
            </a:pPr>
            <a:r>
              <a:rPr lang="it-IT" sz="2000" dirty="0"/>
              <a:t>Domanda </a:t>
            </a:r>
            <a:r>
              <a:rPr lang="it-IT" sz="2000" dirty="0" smtClean="0"/>
              <a:t>2: Quale delle seguenti alternative è la strategie premiante nel caso di mercati al rialzo</a:t>
            </a:r>
            <a:r>
              <a:rPr lang="it-IT" sz="2000" dirty="0" smtClean="0">
                <a:cs typeface="Arial" charset="0"/>
              </a:rPr>
              <a:t>?</a:t>
            </a:r>
            <a:endParaRPr lang="it-IT" sz="2000" dirty="0">
              <a:cs typeface="Arial" charset="0"/>
            </a:endParaRPr>
          </a:p>
          <a:p>
            <a:pPr algn="just">
              <a:lnSpc>
                <a:spcPct val="120000"/>
              </a:lnSpc>
            </a:pPr>
            <a:endParaRPr lang="it-IT" sz="2000" dirty="0"/>
          </a:p>
          <a:p>
            <a:pPr marL="457200" indent="-457200" algn="just">
              <a:lnSpc>
                <a:spcPct val="120000"/>
              </a:lnSpc>
              <a:buFont typeface="+mj-lt"/>
              <a:buAutoNum type="arabicParenR"/>
            </a:pPr>
            <a:r>
              <a:rPr lang="it-IT" sz="2000" b="1" dirty="0" smtClean="0"/>
              <a:t>La </a:t>
            </a:r>
            <a:r>
              <a:rPr lang="it-IT" sz="2000" b="1" dirty="0"/>
              <a:t>strategia </a:t>
            </a:r>
            <a:r>
              <a:rPr lang="it-IT" sz="2000" b="1" dirty="0" err="1"/>
              <a:t>Constant</a:t>
            </a:r>
            <a:r>
              <a:rPr lang="it-IT" sz="2000" b="1" dirty="0"/>
              <a:t> </a:t>
            </a:r>
            <a:r>
              <a:rPr lang="it-IT" sz="2000" b="1" dirty="0" err="1"/>
              <a:t>Proportion</a:t>
            </a:r>
            <a:r>
              <a:rPr lang="it-IT" sz="2000" b="1" dirty="0"/>
              <a:t> Portfolio </a:t>
            </a:r>
            <a:r>
              <a:rPr lang="it-IT" sz="2000" b="1" dirty="0" err="1"/>
              <a:t>Insurance</a:t>
            </a:r>
            <a:r>
              <a:rPr lang="it-IT" sz="2000" b="1" dirty="0"/>
              <a:t> </a:t>
            </a:r>
          </a:p>
          <a:p>
            <a:pPr marL="457200" indent="-457200" algn="just">
              <a:lnSpc>
                <a:spcPct val="120000"/>
              </a:lnSpc>
              <a:buFont typeface="+mj-lt"/>
              <a:buAutoNum type="arabicParenR"/>
            </a:pPr>
            <a:r>
              <a:rPr lang="en-US" sz="2000" dirty="0" smtClean="0"/>
              <a:t>La </a:t>
            </a:r>
            <a:r>
              <a:rPr lang="en-US" sz="2000" dirty="0" err="1"/>
              <a:t>strategia</a:t>
            </a:r>
            <a:r>
              <a:rPr lang="en-US" sz="2000" dirty="0"/>
              <a:t> Buy and Hold</a:t>
            </a:r>
            <a:endParaRPr lang="it-IT" sz="2000" dirty="0">
              <a:cs typeface="Arial" charset="0"/>
            </a:endParaRPr>
          </a:p>
          <a:p>
            <a:pPr marL="457200" indent="-457200" algn="just">
              <a:lnSpc>
                <a:spcPct val="120000"/>
              </a:lnSpc>
              <a:buFont typeface="+mj-lt"/>
              <a:buAutoNum type="arabicParenR"/>
            </a:pPr>
            <a:r>
              <a:rPr lang="en-US" sz="2000" dirty="0"/>
              <a:t>La </a:t>
            </a:r>
            <a:r>
              <a:rPr lang="en-US" sz="2000" dirty="0" err="1"/>
              <a:t>strategia</a:t>
            </a:r>
            <a:r>
              <a:rPr lang="en-US" sz="2000" dirty="0"/>
              <a:t> </a:t>
            </a:r>
            <a:r>
              <a:rPr lang="it-IT" altLang="it-IT" sz="2000" dirty="0" err="1"/>
              <a:t>Constant</a:t>
            </a:r>
            <a:r>
              <a:rPr lang="it-IT" altLang="it-IT" sz="2000" dirty="0"/>
              <a:t> </a:t>
            </a:r>
            <a:r>
              <a:rPr lang="it-IT" altLang="it-IT" sz="2000" dirty="0" smtClean="0"/>
              <a:t>Mix</a:t>
            </a:r>
          </a:p>
          <a:p>
            <a:pPr marL="457200" indent="-457200" algn="just">
              <a:lnSpc>
                <a:spcPct val="120000"/>
              </a:lnSpc>
              <a:buFont typeface="+mj-lt"/>
              <a:buAutoNum type="arabicParenR"/>
            </a:pPr>
            <a:r>
              <a:rPr lang="it-IT" sz="2000" dirty="0" smtClean="0"/>
              <a:t>Le informazioni non sono sufficienti a rispondere</a:t>
            </a:r>
          </a:p>
          <a:p>
            <a:pPr algn="just">
              <a:lnSpc>
                <a:spcPct val="120000"/>
              </a:lnSpc>
            </a:pPr>
            <a:endParaRPr lang="it-IT" sz="2000" dirty="0" smtClean="0"/>
          </a:p>
        </p:txBody>
      </p:sp>
      <p:sp>
        <p:nvSpPr>
          <p:cNvPr id="2" name="Segnaposto numero diapositiva 1"/>
          <p:cNvSpPr>
            <a:spLocks noGrp="1"/>
          </p:cNvSpPr>
          <p:nvPr>
            <p:ph type="sldNum" sz="quarter" idx="4"/>
          </p:nvPr>
        </p:nvSpPr>
        <p:spPr/>
        <p:txBody>
          <a:bodyPr/>
          <a:lstStyle/>
          <a:p>
            <a:fld id="{CEE20744-6222-4AA3-9D45-8592154090B2}" type="slidenum">
              <a:rPr lang="it-IT" smtClean="0"/>
              <a:pPr/>
              <a:t>244</a:t>
            </a:fld>
            <a:endParaRPr lang="it-IT"/>
          </a:p>
        </p:txBody>
      </p:sp>
    </p:spTree>
    <p:extLst>
      <p:ext uri="{BB962C8B-B14F-4D97-AF65-F5344CB8AC3E}">
        <p14:creationId xmlns:p14="http://schemas.microsoft.com/office/powerpoint/2010/main" val="1645862134"/>
      </p:ext>
    </p:extLst>
  </p:cSld>
  <p:clrMapOvr>
    <a:masterClrMapping/>
  </p:clrMapOvr>
  <p:timing>
    <p:tnLst>
      <p:par>
        <p:cTn id="1" dur="indefinite" restart="never" nodeType="tmRoot"/>
      </p:par>
    </p:tn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026"/>
          <p:cNvSpPr txBox="1">
            <a:spLocks noChangeArrowheads="1"/>
          </p:cNvSpPr>
          <p:nvPr/>
        </p:nvSpPr>
        <p:spPr bwMode="auto">
          <a:xfrm>
            <a:off x="439172" y="260648"/>
            <a:ext cx="8278812" cy="463846"/>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lgn="ctr">
                <a:solidFill>
                  <a:srgbClr val="6699FF"/>
                </a:solidFill>
                <a:miter lim="800000"/>
                <a:headEnd/>
                <a:tailEnd/>
              </a14:hiddenLine>
            </a:ext>
          </a:extLst>
        </p:spPr>
        <p:txBody>
          <a:bodyPr lIns="90000" tIns="46800" rIns="90000" bIns="46800">
            <a:spAutoFit/>
          </a:bodyPr>
          <a:lstStyle/>
          <a:p>
            <a:pPr algn="ctr">
              <a:defRPr/>
            </a:pPr>
            <a:r>
              <a:rPr lang="it-IT" sz="2400" b="1" dirty="0" smtClean="0">
                <a:solidFill>
                  <a:srgbClr val="F26200"/>
                </a:solidFill>
                <a:latin typeface="Georgia" panose="02040502050405020303" pitchFamily="18" charset="0"/>
                <a:ea typeface="+mj-ea"/>
                <a:cs typeface="+mj-cs"/>
              </a:rPr>
              <a:t>Blocco 7 – Test </a:t>
            </a:r>
            <a:r>
              <a:rPr lang="it-IT" sz="2400" b="1" dirty="0">
                <a:solidFill>
                  <a:srgbClr val="F26200"/>
                </a:solidFill>
                <a:latin typeface="Georgia" panose="02040502050405020303" pitchFamily="18" charset="0"/>
                <a:ea typeface="+mj-ea"/>
                <a:cs typeface="+mj-cs"/>
              </a:rPr>
              <a:t>3</a:t>
            </a:r>
          </a:p>
        </p:txBody>
      </p:sp>
      <p:sp>
        <p:nvSpPr>
          <p:cNvPr id="11" name="Text Box 6"/>
          <p:cNvSpPr txBox="1">
            <a:spLocks noChangeArrowheads="1"/>
          </p:cNvSpPr>
          <p:nvPr/>
        </p:nvSpPr>
        <p:spPr bwMode="auto">
          <a:xfrm>
            <a:off x="395288" y="1484784"/>
            <a:ext cx="8322696" cy="4154984"/>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pPr algn="just">
              <a:lnSpc>
                <a:spcPct val="120000"/>
              </a:lnSpc>
              <a:defRPr/>
            </a:pPr>
            <a:r>
              <a:rPr lang="it-IT" sz="2000" dirty="0"/>
              <a:t>Domanda </a:t>
            </a:r>
            <a:r>
              <a:rPr lang="it-IT" sz="2000" dirty="0" smtClean="0"/>
              <a:t>3: Su un orizzonte temporale di investimento di 20 anni, la volatilità di un portafoglio azionario:</a:t>
            </a:r>
            <a:endParaRPr lang="it-IT" sz="2000" dirty="0">
              <a:cs typeface="Arial" charset="0"/>
            </a:endParaRPr>
          </a:p>
          <a:p>
            <a:pPr algn="just">
              <a:lnSpc>
                <a:spcPct val="120000"/>
              </a:lnSpc>
            </a:pPr>
            <a:endParaRPr lang="it-IT" sz="2000" dirty="0"/>
          </a:p>
          <a:p>
            <a:pPr marL="457200" indent="-457200" algn="just">
              <a:lnSpc>
                <a:spcPct val="120000"/>
              </a:lnSpc>
              <a:buFont typeface="+mj-lt"/>
              <a:buAutoNum type="arabicParenR"/>
            </a:pPr>
            <a:r>
              <a:rPr lang="it-IT" sz="2000" b="1" dirty="0" smtClean="0"/>
              <a:t>È storicamente inferiore sia ad un portafoglio obbligazionario, che ad un portafoglio monetario</a:t>
            </a:r>
          </a:p>
          <a:p>
            <a:pPr marL="457200" indent="-457200" algn="just">
              <a:lnSpc>
                <a:spcPct val="120000"/>
              </a:lnSpc>
              <a:buFont typeface="+mj-lt"/>
              <a:buAutoNum type="arabicParenR"/>
            </a:pPr>
            <a:r>
              <a:rPr lang="it-IT" sz="2000" dirty="0"/>
              <a:t>È storicamente inferiore </a:t>
            </a:r>
            <a:r>
              <a:rPr lang="it-IT" sz="2000" dirty="0" smtClean="0"/>
              <a:t>ad </a:t>
            </a:r>
            <a:r>
              <a:rPr lang="it-IT" sz="2000" dirty="0"/>
              <a:t>un portafoglio obbligazionario, </a:t>
            </a:r>
            <a:r>
              <a:rPr lang="it-IT" sz="2000" dirty="0" smtClean="0"/>
              <a:t>ma superiore ad un portafoglio monetario</a:t>
            </a:r>
          </a:p>
          <a:p>
            <a:pPr marL="457200" indent="-457200" algn="just">
              <a:lnSpc>
                <a:spcPct val="120000"/>
              </a:lnSpc>
              <a:buFont typeface="+mj-lt"/>
              <a:buAutoNum type="arabicParenR"/>
            </a:pPr>
            <a:r>
              <a:rPr lang="it-IT" sz="2000" dirty="0"/>
              <a:t>È storicamente </a:t>
            </a:r>
            <a:r>
              <a:rPr lang="it-IT" sz="2000" dirty="0" smtClean="0"/>
              <a:t>superiore </a:t>
            </a:r>
            <a:r>
              <a:rPr lang="it-IT" sz="2000" dirty="0"/>
              <a:t>sia ad un portafoglio obbligazionario, che ad un portafoglio monetario</a:t>
            </a:r>
          </a:p>
          <a:p>
            <a:pPr marL="457200" indent="-457200" algn="just">
              <a:lnSpc>
                <a:spcPct val="120000"/>
              </a:lnSpc>
              <a:buFont typeface="+mj-lt"/>
              <a:buAutoNum type="arabicParenR"/>
            </a:pPr>
            <a:r>
              <a:rPr lang="it-IT" sz="2000" dirty="0"/>
              <a:t>È storicamente </a:t>
            </a:r>
            <a:r>
              <a:rPr lang="it-IT" sz="2000" dirty="0" smtClean="0"/>
              <a:t>superiore ad </a:t>
            </a:r>
            <a:r>
              <a:rPr lang="it-IT" sz="2000" dirty="0"/>
              <a:t>un portafoglio obbligazionario, </a:t>
            </a:r>
            <a:r>
              <a:rPr lang="it-IT" sz="2000" dirty="0" smtClean="0"/>
              <a:t>ma inferiore ad </a:t>
            </a:r>
            <a:r>
              <a:rPr lang="it-IT" sz="2000" dirty="0"/>
              <a:t>un portafoglio </a:t>
            </a:r>
            <a:r>
              <a:rPr lang="it-IT" sz="2000" dirty="0" smtClean="0"/>
              <a:t>monetario</a:t>
            </a:r>
            <a:endParaRPr lang="it-IT" sz="2000" dirty="0"/>
          </a:p>
        </p:txBody>
      </p:sp>
      <p:sp>
        <p:nvSpPr>
          <p:cNvPr id="2" name="Segnaposto numero diapositiva 1"/>
          <p:cNvSpPr>
            <a:spLocks noGrp="1"/>
          </p:cNvSpPr>
          <p:nvPr>
            <p:ph type="sldNum" sz="quarter" idx="4"/>
          </p:nvPr>
        </p:nvSpPr>
        <p:spPr/>
        <p:txBody>
          <a:bodyPr/>
          <a:lstStyle/>
          <a:p>
            <a:fld id="{CEE20744-6222-4AA3-9D45-8592154090B2}" type="slidenum">
              <a:rPr lang="it-IT" smtClean="0"/>
              <a:pPr/>
              <a:t>245</a:t>
            </a:fld>
            <a:endParaRPr lang="it-IT"/>
          </a:p>
        </p:txBody>
      </p:sp>
    </p:spTree>
    <p:extLst>
      <p:ext uri="{BB962C8B-B14F-4D97-AF65-F5344CB8AC3E}">
        <p14:creationId xmlns:p14="http://schemas.microsoft.com/office/powerpoint/2010/main" val="149268000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026"/>
          <p:cNvSpPr txBox="1">
            <a:spLocks noChangeArrowheads="1"/>
          </p:cNvSpPr>
          <p:nvPr/>
        </p:nvSpPr>
        <p:spPr bwMode="auto">
          <a:xfrm>
            <a:off x="439172" y="260648"/>
            <a:ext cx="8278812" cy="463846"/>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lgn="ctr">
                <a:solidFill>
                  <a:srgbClr val="6699FF"/>
                </a:solidFill>
                <a:miter lim="800000"/>
                <a:headEnd/>
                <a:tailEnd/>
              </a14:hiddenLine>
            </a:ext>
          </a:extLst>
        </p:spPr>
        <p:txBody>
          <a:bodyPr lIns="90000" tIns="46800" rIns="90000" bIns="46800">
            <a:spAutoFit/>
          </a:bodyPr>
          <a:lstStyle/>
          <a:p>
            <a:pPr algn="ctr">
              <a:defRPr/>
            </a:pPr>
            <a:r>
              <a:rPr lang="it-IT" sz="2400" b="1" dirty="0" smtClean="0">
                <a:solidFill>
                  <a:srgbClr val="F26200"/>
                </a:solidFill>
                <a:latin typeface="Georgia" panose="02040502050405020303" pitchFamily="18" charset="0"/>
              </a:rPr>
              <a:t>Rischio ed incertezza</a:t>
            </a:r>
            <a:endParaRPr lang="it-IT" sz="2400" b="1" dirty="0">
              <a:solidFill>
                <a:srgbClr val="F26200"/>
              </a:solidFill>
              <a:latin typeface="Georgia" panose="02040502050405020303" pitchFamily="18" charset="0"/>
            </a:endParaRPr>
          </a:p>
        </p:txBody>
      </p:sp>
      <p:sp>
        <p:nvSpPr>
          <p:cNvPr id="11" name="Text Box 6"/>
          <p:cNvSpPr txBox="1">
            <a:spLocks noChangeArrowheads="1"/>
          </p:cNvSpPr>
          <p:nvPr/>
        </p:nvSpPr>
        <p:spPr bwMode="auto">
          <a:xfrm>
            <a:off x="414743" y="1124744"/>
            <a:ext cx="8322696" cy="4859728"/>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pPr algn="just">
              <a:lnSpc>
                <a:spcPct val="120000"/>
              </a:lnSpc>
            </a:pPr>
            <a:r>
              <a:rPr lang="it-IT" sz="2000" dirty="0"/>
              <a:t>In sintesi possiamo affermare che il rapporto dell’essere umano con il rischio è di natura multidimensionale, rivelando comportamenti anche contrastanti quando uno stesso individuo affronta rischi diversi. Una persona può amare sport estremi, ma essere molto prudente negli investimenti finanziari viceversa essere uno scommettitore d’azzardo e guidare l’automobile in modo scrupoloso. Occorre innanzitutto </a:t>
            </a:r>
            <a:r>
              <a:rPr lang="it-IT" sz="2000" b="1" dirty="0"/>
              <a:t>distinguere il concetto di rischio da quello di incertezza</a:t>
            </a:r>
            <a:r>
              <a:rPr lang="it-IT" sz="2000" dirty="0"/>
              <a:t>: Un economista Frank Knight, in un famoso libro dedicato a </a:t>
            </a:r>
            <a:r>
              <a:rPr lang="it-IT" sz="2000" i="1" dirty="0"/>
              <a:t>Rischio, Incertezza e Profitto</a:t>
            </a:r>
            <a:r>
              <a:rPr lang="it-IT" sz="2000" dirty="0"/>
              <a:t> definisce il rischio come </a:t>
            </a:r>
            <a:r>
              <a:rPr lang="it-IT" sz="2000" dirty="0" smtClean="0"/>
              <a:t>"una </a:t>
            </a:r>
            <a:r>
              <a:rPr lang="it-IT" sz="2000" dirty="0"/>
              <a:t>condizione in cui è possibile derivare una distribuzione di probabilità dei risultati tale da riuscire ad assicurarsi contro tale </a:t>
            </a:r>
            <a:r>
              <a:rPr lang="it-IT" sz="2000" dirty="0" smtClean="0"/>
              <a:t>condizione. L’incertezza </a:t>
            </a:r>
            <a:r>
              <a:rPr lang="it-IT" sz="2000" dirty="0"/>
              <a:t>rappresenta invece una condizione nella quale non esiste tale distribuzione di </a:t>
            </a:r>
            <a:r>
              <a:rPr lang="it-IT" sz="2000" dirty="0" smtClean="0"/>
              <a:t>probabilità". </a:t>
            </a:r>
            <a:endParaRPr lang="it-IT" sz="2000" dirty="0"/>
          </a:p>
        </p:txBody>
      </p:sp>
      <p:sp>
        <p:nvSpPr>
          <p:cNvPr id="2" name="Segnaposto numero diapositiva 1"/>
          <p:cNvSpPr>
            <a:spLocks noGrp="1"/>
          </p:cNvSpPr>
          <p:nvPr>
            <p:ph type="sldNum" sz="quarter" idx="4"/>
          </p:nvPr>
        </p:nvSpPr>
        <p:spPr/>
        <p:txBody>
          <a:bodyPr/>
          <a:lstStyle/>
          <a:p>
            <a:fld id="{CEE20744-6222-4AA3-9D45-8592154090B2}" type="slidenum">
              <a:rPr lang="it-IT" smtClean="0"/>
              <a:pPr/>
              <a:t>25</a:t>
            </a:fld>
            <a:endParaRPr lang="it-IT" dirty="0"/>
          </a:p>
        </p:txBody>
      </p:sp>
    </p:spTree>
    <p:extLst>
      <p:ext uri="{BB962C8B-B14F-4D97-AF65-F5344CB8AC3E}">
        <p14:creationId xmlns:p14="http://schemas.microsoft.com/office/powerpoint/2010/main" val="67249877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026"/>
          <p:cNvSpPr txBox="1">
            <a:spLocks noChangeArrowheads="1"/>
          </p:cNvSpPr>
          <p:nvPr/>
        </p:nvSpPr>
        <p:spPr bwMode="auto">
          <a:xfrm>
            <a:off x="439172" y="260648"/>
            <a:ext cx="8278812" cy="463846"/>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lgn="ctr">
                <a:solidFill>
                  <a:srgbClr val="6699FF"/>
                </a:solidFill>
                <a:miter lim="800000"/>
                <a:headEnd/>
                <a:tailEnd/>
              </a14:hiddenLine>
            </a:ext>
          </a:extLst>
        </p:spPr>
        <p:txBody>
          <a:bodyPr lIns="90000" tIns="46800" rIns="90000" bIns="46800">
            <a:spAutoFit/>
          </a:bodyPr>
          <a:lstStyle/>
          <a:p>
            <a:pPr algn="ctr">
              <a:defRPr/>
            </a:pPr>
            <a:r>
              <a:rPr lang="it-IT" sz="2400" b="1" dirty="0" smtClean="0">
                <a:solidFill>
                  <a:srgbClr val="F26200"/>
                </a:solidFill>
                <a:latin typeface="Georgia" panose="02040502050405020303" pitchFamily="18" charset="0"/>
              </a:rPr>
              <a:t>Rischio ed incertezza</a:t>
            </a:r>
            <a:endParaRPr lang="it-IT" sz="2400" b="1" dirty="0">
              <a:solidFill>
                <a:srgbClr val="F26200"/>
              </a:solidFill>
              <a:latin typeface="Georgia" panose="02040502050405020303" pitchFamily="18" charset="0"/>
            </a:endParaRPr>
          </a:p>
        </p:txBody>
      </p:sp>
      <p:sp>
        <p:nvSpPr>
          <p:cNvPr id="11" name="Text Box 6"/>
          <p:cNvSpPr txBox="1">
            <a:spLocks noChangeArrowheads="1"/>
          </p:cNvSpPr>
          <p:nvPr/>
        </p:nvSpPr>
        <p:spPr bwMode="auto">
          <a:xfrm>
            <a:off x="414743" y="1124744"/>
            <a:ext cx="8322696" cy="5967724"/>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pPr algn="just">
              <a:lnSpc>
                <a:spcPct val="120000"/>
              </a:lnSpc>
            </a:pPr>
            <a:r>
              <a:rPr lang="it-IT" sz="2000" dirty="0" smtClean="0"/>
              <a:t>Si </a:t>
            </a:r>
            <a:r>
              <a:rPr lang="it-IT" sz="2000" dirty="0"/>
              <a:t>tratta di concetti che sono legati alla probabilità, oggettiva o soggettiva, del manifestarsi di determinati eventi. Infatti il rischio viene associato a ad eventi dei quali può essere misurata oggettivamente la frequenza di accadimento; al contrario, l’Incertezza si collega ad una probabilità soggettiva, ovvero ciò che l’individuo reputa possibile ma che scaturisce da una convinzione personale che non è ne osservabile ne misurabile. Alcuni studi dimostrano che il confine tra rischio ed incertezza è molto sottile: anche nei casi in cui la probabilità di un evento può essere misurata oggettivamente, l’interpretazione soggettiva che ogni individuo attribuisce alla stessa può dipendere da condizionamenti mentali, emotivi e sociali ed in base ai quali il processo decisionale non è guidato dalla componente cognitiva, ma piuttosto si configura come un processo emotivo che contiene anche una parte cognitiva. Ne consegue che la parte emotiva tende a prevalere sul processo cognitivo della decisione, inducendo gli individui a compiere scelte che li allontanano dal comportamento razionale atteso. </a:t>
            </a:r>
          </a:p>
        </p:txBody>
      </p:sp>
      <p:sp>
        <p:nvSpPr>
          <p:cNvPr id="2" name="Segnaposto numero diapositiva 1"/>
          <p:cNvSpPr>
            <a:spLocks noGrp="1"/>
          </p:cNvSpPr>
          <p:nvPr>
            <p:ph type="sldNum" sz="quarter" idx="4"/>
          </p:nvPr>
        </p:nvSpPr>
        <p:spPr/>
        <p:txBody>
          <a:bodyPr/>
          <a:lstStyle/>
          <a:p>
            <a:fld id="{CEE20744-6222-4AA3-9D45-8592154090B2}" type="slidenum">
              <a:rPr lang="it-IT" smtClean="0"/>
              <a:pPr/>
              <a:t>26</a:t>
            </a:fld>
            <a:endParaRPr lang="it-IT" dirty="0"/>
          </a:p>
        </p:txBody>
      </p:sp>
    </p:spTree>
    <p:extLst>
      <p:ext uri="{BB962C8B-B14F-4D97-AF65-F5344CB8AC3E}">
        <p14:creationId xmlns:p14="http://schemas.microsoft.com/office/powerpoint/2010/main" val="52273418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026"/>
          <p:cNvSpPr txBox="1">
            <a:spLocks noChangeArrowheads="1"/>
          </p:cNvSpPr>
          <p:nvPr/>
        </p:nvSpPr>
        <p:spPr bwMode="auto">
          <a:xfrm>
            <a:off x="439172" y="260648"/>
            <a:ext cx="8278812" cy="463846"/>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lgn="ctr">
                <a:solidFill>
                  <a:srgbClr val="6699FF"/>
                </a:solidFill>
                <a:miter lim="800000"/>
                <a:headEnd/>
                <a:tailEnd/>
              </a14:hiddenLine>
            </a:ext>
          </a:extLst>
        </p:spPr>
        <p:txBody>
          <a:bodyPr lIns="90000" tIns="46800" rIns="90000" bIns="46800">
            <a:spAutoFit/>
          </a:bodyPr>
          <a:lstStyle/>
          <a:p>
            <a:pPr algn="ctr">
              <a:defRPr/>
            </a:pPr>
            <a:r>
              <a:rPr lang="it-IT" sz="2400" b="1" dirty="0" smtClean="0">
                <a:solidFill>
                  <a:srgbClr val="F26200"/>
                </a:solidFill>
                <a:latin typeface="Georgia" panose="02040502050405020303" pitchFamily="18" charset="0"/>
              </a:rPr>
              <a:t>Rischio ed pericolo</a:t>
            </a:r>
            <a:endParaRPr lang="it-IT" sz="2400" b="1" dirty="0">
              <a:solidFill>
                <a:srgbClr val="F26200"/>
              </a:solidFill>
              <a:latin typeface="Georgia" panose="02040502050405020303" pitchFamily="18" charset="0"/>
            </a:endParaRPr>
          </a:p>
        </p:txBody>
      </p:sp>
      <p:sp>
        <p:nvSpPr>
          <p:cNvPr id="11" name="Text Box 6"/>
          <p:cNvSpPr txBox="1">
            <a:spLocks noChangeArrowheads="1"/>
          </p:cNvSpPr>
          <p:nvPr/>
        </p:nvSpPr>
        <p:spPr bwMode="auto">
          <a:xfrm>
            <a:off x="414743" y="1124744"/>
            <a:ext cx="8322696" cy="5262979"/>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pPr algn="just">
              <a:lnSpc>
                <a:spcPct val="120000"/>
              </a:lnSpc>
            </a:pPr>
            <a:r>
              <a:rPr lang="it-IT" sz="2000" dirty="0"/>
              <a:t>Infine va considerata la distinzione tra </a:t>
            </a:r>
            <a:r>
              <a:rPr lang="it-IT" sz="2000" b="1" dirty="0"/>
              <a:t>Rischio e Pericolo:</a:t>
            </a:r>
            <a:r>
              <a:rPr lang="it-IT" sz="2000" dirty="0"/>
              <a:t> sono termini che nel linguaggio comune vengono usati spesso  come sinonimi. Gli individui gli associano eventi con conseguenze spiacevoli, talvolta letali. Tecnicamente però i due termini hanno significati diversi ad esempio un evento o una sostanza possono essere definiti rischiosi o pericolosi per sottolinearne le conseguenze negative, ma mentre nel caso di un evento pericoloso, come l’esplosione di un impianto nucleare, le conseguenze negative sono certe, nel caso di un evento rischioso come l’uso del cellulare quelle conseguenze sono tutt’al più potenziali. Il rischio può essere considerato sotto il profilo oggettivo quando si fa riferimento alla probabilità oggettivamente determinata con cui una minaccia futura può manifestarsi. Diversamente quando si parla di rischio sotto il profilo soggettivo, si fa rifermento al rischio percepito dagli individui. </a:t>
            </a:r>
          </a:p>
        </p:txBody>
      </p:sp>
      <p:sp>
        <p:nvSpPr>
          <p:cNvPr id="2" name="Segnaposto numero diapositiva 1"/>
          <p:cNvSpPr>
            <a:spLocks noGrp="1"/>
          </p:cNvSpPr>
          <p:nvPr>
            <p:ph type="sldNum" sz="quarter" idx="4"/>
          </p:nvPr>
        </p:nvSpPr>
        <p:spPr/>
        <p:txBody>
          <a:bodyPr/>
          <a:lstStyle/>
          <a:p>
            <a:fld id="{CEE20744-6222-4AA3-9D45-8592154090B2}" type="slidenum">
              <a:rPr lang="it-IT" smtClean="0"/>
              <a:pPr/>
              <a:t>27</a:t>
            </a:fld>
            <a:endParaRPr lang="it-IT" dirty="0"/>
          </a:p>
        </p:txBody>
      </p:sp>
    </p:spTree>
    <p:extLst>
      <p:ext uri="{BB962C8B-B14F-4D97-AF65-F5344CB8AC3E}">
        <p14:creationId xmlns:p14="http://schemas.microsoft.com/office/powerpoint/2010/main" val="395652399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026"/>
          <p:cNvSpPr txBox="1">
            <a:spLocks noChangeArrowheads="1"/>
          </p:cNvSpPr>
          <p:nvPr/>
        </p:nvSpPr>
        <p:spPr bwMode="auto">
          <a:xfrm>
            <a:off x="439172" y="260648"/>
            <a:ext cx="8278812" cy="463846"/>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lgn="ctr">
                <a:solidFill>
                  <a:srgbClr val="6699FF"/>
                </a:solidFill>
                <a:miter lim="800000"/>
                <a:headEnd/>
                <a:tailEnd/>
              </a14:hiddenLine>
            </a:ext>
          </a:extLst>
        </p:spPr>
        <p:txBody>
          <a:bodyPr lIns="90000" tIns="46800" rIns="90000" bIns="46800">
            <a:spAutoFit/>
          </a:bodyPr>
          <a:lstStyle/>
          <a:p>
            <a:pPr algn="ctr">
              <a:defRPr/>
            </a:pPr>
            <a:r>
              <a:rPr lang="it-IT" sz="2400" b="1" dirty="0" smtClean="0">
                <a:solidFill>
                  <a:srgbClr val="F26200"/>
                </a:solidFill>
                <a:latin typeface="Georgia" panose="02040502050405020303" pitchFamily="18" charset="0"/>
              </a:rPr>
              <a:t>Rischio e pericolo</a:t>
            </a:r>
            <a:endParaRPr lang="it-IT" sz="2400" b="1" dirty="0">
              <a:solidFill>
                <a:srgbClr val="F26200"/>
              </a:solidFill>
              <a:latin typeface="Georgia" panose="02040502050405020303" pitchFamily="18" charset="0"/>
            </a:endParaRPr>
          </a:p>
        </p:txBody>
      </p:sp>
      <p:sp>
        <p:nvSpPr>
          <p:cNvPr id="11" name="Text Box 6"/>
          <p:cNvSpPr txBox="1">
            <a:spLocks noChangeArrowheads="1"/>
          </p:cNvSpPr>
          <p:nvPr/>
        </p:nvSpPr>
        <p:spPr bwMode="auto">
          <a:xfrm>
            <a:off x="414743" y="1124744"/>
            <a:ext cx="8322696" cy="5262979"/>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pPr algn="just">
              <a:lnSpc>
                <a:spcPct val="120000"/>
              </a:lnSpc>
            </a:pPr>
            <a:r>
              <a:rPr lang="it-IT" sz="2000" dirty="0" smtClean="0"/>
              <a:t>Quindi </a:t>
            </a:r>
            <a:r>
              <a:rPr lang="it-IT" sz="2000" dirty="0"/>
              <a:t>con il termine rischio viene sottolineata la possibilità che un evento indesiderato, inatteso, carico di conseguenze obiettivamente negative o soggettivamente spiacevoli, dipenda da un complesso di fattori connessi con la valutazione soggettiva. Il pericolo è legato alle caratteristiche oggettive di una situazione che è pericolosa indipendentemente da come un soggetto la percepisce. Il pericolo è comunemente definito come quella caratteristica dell’oggetto, del prodotto o della situazione che può provocare danno se viene a contatto con la persona. Il pericolo è quindi reale, concreto, definibile, il rischio invece è una perdita potenziale , la cui gravità è variabile poiché dipende da fattori sia oggettivi che soggettivi. In conclusione, ciò che sembra differenziare i due concetti è che quando si parla di pericolo si focalizza la certezza degli effetti, mentre quando si parla di rischio si pone l’accento sull’incertezza degli effetti.</a:t>
            </a:r>
          </a:p>
        </p:txBody>
      </p:sp>
      <p:sp>
        <p:nvSpPr>
          <p:cNvPr id="2" name="Segnaposto numero diapositiva 1"/>
          <p:cNvSpPr>
            <a:spLocks noGrp="1"/>
          </p:cNvSpPr>
          <p:nvPr>
            <p:ph type="sldNum" sz="quarter" idx="4"/>
          </p:nvPr>
        </p:nvSpPr>
        <p:spPr/>
        <p:txBody>
          <a:bodyPr/>
          <a:lstStyle/>
          <a:p>
            <a:fld id="{CEE20744-6222-4AA3-9D45-8592154090B2}" type="slidenum">
              <a:rPr lang="it-IT" smtClean="0"/>
              <a:pPr/>
              <a:t>28</a:t>
            </a:fld>
            <a:endParaRPr lang="it-IT" dirty="0"/>
          </a:p>
        </p:txBody>
      </p:sp>
    </p:spTree>
    <p:extLst>
      <p:ext uri="{BB962C8B-B14F-4D97-AF65-F5344CB8AC3E}">
        <p14:creationId xmlns:p14="http://schemas.microsoft.com/office/powerpoint/2010/main" val="128020573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026"/>
          <p:cNvSpPr txBox="1">
            <a:spLocks noChangeArrowheads="1"/>
          </p:cNvSpPr>
          <p:nvPr/>
        </p:nvSpPr>
        <p:spPr bwMode="auto">
          <a:xfrm>
            <a:off x="439172" y="260648"/>
            <a:ext cx="8278812" cy="463846"/>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lgn="ctr">
                <a:solidFill>
                  <a:srgbClr val="6699FF"/>
                </a:solidFill>
                <a:miter lim="800000"/>
                <a:headEnd/>
                <a:tailEnd/>
              </a14:hiddenLine>
            </a:ext>
          </a:extLst>
        </p:spPr>
        <p:txBody>
          <a:bodyPr lIns="90000" tIns="46800" rIns="90000" bIns="46800">
            <a:spAutoFit/>
          </a:bodyPr>
          <a:lstStyle/>
          <a:p>
            <a:pPr algn="ctr">
              <a:defRPr/>
            </a:pPr>
            <a:r>
              <a:rPr lang="it-IT" sz="2400" b="1" dirty="0" smtClean="0">
                <a:solidFill>
                  <a:srgbClr val="F26200"/>
                </a:solidFill>
                <a:latin typeface="Georgia" panose="02040502050405020303" pitchFamily="18" charset="0"/>
              </a:rPr>
              <a:t>La percezione del rischio</a:t>
            </a:r>
            <a:endParaRPr lang="it-IT" sz="2400" b="1" dirty="0">
              <a:solidFill>
                <a:srgbClr val="F26200"/>
              </a:solidFill>
              <a:latin typeface="Georgia" panose="02040502050405020303" pitchFamily="18" charset="0"/>
            </a:endParaRPr>
          </a:p>
        </p:txBody>
      </p:sp>
      <p:sp>
        <p:nvSpPr>
          <p:cNvPr id="11" name="Text Box 6"/>
          <p:cNvSpPr txBox="1">
            <a:spLocks noChangeArrowheads="1"/>
          </p:cNvSpPr>
          <p:nvPr/>
        </p:nvSpPr>
        <p:spPr bwMode="auto">
          <a:xfrm>
            <a:off x="414743" y="1124744"/>
            <a:ext cx="8322696" cy="5262979"/>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pPr algn="just">
              <a:lnSpc>
                <a:spcPct val="120000"/>
              </a:lnSpc>
            </a:pPr>
            <a:r>
              <a:rPr lang="it-IT" sz="2000" dirty="0"/>
              <a:t>Il rischio può essere considerato sotto il profilo oggettivo quando si fa riferimento alla probabilità oggettivamente determinata con cui una minaccia futura può manifestarsi. Diversamente quando si parla di rischio sotto il profilo soggettivo, si fa rifermento al rischio percepito dagli individui.</a:t>
            </a:r>
          </a:p>
          <a:p>
            <a:pPr algn="just">
              <a:lnSpc>
                <a:spcPct val="120000"/>
              </a:lnSpc>
            </a:pPr>
            <a:r>
              <a:rPr lang="it-IT" sz="2000" b="1" dirty="0"/>
              <a:t>La percezione del rischio</a:t>
            </a:r>
            <a:r>
              <a:rPr lang="it-IT" sz="2000" dirty="0"/>
              <a:t> è un processo cognitivo coinvolto in diverse attività quotidiane e che orienta i comportamenti delle persone di fronte a decisioni che coinvolgono dei rischi potenziali. La percezione del rischio coinvolge diverse dimensioni come, per esempio, le conseguenze sia immediate sia future e le loro implicazioni tanto su un piano razionale ed oggettivo quanto su un piano emozionale e soggettivo. La ricerca ha sottolineato che in molti casi esiste una discrepanza tra la percezione soggettiva del rischio e la valutazione oggettiva. </a:t>
            </a:r>
          </a:p>
        </p:txBody>
      </p:sp>
      <p:sp>
        <p:nvSpPr>
          <p:cNvPr id="2" name="Segnaposto numero diapositiva 1"/>
          <p:cNvSpPr>
            <a:spLocks noGrp="1"/>
          </p:cNvSpPr>
          <p:nvPr>
            <p:ph type="sldNum" sz="quarter" idx="4"/>
          </p:nvPr>
        </p:nvSpPr>
        <p:spPr/>
        <p:txBody>
          <a:bodyPr/>
          <a:lstStyle/>
          <a:p>
            <a:fld id="{CEE20744-6222-4AA3-9D45-8592154090B2}" type="slidenum">
              <a:rPr lang="it-IT" smtClean="0"/>
              <a:pPr/>
              <a:t>29</a:t>
            </a:fld>
            <a:endParaRPr lang="it-IT" dirty="0"/>
          </a:p>
        </p:txBody>
      </p:sp>
    </p:spTree>
    <p:extLst>
      <p:ext uri="{BB962C8B-B14F-4D97-AF65-F5344CB8AC3E}">
        <p14:creationId xmlns:p14="http://schemas.microsoft.com/office/powerpoint/2010/main" val="337575957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026"/>
          <p:cNvSpPr txBox="1">
            <a:spLocks noChangeArrowheads="1"/>
          </p:cNvSpPr>
          <p:nvPr/>
        </p:nvSpPr>
        <p:spPr bwMode="auto">
          <a:xfrm>
            <a:off x="439172" y="260648"/>
            <a:ext cx="8278812" cy="463846"/>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lgn="ctr">
                <a:solidFill>
                  <a:srgbClr val="6699FF"/>
                </a:solidFill>
                <a:miter lim="800000"/>
                <a:headEnd/>
                <a:tailEnd/>
              </a14:hiddenLine>
            </a:ext>
          </a:extLst>
        </p:spPr>
        <p:txBody>
          <a:bodyPr lIns="90000" tIns="46800" rIns="90000" bIns="46800">
            <a:spAutoFit/>
          </a:bodyPr>
          <a:lstStyle/>
          <a:p>
            <a:pPr algn="ctr">
              <a:defRPr/>
            </a:pPr>
            <a:r>
              <a:rPr lang="it-IT" sz="2400" b="1" dirty="0" smtClean="0">
                <a:solidFill>
                  <a:srgbClr val="F26200"/>
                </a:solidFill>
                <a:latin typeface="Georgia" panose="02040502050405020303" pitchFamily="18" charset="0"/>
                <a:ea typeface="+mj-ea"/>
                <a:cs typeface="+mj-cs"/>
              </a:rPr>
              <a:t>INDICE</a:t>
            </a:r>
            <a:endParaRPr lang="it-IT" sz="2400" b="1" dirty="0">
              <a:solidFill>
                <a:srgbClr val="F26200"/>
              </a:solidFill>
              <a:latin typeface="Georgia" panose="02040502050405020303" pitchFamily="18" charset="0"/>
              <a:ea typeface="+mj-ea"/>
              <a:cs typeface="+mj-cs"/>
            </a:endParaRPr>
          </a:p>
        </p:txBody>
      </p:sp>
      <p:sp>
        <p:nvSpPr>
          <p:cNvPr id="5" name="Rectangle 4"/>
          <p:cNvSpPr/>
          <p:nvPr/>
        </p:nvSpPr>
        <p:spPr>
          <a:xfrm>
            <a:off x="921560" y="1345992"/>
            <a:ext cx="7610880" cy="4247317"/>
          </a:xfrm>
          <a:prstGeom prst="rect">
            <a:avLst/>
          </a:prstGeom>
        </p:spPr>
        <p:txBody>
          <a:bodyPr wrap="square">
            <a:spAutoFit/>
          </a:bodyPr>
          <a:lstStyle/>
          <a:p>
            <a:pPr marL="342900" indent="-342900">
              <a:lnSpc>
                <a:spcPct val="150000"/>
              </a:lnSpc>
              <a:buFont typeface="Arial" panose="020B0604020202020204" pitchFamily="34" charset="0"/>
              <a:buChar char="•"/>
            </a:pPr>
            <a:r>
              <a:rPr lang="it-IT" sz="2000" b="1" dirty="0" smtClean="0"/>
              <a:t>Lo scenario attuale</a:t>
            </a:r>
          </a:p>
          <a:p>
            <a:pPr marL="342900" indent="-342900">
              <a:lnSpc>
                <a:spcPct val="150000"/>
              </a:lnSpc>
              <a:buFont typeface="Arial" panose="020B0604020202020204" pitchFamily="34" charset="0"/>
              <a:buChar char="•"/>
            </a:pPr>
            <a:r>
              <a:rPr lang="it-IT" sz="2000" dirty="0" smtClean="0"/>
              <a:t>Il </a:t>
            </a:r>
            <a:r>
              <a:rPr lang="it-IT" sz="2000" dirty="0"/>
              <a:t>rischio: un'introduzione</a:t>
            </a:r>
          </a:p>
          <a:p>
            <a:pPr marL="342900" indent="-342900">
              <a:lnSpc>
                <a:spcPct val="150000"/>
              </a:lnSpc>
              <a:buFont typeface="Arial" panose="020B0604020202020204" pitchFamily="34" charset="0"/>
              <a:buChar char="•"/>
            </a:pPr>
            <a:r>
              <a:rPr lang="it-IT" sz="2000" dirty="0"/>
              <a:t>Il bisogno di sicurezza</a:t>
            </a:r>
          </a:p>
          <a:p>
            <a:pPr marL="342900" indent="-342900">
              <a:lnSpc>
                <a:spcPct val="150000"/>
              </a:lnSpc>
              <a:buFont typeface="Arial" panose="020B0604020202020204" pitchFamily="34" charset="0"/>
              <a:buChar char="•"/>
            </a:pPr>
            <a:r>
              <a:rPr lang="it-IT" sz="2000" dirty="0"/>
              <a:t>Il rischio al tempo della </a:t>
            </a:r>
            <a:r>
              <a:rPr lang="it-IT" sz="2000" dirty="0" err="1"/>
              <a:t>MiFID</a:t>
            </a:r>
            <a:endParaRPr lang="it-IT" sz="2000" dirty="0"/>
          </a:p>
          <a:p>
            <a:pPr marL="342900" indent="-342900">
              <a:lnSpc>
                <a:spcPct val="150000"/>
              </a:lnSpc>
              <a:buFont typeface="Arial" panose="020B0604020202020204" pitchFamily="34" charset="0"/>
              <a:buChar char="•"/>
            </a:pPr>
            <a:r>
              <a:rPr lang="it-IT" sz="2000" dirty="0"/>
              <a:t>La pianificazione finanziaria ed il rendimento di portafoglio</a:t>
            </a:r>
          </a:p>
          <a:p>
            <a:pPr marL="342900" indent="-342900">
              <a:lnSpc>
                <a:spcPct val="150000"/>
              </a:lnSpc>
              <a:buFont typeface="Arial" panose="020B0604020202020204" pitchFamily="34" charset="0"/>
              <a:buChar char="•"/>
            </a:pPr>
            <a:r>
              <a:rPr lang="it-IT" sz="2000" dirty="0"/>
              <a:t>La mappa dei rischi degli investimenti obbligazionari e azionari</a:t>
            </a:r>
          </a:p>
          <a:p>
            <a:pPr marL="342900" indent="-342900">
              <a:lnSpc>
                <a:spcPct val="150000"/>
              </a:lnSpc>
              <a:buFont typeface="Arial" panose="020B0604020202020204" pitchFamily="34" charset="0"/>
              <a:buChar char="•"/>
            </a:pPr>
            <a:r>
              <a:rPr lang="it-IT" sz="2000" dirty="0"/>
              <a:t>Gli strumenti alternativi di investimento</a:t>
            </a:r>
          </a:p>
          <a:p>
            <a:pPr marL="342900" indent="-342900">
              <a:lnSpc>
                <a:spcPct val="150000"/>
              </a:lnSpc>
              <a:buFont typeface="Arial" panose="020B0604020202020204" pitchFamily="34" charset="0"/>
              <a:buChar char="•"/>
            </a:pPr>
            <a:r>
              <a:rPr lang="it-IT" sz="2000" dirty="0"/>
              <a:t>I benefici della diversificazione del portafoglio</a:t>
            </a:r>
          </a:p>
          <a:p>
            <a:pPr marL="342900" indent="-342900">
              <a:lnSpc>
                <a:spcPct val="150000"/>
              </a:lnSpc>
              <a:buFont typeface="Arial" panose="020B0604020202020204" pitchFamily="34" charset="0"/>
              <a:buChar char="•"/>
            </a:pPr>
            <a:r>
              <a:rPr lang="it-IT" sz="2000" dirty="0"/>
              <a:t>Le strategie di gestione del portafoglio</a:t>
            </a:r>
          </a:p>
        </p:txBody>
      </p:sp>
      <p:sp>
        <p:nvSpPr>
          <p:cNvPr id="2" name="Segnaposto numero diapositiva 1"/>
          <p:cNvSpPr>
            <a:spLocks noGrp="1"/>
          </p:cNvSpPr>
          <p:nvPr>
            <p:ph type="sldNum" sz="quarter" idx="4"/>
          </p:nvPr>
        </p:nvSpPr>
        <p:spPr/>
        <p:txBody>
          <a:bodyPr/>
          <a:lstStyle/>
          <a:p>
            <a:fld id="{CEE20744-6222-4AA3-9D45-8592154090B2}" type="slidenum">
              <a:rPr lang="it-IT" smtClean="0"/>
              <a:pPr/>
              <a:t>3</a:t>
            </a:fld>
            <a:endParaRPr lang="it-IT"/>
          </a:p>
        </p:txBody>
      </p:sp>
    </p:spTree>
    <p:extLst>
      <p:ext uri="{BB962C8B-B14F-4D97-AF65-F5344CB8AC3E}">
        <p14:creationId xmlns:p14="http://schemas.microsoft.com/office/powerpoint/2010/main" val="202035645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026"/>
          <p:cNvSpPr txBox="1">
            <a:spLocks noChangeArrowheads="1"/>
          </p:cNvSpPr>
          <p:nvPr/>
        </p:nvSpPr>
        <p:spPr bwMode="auto">
          <a:xfrm>
            <a:off x="439172" y="260648"/>
            <a:ext cx="8278812" cy="463846"/>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lgn="ctr">
                <a:solidFill>
                  <a:srgbClr val="6699FF"/>
                </a:solidFill>
                <a:miter lim="800000"/>
                <a:headEnd/>
                <a:tailEnd/>
              </a14:hiddenLine>
            </a:ext>
          </a:extLst>
        </p:spPr>
        <p:txBody>
          <a:bodyPr lIns="90000" tIns="46800" rIns="90000" bIns="46800">
            <a:spAutoFit/>
          </a:bodyPr>
          <a:lstStyle/>
          <a:p>
            <a:pPr algn="ctr">
              <a:defRPr/>
            </a:pPr>
            <a:r>
              <a:rPr lang="it-IT" sz="2400" b="1" dirty="0" smtClean="0">
                <a:solidFill>
                  <a:srgbClr val="F26200"/>
                </a:solidFill>
                <a:latin typeface="Georgia" panose="02040502050405020303" pitchFamily="18" charset="0"/>
              </a:rPr>
              <a:t>La percezione del rischio</a:t>
            </a:r>
            <a:endParaRPr lang="it-IT" sz="2400" b="1" dirty="0">
              <a:solidFill>
                <a:srgbClr val="F26200"/>
              </a:solidFill>
              <a:latin typeface="Georgia" panose="02040502050405020303" pitchFamily="18" charset="0"/>
            </a:endParaRPr>
          </a:p>
        </p:txBody>
      </p:sp>
      <p:sp>
        <p:nvSpPr>
          <p:cNvPr id="11" name="Text Box 6"/>
          <p:cNvSpPr txBox="1">
            <a:spLocks noChangeArrowheads="1"/>
          </p:cNvSpPr>
          <p:nvPr/>
        </p:nvSpPr>
        <p:spPr bwMode="auto">
          <a:xfrm>
            <a:off x="414743" y="1124744"/>
            <a:ext cx="8322696" cy="4893647"/>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pPr algn="just">
              <a:lnSpc>
                <a:spcPct val="120000"/>
              </a:lnSpc>
            </a:pPr>
            <a:r>
              <a:rPr lang="it-IT" sz="2000" dirty="0" smtClean="0"/>
              <a:t>Di </a:t>
            </a:r>
            <a:r>
              <a:rPr lang="it-IT" sz="2000" dirty="0"/>
              <a:t>conseguenza, succede che le persone tendano a sovrastimare o sottostimare il rischio a seconda che percepiscano un'attività più o meno pericolosa di quello che affermano le statistiche e le valutazioni di tipo oggettivo.</a:t>
            </a:r>
          </a:p>
          <a:p>
            <a:pPr algn="just">
              <a:lnSpc>
                <a:spcPct val="120000"/>
              </a:lnSpc>
            </a:pPr>
            <a:r>
              <a:rPr lang="it-IT" sz="2000" dirty="0"/>
              <a:t>Le persone, quando devono effettuare delle valutazioni e non hanno le conoscenze e le competenze adeguate, o semplicemente non hanno tempo ed energie da dedicare al problema, adottano generalmente delle euristiche, più semplici e veloci rispetto ad un’analisi sistematica. Tali valutazioni si basano su alcuni indizi, per trarre delle conclusioni, che fanno riferimento alle caratteristiche del rischio medesimo, ad esempio il grado di controllo personale, e ai feedback immediati che si ottengono dal proprio sistema cognitivo, come ad esempio il grado di piacevolezza o di salienza dell’evento</a:t>
            </a:r>
            <a:r>
              <a:rPr lang="it-IT" sz="2000" dirty="0" smtClean="0"/>
              <a:t>.</a:t>
            </a:r>
            <a:endParaRPr lang="it-IT" sz="2000" dirty="0"/>
          </a:p>
        </p:txBody>
      </p:sp>
      <p:sp>
        <p:nvSpPr>
          <p:cNvPr id="2" name="Segnaposto numero diapositiva 1"/>
          <p:cNvSpPr>
            <a:spLocks noGrp="1"/>
          </p:cNvSpPr>
          <p:nvPr>
            <p:ph type="sldNum" sz="quarter" idx="4"/>
          </p:nvPr>
        </p:nvSpPr>
        <p:spPr/>
        <p:txBody>
          <a:bodyPr/>
          <a:lstStyle/>
          <a:p>
            <a:fld id="{CEE20744-6222-4AA3-9D45-8592154090B2}" type="slidenum">
              <a:rPr lang="it-IT" smtClean="0"/>
              <a:pPr/>
              <a:t>30</a:t>
            </a:fld>
            <a:endParaRPr lang="it-IT" dirty="0"/>
          </a:p>
        </p:txBody>
      </p:sp>
    </p:spTree>
    <p:extLst>
      <p:ext uri="{BB962C8B-B14F-4D97-AF65-F5344CB8AC3E}">
        <p14:creationId xmlns:p14="http://schemas.microsoft.com/office/powerpoint/2010/main" val="204977213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026"/>
          <p:cNvSpPr txBox="1">
            <a:spLocks noChangeArrowheads="1"/>
          </p:cNvSpPr>
          <p:nvPr/>
        </p:nvSpPr>
        <p:spPr bwMode="auto">
          <a:xfrm>
            <a:off x="439172" y="260648"/>
            <a:ext cx="8278812" cy="463846"/>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lgn="ctr">
                <a:solidFill>
                  <a:srgbClr val="6699FF"/>
                </a:solidFill>
                <a:miter lim="800000"/>
                <a:headEnd/>
                <a:tailEnd/>
              </a14:hiddenLine>
            </a:ext>
          </a:extLst>
        </p:spPr>
        <p:txBody>
          <a:bodyPr lIns="90000" tIns="46800" rIns="90000" bIns="46800">
            <a:spAutoFit/>
          </a:bodyPr>
          <a:lstStyle/>
          <a:p>
            <a:pPr algn="ctr">
              <a:defRPr/>
            </a:pPr>
            <a:r>
              <a:rPr lang="it-IT" sz="2400" b="1" dirty="0" smtClean="0">
                <a:solidFill>
                  <a:srgbClr val="F26200"/>
                </a:solidFill>
                <a:latin typeface="Georgia" panose="02040502050405020303" pitchFamily="18" charset="0"/>
              </a:rPr>
              <a:t>La percezione del rischio</a:t>
            </a:r>
            <a:endParaRPr lang="it-IT" sz="2400" b="1" dirty="0">
              <a:solidFill>
                <a:srgbClr val="F26200"/>
              </a:solidFill>
              <a:latin typeface="Georgia" panose="02040502050405020303" pitchFamily="18" charset="0"/>
            </a:endParaRPr>
          </a:p>
        </p:txBody>
      </p:sp>
      <p:sp>
        <p:nvSpPr>
          <p:cNvPr id="11" name="Text Box 6"/>
          <p:cNvSpPr txBox="1">
            <a:spLocks noChangeArrowheads="1"/>
          </p:cNvSpPr>
          <p:nvPr/>
        </p:nvSpPr>
        <p:spPr bwMode="auto">
          <a:xfrm>
            <a:off x="414743" y="1124744"/>
            <a:ext cx="8322696" cy="3046988"/>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pPr algn="just">
              <a:lnSpc>
                <a:spcPct val="120000"/>
              </a:lnSpc>
            </a:pPr>
            <a:r>
              <a:rPr lang="it-IT" sz="2000" dirty="0" smtClean="0"/>
              <a:t>La </a:t>
            </a:r>
            <a:r>
              <a:rPr lang="it-IT" sz="2000" dirty="0"/>
              <a:t>ricerca ha mostrato che ci sono alcuni fattori che influenzano in modo particolare la percezione che le persone hanno della pericolosità di un'attività: I risultati dimostrano che la rappresentazione del rischio è basata principalmente su due fattori: l’aspetto “terrificante”, cioè il grado di paura che l’evento provoca nei soggetti, e la conoscenza del rischio, cioè le informazioni relative ad un determinato evento rischioso. </a:t>
            </a:r>
          </a:p>
          <a:p>
            <a:pPr algn="just">
              <a:lnSpc>
                <a:spcPct val="120000"/>
              </a:lnSpc>
            </a:pPr>
            <a:r>
              <a:rPr lang="it-IT" sz="2000" dirty="0"/>
              <a:t>Nella tabella che segue possono essere evidenziate  le caratteristiche che influiscono sulla gravità percepita dei rischi: </a:t>
            </a:r>
          </a:p>
        </p:txBody>
      </p:sp>
      <p:sp>
        <p:nvSpPr>
          <p:cNvPr id="2" name="Segnaposto numero diapositiva 1"/>
          <p:cNvSpPr>
            <a:spLocks noGrp="1"/>
          </p:cNvSpPr>
          <p:nvPr>
            <p:ph type="sldNum" sz="quarter" idx="4"/>
          </p:nvPr>
        </p:nvSpPr>
        <p:spPr/>
        <p:txBody>
          <a:bodyPr/>
          <a:lstStyle/>
          <a:p>
            <a:fld id="{CEE20744-6222-4AA3-9D45-8592154090B2}" type="slidenum">
              <a:rPr lang="it-IT" smtClean="0"/>
              <a:pPr/>
              <a:t>31</a:t>
            </a:fld>
            <a:endParaRPr lang="it-IT" dirty="0"/>
          </a:p>
        </p:txBody>
      </p:sp>
    </p:spTree>
    <p:extLst>
      <p:ext uri="{BB962C8B-B14F-4D97-AF65-F5344CB8AC3E}">
        <p14:creationId xmlns:p14="http://schemas.microsoft.com/office/powerpoint/2010/main" val="374468526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026"/>
          <p:cNvSpPr txBox="1">
            <a:spLocks noChangeArrowheads="1"/>
          </p:cNvSpPr>
          <p:nvPr/>
        </p:nvSpPr>
        <p:spPr bwMode="auto">
          <a:xfrm>
            <a:off x="439172" y="260648"/>
            <a:ext cx="8278812" cy="463846"/>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lgn="ctr">
                <a:solidFill>
                  <a:srgbClr val="6699FF"/>
                </a:solidFill>
                <a:miter lim="800000"/>
                <a:headEnd/>
                <a:tailEnd/>
              </a14:hiddenLine>
            </a:ext>
          </a:extLst>
        </p:spPr>
        <p:txBody>
          <a:bodyPr lIns="90000" tIns="46800" rIns="90000" bIns="46800">
            <a:spAutoFit/>
          </a:bodyPr>
          <a:lstStyle/>
          <a:p>
            <a:pPr algn="ctr">
              <a:defRPr/>
            </a:pPr>
            <a:r>
              <a:rPr lang="it-IT" sz="2400" b="1" dirty="0" smtClean="0">
                <a:solidFill>
                  <a:srgbClr val="F26200"/>
                </a:solidFill>
                <a:latin typeface="Georgia" panose="02040502050405020303" pitchFamily="18" charset="0"/>
              </a:rPr>
              <a:t>La percezione del rischio</a:t>
            </a:r>
            <a:endParaRPr lang="it-IT" sz="2400" b="1" dirty="0">
              <a:solidFill>
                <a:srgbClr val="F26200"/>
              </a:solidFill>
              <a:latin typeface="Georgia" panose="02040502050405020303" pitchFamily="18" charset="0"/>
            </a:endParaRPr>
          </a:p>
        </p:txBody>
      </p:sp>
      <p:sp>
        <p:nvSpPr>
          <p:cNvPr id="2" name="Segnaposto numero diapositiva 1"/>
          <p:cNvSpPr>
            <a:spLocks noGrp="1"/>
          </p:cNvSpPr>
          <p:nvPr>
            <p:ph type="sldNum" sz="quarter" idx="4"/>
          </p:nvPr>
        </p:nvSpPr>
        <p:spPr/>
        <p:txBody>
          <a:bodyPr/>
          <a:lstStyle/>
          <a:p>
            <a:fld id="{CEE20744-6222-4AA3-9D45-8592154090B2}" type="slidenum">
              <a:rPr lang="it-IT" smtClean="0"/>
              <a:pPr/>
              <a:t>32</a:t>
            </a:fld>
            <a:endParaRPr lang="it-IT" dirty="0"/>
          </a:p>
        </p:txBody>
      </p:sp>
      <p:graphicFrame>
        <p:nvGraphicFramePr>
          <p:cNvPr id="6" name="Tabella 5"/>
          <p:cNvGraphicFramePr>
            <a:graphicFrameLocks noGrp="1"/>
          </p:cNvGraphicFramePr>
          <p:nvPr>
            <p:extLst>
              <p:ext uri="{D42A27DB-BD31-4B8C-83A1-F6EECF244321}">
                <p14:modId xmlns:p14="http://schemas.microsoft.com/office/powerpoint/2010/main" val="2547077009"/>
              </p:ext>
            </p:extLst>
          </p:nvPr>
        </p:nvGraphicFramePr>
        <p:xfrm>
          <a:off x="411238" y="955515"/>
          <a:ext cx="7954839" cy="4907280"/>
        </p:xfrm>
        <a:graphic>
          <a:graphicData uri="http://schemas.openxmlformats.org/drawingml/2006/table">
            <a:tbl>
              <a:tblPr firstRow="1" firstCol="1" bandRow="1"/>
              <a:tblGrid>
                <a:gridCol w="2412334">
                  <a:extLst>
                    <a:ext uri="{9D8B030D-6E8A-4147-A177-3AD203B41FA5}">
                      <a16:colId xmlns:a16="http://schemas.microsoft.com/office/drawing/2014/main" val="20000"/>
                    </a:ext>
                  </a:extLst>
                </a:gridCol>
                <a:gridCol w="5542505">
                  <a:extLst>
                    <a:ext uri="{9D8B030D-6E8A-4147-A177-3AD203B41FA5}">
                      <a16:colId xmlns:a16="http://schemas.microsoft.com/office/drawing/2014/main" val="20001"/>
                    </a:ext>
                  </a:extLst>
                </a:gridCol>
              </a:tblGrid>
              <a:tr h="262561">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ctr">
                        <a:lnSpc>
                          <a:spcPct val="115000"/>
                        </a:lnSpc>
                        <a:spcAft>
                          <a:spcPts val="0"/>
                        </a:spcAft>
                      </a:pPr>
                      <a:r>
                        <a:rPr lang="it-IT" sz="2000" dirty="0">
                          <a:effectLst/>
                        </a:rPr>
                        <a:t>Fattore</a:t>
                      </a:r>
                      <a:endParaRPr lang="it-IT" sz="1200" dirty="0">
                        <a:effectLst/>
                        <a:latin typeface="Calibri"/>
                        <a:ea typeface="Calibri"/>
                        <a:cs typeface="Times New Roman"/>
                      </a:endParaRPr>
                    </a:p>
                  </a:txBody>
                  <a:tcPr marL="58643" marR="58643" marT="0" marB="0">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ctr">
                        <a:lnSpc>
                          <a:spcPct val="115000"/>
                        </a:lnSpc>
                        <a:spcAft>
                          <a:spcPts val="0"/>
                        </a:spcAft>
                      </a:pPr>
                      <a:r>
                        <a:rPr lang="it-IT" sz="2000">
                          <a:effectLst/>
                        </a:rPr>
                        <a:t>Spiegazione</a:t>
                      </a:r>
                      <a:endParaRPr lang="it-IT" sz="1200">
                        <a:effectLst/>
                        <a:latin typeface="Calibri"/>
                        <a:ea typeface="Calibri"/>
                        <a:cs typeface="Times New Roman"/>
                      </a:endParaRPr>
                    </a:p>
                  </a:txBody>
                  <a:tcPr marL="58643" marR="58643" marT="0" marB="0">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extLst>
                  <a:ext uri="{0D108BD9-81ED-4DB2-BD59-A6C34878D82A}">
                    <a16:rowId xmlns:a16="http://schemas.microsoft.com/office/drawing/2014/main" val="10000"/>
                  </a:ext>
                </a:extLst>
              </a:tr>
              <a:tr h="450104">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just">
                        <a:lnSpc>
                          <a:spcPct val="115000"/>
                        </a:lnSpc>
                        <a:spcAft>
                          <a:spcPts val="0"/>
                        </a:spcAft>
                      </a:pPr>
                      <a:r>
                        <a:rPr lang="it-IT" sz="1400" dirty="0">
                          <a:effectLst/>
                        </a:rPr>
                        <a:t>Usuale/terrificante</a:t>
                      </a:r>
                      <a:endParaRPr lang="it-IT" sz="1200" dirty="0">
                        <a:effectLst/>
                        <a:latin typeface="Calibri"/>
                        <a:ea typeface="Calibri"/>
                        <a:cs typeface="Times New Roman"/>
                      </a:endParaRPr>
                    </a:p>
                  </a:txBody>
                  <a:tcPr marL="58643" marR="58643" marT="0" marB="0">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just">
                        <a:lnSpc>
                          <a:spcPct val="115000"/>
                        </a:lnSpc>
                        <a:spcAft>
                          <a:spcPts val="0"/>
                        </a:spcAft>
                      </a:pPr>
                      <a:r>
                        <a:rPr lang="it-IT" sz="1400" b="1" dirty="0">
                          <a:effectLst/>
                        </a:rPr>
                        <a:t>Più il potenziale pericolo elicita paura nell’individuo, perché considerato terrificante e poco usuale, più viene ritenuto rischioso</a:t>
                      </a:r>
                      <a:r>
                        <a:rPr lang="it-IT" sz="1400" b="1" dirty="0" smtClean="0">
                          <a:effectLst/>
                        </a:rPr>
                        <a:t>.</a:t>
                      </a:r>
                    </a:p>
                    <a:p>
                      <a:pPr algn="just">
                        <a:lnSpc>
                          <a:spcPct val="115000"/>
                        </a:lnSpc>
                        <a:spcAft>
                          <a:spcPts val="0"/>
                        </a:spcAft>
                      </a:pPr>
                      <a:endParaRPr lang="it-IT" sz="1400" b="1" dirty="0" smtClean="0">
                        <a:effectLst/>
                        <a:latin typeface="Calibri"/>
                        <a:ea typeface="Calibri"/>
                        <a:cs typeface="Times New Roman"/>
                      </a:endParaRPr>
                    </a:p>
                    <a:p>
                      <a:pPr algn="just">
                        <a:lnSpc>
                          <a:spcPct val="115000"/>
                        </a:lnSpc>
                        <a:spcAft>
                          <a:spcPts val="0"/>
                        </a:spcAft>
                      </a:pPr>
                      <a:endParaRPr lang="it-IT" sz="1200" b="1" dirty="0">
                        <a:effectLst/>
                        <a:latin typeface="Calibri"/>
                        <a:ea typeface="Calibri"/>
                        <a:cs typeface="Times New Roman"/>
                      </a:endParaRPr>
                    </a:p>
                  </a:txBody>
                  <a:tcPr marL="58643" marR="58643" marT="0" marB="0">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10001"/>
                  </a:ext>
                </a:extLst>
              </a:tr>
              <a:tr h="1350315">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just">
                        <a:lnSpc>
                          <a:spcPct val="115000"/>
                        </a:lnSpc>
                        <a:spcAft>
                          <a:spcPts val="0"/>
                        </a:spcAft>
                      </a:pPr>
                      <a:r>
                        <a:rPr lang="it-IT" sz="1400">
                          <a:effectLst/>
                        </a:rPr>
                        <a:t>Controllo personale</a:t>
                      </a:r>
                      <a:endParaRPr lang="it-IT" sz="1200">
                        <a:effectLst/>
                      </a:endParaRPr>
                    </a:p>
                    <a:p>
                      <a:pPr algn="just">
                        <a:lnSpc>
                          <a:spcPct val="115000"/>
                        </a:lnSpc>
                        <a:spcAft>
                          <a:spcPts val="0"/>
                        </a:spcAft>
                      </a:pPr>
                      <a:r>
                        <a:rPr lang="it-IT" sz="1400">
                          <a:effectLst/>
                        </a:rPr>
                        <a:t>sull’evitamento degli effetti</a:t>
                      </a:r>
                      <a:endParaRPr lang="it-IT" sz="1200">
                        <a:effectLst/>
                      </a:endParaRPr>
                    </a:p>
                    <a:p>
                      <a:pPr algn="just">
                        <a:lnSpc>
                          <a:spcPct val="115000"/>
                        </a:lnSpc>
                        <a:spcAft>
                          <a:spcPts val="0"/>
                        </a:spcAft>
                      </a:pPr>
                      <a:r>
                        <a:rPr lang="it-IT" sz="1400">
                          <a:effectLst/>
                        </a:rPr>
                        <a:t>dannosi</a:t>
                      </a:r>
                      <a:endParaRPr lang="it-IT" sz="1200">
                        <a:effectLst/>
                        <a:latin typeface="Calibri"/>
                        <a:ea typeface="Calibri"/>
                        <a:cs typeface="Times New Roman"/>
                      </a:endParaRPr>
                    </a:p>
                  </a:txBody>
                  <a:tcPr marL="58643" marR="58643"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just">
                        <a:lnSpc>
                          <a:spcPct val="115000"/>
                        </a:lnSpc>
                        <a:spcAft>
                          <a:spcPts val="0"/>
                        </a:spcAft>
                      </a:pPr>
                      <a:r>
                        <a:rPr lang="it-IT" sz="1400" b="1" dirty="0">
                          <a:effectLst/>
                        </a:rPr>
                        <a:t>Tanto più si ritiene una situazione controllabile, tanto meno sarà giudicata rischiosa. Ad esempio, assumere bevande alcoliche viene ritenuto scarsamente rischioso perché tale comportamento è sotto il controllo personale (vedi illusione di controllo). Al contrario, ingerire fertilizzanti chimici attraverso il consumo di frutta e verdura viene percepito molto rischioso</a:t>
                      </a:r>
                      <a:r>
                        <a:rPr lang="it-IT" sz="1400" b="1" dirty="0" smtClean="0">
                          <a:effectLst/>
                        </a:rPr>
                        <a:t>.</a:t>
                      </a:r>
                    </a:p>
                    <a:p>
                      <a:pPr algn="just">
                        <a:lnSpc>
                          <a:spcPct val="115000"/>
                        </a:lnSpc>
                        <a:spcAft>
                          <a:spcPts val="0"/>
                        </a:spcAft>
                      </a:pPr>
                      <a:endParaRPr lang="it-IT" sz="1400" b="1" dirty="0" smtClean="0">
                        <a:effectLst/>
                        <a:latin typeface="Calibri"/>
                        <a:ea typeface="Calibri"/>
                        <a:cs typeface="Times New Roman"/>
                      </a:endParaRPr>
                    </a:p>
                    <a:p>
                      <a:pPr algn="just">
                        <a:lnSpc>
                          <a:spcPct val="115000"/>
                        </a:lnSpc>
                        <a:spcAft>
                          <a:spcPts val="0"/>
                        </a:spcAft>
                      </a:pPr>
                      <a:endParaRPr lang="it-IT" sz="1200" b="1" dirty="0">
                        <a:effectLst/>
                        <a:latin typeface="Calibri"/>
                        <a:ea typeface="Calibri"/>
                        <a:cs typeface="Times New Roman"/>
                      </a:endParaRPr>
                    </a:p>
                  </a:txBody>
                  <a:tcPr marL="58643" marR="58643"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10002"/>
                  </a:ext>
                </a:extLst>
              </a:tr>
              <a:tr h="1125262">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just">
                        <a:lnSpc>
                          <a:spcPct val="115000"/>
                        </a:lnSpc>
                        <a:spcAft>
                          <a:spcPts val="0"/>
                        </a:spcAft>
                      </a:pPr>
                      <a:r>
                        <a:rPr lang="it-IT" sz="1400" dirty="0">
                          <a:effectLst/>
                        </a:rPr>
                        <a:t>Volontarietà di assunzione</a:t>
                      </a:r>
                      <a:endParaRPr lang="it-IT" sz="1200" dirty="0">
                        <a:effectLst/>
                        <a:latin typeface="Calibri"/>
                        <a:ea typeface="Calibri"/>
                        <a:cs typeface="Times New Roman"/>
                      </a:endParaRPr>
                    </a:p>
                  </a:txBody>
                  <a:tcPr marL="58643" marR="58643"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just">
                        <a:lnSpc>
                          <a:spcPct val="115000"/>
                        </a:lnSpc>
                        <a:spcAft>
                          <a:spcPts val="0"/>
                        </a:spcAft>
                      </a:pPr>
                      <a:r>
                        <a:rPr lang="it-IT" sz="1400" b="1" dirty="0">
                          <a:effectLst/>
                        </a:rPr>
                        <a:t>Tanto più una persona ritiene che l’esposizione al rischio non sia volontaria, e quindi sia imposta dall’esterno, tanto più giudicherà rischiosa un’attività. Viceversa, se una persona decide volontariamente di sottoporsi a dei rischi, come ad esempio lanciarsi con un paracadute, percepirà tali attività come scarsamente rischiose</a:t>
                      </a:r>
                      <a:r>
                        <a:rPr lang="it-IT" sz="1400" b="1" dirty="0" smtClean="0">
                          <a:effectLst/>
                        </a:rPr>
                        <a:t>.</a:t>
                      </a:r>
                    </a:p>
                    <a:p>
                      <a:pPr algn="just">
                        <a:lnSpc>
                          <a:spcPct val="115000"/>
                        </a:lnSpc>
                        <a:spcAft>
                          <a:spcPts val="0"/>
                        </a:spcAft>
                      </a:pPr>
                      <a:endParaRPr lang="it-IT" sz="1400" b="1" dirty="0" smtClean="0">
                        <a:effectLst/>
                        <a:latin typeface="Calibri"/>
                        <a:ea typeface="Calibri"/>
                        <a:cs typeface="Times New Roman"/>
                      </a:endParaRPr>
                    </a:p>
                    <a:p>
                      <a:pPr algn="just">
                        <a:lnSpc>
                          <a:spcPct val="115000"/>
                        </a:lnSpc>
                        <a:spcAft>
                          <a:spcPts val="0"/>
                        </a:spcAft>
                      </a:pPr>
                      <a:endParaRPr lang="it-IT" sz="1200" b="1" dirty="0">
                        <a:effectLst/>
                        <a:latin typeface="Calibri"/>
                        <a:ea typeface="Calibri"/>
                        <a:cs typeface="Times New Roman"/>
                      </a:endParaRPr>
                    </a:p>
                  </a:txBody>
                  <a:tcPr marL="58643" marR="58643"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30406986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026"/>
          <p:cNvSpPr txBox="1">
            <a:spLocks noChangeArrowheads="1"/>
          </p:cNvSpPr>
          <p:nvPr/>
        </p:nvSpPr>
        <p:spPr bwMode="auto">
          <a:xfrm>
            <a:off x="439172" y="260648"/>
            <a:ext cx="8278812" cy="463846"/>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lgn="ctr">
                <a:solidFill>
                  <a:srgbClr val="6699FF"/>
                </a:solidFill>
                <a:miter lim="800000"/>
                <a:headEnd/>
                <a:tailEnd/>
              </a14:hiddenLine>
            </a:ext>
          </a:extLst>
        </p:spPr>
        <p:txBody>
          <a:bodyPr lIns="90000" tIns="46800" rIns="90000" bIns="46800">
            <a:spAutoFit/>
          </a:bodyPr>
          <a:lstStyle/>
          <a:p>
            <a:pPr algn="ctr">
              <a:defRPr/>
            </a:pPr>
            <a:r>
              <a:rPr lang="it-IT" sz="2400" b="1" dirty="0" smtClean="0">
                <a:solidFill>
                  <a:srgbClr val="F26200"/>
                </a:solidFill>
                <a:latin typeface="Georgia" panose="02040502050405020303" pitchFamily="18" charset="0"/>
              </a:rPr>
              <a:t>La percezione del rischio</a:t>
            </a:r>
            <a:endParaRPr lang="it-IT" sz="2400" b="1" dirty="0">
              <a:solidFill>
                <a:srgbClr val="F26200"/>
              </a:solidFill>
              <a:latin typeface="Georgia" panose="02040502050405020303" pitchFamily="18" charset="0"/>
            </a:endParaRPr>
          </a:p>
        </p:txBody>
      </p:sp>
      <p:sp>
        <p:nvSpPr>
          <p:cNvPr id="2" name="Segnaposto numero diapositiva 1"/>
          <p:cNvSpPr>
            <a:spLocks noGrp="1"/>
          </p:cNvSpPr>
          <p:nvPr>
            <p:ph type="sldNum" sz="quarter" idx="4"/>
          </p:nvPr>
        </p:nvSpPr>
        <p:spPr/>
        <p:txBody>
          <a:bodyPr/>
          <a:lstStyle/>
          <a:p>
            <a:fld id="{CEE20744-6222-4AA3-9D45-8592154090B2}" type="slidenum">
              <a:rPr lang="it-IT" smtClean="0"/>
              <a:pPr/>
              <a:t>33</a:t>
            </a:fld>
            <a:endParaRPr lang="it-IT" dirty="0"/>
          </a:p>
        </p:txBody>
      </p:sp>
      <p:graphicFrame>
        <p:nvGraphicFramePr>
          <p:cNvPr id="6" name="Tabella 5"/>
          <p:cNvGraphicFramePr>
            <a:graphicFrameLocks noGrp="1"/>
          </p:cNvGraphicFramePr>
          <p:nvPr>
            <p:extLst>
              <p:ext uri="{D42A27DB-BD31-4B8C-83A1-F6EECF244321}">
                <p14:modId xmlns:p14="http://schemas.microsoft.com/office/powerpoint/2010/main" val="4170496375"/>
              </p:ext>
            </p:extLst>
          </p:nvPr>
        </p:nvGraphicFramePr>
        <p:xfrm>
          <a:off x="411238" y="764275"/>
          <a:ext cx="7954839" cy="5888736"/>
        </p:xfrm>
        <a:graphic>
          <a:graphicData uri="http://schemas.openxmlformats.org/drawingml/2006/table">
            <a:tbl>
              <a:tblPr firstRow="1" firstCol="1" bandRow="1"/>
              <a:tblGrid>
                <a:gridCol w="2412334">
                  <a:extLst>
                    <a:ext uri="{9D8B030D-6E8A-4147-A177-3AD203B41FA5}">
                      <a16:colId xmlns:a16="http://schemas.microsoft.com/office/drawing/2014/main" val="20000"/>
                    </a:ext>
                  </a:extLst>
                </a:gridCol>
                <a:gridCol w="5542505">
                  <a:extLst>
                    <a:ext uri="{9D8B030D-6E8A-4147-A177-3AD203B41FA5}">
                      <a16:colId xmlns:a16="http://schemas.microsoft.com/office/drawing/2014/main" val="20001"/>
                    </a:ext>
                  </a:extLst>
                </a:gridCol>
              </a:tblGrid>
              <a:tr h="262561">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ctr">
                        <a:lnSpc>
                          <a:spcPct val="115000"/>
                        </a:lnSpc>
                        <a:spcAft>
                          <a:spcPts val="0"/>
                        </a:spcAft>
                      </a:pPr>
                      <a:r>
                        <a:rPr lang="it-IT" sz="1800" dirty="0">
                          <a:effectLst/>
                        </a:rPr>
                        <a:t>Fattore</a:t>
                      </a:r>
                      <a:endParaRPr lang="it-IT" sz="1100" dirty="0">
                        <a:effectLst/>
                        <a:latin typeface="Calibri"/>
                        <a:ea typeface="Calibri"/>
                        <a:cs typeface="Times New Roman"/>
                      </a:endParaRPr>
                    </a:p>
                  </a:txBody>
                  <a:tcPr marL="58643" marR="58643" marT="0" marB="0">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ctr">
                        <a:lnSpc>
                          <a:spcPct val="115000"/>
                        </a:lnSpc>
                        <a:spcAft>
                          <a:spcPts val="0"/>
                        </a:spcAft>
                      </a:pPr>
                      <a:r>
                        <a:rPr lang="it-IT" sz="1800" dirty="0">
                          <a:effectLst/>
                        </a:rPr>
                        <a:t>Spiegazione</a:t>
                      </a:r>
                      <a:endParaRPr lang="it-IT" sz="1100" dirty="0">
                        <a:effectLst/>
                        <a:latin typeface="Calibri"/>
                        <a:ea typeface="Calibri"/>
                        <a:cs typeface="Times New Roman"/>
                      </a:endParaRPr>
                    </a:p>
                  </a:txBody>
                  <a:tcPr marL="58643" marR="58643" marT="0" marB="0">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extLst>
                  <a:ext uri="{0D108BD9-81ED-4DB2-BD59-A6C34878D82A}">
                    <a16:rowId xmlns:a16="http://schemas.microsoft.com/office/drawing/2014/main" val="10000"/>
                  </a:ext>
                </a:extLst>
              </a:tr>
              <a:tr h="1125262">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just">
                        <a:lnSpc>
                          <a:spcPct val="115000"/>
                        </a:lnSpc>
                        <a:spcAft>
                          <a:spcPts val="0"/>
                        </a:spcAft>
                      </a:pPr>
                      <a:r>
                        <a:rPr lang="it-IT" sz="1400" dirty="0">
                          <a:effectLst/>
                        </a:rPr>
                        <a:t>Cronicità/</a:t>
                      </a:r>
                      <a:r>
                        <a:rPr lang="it-IT" sz="1400" dirty="0" err="1">
                          <a:effectLst/>
                        </a:rPr>
                        <a:t>catastroficità</a:t>
                      </a:r>
                      <a:endParaRPr lang="it-IT" sz="1200" dirty="0">
                        <a:effectLst/>
                        <a:latin typeface="Calibri"/>
                        <a:ea typeface="Calibri"/>
                        <a:cs typeface="Times New Roman"/>
                      </a:endParaRPr>
                    </a:p>
                  </a:txBody>
                  <a:tcPr marL="58643" marR="58643" marT="0" marB="0">
                    <a:lnL w="12700" cmpd="sng">
                      <a:solidFill>
                        <a:sysClr val="window" lastClr="FFFFFF"/>
                      </a:solidFill>
                    </a:lnL>
                    <a:lnR w="12700" cap="flat" cmpd="sng" algn="ctr">
                      <a:solidFill>
                        <a:sysClr val="window" lastClr="FFFFFF"/>
                      </a:solidFill>
                      <a:prstDash val="solid"/>
                      <a:round/>
                      <a:headEnd type="none" w="med" len="med"/>
                      <a:tailEnd type="none" w="med" len="med"/>
                    </a:lnR>
                    <a:lnT w="381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just">
                        <a:lnSpc>
                          <a:spcPct val="115000"/>
                        </a:lnSpc>
                        <a:spcAft>
                          <a:spcPts val="0"/>
                        </a:spcAft>
                      </a:pPr>
                      <a:r>
                        <a:rPr lang="it-IT" sz="1400" b="1" dirty="0">
                          <a:effectLst/>
                        </a:rPr>
                        <a:t>Un rischio “cronico” ha un impatto su singoli individui in tempi e luoghi separati, come ad esempio gli incidenti stradali. L’aspetto “catastrofico” dei rischi si riferisce invece all’ampiezza devastante della fonte di rischio, come un’inondazione o un terremoto. Le persone percepiscono maggiori pericoli per quest’ultimo tipo di rischio</a:t>
                      </a:r>
                      <a:r>
                        <a:rPr lang="it-IT" sz="1400" b="1" dirty="0" smtClean="0">
                          <a:effectLst/>
                        </a:rPr>
                        <a:t>.</a:t>
                      </a:r>
                    </a:p>
                    <a:p>
                      <a:pPr algn="just">
                        <a:lnSpc>
                          <a:spcPct val="115000"/>
                        </a:lnSpc>
                        <a:spcAft>
                          <a:spcPts val="0"/>
                        </a:spcAft>
                      </a:pPr>
                      <a:endParaRPr lang="it-IT" sz="1400" b="1" dirty="0" smtClean="0">
                        <a:effectLst/>
                        <a:latin typeface="Calibri"/>
                        <a:ea typeface="Calibri"/>
                        <a:cs typeface="Times New Roman"/>
                      </a:endParaRPr>
                    </a:p>
                    <a:p>
                      <a:pPr algn="just">
                        <a:lnSpc>
                          <a:spcPct val="115000"/>
                        </a:lnSpc>
                        <a:spcAft>
                          <a:spcPts val="0"/>
                        </a:spcAft>
                      </a:pPr>
                      <a:endParaRPr lang="it-IT" sz="1200" b="1" dirty="0">
                        <a:effectLst/>
                        <a:latin typeface="Calibri"/>
                        <a:ea typeface="Calibri"/>
                        <a:cs typeface="Times New Roman"/>
                      </a:endParaRPr>
                    </a:p>
                  </a:txBody>
                  <a:tcPr marL="58643" marR="58643" marT="0" marB="0">
                    <a:lnL w="12700" cap="flat" cmpd="sng" algn="ctr">
                      <a:solidFill>
                        <a:sysClr val="window" lastClr="FFFFFF"/>
                      </a:solidFill>
                      <a:prstDash val="solid"/>
                      <a:round/>
                      <a:headEnd type="none" w="med" len="med"/>
                      <a:tailEnd type="none" w="med" len="med"/>
                    </a:lnL>
                    <a:lnR w="12700" cmpd="sng">
                      <a:solidFill>
                        <a:sysClr val="window" lastClr="FFFFFF"/>
                      </a:solidFill>
                    </a:lnR>
                    <a:lnT w="381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10004"/>
                  </a:ext>
                </a:extLst>
              </a:tr>
              <a:tr h="1350315">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just">
                        <a:lnSpc>
                          <a:spcPct val="115000"/>
                        </a:lnSpc>
                        <a:spcAft>
                          <a:spcPts val="0"/>
                        </a:spcAft>
                      </a:pPr>
                      <a:r>
                        <a:rPr lang="it-IT" sz="1400" b="1" kern="1200" dirty="0">
                          <a:solidFill>
                            <a:schemeClr val="lt1"/>
                          </a:solidFill>
                          <a:effectLst/>
                          <a:latin typeface="Calibri"/>
                          <a:ea typeface="+mn-ea"/>
                          <a:cs typeface="+mn-cs"/>
                        </a:rPr>
                        <a:t>Gravità delle conseguenze</a:t>
                      </a:r>
                    </a:p>
                  </a:txBody>
                  <a:tcPr marL="58643" marR="58643" marT="0" marB="0">
                    <a:lnL w="12700" cmpd="sng">
                      <a:solidFill>
                        <a:sysClr val="window" lastClr="FFFFFF"/>
                      </a:solidFill>
                    </a:lnL>
                    <a:lnR w="12700" cmpd="sng">
                      <a:solidFill>
                        <a:sysClr val="window" lastClr="FFFFFF"/>
                      </a:solidFill>
                    </a:lnR>
                    <a:lnT w="12700" cmpd="sng">
                      <a:solidFill>
                        <a:sysClr val="window" lastClr="FFFFFF"/>
                      </a:solidFill>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F81BD"/>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just">
                        <a:lnSpc>
                          <a:spcPct val="115000"/>
                        </a:lnSpc>
                        <a:spcAft>
                          <a:spcPts val="0"/>
                        </a:spcAft>
                      </a:pPr>
                      <a:r>
                        <a:rPr lang="it-IT" sz="1400" b="1" dirty="0">
                          <a:effectLst/>
                        </a:rPr>
                        <a:t>Più gravi sono le conseguenze di un’attività, maggiormente rischiosa viene percepita tale attività. Ad esempio, mentre per un incidente automobilistico gli individui pensano che i possibili danni possano essere più o meno gravi, per un incidente nucleare la gente si immagina che le possibili conseguenze siano gravissime per milioni di persone per lungo tempo</a:t>
                      </a:r>
                      <a:r>
                        <a:rPr lang="it-IT" sz="1400" b="1" dirty="0" smtClean="0">
                          <a:effectLst/>
                        </a:rPr>
                        <a:t>.</a:t>
                      </a:r>
                    </a:p>
                    <a:p>
                      <a:pPr algn="just">
                        <a:lnSpc>
                          <a:spcPct val="115000"/>
                        </a:lnSpc>
                        <a:spcAft>
                          <a:spcPts val="0"/>
                        </a:spcAft>
                      </a:pPr>
                      <a:endParaRPr lang="it-IT" sz="1400" b="1" dirty="0" smtClean="0">
                        <a:effectLst/>
                        <a:latin typeface="Calibri"/>
                        <a:ea typeface="Calibri"/>
                        <a:cs typeface="Times New Roman"/>
                      </a:endParaRPr>
                    </a:p>
                    <a:p>
                      <a:pPr algn="just">
                        <a:lnSpc>
                          <a:spcPct val="115000"/>
                        </a:lnSpc>
                        <a:spcAft>
                          <a:spcPts val="0"/>
                        </a:spcAft>
                      </a:pPr>
                      <a:endParaRPr lang="it-IT" sz="1200" b="1" dirty="0">
                        <a:effectLst/>
                        <a:latin typeface="Calibri"/>
                        <a:ea typeface="Calibri"/>
                        <a:cs typeface="Times New Roman"/>
                      </a:endParaRPr>
                    </a:p>
                  </a:txBody>
                  <a:tcPr marL="58643" marR="58643" marT="0" marB="0">
                    <a:lnL w="12700" cmpd="sng">
                      <a:solidFill>
                        <a:sysClr val="window" lastClr="FFFFFF"/>
                      </a:solidFill>
                    </a:lnL>
                    <a:lnR w="12700" cmpd="sng">
                      <a:solidFill>
                        <a:sysClr val="window" lastClr="FFFFFF"/>
                      </a:solidFill>
                    </a:lnR>
                    <a:lnT w="12700" cmpd="sng">
                      <a:solidFill>
                        <a:sysClr val="window" lastClr="FFFFFF"/>
                      </a:solidFill>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10005"/>
                  </a:ext>
                </a:extLst>
              </a:tr>
              <a:tr h="1350315">
                <a:tc>
                  <a:txBody>
                    <a:bodyPr/>
                    <a:lstStyle/>
                    <a:p>
                      <a:pPr algn="just">
                        <a:lnSpc>
                          <a:spcPct val="115000"/>
                        </a:lnSpc>
                        <a:spcAft>
                          <a:spcPts val="0"/>
                        </a:spcAft>
                      </a:pPr>
                      <a:r>
                        <a:rPr lang="it-IT" sz="1400" b="1" kern="1200" dirty="0">
                          <a:solidFill>
                            <a:schemeClr val="lt1"/>
                          </a:solidFill>
                          <a:effectLst/>
                          <a:latin typeface="Calibri"/>
                          <a:ea typeface="+mn-ea"/>
                          <a:cs typeface="+mn-cs"/>
                        </a:rPr>
                        <a:t>Immediatezza</a:t>
                      </a:r>
                    </a:p>
                  </a:txBody>
                  <a:tcPr marL="67084" marR="67084" marT="0" marB="0">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solidFill>
                  </a:tcPr>
                </a:tc>
                <a:tc>
                  <a:txBody>
                    <a:bodyPr/>
                    <a:lstStyle/>
                    <a:p>
                      <a:pPr marL="0" algn="just" defTabSz="914400" rtl="0" eaLnBrk="1" latinLnBrk="0" hangingPunct="1">
                        <a:lnSpc>
                          <a:spcPct val="115000"/>
                        </a:lnSpc>
                        <a:spcAft>
                          <a:spcPts val="0"/>
                        </a:spcAft>
                      </a:pPr>
                      <a:r>
                        <a:rPr lang="it-IT" sz="1400" b="1" kern="1200" dirty="0">
                          <a:solidFill>
                            <a:schemeClr val="dk1"/>
                          </a:solidFill>
                          <a:effectLst/>
                          <a:latin typeface="Calibri"/>
                          <a:ea typeface="+mn-ea"/>
                          <a:cs typeface="+mn-cs"/>
                        </a:rPr>
                        <a:t>Questo fattore si riferisce all’intervallo che intercorre dal momento in cui si viene a contatto con una determinata sostanza, o si compie una particolare attività, e quello in cui si verifica il danno. Gli effetti possono essere immediati, ad esempio per gli incidenti, oppure possono essere visibili solo dopo un certo periodo di tempo, come per il fumo. Le persone percepiscono maggiori rischi per attività o eventi che presentano effetti negativi immediati</a:t>
                      </a:r>
                      <a:r>
                        <a:rPr lang="it-IT" sz="1400" b="1" kern="1200" dirty="0" smtClean="0">
                          <a:solidFill>
                            <a:schemeClr val="dk1"/>
                          </a:solidFill>
                          <a:effectLst/>
                          <a:latin typeface="Calibri"/>
                          <a:ea typeface="+mn-ea"/>
                          <a:cs typeface="+mn-cs"/>
                        </a:rPr>
                        <a:t>.</a:t>
                      </a:r>
                    </a:p>
                    <a:p>
                      <a:pPr marL="0" algn="just" defTabSz="914400" rtl="0" eaLnBrk="1" latinLnBrk="0" hangingPunct="1">
                        <a:lnSpc>
                          <a:spcPct val="115000"/>
                        </a:lnSpc>
                        <a:spcAft>
                          <a:spcPts val="0"/>
                        </a:spcAft>
                      </a:pPr>
                      <a:endParaRPr lang="it-IT" sz="1400" b="1" kern="1200" dirty="0" smtClean="0">
                        <a:solidFill>
                          <a:schemeClr val="dk1"/>
                        </a:solidFill>
                        <a:effectLst/>
                        <a:latin typeface="Calibri"/>
                        <a:ea typeface="+mn-ea"/>
                        <a:cs typeface="+mn-cs"/>
                      </a:endParaRPr>
                    </a:p>
                  </a:txBody>
                  <a:tcPr marL="67084" marR="67084" marT="0" marB="0">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accent3">
                        <a:lumMod val="95000"/>
                      </a:schemeClr>
                    </a:solidFill>
                  </a:tcPr>
                </a:tc>
                <a:extLst>
                  <a:ext uri="{0D108BD9-81ED-4DB2-BD59-A6C34878D82A}">
                    <a16:rowId xmlns:a16="http://schemas.microsoft.com/office/drawing/2014/main" val="9873548"/>
                  </a:ext>
                </a:extLst>
              </a:tr>
            </a:tbl>
          </a:graphicData>
        </a:graphic>
      </p:graphicFrame>
    </p:spTree>
    <p:extLst>
      <p:ext uri="{BB962C8B-B14F-4D97-AF65-F5344CB8AC3E}">
        <p14:creationId xmlns:p14="http://schemas.microsoft.com/office/powerpoint/2010/main" val="229196125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026"/>
          <p:cNvSpPr txBox="1">
            <a:spLocks noChangeArrowheads="1"/>
          </p:cNvSpPr>
          <p:nvPr/>
        </p:nvSpPr>
        <p:spPr bwMode="auto">
          <a:xfrm>
            <a:off x="439172" y="260648"/>
            <a:ext cx="8278812" cy="463846"/>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lgn="ctr">
                <a:solidFill>
                  <a:srgbClr val="6699FF"/>
                </a:solidFill>
                <a:miter lim="800000"/>
                <a:headEnd/>
                <a:tailEnd/>
              </a14:hiddenLine>
            </a:ext>
          </a:extLst>
        </p:spPr>
        <p:txBody>
          <a:bodyPr lIns="90000" tIns="46800" rIns="90000" bIns="46800">
            <a:spAutoFit/>
          </a:bodyPr>
          <a:lstStyle/>
          <a:p>
            <a:pPr algn="ctr">
              <a:defRPr/>
            </a:pPr>
            <a:r>
              <a:rPr lang="it-IT" sz="2400" b="1" dirty="0" smtClean="0">
                <a:solidFill>
                  <a:srgbClr val="F26200"/>
                </a:solidFill>
                <a:latin typeface="Georgia" panose="02040502050405020303" pitchFamily="18" charset="0"/>
              </a:rPr>
              <a:t>La percezione del rischio</a:t>
            </a:r>
            <a:endParaRPr lang="it-IT" sz="2400" b="1" dirty="0">
              <a:solidFill>
                <a:srgbClr val="F26200"/>
              </a:solidFill>
              <a:latin typeface="Georgia" panose="02040502050405020303" pitchFamily="18" charset="0"/>
            </a:endParaRPr>
          </a:p>
        </p:txBody>
      </p:sp>
      <p:sp>
        <p:nvSpPr>
          <p:cNvPr id="2" name="Segnaposto numero diapositiva 1"/>
          <p:cNvSpPr>
            <a:spLocks noGrp="1"/>
          </p:cNvSpPr>
          <p:nvPr>
            <p:ph type="sldNum" sz="quarter" idx="4"/>
          </p:nvPr>
        </p:nvSpPr>
        <p:spPr/>
        <p:txBody>
          <a:bodyPr/>
          <a:lstStyle/>
          <a:p>
            <a:fld id="{CEE20744-6222-4AA3-9D45-8592154090B2}" type="slidenum">
              <a:rPr lang="it-IT" smtClean="0"/>
              <a:pPr/>
              <a:t>34</a:t>
            </a:fld>
            <a:endParaRPr lang="it-IT" dirty="0"/>
          </a:p>
        </p:txBody>
      </p:sp>
      <p:graphicFrame>
        <p:nvGraphicFramePr>
          <p:cNvPr id="6" name="Tabella 5"/>
          <p:cNvGraphicFramePr>
            <a:graphicFrameLocks noGrp="1"/>
          </p:cNvGraphicFramePr>
          <p:nvPr>
            <p:extLst>
              <p:ext uri="{D42A27DB-BD31-4B8C-83A1-F6EECF244321}">
                <p14:modId xmlns:p14="http://schemas.microsoft.com/office/powerpoint/2010/main" val="547178644"/>
              </p:ext>
            </p:extLst>
          </p:nvPr>
        </p:nvGraphicFramePr>
        <p:xfrm>
          <a:off x="411238" y="764275"/>
          <a:ext cx="7954839" cy="5836971"/>
        </p:xfrm>
        <a:graphic>
          <a:graphicData uri="http://schemas.openxmlformats.org/drawingml/2006/table">
            <a:tbl>
              <a:tblPr firstRow="1" firstCol="1" bandRow="1"/>
              <a:tblGrid>
                <a:gridCol w="2412334">
                  <a:extLst>
                    <a:ext uri="{9D8B030D-6E8A-4147-A177-3AD203B41FA5}">
                      <a16:colId xmlns:a16="http://schemas.microsoft.com/office/drawing/2014/main" val="20000"/>
                    </a:ext>
                  </a:extLst>
                </a:gridCol>
                <a:gridCol w="5542505">
                  <a:extLst>
                    <a:ext uri="{9D8B030D-6E8A-4147-A177-3AD203B41FA5}">
                      <a16:colId xmlns:a16="http://schemas.microsoft.com/office/drawing/2014/main" val="20001"/>
                    </a:ext>
                  </a:extLst>
                </a:gridCol>
              </a:tblGrid>
              <a:tr h="262561">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ctr">
                        <a:lnSpc>
                          <a:spcPct val="115000"/>
                        </a:lnSpc>
                        <a:spcAft>
                          <a:spcPts val="0"/>
                        </a:spcAft>
                      </a:pPr>
                      <a:r>
                        <a:rPr lang="it-IT" sz="1800" dirty="0">
                          <a:effectLst/>
                        </a:rPr>
                        <a:t>Fattore</a:t>
                      </a:r>
                      <a:endParaRPr lang="it-IT" sz="1100" dirty="0">
                        <a:effectLst/>
                        <a:latin typeface="Calibri"/>
                        <a:ea typeface="Calibri"/>
                        <a:cs typeface="Times New Roman"/>
                      </a:endParaRPr>
                    </a:p>
                  </a:txBody>
                  <a:tcPr marL="58643" marR="58643" marT="0" marB="0">
                    <a:lnL w="12700" cmpd="sng">
                      <a:solidFill>
                        <a:sysClr val="window" lastClr="FFFFFF"/>
                      </a:solidFill>
                    </a:lnL>
                    <a:lnR w="12700" cmpd="sng">
                      <a:solidFill>
                        <a:sysClr val="window" lastClr="FFFFFF"/>
                      </a:solidFill>
                    </a:lnR>
                    <a:lnT w="12700" cmpd="sng">
                      <a:solidFill>
                        <a:sysClr val="window" lastClr="FFFFFF"/>
                      </a:solidFill>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F81BD"/>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ctr">
                        <a:lnSpc>
                          <a:spcPct val="115000"/>
                        </a:lnSpc>
                        <a:spcAft>
                          <a:spcPts val="0"/>
                        </a:spcAft>
                      </a:pPr>
                      <a:r>
                        <a:rPr lang="it-IT" sz="1800" dirty="0">
                          <a:effectLst/>
                        </a:rPr>
                        <a:t>Spiegazione</a:t>
                      </a:r>
                      <a:endParaRPr lang="it-IT" sz="1100" dirty="0">
                        <a:effectLst/>
                        <a:latin typeface="Calibri"/>
                        <a:ea typeface="Calibri"/>
                        <a:cs typeface="Times New Roman"/>
                      </a:endParaRPr>
                    </a:p>
                  </a:txBody>
                  <a:tcPr marL="58643" marR="58643" marT="0" marB="0">
                    <a:lnL w="12700" cmpd="sng">
                      <a:solidFill>
                        <a:sysClr val="window" lastClr="FFFFFF"/>
                      </a:solidFill>
                    </a:lnL>
                    <a:lnR w="12700" cmpd="sng">
                      <a:solidFill>
                        <a:sysClr val="window" lastClr="FFFFFF"/>
                      </a:solidFill>
                    </a:lnR>
                    <a:lnT w="12700" cmpd="sng">
                      <a:solidFill>
                        <a:sysClr val="window" lastClr="FFFFFF"/>
                      </a:solidFill>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F81BD"/>
                    </a:solidFill>
                  </a:tcPr>
                </a:tc>
                <a:extLst>
                  <a:ext uri="{0D108BD9-81ED-4DB2-BD59-A6C34878D82A}">
                    <a16:rowId xmlns:a16="http://schemas.microsoft.com/office/drawing/2014/main" val="10000"/>
                  </a:ext>
                </a:extLst>
              </a:tr>
              <a:tr h="1125262">
                <a:tc>
                  <a:txBody>
                    <a:bodyPr/>
                    <a:lstStyle/>
                    <a:p>
                      <a:pPr marL="0" algn="just" defTabSz="914400" rtl="0" eaLnBrk="1" latinLnBrk="0" hangingPunct="1">
                        <a:lnSpc>
                          <a:spcPct val="115000"/>
                        </a:lnSpc>
                        <a:spcAft>
                          <a:spcPts val="0"/>
                        </a:spcAft>
                      </a:pPr>
                      <a:r>
                        <a:rPr lang="it-IT" sz="1400" b="1" kern="1200" dirty="0">
                          <a:solidFill>
                            <a:schemeClr val="lt1"/>
                          </a:solidFill>
                          <a:effectLst/>
                          <a:latin typeface="Calibri"/>
                          <a:ea typeface="+mn-ea"/>
                          <a:cs typeface="+mn-cs"/>
                        </a:rPr>
                        <a:t>Osservabilità dei danni</a:t>
                      </a:r>
                    </a:p>
                    <a:p>
                      <a:pPr marL="0" algn="just" defTabSz="914400" rtl="0" eaLnBrk="1" latinLnBrk="0" hangingPunct="1">
                        <a:lnSpc>
                          <a:spcPct val="115000"/>
                        </a:lnSpc>
                        <a:spcAft>
                          <a:spcPts val="0"/>
                        </a:spcAft>
                      </a:pPr>
                      <a:r>
                        <a:rPr lang="it-IT" sz="1400" b="1" kern="1200" dirty="0">
                          <a:solidFill>
                            <a:schemeClr val="lt1"/>
                          </a:solidFill>
                          <a:effectLst/>
                          <a:latin typeface="Calibri"/>
                          <a:ea typeface="+mn-ea"/>
                          <a:cs typeface="+mn-cs"/>
                        </a:rPr>
                        <a:t> </a:t>
                      </a:r>
                    </a:p>
                    <a:p>
                      <a:pPr marL="0" algn="just" defTabSz="914400" rtl="0" eaLnBrk="1" latinLnBrk="0" hangingPunct="1">
                        <a:lnSpc>
                          <a:spcPct val="115000"/>
                        </a:lnSpc>
                        <a:spcAft>
                          <a:spcPts val="0"/>
                        </a:spcAft>
                      </a:pPr>
                      <a:r>
                        <a:rPr lang="it-IT" sz="1400" b="1" kern="1200" dirty="0">
                          <a:solidFill>
                            <a:schemeClr val="lt1"/>
                          </a:solidFill>
                          <a:effectLst/>
                          <a:latin typeface="Calibri"/>
                          <a:ea typeface="+mn-ea"/>
                          <a:cs typeface="+mn-cs"/>
                        </a:rPr>
                        <a:t> </a:t>
                      </a:r>
                    </a:p>
                    <a:p>
                      <a:pPr marL="0" algn="just" defTabSz="914400" rtl="0" eaLnBrk="1" latinLnBrk="0" hangingPunct="1">
                        <a:lnSpc>
                          <a:spcPct val="115000"/>
                        </a:lnSpc>
                        <a:spcAft>
                          <a:spcPts val="0"/>
                        </a:spcAft>
                      </a:pPr>
                      <a:r>
                        <a:rPr lang="it-IT" sz="1400" b="1" kern="1200" dirty="0">
                          <a:solidFill>
                            <a:schemeClr val="lt1"/>
                          </a:solidFill>
                          <a:effectLst/>
                          <a:latin typeface="Calibri"/>
                          <a:ea typeface="+mn-ea"/>
                          <a:cs typeface="+mn-cs"/>
                        </a:rPr>
                        <a:t> </a:t>
                      </a:r>
                    </a:p>
                    <a:p>
                      <a:pPr marL="0" algn="just" defTabSz="914400" rtl="0" eaLnBrk="1" latinLnBrk="0" hangingPunct="1">
                        <a:lnSpc>
                          <a:spcPct val="115000"/>
                        </a:lnSpc>
                        <a:spcAft>
                          <a:spcPts val="0"/>
                        </a:spcAft>
                      </a:pPr>
                      <a:r>
                        <a:rPr lang="it-IT" sz="1400" b="1" kern="1200" dirty="0">
                          <a:solidFill>
                            <a:schemeClr val="lt1"/>
                          </a:solidFill>
                          <a:effectLst/>
                          <a:latin typeface="Calibri"/>
                          <a:ea typeface="+mn-ea"/>
                          <a:cs typeface="+mn-cs"/>
                        </a:rPr>
                        <a:t> </a:t>
                      </a:r>
                    </a:p>
                    <a:p>
                      <a:pPr marL="0" algn="just" defTabSz="914400" rtl="0" eaLnBrk="1" latinLnBrk="0" hangingPunct="1">
                        <a:lnSpc>
                          <a:spcPct val="115000"/>
                        </a:lnSpc>
                        <a:spcAft>
                          <a:spcPts val="0"/>
                        </a:spcAft>
                      </a:pPr>
                      <a:r>
                        <a:rPr lang="it-IT" sz="1400" b="1" kern="1200" dirty="0">
                          <a:solidFill>
                            <a:schemeClr val="lt1"/>
                          </a:solidFill>
                          <a:effectLst/>
                          <a:latin typeface="Calibri"/>
                          <a:ea typeface="+mn-ea"/>
                          <a:cs typeface="+mn-cs"/>
                        </a:rPr>
                        <a:t> </a:t>
                      </a:r>
                    </a:p>
                    <a:p>
                      <a:pPr marL="0" algn="just" defTabSz="914400" rtl="0" eaLnBrk="1" latinLnBrk="0" hangingPunct="1">
                        <a:lnSpc>
                          <a:spcPct val="115000"/>
                        </a:lnSpc>
                        <a:spcAft>
                          <a:spcPts val="0"/>
                        </a:spcAft>
                      </a:pPr>
                      <a:r>
                        <a:rPr lang="it-IT" sz="1400" b="1" kern="1200" dirty="0">
                          <a:solidFill>
                            <a:schemeClr val="lt1"/>
                          </a:solidFill>
                          <a:effectLst/>
                          <a:latin typeface="Calibri"/>
                          <a:ea typeface="+mn-ea"/>
                          <a:cs typeface="+mn-cs"/>
                        </a:rPr>
                        <a:t> </a:t>
                      </a:r>
                    </a:p>
                  </a:txBody>
                  <a:tcPr marL="67084" marR="67084" marT="0" marB="0">
                    <a:lnL w="12700" cmpd="sng">
                      <a:solidFill>
                        <a:sysClr val="window" lastClr="FFFFFF"/>
                      </a:solidFill>
                    </a:lnL>
                    <a:lnR w="12700" cap="flat" cmpd="sng" algn="ctr">
                      <a:solidFill>
                        <a:sysClr val="window" lastClr="FFFFFF"/>
                      </a:solidFill>
                      <a:prstDash val="solid"/>
                      <a:round/>
                      <a:headEnd type="none" w="med" len="med"/>
                      <a:tailEnd type="none" w="med" len="med"/>
                    </a:lnR>
                    <a:lnT w="381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F81BD"/>
                    </a:solidFill>
                  </a:tcPr>
                </a:tc>
                <a:tc>
                  <a:txBody>
                    <a:bodyPr/>
                    <a:lstStyle/>
                    <a:p>
                      <a:pPr marL="0" algn="just" defTabSz="914400" rtl="0" eaLnBrk="1" latinLnBrk="0" hangingPunct="1">
                        <a:lnSpc>
                          <a:spcPct val="115000"/>
                        </a:lnSpc>
                        <a:spcAft>
                          <a:spcPts val="0"/>
                        </a:spcAft>
                      </a:pPr>
                      <a:r>
                        <a:rPr lang="it-IT" sz="1400" b="1" kern="1200" dirty="0">
                          <a:solidFill>
                            <a:schemeClr val="dk1"/>
                          </a:solidFill>
                          <a:effectLst/>
                          <a:latin typeface="Calibri"/>
                          <a:ea typeface="+mn-ea"/>
                          <a:cs typeface="+mn-cs"/>
                        </a:rPr>
                        <a:t>Questo fattore fa riferimento a sostanze che possono accumularsi nel nostro organismo senza procurarci nessuna apparente sensazione di malessere fino a quando non si raggiungono livelli elevati, come ad esempio i pesticidi presenti nella frutta. Non siamo filogeneticamente preparati a tutelarci da rischi non osservabili ed intuitivamente non ne percepiamo il pericolo. Se invece i danni di un evento sono osservabili, riteniamo quell’evento rischioso</a:t>
                      </a:r>
                      <a:r>
                        <a:rPr lang="it-IT" sz="1400" b="1" kern="1200" dirty="0" smtClean="0">
                          <a:solidFill>
                            <a:schemeClr val="dk1"/>
                          </a:solidFill>
                          <a:effectLst/>
                          <a:latin typeface="Calibri"/>
                          <a:ea typeface="+mn-ea"/>
                          <a:cs typeface="+mn-cs"/>
                        </a:rPr>
                        <a:t>.</a:t>
                      </a:r>
                    </a:p>
                    <a:p>
                      <a:pPr marL="0" algn="just" defTabSz="914400" rtl="0" eaLnBrk="1" latinLnBrk="0" hangingPunct="1">
                        <a:lnSpc>
                          <a:spcPct val="115000"/>
                        </a:lnSpc>
                        <a:spcAft>
                          <a:spcPts val="0"/>
                        </a:spcAft>
                      </a:pPr>
                      <a:endParaRPr lang="it-IT" sz="1400" b="1" kern="1200" dirty="0">
                        <a:solidFill>
                          <a:schemeClr val="dk1"/>
                        </a:solidFill>
                        <a:effectLst/>
                        <a:latin typeface="Calibri"/>
                        <a:ea typeface="+mn-ea"/>
                        <a:cs typeface="+mn-cs"/>
                      </a:endParaRPr>
                    </a:p>
                  </a:txBody>
                  <a:tcPr marL="67084" marR="67084" marT="0" marB="0">
                    <a:lnL w="12700" cap="flat" cmpd="sng" algn="ctr">
                      <a:solidFill>
                        <a:sysClr val="window" lastClr="FFFFFF"/>
                      </a:solidFill>
                      <a:prstDash val="solid"/>
                      <a:round/>
                      <a:headEnd type="none" w="med" len="med"/>
                      <a:tailEnd type="none" w="med" len="med"/>
                    </a:lnL>
                    <a:lnR w="12700" cmpd="sng">
                      <a:solidFill>
                        <a:sysClr val="window" lastClr="FFFFFF"/>
                      </a:solidFill>
                    </a:lnR>
                    <a:lnT w="381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10004"/>
                  </a:ext>
                </a:extLst>
              </a:tr>
              <a:tr h="1350315">
                <a:tc>
                  <a:txBody>
                    <a:bodyPr/>
                    <a:lstStyle/>
                    <a:p>
                      <a:pPr marL="0" algn="just" defTabSz="914400" rtl="0" eaLnBrk="1" latinLnBrk="0" hangingPunct="1">
                        <a:lnSpc>
                          <a:spcPct val="115000"/>
                        </a:lnSpc>
                        <a:spcAft>
                          <a:spcPts val="0"/>
                        </a:spcAft>
                      </a:pPr>
                      <a:r>
                        <a:rPr lang="it-IT" sz="1400" b="1" kern="1200" dirty="0">
                          <a:solidFill>
                            <a:schemeClr val="lt1"/>
                          </a:solidFill>
                          <a:effectLst/>
                          <a:latin typeface="Calibri"/>
                          <a:ea typeface="+mn-ea"/>
                          <a:cs typeface="+mn-cs"/>
                        </a:rPr>
                        <a:t>Conoscenza personale</a:t>
                      </a:r>
                    </a:p>
                  </a:txBody>
                  <a:tcPr marL="67084" marR="67084" marT="0" marB="0">
                    <a:lnL w="12700" cmpd="sng">
                      <a:solidFill>
                        <a:sysClr val="window" lastClr="FFFFFF"/>
                      </a:solidFill>
                    </a:lnL>
                    <a:lnR w="12700" cmpd="sng">
                      <a:solidFill>
                        <a:sysClr val="window" lastClr="FFFFFF"/>
                      </a:solidFill>
                    </a:lnR>
                    <a:lnT w="12700" cmpd="sng">
                      <a:solidFill>
                        <a:sysClr val="window" lastClr="FFFFFF"/>
                      </a:solidFill>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F81BD"/>
                    </a:solidFill>
                  </a:tcPr>
                </a:tc>
                <a:tc>
                  <a:txBody>
                    <a:bodyPr/>
                    <a:lstStyle/>
                    <a:p>
                      <a:pPr marL="0" algn="just" defTabSz="914400" rtl="0" eaLnBrk="1" latinLnBrk="0" hangingPunct="1">
                        <a:lnSpc>
                          <a:spcPct val="115000"/>
                        </a:lnSpc>
                        <a:spcAft>
                          <a:spcPts val="0"/>
                        </a:spcAft>
                      </a:pPr>
                      <a:r>
                        <a:rPr lang="it-IT" sz="1400" b="1" kern="1200" dirty="0">
                          <a:solidFill>
                            <a:schemeClr val="dk1"/>
                          </a:solidFill>
                          <a:effectLst/>
                          <a:latin typeface="Calibri"/>
                          <a:ea typeface="+mn-ea"/>
                          <a:cs typeface="+mn-cs"/>
                        </a:rPr>
                        <a:t>La relazione fra grado di conoscenza e percezione del rischio è a volte positiva (più lo conosco più lo giudico rischioso), altre volte è negativa (meno lo conosco più lo giudico rischioso). Ad esempio, la gente che ritiene di conoscere bene i rischi legati ai pesticidi e fertilizzanti percepisce tali rischi come più alti rispetto a coloro che dichiarano di non conoscerli. Viceversa, coloro che dichiarano di non conoscere i rischi legati alle manipolazioni genetiche di frutta e verdura sono anche quelli che li ritengono più rischiosi</a:t>
                      </a:r>
                      <a:r>
                        <a:rPr lang="it-IT" sz="1400" b="1" kern="1200" dirty="0" smtClean="0">
                          <a:solidFill>
                            <a:schemeClr val="dk1"/>
                          </a:solidFill>
                          <a:effectLst/>
                          <a:latin typeface="Calibri"/>
                          <a:ea typeface="+mn-ea"/>
                          <a:cs typeface="+mn-cs"/>
                        </a:rPr>
                        <a:t>.</a:t>
                      </a:r>
                    </a:p>
                    <a:p>
                      <a:pPr marL="0" algn="just" defTabSz="914400" rtl="0" eaLnBrk="1" latinLnBrk="0" hangingPunct="1">
                        <a:lnSpc>
                          <a:spcPct val="115000"/>
                        </a:lnSpc>
                        <a:spcAft>
                          <a:spcPts val="0"/>
                        </a:spcAft>
                      </a:pPr>
                      <a:endParaRPr lang="it-IT" sz="1400" b="1" kern="1200" dirty="0">
                        <a:solidFill>
                          <a:schemeClr val="dk1"/>
                        </a:solidFill>
                        <a:effectLst/>
                        <a:latin typeface="Calibri"/>
                        <a:ea typeface="+mn-ea"/>
                        <a:cs typeface="+mn-cs"/>
                      </a:endParaRPr>
                    </a:p>
                  </a:txBody>
                  <a:tcPr marL="67084" marR="67084" marT="0" marB="0">
                    <a:lnL w="12700" cmpd="sng">
                      <a:solidFill>
                        <a:sysClr val="window" lastClr="FFFFFF"/>
                      </a:solidFill>
                    </a:lnL>
                    <a:lnR w="12700" cmpd="sng">
                      <a:solidFill>
                        <a:sysClr val="window" lastClr="FFFFFF"/>
                      </a:solidFill>
                    </a:lnR>
                    <a:lnT w="12700" cmpd="sng">
                      <a:solidFill>
                        <a:sysClr val="window" lastClr="FFFFFF"/>
                      </a:solidFill>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10005"/>
                  </a:ext>
                </a:extLst>
              </a:tr>
              <a:tr h="1350315">
                <a:tc>
                  <a:txBody>
                    <a:bodyPr/>
                    <a:lstStyle/>
                    <a:p>
                      <a:pPr marL="0" algn="just" defTabSz="914400" rtl="0" eaLnBrk="1" latinLnBrk="0" hangingPunct="1">
                        <a:lnSpc>
                          <a:spcPct val="115000"/>
                        </a:lnSpc>
                        <a:spcAft>
                          <a:spcPts val="0"/>
                        </a:spcAft>
                      </a:pPr>
                      <a:r>
                        <a:rPr lang="it-IT" sz="1400" b="1" kern="1200" dirty="0">
                          <a:solidFill>
                            <a:schemeClr val="lt1"/>
                          </a:solidFill>
                          <a:effectLst/>
                          <a:latin typeface="Calibri"/>
                          <a:ea typeface="+mn-ea"/>
                          <a:cs typeface="+mn-cs"/>
                        </a:rPr>
                        <a:t>Conoscenza da parte della</a:t>
                      </a:r>
                    </a:p>
                    <a:p>
                      <a:pPr marL="0" algn="just" defTabSz="914400" rtl="0" eaLnBrk="1" latinLnBrk="0" hangingPunct="1">
                        <a:lnSpc>
                          <a:spcPct val="115000"/>
                        </a:lnSpc>
                        <a:spcAft>
                          <a:spcPts val="0"/>
                        </a:spcAft>
                      </a:pPr>
                      <a:r>
                        <a:rPr lang="it-IT" sz="1400" b="1" kern="1200" dirty="0">
                          <a:solidFill>
                            <a:schemeClr val="lt1"/>
                          </a:solidFill>
                          <a:effectLst/>
                          <a:latin typeface="Calibri"/>
                          <a:ea typeface="+mn-ea"/>
                          <a:cs typeface="+mn-cs"/>
                        </a:rPr>
                        <a:t>Scienza</a:t>
                      </a:r>
                    </a:p>
                  </a:txBody>
                  <a:tcPr marL="68580" marR="6858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solidFill>
                  </a:tcPr>
                </a:tc>
                <a:tc>
                  <a:txBody>
                    <a:bodyPr/>
                    <a:lstStyle/>
                    <a:p>
                      <a:pPr marL="0" algn="just" defTabSz="914400" rtl="0" eaLnBrk="1" latinLnBrk="0" hangingPunct="1">
                        <a:lnSpc>
                          <a:spcPct val="115000"/>
                        </a:lnSpc>
                        <a:spcAft>
                          <a:spcPts val="0"/>
                        </a:spcAft>
                      </a:pPr>
                      <a:r>
                        <a:rPr lang="it-IT" sz="1400" b="1" kern="1200" dirty="0">
                          <a:solidFill>
                            <a:schemeClr val="dk1"/>
                          </a:solidFill>
                          <a:effectLst/>
                          <a:latin typeface="Calibri"/>
                          <a:ea typeface="+mn-ea"/>
                          <a:cs typeface="+mn-cs"/>
                        </a:rPr>
                        <a:t>Le persone ritengono che maggiore è la conoscenza di un determinato evento o attività sotto il profilo scientifico, e quindi maggiore è la possibilità per la scienza di riuscire a prevedere e far fronte a possibili incidenti, minore è la sua gravità.</a:t>
                      </a:r>
                    </a:p>
                  </a:txBody>
                  <a:tcPr marL="68580" marR="68580" marT="0" marB="0">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chemeClr val="accent3">
                        <a:lumMod val="95000"/>
                      </a:schemeClr>
                    </a:solidFill>
                  </a:tcPr>
                </a:tc>
                <a:extLst>
                  <a:ext uri="{0D108BD9-81ED-4DB2-BD59-A6C34878D82A}">
                    <a16:rowId xmlns:a16="http://schemas.microsoft.com/office/drawing/2014/main" val="9873548"/>
                  </a:ext>
                </a:extLst>
              </a:tr>
            </a:tbl>
          </a:graphicData>
        </a:graphic>
      </p:graphicFrame>
    </p:spTree>
    <p:extLst>
      <p:ext uri="{BB962C8B-B14F-4D97-AF65-F5344CB8AC3E}">
        <p14:creationId xmlns:p14="http://schemas.microsoft.com/office/powerpoint/2010/main" val="155916555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026"/>
          <p:cNvSpPr txBox="1">
            <a:spLocks noChangeArrowheads="1"/>
          </p:cNvSpPr>
          <p:nvPr/>
        </p:nvSpPr>
        <p:spPr bwMode="auto">
          <a:xfrm>
            <a:off x="439172" y="260648"/>
            <a:ext cx="8278812" cy="463846"/>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lgn="ctr">
                <a:solidFill>
                  <a:srgbClr val="6699FF"/>
                </a:solidFill>
                <a:miter lim="800000"/>
                <a:headEnd/>
                <a:tailEnd/>
              </a14:hiddenLine>
            </a:ext>
          </a:extLst>
        </p:spPr>
        <p:txBody>
          <a:bodyPr lIns="90000" tIns="46800" rIns="90000" bIns="46800">
            <a:spAutoFit/>
          </a:bodyPr>
          <a:lstStyle/>
          <a:p>
            <a:pPr algn="ctr">
              <a:defRPr/>
            </a:pPr>
            <a:r>
              <a:rPr lang="it-IT" sz="2400" b="1" dirty="0" smtClean="0">
                <a:solidFill>
                  <a:srgbClr val="F26200"/>
                </a:solidFill>
                <a:latin typeface="Georgia" panose="02040502050405020303" pitchFamily="18" charset="0"/>
              </a:rPr>
              <a:t>La percezione del rischio</a:t>
            </a:r>
            <a:endParaRPr lang="it-IT" sz="2400" b="1" dirty="0">
              <a:solidFill>
                <a:srgbClr val="F26200"/>
              </a:solidFill>
              <a:latin typeface="Georgia" panose="02040502050405020303" pitchFamily="18" charset="0"/>
            </a:endParaRPr>
          </a:p>
        </p:txBody>
      </p:sp>
      <p:sp>
        <p:nvSpPr>
          <p:cNvPr id="2" name="Segnaposto numero diapositiva 1"/>
          <p:cNvSpPr>
            <a:spLocks noGrp="1"/>
          </p:cNvSpPr>
          <p:nvPr>
            <p:ph type="sldNum" sz="quarter" idx="4"/>
          </p:nvPr>
        </p:nvSpPr>
        <p:spPr/>
        <p:txBody>
          <a:bodyPr/>
          <a:lstStyle/>
          <a:p>
            <a:fld id="{CEE20744-6222-4AA3-9D45-8592154090B2}" type="slidenum">
              <a:rPr lang="it-IT" smtClean="0"/>
              <a:pPr/>
              <a:t>35</a:t>
            </a:fld>
            <a:endParaRPr lang="it-IT" dirty="0"/>
          </a:p>
        </p:txBody>
      </p:sp>
      <p:graphicFrame>
        <p:nvGraphicFramePr>
          <p:cNvPr id="6" name="Tabella 5"/>
          <p:cNvGraphicFramePr>
            <a:graphicFrameLocks noGrp="1"/>
          </p:cNvGraphicFramePr>
          <p:nvPr>
            <p:extLst>
              <p:ext uri="{D42A27DB-BD31-4B8C-83A1-F6EECF244321}">
                <p14:modId xmlns:p14="http://schemas.microsoft.com/office/powerpoint/2010/main" val="2731792403"/>
              </p:ext>
            </p:extLst>
          </p:nvPr>
        </p:nvGraphicFramePr>
        <p:xfrm>
          <a:off x="411238" y="764275"/>
          <a:ext cx="7954839" cy="3995928"/>
        </p:xfrm>
        <a:graphic>
          <a:graphicData uri="http://schemas.openxmlformats.org/drawingml/2006/table">
            <a:tbl>
              <a:tblPr firstRow="1" firstCol="1" bandRow="1"/>
              <a:tblGrid>
                <a:gridCol w="2412334">
                  <a:extLst>
                    <a:ext uri="{9D8B030D-6E8A-4147-A177-3AD203B41FA5}">
                      <a16:colId xmlns:a16="http://schemas.microsoft.com/office/drawing/2014/main" val="20000"/>
                    </a:ext>
                  </a:extLst>
                </a:gridCol>
                <a:gridCol w="5542505">
                  <a:extLst>
                    <a:ext uri="{9D8B030D-6E8A-4147-A177-3AD203B41FA5}">
                      <a16:colId xmlns:a16="http://schemas.microsoft.com/office/drawing/2014/main" val="20001"/>
                    </a:ext>
                  </a:extLst>
                </a:gridCol>
              </a:tblGrid>
              <a:tr h="262561">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ctr">
                        <a:lnSpc>
                          <a:spcPct val="115000"/>
                        </a:lnSpc>
                        <a:spcAft>
                          <a:spcPts val="0"/>
                        </a:spcAft>
                      </a:pPr>
                      <a:r>
                        <a:rPr lang="it-IT" sz="1800" dirty="0">
                          <a:effectLst/>
                        </a:rPr>
                        <a:t>Fattore</a:t>
                      </a:r>
                      <a:endParaRPr lang="it-IT" sz="1100" dirty="0">
                        <a:effectLst/>
                        <a:latin typeface="Calibri"/>
                        <a:ea typeface="Calibri"/>
                        <a:cs typeface="Times New Roman"/>
                      </a:endParaRPr>
                    </a:p>
                  </a:txBody>
                  <a:tcPr marL="58643" marR="58643" marT="0" marB="0">
                    <a:lnL w="12700" cmpd="sng">
                      <a:solidFill>
                        <a:sysClr val="window" lastClr="FFFFFF"/>
                      </a:solidFill>
                    </a:lnL>
                    <a:lnR w="12700" cmpd="sng">
                      <a:solidFill>
                        <a:sysClr val="window" lastClr="FFFFFF"/>
                      </a:solidFill>
                    </a:lnR>
                    <a:lnT w="12700" cmpd="sng">
                      <a:solidFill>
                        <a:sysClr val="window" lastClr="FFFFFF"/>
                      </a:solidFill>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F81BD"/>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ctr">
                        <a:lnSpc>
                          <a:spcPct val="115000"/>
                        </a:lnSpc>
                        <a:spcAft>
                          <a:spcPts val="0"/>
                        </a:spcAft>
                      </a:pPr>
                      <a:r>
                        <a:rPr lang="it-IT" sz="1800" dirty="0">
                          <a:effectLst/>
                        </a:rPr>
                        <a:t>Spiegazione</a:t>
                      </a:r>
                      <a:endParaRPr lang="it-IT" sz="1100" dirty="0">
                        <a:effectLst/>
                        <a:latin typeface="Calibri"/>
                        <a:ea typeface="Calibri"/>
                        <a:cs typeface="Times New Roman"/>
                      </a:endParaRPr>
                    </a:p>
                  </a:txBody>
                  <a:tcPr marL="58643" marR="58643" marT="0" marB="0">
                    <a:lnL w="12700" cmpd="sng">
                      <a:solidFill>
                        <a:sysClr val="window" lastClr="FFFFFF"/>
                      </a:solidFill>
                    </a:lnL>
                    <a:lnR w="12700" cmpd="sng">
                      <a:solidFill>
                        <a:sysClr val="window" lastClr="FFFFFF"/>
                      </a:solidFill>
                    </a:lnR>
                    <a:lnT w="12700" cmpd="sng">
                      <a:solidFill>
                        <a:sysClr val="window" lastClr="FFFFFF"/>
                      </a:solidFill>
                    </a:lnT>
                    <a:lnB w="381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F81BD"/>
                    </a:solidFill>
                  </a:tcPr>
                </a:tc>
                <a:extLst>
                  <a:ext uri="{0D108BD9-81ED-4DB2-BD59-A6C34878D82A}">
                    <a16:rowId xmlns:a16="http://schemas.microsoft.com/office/drawing/2014/main" val="10000"/>
                  </a:ext>
                </a:extLst>
              </a:tr>
              <a:tr h="1125262">
                <a:tc>
                  <a:txBody>
                    <a:bodyPr/>
                    <a:lstStyle/>
                    <a:p>
                      <a:pPr algn="just">
                        <a:lnSpc>
                          <a:spcPct val="115000"/>
                        </a:lnSpc>
                        <a:spcAft>
                          <a:spcPts val="0"/>
                        </a:spcAft>
                      </a:pPr>
                      <a:r>
                        <a:rPr lang="it-IT" sz="1400" b="1" kern="1200" dirty="0">
                          <a:solidFill>
                            <a:schemeClr val="lt1"/>
                          </a:solidFill>
                          <a:effectLst/>
                          <a:latin typeface="Calibri"/>
                          <a:ea typeface="+mn-ea"/>
                          <a:cs typeface="+mn-cs"/>
                        </a:rPr>
                        <a:t>Novità/familiarità</a:t>
                      </a:r>
                    </a:p>
                  </a:txBody>
                  <a:tcPr marL="68580" marR="68580" marT="0" marB="0">
                    <a:lnL w="12700" cmpd="sng">
                      <a:solidFill>
                        <a:sysClr val="window" lastClr="FFFFFF"/>
                      </a:solidFill>
                    </a:lnL>
                    <a:lnR w="12700" cap="flat" cmpd="sng" algn="ctr">
                      <a:solidFill>
                        <a:sysClr val="window" lastClr="FFFFFF"/>
                      </a:solidFill>
                      <a:prstDash val="solid"/>
                      <a:round/>
                      <a:headEnd type="none" w="med" len="med"/>
                      <a:tailEnd type="none" w="med" len="med"/>
                    </a:lnR>
                    <a:lnT w="381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F81BD"/>
                    </a:solidFill>
                  </a:tcPr>
                </a:tc>
                <a:tc>
                  <a:txBody>
                    <a:bodyPr/>
                    <a:lstStyle/>
                    <a:p>
                      <a:pPr marL="0" algn="just" defTabSz="914400" rtl="0" eaLnBrk="1" latinLnBrk="0" hangingPunct="1">
                        <a:lnSpc>
                          <a:spcPct val="115000"/>
                        </a:lnSpc>
                        <a:spcAft>
                          <a:spcPts val="0"/>
                        </a:spcAft>
                      </a:pPr>
                      <a:r>
                        <a:rPr lang="it-IT" sz="1400" b="1" kern="1200" dirty="0">
                          <a:solidFill>
                            <a:schemeClr val="dk1"/>
                          </a:solidFill>
                          <a:effectLst/>
                          <a:latin typeface="Calibri"/>
                          <a:ea typeface="+mn-ea"/>
                          <a:cs typeface="+mn-cs"/>
                        </a:rPr>
                        <a:t>Generalmente se una attività, una sostanza o una tecnologia sono nuove, e quindi poco conosciute dalle persone, incutono più timore. Ad esempio, i rischi legati all’uso di psicofarmaci sono considerati elevati da coloro che li giudicano nuovi, mentre sono considerati scarsi da coloro che li giudicano familiari</a:t>
                      </a:r>
                      <a:r>
                        <a:rPr lang="it-IT" sz="1400" b="1" kern="1200" dirty="0" smtClean="0">
                          <a:solidFill>
                            <a:schemeClr val="dk1"/>
                          </a:solidFill>
                          <a:effectLst/>
                          <a:latin typeface="Calibri"/>
                          <a:ea typeface="+mn-ea"/>
                          <a:cs typeface="+mn-cs"/>
                        </a:rPr>
                        <a:t>.</a:t>
                      </a:r>
                    </a:p>
                    <a:p>
                      <a:pPr marL="0" algn="just" defTabSz="914400" rtl="0" eaLnBrk="1" latinLnBrk="0" hangingPunct="1">
                        <a:lnSpc>
                          <a:spcPct val="115000"/>
                        </a:lnSpc>
                        <a:spcAft>
                          <a:spcPts val="0"/>
                        </a:spcAft>
                      </a:pPr>
                      <a:endParaRPr lang="it-IT" sz="1400" b="1" kern="1200" dirty="0" smtClean="0">
                        <a:solidFill>
                          <a:schemeClr val="dk1"/>
                        </a:solidFill>
                        <a:effectLst/>
                        <a:latin typeface="Calibri"/>
                        <a:ea typeface="+mn-ea"/>
                        <a:cs typeface="+mn-cs"/>
                      </a:endParaRPr>
                    </a:p>
                    <a:p>
                      <a:pPr marL="0" algn="just" defTabSz="914400" rtl="0" eaLnBrk="1" latinLnBrk="0" hangingPunct="1">
                        <a:lnSpc>
                          <a:spcPct val="115000"/>
                        </a:lnSpc>
                        <a:spcAft>
                          <a:spcPts val="0"/>
                        </a:spcAft>
                      </a:pPr>
                      <a:endParaRPr lang="it-IT" sz="1400" b="1" kern="1200" dirty="0">
                        <a:solidFill>
                          <a:schemeClr val="dk1"/>
                        </a:solidFill>
                        <a:effectLst/>
                        <a:latin typeface="Calibri"/>
                        <a:ea typeface="+mn-ea"/>
                        <a:cs typeface="+mn-cs"/>
                      </a:endParaRPr>
                    </a:p>
                  </a:txBody>
                  <a:tcPr marL="68580" marR="68580" marT="0" marB="0">
                    <a:lnL w="12700" cap="flat" cmpd="sng" algn="ctr">
                      <a:solidFill>
                        <a:sysClr val="window" lastClr="FFFFFF"/>
                      </a:solidFill>
                      <a:prstDash val="solid"/>
                      <a:round/>
                      <a:headEnd type="none" w="med" len="med"/>
                      <a:tailEnd type="none" w="med" len="med"/>
                    </a:lnL>
                    <a:lnR w="12700" cmpd="sng">
                      <a:solidFill>
                        <a:sysClr val="window" lastClr="FFFFFF"/>
                      </a:solidFill>
                    </a:lnR>
                    <a:lnT w="38100" cap="flat" cmpd="sng" algn="ctr">
                      <a:solidFill>
                        <a:sysClr val="window" lastClr="FFFFFF"/>
                      </a:solidFill>
                      <a:prstDash val="solid"/>
                      <a:round/>
                      <a:headEnd type="none" w="med" len="med"/>
                      <a:tailEnd type="none" w="med" len="med"/>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10004"/>
                  </a:ext>
                </a:extLst>
              </a:tr>
              <a:tr h="1350315">
                <a:tc>
                  <a:txBody>
                    <a:bodyPr/>
                    <a:lstStyle/>
                    <a:p>
                      <a:pPr algn="just">
                        <a:lnSpc>
                          <a:spcPct val="115000"/>
                        </a:lnSpc>
                        <a:spcAft>
                          <a:spcPts val="0"/>
                        </a:spcAft>
                      </a:pPr>
                      <a:r>
                        <a:rPr lang="it-IT" sz="1400" b="1" kern="1200" dirty="0">
                          <a:solidFill>
                            <a:schemeClr val="lt1"/>
                          </a:solidFill>
                          <a:effectLst/>
                          <a:latin typeface="Calibri"/>
                          <a:ea typeface="+mn-ea"/>
                          <a:cs typeface="+mn-cs"/>
                        </a:rPr>
                        <a:t>Grado di esposizione</a:t>
                      </a: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F81BD"/>
                    </a:solidFill>
                  </a:tcPr>
                </a:tc>
                <a:tc>
                  <a:txBody>
                    <a:bodyPr/>
                    <a:lstStyle/>
                    <a:p>
                      <a:pPr marL="0" algn="just" defTabSz="914400" rtl="0" eaLnBrk="1" latinLnBrk="0" hangingPunct="1">
                        <a:lnSpc>
                          <a:spcPct val="115000"/>
                        </a:lnSpc>
                        <a:spcAft>
                          <a:spcPts val="0"/>
                        </a:spcAft>
                      </a:pPr>
                      <a:r>
                        <a:rPr lang="it-IT" sz="1400" b="1" kern="1200" dirty="0">
                          <a:solidFill>
                            <a:schemeClr val="dk1"/>
                          </a:solidFill>
                          <a:effectLst/>
                          <a:latin typeface="Calibri"/>
                          <a:ea typeface="+mn-ea"/>
                          <a:cs typeface="+mn-cs"/>
                        </a:rPr>
                        <a:t>Tale caratteristica indica la misura in cui gli individui sono personalmente esposti ad un rischio. Maggiore è l’esposizione personale ad un rischio, maggiore è la gravità percepita. Inoltre, maggiore è l’esposizione collettiva, ovvero il grado in cui la gente pensa che molte altre persone siano a rischio, maggiore è la gravità</a:t>
                      </a:r>
                    </a:p>
                    <a:p>
                      <a:pPr marL="0" algn="just" defTabSz="914400" rtl="0" eaLnBrk="1" latinLnBrk="0" hangingPunct="1">
                        <a:lnSpc>
                          <a:spcPct val="115000"/>
                        </a:lnSpc>
                        <a:spcAft>
                          <a:spcPts val="0"/>
                        </a:spcAft>
                      </a:pPr>
                      <a:r>
                        <a:rPr lang="it-IT" sz="1400" b="1" kern="1200" dirty="0">
                          <a:solidFill>
                            <a:schemeClr val="dk1"/>
                          </a:solidFill>
                          <a:effectLst/>
                          <a:latin typeface="Calibri"/>
                          <a:ea typeface="+mn-ea"/>
                          <a:cs typeface="+mn-cs"/>
                        </a:rPr>
                        <a:t>percepita</a:t>
                      </a:r>
                      <a:r>
                        <a:rPr lang="it-IT" sz="1400" b="1" kern="1200" dirty="0" smtClean="0">
                          <a:solidFill>
                            <a:schemeClr val="dk1"/>
                          </a:solidFill>
                          <a:effectLst/>
                          <a:latin typeface="Calibri"/>
                          <a:ea typeface="+mn-ea"/>
                          <a:cs typeface="+mn-cs"/>
                        </a:rPr>
                        <a:t>.</a:t>
                      </a:r>
                    </a:p>
                    <a:p>
                      <a:pPr marL="0" algn="just" defTabSz="914400" rtl="0" eaLnBrk="1" latinLnBrk="0" hangingPunct="1">
                        <a:lnSpc>
                          <a:spcPct val="115000"/>
                        </a:lnSpc>
                        <a:spcAft>
                          <a:spcPts val="0"/>
                        </a:spcAft>
                      </a:pPr>
                      <a:endParaRPr lang="it-IT" sz="1400" b="1" kern="1200" dirty="0" smtClean="0">
                        <a:solidFill>
                          <a:schemeClr val="dk1"/>
                        </a:solidFill>
                        <a:effectLst/>
                        <a:latin typeface="Calibri"/>
                        <a:ea typeface="+mn-ea"/>
                        <a:cs typeface="+mn-cs"/>
                      </a:endParaRPr>
                    </a:p>
                    <a:p>
                      <a:pPr marL="0" algn="just" defTabSz="914400" rtl="0" eaLnBrk="1" latinLnBrk="0" hangingPunct="1">
                        <a:lnSpc>
                          <a:spcPct val="115000"/>
                        </a:lnSpc>
                        <a:spcAft>
                          <a:spcPts val="0"/>
                        </a:spcAft>
                      </a:pPr>
                      <a:endParaRPr lang="it-IT" sz="1400" b="1" kern="1200" dirty="0">
                        <a:solidFill>
                          <a:schemeClr val="dk1"/>
                        </a:solidFill>
                        <a:effectLst/>
                        <a:latin typeface="Calibri"/>
                        <a:ea typeface="+mn-ea"/>
                        <a:cs typeface="+mn-cs"/>
                      </a:endParaRPr>
                    </a:p>
                  </a:txBody>
                  <a:tcPr marL="68580" marR="68580" marT="0" marB="0">
                    <a:lnL w="12700" cmpd="sng">
                      <a:solidFill>
                        <a:sysClr val="window" lastClr="FFFFFF"/>
                      </a:solidFill>
                    </a:lnL>
                    <a:lnR w="12700" cmpd="sng">
                      <a:solidFill>
                        <a:sysClr val="window" lastClr="FFFFFF"/>
                      </a:solidFill>
                    </a:lnR>
                    <a:lnT w="12700" cmpd="sng">
                      <a:solidFill>
                        <a:sysClr val="window" lastClr="FFFFFF"/>
                      </a:solidFill>
                    </a:lnT>
                    <a:lnB w="12700" cap="flat" cmpd="sng" algn="ctr">
                      <a:solidFill>
                        <a:sysClr val="window" lastClr="FFFFFF"/>
                      </a:solidFill>
                      <a:prstDash val="solid"/>
                      <a:round/>
                      <a:headEnd type="none" w="med" len="med"/>
                      <a:tailEnd type="none" w="med" len="med"/>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15755991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026"/>
          <p:cNvSpPr txBox="1">
            <a:spLocks noChangeArrowheads="1"/>
          </p:cNvSpPr>
          <p:nvPr/>
        </p:nvSpPr>
        <p:spPr bwMode="auto">
          <a:xfrm>
            <a:off x="439172" y="260648"/>
            <a:ext cx="8278812" cy="463846"/>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lgn="ctr">
                <a:solidFill>
                  <a:srgbClr val="6699FF"/>
                </a:solidFill>
                <a:miter lim="800000"/>
                <a:headEnd/>
                <a:tailEnd/>
              </a14:hiddenLine>
            </a:ext>
          </a:extLst>
        </p:spPr>
        <p:txBody>
          <a:bodyPr lIns="90000" tIns="46800" rIns="90000" bIns="46800">
            <a:spAutoFit/>
          </a:bodyPr>
          <a:lstStyle/>
          <a:p>
            <a:pPr algn="ctr">
              <a:defRPr/>
            </a:pPr>
            <a:r>
              <a:rPr lang="it-IT" sz="2400" b="1" dirty="0" smtClean="0">
                <a:solidFill>
                  <a:srgbClr val="F26200"/>
                </a:solidFill>
                <a:latin typeface="Georgia" panose="02040502050405020303" pitchFamily="18" charset="0"/>
              </a:rPr>
              <a:t>La gestione del rischio</a:t>
            </a:r>
            <a:endParaRPr lang="it-IT" sz="2400" b="1" dirty="0">
              <a:solidFill>
                <a:srgbClr val="F26200"/>
              </a:solidFill>
              <a:latin typeface="Georgia" panose="02040502050405020303" pitchFamily="18" charset="0"/>
            </a:endParaRPr>
          </a:p>
        </p:txBody>
      </p:sp>
      <p:sp>
        <p:nvSpPr>
          <p:cNvPr id="11" name="Text Box 6"/>
          <p:cNvSpPr txBox="1">
            <a:spLocks noChangeArrowheads="1"/>
          </p:cNvSpPr>
          <p:nvPr/>
        </p:nvSpPr>
        <p:spPr bwMode="auto">
          <a:xfrm>
            <a:off x="414743" y="1124744"/>
            <a:ext cx="8322696" cy="4893647"/>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pPr algn="just">
              <a:lnSpc>
                <a:spcPct val="120000"/>
              </a:lnSpc>
            </a:pPr>
            <a:r>
              <a:rPr lang="it-IT" sz="2000" dirty="0"/>
              <a:t>La capacità di gestire rischi sta diventando per le suddette ragioni sempre di più un fattore chiave, uno sforzo continuo volto a sviluppare più ampie competenze, rilevando puntualmente le nuove potenziali minacce e le conseguenti esigenze di prevenzione e protezione. </a:t>
            </a:r>
          </a:p>
          <a:p>
            <a:pPr algn="just">
              <a:lnSpc>
                <a:spcPct val="120000"/>
              </a:lnSpc>
            </a:pPr>
            <a:r>
              <a:rPr lang="it-IT" sz="2000" dirty="0"/>
              <a:t>In sintesi La nozione di rischio implica l’esistenza di una sorgente di pericolo e delle possibilità che essa si trasformi in un danno. In entrambi i casi sono comunque tre le principali strategie volte a proteggere il soggetto: </a:t>
            </a:r>
          </a:p>
          <a:p>
            <a:pPr marL="285750" indent="-285750" algn="just">
              <a:lnSpc>
                <a:spcPct val="120000"/>
              </a:lnSpc>
              <a:buFontTx/>
              <a:buChar char="-"/>
            </a:pPr>
            <a:r>
              <a:rPr lang="it-IT" sz="2000" dirty="0"/>
              <a:t>La</a:t>
            </a:r>
            <a:r>
              <a:rPr lang="it-IT" sz="2000" b="1" dirty="0"/>
              <a:t> </a:t>
            </a:r>
            <a:r>
              <a:rPr lang="it-IT" sz="2000" b="1" i="1" dirty="0"/>
              <a:t>Prevenzione</a:t>
            </a:r>
            <a:r>
              <a:rPr lang="it-IT" sz="2000" b="1" dirty="0"/>
              <a:t> </a:t>
            </a:r>
            <a:r>
              <a:rPr lang="it-IT" sz="2000" dirty="0"/>
              <a:t>che agisce riducendo la probabilità di accadimento; </a:t>
            </a:r>
          </a:p>
          <a:p>
            <a:pPr marL="285750" indent="-285750" algn="just">
              <a:lnSpc>
                <a:spcPct val="120000"/>
              </a:lnSpc>
              <a:buFontTx/>
              <a:buChar char="-"/>
            </a:pPr>
            <a:r>
              <a:rPr lang="it-IT" sz="2000" dirty="0"/>
              <a:t>La </a:t>
            </a:r>
            <a:r>
              <a:rPr lang="it-IT" sz="2000" b="1" i="1" dirty="0"/>
              <a:t>Protezione</a:t>
            </a:r>
            <a:r>
              <a:rPr lang="it-IT" sz="2000" dirty="0"/>
              <a:t> che agisce diminuendo/trasferendo la gravità del danno;</a:t>
            </a:r>
          </a:p>
          <a:p>
            <a:pPr marL="285750" indent="-285750" algn="just">
              <a:lnSpc>
                <a:spcPct val="120000"/>
              </a:lnSpc>
              <a:buFontTx/>
              <a:buChar char="-"/>
            </a:pPr>
            <a:r>
              <a:rPr lang="it-IT" sz="2000" dirty="0"/>
              <a:t>La </a:t>
            </a:r>
            <a:r>
              <a:rPr lang="it-IT" sz="2000" b="1" i="1" dirty="0"/>
              <a:t>Diversificazion</a:t>
            </a:r>
            <a:r>
              <a:rPr lang="it-IT" sz="2000" b="1" dirty="0"/>
              <a:t>e</a:t>
            </a:r>
            <a:r>
              <a:rPr lang="it-IT" sz="2000" dirty="0"/>
              <a:t> che agisce distribuendo/ripartendo la probabilità di accadimento ridicendo la gravità del danno. </a:t>
            </a:r>
          </a:p>
        </p:txBody>
      </p:sp>
      <p:sp>
        <p:nvSpPr>
          <p:cNvPr id="2" name="Segnaposto numero diapositiva 1"/>
          <p:cNvSpPr>
            <a:spLocks noGrp="1"/>
          </p:cNvSpPr>
          <p:nvPr>
            <p:ph type="sldNum" sz="quarter" idx="4"/>
          </p:nvPr>
        </p:nvSpPr>
        <p:spPr/>
        <p:txBody>
          <a:bodyPr/>
          <a:lstStyle/>
          <a:p>
            <a:fld id="{CEE20744-6222-4AA3-9D45-8592154090B2}" type="slidenum">
              <a:rPr lang="it-IT" smtClean="0"/>
              <a:pPr/>
              <a:t>36</a:t>
            </a:fld>
            <a:endParaRPr lang="it-IT" dirty="0"/>
          </a:p>
        </p:txBody>
      </p:sp>
    </p:spTree>
    <p:extLst>
      <p:ext uri="{BB962C8B-B14F-4D97-AF65-F5344CB8AC3E}">
        <p14:creationId xmlns:p14="http://schemas.microsoft.com/office/powerpoint/2010/main" val="261091352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026"/>
          <p:cNvSpPr txBox="1">
            <a:spLocks noChangeArrowheads="1"/>
          </p:cNvSpPr>
          <p:nvPr/>
        </p:nvSpPr>
        <p:spPr bwMode="auto">
          <a:xfrm>
            <a:off x="439172" y="260648"/>
            <a:ext cx="8278812" cy="463846"/>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lgn="ctr">
                <a:solidFill>
                  <a:srgbClr val="6699FF"/>
                </a:solidFill>
                <a:miter lim="800000"/>
                <a:headEnd/>
                <a:tailEnd/>
              </a14:hiddenLine>
            </a:ext>
          </a:extLst>
        </p:spPr>
        <p:txBody>
          <a:bodyPr lIns="90000" tIns="46800" rIns="90000" bIns="46800">
            <a:spAutoFit/>
          </a:bodyPr>
          <a:lstStyle/>
          <a:p>
            <a:pPr algn="ctr">
              <a:defRPr/>
            </a:pPr>
            <a:r>
              <a:rPr lang="it-IT" sz="2400" b="1" dirty="0" smtClean="0">
                <a:solidFill>
                  <a:srgbClr val="F26200"/>
                </a:solidFill>
                <a:latin typeface="Georgia" panose="02040502050405020303" pitchFamily="18" charset="0"/>
              </a:rPr>
              <a:t>La gestione del rischio</a:t>
            </a:r>
            <a:endParaRPr lang="it-IT" sz="2400" b="1" dirty="0">
              <a:solidFill>
                <a:srgbClr val="F26200"/>
              </a:solidFill>
              <a:latin typeface="Georgia" panose="02040502050405020303" pitchFamily="18" charset="0"/>
            </a:endParaRPr>
          </a:p>
        </p:txBody>
      </p:sp>
      <p:sp>
        <p:nvSpPr>
          <p:cNvPr id="11" name="Text Box 6"/>
          <p:cNvSpPr txBox="1">
            <a:spLocks noChangeArrowheads="1"/>
          </p:cNvSpPr>
          <p:nvPr/>
        </p:nvSpPr>
        <p:spPr bwMode="auto">
          <a:xfrm>
            <a:off x="414743" y="1124744"/>
            <a:ext cx="8322696" cy="5632311"/>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pPr algn="just">
              <a:lnSpc>
                <a:spcPct val="120000"/>
              </a:lnSpc>
            </a:pPr>
            <a:r>
              <a:rPr lang="it-IT" sz="2000" dirty="0" smtClean="0"/>
              <a:t>La </a:t>
            </a:r>
            <a:r>
              <a:rPr lang="it-IT" sz="2000" dirty="0"/>
              <a:t>Gestione del Rischio Presuppone lo sviluppo di una cultura del rischio e l’instaurazione con la persona/Cliente di un processo (</a:t>
            </a:r>
            <a:r>
              <a:rPr lang="it-IT" sz="2000" dirty="0" err="1"/>
              <a:t>Risk</a:t>
            </a:r>
            <a:r>
              <a:rPr lang="it-IT" sz="2000" dirty="0"/>
              <a:t> Management) chiaro e definito le cui fasi possono essere così riassunte:</a:t>
            </a:r>
          </a:p>
          <a:p>
            <a:pPr marL="285750" indent="-285750" algn="just">
              <a:lnSpc>
                <a:spcPct val="120000"/>
              </a:lnSpc>
              <a:buFontTx/>
              <a:buChar char="-"/>
            </a:pPr>
            <a:r>
              <a:rPr lang="it-IT" sz="2000" b="1" dirty="0"/>
              <a:t>Identificazione dei rischi </a:t>
            </a:r>
            <a:r>
              <a:rPr lang="it-IT" sz="2000" dirty="0"/>
              <a:t>che limitano o ostacolano il raggiungimento degli obiettivi dell’individuo; </a:t>
            </a:r>
          </a:p>
          <a:p>
            <a:pPr marL="285750" indent="-285750" algn="just">
              <a:lnSpc>
                <a:spcPct val="120000"/>
              </a:lnSpc>
              <a:buFontTx/>
              <a:buChar char="-"/>
            </a:pPr>
            <a:r>
              <a:rPr lang="it-IT" sz="2000" b="1" dirty="0"/>
              <a:t>Comunicazione, illustrazione della mappatura dei Rischi</a:t>
            </a:r>
            <a:r>
              <a:rPr lang="it-IT" sz="2000" dirty="0"/>
              <a:t> per aumentare la consapevolezza e condividerne la responsabilità (intesa come abilità a rispondere);</a:t>
            </a:r>
          </a:p>
          <a:p>
            <a:pPr marL="285750" indent="-285750" algn="just">
              <a:lnSpc>
                <a:spcPct val="120000"/>
              </a:lnSpc>
              <a:buFontTx/>
              <a:buChar char="-"/>
            </a:pPr>
            <a:r>
              <a:rPr lang="it-IT" sz="2000" b="1" dirty="0"/>
              <a:t>Definizione delle priorità e gli ambiti di intervento</a:t>
            </a:r>
            <a:r>
              <a:rPr lang="it-IT" sz="2000" dirty="0"/>
              <a:t>;</a:t>
            </a:r>
          </a:p>
          <a:p>
            <a:pPr marL="285750" indent="-285750" algn="just">
              <a:lnSpc>
                <a:spcPct val="120000"/>
              </a:lnSpc>
              <a:buFontTx/>
              <a:buChar char="-"/>
            </a:pPr>
            <a:r>
              <a:rPr lang="it-IT" sz="2000" b="1" dirty="0"/>
              <a:t>Determinazione del livello di rischio sostenibile</a:t>
            </a:r>
            <a:r>
              <a:rPr lang="it-IT" sz="2000" dirty="0"/>
              <a:t> in linea non solo con il “Profilo” del Cliente ma in una visione temporalmente prospettica;</a:t>
            </a:r>
          </a:p>
          <a:p>
            <a:pPr marL="285750" indent="-285750" algn="just">
              <a:lnSpc>
                <a:spcPct val="120000"/>
              </a:lnSpc>
              <a:buFontTx/>
              <a:buChar char="-"/>
            </a:pPr>
            <a:r>
              <a:rPr lang="it-IT" sz="2000" b="1" dirty="0"/>
              <a:t>Sviluppo di strategie di controllo</a:t>
            </a:r>
            <a:r>
              <a:rPr lang="it-IT" sz="2000" dirty="0"/>
              <a:t> </a:t>
            </a:r>
            <a:r>
              <a:rPr lang="it-IT" sz="2000" b="1" dirty="0"/>
              <a:t>e di monitoraggio</a:t>
            </a:r>
            <a:r>
              <a:rPr lang="it-IT" sz="2000" dirty="0"/>
              <a:t> idonee ad assicurare una maggiore copertura delle aree in cui sono presenti i </a:t>
            </a:r>
            <a:r>
              <a:rPr lang="it-IT" sz="2000" dirty="0" smtClean="0"/>
              <a:t>rischi.</a:t>
            </a:r>
            <a:endParaRPr lang="it-IT" sz="2000" dirty="0"/>
          </a:p>
        </p:txBody>
      </p:sp>
      <p:sp>
        <p:nvSpPr>
          <p:cNvPr id="2" name="Segnaposto numero diapositiva 1"/>
          <p:cNvSpPr>
            <a:spLocks noGrp="1"/>
          </p:cNvSpPr>
          <p:nvPr>
            <p:ph type="sldNum" sz="quarter" idx="4"/>
          </p:nvPr>
        </p:nvSpPr>
        <p:spPr/>
        <p:txBody>
          <a:bodyPr/>
          <a:lstStyle/>
          <a:p>
            <a:fld id="{CEE20744-6222-4AA3-9D45-8592154090B2}" type="slidenum">
              <a:rPr lang="it-IT" smtClean="0"/>
              <a:pPr/>
              <a:t>37</a:t>
            </a:fld>
            <a:endParaRPr lang="it-IT" dirty="0"/>
          </a:p>
        </p:txBody>
      </p:sp>
    </p:spTree>
    <p:extLst>
      <p:ext uri="{BB962C8B-B14F-4D97-AF65-F5344CB8AC3E}">
        <p14:creationId xmlns:p14="http://schemas.microsoft.com/office/powerpoint/2010/main" val="383803877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026"/>
          <p:cNvSpPr txBox="1">
            <a:spLocks noChangeArrowheads="1"/>
          </p:cNvSpPr>
          <p:nvPr/>
        </p:nvSpPr>
        <p:spPr bwMode="auto">
          <a:xfrm>
            <a:off x="439172" y="260648"/>
            <a:ext cx="8278812" cy="463846"/>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lgn="ctr">
                <a:solidFill>
                  <a:srgbClr val="6699FF"/>
                </a:solidFill>
                <a:miter lim="800000"/>
                <a:headEnd/>
                <a:tailEnd/>
              </a14:hiddenLine>
            </a:ext>
          </a:extLst>
        </p:spPr>
        <p:txBody>
          <a:bodyPr lIns="90000" tIns="46800" rIns="90000" bIns="46800">
            <a:spAutoFit/>
          </a:bodyPr>
          <a:lstStyle/>
          <a:p>
            <a:pPr algn="ctr">
              <a:defRPr/>
            </a:pPr>
            <a:r>
              <a:rPr lang="it-IT" sz="2400" b="1" dirty="0" smtClean="0">
                <a:solidFill>
                  <a:srgbClr val="F26200"/>
                </a:solidFill>
                <a:latin typeface="Georgia" panose="02040502050405020303" pitchFamily="18" charset="0"/>
                <a:ea typeface="+mj-ea"/>
                <a:cs typeface="+mj-cs"/>
              </a:rPr>
              <a:t>INDICE</a:t>
            </a:r>
            <a:endParaRPr lang="it-IT" sz="2400" b="1" dirty="0">
              <a:solidFill>
                <a:srgbClr val="F26200"/>
              </a:solidFill>
              <a:latin typeface="Georgia" panose="02040502050405020303" pitchFamily="18" charset="0"/>
              <a:ea typeface="+mj-ea"/>
              <a:cs typeface="+mj-cs"/>
            </a:endParaRPr>
          </a:p>
        </p:txBody>
      </p:sp>
      <p:sp>
        <p:nvSpPr>
          <p:cNvPr id="5" name="Rectangle 4"/>
          <p:cNvSpPr/>
          <p:nvPr/>
        </p:nvSpPr>
        <p:spPr>
          <a:xfrm>
            <a:off x="921560" y="1345992"/>
            <a:ext cx="7610880" cy="4190314"/>
          </a:xfrm>
          <a:prstGeom prst="rect">
            <a:avLst/>
          </a:prstGeom>
        </p:spPr>
        <p:txBody>
          <a:bodyPr wrap="square">
            <a:spAutoFit/>
          </a:bodyPr>
          <a:lstStyle/>
          <a:p>
            <a:pPr marL="342900" indent="-342900">
              <a:lnSpc>
                <a:spcPct val="150000"/>
              </a:lnSpc>
              <a:buFont typeface="Arial" panose="020B0604020202020204" pitchFamily="34" charset="0"/>
              <a:buChar char="•"/>
            </a:pPr>
            <a:r>
              <a:rPr lang="it-IT" sz="2000" dirty="0"/>
              <a:t>Lo scenario attuale</a:t>
            </a:r>
          </a:p>
          <a:p>
            <a:pPr marL="342900" indent="-342900">
              <a:lnSpc>
                <a:spcPct val="150000"/>
              </a:lnSpc>
              <a:buFont typeface="Arial" panose="020B0604020202020204" pitchFamily="34" charset="0"/>
              <a:buChar char="•"/>
            </a:pPr>
            <a:r>
              <a:rPr lang="it-IT" sz="2000" dirty="0"/>
              <a:t>Il rischio: un'introduzione</a:t>
            </a:r>
          </a:p>
          <a:p>
            <a:pPr marL="342900" indent="-342900">
              <a:lnSpc>
                <a:spcPct val="150000"/>
              </a:lnSpc>
              <a:buFont typeface="Arial" panose="020B0604020202020204" pitchFamily="34" charset="0"/>
              <a:buChar char="•"/>
            </a:pPr>
            <a:r>
              <a:rPr lang="it-IT" sz="2000" b="1" dirty="0"/>
              <a:t>Il bisogno di sicurezza</a:t>
            </a:r>
          </a:p>
          <a:p>
            <a:pPr marL="342900" indent="-342900">
              <a:lnSpc>
                <a:spcPct val="150000"/>
              </a:lnSpc>
              <a:buFont typeface="Arial" panose="020B0604020202020204" pitchFamily="34" charset="0"/>
              <a:buChar char="•"/>
            </a:pPr>
            <a:r>
              <a:rPr lang="it-IT" sz="2000" dirty="0"/>
              <a:t>Il rischio al tempo della </a:t>
            </a:r>
            <a:r>
              <a:rPr lang="it-IT" sz="2000" dirty="0" err="1"/>
              <a:t>MiFID</a:t>
            </a:r>
            <a:endParaRPr lang="it-IT" sz="2000" dirty="0"/>
          </a:p>
          <a:p>
            <a:pPr marL="342900" indent="-342900">
              <a:lnSpc>
                <a:spcPct val="150000"/>
              </a:lnSpc>
              <a:buFont typeface="Arial" panose="020B0604020202020204" pitchFamily="34" charset="0"/>
              <a:buChar char="•"/>
            </a:pPr>
            <a:r>
              <a:rPr lang="it-IT" sz="2000" dirty="0"/>
              <a:t>La pianificazione finanziaria ed il rendimento di portafoglio</a:t>
            </a:r>
          </a:p>
          <a:p>
            <a:pPr marL="342900" indent="-342900">
              <a:lnSpc>
                <a:spcPct val="150000"/>
              </a:lnSpc>
              <a:buFont typeface="Arial" panose="020B0604020202020204" pitchFamily="34" charset="0"/>
              <a:buChar char="•"/>
            </a:pPr>
            <a:r>
              <a:rPr lang="it-IT" sz="2000" dirty="0"/>
              <a:t>La mappa dei rischi degli investimenti obbligazionari e azionari</a:t>
            </a:r>
          </a:p>
          <a:p>
            <a:pPr marL="342900" indent="-342900">
              <a:lnSpc>
                <a:spcPct val="150000"/>
              </a:lnSpc>
              <a:buFont typeface="Arial" panose="020B0604020202020204" pitchFamily="34" charset="0"/>
              <a:buChar char="•"/>
            </a:pPr>
            <a:r>
              <a:rPr lang="it-IT" sz="2000" dirty="0"/>
              <a:t>Gli strumenti alternativi di investimento</a:t>
            </a:r>
          </a:p>
          <a:p>
            <a:pPr marL="342900" indent="-342900">
              <a:lnSpc>
                <a:spcPct val="150000"/>
              </a:lnSpc>
              <a:buFont typeface="Arial" panose="020B0604020202020204" pitchFamily="34" charset="0"/>
              <a:buChar char="•"/>
            </a:pPr>
            <a:r>
              <a:rPr lang="it-IT" sz="2000" dirty="0"/>
              <a:t>I benefici della diversificazione del portafoglio</a:t>
            </a:r>
          </a:p>
          <a:p>
            <a:pPr marL="342900" indent="-342900">
              <a:lnSpc>
                <a:spcPct val="150000"/>
              </a:lnSpc>
              <a:buFont typeface="Arial" panose="020B0604020202020204" pitchFamily="34" charset="0"/>
              <a:buChar char="•"/>
            </a:pPr>
            <a:r>
              <a:rPr lang="it-IT" sz="2000" dirty="0"/>
              <a:t>Le strategie di gestione del portafoglio</a:t>
            </a:r>
          </a:p>
        </p:txBody>
      </p:sp>
      <p:sp>
        <p:nvSpPr>
          <p:cNvPr id="2" name="Segnaposto numero diapositiva 1"/>
          <p:cNvSpPr>
            <a:spLocks noGrp="1"/>
          </p:cNvSpPr>
          <p:nvPr>
            <p:ph type="sldNum" sz="quarter" idx="4"/>
          </p:nvPr>
        </p:nvSpPr>
        <p:spPr/>
        <p:txBody>
          <a:bodyPr/>
          <a:lstStyle/>
          <a:p>
            <a:fld id="{CEE20744-6222-4AA3-9D45-8592154090B2}" type="slidenum">
              <a:rPr lang="it-IT" smtClean="0"/>
              <a:pPr/>
              <a:t>38</a:t>
            </a:fld>
            <a:endParaRPr lang="it-IT"/>
          </a:p>
        </p:txBody>
      </p:sp>
    </p:spTree>
    <p:extLst>
      <p:ext uri="{BB962C8B-B14F-4D97-AF65-F5344CB8AC3E}">
        <p14:creationId xmlns:p14="http://schemas.microsoft.com/office/powerpoint/2010/main" val="247840996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026"/>
          <p:cNvSpPr txBox="1">
            <a:spLocks noChangeArrowheads="1"/>
          </p:cNvSpPr>
          <p:nvPr/>
        </p:nvSpPr>
        <p:spPr bwMode="auto">
          <a:xfrm>
            <a:off x="439172" y="260648"/>
            <a:ext cx="8278812" cy="463846"/>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lgn="ctr">
                <a:solidFill>
                  <a:srgbClr val="6699FF"/>
                </a:solidFill>
                <a:miter lim="800000"/>
                <a:headEnd/>
                <a:tailEnd/>
              </a14:hiddenLine>
            </a:ext>
          </a:extLst>
        </p:spPr>
        <p:txBody>
          <a:bodyPr lIns="90000" tIns="46800" rIns="90000" bIns="46800">
            <a:spAutoFit/>
          </a:bodyPr>
          <a:lstStyle/>
          <a:p>
            <a:pPr algn="ctr">
              <a:defRPr/>
            </a:pPr>
            <a:r>
              <a:rPr lang="it-IT" sz="2400" b="1" dirty="0" smtClean="0">
                <a:solidFill>
                  <a:srgbClr val="F26200"/>
                </a:solidFill>
                <a:latin typeface="Georgia" panose="02040502050405020303" pitchFamily="18" charset="0"/>
              </a:rPr>
              <a:t>Nuovi rischi e vecchie paure</a:t>
            </a:r>
            <a:endParaRPr lang="it-IT" sz="2400" b="1" dirty="0">
              <a:solidFill>
                <a:srgbClr val="F26200"/>
              </a:solidFill>
              <a:latin typeface="Georgia" panose="02040502050405020303" pitchFamily="18" charset="0"/>
            </a:endParaRPr>
          </a:p>
        </p:txBody>
      </p:sp>
      <p:sp>
        <p:nvSpPr>
          <p:cNvPr id="11" name="Text Box 6"/>
          <p:cNvSpPr txBox="1">
            <a:spLocks noChangeArrowheads="1"/>
          </p:cNvSpPr>
          <p:nvPr/>
        </p:nvSpPr>
        <p:spPr bwMode="auto">
          <a:xfrm>
            <a:off x="414743" y="1124744"/>
            <a:ext cx="8322696" cy="6370975"/>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pPr algn="just">
              <a:lnSpc>
                <a:spcPct val="120000"/>
              </a:lnSpc>
            </a:pPr>
            <a:r>
              <a:rPr lang="it-IT" sz="2000" dirty="0"/>
              <a:t>La caratteristica principale della storia umana è stata la riduzione dell’incertezza proveniente dall’ambiente naturale di cui è stata, via via, diminuita la rischiosità. Per la sicurezza, quindi, l’essere umano è disposto a pagare sia in termini materiali che </a:t>
            </a:r>
            <a:r>
              <a:rPr lang="it-IT" sz="2000" dirty="0" err="1"/>
              <a:t>psico</a:t>
            </a:r>
            <a:r>
              <a:rPr lang="it-IT" sz="2000" dirty="0"/>
              <a:t>-relazionali. La necessità di esercitare il controllo su eventi imponderabili che la vita a volte riserva, ha portato l’uomo fin dai tempi più remoti, a cercare di provvedere ingegnandosi come meglio poteva. E Se pensiamo a quanto fosse precaria la vita per i nostri avi potremmo comprendere come il bisogno di sicurezza sia stato il motivo determinante per la nascita delle prime forme di Assicurazione e Protezione.</a:t>
            </a:r>
          </a:p>
          <a:p>
            <a:pPr algn="just">
              <a:lnSpc>
                <a:spcPct val="120000"/>
              </a:lnSpc>
            </a:pPr>
            <a:r>
              <a:rPr lang="it-IT" sz="2000" dirty="0"/>
              <a:t>Il Progresso Economico, Sociale e Tecnologico ha consentito alla società un numero sempre crescente di benefici e ha contribuito a rendere l’esistenza più agevole e obiettivamente più sicura, ma paradossalmente anche ad aumentare le fonti di rischio. Tanto che si fa strada un approccio sociologico noto come </a:t>
            </a:r>
            <a:r>
              <a:rPr lang="it-IT" sz="2000" b="1" dirty="0"/>
              <a:t>«</a:t>
            </a:r>
            <a:r>
              <a:rPr lang="it-IT" sz="2000" b="1" i="1" dirty="0"/>
              <a:t>società del rischio</a:t>
            </a:r>
            <a:r>
              <a:rPr lang="it-IT" sz="2000" b="1" dirty="0"/>
              <a:t>» </a:t>
            </a:r>
            <a:r>
              <a:rPr lang="it-IT" sz="2000" dirty="0"/>
              <a:t>la cui ipotesi di fondo poggia sull’assunto che il processo di modernizzazione sia accompagnato da un crescente proliferare di rischi</a:t>
            </a:r>
            <a:r>
              <a:rPr lang="it-IT" sz="2000" dirty="0" smtClean="0"/>
              <a:t>.</a:t>
            </a:r>
            <a:endParaRPr lang="it-IT" sz="2000" dirty="0"/>
          </a:p>
        </p:txBody>
      </p:sp>
      <p:sp>
        <p:nvSpPr>
          <p:cNvPr id="2" name="Segnaposto numero diapositiva 1"/>
          <p:cNvSpPr>
            <a:spLocks noGrp="1"/>
          </p:cNvSpPr>
          <p:nvPr>
            <p:ph type="sldNum" sz="quarter" idx="4"/>
          </p:nvPr>
        </p:nvSpPr>
        <p:spPr/>
        <p:txBody>
          <a:bodyPr/>
          <a:lstStyle/>
          <a:p>
            <a:fld id="{CEE20744-6222-4AA3-9D45-8592154090B2}" type="slidenum">
              <a:rPr lang="it-IT" smtClean="0"/>
              <a:pPr/>
              <a:t>39</a:t>
            </a:fld>
            <a:endParaRPr lang="it-IT" dirty="0"/>
          </a:p>
        </p:txBody>
      </p:sp>
    </p:spTree>
    <p:extLst>
      <p:ext uri="{BB962C8B-B14F-4D97-AF65-F5344CB8AC3E}">
        <p14:creationId xmlns:p14="http://schemas.microsoft.com/office/powerpoint/2010/main" val="126599699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026"/>
          <p:cNvSpPr txBox="1">
            <a:spLocks noChangeArrowheads="1"/>
          </p:cNvSpPr>
          <p:nvPr/>
        </p:nvSpPr>
        <p:spPr bwMode="auto">
          <a:xfrm>
            <a:off x="323528" y="284793"/>
            <a:ext cx="8278812" cy="463846"/>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lgn="ctr">
                <a:solidFill>
                  <a:srgbClr val="6699FF"/>
                </a:solidFill>
                <a:miter lim="800000"/>
                <a:headEnd/>
                <a:tailEnd/>
              </a14:hiddenLine>
            </a:ext>
          </a:extLst>
        </p:spPr>
        <p:txBody>
          <a:bodyPr lIns="90000" tIns="46800" rIns="90000" bIns="46800">
            <a:spAutoFit/>
          </a:bodyPr>
          <a:lstStyle/>
          <a:p>
            <a:pPr algn="ctr">
              <a:defRPr/>
            </a:pPr>
            <a:r>
              <a:rPr lang="it-IT" sz="2400" b="1" dirty="0" smtClean="0">
                <a:solidFill>
                  <a:srgbClr val="F26200"/>
                </a:solidFill>
                <a:latin typeface="Georgia" panose="02040502050405020303" pitchFamily="18" charset="0"/>
                <a:ea typeface="+mj-ea"/>
                <a:cs typeface="+mj-cs"/>
              </a:rPr>
              <a:t>Il quadro generale</a:t>
            </a:r>
            <a:endParaRPr lang="it-IT" sz="2400" b="1" dirty="0">
              <a:solidFill>
                <a:srgbClr val="F26200"/>
              </a:solidFill>
              <a:latin typeface="Georgia" panose="02040502050405020303" pitchFamily="18" charset="0"/>
              <a:ea typeface="+mj-ea"/>
              <a:cs typeface="+mj-cs"/>
            </a:endParaRPr>
          </a:p>
        </p:txBody>
      </p:sp>
      <p:sp>
        <p:nvSpPr>
          <p:cNvPr id="11" name="Text Box 6"/>
          <p:cNvSpPr txBox="1">
            <a:spLocks noChangeArrowheads="1"/>
          </p:cNvSpPr>
          <p:nvPr/>
        </p:nvSpPr>
        <p:spPr bwMode="auto">
          <a:xfrm>
            <a:off x="414743" y="1124744"/>
            <a:ext cx="8322696" cy="4893647"/>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pPr algn="just">
              <a:lnSpc>
                <a:spcPct val="120000"/>
              </a:lnSpc>
            </a:pPr>
            <a:r>
              <a:rPr lang="it-IT" sz="2000" dirty="0"/>
              <a:t>Stiamo assistendo in questo primo scorcio del XXI secolo alla fine delle certezze. È iniziata l’era della complessità, del relativismo, del dubbio sistematico. </a:t>
            </a:r>
            <a:r>
              <a:rPr lang="it-IT" sz="2000" b="1" dirty="0"/>
              <a:t>La società moderna, complice il processo di globalizzazione e interconnessione risulta sempre più cangiante, indefinita, </a:t>
            </a:r>
            <a:r>
              <a:rPr lang="it-IT" sz="2000" b="1" dirty="0" smtClean="0"/>
              <a:t>imprevedibile.</a:t>
            </a:r>
          </a:p>
          <a:p>
            <a:pPr algn="just">
              <a:lnSpc>
                <a:spcPct val="120000"/>
              </a:lnSpc>
            </a:pPr>
            <a:r>
              <a:rPr lang="it-IT" sz="2000" dirty="0" smtClean="0"/>
              <a:t>L’era </a:t>
            </a:r>
            <a:r>
              <a:rPr lang="it-IT" sz="2000" dirty="0"/>
              <a:t>della produzione che aveva caratterizzato buona parte del XX secolo ed innescato il fenomeno del consumismo, lascia sempre di più spazio ad un consumo responsabile, selettivo, dedicato, relazionale. Il mondo delle imprese prende finalmente coscienza di operare all’interno della società: i consumatori sono attori sociali con cui dialogare, non macchine per l’acquisto e perciò nasce una nuova Era commerciale basata sull’ascolto, sulla relazionale, sull’attenzione e sull’educazione del </a:t>
            </a:r>
            <a:r>
              <a:rPr lang="it-IT" sz="2000" dirty="0" smtClean="0"/>
              <a:t>Cliente/Consumatore.</a:t>
            </a:r>
            <a:endParaRPr lang="it-IT" sz="2000" dirty="0"/>
          </a:p>
        </p:txBody>
      </p:sp>
      <p:sp>
        <p:nvSpPr>
          <p:cNvPr id="2" name="Segnaposto numero diapositiva 1"/>
          <p:cNvSpPr>
            <a:spLocks noGrp="1"/>
          </p:cNvSpPr>
          <p:nvPr>
            <p:ph type="sldNum" sz="quarter" idx="4"/>
          </p:nvPr>
        </p:nvSpPr>
        <p:spPr/>
        <p:txBody>
          <a:bodyPr/>
          <a:lstStyle/>
          <a:p>
            <a:fld id="{CEE20744-6222-4AA3-9D45-8592154090B2}" type="slidenum">
              <a:rPr lang="it-IT" smtClean="0"/>
              <a:pPr/>
              <a:t>4</a:t>
            </a:fld>
            <a:endParaRPr lang="it-IT" dirty="0"/>
          </a:p>
        </p:txBody>
      </p:sp>
    </p:spTree>
    <p:extLst>
      <p:ext uri="{BB962C8B-B14F-4D97-AF65-F5344CB8AC3E}">
        <p14:creationId xmlns:p14="http://schemas.microsoft.com/office/powerpoint/2010/main" val="84854090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026"/>
          <p:cNvSpPr txBox="1">
            <a:spLocks noChangeArrowheads="1"/>
          </p:cNvSpPr>
          <p:nvPr/>
        </p:nvSpPr>
        <p:spPr bwMode="auto">
          <a:xfrm>
            <a:off x="439172" y="260648"/>
            <a:ext cx="8278812" cy="463846"/>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lgn="ctr">
                <a:solidFill>
                  <a:srgbClr val="6699FF"/>
                </a:solidFill>
                <a:miter lim="800000"/>
                <a:headEnd/>
                <a:tailEnd/>
              </a14:hiddenLine>
            </a:ext>
          </a:extLst>
        </p:spPr>
        <p:txBody>
          <a:bodyPr lIns="90000" tIns="46800" rIns="90000" bIns="46800">
            <a:spAutoFit/>
          </a:bodyPr>
          <a:lstStyle/>
          <a:p>
            <a:pPr algn="ctr">
              <a:defRPr/>
            </a:pPr>
            <a:r>
              <a:rPr lang="it-IT" sz="2400" b="1" dirty="0" smtClean="0">
                <a:solidFill>
                  <a:srgbClr val="F26200"/>
                </a:solidFill>
                <a:latin typeface="Georgia" panose="02040502050405020303" pitchFamily="18" charset="0"/>
              </a:rPr>
              <a:t>Nuovi rischi e vecchie paure</a:t>
            </a:r>
            <a:endParaRPr lang="it-IT" sz="2400" b="1" dirty="0">
              <a:solidFill>
                <a:srgbClr val="F26200"/>
              </a:solidFill>
              <a:latin typeface="Georgia" panose="02040502050405020303" pitchFamily="18" charset="0"/>
            </a:endParaRPr>
          </a:p>
        </p:txBody>
      </p:sp>
      <p:sp>
        <p:nvSpPr>
          <p:cNvPr id="11" name="Text Box 6"/>
          <p:cNvSpPr txBox="1">
            <a:spLocks noChangeArrowheads="1"/>
          </p:cNvSpPr>
          <p:nvPr/>
        </p:nvSpPr>
        <p:spPr bwMode="auto">
          <a:xfrm>
            <a:off x="414743" y="1124744"/>
            <a:ext cx="8322696" cy="3751733"/>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pPr algn="just">
              <a:lnSpc>
                <a:spcPct val="120000"/>
              </a:lnSpc>
            </a:pPr>
            <a:r>
              <a:rPr lang="it-IT" sz="2000" dirty="0" smtClean="0"/>
              <a:t>Il </a:t>
            </a:r>
            <a:r>
              <a:rPr lang="it-IT" sz="2000" dirty="0"/>
              <a:t>contemporaneo mondo del benessere ha fatto emergere una “</a:t>
            </a:r>
            <a:r>
              <a:rPr lang="it-IT" sz="2000" i="1" dirty="0"/>
              <a:t>coscienza del rischio</a:t>
            </a:r>
            <a:r>
              <a:rPr lang="it-IT" sz="2000" dirty="0"/>
              <a:t>” che porta la società a pretendere sempre maggiori livelli di sicurezza per un numero maggiore di fonti e di tipi di rischio. Parallelamente cresce la richiesta da parte dei cittadini di un’informazione puntuale, precisa e tempestiva specie nei periodi di recessione economica o instabilità o crisi in cui si rafforzano le preoccupazioni sulle condizioni di fragilità economica o vulnerabilità finanziaria delle famiglie e delle imprese sulle conseguenti difficoltà a mantenere adeguati standard di vita e ad onorare i propri impegni finanziari.</a:t>
            </a:r>
          </a:p>
        </p:txBody>
      </p:sp>
      <p:sp>
        <p:nvSpPr>
          <p:cNvPr id="2" name="Segnaposto numero diapositiva 1"/>
          <p:cNvSpPr>
            <a:spLocks noGrp="1"/>
          </p:cNvSpPr>
          <p:nvPr>
            <p:ph type="sldNum" sz="quarter" idx="4"/>
          </p:nvPr>
        </p:nvSpPr>
        <p:spPr/>
        <p:txBody>
          <a:bodyPr/>
          <a:lstStyle/>
          <a:p>
            <a:fld id="{CEE20744-6222-4AA3-9D45-8592154090B2}" type="slidenum">
              <a:rPr lang="it-IT" smtClean="0"/>
              <a:pPr/>
              <a:t>40</a:t>
            </a:fld>
            <a:endParaRPr lang="it-IT" dirty="0"/>
          </a:p>
        </p:txBody>
      </p:sp>
    </p:spTree>
    <p:extLst>
      <p:ext uri="{BB962C8B-B14F-4D97-AF65-F5344CB8AC3E}">
        <p14:creationId xmlns:p14="http://schemas.microsoft.com/office/powerpoint/2010/main" val="184853788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026"/>
          <p:cNvSpPr txBox="1">
            <a:spLocks noChangeArrowheads="1"/>
          </p:cNvSpPr>
          <p:nvPr/>
        </p:nvSpPr>
        <p:spPr bwMode="auto">
          <a:xfrm>
            <a:off x="439172" y="260648"/>
            <a:ext cx="8278812" cy="463846"/>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lgn="ctr">
                <a:solidFill>
                  <a:srgbClr val="6699FF"/>
                </a:solidFill>
                <a:miter lim="800000"/>
                <a:headEnd/>
                <a:tailEnd/>
              </a14:hiddenLine>
            </a:ext>
          </a:extLst>
        </p:spPr>
        <p:txBody>
          <a:bodyPr lIns="90000" tIns="46800" rIns="90000" bIns="46800">
            <a:spAutoFit/>
          </a:bodyPr>
          <a:lstStyle/>
          <a:p>
            <a:pPr algn="ctr">
              <a:defRPr/>
            </a:pPr>
            <a:r>
              <a:rPr lang="it-IT" sz="2400" b="1" dirty="0" smtClean="0">
                <a:solidFill>
                  <a:srgbClr val="F26200"/>
                </a:solidFill>
                <a:latin typeface="Georgia" panose="02040502050405020303" pitchFamily="18" charset="0"/>
              </a:rPr>
              <a:t>Il bisogno di sicurezza</a:t>
            </a:r>
            <a:endParaRPr lang="it-IT" sz="2400" b="1" dirty="0">
              <a:solidFill>
                <a:srgbClr val="F26200"/>
              </a:solidFill>
              <a:latin typeface="Georgia" panose="02040502050405020303" pitchFamily="18" charset="0"/>
            </a:endParaRPr>
          </a:p>
        </p:txBody>
      </p:sp>
      <p:sp>
        <p:nvSpPr>
          <p:cNvPr id="11" name="Text Box 6"/>
          <p:cNvSpPr txBox="1">
            <a:spLocks noChangeArrowheads="1"/>
          </p:cNvSpPr>
          <p:nvPr/>
        </p:nvSpPr>
        <p:spPr bwMode="auto">
          <a:xfrm>
            <a:off x="414743" y="1124744"/>
            <a:ext cx="8322696" cy="3416320"/>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pPr algn="just">
              <a:lnSpc>
                <a:spcPct val="120000"/>
              </a:lnSpc>
            </a:pPr>
            <a:r>
              <a:rPr lang="it-IT" sz="2000" b="1" dirty="0"/>
              <a:t>Cresce perciò al giorno d’oggi sempre di più il bisogno di sicurezza e protezione</a:t>
            </a:r>
            <a:r>
              <a:rPr lang="it-IT" sz="2000" dirty="0"/>
              <a:t>. È indubbio che la vulnerabilità finanziaria sia dovuta al concorrere di un insieme di fattori che deteriorano le condizioni economico-finanziarie delle famiglie e del sistema produttivo rappresentato in Italia prevalentemente dalla piccola e media impresa ed è altrettanto vero che la vulnerabilità finanziaria possa essere influenzata anche dalle strategie adottate dalle famiglie o dalle imprese per gestire i rischi e le conseguenze economico-finanziarie di possibili shock esterni. </a:t>
            </a:r>
          </a:p>
        </p:txBody>
      </p:sp>
      <p:sp>
        <p:nvSpPr>
          <p:cNvPr id="2" name="Segnaposto numero diapositiva 1"/>
          <p:cNvSpPr>
            <a:spLocks noGrp="1"/>
          </p:cNvSpPr>
          <p:nvPr>
            <p:ph type="sldNum" sz="quarter" idx="4"/>
          </p:nvPr>
        </p:nvSpPr>
        <p:spPr/>
        <p:txBody>
          <a:bodyPr/>
          <a:lstStyle/>
          <a:p>
            <a:fld id="{CEE20744-6222-4AA3-9D45-8592154090B2}" type="slidenum">
              <a:rPr lang="it-IT" smtClean="0"/>
              <a:pPr/>
              <a:t>41</a:t>
            </a:fld>
            <a:endParaRPr lang="it-IT" dirty="0"/>
          </a:p>
        </p:txBody>
      </p:sp>
    </p:spTree>
    <p:extLst>
      <p:ext uri="{BB962C8B-B14F-4D97-AF65-F5344CB8AC3E}">
        <p14:creationId xmlns:p14="http://schemas.microsoft.com/office/powerpoint/2010/main" val="113387389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026"/>
          <p:cNvSpPr txBox="1">
            <a:spLocks noChangeArrowheads="1"/>
          </p:cNvSpPr>
          <p:nvPr/>
        </p:nvSpPr>
        <p:spPr bwMode="auto">
          <a:xfrm>
            <a:off x="439172" y="260648"/>
            <a:ext cx="8278812" cy="463846"/>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lgn="ctr">
                <a:solidFill>
                  <a:srgbClr val="6699FF"/>
                </a:solidFill>
                <a:miter lim="800000"/>
                <a:headEnd/>
                <a:tailEnd/>
              </a14:hiddenLine>
            </a:ext>
          </a:extLst>
        </p:spPr>
        <p:txBody>
          <a:bodyPr lIns="90000" tIns="46800" rIns="90000" bIns="46800">
            <a:spAutoFit/>
          </a:bodyPr>
          <a:lstStyle/>
          <a:p>
            <a:pPr algn="ctr">
              <a:defRPr/>
            </a:pPr>
            <a:r>
              <a:rPr lang="it-IT" sz="2400" b="1" dirty="0" smtClean="0">
                <a:solidFill>
                  <a:srgbClr val="F26200"/>
                </a:solidFill>
                <a:latin typeface="Georgia" panose="02040502050405020303" pitchFamily="18" charset="0"/>
              </a:rPr>
              <a:t>Il bisogno di sicurezza</a:t>
            </a:r>
            <a:endParaRPr lang="it-IT" sz="2400" b="1" dirty="0">
              <a:solidFill>
                <a:srgbClr val="F26200"/>
              </a:solidFill>
              <a:latin typeface="Georgia" panose="02040502050405020303" pitchFamily="18" charset="0"/>
            </a:endParaRPr>
          </a:p>
        </p:txBody>
      </p:sp>
      <p:sp>
        <p:nvSpPr>
          <p:cNvPr id="11" name="Text Box 6"/>
          <p:cNvSpPr txBox="1">
            <a:spLocks noChangeArrowheads="1"/>
          </p:cNvSpPr>
          <p:nvPr/>
        </p:nvSpPr>
        <p:spPr bwMode="auto">
          <a:xfrm>
            <a:off x="414743" y="1124744"/>
            <a:ext cx="8322696" cy="6001643"/>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pPr algn="just">
              <a:lnSpc>
                <a:spcPct val="120000"/>
              </a:lnSpc>
            </a:pPr>
            <a:r>
              <a:rPr lang="it-IT" sz="2000" dirty="0" smtClean="0"/>
              <a:t>Si </a:t>
            </a:r>
            <a:r>
              <a:rPr lang="it-IT" sz="2000" dirty="0"/>
              <a:t>considerino, per esempio, gli shock inattesi - come perdita del posto di lavoro, malattia, decesso, separazioni e divorzi, che fanno venire meno o riducono le fonti di reddito e/o determinano l’insorgenza di passività impreviste - bassi livelli di reddito e di ricchezza che rendono l’individuo particolarmente esposto a eventi negativi inattesi, livelli di reddito e di ricchezza talmente bassi da collocare l’individuo in condizioni di povertà, scelte di indebitamento errate o non sostenibili che, per imprevidenza, miopia o incapacità di elaborare le informazioni, portano l’individuo a indebitarsi più di quanto dovrebbe alla luce della propria capacità reddituale presente e futura. Mentre per le Imprese si individuano comportamenti volti all’ottimizzazione dei costi, ad una errata pianificazione economico-finanziaria e fiscale, all’impossibilità/incapacità di innovare e di confrontarsi con la competitività di un mondo sempre più globalizzato e all’errata acquisizione di strumenti finanziari per loro natura preposti alla gestione del rischio.  </a:t>
            </a:r>
          </a:p>
        </p:txBody>
      </p:sp>
      <p:sp>
        <p:nvSpPr>
          <p:cNvPr id="2" name="Segnaposto numero diapositiva 1"/>
          <p:cNvSpPr>
            <a:spLocks noGrp="1"/>
          </p:cNvSpPr>
          <p:nvPr>
            <p:ph type="sldNum" sz="quarter" idx="4"/>
          </p:nvPr>
        </p:nvSpPr>
        <p:spPr/>
        <p:txBody>
          <a:bodyPr/>
          <a:lstStyle/>
          <a:p>
            <a:fld id="{CEE20744-6222-4AA3-9D45-8592154090B2}" type="slidenum">
              <a:rPr lang="it-IT" smtClean="0"/>
              <a:pPr/>
              <a:t>42</a:t>
            </a:fld>
            <a:endParaRPr lang="it-IT" dirty="0"/>
          </a:p>
        </p:txBody>
      </p:sp>
    </p:spTree>
    <p:extLst>
      <p:ext uri="{BB962C8B-B14F-4D97-AF65-F5344CB8AC3E}">
        <p14:creationId xmlns:p14="http://schemas.microsoft.com/office/powerpoint/2010/main" val="324292706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026"/>
          <p:cNvSpPr txBox="1">
            <a:spLocks noChangeArrowheads="1"/>
          </p:cNvSpPr>
          <p:nvPr/>
        </p:nvSpPr>
        <p:spPr bwMode="auto">
          <a:xfrm>
            <a:off x="439172" y="260648"/>
            <a:ext cx="8278812" cy="463846"/>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lgn="ctr">
                <a:solidFill>
                  <a:srgbClr val="6699FF"/>
                </a:solidFill>
                <a:miter lim="800000"/>
                <a:headEnd/>
                <a:tailEnd/>
              </a14:hiddenLine>
            </a:ext>
          </a:extLst>
        </p:spPr>
        <p:txBody>
          <a:bodyPr lIns="90000" tIns="46800" rIns="90000" bIns="46800">
            <a:spAutoFit/>
          </a:bodyPr>
          <a:lstStyle/>
          <a:p>
            <a:pPr algn="ctr">
              <a:defRPr/>
            </a:pPr>
            <a:r>
              <a:rPr lang="it-IT" sz="2400" b="1" dirty="0" smtClean="0">
                <a:solidFill>
                  <a:srgbClr val="F26200"/>
                </a:solidFill>
                <a:latin typeface="Georgia" panose="02040502050405020303" pitchFamily="18" charset="0"/>
              </a:rPr>
              <a:t>L'esigenza di protezione</a:t>
            </a:r>
            <a:endParaRPr lang="it-IT" sz="2400" b="1" dirty="0">
              <a:solidFill>
                <a:srgbClr val="F26200"/>
              </a:solidFill>
              <a:latin typeface="Georgia" panose="02040502050405020303" pitchFamily="18" charset="0"/>
            </a:endParaRPr>
          </a:p>
        </p:txBody>
      </p:sp>
      <p:sp>
        <p:nvSpPr>
          <p:cNvPr id="11" name="Text Box 6"/>
          <p:cNvSpPr txBox="1">
            <a:spLocks noChangeArrowheads="1"/>
          </p:cNvSpPr>
          <p:nvPr/>
        </p:nvSpPr>
        <p:spPr bwMode="auto">
          <a:xfrm>
            <a:off x="414743" y="1124744"/>
            <a:ext cx="8322696" cy="5262979"/>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pPr algn="just">
              <a:lnSpc>
                <a:spcPct val="120000"/>
              </a:lnSpc>
            </a:pPr>
            <a:r>
              <a:rPr lang="it-IT" sz="2000" dirty="0"/>
              <a:t>È  perciò individuare due finalità di protezione:</a:t>
            </a:r>
          </a:p>
          <a:p>
            <a:pPr marL="285750" indent="-285750" algn="just">
              <a:lnSpc>
                <a:spcPct val="120000"/>
              </a:lnSpc>
              <a:buFontTx/>
              <a:buChar char="-"/>
            </a:pPr>
            <a:r>
              <a:rPr lang="it-IT" sz="2000" b="1" dirty="0"/>
              <a:t>la </a:t>
            </a:r>
            <a:r>
              <a:rPr lang="it-IT" sz="2000" b="1" i="1" dirty="0"/>
              <a:t>messa in sicurezza della persona (e del suo reddito)</a:t>
            </a:r>
            <a:r>
              <a:rPr lang="it-IT" sz="2000" b="1" dirty="0"/>
              <a:t>, </a:t>
            </a:r>
          </a:p>
          <a:p>
            <a:pPr marL="285750" indent="-285750" algn="just">
              <a:lnSpc>
                <a:spcPct val="120000"/>
              </a:lnSpc>
              <a:buFontTx/>
              <a:buChar char="-"/>
            </a:pPr>
            <a:r>
              <a:rPr lang="it-IT" sz="2000" b="1" dirty="0"/>
              <a:t>la </a:t>
            </a:r>
            <a:r>
              <a:rPr lang="it-IT" sz="2000" b="1" i="1" dirty="0"/>
              <a:t>messa in sicurezza del patrimonio</a:t>
            </a:r>
            <a:r>
              <a:rPr lang="it-IT" sz="2000" dirty="0"/>
              <a:t>. </a:t>
            </a:r>
          </a:p>
          <a:p>
            <a:pPr algn="just">
              <a:lnSpc>
                <a:spcPct val="120000"/>
              </a:lnSpc>
            </a:pPr>
            <a:r>
              <a:rPr lang="it-IT" sz="2000" dirty="0"/>
              <a:t>I timori infatti si concentrano sull’esigenza di tutelarsi rispetto a </a:t>
            </a:r>
            <a:r>
              <a:rPr lang="it-IT" sz="2000" i="1" dirty="0"/>
              <a:t>nuovi rischi</a:t>
            </a:r>
            <a:r>
              <a:rPr lang="it-IT" sz="2000" dirty="0"/>
              <a:t>: </a:t>
            </a:r>
          </a:p>
          <a:p>
            <a:pPr marL="342900" indent="-342900" algn="just">
              <a:lnSpc>
                <a:spcPct val="120000"/>
              </a:lnSpc>
              <a:buAutoNum type="alphaLcParenR"/>
            </a:pPr>
            <a:r>
              <a:rPr lang="it-IT" sz="2000" b="1" dirty="0"/>
              <a:t>La </a:t>
            </a:r>
            <a:r>
              <a:rPr lang="it-IT" sz="2000" b="1" i="1" dirty="0"/>
              <a:t>Trasformazione del lavoro</a:t>
            </a:r>
            <a:r>
              <a:rPr lang="it-IT" sz="2000" b="1" dirty="0"/>
              <a:t> </a:t>
            </a:r>
            <a:r>
              <a:rPr lang="it-IT" sz="2000" dirty="0"/>
              <a:t>- più difficile nell’accesso, più flessibile nel suo sviluppo, più facilmente interrotto nel tempo; </a:t>
            </a:r>
          </a:p>
          <a:p>
            <a:pPr marL="342900" indent="-342900" algn="just">
              <a:lnSpc>
                <a:spcPct val="120000"/>
              </a:lnSpc>
              <a:buAutoNum type="alphaLcParenR"/>
            </a:pPr>
            <a:r>
              <a:rPr lang="it-IT" sz="2000" b="1" i="1" dirty="0"/>
              <a:t>Nuovi bisogni familiari</a:t>
            </a:r>
            <a:r>
              <a:rPr lang="it-IT" sz="2000" b="1" dirty="0"/>
              <a:t> </a:t>
            </a:r>
            <a:r>
              <a:rPr lang="it-IT" sz="2000" dirty="0"/>
              <a:t>emergenti legati alle sempre più frequenti rotture delle convivenze, con la nascita di famiglie monoparentali più deboli;  </a:t>
            </a:r>
          </a:p>
          <a:p>
            <a:pPr marL="342900" indent="-342900" algn="just">
              <a:lnSpc>
                <a:spcPct val="120000"/>
              </a:lnSpc>
              <a:buAutoNum type="alphaLcParenR"/>
            </a:pPr>
            <a:r>
              <a:rPr lang="it-IT" sz="2000" b="1" i="1" dirty="0"/>
              <a:t>Aggressione del patrimonio familiare</a:t>
            </a:r>
            <a:r>
              <a:rPr lang="it-IT" sz="2000" b="1" dirty="0"/>
              <a:t> </a:t>
            </a:r>
            <a:r>
              <a:rPr lang="it-IT" sz="2000" dirty="0"/>
              <a:t>(Immobili, Azienda, beni mobili…) da parte dei creditori per un possibile aggravamento delle condizioni economiche in ambiti diversi e un aumento e/o peggioramento della situazione economica;  </a:t>
            </a:r>
          </a:p>
        </p:txBody>
      </p:sp>
      <p:sp>
        <p:nvSpPr>
          <p:cNvPr id="2" name="Segnaposto numero diapositiva 1"/>
          <p:cNvSpPr>
            <a:spLocks noGrp="1"/>
          </p:cNvSpPr>
          <p:nvPr>
            <p:ph type="sldNum" sz="quarter" idx="4"/>
          </p:nvPr>
        </p:nvSpPr>
        <p:spPr/>
        <p:txBody>
          <a:bodyPr/>
          <a:lstStyle/>
          <a:p>
            <a:fld id="{CEE20744-6222-4AA3-9D45-8592154090B2}" type="slidenum">
              <a:rPr lang="it-IT" smtClean="0"/>
              <a:pPr/>
              <a:t>43</a:t>
            </a:fld>
            <a:endParaRPr lang="it-IT" dirty="0"/>
          </a:p>
        </p:txBody>
      </p:sp>
    </p:spTree>
    <p:extLst>
      <p:ext uri="{BB962C8B-B14F-4D97-AF65-F5344CB8AC3E}">
        <p14:creationId xmlns:p14="http://schemas.microsoft.com/office/powerpoint/2010/main" val="199763274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026"/>
          <p:cNvSpPr txBox="1">
            <a:spLocks noChangeArrowheads="1"/>
          </p:cNvSpPr>
          <p:nvPr/>
        </p:nvSpPr>
        <p:spPr bwMode="auto">
          <a:xfrm>
            <a:off x="439172" y="260648"/>
            <a:ext cx="8278812" cy="463846"/>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lgn="ctr">
                <a:solidFill>
                  <a:srgbClr val="6699FF"/>
                </a:solidFill>
                <a:miter lim="800000"/>
                <a:headEnd/>
                <a:tailEnd/>
              </a14:hiddenLine>
            </a:ext>
          </a:extLst>
        </p:spPr>
        <p:txBody>
          <a:bodyPr lIns="90000" tIns="46800" rIns="90000" bIns="46800">
            <a:spAutoFit/>
          </a:bodyPr>
          <a:lstStyle/>
          <a:p>
            <a:pPr algn="ctr">
              <a:defRPr/>
            </a:pPr>
            <a:r>
              <a:rPr lang="it-IT" sz="2400" b="1" dirty="0" smtClean="0">
                <a:solidFill>
                  <a:srgbClr val="F26200"/>
                </a:solidFill>
                <a:latin typeface="Georgia" panose="02040502050405020303" pitchFamily="18" charset="0"/>
              </a:rPr>
              <a:t>L'esigenza di protezione</a:t>
            </a:r>
            <a:endParaRPr lang="it-IT" sz="2400" b="1" dirty="0">
              <a:solidFill>
                <a:srgbClr val="F26200"/>
              </a:solidFill>
              <a:latin typeface="Georgia" panose="02040502050405020303" pitchFamily="18" charset="0"/>
            </a:endParaRPr>
          </a:p>
        </p:txBody>
      </p:sp>
      <p:sp>
        <p:nvSpPr>
          <p:cNvPr id="11" name="Text Box 6"/>
          <p:cNvSpPr txBox="1">
            <a:spLocks noChangeArrowheads="1"/>
          </p:cNvSpPr>
          <p:nvPr/>
        </p:nvSpPr>
        <p:spPr bwMode="auto">
          <a:xfrm>
            <a:off x="414743" y="1124744"/>
            <a:ext cx="8322696" cy="4490396"/>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pPr marL="457200" indent="-457200" algn="just">
              <a:lnSpc>
                <a:spcPct val="120000"/>
              </a:lnSpc>
              <a:buFont typeface="+mj-lt"/>
              <a:buAutoNum type="alphaLcParenR" startAt="4"/>
            </a:pPr>
            <a:r>
              <a:rPr lang="it-IT" sz="2000" b="1" i="1" dirty="0" smtClean="0"/>
              <a:t>Le </a:t>
            </a:r>
            <a:r>
              <a:rPr lang="it-IT" sz="2000" b="1" i="1" dirty="0"/>
              <a:t>conseguenze che possono derivare dall’invecchiamento</a:t>
            </a:r>
            <a:r>
              <a:rPr lang="it-IT" sz="2000" dirty="0"/>
              <a:t>, tenuto conto dei diversi fenomeni che si possono verificare: quello di non poter mantenere il proprio tenore di vita durante la vecchiaia,  quello di risultare di peso per gli altri a causa delle eventuali condizioni di non autosufficienza; la presenza di eventuali gravi malattie come pure la paura di soffrire di solitudine durante la vecchiaia; </a:t>
            </a:r>
          </a:p>
          <a:p>
            <a:pPr marL="457200" indent="-457200" algn="just">
              <a:lnSpc>
                <a:spcPct val="120000"/>
              </a:lnSpc>
              <a:buFont typeface="+mj-lt"/>
              <a:buAutoNum type="alphaLcParenR" startAt="4"/>
            </a:pPr>
            <a:r>
              <a:rPr lang="it-IT" sz="2000" b="1" i="1" dirty="0"/>
              <a:t>Salute e Prevenzione</a:t>
            </a:r>
            <a:r>
              <a:rPr lang="it-IT" sz="2000" b="1" dirty="0"/>
              <a:t> </a:t>
            </a:r>
            <a:r>
              <a:rPr lang="it-IT" sz="2000" dirty="0"/>
              <a:t>derivante da fattori quali la crescente difficoltà del pilastro pubblico sanitario, o il diffondersi di nuove malattie: da una situazione in cui erano prevalenti le malattie infettive e carenziali, si è passati a una preponderanza di quelle cronico-degenerative. </a:t>
            </a:r>
          </a:p>
        </p:txBody>
      </p:sp>
      <p:sp>
        <p:nvSpPr>
          <p:cNvPr id="2" name="Segnaposto numero diapositiva 1"/>
          <p:cNvSpPr>
            <a:spLocks noGrp="1"/>
          </p:cNvSpPr>
          <p:nvPr>
            <p:ph type="sldNum" sz="quarter" idx="4"/>
          </p:nvPr>
        </p:nvSpPr>
        <p:spPr/>
        <p:txBody>
          <a:bodyPr/>
          <a:lstStyle/>
          <a:p>
            <a:fld id="{CEE20744-6222-4AA3-9D45-8592154090B2}" type="slidenum">
              <a:rPr lang="it-IT" smtClean="0"/>
              <a:pPr/>
              <a:t>44</a:t>
            </a:fld>
            <a:endParaRPr lang="it-IT" dirty="0"/>
          </a:p>
        </p:txBody>
      </p:sp>
    </p:spTree>
    <p:extLst>
      <p:ext uri="{BB962C8B-B14F-4D97-AF65-F5344CB8AC3E}">
        <p14:creationId xmlns:p14="http://schemas.microsoft.com/office/powerpoint/2010/main" val="249870000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026"/>
          <p:cNvSpPr txBox="1">
            <a:spLocks noChangeArrowheads="1"/>
          </p:cNvSpPr>
          <p:nvPr/>
        </p:nvSpPr>
        <p:spPr bwMode="auto">
          <a:xfrm>
            <a:off x="439172" y="260648"/>
            <a:ext cx="8278812" cy="833178"/>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lgn="ctr">
                <a:solidFill>
                  <a:srgbClr val="6699FF"/>
                </a:solidFill>
                <a:miter lim="800000"/>
                <a:headEnd/>
                <a:tailEnd/>
              </a14:hiddenLine>
            </a:ext>
          </a:extLst>
        </p:spPr>
        <p:txBody>
          <a:bodyPr lIns="90000" tIns="46800" rIns="90000" bIns="46800">
            <a:spAutoFit/>
          </a:bodyPr>
          <a:lstStyle/>
          <a:p>
            <a:pPr algn="ctr">
              <a:defRPr/>
            </a:pPr>
            <a:r>
              <a:rPr lang="it-IT" sz="2400" b="1" dirty="0">
                <a:solidFill>
                  <a:srgbClr val="F26200"/>
                </a:solidFill>
                <a:latin typeface="Georgia" panose="02040502050405020303" pitchFamily="18" charset="0"/>
              </a:rPr>
              <a:t>Dalla gestione del rischio ai </a:t>
            </a:r>
            <a:r>
              <a:rPr lang="it-IT" sz="2400" b="1" dirty="0" smtClean="0">
                <a:solidFill>
                  <a:srgbClr val="F26200"/>
                </a:solidFill>
                <a:latin typeface="Georgia" panose="02040502050405020303" pitchFamily="18" charset="0"/>
              </a:rPr>
              <a:t>principi </a:t>
            </a:r>
            <a:r>
              <a:rPr lang="it-IT" sz="2400" b="1" dirty="0">
                <a:solidFill>
                  <a:srgbClr val="F26200"/>
                </a:solidFill>
                <a:latin typeface="Georgia" panose="02040502050405020303" pitchFamily="18" charset="0"/>
              </a:rPr>
              <a:t>della Consulenza Patrimoniale</a:t>
            </a:r>
          </a:p>
        </p:txBody>
      </p:sp>
      <p:sp>
        <p:nvSpPr>
          <p:cNvPr id="11" name="Text Box 6"/>
          <p:cNvSpPr txBox="1">
            <a:spLocks noChangeArrowheads="1"/>
          </p:cNvSpPr>
          <p:nvPr/>
        </p:nvSpPr>
        <p:spPr bwMode="auto">
          <a:xfrm>
            <a:off x="414743" y="1124744"/>
            <a:ext cx="8322696" cy="4490396"/>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pPr algn="just">
              <a:lnSpc>
                <a:spcPct val="120000"/>
              </a:lnSpc>
            </a:pPr>
            <a:r>
              <a:rPr lang="it-IT" sz="2000" dirty="0"/>
              <a:t>Per le suddette ragioni stiamo assistendo in questi ultimi anni alla nascita e allo sviluppo della così detta «Consulenza Patrimoniale». </a:t>
            </a:r>
            <a:r>
              <a:rPr lang="it-IT" sz="2000" b="1" dirty="0"/>
              <a:t>Il Consulente Patrimoniale è un partner fiduciario della Persona/Famiglia.</a:t>
            </a:r>
            <a:r>
              <a:rPr lang="it-IT" sz="2000" dirty="0"/>
              <a:t> Un Professionista capace di costruire e coltivare nel tempo un rapporto stretto e costante con il Cliente e i suoi affetti. Il rapporto costruito con il Cliente travalica spesso quello con l’Intermediario Finanziario , Banca o Mandante, diventando prioritario. Sempre più, rispetto al passato, il rapporto è costruito su un livello di  fiducia che non si esprime solo con la delega, ma va oltre, in un rapporto in cui il cliente non ha più un ruolo passivo, ma è parte attiva nelle scelte che attengono alla gestione dei rischi Finanziari, della Persona e del Patrimonio</a:t>
            </a:r>
            <a:r>
              <a:rPr lang="it-IT" sz="2000" dirty="0" smtClean="0"/>
              <a:t>.</a:t>
            </a:r>
            <a:endParaRPr lang="it-IT" sz="2000" dirty="0"/>
          </a:p>
        </p:txBody>
      </p:sp>
      <p:sp>
        <p:nvSpPr>
          <p:cNvPr id="2" name="Segnaposto numero diapositiva 1"/>
          <p:cNvSpPr>
            <a:spLocks noGrp="1"/>
          </p:cNvSpPr>
          <p:nvPr>
            <p:ph type="sldNum" sz="quarter" idx="4"/>
          </p:nvPr>
        </p:nvSpPr>
        <p:spPr/>
        <p:txBody>
          <a:bodyPr/>
          <a:lstStyle/>
          <a:p>
            <a:fld id="{CEE20744-6222-4AA3-9D45-8592154090B2}" type="slidenum">
              <a:rPr lang="it-IT" smtClean="0"/>
              <a:pPr/>
              <a:t>45</a:t>
            </a:fld>
            <a:endParaRPr lang="it-IT" dirty="0"/>
          </a:p>
        </p:txBody>
      </p:sp>
    </p:spTree>
    <p:extLst>
      <p:ext uri="{BB962C8B-B14F-4D97-AF65-F5344CB8AC3E}">
        <p14:creationId xmlns:p14="http://schemas.microsoft.com/office/powerpoint/2010/main" val="177811090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026"/>
          <p:cNvSpPr txBox="1">
            <a:spLocks noChangeArrowheads="1"/>
          </p:cNvSpPr>
          <p:nvPr/>
        </p:nvSpPr>
        <p:spPr bwMode="auto">
          <a:xfrm>
            <a:off x="439172" y="260648"/>
            <a:ext cx="8278812" cy="833178"/>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lgn="ctr">
                <a:solidFill>
                  <a:srgbClr val="6699FF"/>
                </a:solidFill>
                <a:miter lim="800000"/>
                <a:headEnd/>
                <a:tailEnd/>
              </a14:hiddenLine>
            </a:ext>
          </a:extLst>
        </p:spPr>
        <p:txBody>
          <a:bodyPr lIns="90000" tIns="46800" rIns="90000" bIns="46800">
            <a:spAutoFit/>
          </a:bodyPr>
          <a:lstStyle/>
          <a:p>
            <a:pPr algn="ctr">
              <a:defRPr/>
            </a:pPr>
            <a:r>
              <a:rPr lang="it-IT" sz="2400" b="1" dirty="0">
                <a:solidFill>
                  <a:srgbClr val="F26200"/>
                </a:solidFill>
                <a:latin typeface="Georgia" panose="02040502050405020303" pitchFamily="18" charset="0"/>
              </a:rPr>
              <a:t>Dalla gestione del rischio ai </a:t>
            </a:r>
            <a:r>
              <a:rPr lang="it-IT" sz="2400" b="1" dirty="0" smtClean="0">
                <a:solidFill>
                  <a:srgbClr val="F26200"/>
                </a:solidFill>
                <a:latin typeface="Georgia" panose="02040502050405020303" pitchFamily="18" charset="0"/>
              </a:rPr>
              <a:t>principi </a:t>
            </a:r>
            <a:r>
              <a:rPr lang="it-IT" sz="2400" b="1" dirty="0">
                <a:solidFill>
                  <a:srgbClr val="F26200"/>
                </a:solidFill>
                <a:latin typeface="Georgia" panose="02040502050405020303" pitchFamily="18" charset="0"/>
              </a:rPr>
              <a:t>della Consulenza Patrimoniale</a:t>
            </a:r>
          </a:p>
        </p:txBody>
      </p:sp>
      <p:sp>
        <p:nvSpPr>
          <p:cNvPr id="11" name="Text Box 6"/>
          <p:cNvSpPr txBox="1">
            <a:spLocks noChangeArrowheads="1"/>
          </p:cNvSpPr>
          <p:nvPr/>
        </p:nvSpPr>
        <p:spPr bwMode="auto">
          <a:xfrm>
            <a:off x="414743" y="1124744"/>
            <a:ext cx="8322696" cy="2643737"/>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pPr algn="just">
              <a:lnSpc>
                <a:spcPct val="120000"/>
              </a:lnSpc>
            </a:pPr>
            <a:r>
              <a:rPr lang="it-IT" sz="2000" dirty="0" smtClean="0"/>
              <a:t>Ecco </a:t>
            </a:r>
            <a:r>
              <a:rPr lang="it-IT" sz="2000" dirty="0"/>
              <a:t>perché è importante che la Consulenza Patrimoniale non si limiti alla gestione degli </a:t>
            </a:r>
            <a:r>
              <a:rPr lang="it-IT" sz="2000" dirty="0" err="1"/>
              <a:t>asset</a:t>
            </a:r>
            <a:r>
              <a:rPr lang="it-IT" sz="2000" dirty="0"/>
              <a:t> finanziari, ma si estenda alla gestione del Patrimonio complessivo del Cliente  articolato in tutte le sue componenti. È necessario passare da una logica di prodotto e di </a:t>
            </a:r>
            <a:r>
              <a:rPr lang="it-IT" sz="2000" dirty="0" err="1"/>
              <a:t>asset</a:t>
            </a:r>
            <a:r>
              <a:rPr lang="it-IT" sz="2000" dirty="0"/>
              <a:t> finanziari ad una gestione integrata del patrimonio e degli eventi che, nella logica Life </a:t>
            </a:r>
            <a:r>
              <a:rPr lang="it-IT" sz="2000" dirty="0" err="1"/>
              <a:t>Cycle</a:t>
            </a:r>
            <a:r>
              <a:rPr lang="it-IT" sz="2000" dirty="0"/>
              <a:t> e a prescindere dall’entità di ricchezza, possono avere ripercussioni patrimoniali sugli interessi molteplici del Cliente.    </a:t>
            </a:r>
          </a:p>
        </p:txBody>
      </p:sp>
      <p:sp>
        <p:nvSpPr>
          <p:cNvPr id="2" name="Segnaposto numero diapositiva 1"/>
          <p:cNvSpPr>
            <a:spLocks noGrp="1"/>
          </p:cNvSpPr>
          <p:nvPr>
            <p:ph type="sldNum" sz="quarter" idx="4"/>
          </p:nvPr>
        </p:nvSpPr>
        <p:spPr/>
        <p:txBody>
          <a:bodyPr/>
          <a:lstStyle/>
          <a:p>
            <a:fld id="{CEE20744-6222-4AA3-9D45-8592154090B2}" type="slidenum">
              <a:rPr lang="it-IT" smtClean="0"/>
              <a:pPr/>
              <a:t>46</a:t>
            </a:fld>
            <a:endParaRPr lang="it-IT" dirty="0"/>
          </a:p>
        </p:txBody>
      </p:sp>
      <p:pic>
        <p:nvPicPr>
          <p:cNvPr id="5" name="Immagin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31336" y="3933056"/>
            <a:ext cx="4089509" cy="3892279"/>
          </a:xfrm>
          <a:prstGeom prst="rect">
            <a:avLst/>
          </a:prstGeom>
        </p:spPr>
      </p:pic>
    </p:spTree>
    <p:extLst>
      <p:ext uri="{BB962C8B-B14F-4D97-AF65-F5344CB8AC3E}">
        <p14:creationId xmlns:p14="http://schemas.microsoft.com/office/powerpoint/2010/main" val="172259946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026"/>
          <p:cNvSpPr txBox="1">
            <a:spLocks noChangeArrowheads="1"/>
          </p:cNvSpPr>
          <p:nvPr/>
        </p:nvSpPr>
        <p:spPr bwMode="auto">
          <a:xfrm>
            <a:off x="439172" y="260648"/>
            <a:ext cx="8278812" cy="463846"/>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lgn="ctr">
                <a:solidFill>
                  <a:srgbClr val="6699FF"/>
                </a:solidFill>
                <a:miter lim="800000"/>
                <a:headEnd/>
                <a:tailEnd/>
              </a14:hiddenLine>
            </a:ext>
          </a:extLst>
        </p:spPr>
        <p:txBody>
          <a:bodyPr lIns="90000" tIns="46800" rIns="90000" bIns="46800">
            <a:spAutoFit/>
          </a:bodyPr>
          <a:lstStyle/>
          <a:p>
            <a:pPr algn="ctr">
              <a:defRPr/>
            </a:pPr>
            <a:r>
              <a:rPr lang="it-IT" sz="2400" b="1" dirty="0" smtClean="0">
                <a:solidFill>
                  <a:srgbClr val="F26200"/>
                </a:solidFill>
                <a:latin typeface="Georgia" panose="02040502050405020303" pitchFamily="18" charset="0"/>
                <a:ea typeface="+mj-ea"/>
                <a:cs typeface="+mj-cs"/>
              </a:rPr>
              <a:t>Blocco 2 – Test 1</a:t>
            </a:r>
            <a:endParaRPr lang="it-IT" sz="2400" b="1" dirty="0">
              <a:solidFill>
                <a:srgbClr val="F26200"/>
              </a:solidFill>
              <a:latin typeface="Georgia" panose="02040502050405020303" pitchFamily="18" charset="0"/>
              <a:ea typeface="+mj-ea"/>
              <a:cs typeface="+mj-cs"/>
            </a:endParaRPr>
          </a:p>
        </p:txBody>
      </p:sp>
      <p:sp>
        <p:nvSpPr>
          <p:cNvPr id="11" name="Text Box 6"/>
          <p:cNvSpPr txBox="1">
            <a:spLocks noChangeArrowheads="1"/>
          </p:cNvSpPr>
          <p:nvPr/>
        </p:nvSpPr>
        <p:spPr bwMode="auto">
          <a:xfrm>
            <a:off x="395288" y="1484784"/>
            <a:ext cx="8322696" cy="3416320"/>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pPr algn="just">
              <a:lnSpc>
                <a:spcPct val="120000"/>
              </a:lnSpc>
              <a:defRPr/>
            </a:pPr>
            <a:r>
              <a:rPr lang="it-IT" sz="2000" dirty="0"/>
              <a:t>Domanda 1</a:t>
            </a:r>
            <a:r>
              <a:rPr lang="it-IT" sz="2000" dirty="0" smtClean="0"/>
              <a:t>: Quale delle seguenti alternative è corretta parlando del concetto di rischio</a:t>
            </a:r>
            <a:r>
              <a:rPr lang="it-IT" sz="2000" dirty="0" smtClean="0">
                <a:cs typeface="Arial" charset="0"/>
              </a:rPr>
              <a:t>?</a:t>
            </a:r>
            <a:endParaRPr lang="it-IT" sz="2000" dirty="0">
              <a:cs typeface="Arial" charset="0"/>
            </a:endParaRPr>
          </a:p>
          <a:p>
            <a:pPr algn="just">
              <a:lnSpc>
                <a:spcPct val="120000"/>
              </a:lnSpc>
            </a:pPr>
            <a:endParaRPr lang="it-IT" sz="2000" dirty="0"/>
          </a:p>
          <a:p>
            <a:pPr marL="457200" indent="-457200" algn="just">
              <a:lnSpc>
                <a:spcPct val="120000"/>
              </a:lnSpc>
              <a:buFont typeface="+mj-lt"/>
              <a:buAutoNum type="arabicParenR"/>
            </a:pPr>
            <a:r>
              <a:rPr lang="it-IT" sz="2000" b="1" dirty="0" smtClean="0"/>
              <a:t>Il rischio può essere calcolato</a:t>
            </a:r>
            <a:endParaRPr lang="it-IT" sz="2000" b="1" dirty="0"/>
          </a:p>
          <a:p>
            <a:pPr marL="457200" indent="-457200" algn="just">
              <a:lnSpc>
                <a:spcPct val="120000"/>
              </a:lnSpc>
              <a:buFont typeface="+mj-lt"/>
              <a:buAutoNum type="arabicParenR"/>
            </a:pPr>
            <a:r>
              <a:rPr lang="it-IT" sz="2000" dirty="0" smtClean="0"/>
              <a:t>È una condizione </a:t>
            </a:r>
            <a:r>
              <a:rPr lang="it-IT" sz="2000" dirty="0"/>
              <a:t>nella quale non esiste </a:t>
            </a:r>
            <a:r>
              <a:rPr lang="it-IT" sz="2000" dirty="0" smtClean="0"/>
              <a:t>una </a:t>
            </a:r>
            <a:r>
              <a:rPr lang="it-IT" sz="2000" dirty="0"/>
              <a:t>distribuzione di probabilità</a:t>
            </a:r>
          </a:p>
          <a:p>
            <a:pPr marL="457200" indent="-457200" algn="just">
              <a:lnSpc>
                <a:spcPct val="120000"/>
              </a:lnSpc>
              <a:buFont typeface="+mj-lt"/>
              <a:buAutoNum type="arabicParenR"/>
            </a:pPr>
            <a:r>
              <a:rPr lang="it-IT" sz="2000" dirty="0" smtClean="0"/>
              <a:t>Il rischio è sinonimo di incertezza</a:t>
            </a:r>
            <a:endParaRPr lang="it-IT" sz="2000" dirty="0"/>
          </a:p>
          <a:p>
            <a:pPr marL="457200" indent="-457200" algn="just">
              <a:lnSpc>
                <a:spcPct val="120000"/>
              </a:lnSpc>
              <a:buFont typeface="+mj-lt"/>
              <a:buAutoNum type="arabicParenR"/>
            </a:pPr>
            <a:r>
              <a:rPr lang="it-IT" sz="2000" dirty="0" smtClean="0"/>
              <a:t>Il rischio è sempre certo</a:t>
            </a:r>
            <a:endParaRPr lang="it-IT" sz="2000" dirty="0" smtClean="0">
              <a:cs typeface="Arial" charset="0"/>
            </a:endParaRPr>
          </a:p>
          <a:p>
            <a:pPr algn="just">
              <a:lnSpc>
                <a:spcPct val="120000"/>
              </a:lnSpc>
              <a:defRPr/>
            </a:pPr>
            <a:endParaRPr lang="it-IT" sz="2000" dirty="0" smtClean="0">
              <a:cs typeface="Arial" charset="0"/>
            </a:endParaRPr>
          </a:p>
        </p:txBody>
      </p:sp>
      <p:sp>
        <p:nvSpPr>
          <p:cNvPr id="2" name="Segnaposto numero diapositiva 1"/>
          <p:cNvSpPr>
            <a:spLocks noGrp="1"/>
          </p:cNvSpPr>
          <p:nvPr>
            <p:ph type="sldNum" sz="quarter" idx="4"/>
          </p:nvPr>
        </p:nvSpPr>
        <p:spPr/>
        <p:txBody>
          <a:bodyPr/>
          <a:lstStyle/>
          <a:p>
            <a:fld id="{CEE20744-6222-4AA3-9D45-8592154090B2}" type="slidenum">
              <a:rPr lang="it-IT" smtClean="0"/>
              <a:pPr/>
              <a:t>47</a:t>
            </a:fld>
            <a:endParaRPr lang="it-IT"/>
          </a:p>
        </p:txBody>
      </p:sp>
    </p:spTree>
    <p:extLst>
      <p:ext uri="{BB962C8B-B14F-4D97-AF65-F5344CB8AC3E}">
        <p14:creationId xmlns:p14="http://schemas.microsoft.com/office/powerpoint/2010/main" val="658952032"/>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026"/>
          <p:cNvSpPr txBox="1">
            <a:spLocks noChangeArrowheads="1"/>
          </p:cNvSpPr>
          <p:nvPr/>
        </p:nvSpPr>
        <p:spPr bwMode="auto">
          <a:xfrm>
            <a:off x="439172" y="260648"/>
            <a:ext cx="8278812" cy="463846"/>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lgn="ctr">
                <a:solidFill>
                  <a:srgbClr val="6699FF"/>
                </a:solidFill>
                <a:miter lim="800000"/>
                <a:headEnd/>
                <a:tailEnd/>
              </a14:hiddenLine>
            </a:ext>
          </a:extLst>
        </p:spPr>
        <p:txBody>
          <a:bodyPr lIns="90000" tIns="46800" rIns="90000" bIns="46800">
            <a:spAutoFit/>
          </a:bodyPr>
          <a:lstStyle/>
          <a:p>
            <a:pPr algn="ctr">
              <a:defRPr/>
            </a:pPr>
            <a:r>
              <a:rPr lang="it-IT" sz="2400" b="1" dirty="0" smtClean="0">
                <a:solidFill>
                  <a:srgbClr val="F26200"/>
                </a:solidFill>
                <a:latin typeface="Georgia" panose="02040502050405020303" pitchFamily="18" charset="0"/>
                <a:ea typeface="+mj-ea"/>
                <a:cs typeface="+mj-cs"/>
              </a:rPr>
              <a:t>Blocco 2 – Test 2</a:t>
            </a:r>
            <a:endParaRPr lang="it-IT" sz="2400" b="1" dirty="0">
              <a:solidFill>
                <a:srgbClr val="F26200"/>
              </a:solidFill>
              <a:latin typeface="Georgia" panose="02040502050405020303" pitchFamily="18" charset="0"/>
              <a:ea typeface="+mj-ea"/>
              <a:cs typeface="+mj-cs"/>
            </a:endParaRPr>
          </a:p>
        </p:txBody>
      </p:sp>
      <p:sp>
        <p:nvSpPr>
          <p:cNvPr id="11" name="Text Box 6"/>
          <p:cNvSpPr txBox="1">
            <a:spLocks noChangeArrowheads="1"/>
          </p:cNvSpPr>
          <p:nvPr/>
        </p:nvSpPr>
        <p:spPr bwMode="auto">
          <a:xfrm>
            <a:off x="395288" y="1484784"/>
            <a:ext cx="8322696" cy="3046988"/>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pPr algn="just">
              <a:lnSpc>
                <a:spcPct val="120000"/>
              </a:lnSpc>
              <a:defRPr/>
            </a:pPr>
            <a:r>
              <a:rPr lang="it-IT" sz="2000" dirty="0"/>
              <a:t>Domanda </a:t>
            </a:r>
            <a:r>
              <a:rPr lang="it-IT" sz="2000" dirty="0" smtClean="0"/>
              <a:t>2: Selezionare l'alternativa corretta. Se un rischio è familiare…</a:t>
            </a:r>
            <a:endParaRPr lang="it-IT" sz="2000" dirty="0">
              <a:cs typeface="Arial" charset="0"/>
            </a:endParaRPr>
          </a:p>
          <a:p>
            <a:pPr algn="just">
              <a:lnSpc>
                <a:spcPct val="120000"/>
              </a:lnSpc>
            </a:pPr>
            <a:endParaRPr lang="it-IT" sz="2000" dirty="0"/>
          </a:p>
          <a:p>
            <a:pPr marL="457200" indent="-457200" algn="just">
              <a:lnSpc>
                <a:spcPct val="120000"/>
              </a:lnSpc>
              <a:buFont typeface="+mj-lt"/>
              <a:buAutoNum type="arabicParenR"/>
            </a:pPr>
            <a:r>
              <a:rPr lang="it-IT" sz="2000" b="1" dirty="0" smtClean="0"/>
              <a:t>…incute meno timore di rischi non noti</a:t>
            </a:r>
          </a:p>
          <a:p>
            <a:pPr marL="457200" indent="-457200" algn="just">
              <a:lnSpc>
                <a:spcPct val="120000"/>
              </a:lnSpc>
              <a:buFont typeface="+mj-lt"/>
              <a:buAutoNum type="arabicParenR"/>
            </a:pPr>
            <a:r>
              <a:rPr lang="it-IT" sz="2000" dirty="0" smtClean="0"/>
              <a:t>…incute più timore di rischi non noti</a:t>
            </a:r>
          </a:p>
          <a:p>
            <a:pPr marL="457200" indent="-457200" algn="just">
              <a:lnSpc>
                <a:spcPct val="120000"/>
              </a:lnSpc>
              <a:buFont typeface="+mj-lt"/>
              <a:buAutoNum type="arabicParenR"/>
            </a:pPr>
            <a:r>
              <a:rPr lang="it-IT" sz="2000" dirty="0" smtClean="0"/>
              <a:t>…incute lo stesso timore di rischi non noti</a:t>
            </a:r>
          </a:p>
          <a:p>
            <a:pPr marL="457200" indent="-457200" algn="just">
              <a:lnSpc>
                <a:spcPct val="120000"/>
              </a:lnSpc>
              <a:buFont typeface="+mj-lt"/>
              <a:buAutoNum type="arabicParenR"/>
            </a:pPr>
            <a:r>
              <a:rPr lang="it-IT" sz="2000" dirty="0" smtClean="0"/>
              <a:t>...non possiamo dire nulla circa l'atteggiamento generale che gli individui hanno verso tali rischi</a:t>
            </a:r>
            <a:endParaRPr lang="it-IT" sz="2000" dirty="0">
              <a:cs typeface="Arial" charset="0"/>
            </a:endParaRPr>
          </a:p>
        </p:txBody>
      </p:sp>
      <p:sp>
        <p:nvSpPr>
          <p:cNvPr id="2" name="Segnaposto numero diapositiva 1"/>
          <p:cNvSpPr>
            <a:spLocks noGrp="1"/>
          </p:cNvSpPr>
          <p:nvPr>
            <p:ph type="sldNum" sz="quarter" idx="4"/>
          </p:nvPr>
        </p:nvSpPr>
        <p:spPr/>
        <p:txBody>
          <a:bodyPr/>
          <a:lstStyle/>
          <a:p>
            <a:fld id="{CEE20744-6222-4AA3-9D45-8592154090B2}" type="slidenum">
              <a:rPr lang="it-IT" smtClean="0"/>
              <a:pPr/>
              <a:t>48</a:t>
            </a:fld>
            <a:endParaRPr lang="it-IT"/>
          </a:p>
        </p:txBody>
      </p:sp>
    </p:spTree>
    <p:extLst>
      <p:ext uri="{BB962C8B-B14F-4D97-AF65-F5344CB8AC3E}">
        <p14:creationId xmlns:p14="http://schemas.microsoft.com/office/powerpoint/2010/main" val="58439259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026"/>
          <p:cNvSpPr txBox="1">
            <a:spLocks noChangeArrowheads="1"/>
          </p:cNvSpPr>
          <p:nvPr/>
        </p:nvSpPr>
        <p:spPr bwMode="auto">
          <a:xfrm>
            <a:off x="439172" y="260648"/>
            <a:ext cx="8278812" cy="463846"/>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lgn="ctr">
                <a:solidFill>
                  <a:srgbClr val="6699FF"/>
                </a:solidFill>
                <a:miter lim="800000"/>
                <a:headEnd/>
                <a:tailEnd/>
              </a14:hiddenLine>
            </a:ext>
          </a:extLst>
        </p:spPr>
        <p:txBody>
          <a:bodyPr lIns="90000" tIns="46800" rIns="90000" bIns="46800">
            <a:spAutoFit/>
          </a:bodyPr>
          <a:lstStyle/>
          <a:p>
            <a:pPr algn="ctr">
              <a:defRPr/>
            </a:pPr>
            <a:r>
              <a:rPr lang="it-IT" sz="2400" b="1" dirty="0" smtClean="0">
                <a:solidFill>
                  <a:srgbClr val="F26200"/>
                </a:solidFill>
                <a:latin typeface="Georgia" panose="02040502050405020303" pitchFamily="18" charset="0"/>
                <a:ea typeface="+mj-ea"/>
                <a:cs typeface="+mj-cs"/>
              </a:rPr>
              <a:t>Blocco 2 – Test </a:t>
            </a:r>
            <a:r>
              <a:rPr lang="it-IT" sz="2400" b="1" dirty="0">
                <a:solidFill>
                  <a:srgbClr val="F26200"/>
                </a:solidFill>
                <a:latin typeface="Georgia" panose="02040502050405020303" pitchFamily="18" charset="0"/>
                <a:ea typeface="+mj-ea"/>
                <a:cs typeface="+mj-cs"/>
              </a:rPr>
              <a:t>3</a:t>
            </a:r>
          </a:p>
        </p:txBody>
      </p:sp>
      <p:sp>
        <p:nvSpPr>
          <p:cNvPr id="11" name="Text Box 6"/>
          <p:cNvSpPr txBox="1">
            <a:spLocks noChangeArrowheads="1"/>
          </p:cNvSpPr>
          <p:nvPr/>
        </p:nvSpPr>
        <p:spPr bwMode="auto">
          <a:xfrm>
            <a:off x="395288" y="1484784"/>
            <a:ext cx="8322696" cy="2677656"/>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pPr algn="just">
              <a:lnSpc>
                <a:spcPct val="120000"/>
              </a:lnSpc>
              <a:defRPr/>
            </a:pPr>
            <a:r>
              <a:rPr lang="it-IT" sz="2000" dirty="0"/>
              <a:t>Domanda </a:t>
            </a:r>
            <a:r>
              <a:rPr lang="it-IT" sz="2000" dirty="0" smtClean="0"/>
              <a:t>3: Quale delle seguenti alternative non è una fase del processo di gestione dei rischi</a:t>
            </a:r>
            <a:r>
              <a:rPr lang="it-IT" sz="2000" dirty="0" smtClean="0">
                <a:cs typeface="Arial" charset="0"/>
              </a:rPr>
              <a:t>?</a:t>
            </a:r>
            <a:endParaRPr lang="it-IT" sz="2000" dirty="0">
              <a:cs typeface="Arial" charset="0"/>
            </a:endParaRPr>
          </a:p>
          <a:p>
            <a:pPr algn="just">
              <a:lnSpc>
                <a:spcPct val="120000"/>
              </a:lnSpc>
            </a:pPr>
            <a:endParaRPr lang="it-IT" sz="2000" dirty="0"/>
          </a:p>
          <a:p>
            <a:pPr marL="457200" indent="-457200" algn="just">
              <a:lnSpc>
                <a:spcPct val="120000"/>
              </a:lnSpc>
              <a:buFont typeface="+mj-lt"/>
              <a:buAutoNum type="arabicParenR"/>
            </a:pPr>
            <a:r>
              <a:rPr lang="it-IT" sz="2000" b="1" dirty="0" smtClean="0"/>
              <a:t>Protezione</a:t>
            </a:r>
            <a:endParaRPr lang="it-IT" sz="2000" b="1" dirty="0"/>
          </a:p>
          <a:p>
            <a:pPr marL="457200" indent="-457200" algn="just">
              <a:lnSpc>
                <a:spcPct val="120000"/>
              </a:lnSpc>
              <a:buFont typeface="+mj-lt"/>
              <a:buAutoNum type="arabicParenR"/>
            </a:pPr>
            <a:r>
              <a:rPr lang="it-IT" sz="2000" dirty="0" smtClean="0"/>
              <a:t>Mappatura dei rischi</a:t>
            </a:r>
            <a:endParaRPr lang="it-IT" sz="2000" dirty="0"/>
          </a:p>
          <a:p>
            <a:pPr marL="457200" indent="-457200" algn="just">
              <a:lnSpc>
                <a:spcPct val="120000"/>
              </a:lnSpc>
              <a:buFont typeface="+mj-lt"/>
              <a:buAutoNum type="arabicParenR"/>
            </a:pPr>
            <a:r>
              <a:rPr lang="it-IT" sz="2000" dirty="0" smtClean="0"/>
              <a:t>Sviluppo di strategie di monitoraggio</a:t>
            </a:r>
            <a:endParaRPr lang="it-IT" sz="2000" dirty="0"/>
          </a:p>
          <a:p>
            <a:pPr marL="457200" indent="-457200" algn="just">
              <a:lnSpc>
                <a:spcPct val="120000"/>
              </a:lnSpc>
              <a:buFont typeface="+mj-lt"/>
              <a:buAutoNum type="arabicParenR"/>
            </a:pPr>
            <a:r>
              <a:rPr lang="it-IT" sz="2000" dirty="0"/>
              <a:t>Definizione delle priorità </a:t>
            </a:r>
            <a:r>
              <a:rPr lang="it-IT" sz="2000" dirty="0" smtClean="0"/>
              <a:t>di intervento</a:t>
            </a:r>
          </a:p>
        </p:txBody>
      </p:sp>
      <p:sp>
        <p:nvSpPr>
          <p:cNvPr id="2" name="Segnaposto numero diapositiva 1"/>
          <p:cNvSpPr>
            <a:spLocks noGrp="1"/>
          </p:cNvSpPr>
          <p:nvPr>
            <p:ph type="sldNum" sz="quarter" idx="4"/>
          </p:nvPr>
        </p:nvSpPr>
        <p:spPr/>
        <p:txBody>
          <a:bodyPr/>
          <a:lstStyle/>
          <a:p>
            <a:fld id="{CEE20744-6222-4AA3-9D45-8592154090B2}" type="slidenum">
              <a:rPr lang="it-IT" smtClean="0"/>
              <a:pPr/>
              <a:t>49</a:t>
            </a:fld>
            <a:endParaRPr lang="it-IT"/>
          </a:p>
        </p:txBody>
      </p:sp>
    </p:spTree>
    <p:extLst>
      <p:ext uri="{BB962C8B-B14F-4D97-AF65-F5344CB8AC3E}">
        <p14:creationId xmlns:p14="http://schemas.microsoft.com/office/powerpoint/2010/main" val="303323069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026"/>
          <p:cNvSpPr txBox="1">
            <a:spLocks noChangeArrowheads="1"/>
          </p:cNvSpPr>
          <p:nvPr/>
        </p:nvSpPr>
        <p:spPr bwMode="auto">
          <a:xfrm>
            <a:off x="439172" y="260648"/>
            <a:ext cx="8278812" cy="463846"/>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lgn="ctr">
                <a:solidFill>
                  <a:srgbClr val="6699FF"/>
                </a:solidFill>
                <a:miter lim="800000"/>
                <a:headEnd/>
                <a:tailEnd/>
              </a14:hiddenLine>
            </a:ext>
          </a:extLst>
        </p:spPr>
        <p:txBody>
          <a:bodyPr lIns="90000" tIns="46800" rIns="90000" bIns="46800">
            <a:spAutoFit/>
          </a:bodyPr>
          <a:lstStyle/>
          <a:p>
            <a:pPr algn="ctr">
              <a:defRPr/>
            </a:pPr>
            <a:r>
              <a:rPr lang="it-IT" sz="2400" b="1" dirty="0" smtClean="0">
                <a:solidFill>
                  <a:srgbClr val="F26200"/>
                </a:solidFill>
                <a:latin typeface="Georgia" panose="02040502050405020303" pitchFamily="18" charset="0"/>
                <a:ea typeface="+mj-ea"/>
                <a:cs typeface="+mj-cs"/>
              </a:rPr>
              <a:t>Il quadro generale</a:t>
            </a:r>
            <a:endParaRPr lang="it-IT" sz="2400" b="1" dirty="0">
              <a:solidFill>
                <a:srgbClr val="F26200"/>
              </a:solidFill>
              <a:latin typeface="Georgia" panose="02040502050405020303" pitchFamily="18" charset="0"/>
              <a:ea typeface="+mj-ea"/>
              <a:cs typeface="+mj-cs"/>
            </a:endParaRPr>
          </a:p>
        </p:txBody>
      </p:sp>
      <p:sp>
        <p:nvSpPr>
          <p:cNvPr id="11" name="Text Box 6"/>
          <p:cNvSpPr txBox="1">
            <a:spLocks noChangeArrowheads="1"/>
          </p:cNvSpPr>
          <p:nvPr/>
        </p:nvSpPr>
        <p:spPr bwMode="auto">
          <a:xfrm>
            <a:off x="414743" y="1124744"/>
            <a:ext cx="8322696" cy="5632311"/>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pPr algn="just">
              <a:lnSpc>
                <a:spcPct val="120000"/>
              </a:lnSpc>
            </a:pPr>
            <a:r>
              <a:rPr lang="it-IT" sz="2000" dirty="0" smtClean="0"/>
              <a:t>Ma </a:t>
            </a:r>
            <a:r>
              <a:rPr lang="it-IT" sz="2000" dirty="0"/>
              <a:t>a questa </a:t>
            </a:r>
            <a:r>
              <a:rPr lang="it-IT" sz="2000" dirty="0" smtClean="0"/>
              <a:t>evoluzione </a:t>
            </a:r>
            <a:r>
              <a:rPr lang="it-IT" sz="2000" dirty="0"/>
              <a:t>industriale e commerciale risponde come contraltare la Crisi Economica dell’ultimo decennio che incide sugli assetti sociali della popolazione e sul welfare pubblico. Il ceto medio risulta sempre più fragile, la disoccupazione giovanile ha assunto proporzioni insostenibili e le fasce più anziane delle popolazione, vuoi per il prolungarsi della vita media, vuoi per la carenza di strutture di supporto e per l’impossibilità di molte famiglie di farsene carico, necessitano di assistenza e protezione.</a:t>
            </a:r>
          </a:p>
          <a:p>
            <a:pPr algn="just">
              <a:lnSpc>
                <a:spcPct val="120000"/>
              </a:lnSpc>
            </a:pPr>
            <a:r>
              <a:rPr lang="it-IT" sz="2000" dirty="0"/>
              <a:t>Naturalmente il fatto di attraversare una crisi lunga e profonda come quella che abbiamo conosciuto sollecita anche la nascita di nuovi timori e la percezione di rischi che vanno al di là di quelli tradizionalmente coperti dal mondo assicurativo, </a:t>
            </a:r>
            <a:r>
              <a:rPr lang="it-IT" sz="2000" b="1" dirty="0"/>
              <a:t>stimolando in parallelo l’assunzione di responsabilità più dirette da parte degli individui con il conseguente bisogno di «Proteggere» il proprio Patrimonio familiare . </a:t>
            </a:r>
            <a:r>
              <a:rPr lang="it-IT" sz="2000" dirty="0"/>
              <a:t> </a:t>
            </a:r>
          </a:p>
        </p:txBody>
      </p:sp>
      <p:sp>
        <p:nvSpPr>
          <p:cNvPr id="2" name="Segnaposto numero diapositiva 1"/>
          <p:cNvSpPr>
            <a:spLocks noGrp="1"/>
          </p:cNvSpPr>
          <p:nvPr>
            <p:ph type="sldNum" sz="quarter" idx="4"/>
          </p:nvPr>
        </p:nvSpPr>
        <p:spPr/>
        <p:txBody>
          <a:bodyPr/>
          <a:lstStyle/>
          <a:p>
            <a:fld id="{CEE20744-6222-4AA3-9D45-8592154090B2}" type="slidenum">
              <a:rPr lang="it-IT" smtClean="0"/>
              <a:pPr/>
              <a:t>5</a:t>
            </a:fld>
            <a:endParaRPr lang="it-IT" dirty="0"/>
          </a:p>
        </p:txBody>
      </p:sp>
    </p:spTree>
    <p:extLst>
      <p:ext uri="{BB962C8B-B14F-4D97-AF65-F5344CB8AC3E}">
        <p14:creationId xmlns:p14="http://schemas.microsoft.com/office/powerpoint/2010/main" val="1792334251"/>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026"/>
          <p:cNvSpPr txBox="1">
            <a:spLocks noChangeArrowheads="1"/>
          </p:cNvSpPr>
          <p:nvPr/>
        </p:nvSpPr>
        <p:spPr bwMode="auto">
          <a:xfrm>
            <a:off x="439172" y="260648"/>
            <a:ext cx="8278812" cy="463846"/>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lgn="ctr">
                <a:solidFill>
                  <a:srgbClr val="6699FF"/>
                </a:solidFill>
                <a:miter lim="800000"/>
                <a:headEnd/>
                <a:tailEnd/>
              </a14:hiddenLine>
            </a:ext>
          </a:extLst>
        </p:spPr>
        <p:txBody>
          <a:bodyPr lIns="90000" tIns="46800" rIns="90000" bIns="46800">
            <a:spAutoFit/>
          </a:bodyPr>
          <a:lstStyle/>
          <a:p>
            <a:pPr algn="ctr">
              <a:defRPr/>
            </a:pPr>
            <a:r>
              <a:rPr lang="it-IT" sz="2400" b="1" dirty="0" smtClean="0">
                <a:solidFill>
                  <a:srgbClr val="F26200"/>
                </a:solidFill>
                <a:latin typeface="Georgia" panose="02040502050405020303" pitchFamily="18" charset="0"/>
                <a:ea typeface="+mj-ea"/>
                <a:cs typeface="+mj-cs"/>
              </a:rPr>
              <a:t>INDICE</a:t>
            </a:r>
            <a:endParaRPr lang="it-IT" sz="2400" b="1" dirty="0">
              <a:solidFill>
                <a:srgbClr val="F26200"/>
              </a:solidFill>
              <a:latin typeface="Georgia" panose="02040502050405020303" pitchFamily="18" charset="0"/>
              <a:ea typeface="+mj-ea"/>
              <a:cs typeface="+mj-cs"/>
            </a:endParaRPr>
          </a:p>
        </p:txBody>
      </p:sp>
      <p:sp>
        <p:nvSpPr>
          <p:cNvPr id="5" name="Rectangle 4"/>
          <p:cNvSpPr/>
          <p:nvPr/>
        </p:nvSpPr>
        <p:spPr>
          <a:xfrm>
            <a:off x="921560" y="1345992"/>
            <a:ext cx="7610880" cy="4190314"/>
          </a:xfrm>
          <a:prstGeom prst="rect">
            <a:avLst/>
          </a:prstGeom>
        </p:spPr>
        <p:txBody>
          <a:bodyPr wrap="square">
            <a:spAutoFit/>
          </a:bodyPr>
          <a:lstStyle/>
          <a:p>
            <a:pPr marL="342900" indent="-342900">
              <a:lnSpc>
                <a:spcPct val="150000"/>
              </a:lnSpc>
              <a:buFont typeface="Arial" panose="020B0604020202020204" pitchFamily="34" charset="0"/>
              <a:buChar char="•"/>
            </a:pPr>
            <a:r>
              <a:rPr lang="it-IT" sz="2000" dirty="0"/>
              <a:t>Lo scenario attuale</a:t>
            </a:r>
          </a:p>
          <a:p>
            <a:pPr marL="342900" indent="-342900">
              <a:lnSpc>
                <a:spcPct val="150000"/>
              </a:lnSpc>
              <a:buFont typeface="Arial" panose="020B0604020202020204" pitchFamily="34" charset="0"/>
              <a:buChar char="•"/>
            </a:pPr>
            <a:r>
              <a:rPr lang="it-IT" sz="2000" dirty="0"/>
              <a:t>Il rischio: un'introduzione</a:t>
            </a:r>
          </a:p>
          <a:p>
            <a:pPr marL="342900" indent="-342900">
              <a:lnSpc>
                <a:spcPct val="150000"/>
              </a:lnSpc>
              <a:buFont typeface="Arial" panose="020B0604020202020204" pitchFamily="34" charset="0"/>
              <a:buChar char="•"/>
            </a:pPr>
            <a:r>
              <a:rPr lang="it-IT" sz="2000" dirty="0"/>
              <a:t>Il bisogno di sicurezza</a:t>
            </a:r>
          </a:p>
          <a:p>
            <a:pPr marL="342900" indent="-342900">
              <a:lnSpc>
                <a:spcPct val="150000"/>
              </a:lnSpc>
              <a:buFont typeface="Arial" panose="020B0604020202020204" pitchFamily="34" charset="0"/>
              <a:buChar char="•"/>
            </a:pPr>
            <a:r>
              <a:rPr lang="it-IT" sz="2000" b="1" dirty="0"/>
              <a:t>Il rischio al tempo della </a:t>
            </a:r>
            <a:r>
              <a:rPr lang="it-IT" sz="2000" b="1" dirty="0" err="1"/>
              <a:t>MiFID</a:t>
            </a:r>
            <a:endParaRPr lang="it-IT" sz="2000" b="1" dirty="0"/>
          </a:p>
          <a:p>
            <a:pPr marL="342900" indent="-342900">
              <a:lnSpc>
                <a:spcPct val="150000"/>
              </a:lnSpc>
              <a:buFont typeface="Arial" panose="020B0604020202020204" pitchFamily="34" charset="0"/>
              <a:buChar char="•"/>
            </a:pPr>
            <a:r>
              <a:rPr lang="it-IT" sz="2000" dirty="0"/>
              <a:t>La pianificazione finanziaria ed il rendimento di portafoglio</a:t>
            </a:r>
          </a:p>
          <a:p>
            <a:pPr marL="342900" indent="-342900">
              <a:lnSpc>
                <a:spcPct val="150000"/>
              </a:lnSpc>
              <a:buFont typeface="Arial" panose="020B0604020202020204" pitchFamily="34" charset="0"/>
              <a:buChar char="•"/>
            </a:pPr>
            <a:r>
              <a:rPr lang="it-IT" sz="2000" dirty="0"/>
              <a:t>La mappa dei rischi degli investimenti obbligazionari e azionari</a:t>
            </a:r>
          </a:p>
          <a:p>
            <a:pPr marL="342900" indent="-342900">
              <a:lnSpc>
                <a:spcPct val="150000"/>
              </a:lnSpc>
              <a:buFont typeface="Arial" panose="020B0604020202020204" pitchFamily="34" charset="0"/>
              <a:buChar char="•"/>
            </a:pPr>
            <a:r>
              <a:rPr lang="it-IT" sz="2000" dirty="0"/>
              <a:t>Gli strumenti alternativi di investimento</a:t>
            </a:r>
          </a:p>
          <a:p>
            <a:pPr marL="342900" indent="-342900">
              <a:lnSpc>
                <a:spcPct val="150000"/>
              </a:lnSpc>
              <a:buFont typeface="Arial" panose="020B0604020202020204" pitchFamily="34" charset="0"/>
              <a:buChar char="•"/>
            </a:pPr>
            <a:r>
              <a:rPr lang="it-IT" sz="2000" dirty="0"/>
              <a:t>I benefici della diversificazione del portafoglio</a:t>
            </a:r>
          </a:p>
          <a:p>
            <a:pPr marL="342900" indent="-342900">
              <a:lnSpc>
                <a:spcPct val="150000"/>
              </a:lnSpc>
              <a:buFont typeface="Arial" panose="020B0604020202020204" pitchFamily="34" charset="0"/>
              <a:buChar char="•"/>
            </a:pPr>
            <a:r>
              <a:rPr lang="it-IT" sz="2000" dirty="0"/>
              <a:t>Le strategie di gestione del portafoglio</a:t>
            </a:r>
          </a:p>
        </p:txBody>
      </p:sp>
      <p:sp>
        <p:nvSpPr>
          <p:cNvPr id="2" name="Segnaposto numero diapositiva 1"/>
          <p:cNvSpPr>
            <a:spLocks noGrp="1"/>
          </p:cNvSpPr>
          <p:nvPr>
            <p:ph type="sldNum" sz="quarter" idx="4"/>
          </p:nvPr>
        </p:nvSpPr>
        <p:spPr/>
        <p:txBody>
          <a:bodyPr/>
          <a:lstStyle/>
          <a:p>
            <a:fld id="{CEE20744-6222-4AA3-9D45-8592154090B2}" type="slidenum">
              <a:rPr lang="it-IT" smtClean="0"/>
              <a:pPr/>
              <a:t>50</a:t>
            </a:fld>
            <a:endParaRPr lang="it-IT"/>
          </a:p>
        </p:txBody>
      </p:sp>
    </p:spTree>
    <p:extLst>
      <p:ext uri="{BB962C8B-B14F-4D97-AF65-F5344CB8AC3E}">
        <p14:creationId xmlns:p14="http://schemas.microsoft.com/office/powerpoint/2010/main" val="3801103981"/>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026"/>
          <p:cNvSpPr txBox="1">
            <a:spLocks noChangeArrowheads="1"/>
          </p:cNvSpPr>
          <p:nvPr/>
        </p:nvSpPr>
        <p:spPr bwMode="auto">
          <a:xfrm>
            <a:off x="439172" y="260648"/>
            <a:ext cx="8278812" cy="463846"/>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lgn="ctr">
                <a:solidFill>
                  <a:srgbClr val="6699FF"/>
                </a:solidFill>
                <a:miter lim="800000"/>
                <a:headEnd/>
                <a:tailEnd/>
              </a14:hiddenLine>
            </a:ext>
          </a:extLst>
        </p:spPr>
        <p:txBody>
          <a:bodyPr lIns="90000" tIns="46800" rIns="90000" bIns="46800">
            <a:spAutoFit/>
          </a:bodyPr>
          <a:lstStyle/>
          <a:p>
            <a:pPr algn="ctr">
              <a:defRPr/>
            </a:pPr>
            <a:r>
              <a:rPr lang="it-IT" sz="2400" b="1" dirty="0" smtClean="0">
                <a:solidFill>
                  <a:srgbClr val="F26200"/>
                </a:solidFill>
                <a:latin typeface="Georgia" panose="02040502050405020303" pitchFamily="18" charset="0"/>
              </a:rPr>
              <a:t>Il rischio al tempo della </a:t>
            </a:r>
            <a:r>
              <a:rPr lang="it-IT" sz="2400" b="1" dirty="0" err="1" smtClean="0">
                <a:solidFill>
                  <a:srgbClr val="F26200"/>
                </a:solidFill>
                <a:latin typeface="Georgia" panose="02040502050405020303" pitchFamily="18" charset="0"/>
              </a:rPr>
              <a:t>MiFID</a:t>
            </a:r>
            <a:endParaRPr lang="it-IT" sz="2400" b="1" dirty="0">
              <a:solidFill>
                <a:srgbClr val="F26200"/>
              </a:solidFill>
              <a:latin typeface="Georgia" panose="02040502050405020303" pitchFamily="18" charset="0"/>
            </a:endParaRPr>
          </a:p>
        </p:txBody>
      </p:sp>
      <p:sp>
        <p:nvSpPr>
          <p:cNvPr id="11" name="Text Box 6"/>
          <p:cNvSpPr txBox="1">
            <a:spLocks noChangeArrowheads="1"/>
          </p:cNvSpPr>
          <p:nvPr/>
        </p:nvSpPr>
        <p:spPr bwMode="auto">
          <a:xfrm>
            <a:off x="414743" y="1124744"/>
            <a:ext cx="8322696" cy="4893647"/>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pPr algn="just">
              <a:lnSpc>
                <a:spcPct val="120000"/>
              </a:lnSpc>
            </a:pPr>
            <a:r>
              <a:rPr lang="it-IT" sz="2000" dirty="0"/>
              <a:t>Il 3 gennaio 2018 è stata una data epocale per le imprese di servizi finanziari in tutta Europa. Perché sono entrati in vigore i cambiamenti normativi della Direttiva sugli strumenti dei mercati finanziari nota come </a:t>
            </a:r>
            <a:r>
              <a:rPr lang="it-IT" sz="2000" dirty="0" err="1"/>
              <a:t>MiFID</a:t>
            </a:r>
            <a:r>
              <a:rPr lang="it-IT" sz="2000" dirty="0"/>
              <a:t> II che è stata elaborata come risposta alla crisi finanziaria globale del 2008 e interessa le società di produzione, distribuzione e negoziazione di strumenti finanziari in Italia e nell’Unione europea. </a:t>
            </a:r>
          </a:p>
          <a:p>
            <a:pPr algn="just">
              <a:lnSpc>
                <a:spcPct val="120000"/>
              </a:lnSpc>
            </a:pPr>
            <a:r>
              <a:rPr lang="it-IT" sz="2000" dirty="0"/>
              <a:t>Dall’introduzione delle Direttive </a:t>
            </a:r>
            <a:r>
              <a:rPr lang="it-IT" sz="2000" dirty="0" err="1"/>
              <a:t>MiFID</a:t>
            </a:r>
            <a:r>
              <a:rPr lang="it-IT" sz="2000" dirty="0"/>
              <a:t> (I e II) emerge la </a:t>
            </a:r>
            <a:r>
              <a:rPr lang="it-IT" sz="2000" b="1" dirty="0"/>
              <a:t>centralità dell’investitore</a:t>
            </a:r>
            <a:r>
              <a:rPr lang="it-IT" sz="2000" dirty="0"/>
              <a:t>, in quanto </a:t>
            </a:r>
            <a:r>
              <a:rPr lang="it-IT" sz="2000" b="1" dirty="0"/>
              <a:t>persona potenzialmente inesperta ed esposta a possibili errori nelle scelte finanziarie</a:t>
            </a:r>
            <a:r>
              <a:rPr lang="it-IT" sz="2000" dirty="0"/>
              <a:t>, e quindi soggetto da tutelare e guidare in ogni fase del processo d’investimento. Da questo punto di vista, la consulenza finanziaria diventa essenziale per ridurre l’asimmetria informativa esistente tra il cliente e il suo consulente, e per cercare di operare in uno scenario di incertezza. </a:t>
            </a:r>
          </a:p>
        </p:txBody>
      </p:sp>
      <p:sp>
        <p:nvSpPr>
          <p:cNvPr id="2" name="Segnaposto numero diapositiva 1"/>
          <p:cNvSpPr>
            <a:spLocks noGrp="1"/>
          </p:cNvSpPr>
          <p:nvPr>
            <p:ph type="sldNum" sz="quarter" idx="4"/>
          </p:nvPr>
        </p:nvSpPr>
        <p:spPr/>
        <p:txBody>
          <a:bodyPr/>
          <a:lstStyle/>
          <a:p>
            <a:fld id="{CEE20744-6222-4AA3-9D45-8592154090B2}" type="slidenum">
              <a:rPr lang="it-IT" smtClean="0"/>
              <a:pPr/>
              <a:t>51</a:t>
            </a:fld>
            <a:endParaRPr lang="it-IT" dirty="0"/>
          </a:p>
        </p:txBody>
      </p:sp>
    </p:spTree>
    <p:extLst>
      <p:ext uri="{BB962C8B-B14F-4D97-AF65-F5344CB8AC3E}">
        <p14:creationId xmlns:p14="http://schemas.microsoft.com/office/powerpoint/2010/main" val="1247100159"/>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026"/>
          <p:cNvSpPr txBox="1">
            <a:spLocks noChangeArrowheads="1"/>
          </p:cNvSpPr>
          <p:nvPr/>
        </p:nvSpPr>
        <p:spPr bwMode="auto">
          <a:xfrm>
            <a:off x="439172" y="260648"/>
            <a:ext cx="8278812" cy="463846"/>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lgn="ctr">
                <a:solidFill>
                  <a:srgbClr val="6699FF"/>
                </a:solidFill>
                <a:miter lim="800000"/>
                <a:headEnd/>
                <a:tailEnd/>
              </a14:hiddenLine>
            </a:ext>
          </a:extLst>
        </p:spPr>
        <p:txBody>
          <a:bodyPr lIns="90000" tIns="46800" rIns="90000" bIns="46800">
            <a:spAutoFit/>
          </a:bodyPr>
          <a:lstStyle/>
          <a:p>
            <a:pPr algn="ctr">
              <a:defRPr/>
            </a:pPr>
            <a:r>
              <a:rPr lang="it-IT" sz="2400" b="1" dirty="0" smtClean="0">
                <a:solidFill>
                  <a:srgbClr val="F26200"/>
                </a:solidFill>
                <a:latin typeface="Georgia" panose="02040502050405020303" pitchFamily="18" charset="0"/>
              </a:rPr>
              <a:t>Il rischio al tempo della </a:t>
            </a:r>
            <a:r>
              <a:rPr lang="it-IT" sz="2400" b="1" dirty="0" err="1" smtClean="0">
                <a:solidFill>
                  <a:srgbClr val="F26200"/>
                </a:solidFill>
                <a:latin typeface="Georgia" panose="02040502050405020303" pitchFamily="18" charset="0"/>
              </a:rPr>
              <a:t>MiFID</a:t>
            </a:r>
            <a:endParaRPr lang="it-IT" sz="2400" b="1" dirty="0">
              <a:solidFill>
                <a:srgbClr val="F26200"/>
              </a:solidFill>
              <a:latin typeface="Georgia" panose="02040502050405020303" pitchFamily="18" charset="0"/>
            </a:endParaRPr>
          </a:p>
        </p:txBody>
      </p:sp>
      <p:sp>
        <p:nvSpPr>
          <p:cNvPr id="11" name="Text Box 6"/>
          <p:cNvSpPr txBox="1">
            <a:spLocks noChangeArrowheads="1"/>
          </p:cNvSpPr>
          <p:nvPr/>
        </p:nvSpPr>
        <p:spPr bwMode="auto">
          <a:xfrm>
            <a:off x="414743" y="1124744"/>
            <a:ext cx="8322696" cy="6740307"/>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pPr algn="just">
              <a:lnSpc>
                <a:spcPct val="120000"/>
              </a:lnSpc>
            </a:pPr>
            <a:r>
              <a:rPr lang="it-IT" sz="2000" dirty="0" smtClean="0"/>
              <a:t>In </a:t>
            </a:r>
            <a:r>
              <a:rPr lang="it-IT" sz="2000" dirty="0"/>
              <a:t>pratica, ogni intermediario deve rendere noto al cliente il proprio grado di autonomia e di indipendenza sui consigli che offre, oltre a rendere trasparente il compenso che il cliente investitore deve pagare, distinguendo in maniera chiara tra costo della consulenza e commissioni sui prodotti. Gli intermediari (banche, </a:t>
            </a:r>
            <a:r>
              <a:rPr lang="it-IT" sz="2000" dirty="0" err="1"/>
              <a:t>sim</a:t>
            </a:r>
            <a:r>
              <a:rPr lang="it-IT" sz="2000" dirty="0"/>
              <a:t>, reti) devono scegliere se lavorare in un regime di dipendenza o di indipendenza e comunicarlo esplicitamente al cliente. </a:t>
            </a:r>
          </a:p>
          <a:p>
            <a:pPr algn="just">
              <a:lnSpc>
                <a:spcPct val="120000"/>
              </a:lnSpc>
            </a:pPr>
            <a:r>
              <a:rPr lang="it-IT" sz="2000" dirty="0"/>
              <a:t>L’innalzamento del livello di tutela dei risparmiatori, introdotto dall’apparato normativo </a:t>
            </a:r>
            <a:r>
              <a:rPr lang="it-IT" sz="2000" dirty="0" err="1"/>
              <a:t>MiFID</a:t>
            </a:r>
            <a:r>
              <a:rPr lang="it-IT" sz="2000" dirty="0"/>
              <a:t> auspica che l’investitore debba essere “accompagnato” nel momento in cui deve effettuare le scelte d’investimento, sia per la presenza di possibili asimmetrie informative, sia per fattori quali una inadeguata cultura finanziaria, o per le caratteristiche psicologiche soggettive che possono influire nella percezione dello stesso prodotto finanziario da parte di differenti </a:t>
            </a:r>
            <a:r>
              <a:rPr lang="it-IT" sz="2000" dirty="0" smtClean="0"/>
              <a:t>investitori. Il </a:t>
            </a:r>
            <a:r>
              <a:rPr lang="it-IT" sz="2000" dirty="0"/>
              <a:t>che presuppone la </a:t>
            </a:r>
            <a:r>
              <a:rPr lang="it-IT" sz="2000" b="1" dirty="0"/>
              <a:t>partecipazione attiva e informata del cliente all’interno della relazione e nel processo </a:t>
            </a:r>
            <a:r>
              <a:rPr lang="it-IT" sz="2000" b="1" dirty="0" err="1"/>
              <a:t>consulenziale</a:t>
            </a:r>
            <a:r>
              <a:rPr lang="it-IT" sz="2000" b="1" dirty="0"/>
              <a:t>. </a:t>
            </a:r>
            <a:r>
              <a:rPr lang="it-IT" sz="2000" dirty="0"/>
              <a:t> Ma </a:t>
            </a:r>
            <a:r>
              <a:rPr lang="it-IT" sz="2000" dirty="0" err="1" smtClean="0"/>
              <a:t>esitono</a:t>
            </a:r>
            <a:r>
              <a:rPr lang="it-IT" sz="2000" dirty="0" smtClean="0"/>
              <a:t> </a:t>
            </a:r>
            <a:r>
              <a:rPr lang="it-IT" sz="2000" dirty="0"/>
              <a:t>profonde differenze percettive e interpretative del/i «rischio/i» che gli individui hanno rispetto agli Esperti.</a:t>
            </a:r>
          </a:p>
        </p:txBody>
      </p:sp>
      <p:sp>
        <p:nvSpPr>
          <p:cNvPr id="2" name="Segnaposto numero diapositiva 1"/>
          <p:cNvSpPr>
            <a:spLocks noGrp="1"/>
          </p:cNvSpPr>
          <p:nvPr>
            <p:ph type="sldNum" sz="quarter" idx="4"/>
          </p:nvPr>
        </p:nvSpPr>
        <p:spPr/>
        <p:txBody>
          <a:bodyPr/>
          <a:lstStyle/>
          <a:p>
            <a:fld id="{CEE20744-6222-4AA3-9D45-8592154090B2}" type="slidenum">
              <a:rPr lang="it-IT" smtClean="0"/>
              <a:pPr/>
              <a:t>52</a:t>
            </a:fld>
            <a:endParaRPr lang="it-IT" dirty="0"/>
          </a:p>
        </p:txBody>
      </p:sp>
    </p:spTree>
    <p:extLst>
      <p:ext uri="{BB962C8B-B14F-4D97-AF65-F5344CB8AC3E}">
        <p14:creationId xmlns:p14="http://schemas.microsoft.com/office/powerpoint/2010/main" val="2187620200"/>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026"/>
          <p:cNvSpPr txBox="1">
            <a:spLocks noChangeArrowheads="1"/>
          </p:cNvSpPr>
          <p:nvPr/>
        </p:nvSpPr>
        <p:spPr bwMode="auto">
          <a:xfrm>
            <a:off x="439172" y="260648"/>
            <a:ext cx="8278812" cy="463846"/>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lgn="ctr">
                <a:solidFill>
                  <a:srgbClr val="6699FF"/>
                </a:solidFill>
                <a:miter lim="800000"/>
                <a:headEnd/>
                <a:tailEnd/>
              </a14:hiddenLine>
            </a:ext>
          </a:extLst>
        </p:spPr>
        <p:txBody>
          <a:bodyPr lIns="90000" tIns="46800" rIns="90000" bIns="46800">
            <a:spAutoFit/>
          </a:bodyPr>
          <a:lstStyle/>
          <a:p>
            <a:pPr algn="ctr">
              <a:defRPr/>
            </a:pPr>
            <a:r>
              <a:rPr lang="it-IT" sz="2400" b="1" dirty="0" smtClean="0">
                <a:solidFill>
                  <a:srgbClr val="F26200"/>
                </a:solidFill>
                <a:latin typeface="Georgia" panose="02040502050405020303" pitchFamily="18" charset="0"/>
              </a:rPr>
              <a:t>La valutazione del rischio: Persone ed Esperti</a:t>
            </a:r>
            <a:endParaRPr lang="it-IT" sz="2400" b="1" dirty="0">
              <a:solidFill>
                <a:srgbClr val="F26200"/>
              </a:solidFill>
              <a:latin typeface="Georgia" panose="02040502050405020303" pitchFamily="18" charset="0"/>
            </a:endParaRPr>
          </a:p>
        </p:txBody>
      </p:sp>
      <p:sp>
        <p:nvSpPr>
          <p:cNvPr id="11" name="Text Box 6"/>
          <p:cNvSpPr txBox="1">
            <a:spLocks noChangeArrowheads="1"/>
          </p:cNvSpPr>
          <p:nvPr/>
        </p:nvSpPr>
        <p:spPr bwMode="auto">
          <a:xfrm>
            <a:off x="414743" y="1124744"/>
            <a:ext cx="8322696" cy="5262979"/>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pPr algn="just">
              <a:lnSpc>
                <a:spcPct val="120000"/>
              </a:lnSpc>
            </a:pPr>
            <a:r>
              <a:rPr lang="it-IT" sz="2000" dirty="0"/>
              <a:t>Ci sono infatti diversi elementi che nella valutazione dei rischi distinguono l’approccio scientifico (statistico), tipico degli esperti da quello empirico, tipico degli individui</a:t>
            </a:r>
            <a:r>
              <a:rPr lang="it-IT" sz="2000" dirty="0" smtClean="0"/>
              <a:t>.</a:t>
            </a:r>
          </a:p>
          <a:p>
            <a:pPr algn="just">
              <a:lnSpc>
                <a:spcPct val="120000"/>
              </a:lnSpc>
            </a:pPr>
            <a:endParaRPr lang="it-IT" sz="2000" dirty="0"/>
          </a:p>
          <a:p>
            <a:pPr marL="457200" indent="-457200" algn="just">
              <a:lnSpc>
                <a:spcPct val="120000"/>
              </a:lnSpc>
              <a:buAutoNum type="arabicPeriod"/>
            </a:pPr>
            <a:r>
              <a:rPr lang="it-IT" sz="2000" b="1" dirty="0" smtClean="0"/>
              <a:t>Le </a:t>
            </a:r>
            <a:r>
              <a:rPr lang="it-IT" sz="2000" b="1" dirty="0"/>
              <a:t>Emozioni</a:t>
            </a:r>
            <a:r>
              <a:rPr lang="it-IT" sz="2000" dirty="0"/>
              <a:t>: gli esperti valutano i rischi in base a calcoli scientifici, mentre le persone li valutano in base alle emozioni, negative e positive, suscitate dal rischio </a:t>
            </a:r>
            <a:r>
              <a:rPr lang="it-IT" sz="2000" dirty="0" smtClean="0"/>
              <a:t>stesso.</a:t>
            </a:r>
          </a:p>
          <a:p>
            <a:pPr marL="457200" indent="-457200" algn="just">
              <a:lnSpc>
                <a:spcPct val="120000"/>
              </a:lnSpc>
              <a:buAutoNum type="arabicPeriod"/>
            </a:pPr>
            <a:r>
              <a:rPr lang="it-IT" sz="2000" b="1" dirty="0" smtClean="0"/>
              <a:t>I </a:t>
            </a:r>
            <a:r>
              <a:rPr lang="it-IT" sz="2000" b="1" dirty="0"/>
              <a:t>Benefici</a:t>
            </a:r>
            <a:r>
              <a:rPr lang="it-IT" sz="2000" dirty="0"/>
              <a:t>: per gli esperti, i benefici e i rischi sono tra loro indipendenti; per le persone comuni invece sono negativamente correlati: se le persone giudicano i rischi alti, valuteranno i benefici molto bassi e </a:t>
            </a:r>
            <a:r>
              <a:rPr lang="it-IT" sz="2000" dirty="0" smtClean="0"/>
              <a:t>viceversa.</a:t>
            </a:r>
          </a:p>
          <a:p>
            <a:pPr marL="457200" indent="-457200" algn="just">
              <a:lnSpc>
                <a:spcPct val="120000"/>
              </a:lnSpc>
              <a:buAutoNum type="arabicPeriod"/>
            </a:pPr>
            <a:r>
              <a:rPr lang="it-IT" sz="2000" b="1" dirty="0" smtClean="0"/>
              <a:t>Incontrollabilità̀</a:t>
            </a:r>
            <a:r>
              <a:rPr lang="it-IT" sz="2000" dirty="0"/>
              <a:t>: per gli esperti, il rischio di un comportamento non dipende dalla persona che lo mette in atto, mentre per il pubblico questo fattore conta molto. </a:t>
            </a:r>
          </a:p>
        </p:txBody>
      </p:sp>
      <p:sp>
        <p:nvSpPr>
          <p:cNvPr id="2" name="Segnaposto numero diapositiva 1"/>
          <p:cNvSpPr>
            <a:spLocks noGrp="1"/>
          </p:cNvSpPr>
          <p:nvPr>
            <p:ph type="sldNum" sz="quarter" idx="4"/>
          </p:nvPr>
        </p:nvSpPr>
        <p:spPr/>
        <p:txBody>
          <a:bodyPr/>
          <a:lstStyle/>
          <a:p>
            <a:fld id="{CEE20744-6222-4AA3-9D45-8592154090B2}" type="slidenum">
              <a:rPr lang="it-IT" smtClean="0"/>
              <a:pPr/>
              <a:t>53</a:t>
            </a:fld>
            <a:endParaRPr lang="it-IT" dirty="0"/>
          </a:p>
        </p:txBody>
      </p:sp>
    </p:spTree>
    <p:extLst>
      <p:ext uri="{BB962C8B-B14F-4D97-AF65-F5344CB8AC3E}">
        <p14:creationId xmlns:p14="http://schemas.microsoft.com/office/powerpoint/2010/main" val="747239983"/>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026"/>
          <p:cNvSpPr txBox="1">
            <a:spLocks noChangeArrowheads="1"/>
          </p:cNvSpPr>
          <p:nvPr/>
        </p:nvSpPr>
        <p:spPr bwMode="auto">
          <a:xfrm>
            <a:off x="439172" y="260648"/>
            <a:ext cx="8278812" cy="463846"/>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lgn="ctr">
                <a:solidFill>
                  <a:srgbClr val="6699FF"/>
                </a:solidFill>
                <a:miter lim="800000"/>
                <a:headEnd/>
                <a:tailEnd/>
              </a14:hiddenLine>
            </a:ext>
          </a:extLst>
        </p:spPr>
        <p:txBody>
          <a:bodyPr lIns="90000" tIns="46800" rIns="90000" bIns="46800">
            <a:spAutoFit/>
          </a:bodyPr>
          <a:lstStyle/>
          <a:p>
            <a:pPr algn="ctr">
              <a:defRPr/>
            </a:pPr>
            <a:r>
              <a:rPr lang="it-IT" sz="2400" b="1" dirty="0" smtClean="0">
                <a:solidFill>
                  <a:srgbClr val="F26200"/>
                </a:solidFill>
                <a:latin typeface="Georgia" panose="02040502050405020303" pitchFamily="18" charset="0"/>
              </a:rPr>
              <a:t>La valutazione del rischio: Persone ed Esperti</a:t>
            </a:r>
            <a:endParaRPr lang="it-IT" sz="2400" b="1" dirty="0">
              <a:solidFill>
                <a:srgbClr val="F26200"/>
              </a:solidFill>
              <a:latin typeface="Georgia" panose="02040502050405020303" pitchFamily="18" charset="0"/>
            </a:endParaRPr>
          </a:p>
        </p:txBody>
      </p:sp>
      <p:sp>
        <p:nvSpPr>
          <p:cNvPr id="11" name="Text Box 6"/>
          <p:cNvSpPr txBox="1">
            <a:spLocks noChangeArrowheads="1"/>
          </p:cNvSpPr>
          <p:nvPr/>
        </p:nvSpPr>
        <p:spPr bwMode="auto">
          <a:xfrm>
            <a:off x="414743" y="1124744"/>
            <a:ext cx="8322696" cy="6001643"/>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pPr algn="just">
              <a:lnSpc>
                <a:spcPct val="120000"/>
              </a:lnSpc>
            </a:pPr>
            <a:r>
              <a:rPr lang="it-IT" sz="2000" dirty="0" smtClean="0"/>
              <a:t>4</a:t>
            </a:r>
            <a:r>
              <a:rPr lang="it-IT" sz="2000" dirty="0"/>
              <a:t>. </a:t>
            </a:r>
            <a:r>
              <a:rPr lang="it-IT" sz="2000" b="1" dirty="0" err="1"/>
              <a:t>Catastroficità</a:t>
            </a:r>
            <a:r>
              <a:rPr lang="it-IT" sz="2000" b="1" dirty="0"/>
              <a:t>̀</a:t>
            </a:r>
            <a:r>
              <a:rPr lang="it-IT" sz="2000" dirty="0"/>
              <a:t>: le persone ritengono più̀ pericoloso un evento catastrofico che fa migliaia di vittime nello stesso istante, rispetto ad eventi, come gli infortuni sul lavoro, che fanno relativamente poche vittime allo stesso momento, ma accadono frequentemente. Per gli esperti, invece, entrambi i rischi sono ugualmente pericolosi e </a:t>
            </a:r>
            <a:r>
              <a:rPr lang="it-IT" sz="2000" dirty="0" smtClean="0"/>
              <a:t>gravi.</a:t>
            </a:r>
          </a:p>
          <a:p>
            <a:pPr algn="just">
              <a:lnSpc>
                <a:spcPct val="120000"/>
              </a:lnSpc>
            </a:pPr>
            <a:endParaRPr lang="it-IT" sz="2000" dirty="0"/>
          </a:p>
          <a:p>
            <a:pPr algn="just">
              <a:lnSpc>
                <a:spcPct val="120000"/>
              </a:lnSpc>
            </a:pPr>
            <a:r>
              <a:rPr lang="it-IT" sz="2000" dirty="0" smtClean="0"/>
              <a:t>5</a:t>
            </a:r>
            <a:r>
              <a:rPr lang="it-IT" sz="2000" dirty="0"/>
              <a:t>. </a:t>
            </a:r>
            <a:r>
              <a:rPr lang="it-IT" sz="2000" b="1" dirty="0"/>
              <a:t>Cecità psicologica </a:t>
            </a:r>
            <a:r>
              <a:rPr lang="it-IT" sz="2000" dirty="0"/>
              <a:t>(</a:t>
            </a:r>
            <a:r>
              <a:rPr lang="it-IT" sz="2000" dirty="0" err="1"/>
              <a:t>psicological</a:t>
            </a:r>
            <a:r>
              <a:rPr lang="it-IT" sz="2000" dirty="0"/>
              <a:t> </a:t>
            </a:r>
            <a:r>
              <a:rPr lang="it-IT" sz="2000" dirty="0" err="1"/>
              <a:t>numbing</a:t>
            </a:r>
            <a:r>
              <a:rPr lang="it-IT" sz="2000" dirty="0"/>
              <a:t>): per l’esperto ogni vita umana ha lo stesso valore; per le persone comuni non è così: se la vittima </a:t>
            </a:r>
            <a:r>
              <a:rPr lang="it-IT" sz="2000" dirty="0" err="1"/>
              <a:t>puo</a:t>
            </a:r>
            <a:r>
              <a:rPr lang="it-IT" sz="2000" dirty="0"/>
              <a:t>̀ essere identificabile con il nome o con una foto, ha un impatto psicologico maggiore rispetto a quando si tratta di una vittima generica. Sembra che questo effetto sia dovuto all’empatia che spesso si prova per le persone simili a </a:t>
            </a:r>
            <a:r>
              <a:rPr lang="it-IT" sz="2000" dirty="0" smtClean="0"/>
              <a:t>noi.</a:t>
            </a:r>
          </a:p>
          <a:p>
            <a:pPr algn="just">
              <a:lnSpc>
                <a:spcPct val="120000"/>
              </a:lnSpc>
            </a:pPr>
            <a:endParaRPr lang="it-IT" sz="2000" dirty="0"/>
          </a:p>
          <a:p>
            <a:pPr algn="just">
              <a:lnSpc>
                <a:spcPct val="120000"/>
              </a:lnSpc>
            </a:pPr>
            <a:r>
              <a:rPr lang="it-IT" sz="2000" dirty="0" smtClean="0"/>
              <a:t>6</a:t>
            </a:r>
            <a:r>
              <a:rPr lang="it-IT" sz="2000" dirty="0"/>
              <a:t>. </a:t>
            </a:r>
            <a:r>
              <a:rPr lang="it-IT" sz="2000" b="1" dirty="0"/>
              <a:t>Volontarietà dell’esposizione</a:t>
            </a:r>
            <a:r>
              <a:rPr lang="it-IT" sz="2000" dirty="0"/>
              <a:t>: se il rischio è imposto dall’esterno, come l’inquinamento, è percepito come più intollerabile e grave rispetto ad un rischio a cui ci si espone volontariamente (per esempio fumare</a:t>
            </a:r>
            <a:r>
              <a:rPr lang="it-IT" sz="2000" dirty="0" smtClean="0"/>
              <a:t>).</a:t>
            </a:r>
            <a:endParaRPr lang="it-IT" sz="2000" dirty="0"/>
          </a:p>
        </p:txBody>
      </p:sp>
      <p:sp>
        <p:nvSpPr>
          <p:cNvPr id="2" name="Segnaposto numero diapositiva 1"/>
          <p:cNvSpPr>
            <a:spLocks noGrp="1"/>
          </p:cNvSpPr>
          <p:nvPr>
            <p:ph type="sldNum" sz="quarter" idx="4"/>
          </p:nvPr>
        </p:nvSpPr>
        <p:spPr/>
        <p:txBody>
          <a:bodyPr/>
          <a:lstStyle/>
          <a:p>
            <a:fld id="{CEE20744-6222-4AA3-9D45-8592154090B2}" type="slidenum">
              <a:rPr lang="it-IT" smtClean="0"/>
              <a:pPr/>
              <a:t>54</a:t>
            </a:fld>
            <a:endParaRPr lang="it-IT" dirty="0"/>
          </a:p>
        </p:txBody>
      </p:sp>
    </p:spTree>
    <p:extLst>
      <p:ext uri="{BB962C8B-B14F-4D97-AF65-F5344CB8AC3E}">
        <p14:creationId xmlns:p14="http://schemas.microsoft.com/office/powerpoint/2010/main" val="789076563"/>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026"/>
          <p:cNvSpPr txBox="1">
            <a:spLocks noChangeArrowheads="1"/>
          </p:cNvSpPr>
          <p:nvPr/>
        </p:nvSpPr>
        <p:spPr bwMode="auto">
          <a:xfrm>
            <a:off x="439172" y="260648"/>
            <a:ext cx="8278812" cy="463846"/>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lgn="ctr">
                <a:solidFill>
                  <a:srgbClr val="6699FF"/>
                </a:solidFill>
                <a:miter lim="800000"/>
                <a:headEnd/>
                <a:tailEnd/>
              </a14:hiddenLine>
            </a:ext>
          </a:extLst>
        </p:spPr>
        <p:txBody>
          <a:bodyPr lIns="90000" tIns="46800" rIns="90000" bIns="46800">
            <a:spAutoFit/>
          </a:bodyPr>
          <a:lstStyle/>
          <a:p>
            <a:pPr algn="ctr">
              <a:defRPr/>
            </a:pPr>
            <a:r>
              <a:rPr lang="it-IT" sz="2400" b="1" dirty="0" smtClean="0">
                <a:solidFill>
                  <a:srgbClr val="F26200"/>
                </a:solidFill>
                <a:latin typeface="Georgia" panose="02040502050405020303" pitchFamily="18" charset="0"/>
              </a:rPr>
              <a:t>La valutazione del rischio: Persone ed Esperti</a:t>
            </a:r>
            <a:endParaRPr lang="it-IT" sz="2400" b="1" dirty="0">
              <a:solidFill>
                <a:srgbClr val="F26200"/>
              </a:solidFill>
              <a:latin typeface="Georgia" panose="02040502050405020303" pitchFamily="18" charset="0"/>
            </a:endParaRPr>
          </a:p>
        </p:txBody>
      </p:sp>
      <p:sp>
        <p:nvSpPr>
          <p:cNvPr id="11" name="Text Box 6"/>
          <p:cNvSpPr txBox="1">
            <a:spLocks noChangeArrowheads="1"/>
          </p:cNvSpPr>
          <p:nvPr/>
        </p:nvSpPr>
        <p:spPr bwMode="auto">
          <a:xfrm>
            <a:off x="414743" y="1124744"/>
            <a:ext cx="8322696" cy="5632311"/>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pPr algn="just">
              <a:lnSpc>
                <a:spcPct val="120000"/>
              </a:lnSpc>
            </a:pPr>
            <a:r>
              <a:rPr lang="it-IT" sz="2000" dirty="0" smtClean="0"/>
              <a:t>7</a:t>
            </a:r>
            <a:r>
              <a:rPr lang="it-IT" sz="2000" dirty="0"/>
              <a:t>. </a:t>
            </a:r>
            <a:r>
              <a:rPr lang="it-IT" sz="2000" b="1" dirty="0"/>
              <a:t>Conoscenza del rischio: </a:t>
            </a:r>
            <a:r>
              <a:rPr lang="it-IT" sz="2000" dirty="0"/>
              <a:t>Il confronto tra  esperti e non esperti consente di apprezzare il ruolo della conoscenza sulla percezione del rischio. Per la gente comune la relazione tra il grado di conoscenza del rischio e percezione del rischio non è univoca a volte è positiva (più lo conosco più lo giudico rischioso) altre volte è negativa (meno lo conosco più lo giudico rischioso). Per gli Esperti, invece, la relazione tra conoscenza del rischio e percezione del pericolo è sempre </a:t>
            </a:r>
            <a:r>
              <a:rPr lang="it-IT" sz="2000" dirty="0" smtClean="0"/>
              <a:t>negativa.</a:t>
            </a:r>
            <a:endParaRPr lang="it-IT" sz="2000" b="1" dirty="0" smtClean="0"/>
          </a:p>
          <a:p>
            <a:pPr algn="just">
              <a:lnSpc>
                <a:spcPct val="120000"/>
              </a:lnSpc>
            </a:pPr>
            <a:endParaRPr lang="it-IT" sz="2000" b="1" dirty="0"/>
          </a:p>
          <a:p>
            <a:pPr algn="just">
              <a:lnSpc>
                <a:spcPct val="120000"/>
              </a:lnSpc>
            </a:pPr>
            <a:r>
              <a:rPr lang="it-IT" sz="2000" b="1" dirty="0" smtClean="0"/>
              <a:t>Le </a:t>
            </a:r>
            <a:r>
              <a:rPr lang="it-IT" sz="2000" b="1" dirty="0"/>
              <a:t>persone comuni tenderebbero perciò a sopravvalutare o a sottovalutare determinate categorie di rischi</a:t>
            </a:r>
            <a:r>
              <a:rPr lang="it-IT" sz="2000" dirty="0"/>
              <a:t>: per esempio, considerano più probabili eventi remoti ma eccezionali, e sottovalutano rischi familiari e volontariamente affrontati. Il limite principale di questo approccio è quello di considerare la valutazione dei rischi come prodotto individuale e di trascurare il ruolo del contesto sociale in cui un rischio si sviluppa. </a:t>
            </a:r>
          </a:p>
        </p:txBody>
      </p:sp>
      <p:sp>
        <p:nvSpPr>
          <p:cNvPr id="2" name="Segnaposto numero diapositiva 1"/>
          <p:cNvSpPr>
            <a:spLocks noGrp="1"/>
          </p:cNvSpPr>
          <p:nvPr>
            <p:ph type="sldNum" sz="quarter" idx="4"/>
          </p:nvPr>
        </p:nvSpPr>
        <p:spPr/>
        <p:txBody>
          <a:bodyPr/>
          <a:lstStyle/>
          <a:p>
            <a:fld id="{CEE20744-6222-4AA3-9D45-8592154090B2}" type="slidenum">
              <a:rPr lang="it-IT" smtClean="0"/>
              <a:pPr/>
              <a:t>55</a:t>
            </a:fld>
            <a:endParaRPr lang="it-IT" dirty="0"/>
          </a:p>
        </p:txBody>
      </p:sp>
    </p:spTree>
    <p:extLst>
      <p:ext uri="{BB962C8B-B14F-4D97-AF65-F5344CB8AC3E}">
        <p14:creationId xmlns:p14="http://schemas.microsoft.com/office/powerpoint/2010/main" val="153497643"/>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026"/>
          <p:cNvSpPr txBox="1">
            <a:spLocks noChangeArrowheads="1"/>
          </p:cNvSpPr>
          <p:nvPr/>
        </p:nvSpPr>
        <p:spPr bwMode="auto">
          <a:xfrm>
            <a:off x="439172" y="260648"/>
            <a:ext cx="8278812" cy="463846"/>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lgn="ctr">
                <a:solidFill>
                  <a:srgbClr val="6699FF"/>
                </a:solidFill>
                <a:miter lim="800000"/>
                <a:headEnd/>
                <a:tailEnd/>
              </a14:hiddenLine>
            </a:ext>
          </a:extLst>
        </p:spPr>
        <p:txBody>
          <a:bodyPr lIns="90000" tIns="46800" rIns="90000" bIns="46800">
            <a:spAutoFit/>
          </a:bodyPr>
          <a:lstStyle/>
          <a:p>
            <a:pPr algn="ctr">
              <a:defRPr/>
            </a:pPr>
            <a:r>
              <a:rPr lang="it-IT" sz="2400" b="1" dirty="0" smtClean="0">
                <a:solidFill>
                  <a:srgbClr val="F26200"/>
                </a:solidFill>
                <a:latin typeface="Georgia" panose="02040502050405020303" pitchFamily="18" charset="0"/>
              </a:rPr>
              <a:t>La valutazione del rischio: Persone ed Esperti</a:t>
            </a:r>
            <a:endParaRPr lang="it-IT" sz="2400" b="1" dirty="0">
              <a:solidFill>
                <a:srgbClr val="F26200"/>
              </a:solidFill>
              <a:latin typeface="Georgia" panose="02040502050405020303" pitchFamily="18" charset="0"/>
            </a:endParaRPr>
          </a:p>
        </p:txBody>
      </p:sp>
      <p:sp>
        <p:nvSpPr>
          <p:cNvPr id="11" name="Text Box 6"/>
          <p:cNvSpPr txBox="1">
            <a:spLocks noChangeArrowheads="1"/>
          </p:cNvSpPr>
          <p:nvPr/>
        </p:nvSpPr>
        <p:spPr bwMode="auto">
          <a:xfrm>
            <a:off x="414743" y="1124744"/>
            <a:ext cx="8322696" cy="2643737"/>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pPr algn="just">
              <a:lnSpc>
                <a:spcPct val="120000"/>
              </a:lnSpc>
            </a:pPr>
            <a:r>
              <a:rPr lang="it-IT" sz="2000" dirty="0" smtClean="0"/>
              <a:t>Tra </a:t>
            </a:r>
            <a:r>
              <a:rPr lang="it-IT" sz="2000" dirty="0"/>
              <a:t>i fattori individuali, riveste un ruolo fondamentale anche </a:t>
            </a:r>
            <a:r>
              <a:rPr lang="it-IT" sz="2000" b="1" dirty="0"/>
              <a:t>l’illusione di controllo </a:t>
            </a:r>
            <a:r>
              <a:rPr lang="it-IT" sz="2000" dirty="0"/>
              <a:t>e</a:t>
            </a:r>
            <a:r>
              <a:rPr lang="it-IT" sz="2000" b="1" dirty="0"/>
              <a:t> l’eccessiva fiducia </a:t>
            </a:r>
            <a:r>
              <a:rPr lang="it-IT" sz="2000" dirty="0"/>
              <a:t>nelle nostre valutazioni e nei nostri giudizi che deriva dal credere che abbiamo informazioni più accurate e complete di quanto non siano realmente. L’illusione di controllo (ad esempio guidare) influenza la percezione del rischio in sé e per sé e, di conseguenza tende a sovrastimare la nostra capacità di influenzare gli eventi esterni</a:t>
            </a:r>
          </a:p>
        </p:txBody>
      </p:sp>
      <p:sp>
        <p:nvSpPr>
          <p:cNvPr id="2" name="Segnaposto numero diapositiva 1"/>
          <p:cNvSpPr>
            <a:spLocks noGrp="1"/>
          </p:cNvSpPr>
          <p:nvPr>
            <p:ph type="sldNum" sz="quarter" idx="4"/>
          </p:nvPr>
        </p:nvSpPr>
        <p:spPr/>
        <p:txBody>
          <a:bodyPr/>
          <a:lstStyle/>
          <a:p>
            <a:fld id="{CEE20744-6222-4AA3-9D45-8592154090B2}" type="slidenum">
              <a:rPr lang="it-IT" smtClean="0"/>
              <a:pPr/>
              <a:t>56</a:t>
            </a:fld>
            <a:endParaRPr lang="it-IT" dirty="0"/>
          </a:p>
        </p:txBody>
      </p:sp>
    </p:spTree>
    <p:extLst>
      <p:ext uri="{BB962C8B-B14F-4D97-AF65-F5344CB8AC3E}">
        <p14:creationId xmlns:p14="http://schemas.microsoft.com/office/powerpoint/2010/main" val="2908628465"/>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026"/>
          <p:cNvSpPr txBox="1">
            <a:spLocks noChangeArrowheads="1"/>
          </p:cNvSpPr>
          <p:nvPr/>
        </p:nvSpPr>
        <p:spPr bwMode="auto">
          <a:xfrm>
            <a:off x="439172" y="260648"/>
            <a:ext cx="8278812" cy="463846"/>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lgn="ctr">
                <a:solidFill>
                  <a:srgbClr val="6699FF"/>
                </a:solidFill>
                <a:miter lim="800000"/>
                <a:headEnd/>
                <a:tailEnd/>
              </a14:hiddenLine>
            </a:ext>
          </a:extLst>
        </p:spPr>
        <p:txBody>
          <a:bodyPr lIns="90000" tIns="46800" rIns="90000" bIns="46800">
            <a:spAutoFit/>
          </a:bodyPr>
          <a:lstStyle/>
          <a:p>
            <a:pPr algn="ctr">
              <a:defRPr/>
            </a:pPr>
            <a:r>
              <a:rPr lang="it-IT" sz="2400" b="1" dirty="0" smtClean="0">
                <a:solidFill>
                  <a:srgbClr val="F26200"/>
                </a:solidFill>
                <a:latin typeface="Georgia" panose="02040502050405020303" pitchFamily="18" charset="0"/>
              </a:rPr>
              <a:t>La rilevazione della tolleranza al rischio</a:t>
            </a:r>
            <a:endParaRPr lang="it-IT" sz="2400" b="1" dirty="0">
              <a:solidFill>
                <a:srgbClr val="F26200"/>
              </a:solidFill>
              <a:latin typeface="Georgia" panose="02040502050405020303" pitchFamily="18" charset="0"/>
            </a:endParaRPr>
          </a:p>
        </p:txBody>
      </p:sp>
      <p:sp>
        <p:nvSpPr>
          <p:cNvPr id="11" name="Text Box 6"/>
          <p:cNvSpPr txBox="1">
            <a:spLocks noChangeArrowheads="1"/>
          </p:cNvSpPr>
          <p:nvPr/>
        </p:nvSpPr>
        <p:spPr bwMode="auto">
          <a:xfrm>
            <a:off x="414743" y="1124744"/>
            <a:ext cx="8322696" cy="4893647"/>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pPr algn="just">
              <a:lnSpc>
                <a:spcPct val="120000"/>
              </a:lnSpc>
            </a:pPr>
            <a:r>
              <a:rPr lang="it-IT" sz="2000" dirty="0"/>
              <a:t>La </a:t>
            </a:r>
            <a:r>
              <a:rPr lang="it-IT" sz="2000" b="1" dirty="0"/>
              <a:t>rilevazione della tolleranza al rischio </a:t>
            </a:r>
            <a:r>
              <a:rPr lang="it-IT" sz="2000" dirty="0"/>
              <a:t>degli investitori è perciò un tema cruciale sia per i regolatori sia per l’industria dei servizi di investimento. Il legislatore della </a:t>
            </a:r>
            <a:r>
              <a:rPr lang="it-IT" sz="2000" dirty="0" err="1"/>
              <a:t>MiFID</a:t>
            </a:r>
            <a:r>
              <a:rPr lang="it-IT" sz="2000" dirty="0"/>
              <a:t>, infatti, indica le preferenze verso il rischio e il profilo di rischio del cliente tra le informazioni che gli intermediari sono tenuti ad acquisire per formulare raccomandazioni adeguate quando effettuano consulenza in materia di investimenti o gestione di portafoglio.</a:t>
            </a:r>
          </a:p>
          <a:p>
            <a:pPr algn="just">
              <a:lnSpc>
                <a:spcPct val="120000"/>
              </a:lnSpc>
            </a:pPr>
            <a:r>
              <a:rPr lang="it-IT" sz="2000" dirty="0"/>
              <a:t>Le Normative contemporanee  pongono in evidenza l’obbligo da parte delle imprese d’investimento (Consulente) di assumere piena responsabilità nel processo di valutazione del Rischio  (attraverso il principio di Adeguatezza) e di esplicitare con chiarezza e semplicità nei confronti del cliente che ciò consente all’impresa (Consulente) di operare nel migliore interesse del cliente stesso</a:t>
            </a:r>
            <a:r>
              <a:rPr lang="it-IT" sz="2000" dirty="0" smtClean="0"/>
              <a:t>.</a:t>
            </a:r>
            <a:endParaRPr lang="it-IT" sz="2000" dirty="0"/>
          </a:p>
        </p:txBody>
      </p:sp>
      <p:sp>
        <p:nvSpPr>
          <p:cNvPr id="2" name="Segnaposto numero diapositiva 1"/>
          <p:cNvSpPr>
            <a:spLocks noGrp="1"/>
          </p:cNvSpPr>
          <p:nvPr>
            <p:ph type="sldNum" sz="quarter" idx="4"/>
          </p:nvPr>
        </p:nvSpPr>
        <p:spPr/>
        <p:txBody>
          <a:bodyPr/>
          <a:lstStyle/>
          <a:p>
            <a:fld id="{CEE20744-6222-4AA3-9D45-8592154090B2}" type="slidenum">
              <a:rPr lang="it-IT" smtClean="0"/>
              <a:pPr/>
              <a:t>57</a:t>
            </a:fld>
            <a:endParaRPr lang="it-IT" dirty="0"/>
          </a:p>
        </p:txBody>
      </p:sp>
    </p:spTree>
    <p:extLst>
      <p:ext uri="{BB962C8B-B14F-4D97-AF65-F5344CB8AC3E}">
        <p14:creationId xmlns:p14="http://schemas.microsoft.com/office/powerpoint/2010/main" val="4180984207"/>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026"/>
          <p:cNvSpPr txBox="1">
            <a:spLocks noChangeArrowheads="1"/>
          </p:cNvSpPr>
          <p:nvPr/>
        </p:nvSpPr>
        <p:spPr bwMode="auto">
          <a:xfrm>
            <a:off x="439172" y="260648"/>
            <a:ext cx="8278812" cy="463846"/>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lgn="ctr">
                <a:solidFill>
                  <a:srgbClr val="6699FF"/>
                </a:solidFill>
                <a:miter lim="800000"/>
                <a:headEnd/>
                <a:tailEnd/>
              </a14:hiddenLine>
            </a:ext>
          </a:extLst>
        </p:spPr>
        <p:txBody>
          <a:bodyPr lIns="90000" tIns="46800" rIns="90000" bIns="46800">
            <a:spAutoFit/>
          </a:bodyPr>
          <a:lstStyle/>
          <a:p>
            <a:pPr algn="ctr">
              <a:defRPr/>
            </a:pPr>
            <a:r>
              <a:rPr lang="it-IT" sz="2400" b="1" dirty="0" smtClean="0">
                <a:solidFill>
                  <a:srgbClr val="F26200"/>
                </a:solidFill>
                <a:latin typeface="Georgia" panose="02040502050405020303" pitchFamily="18" charset="0"/>
              </a:rPr>
              <a:t>La rilevazione della tolleranza al rischio</a:t>
            </a:r>
            <a:endParaRPr lang="it-IT" sz="2400" b="1" dirty="0">
              <a:solidFill>
                <a:srgbClr val="F26200"/>
              </a:solidFill>
              <a:latin typeface="Georgia" panose="02040502050405020303" pitchFamily="18" charset="0"/>
            </a:endParaRPr>
          </a:p>
        </p:txBody>
      </p:sp>
      <p:sp>
        <p:nvSpPr>
          <p:cNvPr id="11" name="Text Box 6"/>
          <p:cNvSpPr txBox="1">
            <a:spLocks noChangeArrowheads="1"/>
          </p:cNvSpPr>
          <p:nvPr/>
        </p:nvSpPr>
        <p:spPr bwMode="auto">
          <a:xfrm>
            <a:off x="414743" y="1124744"/>
            <a:ext cx="8322696" cy="5632311"/>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pPr algn="just">
              <a:lnSpc>
                <a:spcPct val="120000"/>
              </a:lnSpc>
            </a:pPr>
            <a:r>
              <a:rPr lang="it-IT" sz="2000" dirty="0" smtClean="0"/>
              <a:t>Secondo </a:t>
            </a:r>
            <a:r>
              <a:rPr lang="it-IT" sz="2000" dirty="0"/>
              <a:t>quanto previsto dalla direttiva </a:t>
            </a:r>
            <a:r>
              <a:rPr lang="it-IT" sz="2000" dirty="0" err="1"/>
              <a:t>MiFID</a:t>
            </a:r>
            <a:r>
              <a:rPr lang="it-IT" sz="2000" dirty="0"/>
              <a:t> II, da gennaio 2018 i servizi offerti dagli intermediari devono puntare su una maggiore personalizzazione, offrendo più informazioni sui costi e sulla costruzione dei prodotti, soprattutto se sono complicati, anche grazie all’introduzione di nuovi prospetti informativi. </a:t>
            </a:r>
          </a:p>
          <a:p>
            <a:pPr algn="just">
              <a:lnSpc>
                <a:spcPct val="120000"/>
              </a:lnSpc>
            </a:pPr>
            <a:r>
              <a:rPr lang="it-IT" sz="2000" dirty="0"/>
              <a:t>Nella raccolta e nell’elaborazione di informazioni sul cliente l’impresa mantiene la responsabilità nell’assegnare profili di rischiosità e nel valutare l’adeguatezza dei servizi d’investimento proposti. In relazione ai criteri da adottare per la valutazione di adeguatezza delle raccomandazioni d’investimento il testo della nuova Direttiva conferma l’impostazione della precedente regolamentazione (MIFID I); tuttavia viene data una particolare enfasi, tra le </a:t>
            </a:r>
            <a:r>
              <a:rPr lang="it-IT" sz="2000" b="1" dirty="0"/>
              <a:t>informazioni sulla situazione finanziaria del cliente, alla valutazione della capacità di sostenere perdite (</a:t>
            </a:r>
            <a:r>
              <a:rPr lang="it-IT" sz="2000" b="1" dirty="0" err="1"/>
              <a:t>risk</a:t>
            </a:r>
            <a:r>
              <a:rPr lang="it-IT" sz="2000" b="1" dirty="0"/>
              <a:t> </a:t>
            </a:r>
            <a:r>
              <a:rPr lang="it-IT" sz="2000" b="1" dirty="0" err="1"/>
              <a:t>capacity</a:t>
            </a:r>
            <a:r>
              <a:rPr lang="it-IT" sz="2000" b="1" dirty="0"/>
              <a:t>) e, tra gli obiettivi d’investimento, alla tolleranza al rischio.</a:t>
            </a:r>
            <a:r>
              <a:rPr lang="it-IT" sz="2000" dirty="0"/>
              <a:t> </a:t>
            </a:r>
          </a:p>
        </p:txBody>
      </p:sp>
      <p:sp>
        <p:nvSpPr>
          <p:cNvPr id="2" name="Segnaposto numero diapositiva 1"/>
          <p:cNvSpPr>
            <a:spLocks noGrp="1"/>
          </p:cNvSpPr>
          <p:nvPr>
            <p:ph type="sldNum" sz="quarter" idx="4"/>
          </p:nvPr>
        </p:nvSpPr>
        <p:spPr/>
        <p:txBody>
          <a:bodyPr/>
          <a:lstStyle/>
          <a:p>
            <a:fld id="{CEE20744-6222-4AA3-9D45-8592154090B2}" type="slidenum">
              <a:rPr lang="it-IT" smtClean="0"/>
              <a:pPr/>
              <a:t>58</a:t>
            </a:fld>
            <a:endParaRPr lang="it-IT" dirty="0"/>
          </a:p>
        </p:txBody>
      </p:sp>
    </p:spTree>
    <p:extLst>
      <p:ext uri="{BB962C8B-B14F-4D97-AF65-F5344CB8AC3E}">
        <p14:creationId xmlns:p14="http://schemas.microsoft.com/office/powerpoint/2010/main" val="1195381092"/>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026"/>
          <p:cNvSpPr txBox="1">
            <a:spLocks noChangeArrowheads="1"/>
          </p:cNvSpPr>
          <p:nvPr/>
        </p:nvSpPr>
        <p:spPr bwMode="auto">
          <a:xfrm>
            <a:off x="439172" y="260648"/>
            <a:ext cx="8278812" cy="463846"/>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lgn="ctr">
                <a:solidFill>
                  <a:srgbClr val="6699FF"/>
                </a:solidFill>
                <a:miter lim="800000"/>
                <a:headEnd/>
                <a:tailEnd/>
              </a14:hiddenLine>
            </a:ext>
          </a:extLst>
        </p:spPr>
        <p:txBody>
          <a:bodyPr lIns="90000" tIns="46800" rIns="90000" bIns="46800">
            <a:spAutoFit/>
          </a:bodyPr>
          <a:lstStyle/>
          <a:p>
            <a:pPr algn="ctr">
              <a:defRPr/>
            </a:pPr>
            <a:r>
              <a:rPr lang="it-IT" sz="2400" b="1" dirty="0" smtClean="0">
                <a:solidFill>
                  <a:srgbClr val="F26200"/>
                </a:solidFill>
                <a:latin typeface="Georgia" panose="02040502050405020303" pitchFamily="18" charset="0"/>
              </a:rPr>
              <a:t>La rilevazione della tolleranza al rischio</a:t>
            </a:r>
            <a:endParaRPr lang="it-IT" sz="2400" b="1" dirty="0">
              <a:solidFill>
                <a:srgbClr val="F26200"/>
              </a:solidFill>
              <a:latin typeface="Georgia" panose="02040502050405020303" pitchFamily="18" charset="0"/>
            </a:endParaRPr>
          </a:p>
        </p:txBody>
      </p:sp>
      <p:sp>
        <p:nvSpPr>
          <p:cNvPr id="11" name="Text Box 6"/>
          <p:cNvSpPr txBox="1">
            <a:spLocks noChangeArrowheads="1"/>
          </p:cNvSpPr>
          <p:nvPr/>
        </p:nvSpPr>
        <p:spPr bwMode="auto">
          <a:xfrm>
            <a:off x="414743" y="1124744"/>
            <a:ext cx="8322696" cy="3013069"/>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pPr algn="just">
              <a:lnSpc>
                <a:spcPct val="120000"/>
              </a:lnSpc>
            </a:pPr>
            <a:r>
              <a:rPr lang="it-IT" sz="2000" dirty="0" smtClean="0"/>
              <a:t>La </a:t>
            </a:r>
            <a:r>
              <a:rPr lang="it-IT" sz="2000" dirty="0"/>
              <a:t>tolleranza al rischio e la capacità di sostenere perdite sono misure diverse che non devono essere confuse: la normativa infatti le richiama entrambe come distinti requisiti da soddisfare congiuntamente nelle raccomandazioni d’investimento. Si possono spesso osservare situazioni in cui un cliente è nelle condizioni oggettive di sostenere una perdita nel suo portafoglio, ma, soggettivamente, non è in grado di tollerare il rischio dei suoi investimenti. </a:t>
            </a:r>
          </a:p>
          <a:p>
            <a:pPr algn="just">
              <a:lnSpc>
                <a:spcPct val="120000"/>
              </a:lnSpc>
            </a:pPr>
            <a:endParaRPr lang="it-IT" sz="2000" dirty="0"/>
          </a:p>
        </p:txBody>
      </p:sp>
      <p:sp>
        <p:nvSpPr>
          <p:cNvPr id="2" name="Segnaposto numero diapositiva 1"/>
          <p:cNvSpPr>
            <a:spLocks noGrp="1"/>
          </p:cNvSpPr>
          <p:nvPr>
            <p:ph type="sldNum" sz="quarter" idx="4"/>
          </p:nvPr>
        </p:nvSpPr>
        <p:spPr/>
        <p:txBody>
          <a:bodyPr/>
          <a:lstStyle/>
          <a:p>
            <a:fld id="{CEE20744-6222-4AA3-9D45-8592154090B2}" type="slidenum">
              <a:rPr lang="it-IT" smtClean="0"/>
              <a:pPr/>
              <a:t>59</a:t>
            </a:fld>
            <a:endParaRPr lang="it-IT" dirty="0"/>
          </a:p>
        </p:txBody>
      </p:sp>
    </p:spTree>
    <p:extLst>
      <p:ext uri="{BB962C8B-B14F-4D97-AF65-F5344CB8AC3E}">
        <p14:creationId xmlns:p14="http://schemas.microsoft.com/office/powerpoint/2010/main" val="362523752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026"/>
          <p:cNvSpPr txBox="1">
            <a:spLocks noChangeArrowheads="1"/>
          </p:cNvSpPr>
          <p:nvPr/>
        </p:nvSpPr>
        <p:spPr bwMode="auto">
          <a:xfrm>
            <a:off x="439172" y="260648"/>
            <a:ext cx="8278812" cy="463846"/>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lgn="ctr">
                <a:solidFill>
                  <a:srgbClr val="6699FF"/>
                </a:solidFill>
                <a:miter lim="800000"/>
                <a:headEnd/>
                <a:tailEnd/>
              </a14:hiddenLine>
            </a:ext>
          </a:extLst>
        </p:spPr>
        <p:txBody>
          <a:bodyPr lIns="90000" tIns="46800" rIns="90000" bIns="46800">
            <a:spAutoFit/>
          </a:bodyPr>
          <a:lstStyle/>
          <a:p>
            <a:pPr algn="ctr">
              <a:defRPr/>
            </a:pPr>
            <a:r>
              <a:rPr lang="it-IT" sz="2400" b="1" dirty="0" smtClean="0">
                <a:solidFill>
                  <a:srgbClr val="F26200"/>
                </a:solidFill>
                <a:latin typeface="Georgia" panose="02040502050405020303" pitchFamily="18" charset="0"/>
                <a:ea typeface="+mj-ea"/>
                <a:cs typeface="+mj-cs"/>
              </a:rPr>
              <a:t>Il quadro economico</a:t>
            </a:r>
            <a:endParaRPr lang="it-IT" sz="2400" b="1" dirty="0">
              <a:solidFill>
                <a:srgbClr val="F26200"/>
              </a:solidFill>
              <a:latin typeface="Georgia" panose="02040502050405020303" pitchFamily="18" charset="0"/>
              <a:ea typeface="+mj-ea"/>
              <a:cs typeface="+mj-cs"/>
            </a:endParaRPr>
          </a:p>
        </p:txBody>
      </p:sp>
      <p:sp>
        <p:nvSpPr>
          <p:cNvPr id="11" name="Text Box 6"/>
          <p:cNvSpPr txBox="1">
            <a:spLocks noChangeArrowheads="1"/>
          </p:cNvSpPr>
          <p:nvPr/>
        </p:nvSpPr>
        <p:spPr bwMode="auto">
          <a:xfrm>
            <a:off x="414743" y="1124744"/>
            <a:ext cx="8322696" cy="5262979"/>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pPr algn="just">
              <a:lnSpc>
                <a:spcPct val="120000"/>
              </a:lnSpc>
            </a:pPr>
            <a:r>
              <a:rPr lang="it-IT" sz="2000" dirty="0"/>
              <a:t>Il quadro economico degli ultimi anni ha inciso fortemente sugli individui aumentando sia incertezze e paure che la </a:t>
            </a:r>
            <a:r>
              <a:rPr lang="it-IT" sz="2000" b="1" dirty="0"/>
              <a:t>fragilità economica e finanziaria delle famiglie </a:t>
            </a:r>
            <a:r>
              <a:rPr lang="it-IT" sz="2000" dirty="0"/>
              <a:t>ed </a:t>
            </a:r>
            <a:r>
              <a:rPr lang="it-IT" sz="2000" b="1" dirty="0"/>
              <a:t>incrementando la quota di liquidità del portafoglio finanziario</a:t>
            </a:r>
            <a:r>
              <a:rPr lang="it-IT" sz="2000" dirty="0"/>
              <a:t>. L’invecchiamento della generazione post bellica, che detiene la ricchezza finanziaria e patrimoniale, sta favorendo il processo graduale di passaggio generazionale della ricchezza. La crisi immobiliare legata alla stretta creditizia che le Banche hanno adottato e l’innalzamento della pressione fiscale ha gradualmente disincentivato l’attenzione delle famiglie per l’investimento in immobili. I sistemi di Welfare tradizionali sembrano poco attrezzati, nella configurazione attuale, ad offrire una adeguata protezione verso nuovi rischi e nuove paure come per esempio la precarizzazione del lavoro, l’instabilità reddituale, la </a:t>
            </a:r>
            <a:r>
              <a:rPr lang="it-IT" sz="2000" dirty="0" err="1"/>
              <a:t>fragilizzazione</a:t>
            </a:r>
            <a:r>
              <a:rPr lang="it-IT" sz="2000" dirty="0"/>
              <a:t> e l’inerzia delle istituzioni preposte alla protezione sociale. </a:t>
            </a:r>
          </a:p>
        </p:txBody>
      </p:sp>
      <p:sp>
        <p:nvSpPr>
          <p:cNvPr id="2" name="Segnaposto numero diapositiva 1"/>
          <p:cNvSpPr>
            <a:spLocks noGrp="1"/>
          </p:cNvSpPr>
          <p:nvPr>
            <p:ph type="sldNum" sz="quarter" idx="4"/>
          </p:nvPr>
        </p:nvSpPr>
        <p:spPr/>
        <p:txBody>
          <a:bodyPr/>
          <a:lstStyle/>
          <a:p>
            <a:fld id="{CEE20744-6222-4AA3-9D45-8592154090B2}" type="slidenum">
              <a:rPr lang="it-IT" smtClean="0"/>
              <a:pPr/>
              <a:t>6</a:t>
            </a:fld>
            <a:endParaRPr lang="it-IT" dirty="0"/>
          </a:p>
        </p:txBody>
      </p:sp>
    </p:spTree>
    <p:extLst>
      <p:ext uri="{BB962C8B-B14F-4D97-AF65-F5344CB8AC3E}">
        <p14:creationId xmlns:p14="http://schemas.microsoft.com/office/powerpoint/2010/main" val="740566091"/>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026"/>
          <p:cNvSpPr txBox="1">
            <a:spLocks noChangeArrowheads="1"/>
          </p:cNvSpPr>
          <p:nvPr/>
        </p:nvSpPr>
        <p:spPr bwMode="auto">
          <a:xfrm>
            <a:off x="439172" y="260648"/>
            <a:ext cx="8278812" cy="463846"/>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lgn="ctr">
                <a:solidFill>
                  <a:srgbClr val="6699FF"/>
                </a:solidFill>
                <a:miter lim="800000"/>
                <a:headEnd/>
                <a:tailEnd/>
              </a14:hiddenLine>
            </a:ext>
          </a:extLst>
        </p:spPr>
        <p:txBody>
          <a:bodyPr lIns="90000" tIns="46800" rIns="90000" bIns="46800">
            <a:spAutoFit/>
          </a:bodyPr>
          <a:lstStyle/>
          <a:p>
            <a:pPr algn="ctr">
              <a:defRPr/>
            </a:pPr>
            <a:r>
              <a:rPr lang="it-IT" sz="2400" b="1" dirty="0" smtClean="0">
                <a:solidFill>
                  <a:srgbClr val="F26200"/>
                </a:solidFill>
                <a:latin typeface="Georgia" panose="02040502050405020303" pitchFamily="18" charset="0"/>
              </a:rPr>
              <a:t>Il nuovo ruolo dell'Intermediario</a:t>
            </a:r>
            <a:endParaRPr lang="it-IT" sz="2400" b="1" dirty="0">
              <a:solidFill>
                <a:srgbClr val="F26200"/>
              </a:solidFill>
              <a:latin typeface="Georgia" panose="02040502050405020303" pitchFamily="18" charset="0"/>
            </a:endParaRPr>
          </a:p>
        </p:txBody>
      </p:sp>
      <p:sp>
        <p:nvSpPr>
          <p:cNvPr id="11" name="Text Box 6"/>
          <p:cNvSpPr txBox="1">
            <a:spLocks noChangeArrowheads="1"/>
          </p:cNvSpPr>
          <p:nvPr/>
        </p:nvSpPr>
        <p:spPr bwMode="auto">
          <a:xfrm>
            <a:off x="414743" y="1124744"/>
            <a:ext cx="8322696" cy="4893647"/>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pPr algn="just">
              <a:lnSpc>
                <a:spcPct val="120000"/>
              </a:lnSpc>
            </a:pPr>
            <a:r>
              <a:rPr lang="it-IT" sz="2000" dirty="0"/>
              <a:t>A fronte dell’esposizione a un determinato rischio ciascun soggetto può decidere di gestirlo in diversi modi. Nel caso in cui l’individuo non sia affiancato da un Consulente o da uno Specialista v’è il rischio che la scelta possa essere condizionata, come abbiamo visto, da un lato dalle sue caratteristiche personali di generale propensione o avversione al rischio e dall’altro, dalla percezione del rischio specifico. </a:t>
            </a:r>
            <a:endParaRPr lang="it-IT" sz="2000" dirty="0" smtClean="0"/>
          </a:p>
          <a:p>
            <a:pPr algn="just">
              <a:lnSpc>
                <a:spcPct val="120000"/>
              </a:lnSpc>
            </a:pPr>
            <a:endParaRPr lang="it-IT" sz="2000" dirty="0"/>
          </a:p>
          <a:p>
            <a:pPr algn="just">
              <a:lnSpc>
                <a:spcPct val="120000"/>
              </a:lnSpc>
            </a:pPr>
            <a:r>
              <a:rPr lang="it-IT" sz="2000" dirty="0"/>
              <a:t> Il Consulente avrebbe quindi il compito di:</a:t>
            </a:r>
          </a:p>
          <a:p>
            <a:pPr marL="342900" indent="-342900" algn="just">
              <a:lnSpc>
                <a:spcPct val="120000"/>
              </a:lnSpc>
              <a:buFontTx/>
              <a:buAutoNum type="arabicPeriod"/>
            </a:pPr>
            <a:r>
              <a:rPr lang="it-IT" sz="2000" b="1" dirty="0"/>
              <a:t>Individuare e determinare il livello di rischio massimo accettabile per la persona e il suo nucleo familiare (</a:t>
            </a:r>
            <a:r>
              <a:rPr lang="it-IT" sz="2000" b="1" dirty="0" err="1"/>
              <a:t>risk</a:t>
            </a:r>
            <a:r>
              <a:rPr lang="it-IT" sz="2000" b="1" dirty="0"/>
              <a:t> </a:t>
            </a:r>
            <a:r>
              <a:rPr lang="it-IT" sz="2000" b="1" dirty="0" err="1"/>
              <a:t>tolerance</a:t>
            </a:r>
            <a:r>
              <a:rPr lang="it-IT" sz="2000" b="1" dirty="0"/>
              <a:t>) oppure trasformazione del rischio iniziale in un profilo di rischio in linea con gli obiettivi e le capacità finanziarie dell’individuo; </a:t>
            </a:r>
            <a:endParaRPr lang="it-IT" sz="2000" i="1" dirty="0"/>
          </a:p>
        </p:txBody>
      </p:sp>
      <p:sp>
        <p:nvSpPr>
          <p:cNvPr id="2" name="Segnaposto numero diapositiva 1"/>
          <p:cNvSpPr>
            <a:spLocks noGrp="1"/>
          </p:cNvSpPr>
          <p:nvPr>
            <p:ph type="sldNum" sz="quarter" idx="4"/>
          </p:nvPr>
        </p:nvSpPr>
        <p:spPr/>
        <p:txBody>
          <a:bodyPr/>
          <a:lstStyle/>
          <a:p>
            <a:fld id="{CEE20744-6222-4AA3-9D45-8592154090B2}" type="slidenum">
              <a:rPr lang="it-IT" smtClean="0"/>
              <a:pPr/>
              <a:t>60</a:t>
            </a:fld>
            <a:endParaRPr lang="it-IT" dirty="0"/>
          </a:p>
        </p:txBody>
      </p:sp>
    </p:spTree>
    <p:extLst>
      <p:ext uri="{BB962C8B-B14F-4D97-AF65-F5344CB8AC3E}">
        <p14:creationId xmlns:p14="http://schemas.microsoft.com/office/powerpoint/2010/main" val="1515572574"/>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026"/>
          <p:cNvSpPr txBox="1">
            <a:spLocks noChangeArrowheads="1"/>
          </p:cNvSpPr>
          <p:nvPr/>
        </p:nvSpPr>
        <p:spPr bwMode="auto">
          <a:xfrm>
            <a:off x="439172" y="260648"/>
            <a:ext cx="8278812" cy="463846"/>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lgn="ctr">
                <a:solidFill>
                  <a:srgbClr val="6699FF"/>
                </a:solidFill>
                <a:miter lim="800000"/>
                <a:headEnd/>
                <a:tailEnd/>
              </a14:hiddenLine>
            </a:ext>
          </a:extLst>
        </p:spPr>
        <p:txBody>
          <a:bodyPr lIns="90000" tIns="46800" rIns="90000" bIns="46800">
            <a:spAutoFit/>
          </a:bodyPr>
          <a:lstStyle/>
          <a:p>
            <a:pPr algn="ctr">
              <a:defRPr/>
            </a:pPr>
            <a:r>
              <a:rPr lang="it-IT" sz="2400" b="1" dirty="0" smtClean="0">
                <a:solidFill>
                  <a:srgbClr val="F26200"/>
                </a:solidFill>
                <a:latin typeface="Georgia" panose="02040502050405020303" pitchFamily="18" charset="0"/>
              </a:rPr>
              <a:t>Il nuovo ruolo dell'Intermediario</a:t>
            </a:r>
            <a:endParaRPr lang="it-IT" sz="2400" b="1" dirty="0">
              <a:solidFill>
                <a:srgbClr val="F26200"/>
              </a:solidFill>
              <a:latin typeface="Georgia" panose="02040502050405020303" pitchFamily="18" charset="0"/>
            </a:endParaRPr>
          </a:p>
        </p:txBody>
      </p:sp>
      <p:sp>
        <p:nvSpPr>
          <p:cNvPr id="11" name="Text Box 6"/>
          <p:cNvSpPr txBox="1">
            <a:spLocks noChangeArrowheads="1"/>
          </p:cNvSpPr>
          <p:nvPr/>
        </p:nvSpPr>
        <p:spPr bwMode="auto">
          <a:xfrm>
            <a:off x="414743" y="1124744"/>
            <a:ext cx="8322696" cy="4893647"/>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pPr marL="457200" indent="-457200" algn="just">
              <a:lnSpc>
                <a:spcPct val="120000"/>
              </a:lnSpc>
              <a:buFont typeface="+mj-lt"/>
              <a:buAutoNum type="arabicPeriod" startAt="2"/>
            </a:pPr>
            <a:r>
              <a:rPr lang="it-IT" sz="2000" b="1" dirty="0" smtClean="0"/>
              <a:t>Scegliere </a:t>
            </a:r>
            <a:r>
              <a:rPr lang="it-IT" sz="2000" b="1" dirty="0"/>
              <a:t>o Stabilire di volta in volta la strategia migliore al fine di gestire, ridurre la probabilità di accadimento e/o l’impatto, a seguito di una data misura di prevenzione, protezione, diversificazione che si ritiene opportuno introdurre. </a:t>
            </a:r>
            <a:endParaRPr lang="it-IT" sz="2000" b="1" dirty="0" smtClean="0"/>
          </a:p>
          <a:p>
            <a:pPr marL="457200" indent="-457200" algn="just">
              <a:lnSpc>
                <a:spcPct val="120000"/>
              </a:lnSpc>
              <a:buFont typeface="+mj-lt"/>
              <a:buAutoNum type="arabicPeriod" startAt="2"/>
            </a:pPr>
            <a:endParaRPr lang="it-IT" sz="2000" b="1" dirty="0"/>
          </a:p>
          <a:p>
            <a:pPr marL="457200" indent="-457200" algn="just">
              <a:lnSpc>
                <a:spcPct val="120000"/>
              </a:lnSpc>
              <a:buFont typeface="+mj-lt"/>
              <a:buAutoNum type="arabicPeriod" startAt="2"/>
            </a:pPr>
            <a:r>
              <a:rPr lang="it-IT" sz="2000" b="1" dirty="0"/>
              <a:t>Monitorare e/o Mantenere i rischi entro tale livello  ovvero riduzione degli effetti dannosi che, colpendo le risorse dell’individuo (Patrimonio) potrebbero arrecare perdite o danni.</a:t>
            </a:r>
          </a:p>
          <a:p>
            <a:pPr algn="just">
              <a:lnSpc>
                <a:spcPct val="120000"/>
              </a:lnSpc>
            </a:pPr>
            <a:endParaRPr lang="it-IT" sz="2000" dirty="0" smtClean="0"/>
          </a:p>
          <a:p>
            <a:pPr algn="just">
              <a:lnSpc>
                <a:spcPct val="120000"/>
              </a:lnSpc>
            </a:pPr>
            <a:r>
              <a:rPr lang="it-IT" sz="2000" dirty="0" smtClean="0"/>
              <a:t>Il </a:t>
            </a:r>
            <a:r>
              <a:rPr lang="it-IT" sz="2000" dirty="0"/>
              <a:t>rimedio più efficace si trova in realtà  nella consapevolezza dell’individuo, che deve essere aiutato ad educarsi  e in tal senso il ruolo di un consulente può essere delineato in linea di principio dai seguenti comportamenti</a:t>
            </a:r>
            <a:r>
              <a:rPr lang="it-IT" sz="2000" dirty="0" smtClean="0"/>
              <a:t>:</a:t>
            </a:r>
            <a:endParaRPr lang="it-IT" sz="2000" i="1" dirty="0"/>
          </a:p>
        </p:txBody>
      </p:sp>
      <p:sp>
        <p:nvSpPr>
          <p:cNvPr id="2" name="Segnaposto numero diapositiva 1"/>
          <p:cNvSpPr>
            <a:spLocks noGrp="1"/>
          </p:cNvSpPr>
          <p:nvPr>
            <p:ph type="sldNum" sz="quarter" idx="4"/>
          </p:nvPr>
        </p:nvSpPr>
        <p:spPr/>
        <p:txBody>
          <a:bodyPr/>
          <a:lstStyle/>
          <a:p>
            <a:fld id="{CEE20744-6222-4AA3-9D45-8592154090B2}" type="slidenum">
              <a:rPr lang="it-IT" smtClean="0"/>
              <a:pPr/>
              <a:t>61</a:t>
            </a:fld>
            <a:endParaRPr lang="it-IT" dirty="0"/>
          </a:p>
        </p:txBody>
      </p:sp>
    </p:spTree>
    <p:extLst>
      <p:ext uri="{BB962C8B-B14F-4D97-AF65-F5344CB8AC3E}">
        <p14:creationId xmlns:p14="http://schemas.microsoft.com/office/powerpoint/2010/main" val="928868230"/>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026"/>
          <p:cNvSpPr txBox="1">
            <a:spLocks noChangeArrowheads="1"/>
          </p:cNvSpPr>
          <p:nvPr/>
        </p:nvSpPr>
        <p:spPr bwMode="auto">
          <a:xfrm>
            <a:off x="439172" y="260648"/>
            <a:ext cx="8278812" cy="463846"/>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lgn="ctr">
                <a:solidFill>
                  <a:srgbClr val="6699FF"/>
                </a:solidFill>
                <a:miter lim="800000"/>
                <a:headEnd/>
                <a:tailEnd/>
              </a14:hiddenLine>
            </a:ext>
          </a:extLst>
        </p:spPr>
        <p:txBody>
          <a:bodyPr lIns="90000" tIns="46800" rIns="90000" bIns="46800">
            <a:spAutoFit/>
          </a:bodyPr>
          <a:lstStyle/>
          <a:p>
            <a:pPr algn="ctr">
              <a:defRPr/>
            </a:pPr>
            <a:r>
              <a:rPr lang="it-IT" sz="2400" b="1" dirty="0" smtClean="0">
                <a:solidFill>
                  <a:srgbClr val="F26200"/>
                </a:solidFill>
                <a:latin typeface="Georgia" panose="02040502050405020303" pitchFamily="18" charset="0"/>
              </a:rPr>
              <a:t>Il nuovo ruolo dell'Intermediario</a:t>
            </a:r>
            <a:endParaRPr lang="it-IT" sz="2400" b="1" dirty="0">
              <a:solidFill>
                <a:srgbClr val="F26200"/>
              </a:solidFill>
              <a:latin typeface="Georgia" panose="02040502050405020303" pitchFamily="18" charset="0"/>
            </a:endParaRPr>
          </a:p>
        </p:txBody>
      </p:sp>
      <p:sp>
        <p:nvSpPr>
          <p:cNvPr id="11" name="Text Box 6"/>
          <p:cNvSpPr txBox="1">
            <a:spLocks noChangeArrowheads="1"/>
          </p:cNvSpPr>
          <p:nvPr/>
        </p:nvSpPr>
        <p:spPr bwMode="auto">
          <a:xfrm>
            <a:off x="414743" y="1124744"/>
            <a:ext cx="8322696" cy="4524315"/>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pPr marL="342900" indent="-342900" algn="just">
              <a:lnSpc>
                <a:spcPct val="120000"/>
              </a:lnSpc>
              <a:buFont typeface="Wingdings" panose="05000000000000000000" pitchFamily="2" charset="2"/>
              <a:buChar char="ü"/>
            </a:pPr>
            <a:r>
              <a:rPr lang="it-IT" sz="2000" i="1" dirty="0" smtClean="0"/>
              <a:t>fornire </a:t>
            </a:r>
            <a:r>
              <a:rPr lang="it-IT" sz="2000" i="1" dirty="0"/>
              <a:t>informazioni che non sarebbero disponibili altrimenti; </a:t>
            </a:r>
          </a:p>
          <a:p>
            <a:pPr marL="342900" indent="-342900" algn="just">
              <a:lnSpc>
                <a:spcPct val="120000"/>
              </a:lnSpc>
              <a:buFont typeface="Wingdings" panose="05000000000000000000" pitchFamily="2" charset="2"/>
              <a:buChar char="ü"/>
            </a:pPr>
            <a:r>
              <a:rPr lang="it-IT" sz="2000" i="1" dirty="0" smtClean="0"/>
              <a:t>analizzare </a:t>
            </a:r>
            <a:r>
              <a:rPr lang="it-IT" sz="2000" i="1" dirty="0"/>
              <a:t>informazioni per mezzo di tecniche specialistiche di cui i clienti non dispongono; </a:t>
            </a:r>
          </a:p>
          <a:p>
            <a:pPr marL="342900" indent="-342900" algn="just">
              <a:lnSpc>
                <a:spcPct val="120000"/>
              </a:lnSpc>
              <a:buFont typeface="Wingdings" panose="05000000000000000000" pitchFamily="2" charset="2"/>
              <a:buChar char="ü"/>
            </a:pPr>
            <a:r>
              <a:rPr lang="it-IT" sz="2000" i="1" dirty="0" smtClean="0"/>
              <a:t>diagnosticare </a:t>
            </a:r>
            <a:r>
              <a:rPr lang="it-IT" sz="2000" i="1" dirty="0"/>
              <a:t>problemi familiari o aziendali complessi; </a:t>
            </a:r>
          </a:p>
          <a:p>
            <a:pPr marL="342900" indent="-342900" algn="just">
              <a:lnSpc>
                <a:spcPct val="120000"/>
              </a:lnSpc>
              <a:buFont typeface="Wingdings" panose="05000000000000000000" pitchFamily="2" charset="2"/>
              <a:buChar char="ü"/>
            </a:pPr>
            <a:r>
              <a:rPr lang="it-IT" sz="2000" i="1" dirty="0" smtClean="0"/>
              <a:t>addestrare </a:t>
            </a:r>
            <a:r>
              <a:rPr lang="it-IT" sz="2000" i="1" dirty="0"/>
              <a:t>i clienti all’uso di strumenti di supporto ai processi decisionali; </a:t>
            </a:r>
          </a:p>
          <a:p>
            <a:pPr marL="342900" indent="-342900" algn="just">
              <a:lnSpc>
                <a:spcPct val="120000"/>
              </a:lnSpc>
              <a:buFont typeface="Wingdings" panose="05000000000000000000" pitchFamily="2" charset="2"/>
              <a:buChar char="ü"/>
            </a:pPr>
            <a:r>
              <a:rPr lang="it-IT" sz="2000" i="1" dirty="0" smtClean="0"/>
              <a:t>ascoltare</a:t>
            </a:r>
            <a:r>
              <a:rPr lang="it-IT" sz="2000" i="1" dirty="0"/>
              <a:t>, sostenere, confortare e dar consiglio nei momenti difficili; </a:t>
            </a:r>
          </a:p>
          <a:p>
            <a:pPr marL="342900" indent="-342900" algn="just">
              <a:lnSpc>
                <a:spcPct val="120000"/>
              </a:lnSpc>
              <a:buFont typeface="Wingdings" panose="05000000000000000000" pitchFamily="2" charset="2"/>
              <a:buChar char="ü"/>
            </a:pPr>
            <a:r>
              <a:rPr lang="it-IT" sz="2000" i="1" dirty="0" smtClean="0"/>
              <a:t>aiutare </a:t>
            </a:r>
            <a:r>
              <a:rPr lang="it-IT" sz="2000" i="1" dirty="0"/>
              <a:t>a eseguire decisioni difficili o impopolari; </a:t>
            </a:r>
          </a:p>
          <a:p>
            <a:pPr marL="342900" indent="-342900" algn="just">
              <a:lnSpc>
                <a:spcPct val="120000"/>
              </a:lnSpc>
              <a:buFont typeface="Wingdings" panose="05000000000000000000" pitchFamily="2" charset="2"/>
              <a:buChar char="ü"/>
            </a:pPr>
            <a:r>
              <a:rPr lang="it-IT" sz="2000" i="1" dirty="0" smtClean="0"/>
              <a:t>assumere </a:t>
            </a:r>
            <a:r>
              <a:rPr lang="it-IT" sz="2000" i="1" dirty="0"/>
              <a:t>la responsabilità delle decisioni, attenuare l’ansietà derivante dall’incertezza relativa al futuro e fornire solidità emotiva per aiutare gli altri a superare le situazioni che presentano variegati livelli di difficoltà. </a:t>
            </a:r>
          </a:p>
        </p:txBody>
      </p:sp>
      <p:sp>
        <p:nvSpPr>
          <p:cNvPr id="2" name="Segnaposto numero diapositiva 1"/>
          <p:cNvSpPr>
            <a:spLocks noGrp="1"/>
          </p:cNvSpPr>
          <p:nvPr>
            <p:ph type="sldNum" sz="quarter" idx="4"/>
          </p:nvPr>
        </p:nvSpPr>
        <p:spPr/>
        <p:txBody>
          <a:bodyPr/>
          <a:lstStyle/>
          <a:p>
            <a:fld id="{CEE20744-6222-4AA3-9D45-8592154090B2}" type="slidenum">
              <a:rPr lang="it-IT" smtClean="0"/>
              <a:pPr/>
              <a:t>62</a:t>
            </a:fld>
            <a:endParaRPr lang="it-IT" dirty="0"/>
          </a:p>
        </p:txBody>
      </p:sp>
    </p:spTree>
    <p:extLst>
      <p:ext uri="{BB962C8B-B14F-4D97-AF65-F5344CB8AC3E}">
        <p14:creationId xmlns:p14="http://schemas.microsoft.com/office/powerpoint/2010/main" val="3789116674"/>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026"/>
          <p:cNvSpPr txBox="1">
            <a:spLocks noChangeArrowheads="1"/>
          </p:cNvSpPr>
          <p:nvPr/>
        </p:nvSpPr>
        <p:spPr bwMode="auto">
          <a:xfrm>
            <a:off x="439172" y="260648"/>
            <a:ext cx="8278812" cy="463846"/>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lgn="ctr">
                <a:solidFill>
                  <a:srgbClr val="6699FF"/>
                </a:solidFill>
                <a:miter lim="800000"/>
                <a:headEnd/>
                <a:tailEnd/>
              </a14:hiddenLine>
            </a:ext>
          </a:extLst>
        </p:spPr>
        <p:txBody>
          <a:bodyPr lIns="90000" tIns="46800" rIns="90000" bIns="46800">
            <a:spAutoFit/>
          </a:bodyPr>
          <a:lstStyle/>
          <a:p>
            <a:pPr algn="ctr">
              <a:defRPr/>
            </a:pPr>
            <a:r>
              <a:rPr lang="it-IT" sz="2400" b="1" dirty="0" smtClean="0">
                <a:solidFill>
                  <a:srgbClr val="F26200"/>
                </a:solidFill>
                <a:latin typeface="Georgia" panose="02040502050405020303" pitchFamily="18" charset="0"/>
              </a:rPr>
              <a:t>Il nuovo ruolo dell'Intermediario</a:t>
            </a:r>
            <a:endParaRPr lang="it-IT" sz="2400" b="1" dirty="0">
              <a:solidFill>
                <a:srgbClr val="F26200"/>
              </a:solidFill>
              <a:latin typeface="Georgia" panose="02040502050405020303" pitchFamily="18" charset="0"/>
            </a:endParaRPr>
          </a:p>
        </p:txBody>
      </p:sp>
      <p:sp>
        <p:nvSpPr>
          <p:cNvPr id="11" name="Text Box 6"/>
          <p:cNvSpPr txBox="1">
            <a:spLocks noChangeArrowheads="1"/>
          </p:cNvSpPr>
          <p:nvPr/>
        </p:nvSpPr>
        <p:spPr bwMode="auto">
          <a:xfrm>
            <a:off x="414743" y="1124744"/>
            <a:ext cx="8322696" cy="7478970"/>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pPr algn="just">
              <a:lnSpc>
                <a:spcPct val="120000"/>
              </a:lnSpc>
            </a:pPr>
            <a:r>
              <a:rPr lang="it-IT" sz="2000" dirty="0"/>
              <a:t>I nuovi profili di rischio affiorano sin dall’inizio del ciclo biografico e tendono ad accompagnare le persone lungo tutto il corso della vita.</a:t>
            </a:r>
          </a:p>
          <a:p>
            <a:pPr algn="just">
              <a:lnSpc>
                <a:spcPct val="120000"/>
              </a:lnSpc>
            </a:pPr>
            <a:r>
              <a:rPr lang="it-IT" sz="2000" dirty="0"/>
              <a:t>Riguardano l’inattività, nella transizione dalla scuola al lavoro, l’instabilità e intermittenza delle carriere lavorative e dei percorsi occupazionali, i mutamenti di mansioni causati dagli incessanti cambiamenti tecnologici e dal nomadismo professionale, le difficoltà di conciliazione tra vita lavorativa e carichi familiari, la rapida obsolescenza del capitale umano e delle </a:t>
            </a:r>
            <a:r>
              <a:rPr lang="it-IT" sz="2000" dirty="0" err="1"/>
              <a:t>skills</a:t>
            </a:r>
            <a:r>
              <a:rPr lang="it-IT" sz="2000" dirty="0"/>
              <a:t> lavorative, la maggiore incidenza di malattie croniche e la ridotta disponibilità di risorse economiche da parte del welfare pubblico.</a:t>
            </a:r>
          </a:p>
          <a:p>
            <a:pPr algn="just">
              <a:lnSpc>
                <a:spcPct val="120000"/>
              </a:lnSpc>
            </a:pPr>
            <a:r>
              <a:rPr lang="it-IT" sz="2000" dirty="0"/>
              <a:t>Impattano su tutto il Patrimonio della persona, sugli stock di risparmio e sui flussi finanziari che lo alimentano, sulla scelta dell’acquisto di un immobile o sull’opportunità di preferire una soluzione in affitto con le differenti scelte finanziarie e fiscali che ne derivano, sulla protezione della propria persona o del proprio nucleo familiare nell’ambito delle coperture sanitarie e previdenziali  (welfare), sull’opportunità di anticipare o programmare il passaggio di ricchezza a favore dei propri familiari per proteggere il patrimonio di famiglia da eventuali aggressioni, scontando un sistema fiscale vantaggioso e conveniente (rispetto alla media europea</a:t>
            </a:r>
            <a:r>
              <a:rPr lang="it-IT" sz="2000" dirty="0" smtClean="0"/>
              <a:t>).</a:t>
            </a:r>
            <a:endParaRPr lang="it-IT" sz="2000" dirty="0"/>
          </a:p>
        </p:txBody>
      </p:sp>
      <p:sp>
        <p:nvSpPr>
          <p:cNvPr id="2" name="Segnaposto numero diapositiva 1"/>
          <p:cNvSpPr>
            <a:spLocks noGrp="1"/>
          </p:cNvSpPr>
          <p:nvPr>
            <p:ph type="sldNum" sz="quarter" idx="4"/>
          </p:nvPr>
        </p:nvSpPr>
        <p:spPr/>
        <p:txBody>
          <a:bodyPr/>
          <a:lstStyle/>
          <a:p>
            <a:fld id="{CEE20744-6222-4AA3-9D45-8592154090B2}" type="slidenum">
              <a:rPr lang="it-IT" smtClean="0"/>
              <a:pPr/>
              <a:t>63</a:t>
            </a:fld>
            <a:endParaRPr lang="it-IT" dirty="0"/>
          </a:p>
        </p:txBody>
      </p:sp>
    </p:spTree>
    <p:extLst>
      <p:ext uri="{BB962C8B-B14F-4D97-AF65-F5344CB8AC3E}">
        <p14:creationId xmlns:p14="http://schemas.microsoft.com/office/powerpoint/2010/main" val="3540411147"/>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026"/>
          <p:cNvSpPr txBox="1">
            <a:spLocks noChangeArrowheads="1"/>
          </p:cNvSpPr>
          <p:nvPr/>
        </p:nvSpPr>
        <p:spPr bwMode="auto">
          <a:xfrm>
            <a:off x="439172" y="260648"/>
            <a:ext cx="8278812" cy="463846"/>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lgn="ctr">
                <a:solidFill>
                  <a:srgbClr val="6699FF"/>
                </a:solidFill>
                <a:miter lim="800000"/>
                <a:headEnd/>
                <a:tailEnd/>
              </a14:hiddenLine>
            </a:ext>
          </a:extLst>
        </p:spPr>
        <p:txBody>
          <a:bodyPr lIns="90000" tIns="46800" rIns="90000" bIns="46800">
            <a:spAutoFit/>
          </a:bodyPr>
          <a:lstStyle/>
          <a:p>
            <a:pPr algn="ctr">
              <a:defRPr/>
            </a:pPr>
            <a:r>
              <a:rPr lang="it-IT" sz="2400" b="1" dirty="0" smtClean="0">
                <a:solidFill>
                  <a:srgbClr val="F26200"/>
                </a:solidFill>
                <a:latin typeface="Georgia" panose="02040502050405020303" pitchFamily="18" charset="0"/>
              </a:rPr>
              <a:t>Il nuovo ruolo dell'Intermediario</a:t>
            </a:r>
            <a:endParaRPr lang="it-IT" sz="2400" b="1" dirty="0">
              <a:solidFill>
                <a:srgbClr val="F26200"/>
              </a:solidFill>
              <a:latin typeface="Georgia" panose="02040502050405020303" pitchFamily="18" charset="0"/>
            </a:endParaRPr>
          </a:p>
        </p:txBody>
      </p:sp>
      <p:sp>
        <p:nvSpPr>
          <p:cNvPr id="11" name="Text Box 6"/>
          <p:cNvSpPr txBox="1">
            <a:spLocks noChangeArrowheads="1"/>
          </p:cNvSpPr>
          <p:nvPr/>
        </p:nvSpPr>
        <p:spPr bwMode="auto">
          <a:xfrm>
            <a:off x="414743" y="1124744"/>
            <a:ext cx="8322696" cy="3751733"/>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pPr algn="just">
              <a:lnSpc>
                <a:spcPct val="120000"/>
              </a:lnSpc>
            </a:pPr>
            <a:r>
              <a:rPr lang="it-IT" sz="2000" dirty="0" smtClean="0"/>
              <a:t>Da </a:t>
            </a:r>
            <a:r>
              <a:rPr lang="it-IT" sz="2000" dirty="0"/>
              <a:t>qui nasce un </a:t>
            </a:r>
            <a:r>
              <a:rPr lang="it-IT" sz="2000" b="1" dirty="0"/>
              <a:t>nuovo approccio professionale </a:t>
            </a:r>
            <a:r>
              <a:rPr lang="it-IT" sz="2000" dirty="0"/>
              <a:t>che sposta leggermente, ampliandolo,  l’operato del Consulente/Intermediario </a:t>
            </a:r>
            <a:r>
              <a:rPr lang="it-IT" sz="2000" b="1" dirty="0"/>
              <a:t>dalla gestione del rischio tout court alla protezione della Persona e del Patrimonio per favorire e talvolta garantire adeguati livelli di protezione, sicurezza e benessere.</a:t>
            </a:r>
          </a:p>
          <a:p>
            <a:pPr algn="just">
              <a:lnSpc>
                <a:spcPct val="120000"/>
              </a:lnSpc>
            </a:pPr>
            <a:r>
              <a:rPr lang="it-IT" sz="2000" dirty="0"/>
              <a:t>Il Consulente Finanziario deve sempre più far evolvere il proprio ruolo da tradizionale esperto del mondo della finanza a partner nell’affrontare i rischi della vita quotidiana, con una gamma di servizi e soluzioni di coperture integrate che deve andare oltre la prestazione meramente monetaria e finanziaria</a:t>
            </a:r>
            <a:r>
              <a:rPr lang="it-IT" sz="2000" dirty="0" smtClean="0"/>
              <a:t>.</a:t>
            </a:r>
            <a:endParaRPr lang="it-IT" sz="2000" dirty="0"/>
          </a:p>
        </p:txBody>
      </p:sp>
      <p:sp>
        <p:nvSpPr>
          <p:cNvPr id="2" name="Segnaposto numero diapositiva 1"/>
          <p:cNvSpPr>
            <a:spLocks noGrp="1"/>
          </p:cNvSpPr>
          <p:nvPr>
            <p:ph type="sldNum" sz="quarter" idx="4"/>
          </p:nvPr>
        </p:nvSpPr>
        <p:spPr/>
        <p:txBody>
          <a:bodyPr/>
          <a:lstStyle/>
          <a:p>
            <a:fld id="{CEE20744-6222-4AA3-9D45-8592154090B2}" type="slidenum">
              <a:rPr lang="it-IT" smtClean="0"/>
              <a:pPr/>
              <a:t>64</a:t>
            </a:fld>
            <a:endParaRPr lang="it-IT" dirty="0"/>
          </a:p>
        </p:txBody>
      </p:sp>
    </p:spTree>
    <p:extLst>
      <p:ext uri="{BB962C8B-B14F-4D97-AF65-F5344CB8AC3E}">
        <p14:creationId xmlns:p14="http://schemas.microsoft.com/office/powerpoint/2010/main" val="2621187433"/>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026"/>
          <p:cNvSpPr txBox="1">
            <a:spLocks noChangeArrowheads="1"/>
          </p:cNvSpPr>
          <p:nvPr/>
        </p:nvSpPr>
        <p:spPr bwMode="auto">
          <a:xfrm>
            <a:off x="439172" y="260648"/>
            <a:ext cx="8278812" cy="463846"/>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lgn="ctr">
                <a:solidFill>
                  <a:srgbClr val="6699FF"/>
                </a:solidFill>
                <a:miter lim="800000"/>
                <a:headEnd/>
                <a:tailEnd/>
              </a14:hiddenLine>
            </a:ext>
          </a:extLst>
        </p:spPr>
        <p:txBody>
          <a:bodyPr lIns="90000" tIns="46800" rIns="90000" bIns="46800">
            <a:spAutoFit/>
          </a:bodyPr>
          <a:lstStyle/>
          <a:p>
            <a:pPr algn="ctr">
              <a:defRPr/>
            </a:pPr>
            <a:r>
              <a:rPr lang="it-IT" sz="2400" b="1" dirty="0" smtClean="0">
                <a:solidFill>
                  <a:srgbClr val="F26200"/>
                </a:solidFill>
                <a:latin typeface="Georgia" panose="02040502050405020303" pitchFamily="18" charset="0"/>
              </a:rPr>
              <a:t>Il nuovo ruolo dell'Intermediario</a:t>
            </a:r>
            <a:endParaRPr lang="it-IT" sz="2400" b="1" dirty="0">
              <a:solidFill>
                <a:srgbClr val="F26200"/>
              </a:solidFill>
              <a:latin typeface="Georgia" panose="02040502050405020303" pitchFamily="18" charset="0"/>
            </a:endParaRPr>
          </a:p>
        </p:txBody>
      </p:sp>
      <p:sp>
        <p:nvSpPr>
          <p:cNvPr id="11" name="Text Box 6"/>
          <p:cNvSpPr txBox="1">
            <a:spLocks noChangeArrowheads="1"/>
          </p:cNvSpPr>
          <p:nvPr/>
        </p:nvSpPr>
        <p:spPr bwMode="auto">
          <a:xfrm>
            <a:off x="414743" y="1124744"/>
            <a:ext cx="8322696" cy="5598392"/>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pPr algn="just">
              <a:lnSpc>
                <a:spcPct val="120000"/>
              </a:lnSpc>
            </a:pPr>
            <a:r>
              <a:rPr lang="it-IT" sz="2000" dirty="0"/>
              <a:t>Un </a:t>
            </a:r>
            <a:r>
              <a:rPr lang="it-IT" sz="2000" b="1" dirty="0"/>
              <a:t>rafforzamento della cultura finanziaria dell’investitore/Risparmiatore </a:t>
            </a:r>
            <a:r>
              <a:rPr lang="it-IT" sz="2000" dirty="0"/>
              <a:t>sarà determinante in funzione tanto dell’assunzione di un ruolo più attivo e consapevole nelle decisioni di investimento. Senza un’adeguata cultura finanziaria o, in assenza, senza la collaborazione e la “trasmissione” di informazioni chiare ed esaurienti da parte del consulente, l’investitore non sarà in grado di comprendere il supporto professionale e decisionale dl consulente e di conseguenza ne sottovaluterà il ruolo.  Quanto più l’investitore è informato e in grado di capire come, dove e quanto investe e a quale livello di rischio è esposto, tanto più sarà consapevole anche del rapporto con il consulente. Se il cliente non riesce a comprendere pienamente i contenuti della consulenza ricevuta, si corre il rischio di veder ridotto il valore del servizio prestato. Senza questa comprensione, il cliente sarà incline a focalizzarsi solo sul costo del servizio, ritenendo che gli interessi del consulente non convergono con i suoi. </a:t>
            </a:r>
          </a:p>
        </p:txBody>
      </p:sp>
      <p:sp>
        <p:nvSpPr>
          <p:cNvPr id="2" name="Segnaposto numero diapositiva 1"/>
          <p:cNvSpPr>
            <a:spLocks noGrp="1"/>
          </p:cNvSpPr>
          <p:nvPr>
            <p:ph type="sldNum" sz="quarter" idx="4"/>
          </p:nvPr>
        </p:nvSpPr>
        <p:spPr/>
        <p:txBody>
          <a:bodyPr/>
          <a:lstStyle/>
          <a:p>
            <a:fld id="{CEE20744-6222-4AA3-9D45-8592154090B2}" type="slidenum">
              <a:rPr lang="it-IT" smtClean="0"/>
              <a:pPr/>
              <a:t>65</a:t>
            </a:fld>
            <a:endParaRPr lang="it-IT" dirty="0"/>
          </a:p>
        </p:txBody>
      </p:sp>
    </p:spTree>
    <p:extLst>
      <p:ext uri="{BB962C8B-B14F-4D97-AF65-F5344CB8AC3E}">
        <p14:creationId xmlns:p14="http://schemas.microsoft.com/office/powerpoint/2010/main" val="3526546738"/>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026"/>
          <p:cNvSpPr txBox="1">
            <a:spLocks noChangeArrowheads="1"/>
          </p:cNvSpPr>
          <p:nvPr/>
        </p:nvSpPr>
        <p:spPr bwMode="auto">
          <a:xfrm>
            <a:off x="439172" y="260648"/>
            <a:ext cx="8278812" cy="463846"/>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lgn="ctr">
                <a:solidFill>
                  <a:srgbClr val="6699FF"/>
                </a:solidFill>
                <a:miter lim="800000"/>
                <a:headEnd/>
                <a:tailEnd/>
              </a14:hiddenLine>
            </a:ext>
          </a:extLst>
        </p:spPr>
        <p:txBody>
          <a:bodyPr lIns="90000" tIns="46800" rIns="90000" bIns="46800">
            <a:spAutoFit/>
          </a:bodyPr>
          <a:lstStyle/>
          <a:p>
            <a:pPr algn="ctr">
              <a:defRPr/>
            </a:pPr>
            <a:r>
              <a:rPr lang="it-IT" sz="2400" b="1" dirty="0" smtClean="0">
                <a:solidFill>
                  <a:srgbClr val="F26200"/>
                </a:solidFill>
                <a:latin typeface="Georgia" panose="02040502050405020303" pitchFamily="18" charset="0"/>
              </a:rPr>
              <a:t>Il nuovo ruolo dell'Intermediario</a:t>
            </a:r>
            <a:endParaRPr lang="it-IT" sz="2400" b="1" dirty="0">
              <a:solidFill>
                <a:srgbClr val="F26200"/>
              </a:solidFill>
              <a:latin typeface="Georgia" panose="02040502050405020303" pitchFamily="18" charset="0"/>
            </a:endParaRPr>
          </a:p>
        </p:txBody>
      </p:sp>
      <p:sp>
        <p:nvSpPr>
          <p:cNvPr id="11" name="Text Box 6"/>
          <p:cNvSpPr txBox="1">
            <a:spLocks noChangeArrowheads="1"/>
          </p:cNvSpPr>
          <p:nvPr/>
        </p:nvSpPr>
        <p:spPr bwMode="auto">
          <a:xfrm>
            <a:off x="414743" y="1124744"/>
            <a:ext cx="8322696" cy="6740307"/>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pPr algn="just">
              <a:lnSpc>
                <a:spcPct val="120000"/>
              </a:lnSpc>
            </a:pPr>
            <a:r>
              <a:rPr lang="it-IT" sz="2000" dirty="0" smtClean="0"/>
              <a:t>Personalizzare </a:t>
            </a:r>
            <a:r>
              <a:rPr lang="it-IT" sz="2000" dirty="0"/>
              <a:t>il servizio di consulenza significa perciò conoscere non solo i vincoli economico-finanziari del cliente, ma soprattutto quelli relazionali, famigliari, emotivi che solitamente accompagnano le fasi del processo d’investimento e di gestione della ricchezza patrimoniale intra e intergenerazionale. </a:t>
            </a:r>
          </a:p>
          <a:p>
            <a:pPr algn="just">
              <a:lnSpc>
                <a:spcPct val="120000"/>
              </a:lnSpc>
            </a:pPr>
            <a:r>
              <a:rPr lang="it-IT" sz="2000" dirty="0"/>
              <a:t>Per questa ragione investitori/risparmiatori sempre più preparati che richiedono ai loro consulenti assistenza su tutto il loro patrimonio (immobiliare, mobiliare, aziendale e reale) e lungo tutto il loro ciclo della vita (dalla creazione, allo sviluppo, al mantenimento, sino alla trasmissione e alla successiva creazione di nuovo patrimonio). Questo senza dimenticare l’importante attività di tutela.</a:t>
            </a:r>
          </a:p>
          <a:p>
            <a:pPr algn="just">
              <a:lnSpc>
                <a:spcPct val="120000"/>
              </a:lnSpc>
            </a:pPr>
            <a:r>
              <a:rPr lang="it-IT" sz="2000" dirty="0"/>
              <a:t>In questo contesto, al fine di poter fornire ai clienti una consulenza integrata volta a esaminare la dinamica di tutte le componenti patrimoniali durante tutto il loro ciclo di vita, nasce l’esigenza di evolvere verso una nuova figura professionale oggi comunemente denominata “consulente patrimoniale”, che si troverà a essere riconosciuto progressivamente come un vero e proprio esperto in materia di gestione del patrimonio familiare e aziendale.</a:t>
            </a:r>
          </a:p>
        </p:txBody>
      </p:sp>
      <p:sp>
        <p:nvSpPr>
          <p:cNvPr id="2" name="Segnaposto numero diapositiva 1"/>
          <p:cNvSpPr>
            <a:spLocks noGrp="1"/>
          </p:cNvSpPr>
          <p:nvPr>
            <p:ph type="sldNum" sz="quarter" idx="4"/>
          </p:nvPr>
        </p:nvSpPr>
        <p:spPr/>
        <p:txBody>
          <a:bodyPr/>
          <a:lstStyle/>
          <a:p>
            <a:fld id="{CEE20744-6222-4AA3-9D45-8592154090B2}" type="slidenum">
              <a:rPr lang="it-IT" smtClean="0"/>
              <a:pPr/>
              <a:t>66</a:t>
            </a:fld>
            <a:endParaRPr lang="it-IT" dirty="0"/>
          </a:p>
        </p:txBody>
      </p:sp>
    </p:spTree>
    <p:extLst>
      <p:ext uri="{BB962C8B-B14F-4D97-AF65-F5344CB8AC3E}">
        <p14:creationId xmlns:p14="http://schemas.microsoft.com/office/powerpoint/2010/main" val="3651162307"/>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026"/>
          <p:cNvSpPr txBox="1">
            <a:spLocks noChangeArrowheads="1"/>
          </p:cNvSpPr>
          <p:nvPr/>
        </p:nvSpPr>
        <p:spPr bwMode="auto">
          <a:xfrm>
            <a:off x="439172" y="260648"/>
            <a:ext cx="8278812" cy="463846"/>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lgn="ctr">
                <a:solidFill>
                  <a:srgbClr val="6699FF"/>
                </a:solidFill>
                <a:miter lim="800000"/>
                <a:headEnd/>
                <a:tailEnd/>
              </a14:hiddenLine>
            </a:ext>
          </a:extLst>
        </p:spPr>
        <p:txBody>
          <a:bodyPr lIns="90000" tIns="46800" rIns="90000" bIns="46800">
            <a:spAutoFit/>
          </a:bodyPr>
          <a:lstStyle/>
          <a:p>
            <a:pPr algn="ctr">
              <a:defRPr/>
            </a:pPr>
            <a:r>
              <a:rPr lang="it-IT" sz="2400" b="1" dirty="0" smtClean="0">
                <a:solidFill>
                  <a:srgbClr val="F26200"/>
                </a:solidFill>
                <a:latin typeface="Georgia" panose="02040502050405020303" pitchFamily="18" charset="0"/>
              </a:rPr>
              <a:t>Il controllo del rischio in ambito assicurativo</a:t>
            </a:r>
            <a:endParaRPr lang="it-IT" sz="2400" b="1" dirty="0">
              <a:solidFill>
                <a:srgbClr val="F26200"/>
              </a:solidFill>
              <a:latin typeface="Georgia" panose="02040502050405020303" pitchFamily="18" charset="0"/>
            </a:endParaRPr>
          </a:p>
        </p:txBody>
      </p:sp>
      <p:sp>
        <p:nvSpPr>
          <p:cNvPr id="11" name="Text Box 6"/>
          <p:cNvSpPr txBox="1">
            <a:spLocks noChangeArrowheads="1"/>
          </p:cNvSpPr>
          <p:nvPr/>
        </p:nvSpPr>
        <p:spPr bwMode="auto">
          <a:xfrm>
            <a:off x="414743" y="1124744"/>
            <a:ext cx="8322696" cy="4893647"/>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pPr algn="just">
              <a:lnSpc>
                <a:spcPct val="120000"/>
              </a:lnSpc>
            </a:pPr>
            <a:r>
              <a:rPr lang="it-IT" sz="2000" dirty="0"/>
              <a:t>L’emergente bisogno di protezione e la tutela dai rischi sono esigenze per le quali le persone avvertono un'esigenza sempre più stringente, ritendo di non aver nessun controllo.</a:t>
            </a:r>
          </a:p>
          <a:p>
            <a:pPr algn="just">
              <a:lnSpc>
                <a:spcPct val="120000"/>
              </a:lnSpc>
            </a:pPr>
            <a:r>
              <a:rPr lang="it-IT" sz="2000" dirty="0"/>
              <a:t>Ciascun soggetto, individuo, azienda o famiglia, in funzione del proprio grado di avversione al rischio e della valutazione dello specifico rischio in base ai profili di probabilità e significatività, può pertanto adottare, con l’ausilio del Consulente specializzato, diverse tecniche di gestione e il controllo del rischio. </a:t>
            </a:r>
          </a:p>
          <a:p>
            <a:pPr algn="just">
              <a:lnSpc>
                <a:spcPct val="120000"/>
              </a:lnSpc>
            </a:pPr>
            <a:r>
              <a:rPr lang="it-IT" sz="2000" dirty="0"/>
              <a:t>Può decidere di optare per l’assunzione in proprio o </a:t>
            </a:r>
            <a:r>
              <a:rPr lang="it-IT" sz="2000" i="1" dirty="0"/>
              <a:t>ritenzione</a:t>
            </a:r>
            <a:r>
              <a:rPr lang="it-IT" sz="2000" dirty="0"/>
              <a:t> del rischio, senza ricorso ad alcuna tutela, ritenendo la probabilità di accadimento molto bassa. Oppure altra possibile modalità di gestione è costituita dalle tecniche di </a:t>
            </a:r>
            <a:r>
              <a:rPr lang="it-IT" sz="2000" i="1" dirty="0"/>
              <a:t>controllo</a:t>
            </a:r>
            <a:r>
              <a:rPr lang="it-IT" sz="2000" dirty="0"/>
              <a:t> ovvero di </a:t>
            </a:r>
            <a:r>
              <a:rPr lang="it-IT" sz="2000" b="1" dirty="0"/>
              <a:t>Prevenzione, Protezione e Trasferimento</a:t>
            </a:r>
            <a:r>
              <a:rPr lang="it-IT" sz="2000" b="1" dirty="0" smtClean="0"/>
              <a:t>.</a:t>
            </a:r>
            <a:endParaRPr lang="it-IT" sz="2000" dirty="0"/>
          </a:p>
        </p:txBody>
      </p:sp>
      <p:sp>
        <p:nvSpPr>
          <p:cNvPr id="2" name="Segnaposto numero diapositiva 1"/>
          <p:cNvSpPr>
            <a:spLocks noGrp="1"/>
          </p:cNvSpPr>
          <p:nvPr>
            <p:ph type="sldNum" sz="quarter" idx="4"/>
          </p:nvPr>
        </p:nvSpPr>
        <p:spPr/>
        <p:txBody>
          <a:bodyPr/>
          <a:lstStyle/>
          <a:p>
            <a:fld id="{CEE20744-6222-4AA3-9D45-8592154090B2}" type="slidenum">
              <a:rPr lang="it-IT" smtClean="0"/>
              <a:pPr/>
              <a:t>67</a:t>
            </a:fld>
            <a:endParaRPr lang="it-IT" dirty="0"/>
          </a:p>
        </p:txBody>
      </p:sp>
    </p:spTree>
    <p:extLst>
      <p:ext uri="{BB962C8B-B14F-4D97-AF65-F5344CB8AC3E}">
        <p14:creationId xmlns:p14="http://schemas.microsoft.com/office/powerpoint/2010/main" val="1839321151"/>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026"/>
          <p:cNvSpPr txBox="1">
            <a:spLocks noChangeArrowheads="1"/>
          </p:cNvSpPr>
          <p:nvPr/>
        </p:nvSpPr>
        <p:spPr bwMode="auto">
          <a:xfrm>
            <a:off x="439172" y="260648"/>
            <a:ext cx="8278812" cy="463846"/>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lgn="ctr">
                <a:solidFill>
                  <a:srgbClr val="6699FF"/>
                </a:solidFill>
                <a:miter lim="800000"/>
                <a:headEnd/>
                <a:tailEnd/>
              </a14:hiddenLine>
            </a:ext>
          </a:extLst>
        </p:spPr>
        <p:txBody>
          <a:bodyPr lIns="90000" tIns="46800" rIns="90000" bIns="46800">
            <a:spAutoFit/>
          </a:bodyPr>
          <a:lstStyle/>
          <a:p>
            <a:pPr algn="ctr">
              <a:defRPr/>
            </a:pPr>
            <a:r>
              <a:rPr lang="it-IT" sz="2400" b="1" dirty="0" smtClean="0">
                <a:solidFill>
                  <a:srgbClr val="F26200"/>
                </a:solidFill>
                <a:latin typeface="Georgia" panose="02040502050405020303" pitchFamily="18" charset="0"/>
              </a:rPr>
              <a:t>Il controllo del rischio in ambito assicurativo</a:t>
            </a:r>
            <a:endParaRPr lang="it-IT" sz="2400" b="1" dirty="0">
              <a:solidFill>
                <a:srgbClr val="F26200"/>
              </a:solidFill>
              <a:latin typeface="Georgia" panose="02040502050405020303" pitchFamily="18" charset="0"/>
            </a:endParaRPr>
          </a:p>
        </p:txBody>
      </p:sp>
      <p:sp>
        <p:nvSpPr>
          <p:cNvPr id="11" name="Text Box 6"/>
          <p:cNvSpPr txBox="1">
            <a:spLocks noChangeArrowheads="1"/>
          </p:cNvSpPr>
          <p:nvPr/>
        </p:nvSpPr>
        <p:spPr bwMode="auto">
          <a:xfrm>
            <a:off x="414743" y="1124744"/>
            <a:ext cx="8322696" cy="7848302"/>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pPr algn="just">
              <a:lnSpc>
                <a:spcPct val="120000"/>
              </a:lnSpc>
            </a:pPr>
            <a:r>
              <a:rPr lang="it-IT" sz="2000" dirty="0" smtClean="0"/>
              <a:t>In </a:t>
            </a:r>
            <a:r>
              <a:rPr lang="it-IT" sz="2000" dirty="0"/>
              <a:t>ambito assicurativo alcuni strumenti sono utilizzati in linea generale per prevenire il verificarsi dell’evento dannoso, mentre altri sono utilizzati per proteggere (ridurre al minimo) dalla perdita che potrebbe essere registrata qualora l’evento futuro e incerto si realizzasse. </a:t>
            </a:r>
          </a:p>
          <a:p>
            <a:pPr algn="just">
              <a:lnSpc>
                <a:spcPct val="120000"/>
              </a:lnSpc>
            </a:pPr>
            <a:r>
              <a:rPr lang="it-IT" sz="2000" dirty="0"/>
              <a:t>Nel primo caso, quando cioè si interviene prima che si verifichi il danno, si parla di Prevenzione: l’obiettivo è pertanto quello di eliminare/rimuovere (in anticipo) parzialmente le cause che possono provocare un danno, cercando di ridurre la frequenza e/o l’intensità dell’evento dannoso. </a:t>
            </a:r>
          </a:p>
          <a:p>
            <a:pPr algn="just">
              <a:lnSpc>
                <a:spcPct val="120000"/>
              </a:lnSpc>
            </a:pPr>
            <a:r>
              <a:rPr lang="it-IT" sz="2000" dirty="0"/>
              <a:t>Nonostante gli sforzi volti a prevenire la situazione di rischio, è però possibile che esso venga comunque a manifestarsi. In tal caso facciamo riferimento alla cosiddetta Protezione dal rischio: cioè l’insieme di interventi volti a contenere le possibili perdite patrimoniali. In questo caso, il soggetto, pur assumendo in proprio il rischio, pone in essere azioni volte a incidere sulla probabilità dell’evento, eliminando ove possibile, il rischio o comunque limitandone la possibilità di accadimento, oppure sulla significatività, contenendo l’entità dei danni che potrebbero derivarne. </a:t>
            </a:r>
          </a:p>
          <a:p>
            <a:pPr algn="just">
              <a:lnSpc>
                <a:spcPct val="120000"/>
              </a:lnSpc>
            </a:pPr>
            <a:r>
              <a:rPr lang="it-IT" sz="2000" dirty="0"/>
              <a:t>Infine il soggetto può optare per il Trasferimento del rischio cioè può traslare ad un altro soggetto le conseguenze </a:t>
            </a:r>
            <a:r>
              <a:rPr lang="it-IT" sz="2000" dirty="0" smtClean="0"/>
              <a:t>economiche derivanti dal verificarsi di un evento negativo. </a:t>
            </a:r>
            <a:endParaRPr lang="it-IT" sz="2000" dirty="0"/>
          </a:p>
        </p:txBody>
      </p:sp>
      <p:sp>
        <p:nvSpPr>
          <p:cNvPr id="2" name="Segnaposto numero diapositiva 1"/>
          <p:cNvSpPr>
            <a:spLocks noGrp="1"/>
          </p:cNvSpPr>
          <p:nvPr>
            <p:ph type="sldNum" sz="quarter" idx="4"/>
          </p:nvPr>
        </p:nvSpPr>
        <p:spPr/>
        <p:txBody>
          <a:bodyPr/>
          <a:lstStyle/>
          <a:p>
            <a:fld id="{CEE20744-6222-4AA3-9D45-8592154090B2}" type="slidenum">
              <a:rPr lang="it-IT" smtClean="0"/>
              <a:pPr/>
              <a:t>68</a:t>
            </a:fld>
            <a:endParaRPr lang="it-IT" dirty="0"/>
          </a:p>
        </p:txBody>
      </p:sp>
    </p:spTree>
    <p:extLst>
      <p:ext uri="{BB962C8B-B14F-4D97-AF65-F5344CB8AC3E}">
        <p14:creationId xmlns:p14="http://schemas.microsoft.com/office/powerpoint/2010/main" val="2178951042"/>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026"/>
          <p:cNvSpPr txBox="1">
            <a:spLocks noChangeArrowheads="1"/>
          </p:cNvSpPr>
          <p:nvPr/>
        </p:nvSpPr>
        <p:spPr bwMode="auto">
          <a:xfrm>
            <a:off x="439172" y="260648"/>
            <a:ext cx="8278812" cy="463846"/>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lgn="ctr">
                <a:solidFill>
                  <a:srgbClr val="6699FF"/>
                </a:solidFill>
                <a:miter lim="800000"/>
                <a:headEnd/>
                <a:tailEnd/>
              </a14:hiddenLine>
            </a:ext>
          </a:extLst>
        </p:spPr>
        <p:txBody>
          <a:bodyPr lIns="90000" tIns="46800" rIns="90000" bIns="46800">
            <a:spAutoFit/>
          </a:bodyPr>
          <a:lstStyle/>
          <a:p>
            <a:pPr algn="ctr">
              <a:defRPr/>
            </a:pPr>
            <a:r>
              <a:rPr lang="it-IT" sz="2400" b="1" dirty="0" smtClean="0">
                <a:solidFill>
                  <a:srgbClr val="F26200"/>
                </a:solidFill>
                <a:latin typeface="Georgia" panose="02040502050405020303" pitchFamily="18" charset="0"/>
              </a:rPr>
              <a:t>Il controllo del rischio in ambito assicurativo</a:t>
            </a:r>
            <a:endParaRPr lang="it-IT" sz="2400" b="1" dirty="0">
              <a:solidFill>
                <a:srgbClr val="F26200"/>
              </a:solidFill>
              <a:latin typeface="Georgia" panose="02040502050405020303" pitchFamily="18" charset="0"/>
            </a:endParaRPr>
          </a:p>
        </p:txBody>
      </p:sp>
      <p:sp>
        <p:nvSpPr>
          <p:cNvPr id="11" name="Text Box 6"/>
          <p:cNvSpPr txBox="1">
            <a:spLocks noChangeArrowheads="1"/>
          </p:cNvSpPr>
          <p:nvPr/>
        </p:nvSpPr>
        <p:spPr bwMode="auto">
          <a:xfrm>
            <a:off x="414743" y="1124744"/>
            <a:ext cx="8322696" cy="6001643"/>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pPr algn="just">
              <a:lnSpc>
                <a:spcPct val="120000"/>
              </a:lnSpc>
            </a:pPr>
            <a:r>
              <a:rPr lang="it-IT" sz="2000" dirty="0"/>
              <a:t>Nell'</a:t>
            </a:r>
            <a:r>
              <a:rPr lang="it-IT" sz="2000" b="1" dirty="0"/>
              <a:t>assicurazione</a:t>
            </a:r>
            <a:r>
              <a:rPr lang="it-IT" sz="2000" dirty="0"/>
              <a:t> il rischio è l’elemento cardine, intorno al quale ruotano tutti gli altri elementi.</a:t>
            </a:r>
          </a:p>
          <a:p>
            <a:pPr algn="just">
              <a:lnSpc>
                <a:spcPct val="120000"/>
              </a:lnSpc>
            </a:pPr>
            <a:r>
              <a:rPr lang="it-IT" sz="2000" dirty="0"/>
              <a:t>Già da una prima lettura della nozione del contratto di assicurazione (art.1882) contenuta nel nostro Codice Civile, possiamo notare una duplice funzione del contratto aleatorio per eccellenza: da un lato, abbiamo infatti l’assicurazione contro i danni, a carattere essenzialmente indennitario, dall'altro, troviamo l’assicurazione sulla vita, a carattere prettamente previdenziale. Caratteristica comune di entrambe queste ipotesi, è il trasferimento del rischio dall’assicurato all’assicuratore. In particolare, nel primo caso il rischio si traduce concretamente nella garanzia, che l’assicuratore dà all’assicurato di coprire le conseguenze di un evento dannoso; nell’altro caso, l'assicuratore coprirà un’alea legata alla morte o alla sopravvivenza di un individuo, attraverso un’opera di capitalizzazione dei premi che questo versa all’assicuratore e che gli saranno poi corrisposti in forma di capitale o di rendita dopo il verificarsi dell’evento</a:t>
            </a:r>
            <a:r>
              <a:rPr lang="it-IT" sz="2000" dirty="0" smtClean="0"/>
              <a:t>.</a:t>
            </a:r>
            <a:endParaRPr lang="it-IT" sz="2000" dirty="0"/>
          </a:p>
        </p:txBody>
      </p:sp>
      <p:sp>
        <p:nvSpPr>
          <p:cNvPr id="2" name="Segnaposto numero diapositiva 1"/>
          <p:cNvSpPr>
            <a:spLocks noGrp="1"/>
          </p:cNvSpPr>
          <p:nvPr>
            <p:ph type="sldNum" sz="quarter" idx="4"/>
          </p:nvPr>
        </p:nvSpPr>
        <p:spPr/>
        <p:txBody>
          <a:bodyPr/>
          <a:lstStyle/>
          <a:p>
            <a:fld id="{CEE20744-6222-4AA3-9D45-8592154090B2}" type="slidenum">
              <a:rPr lang="it-IT" smtClean="0"/>
              <a:pPr/>
              <a:t>69</a:t>
            </a:fld>
            <a:endParaRPr lang="it-IT" dirty="0"/>
          </a:p>
        </p:txBody>
      </p:sp>
    </p:spTree>
    <p:extLst>
      <p:ext uri="{BB962C8B-B14F-4D97-AF65-F5344CB8AC3E}">
        <p14:creationId xmlns:p14="http://schemas.microsoft.com/office/powerpoint/2010/main" val="280431406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026"/>
          <p:cNvSpPr txBox="1">
            <a:spLocks noChangeArrowheads="1"/>
          </p:cNvSpPr>
          <p:nvPr/>
        </p:nvSpPr>
        <p:spPr bwMode="auto">
          <a:xfrm>
            <a:off x="439172" y="260648"/>
            <a:ext cx="8278812" cy="463846"/>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lgn="ctr">
                <a:solidFill>
                  <a:srgbClr val="6699FF"/>
                </a:solidFill>
                <a:miter lim="800000"/>
                <a:headEnd/>
                <a:tailEnd/>
              </a14:hiddenLine>
            </a:ext>
          </a:extLst>
        </p:spPr>
        <p:txBody>
          <a:bodyPr lIns="90000" tIns="46800" rIns="90000" bIns="46800">
            <a:spAutoFit/>
          </a:bodyPr>
          <a:lstStyle/>
          <a:p>
            <a:pPr algn="ctr">
              <a:defRPr/>
            </a:pPr>
            <a:r>
              <a:rPr lang="it-IT" sz="2400" b="1" dirty="0" smtClean="0">
                <a:solidFill>
                  <a:srgbClr val="F26200"/>
                </a:solidFill>
                <a:latin typeface="Georgia" panose="02040502050405020303" pitchFamily="18" charset="0"/>
                <a:ea typeface="+mj-ea"/>
                <a:cs typeface="+mj-cs"/>
              </a:rPr>
              <a:t>Il quadro economico</a:t>
            </a:r>
            <a:endParaRPr lang="it-IT" sz="2400" b="1" dirty="0">
              <a:solidFill>
                <a:srgbClr val="F26200"/>
              </a:solidFill>
              <a:latin typeface="Georgia" panose="02040502050405020303" pitchFamily="18" charset="0"/>
              <a:ea typeface="+mj-ea"/>
              <a:cs typeface="+mj-cs"/>
            </a:endParaRPr>
          </a:p>
        </p:txBody>
      </p:sp>
      <p:sp>
        <p:nvSpPr>
          <p:cNvPr id="11" name="Text Box 6"/>
          <p:cNvSpPr txBox="1">
            <a:spLocks noChangeArrowheads="1"/>
          </p:cNvSpPr>
          <p:nvPr/>
        </p:nvSpPr>
        <p:spPr bwMode="auto">
          <a:xfrm>
            <a:off x="414743" y="1124744"/>
            <a:ext cx="8322696" cy="6370975"/>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pPr algn="just">
              <a:lnSpc>
                <a:spcPct val="120000"/>
              </a:lnSpc>
            </a:pPr>
            <a:r>
              <a:rPr lang="it-IT" sz="2000" dirty="0" smtClean="0"/>
              <a:t>Questi </a:t>
            </a:r>
            <a:r>
              <a:rPr lang="it-IT" sz="2000" dirty="0"/>
              <a:t>i motivi della crescente preoccupazione per il futuro delle nuove generazioni che sta </a:t>
            </a:r>
            <a:r>
              <a:rPr lang="it-IT" sz="2000" b="1" dirty="0"/>
              <a:t>ridisegnando le motivazioni e le declinazioni del risparmio</a:t>
            </a:r>
            <a:r>
              <a:rPr lang="it-IT" sz="2000" dirty="0"/>
              <a:t>, e che se da una parte favorisce teoricamente la pianificazione di azioni volte quanto più possibile alla protezione del Patrimonio dall’altra, in antitesi, restringe gli orizzonti temporali con il conseguente tramonto del Life </a:t>
            </a:r>
            <a:r>
              <a:rPr lang="it-IT" sz="2000" dirty="0" err="1"/>
              <a:t>Cycle</a:t>
            </a:r>
            <a:r>
              <a:rPr lang="it-IT" sz="2000" dirty="0"/>
              <a:t> di lungo periodo a vantaggio di micro Life </a:t>
            </a:r>
            <a:r>
              <a:rPr lang="it-IT" sz="2000" dirty="0" err="1"/>
              <a:t>Cycle</a:t>
            </a:r>
            <a:r>
              <a:rPr lang="it-IT" sz="2000" dirty="0"/>
              <a:t> consecutivi, per permettere la coesistenza di rendimenti interessanti e disponibilità di capitale. Del resto il tema dell’incertezza si riferisce al cliente che ha vissuto negli ultimi dieci anni, all’interno della crisi economica, una crisi fiduciaria nei confronti di quelle stesse istituzioni finanziarie che avrebbero dovuto assicurargli stabilità e trasparenza. Il tema della fiducia violata e un tema che accentua il senso di inadeguatezza che può e dovrebbe essere ricostruito attraverso un apparato normativo più severo, un sistema di controllo istituzionale più accurato, l’innalzamento del livello culturale della clientela e l’assistenza di un professionista della finanza in grado di affiancare il cliente e di curarne gli interessi</a:t>
            </a:r>
            <a:r>
              <a:rPr lang="it-IT" sz="2000" dirty="0" smtClean="0"/>
              <a:t>.</a:t>
            </a:r>
            <a:endParaRPr lang="it-IT" sz="2000" dirty="0"/>
          </a:p>
        </p:txBody>
      </p:sp>
      <p:sp>
        <p:nvSpPr>
          <p:cNvPr id="2" name="Segnaposto numero diapositiva 1"/>
          <p:cNvSpPr>
            <a:spLocks noGrp="1"/>
          </p:cNvSpPr>
          <p:nvPr>
            <p:ph type="sldNum" sz="quarter" idx="4"/>
          </p:nvPr>
        </p:nvSpPr>
        <p:spPr/>
        <p:txBody>
          <a:bodyPr/>
          <a:lstStyle/>
          <a:p>
            <a:fld id="{CEE20744-6222-4AA3-9D45-8592154090B2}" type="slidenum">
              <a:rPr lang="it-IT" smtClean="0"/>
              <a:pPr/>
              <a:t>7</a:t>
            </a:fld>
            <a:endParaRPr lang="it-IT" dirty="0"/>
          </a:p>
        </p:txBody>
      </p:sp>
    </p:spTree>
    <p:extLst>
      <p:ext uri="{BB962C8B-B14F-4D97-AF65-F5344CB8AC3E}">
        <p14:creationId xmlns:p14="http://schemas.microsoft.com/office/powerpoint/2010/main" val="3427631294"/>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026"/>
          <p:cNvSpPr txBox="1">
            <a:spLocks noChangeArrowheads="1"/>
          </p:cNvSpPr>
          <p:nvPr/>
        </p:nvSpPr>
        <p:spPr bwMode="auto">
          <a:xfrm>
            <a:off x="439172" y="260648"/>
            <a:ext cx="8278812" cy="463846"/>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lgn="ctr">
                <a:solidFill>
                  <a:srgbClr val="6699FF"/>
                </a:solidFill>
                <a:miter lim="800000"/>
                <a:headEnd/>
                <a:tailEnd/>
              </a14:hiddenLine>
            </a:ext>
          </a:extLst>
        </p:spPr>
        <p:txBody>
          <a:bodyPr lIns="90000" tIns="46800" rIns="90000" bIns="46800">
            <a:spAutoFit/>
          </a:bodyPr>
          <a:lstStyle/>
          <a:p>
            <a:pPr algn="ctr">
              <a:defRPr/>
            </a:pPr>
            <a:r>
              <a:rPr lang="it-IT" sz="2400" b="1" dirty="0" smtClean="0">
                <a:solidFill>
                  <a:srgbClr val="F26200"/>
                </a:solidFill>
                <a:latin typeface="Georgia" panose="02040502050405020303" pitchFamily="18" charset="0"/>
              </a:rPr>
              <a:t>Il controllo del rischio in ambito assicurativo</a:t>
            </a:r>
            <a:endParaRPr lang="it-IT" sz="2400" b="1" dirty="0">
              <a:solidFill>
                <a:srgbClr val="F26200"/>
              </a:solidFill>
              <a:latin typeface="Georgia" panose="02040502050405020303" pitchFamily="18" charset="0"/>
            </a:endParaRPr>
          </a:p>
        </p:txBody>
      </p:sp>
      <p:sp>
        <p:nvSpPr>
          <p:cNvPr id="11" name="Text Box 6"/>
          <p:cNvSpPr txBox="1">
            <a:spLocks noChangeArrowheads="1"/>
          </p:cNvSpPr>
          <p:nvPr/>
        </p:nvSpPr>
        <p:spPr bwMode="auto">
          <a:xfrm>
            <a:off x="414743" y="1124744"/>
            <a:ext cx="8322696" cy="4859728"/>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pPr algn="just">
              <a:lnSpc>
                <a:spcPct val="120000"/>
              </a:lnSpc>
            </a:pPr>
            <a:r>
              <a:rPr lang="it-IT" sz="2000" dirty="0" smtClean="0"/>
              <a:t>A </a:t>
            </a:r>
            <a:r>
              <a:rPr lang="it-IT" sz="2000" dirty="0"/>
              <a:t>seguito di quanto detto in precedenza, dobbiamo individuare quali rischi possono essere posti alla base dell’operazione assicurativa, infatti, non vi è una perfetta coincidenza tra il rischio in senso economico (possibilità di verificarsi di un evento futuro e incerto) e il concetto di rischio in senso tecnico-assicurativo (vedi la possibilità di assicurare un evento che si è già verificato, il c.d. rischio putativo). Inoltre non tutti i rischi in senso economico sono tecnicamente assicurabili e non tutti i rischi tecnicamente assicurabili possono essere coperti da una polizza assicurativa. norma dell’art. 1882 c.c. possono essere assicurati quei rischi, cosiddetti </a:t>
            </a:r>
            <a:r>
              <a:rPr lang="it-IT" sz="2000" i="1" dirty="0"/>
              <a:t>puri</a:t>
            </a:r>
            <a:r>
              <a:rPr lang="it-IT" sz="2000" dirty="0"/>
              <a:t>,  che possono tradursi nella possibilità di un sinistro, cioè di un evento che ha il potenziale di produrre un danno all’assicurato o un evento che attiene alla sua vita. Infatti, non è possibile assicurare un evento indifferente all’assicurato.</a:t>
            </a:r>
          </a:p>
        </p:txBody>
      </p:sp>
      <p:sp>
        <p:nvSpPr>
          <p:cNvPr id="2" name="Segnaposto numero diapositiva 1"/>
          <p:cNvSpPr>
            <a:spLocks noGrp="1"/>
          </p:cNvSpPr>
          <p:nvPr>
            <p:ph type="sldNum" sz="quarter" idx="4"/>
          </p:nvPr>
        </p:nvSpPr>
        <p:spPr/>
        <p:txBody>
          <a:bodyPr/>
          <a:lstStyle/>
          <a:p>
            <a:fld id="{CEE20744-6222-4AA3-9D45-8592154090B2}" type="slidenum">
              <a:rPr lang="it-IT" smtClean="0"/>
              <a:pPr/>
              <a:t>70</a:t>
            </a:fld>
            <a:endParaRPr lang="it-IT" dirty="0"/>
          </a:p>
        </p:txBody>
      </p:sp>
    </p:spTree>
    <p:extLst>
      <p:ext uri="{BB962C8B-B14F-4D97-AF65-F5344CB8AC3E}">
        <p14:creationId xmlns:p14="http://schemas.microsoft.com/office/powerpoint/2010/main" val="2628466573"/>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026"/>
          <p:cNvSpPr txBox="1">
            <a:spLocks noChangeArrowheads="1"/>
          </p:cNvSpPr>
          <p:nvPr/>
        </p:nvSpPr>
        <p:spPr bwMode="auto">
          <a:xfrm>
            <a:off x="439172" y="260648"/>
            <a:ext cx="8278812" cy="463846"/>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lgn="ctr">
                <a:solidFill>
                  <a:srgbClr val="6699FF"/>
                </a:solidFill>
                <a:miter lim="800000"/>
                <a:headEnd/>
                <a:tailEnd/>
              </a14:hiddenLine>
            </a:ext>
          </a:extLst>
        </p:spPr>
        <p:txBody>
          <a:bodyPr lIns="90000" tIns="46800" rIns="90000" bIns="46800">
            <a:spAutoFit/>
          </a:bodyPr>
          <a:lstStyle/>
          <a:p>
            <a:pPr algn="ctr">
              <a:defRPr/>
            </a:pPr>
            <a:r>
              <a:rPr lang="it-IT" sz="2400" b="1" dirty="0" smtClean="0">
                <a:solidFill>
                  <a:srgbClr val="F26200"/>
                </a:solidFill>
                <a:latin typeface="Georgia" panose="02040502050405020303" pitchFamily="18" charset="0"/>
              </a:rPr>
              <a:t>Il controllo del rischio in ambito assicurativo</a:t>
            </a:r>
            <a:endParaRPr lang="it-IT" sz="2400" b="1" dirty="0">
              <a:solidFill>
                <a:srgbClr val="F26200"/>
              </a:solidFill>
              <a:latin typeface="Georgia" panose="02040502050405020303" pitchFamily="18" charset="0"/>
            </a:endParaRPr>
          </a:p>
        </p:txBody>
      </p:sp>
      <p:sp>
        <p:nvSpPr>
          <p:cNvPr id="11" name="Text Box 6"/>
          <p:cNvSpPr txBox="1">
            <a:spLocks noChangeArrowheads="1"/>
          </p:cNvSpPr>
          <p:nvPr/>
        </p:nvSpPr>
        <p:spPr bwMode="auto">
          <a:xfrm>
            <a:off x="414743" y="1124744"/>
            <a:ext cx="8322696" cy="6001643"/>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pPr algn="just">
              <a:lnSpc>
                <a:spcPct val="120000"/>
              </a:lnSpc>
            </a:pPr>
            <a:r>
              <a:rPr lang="it-IT" sz="2000" dirty="0"/>
              <a:t>I rischi puri sono definiti perciò rischi assicurativi poiché la loro gestione è l’oggetto tipico dell’attività assicurativa. I rischi puri possono essere racchiusi in tre grandi categorie:</a:t>
            </a:r>
          </a:p>
          <a:p>
            <a:pPr marL="285750" indent="-285750" algn="just">
              <a:lnSpc>
                <a:spcPct val="120000"/>
              </a:lnSpc>
              <a:buFontTx/>
              <a:buChar char="-"/>
            </a:pPr>
            <a:r>
              <a:rPr lang="it-IT" sz="2000" b="1" dirty="0"/>
              <a:t>Rischi sulla persona</a:t>
            </a:r>
            <a:r>
              <a:rPr lang="it-IT" sz="2000" dirty="0"/>
              <a:t>. Colpiscono in via diretta un individuo. Comportano la possibilità di perdita o riduzione del reddito o delle attività finanziarie a causa della sopravvenuta incapacità di produrre reddito. I quattro grandi rischi sulla persona sono: morte prematura, vecchiaia, malattia </a:t>
            </a:r>
            <a:r>
              <a:rPr lang="it-IT" sz="2000" dirty="0" smtClean="0"/>
              <a:t>o disabilità </a:t>
            </a:r>
            <a:r>
              <a:rPr lang="it-IT" sz="2000" dirty="0"/>
              <a:t>e disoccupazione. </a:t>
            </a:r>
          </a:p>
          <a:p>
            <a:pPr marL="285750" indent="-285750" algn="just">
              <a:lnSpc>
                <a:spcPct val="120000"/>
              </a:lnSpc>
              <a:buFontTx/>
              <a:buChar char="-"/>
            </a:pPr>
            <a:r>
              <a:rPr lang="it-IT" sz="2000" b="1" dirty="0"/>
              <a:t>Rischi sulla proprietà</a:t>
            </a:r>
            <a:r>
              <a:rPr lang="it-IT" sz="2000" dirty="0"/>
              <a:t>. Rappresentano la possibilità di subire perdite o danneggiamenti, diretti o indiretti  alle cose possedute.</a:t>
            </a:r>
          </a:p>
          <a:p>
            <a:pPr marL="285750" indent="-285750" algn="just">
              <a:lnSpc>
                <a:spcPct val="120000"/>
              </a:lnSpc>
              <a:buFontTx/>
              <a:buChar char="-"/>
            </a:pPr>
            <a:r>
              <a:rPr lang="it-IT" sz="2000" b="1" dirty="0"/>
              <a:t>Responsabilità civile</a:t>
            </a:r>
            <a:r>
              <a:rPr lang="it-IT" sz="2000" dirty="0"/>
              <a:t>. Rappresenta il rischio di arrecare involontariamente un danno ad un'altra persona o ad un bene di proprietà altrui, a causa di negligenza o disattenzione. Premesso che il rischio deve esistere ed essere concreto perché possa essere assicurato, esistono poi anche altri elementi necessari a garantirne l’</a:t>
            </a:r>
            <a:r>
              <a:rPr lang="it-IT" sz="2000" dirty="0" err="1"/>
              <a:t>assicurabilità</a:t>
            </a:r>
            <a:r>
              <a:rPr lang="it-IT" sz="2000" dirty="0" smtClean="0"/>
              <a:t>.</a:t>
            </a:r>
            <a:endParaRPr lang="it-IT" sz="2000" dirty="0"/>
          </a:p>
        </p:txBody>
      </p:sp>
      <p:sp>
        <p:nvSpPr>
          <p:cNvPr id="2" name="Segnaposto numero diapositiva 1"/>
          <p:cNvSpPr>
            <a:spLocks noGrp="1"/>
          </p:cNvSpPr>
          <p:nvPr>
            <p:ph type="sldNum" sz="quarter" idx="4"/>
          </p:nvPr>
        </p:nvSpPr>
        <p:spPr/>
        <p:txBody>
          <a:bodyPr/>
          <a:lstStyle/>
          <a:p>
            <a:fld id="{CEE20744-6222-4AA3-9D45-8592154090B2}" type="slidenum">
              <a:rPr lang="it-IT" smtClean="0"/>
              <a:pPr/>
              <a:t>71</a:t>
            </a:fld>
            <a:endParaRPr lang="it-IT" dirty="0"/>
          </a:p>
        </p:txBody>
      </p:sp>
    </p:spTree>
    <p:extLst>
      <p:ext uri="{BB962C8B-B14F-4D97-AF65-F5344CB8AC3E}">
        <p14:creationId xmlns:p14="http://schemas.microsoft.com/office/powerpoint/2010/main" val="2581502199"/>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026"/>
          <p:cNvSpPr txBox="1">
            <a:spLocks noChangeArrowheads="1"/>
          </p:cNvSpPr>
          <p:nvPr/>
        </p:nvSpPr>
        <p:spPr bwMode="auto">
          <a:xfrm>
            <a:off x="439172" y="260648"/>
            <a:ext cx="8278812" cy="463846"/>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lgn="ctr">
                <a:solidFill>
                  <a:srgbClr val="6699FF"/>
                </a:solidFill>
                <a:miter lim="800000"/>
                <a:headEnd/>
                <a:tailEnd/>
              </a14:hiddenLine>
            </a:ext>
          </a:extLst>
        </p:spPr>
        <p:txBody>
          <a:bodyPr lIns="90000" tIns="46800" rIns="90000" bIns="46800">
            <a:spAutoFit/>
          </a:bodyPr>
          <a:lstStyle/>
          <a:p>
            <a:pPr algn="ctr">
              <a:defRPr/>
            </a:pPr>
            <a:r>
              <a:rPr lang="it-IT" sz="2400" b="1" dirty="0" smtClean="0">
                <a:solidFill>
                  <a:srgbClr val="F26200"/>
                </a:solidFill>
                <a:latin typeface="Georgia" panose="02040502050405020303" pitchFamily="18" charset="0"/>
              </a:rPr>
              <a:t>Il controllo del rischio in ambito assicurativo</a:t>
            </a:r>
            <a:endParaRPr lang="it-IT" sz="2400" b="1" dirty="0">
              <a:solidFill>
                <a:srgbClr val="F26200"/>
              </a:solidFill>
              <a:latin typeface="Georgia" panose="02040502050405020303" pitchFamily="18" charset="0"/>
            </a:endParaRPr>
          </a:p>
        </p:txBody>
      </p:sp>
      <p:sp>
        <p:nvSpPr>
          <p:cNvPr id="11" name="Text Box 6"/>
          <p:cNvSpPr txBox="1">
            <a:spLocks noChangeArrowheads="1"/>
          </p:cNvSpPr>
          <p:nvPr/>
        </p:nvSpPr>
        <p:spPr bwMode="auto">
          <a:xfrm>
            <a:off x="414743" y="1124744"/>
            <a:ext cx="8322696" cy="4859728"/>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pPr algn="just">
              <a:lnSpc>
                <a:spcPct val="120000"/>
              </a:lnSpc>
            </a:pPr>
            <a:r>
              <a:rPr lang="it-IT" sz="2000" dirty="0" smtClean="0"/>
              <a:t>Fondamentale </a:t>
            </a:r>
            <a:r>
              <a:rPr lang="it-IT" sz="2000" dirty="0"/>
              <a:t>è che il rischio sia riferibile ad un elevato numero di unità omogenee, permettendo così all’impresa assicuratrice di applicare il principio mutualistico: il danno potenzialmente causato dall’evento può essere ripartito fra tutti coloro che sono soggetti al medesimo rischio, poiché solamente alcuni fra di essi verranno realmente colpiti dal sinistro. Il principio è tanto più efficace quanto più elevato è il numero degli assicurati: secondo la legge dei grandi numeri, data la probabilità di un evento e la frequenza con cui questo si verifica su un numero determinato di prove, all’aumentare del numero di prove la frequenza con cui l’evento si verifica tenderà a coincidere con la sua probabilità. Perciò al crescere della numerosità dei rischi omogenei e indipendenti assunti dall’impresa di assicurazione, l’errore commesso nella previsione dell’evento aleatorio si riduce.</a:t>
            </a:r>
          </a:p>
        </p:txBody>
      </p:sp>
      <p:sp>
        <p:nvSpPr>
          <p:cNvPr id="2" name="Segnaposto numero diapositiva 1"/>
          <p:cNvSpPr>
            <a:spLocks noGrp="1"/>
          </p:cNvSpPr>
          <p:nvPr>
            <p:ph type="sldNum" sz="quarter" idx="4"/>
          </p:nvPr>
        </p:nvSpPr>
        <p:spPr/>
        <p:txBody>
          <a:bodyPr/>
          <a:lstStyle/>
          <a:p>
            <a:fld id="{CEE20744-6222-4AA3-9D45-8592154090B2}" type="slidenum">
              <a:rPr lang="it-IT" smtClean="0"/>
              <a:pPr/>
              <a:t>72</a:t>
            </a:fld>
            <a:endParaRPr lang="it-IT" dirty="0"/>
          </a:p>
        </p:txBody>
      </p:sp>
    </p:spTree>
    <p:extLst>
      <p:ext uri="{BB962C8B-B14F-4D97-AF65-F5344CB8AC3E}">
        <p14:creationId xmlns:p14="http://schemas.microsoft.com/office/powerpoint/2010/main" val="4237279657"/>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026"/>
          <p:cNvSpPr txBox="1">
            <a:spLocks noChangeArrowheads="1"/>
          </p:cNvSpPr>
          <p:nvPr/>
        </p:nvSpPr>
        <p:spPr bwMode="auto">
          <a:xfrm>
            <a:off x="439172" y="260648"/>
            <a:ext cx="8278812" cy="463846"/>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lgn="ctr">
                <a:solidFill>
                  <a:srgbClr val="6699FF"/>
                </a:solidFill>
                <a:miter lim="800000"/>
                <a:headEnd/>
                <a:tailEnd/>
              </a14:hiddenLine>
            </a:ext>
          </a:extLst>
        </p:spPr>
        <p:txBody>
          <a:bodyPr lIns="90000" tIns="46800" rIns="90000" bIns="46800">
            <a:spAutoFit/>
          </a:bodyPr>
          <a:lstStyle/>
          <a:p>
            <a:pPr algn="ctr">
              <a:defRPr/>
            </a:pPr>
            <a:r>
              <a:rPr lang="it-IT" sz="2400" b="1" dirty="0" smtClean="0">
                <a:solidFill>
                  <a:srgbClr val="F26200"/>
                </a:solidFill>
                <a:latin typeface="Georgia" panose="02040502050405020303" pitchFamily="18" charset="0"/>
              </a:rPr>
              <a:t>Il controllo del rischio in ambito assicurativo</a:t>
            </a:r>
            <a:endParaRPr lang="it-IT" sz="2400" b="1" dirty="0">
              <a:solidFill>
                <a:srgbClr val="F26200"/>
              </a:solidFill>
              <a:latin typeface="Georgia" panose="02040502050405020303" pitchFamily="18" charset="0"/>
            </a:endParaRPr>
          </a:p>
        </p:txBody>
      </p:sp>
      <p:sp>
        <p:nvSpPr>
          <p:cNvPr id="11" name="Text Box 6"/>
          <p:cNvSpPr txBox="1">
            <a:spLocks noChangeArrowheads="1"/>
          </p:cNvSpPr>
          <p:nvPr/>
        </p:nvSpPr>
        <p:spPr bwMode="auto">
          <a:xfrm>
            <a:off x="414743" y="1124744"/>
            <a:ext cx="8322696" cy="4859728"/>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pPr algn="just">
              <a:lnSpc>
                <a:spcPct val="120000"/>
              </a:lnSpc>
            </a:pPr>
            <a:r>
              <a:rPr lang="it-IT" sz="2000" dirty="0"/>
              <a:t>In merito al concetto di Mutualità si può invece dire che colui che stipula una polizza assicurativa entra a far parte di una collettività, formata da una pluralità di soggetti esposti allo stesso rischio, nella quale ciascuno versa il proprio contributo in modo ad accumulare i capitali da corrispondere ai componenti della collettività per i quali si verificherà effettivamente l’evento. Pertanto mentre nel caso di ritenzione o controllo del rischio ciascun soggetto è costretto ad accumulare tutto il capitale necessario per far fronte agli eventuali bisogni futuri derivanti dal verificarsi dell’evento negativo, nel caso di ricorso all’assicurazione ovvero al trasferimento del rischio, l’importo che ciascun soggetto deve versare per accedere alla copertura assicurativa è commisurato alla probabilità di accadimento dell’evento, stimata con sufficiente grado di approssimazione sulla base della frequenza empirica. </a:t>
            </a:r>
          </a:p>
        </p:txBody>
      </p:sp>
      <p:sp>
        <p:nvSpPr>
          <p:cNvPr id="2" name="Segnaposto numero diapositiva 1"/>
          <p:cNvSpPr>
            <a:spLocks noGrp="1"/>
          </p:cNvSpPr>
          <p:nvPr>
            <p:ph type="sldNum" sz="quarter" idx="4"/>
          </p:nvPr>
        </p:nvSpPr>
        <p:spPr/>
        <p:txBody>
          <a:bodyPr/>
          <a:lstStyle/>
          <a:p>
            <a:fld id="{CEE20744-6222-4AA3-9D45-8592154090B2}" type="slidenum">
              <a:rPr lang="it-IT" smtClean="0"/>
              <a:pPr/>
              <a:t>73</a:t>
            </a:fld>
            <a:endParaRPr lang="it-IT" dirty="0"/>
          </a:p>
        </p:txBody>
      </p:sp>
    </p:spTree>
    <p:extLst>
      <p:ext uri="{BB962C8B-B14F-4D97-AF65-F5344CB8AC3E}">
        <p14:creationId xmlns:p14="http://schemas.microsoft.com/office/powerpoint/2010/main" val="817811279"/>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026"/>
          <p:cNvSpPr txBox="1">
            <a:spLocks noChangeArrowheads="1"/>
          </p:cNvSpPr>
          <p:nvPr/>
        </p:nvSpPr>
        <p:spPr bwMode="auto">
          <a:xfrm>
            <a:off x="439172" y="260648"/>
            <a:ext cx="8278812" cy="463846"/>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lgn="ctr">
                <a:solidFill>
                  <a:srgbClr val="6699FF"/>
                </a:solidFill>
                <a:miter lim="800000"/>
                <a:headEnd/>
                <a:tailEnd/>
              </a14:hiddenLine>
            </a:ext>
          </a:extLst>
        </p:spPr>
        <p:txBody>
          <a:bodyPr lIns="90000" tIns="46800" rIns="90000" bIns="46800">
            <a:spAutoFit/>
          </a:bodyPr>
          <a:lstStyle/>
          <a:p>
            <a:pPr algn="ctr">
              <a:defRPr/>
            </a:pPr>
            <a:r>
              <a:rPr lang="it-IT" sz="2400" b="1" dirty="0" smtClean="0">
                <a:solidFill>
                  <a:srgbClr val="F26200"/>
                </a:solidFill>
                <a:latin typeface="Georgia" panose="02040502050405020303" pitchFamily="18" charset="0"/>
              </a:rPr>
              <a:t>Il controllo del rischio in ambito assicurativo</a:t>
            </a:r>
            <a:endParaRPr lang="it-IT" sz="2400" b="1" dirty="0">
              <a:solidFill>
                <a:srgbClr val="F26200"/>
              </a:solidFill>
              <a:latin typeface="Georgia" panose="02040502050405020303" pitchFamily="18" charset="0"/>
            </a:endParaRPr>
          </a:p>
        </p:txBody>
      </p:sp>
      <p:sp>
        <p:nvSpPr>
          <p:cNvPr id="11" name="Text Box 6"/>
          <p:cNvSpPr txBox="1">
            <a:spLocks noChangeArrowheads="1"/>
          </p:cNvSpPr>
          <p:nvPr/>
        </p:nvSpPr>
        <p:spPr bwMode="auto">
          <a:xfrm>
            <a:off x="414743" y="1124744"/>
            <a:ext cx="8322696" cy="5632311"/>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pPr algn="just">
              <a:lnSpc>
                <a:spcPct val="120000"/>
              </a:lnSpc>
            </a:pPr>
            <a:r>
              <a:rPr lang="it-IT" sz="2000" dirty="0" smtClean="0"/>
              <a:t>Per </a:t>
            </a:r>
            <a:r>
              <a:rPr lang="it-IT" sz="2000" dirty="0"/>
              <a:t>le ragioni suddette affinché il meccanismo assicurativo funzioni è necessario che si verifichino in tema di rischio alcune condizioni: è importante che la massa dei rischi assunti e gestiti dall’impresa di assicurazioni sia composta da rischi omogenei, sufficientemente numerosi e valutabili in termini di probabilità e quantificazione del danno atteso. È inoltre importante che i rischi siano tra loro indipendenti. La mancanza di una correlazione positiva è infatti essenziale per prevenire fenomeni di cumulo dei rischi e garantire il funzionamento del meccanismo di compensazione delle perdite tra i diversi soggetti assicurati, uno dei principi base della gestione dei rischi è infatti la diversificazione. Questo spiega perché in caso di rischio parzialmente diversificabile (calamità naturali, catastrofi man-made…) in molti casi le polizze assicurative prevedono l’esclusione o comunque la limitazione della copertura per tali rischi.</a:t>
            </a:r>
          </a:p>
          <a:p>
            <a:pPr algn="just">
              <a:lnSpc>
                <a:spcPct val="120000"/>
              </a:lnSpc>
            </a:pPr>
            <a:r>
              <a:rPr lang="it-IT" sz="2000" dirty="0"/>
              <a:t> </a:t>
            </a:r>
          </a:p>
        </p:txBody>
      </p:sp>
      <p:sp>
        <p:nvSpPr>
          <p:cNvPr id="2" name="Segnaposto numero diapositiva 1"/>
          <p:cNvSpPr>
            <a:spLocks noGrp="1"/>
          </p:cNvSpPr>
          <p:nvPr>
            <p:ph type="sldNum" sz="quarter" idx="4"/>
          </p:nvPr>
        </p:nvSpPr>
        <p:spPr/>
        <p:txBody>
          <a:bodyPr/>
          <a:lstStyle/>
          <a:p>
            <a:fld id="{CEE20744-6222-4AA3-9D45-8592154090B2}" type="slidenum">
              <a:rPr lang="it-IT" smtClean="0"/>
              <a:pPr/>
              <a:t>74</a:t>
            </a:fld>
            <a:endParaRPr lang="it-IT" dirty="0"/>
          </a:p>
        </p:txBody>
      </p:sp>
    </p:spTree>
    <p:extLst>
      <p:ext uri="{BB962C8B-B14F-4D97-AF65-F5344CB8AC3E}">
        <p14:creationId xmlns:p14="http://schemas.microsoft.com/office/powerpoint/2010/main" val="126283406"/>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026"/>
          <p:cNvSpPr txBox="1">
            <a:spLocks noChangeArrowheads="1"/>
          </p:cNvSpPr>
          <p:nvPr/>
        </p:nvSpPr>
        <p:spPr bwMode="auto">
          <a:xfrm>
            <a:off x="439172" y="260648"/>
            <a:ext cx="8278812" cy="463846"/>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lgn="ctr">
                <a:solidFill>
                  <a:srgbClr val="6699FF"/>
                </a:solidFill>
                <a:miter lim="800000"/>
                <a:headEnd/>
                <a:tailEnd/>
              </a14:hiddenLine>
            </a:ext>
          </a:extLst>
        </p:spPr>
        <p:txBody>
          <a:bodyPr lIns="90000" tIns="46800" rIns="90000" bIns="46800">
            <a:spAutoFit/>
          </a:bodyPr>
          <a:lstStyle/>
          <a:p>
            <a:pPr algn="ctr">
              <a:defRPr/>
            </a:pPr>
            <a:r>
              <a:rPr lang="it-IT" sz="2400" b="1" dirty="0" smtClean="0">
                <a:solidFill>
                  <a:srgbClr val="F26200"/>
                </a:solidFill>
                <a:latin typeface="Georgia" panose="02040502050405020303" pitchFamily="18" charset="0"/>
              </a:rPr>
              <a:t>Il controllo del rischio in ambito assicurativo</a:t>
            </a:r>
            <a:endParaRPr lang="it-IT" sz="2400" b="1" dirty="0">
              <a:solidFill>
                <a:srgbClr val="F26200"/>
              </a:solidFill>
              <a:latin typeface="Georgia" panose="02040502050405020303" pitchFamily="18" charset="0"/>
            </a:endParaRPr>
          </a:p>
        </p:txBody>
      </p:sp>
      <p:sp>
        <p:nvSpPr>
          <p:cNvPr id="11" name="Text Box 6"/>
          <p:cNvSpPr txBox="1">
            <a:spLocks noChangeArrowheads="1"/>
          </p:cNvSpPr>
          <p:nvPr/>
        </p:nvSpPr>
        <p:spPr bwMode="auto">
          <a:xfrm>
            <a:off x="414743" y="1124744"/>
            <a:ext cx="8322696" cy="5262979"/>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pPr algn="just">
              <a:lnSpc>
                <a:spcPct val="120000"/>
              </a:lnSpc>
            </a:pPr>
            <a:r>
              <a:rPr lang="it-IT" sz="2000" dirty="0"/>
              <a:t>Nella gestione del rischio esistono però delle </a:t>
            </a:r>
            <a:r>
              <a:rPr lang="it-IT" sz="2000" i="1" dirty="0"/>
              <a:t>asimmetrie informative</a:t>
            </a:r>
            <a:r>
              <a:rPr lang="it-IT" sz="2000" dirty="0"/>
              <a:t> in quanto non vi è solo quella tipica sul lato della domanda – il cliente non conosce la qualità del bene o del servizio offerto, che invece è nota al venditore, ma anche dal lato dell’offerta ovvero l’assicuratore non conosce la rischiosità del soggetto che contrae la polizza. Il fatto di non poter valutare il rischio associato a una polizza comporta per l’assicuratore l’incertezza sulla misura del prezzo a cui prestare il proprio servizio. Il fatto di non poter valutare il rischio associato a una polizza comporta per l’assicuratore incertezza sulla misura del prezzo a cui prestare il proprio servizio. Infatti il prezzo della copertura assicurativa deve essere determinato ex ante in funzione del grado di rischiosità dell’assicurato, ma solo quest’ultimo ha la conoscenza di informazioni o porrà in essere azioni che influenzeranno tale rischio e che non sono note all’assicuratore fini al loro compimento</a:t>
            </a:r>
            <a:r>
              <a:rPr lang="it-IT" sz="2000" dirty="0" smtClean="0"/>
              <a:t>.</a:t>
            </a:r>
            <a:endParaRPr lang="it-IT" sz="2000" dirty="0"/>
          </a:p>
        </p:txBody>
      </p:sp>
      <p:sp>
        <p:nvSpPr>
          <p:cNvPr id="2" name="Segnaposto numero diapositiva 1"/>
          <p:cNvSpPr>
            <a:spLocks noGrp="1"/>
          </p:cNvSpPr>
          <p:nvPr>
            <p:ph type="sldNum" sz="quarter" idx="4"/>
          </p:nvPr>
        </p:nvSpPr>
        <p:spPr/>
        <p:txBody>
          <a:bodyPr/>
          <a:lstStyle/>
          <a:p>
            <a:fld id="{CEE20744-6222-4AA3-9D45-8592154090B2}" type="slidenum">
              <a:rPr lang="it-IT" smtClean="0"/>
              <a:pPr/>
              <a:t>75</a:t>
            </a:fld>
            <a:endParaRPr lang="it-IT" dirty="0"/>
          </a:p>
        </p:txBody>
      </p:sp>
    </p:spTree>
    <p:extLst>
      <p:ext uri="{BB962C8B-B14F-4D97-AF65-F5344CB8AC3E}">
        <p14:creationId xmlns:p14="http://schemas.microsoft.com/office/powerpoint/2010/main" val="546844062"/>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026"/>
          <p:cNvSpPr txBox="1">
            <a:spLocks noChangeArrowheads="1"/>
          </p:cNvSpPr>
          <p:nvPr/>
        </p:nvSpPr>
        <p:spPr bwMode="auto">
          <a:xfrm>
            <a:off x="439172" y="260648"/>
            <a:ext cx="8278812" cy="463846"/>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lgn="ctr">
                <a:solidFill>
                  <a:srgbClr val="6699FF"/>
                </a:solidFill>
                <a:miter lim="800000"/>
                <a:headEnd/>
                <a:tailEnd/>
              </a14:hiddenLine>
            </a:ext>
          </a:extLst>
        </p:spPr>
        <p:txBody>
          <a:bodyPr lIns="90000" tIns="46800" rIns="90000" bIns="46800">
            <a:spAutoFit/>
          </a:bodyPr>
          <a:lstStyle/>
          <a:p>
            <a:pPr algn="ctr">
              <a:defRPr/>
            </a:pPr>
            <a:r>
              <a:rPr lang="it-IT" sz="2400" b="1" dirty="0" smtClean="0">
                <a:solidFill>
                  <a:srgbClr val="F26200"/>
                </a:solidFill>
                <a:latin typeface="Georgia" panose="02040502050405020303" pitchFamily="18" charset="0"/>
              </a:rPr>
              <a:t>Il controllo del rischio in ambito assicurativo</a:t>
            </a:r>
            <a:endParaRPr lang="it-IT" sz="2400" b="1" dirty="0">
              <a:solidFill>
                <a:srgbClr val="F26200"/>
              </a:solidFill>
              <a:latin typeface="Georgia" panose="02040502050405020303" pitchFamily="18" charset="0"/>
            </a:endParaRPr>
          </a:p>
        </p:txBody>
      </p:sp>
      <p:sp>
        <p:nvSpPr>
          <p:cNvPr id="11" name="Text Box 6"/>
          <p:cNvSpPr txBox="1">
            <a:spLocks noChangeArrowheads="1"/>
          </p:cNvSpPr>
          <p:nvPr/>
        </p:nvSpPr>
        <p:spPr bwMode="auto">
          <a:xfrm>
            <a:off x="414743" y="1124744"/>
            <a:ext cx="8322696" cy="4524315"/>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pPr algn="just">
              <a:lnSpc>
                <a:spcPct val="120000"/>
              </a:lnSpc>
            </a:pPr>
            <a:r>
              <a:rPr lang="it-IT" sz="2000" dirty="0" smtClean="0"/>
              <a:t>Generalmente </a:t>
            </a:r>
            <a:r>
              <a:rPr lang="it-IT" sz="2000" dirty="0"/>
              <a:t>su distinguono due forme di asimmetria informativa: La</a:t>
            </a:r>
            <a:r>
              <a:rPr lang="it-IT" sz="2000" i="1" dirty="0"/>
              <a:t> Selezione avversa</a:t>
            </a:r>
            <a:r>
              <a:rPr lang="it-IT" sz="2000" dirty="0"/>
              <a:t> che riguarda informazioni nascoste alla controparte ed è di natura </a:t>
            </a:r>
            <a:r>
              <a:rPr lang="it-IT" sz="2000" dirty="0" err="1"/>
              <a:t>pre</a:t>
            </a:r>
            <a:r>
              <a:rPr lang="it-IT" sz="2000" dirty="0"/>
              <a:t>-contrattuale, cioè si manifesta prima della conclusione della transazione ovvero del perfezionamento della polizza; il </a:t>
            </a:r>
            <a:r>
              <a:rPr lang="it-IT" sz="2000" i="1" dirty="0"/>
              <a:t>Moral </a:t>
            </a:r>
            <a:r>
              <a:rPr lang="it-IT" sz="2000" i="1" dirty="0" err="1"/>
              <a:t>hazard</a:t>
            </a:r>
            <a:r>
              <a:rPr lang="it-IT" sz="2000" i="1" dirty="0"/>
              <a:t> </a:t>
            </a:r>
            <a:r>
              <a:rPr lang="it-IT" sz="2000" dirty="0"/>
              <a:t>o azzardo morale, che si riferisce ad azioni nascoste alla controparte e ha natura post-contrattuale, cioè si verifica durante la copertura assicurativa. Per cercare di ovviare alle inefficienze dovute alle asimmetrie informative in campo assicurativo sono stati introdotti vari incentivi per la gestione del rischio, fra cui: clausole contrattuali, quali la franchigia o lo scoperto, riduzioni tariffarie in presenza di determinate cautele, l’introduzione dei meccanismi bonus/</a:t>
            </a:r>
            <a:r>
              <a:rPr lang="it-IT" sz="2000" dirty="0" err="1"/>
              <a:t>malus</a:t>
            </a:r>
            <a:r>
              <a:rPr lang="it-IT" sz="2000" dirty="0"/>
              <a:t> che lega la tariffa alla classe di merito del cliente.</a:t>
            </a:r>
          </a:p>
        </p:txBody>
      </p:sp>
      <p:sp>
        <p:nvSpPr>
          <p:cNvPr id="2" name="Segnaposto numero diapositiva 1"/>
          <p:cNvSpPr>
            <a:spLocks noGrp="1"/>
          </p:cNvSpPr>
          <p:nvPr>
            <p:ph type="sldNum" sz="quarter" idx="4"/>
          </p:nvPr>
        </p:nvSpPr>
        <p:spPr/>
        <p:txBody>
          <a:bodyPr/>
          <a:lstStyle/>
          <a:p>
            <a:fld id="{CEE20744-6222-4AA3-9D45-8592154090B2}" type="slidenum">
              <a:rPr lang="it-IT" smtClean="0"/>
              <a:pPr/>
              <a:t>76</a:t>
            </a:fld>
            <a:endParaRPr lang="it-IT" dirty="0"/>
          </a:p>
        </p:txBody>
      </p:sp>
    </p:spTree>
    <p:extLst>
      <p:ext uri="{BB962C8B-B14F-4D97-AF65-F5344CB8AC3E}">
        <p14:creationId xmlns:p14="http://schemas.microsoft.com/office/powerpoint/2010/main" val="952961947"/>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026"/>
          <p:cNvSpPr txBox="1">
            <a:spLocks noChangeArrowheads="1"/>
          </p:cNvSpPr>
          <p:nvPr/>
        </p:nvSpPr>
        <p:spPr bwMode="auto">
          <a:xfrm>
            <a:off x="439172" y="260648"/>
            <a:ext cx="8278812" cy="463846"/>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lgn="ctr">
                <a:solidFill>
                  <a:srgbClr val="6699FF"/>
                </a:solidFill>
                <a:miter lim="800000"/>
                <a:headEnd/>
                <a:tailEnd/>
              </a14:hiddenLine>
            </a:ext>
          </a:extLst>
        </p:spPr>
        <p:txBody>
          <a:bodyPr lIns="90000" tIns="46800" rIns="90000" bIns="46800">
            <a:spAutoFit/>
          </a:bodyPr>
          <a:lstStyle/>
          <a:p>
            <a:pPr algn="ctr">
              <a:defRPr/>
            </a:pPr>
            <a:r>
              <a:rPr lang="it-IT" sz="2400" b="1" dirty="0" smtClean="0">
                <a:solidFill>
                  <a:srgbClr val="F26200"/>
                </a:solidFill>
                <a:latin typeface="Georgia" panose="02040502050405020303" pitchFamily="18" charset="0"/>
              </a:rPr>
              <a:t>Il controllo del rischio in ambito assicurativo</a:t>
            </a:r>
            <a:endParaRPr lang="it-IT" sz="2400" b="1" dirty="0">
              <a:solidFill>
                <a:srgbClr val="F26200"/>
              </a:solidFill>
              <a:latin typeface="Georgia" panose="02040502050405020303" pitchFamily="18" charset="0"/>
            </a:endParaRPr>
          </a:p>
        </p:txBody>
      </p:sp>
      <p:sp>
        <p:nvSpPr>
          <p:cNvPr id="11" name="Text Box 6"/>
          <p:cNvSpPr txBox="1">
            <a:spLocks noChangeArrowheads="1"/>
          </p:cNvSpPr>
          <p:nvPr/>
        </p:nvSpPr>
        <p:spPr bwMode="auto">
          <a:xfrm>
            <a:off x="414743" y="1124744"/>
            <a:ext cx="8322696" cy="4893647"/>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pPr algn="just">
              <a:lnSpc>
                <a:spcPct val="120000"/>
              </a:lnSpc>
            </a:pPr>
            <a:r>
              <a:rPr lang="it-IT" sz="2000" dirty="0"/>
              <a:t>Finora abbiamo considerato il ruolo degli intermediari assicurativi dal punto di vista della protezione (rischi patrimoniali) e della prevenzione (rischi reddituali). In realtà le Compagnie nella duplice veste di Gestore di rischi delle imprese e delle famiglie e Investitore Istituzionale, sono oggi in grado di offrire una serie di competitive forme di impego per il </a:t>
            </a:r>
            <a:r>
              <a:rPr lang="it-IT" sz="2000" i="1" dirty="0"/>
              <a:t>Risparmio</a:t>
            </a:r>
            <a:r>
              <a:rPr lang="it-IT" sz="2000" dirty="0"/>
              <a:t> dell’individuo e della sua famiglia nell’ambito del proprio ciclo di vita.</a:t>
            </a:r>
          </a:p>
          <a:p>
            <a:pPr algn="just">
              <a:lnSpc>
                <a:spcPct val="120000"/>
              </a:lnSpc>
            </a:pPr>
            <a:r>
              <a:rPr lang="it-IT" sz="2000" dirty="0"/>
              <a:t>anche perché la pianificazione di questi flussi finanziari è naturale conseguenza delle attività di Protezione/Prevenzione che trasferendo o riducendo i rischi patrimoniali e reddituali, liberano risorse che possono essere reimpiegate per obiettivi diversi e in un orientamento temporale di medio-lungo periodo, non essendo necessario il loro richiamo, se non in casi eccezionali. </a:t>
            </a:r>
          </a:p>
        </p:txBody>
      </p:sp>
      <p:sp>
        <p:nvSpPr>
          <p:cNvPr id="2" name="Segnaposto numero diapositiva 1"/>
          <p:cNvSpPr>
            <a:spLocks noGrp="1"/>
          </p:cNvSpPr>
          <p:nvPr>
            <p:ph type="sldNum" sz="quarter" idx="4"/>
          </p:nvPr>
        </p:nvSpPr>
        <p:spPr/>
        <p:txBody>
          <a:bodyPr/>
          <a:lstStyle/>
          <a:p>
            <a:fld id="{CEE20744-6222-4AA3-9D45-8592154090B2}" type="slidenum">
              <a:rPr lang="it-IT" smtClean="0"/>
              <a:pPr/>
              <a:t>77</a:t>
            </a:fld>
            <a:endParaRPr lang="it-IT" dirty="0"/>
          </a:p>
        </p:txBody>
      </p:sp>
    </p:spTree>
    <p:extLst>
      <p:ext uri="{BB962C8B-B14F-4D97-AF65-F5344CB8AC3E}">
        <p14:creationId xmlns:p14="http://schemas.microsoft.com/office/powerpoint/2010/main" val="3385189178"/>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026"/>
          <p:cNvSpPr txBox="1">
            <a:spLocks noChangeArrowheads="1"/>
          </p:cNvSpPr>
          <p:nvPr/>
        </p:nvSpPr>
        <p:spPr bwMode="auto">
          <a:xfrm>
            <a:off x="439172" y="260648"/>
            <a:ext cx="8278812" cy="463846"/>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lgn="ctr">
                <a:solidFill>
                  <a:srgbClr val="6699FF"/>
                </a:solidFill>
                <a:miter lim="800000"/>
                <a:headEnd/>
                <a:tailEnd/>
              </a14:hiddenLine>
            </a:ext>
          </a:extLst>
        </p:spPr>
        <p:txBody>
          <a:bodyPr lIns="90000" tIns="46800" rIns="90000" bIns="46800">
            <a:spAutoFit/>
          </a:bodyPr>
          <a:lstStyle/>
          <a:p>
            <a:pPr algn="ctr">
              <a:defRPr/>
            </a:pPr>
            <a:r>
              <a:rPr lang="it-IT" sz="2400" b="1" dirty="0" smtClean="0">
                <a:solidFill>
                  <a:srgbClr val="F26200"/>
                </a:solidFill>
                <a:latin typeface="Georgia" panose="02040502050405020303" pitchFamily="18" charset="0"/>
              </a:rPr>
              <a:t>Il controllo del rischio in ambito assicurativo</a:t>
            </a:r>
            <a:endParaRPr lang="it-IT" sz="2400" b="1" dirty="0">
              <a:solidFill>
                <a:srgbClr val="F26200"/>
              </a:solidFill>
              <a:latin typeface="Georgia" panose="02040502050405020303" pitchFamily="18" charset="0"/>
            </a:endParaRPr>
          </a:p>
        </p:txBody>
      </p:sp>
      <p:sp>
        <p:nvSpPr>
          <p:cNvPr id="11" name="Text Box 6"/>
          <p:cNvSpPr txBox="1">
            <a:spLocks noChangeArrowheads="1"/>
          </p:cNvSpPr>
          <p:nvPr/>
        </p:nvSpPr>
        <p:spPr bwMode="auto">
          <a:xfrm>
            <a:off x="414743" y="1124744"/>
            <a:ext cx="8322696" cy="5229060"/>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pPr algn="just">
              <a:lnSpc>
                <a:spcPct val="120000"/>
              </a:lnSpc>
            </a:pPr>
            <a:r>
              <a:rPr lang="it-IT" sz="2000" dirty="0" smtClean="0"/>
              <a:t>Si </a:t>
            </a:r>
            <a:r>
              <a:rPr lang="it-IT" sz="2000" dirty="0"/>
              <a:t>pensi, ad esempio, ai motivi precauzionale, previdenziale ed ereditario: il risparmio accumulato per garantirsi una pensione o una risorsa da lasciare agli eredi può essere, allo stesso tempo, impiegato per far fronte a riduzioni inattese della capacità di consumo. Si parla, a questo proposito, di risparmio indennitario. Si pensi, ancora, ai motivi di miglioramento, di indipendenza e speculativo-imprenditoriale: si tratta, in ogni caso, di motivazioni finalizzate alla produzione di un reddito e alla formazione di un capitale, introducendo così il concetto di risparmio speculativo. Il risparmio </a:t>
            </a:r>
            <a:r>
              <a:rPr lang="it-IT" sz="2000" i="1" dirty="0" smtClean="0"/>
              <a:t>indennitario</a:t>
            </a:r>
            <a:r>
              <a:rPr lang="it-IT" sz="2000" dirty="0" smtClean="0"/>
              <a:t> </a:t>
            </a:r>
            <a:r>
              <a:rPr lang="it-IT" sz="2000" dirty="0"/>
              <a:t>può essere perciò finalizzato alla copertura di rischi specifici, per esempio l’insufficienza del reddito al termine dell’età lavorativa o la morte dell’individuo, ma anche generici, si pensi all’insufficienza del reddito nel caso in cui si verifichi un certo evento imprevisto. Il risparmio </a:t>
            </a:r>
            <a:r>
              <a:rPr lang="it-IT" sz="2000" dirty="0" smtClean="0"/>
              <a:t>s</a:t>
            </a:r>
            <a:r>
              <a:rPr lang="it-IT" sz="2000" i="1" dirty="0" smtClean="0"/>
              <a:t>peculativo</a:t>
            </a:r>
            <a:r>
              <a:rPr lang="it-IT" sz="2000" dirty="0"/>
              <a:t>, invece, è volto, tipicamente, a produrre un reddito e/o a formare un capitale.</a:t>
            </a:r>
          </a:p>
        </p:txBody>
      </p:sp>
      <p:sp>
        <p:nvSpPr>
          <p:cNvPr id="2" name="Segnaposto numero diapositiva 1"/>
          <p:cNvSpPr>
            <a:spLocks noGrp="1"/>
          </p:cNvSpPr>
          <p:nvPr>
            <p:ph type="sldNum" sz="quarter" idx="4"/>
          </p:nvPr>
        </p:nvSpPr>
        <p:spPr/>
        <p:txBody>
          <a:bodyPr/>
          <a:lstStyle/>
          <a:p>
            <a:fld id="{CEE20744-6222-4AA3-9D45-8592154090B2}" type="slidenum">
              <a:rPr lang="it-IT" smtClean="0"/>
              <a:pPr/>
              <a:t>78</a:t>
            </a:fld>
            <a:endParaRPr lang="it-IT" dirty="0"/>
          </a:p>
        </p:txBody>
      </p:sp>
    </p:spTree>
    <p:extLst>
      <p:ext uri="{BB962C8B-B14F-4D97-AF65-F5344CB8AC3E}">
        <p14:creationId xmlns:p14="http://schemas.microsoft.com/office/powerpoint/2010/main" val="3656897336"/>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026"/>
          <p:cNvSpPr txBox="1">
            <a:spLocks noChangeArrowheads="1"/>
          </p:cNvSpPr>
          <p:nvPr/>
        </p:nvSpPr>
        <p:spPr bwMode="auto">
          <a:xfrm>
            <a:off x="439172" y="260648"/>
            <a:ext cx="8278812" cy="463846"/>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lgn="ctr">
                <a:solidFill>
                  <a:srgbClr val="6699FF"/>
                </a:solidFill>
                <a:miter lim="800000"/>
                <a:headEnd/>
                <a:tailEnd/>
              </a14:hiddenLine>
            </a:ext>
          </a:extLst>
        </p:spPr>
        <p:txBody>
          <a:bodyPr lIns="90000" tIns="46800" rIns="90000" bIns="46800">
            <a:spAutoFit/>
          </a:bodyPr>
          <a:lstStyle/>
          <a:p>
            <a:pPr algn="ctr">
              <a:defRPr/>
            </a:pPr>
            <a:r>
              <a:rPr lang="it-IT" sz="2400" b="1" dirty="0" smtClean="0">
                <a:solidFill>
                  <a:srgbClr val="F26200"/>
                </a:solidFill>
                <a:latin typeface="Georgia" panose="02040502050405020303" pitchFamily="18" charset="0"/>
                <a:ea typeface="+mj-ea"/>
                <a:cs typeface="+mj-cs"/>
              </a:rPr>
              <a:t>Blocco </a:t>
            </a:r>
            <a:r>
              <a:rPr lang="it-IT" sz="2400" b="1" dirty="0">
                <a:solidFill>
                  <a:srgbClr val="F26200"/>
                </a:solidFill>
                <a:latin typeface="Georgia" panose="02040502050405020303" pitchFamily="18" charset="0"/>
                <a:ea typeface="+mj-ea"/>
                <a:cs typeface="+mj-cs"/>
              </a:rPr>
              <a:t>3</a:t>
            </a:r>
            <a:r>
              <a:rPr lang="it-IT" sz="2400" b="1" dirty="0" smtClean="0">
                <a:solidFill>
                  <a:srgbClr val="F26200"/>
                </a:solidFill>
                <a:latin typeface="Georgia" panose="02040502050405020303" pitchFamily="18" charset="0"/>
                <a:ea typeface="+mj-ea"/>
                <a:cs typeface="+mj-cs"/>
              </a:rPr>
              <a:t> – Test 1</a:t>
            </a:r>
            <a:endParaRPr lang="it-IT" sz="2400" b="1" dirty="0">
              <a:solidFill>
                <a:srgbClr val="F26200"/>
              </a:solidFill>
              <a:latin typeface="Georgia" panose="02040502050405020303" pitchFamily="18" charset="0"/>
              <a:ea typeface="+mj-ea"/>
              <a:cs typeface="+mj-cs"/>
            </a:endParaRPr>
          </a:p>
        </p:txBody>
      </p:sp>
      <p:sp>
        <p:nvSpPr>
          <p:cNvPr id="11" name="Text Box 6"/>
          <p:cNvSpPr txBox="1">
            <a:spLocks noChangeArrowheads="1"/>
          </p:cNvSpPr>
          <p:nvPr/>
        </p:nvSpPr>
        <p:spPr bwMode="auto">
          <a:xfrm>
            <a:off x="395288" y="1484784"/>
            <a:ext cx="8322696" cy="3416320"/>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pPr algn="just">
              <a:lnSpc>
                <a:spcPct val="120000"/>
              </a:lnSpc>
              <a:defRPr/>
            </a:pPr>
            <a:r>
              <a:rPr lang="it-IT" sz="2000" dirty="0"/>
              <a:t>Domanda 1</a:t>
            </a:r>
            <a:r>
              <a:rPr lang="it-IT" sz="2000" dirty="0" smtClean="0"/>
              <a:t>: Quale </a:t>
            </a:r>
            <a:r>
              <a:rPr lang="it-IT" sz="2000" u="sng" dirty="0" smtClean="0"/>
              <a:t>non</a:t>
            </a:r>
            <a:r>
              <a:rPr lang="it-IT" sz="2000" dirty="0" smtClean="0"/>
              <a:t> dovrebbe essere l'atteggiamento del Consulente nei confronti dei rischi che corre un Cliente</a:t>
            </a:r>
            <a:r>
              <a:rPr lang="it-IT" sz="2000" dirty="0" smtClean="0">
                <a:cs typeface="Arial" charset="0"/>
              </a:rPr>
              <a:t>?</a:t>
            </a:r>
            <a:endParaRPr lang="it-IT" sz="2000" dirty="0">
              <a:cs typeface="Arial" charset="0"/>
            </a:endParaRPr>
          </a:p>
          <a:p>
            <a:pPr algn="just">
              <a:lnSpc>
                <a:spcPct val="120000"/>
              </a:lnSpc>
            </a:pPr>
            <a:endParaRPr lang="it-IT" sz="2000" dirty="0"/>
          </a:p>
          <a:p>
            <a:pPr marL="457200" indent="-457200" algn="just">
              <a:lnSpc>
                <a:spcPct val="120000"/>
              </a:lnSpc>
              <a:buFont typeface="+mj-lt"/>
              <a:buAutoNum type="arabicParenR"/>
            </a:pPr>
            <a:r>
              <a:rPr lang="it-IT" sz="2000" b="1" dirty="0" smtClean="0"/>
              <a:t>Utilizzare un'unica strategia per tutte le tipologie di rischio a cui il Cliente deve far fronte</a:t>
            </a:r>
            <a:endParaRPr lang="it-IT" sz="2000" b="1" dirty="0"/>
          </a:p>
          <a:p>
            <a:pPr marL="457200" indent="-457200" algn="just">
              <a:lnSpc>
                <a:spcPct val="120000"/>
              </a:lnSpc>
              <a:buFont typeface="+mj-lt"/>
              <a:buAutoNum type="arabicParenR"/>
            </a:pPr>
            <a:r>
              <a:rPr lang="it-IT" sz="2000" dirty="0" smtClean="0"/>
              <a:t>Determinare </a:t>
            </a:r>
            <a:r>
              <a:rPr lang="it-IT" sz="2000" dirty="0"/>
              <a:t>il livello di rischio massimo accettabile per </a:t>
            </a:r>
            <a:r>
              <a:rPr lang="it-IT" sz="2000" dirty="0" smtClean="0"/>
              <a:t>il Cliente</a:t>
            </a:r>
            <a:endParaRPr lang="it-IT" sz="2000" dirty="0">
              <a:cs typeface="Arial" charset="0"/>
            </a:endParaRPr>
          </a:p>
          <a:p>
            <a:pPr marL="457200" indent="-457200" algn="just">
              <a:lnSpc>
                <a:spcPct val="120000"/>
              </a:lnSpc>
              <a:buFont typeface="+mj-lt"/>
              <a:buAutoNum type="arabicParenR"/>
            </a:pPr>
            <a:r>
              <a:rPr lang="it-IT" sz="2000" dirty="0"/>
              <a:t>Monitorare </a:t>
            </a:r>
            <a:r>
              <a:rPr lang="it-IT" sz="2000" dirty="0" smtClean="0"/>
              <a:t>costantemente l'evoluzione dei rischi </a:t>
            </a:r>
            <a:r>
              <a:rPr lang="it-IT" sz="2000" dirty="0"/>
              <a:t>che corre </a:t>
            </a:r>
            <a:r>
              <a:rPr lang="it-IT" sz="2000" dirty="0" smtClean="0"/>
              <a:t>il </a:t>
            </a:r>
            <a:r>
              <a:rPr lang="it-IT" sz="2000" dirty="0"/>
              <a:t>Cliente</a:t>
            </a:r>
            <a:endParaRPr lang="it-IT" sz="2000" dirty="0" smtClean="0"/>
          </a:p>
          <a:p>
            <a:pPr marL="457200" indent="-457200" algn="just">
              <a:lnSpc>
                <a:spcPct val="120000"/>
              </a:lnSpc>
              <a:buFont typeface="+mj-lt"/>
              <a:buAutoNum type="arabicParenR"/>
            </a:pPr>
            <a:r>
              <a:rPr lang="it-IT" sz="2000" dirty="0" smtClean="0"/>
              <a:t>Contenere le eventuali conseguenze negative dei rischi entro livelli sopportabili dal Cliente</a:t>
            </a:r>
            <a:endParaRPr lang="it-IT" sz="2000" dirty="0"/>
          </a:p>
        </p:txBody>
      </p:sp>
      <p:sp>
        <p:nvSpPr>
          <p:cNvPr id="2" name="Segnaposto numero diapositiva 1"/>
          <p:cNvSpPr>
            <a:spLocks noGrp="1"/>
          </p:cNvSpPr>
          <p:nvPr>
            <p:ph type="sldNum" sz="quarter" idx="4"/>
          </p:nvPr>
        </p:nvSpPr>
        <p:spPr/>
        <p:txBody>
          <a:bodyPr/>
          <a:lstStyle/>
          <a:p>
            <a:fld id="{CEE20744-6222-4AA3-9D45-8592154090B2}" type="slidenum">
              <a:rPr lang="it-IT" smtClean="0"/>
              <a:pPr/>
              <a:t>79</a:t>
            </a:fld>
            <a:endParaRPr lang="it-IT"/>
          </a:p>
        </p:txBody>
      </p:sp>
      <p:sp>
        <p:nvSpPr>
          <p:cNvPr id="3" name="Ovale 2"/>
          <p:cNvSpPr/>
          <p:nvPr/>
        </p:nvSpPr>
        <p:spPr>
          <a:xfrm>
            <a:off x="6444208" y="140663"/>
            <a:ext cx="2376264" cy="1512168"/>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065927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026"/>
          <p:cNvSpPr txBox="1">
            <a:spLocks noChangeArrowheads="1"/>
          </p:cNvSpPr>
          <p:nvPr/>
        </p:nvSpPr>
        <p:spPr bwMode="auto">
          <a:xfrm>
            <a:off x="439172" y="260648"/>
            <a:ext cx="8278812" cy="463846"/>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lgn="ctr">
                <a:solidFill>
                  <a:srgbClr val="6699FF"/>
                </a:solidFill>
                <a:miter lim="800000"/>
                <a:headEnd/>
                <a:tailEnd/>
              </a14:hiddenLine>
            </a:ext>
          </a:extLst>
        </p:spPr>
        <p:txBody>
          <a:bodyPr lIns="90000" tIns="46800" rIns="90000" bIns="46800">
            <a:spAutoFit/>
          </a:bodyPr>
          <a:lstStyle/>
          <a:p>
            <a:pPr algn="ctr">
              <a:defRPr/>
            </a:pPr>
            <a:r>
              <a:rPr lang="it-IT" sz="2400" b="1" dirty="0" smtClean="0">
                <a:solidFill>
                  <a:srgbClr val="F26200"/>
                </a:solidFill>
                <a:latin typeface="Georgia" panose="02040502050405020303" pitchFamily="18" charset="0"/>
                <a:ea typeface="+mj-ea"/>
                <a:cs typeface="+mj-cs"/>
              </a:rPr>
              <a:t>Il quadro finanziario</a:t>
            </a:r>
            <a:endParaRPr lang="it-IT" sz="2400" b="1" dirty="0">
              <a:solidFill>
                <a:srgbClr val="F26200"/>
              </a:solidFill>
              <a:latin typeface="Georgia" panose="02040502050405020303" pitchFamily="18" charset="0"/>
              <a:ea typeface="+mj-ea"/>
              <a:cs typeface="+mj-cs"/>
            </a:endParaRPr>
          </a:p>
        </p:txBody>
      </p:sp>
      <p:sp>
        <p:nvSpPr>
          <p:cNvPr id="11" name="Text Box 6"/>
          <p:cNvSpPr txBox="1">
            <a:spLocks noChangeArrowheads="1"/>
          </p:cNvSpPr>
          <p:nvPr/>
        </p:nvSpPr>
        <p:spPr bwMode="auto">
          <a:xfrm>
            <a:off x="414743" y="1124744"/>
            <a:ext cx="8322696" cy="5262979"/>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pPr algn="just">
              <a:lnSpc>
                <a:spcPct val="120000"/>
              </a:lnSpc>
            </a:pPr>
            <a:r>
              <a:rPr lang="it-IT" sz="2000" dirty="0"/>
              <a:t>Il mercato finanziario è sempre stato un ambiente caratterizzato da una particolare complessità e velocità Negli ultimi dieci anni questa complessità si è accentuata in virtù di un insieme di fattori:</a:t>
            </a:r>
          </a:p>
          <a:p>
            <a:pPr marL="285750" indent="-285750" algn="just">
              <a:lnSpc>
                <a:spcPct val="120000"/>
              </a:lnSpc>
              <a:buFontTx/>
              <a:buChar char="-"/>
            </a:pPr>
            <a:r>
              <a:rPr lang="it-IT" sz="2000" b="1" dirty="0"/>
              <a:t>Globalizzazione dei Mercati e crescita delle Economie Emergenti;</a:t>
            </a:r>
          </a:p>
          <a:p>
            <a:pPr marL="285750" indent="-285750" algn="just">
              <a:lnSpc>
                <a:spcPct val="120000"/>
              </a:lnSpc>
              <a:buFontTx/>
              <a:buChar char="-"/>
            </a:pPr>
            <a:r>
              <a:rPr lang="it-IT" sz="2000" b="1" dirty="0"/>
              <a:t>Incertezza Macroeconomica determinata dalla Grande Crisi Finanziaria;</a:t>
            </a:r>
          </a:p>
          <a:p>
            <a:pPr marL="285750" indent="-285750" algn="just">
              <a:lnSpc>
                <a:spcPct val="120000"/>
              </a:lnSpc>
              <a:buFontTx/>
              <a:buChar char="-"/>
            </a:pPr>
            <a:r>
              <a:rPr lang="it-IT" sz="2000" b="1" dirty="0"/>
              <a:t>Alta mutabilità dei contesti geopolitici;</a:t>
            </a:r>
          </a:p>
          <a:p>
            <a:pPr marL="285750" indent="-285750" algn="just">
              <a:lnSpc>
                <a:spcPct val="120000"/>
              </a:lnSpc>
              <a:buFontTx/>
              <a:buChar char="-"/>
            </a:pPr>
            <a:r>
              <a:rPr lang="it-IT" sz="2000" b="1" dirty="0"/>
              <a:t>Politica monetaria espansiva da parte delle Banche Centrali;</a:t>
            </a:r>
          </a:p>
          <a:p>
            <a:pPr marL="285750" indent="-285750" algn="just">
              <a:lnSpc>
                <a:spcPct val="120000"/>
              </a:lnSpc>
              <a:buFontTx/>
              <a:buChar char="-"/>
            </a:pPr>
            <a:r>
              <a:rPr lang="it-IT" sz="2000" b="1" dirty="0"/>
              <a:t>Digitalizzazione della </a:t>
            </a:r>
            <a:r>
              <a:rPr lang="it-IT" sz="2000" b="1" dirty="0" smtClean="0"/>
              <a:t>finanza;</a:t>
            </a:r>
            <a:endParaRPr lang="it-IT" sz="2000" b="1" dirty="0"/>
          </a:p>
          <a:p>
            <a:pPr marL="285750" indent="-285750" algn="just">
              <a:lnSpc>
                <a:spcPct val="120000"/>
              </a:lnSpc>
              <a:buFontTx/>
              <a:buChar char="-"/>
            </a:pPr>
            <a:r>
              <a:rPr lang="it-IT" sz="2000" b="1" dirty="0"/>
              <a:t>De-cartolarizzazione della ricchezza finanziaria;</a:t>
            </a:r>
          </a:p>
          <a:p>
            <a:pPr marL="285750" indent="-285750" algn="just">
              <a:lnSpc>
                <a:spcPct val="120000"/>
              </a:lnSpc>
              <a:buFontTx/>
              <a:buChar char="-"/>
            </a:pPr>
            <a:r>
              <a:rPr lang="it-IT" sz="2000" b="1" dirty="0"/>
              <a:t>Sviluppo e sofisticazione dell’ingegneria finanziaria; </a:t>
            </a:r>
          </a:p>
          <a:p>
            <a:pPr marL="285750" indent="-285750" algn="just">
              <a:lnSpc>
                <a:spcPct val="120000"/>
              </a:lnSpc>
              <a:buFontTx/>
              <a:buChar char="-"/>
            </a:pPr>
            <a:r>
              <a:rPr lang="it-IT" sz="2000" b="1" dirty="0"/>
              <a:t>Avvento di nuovi modelli industriali generati dallo sviluppo della tecnologia e della telematica</a:t>
            </a:r>
            <a:r>
              <a:rPr lang="it-IT" sz="2000" b="1" dirty="0" smtClean="0"/>
              <a:t>.</a:t>
            </a:r>
            <a:endParaRPr lang="it-IT" sz="2000" b="1" dirty="0"/>
          </a:p>
        </p:txBody>
      </p:sp>
      <p:sp>
        <p:nvSpPr>
          <p:cNvPr id="2" name="Segnaposto numero diapositiva 1"/>
          <p:cNvSpPr>
            <a:spLocks noGrp="1"/>
          </p:cNvSpPr>
          <p:nvPr>
            <p:ph type="sldNum" sz="quarter" idx="4"/>
          </p:nvPr>
        </p:nvSpPr>
        <p:spPr/>
        <p:txBody>
          <a:bodyPr/>
          <a:lstStyle/>
          <a:p>
            <a:fld id="{CEE20744-6222-4AA3-9D45-8592154090B2}" type="slidenum">
              <a:rPr lang="it-IT" smtClean="0"/>
              <a:pPr/>
              <a:t>8</a:t>
            </a:fld>
            <a:endParaRPr lang="it-IT" dirty="0"/>
          </a:p>
        </p:txBody>
      </p:sp>
    </p:spTree>
    <p:extLst>
      <p:ext uri="{BB962C8B-B14F-4D97-AF65-F5344CB8AC3E}">
        <p14:creationId xmlns:p14="http://schemas.microsoft.com/office/powerpoint/2010/main" val="3377683702"/>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026"/>
          <p:cNvSpPr txBox="1">
            <a:spLocks noChangeArrowheads="1"/>
          </p:cNvSpPr>
          <p:nvPr/>
        </p:nvSpPr>
        <p:spPr bwMode="auto">
          <a:xfrm>
            <a:off x="439172" y="260648"/>
            <a:ext cx="8278812" cy="463846"/>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lgn="ctr">
                <a:solidFill>
                  <a:srgbClr val="6699FF"/>
                </a:solidFill>
                <a:miter lim="800000"/>
                <a:headEnd/>
                <a:tailEnd/>
              </a14:hiddenLine>
            </a:ext>
          </a:extLst>
        </p:spPr>
        <p:txBody>
          <a:bodyPr lIns="90000" tIns="46800" rIns="90000" bIns="46800">
            <a:spAutoFit/>
          </a:bodyPr>
          <a:lstStyle/>
          <a:p>
            <a:pPr algn="ctr">
              <a:defRPr/>
            </a:pPr>
            <a:r>
              <a:rPr lang="it-IT" sz="2400" b="1" dirty="0" smtClean="0">
                <a:solidFill>
                  <a:srgbClr val="F26200"/>
                </a:solidFill>
                <a:latin typeface="Georgia" panose="02040502050405020303" pitchFamily="18" charset="0"/>
                <a:ea typeface="+mj-ea"/>
                <a:cs typeface="+mj-cs"/>
              </a:rPr>
              <a:t>Blocco </a:t>
            </a:r>
            <a:r>
              <a:rPr lang="it-IT" sz="2400" b="1" dirty="0">
                <a:solidFill>
                  <a:srgbClr val="F26200"/>
                </a:solidFill>
                <a:latin typeface="Georgia" panose="02040502050405020303" pitchFamily="18" charset="0"/>
                <a:ea typeface="+mj-ea"/>
                <a:cs typeface="+mj-cs"/>
              </a:rPr>
              <a:t>3</a:t>
            </a:r>
            <a:r>
              <a:rPr lang="it-IT" sz="2400" b="1" dirty="0" smtClean="0">
                <a:solidFill>
                  <a:srgbClr val="F26200"/>
                </a:solidFill>
                <a:latin typeface="Georgia" panose="02040502050405020303" pitchFamily="18" charset="0"/>
                <a:ea typeface="+mj-ea"/>
                <a:cs typeface="+mj-cs"/>
              </a:rPr>
              <a:t> – Test 2</a:t>
            </a:r>
            <a:endParaRPr lang="it-IT" sz="2400" b="1" dirty="0">
              <a:solidFill>
                <a:srgbClr val="F26200"/>
              </a:solidFill>
              <a:latin typeface="Georgia" panose="02040502050405020303" pitchFamily="18" charset="0"/>
              <a:ea typeface="+mj-ea"/>
              <a:cs typeface="+mj-cs"/>
            </a:endParaRPr>
          </a:p>
        </p:txBody>
      </p:sp>
      <p:sp>
        <p:nvSpPr>
          <p:cNvPr id="11" name="Text Box 6"/>
          <p:cNvSpPr txBox="1">
            <a:spLocks noChangeArrowheads="1"/>
          </p:cNvSpPr>
          <p:nvPr/>
        </p:nvSpPr>
        <p:spPr bwMode="auto">
          <a:xfrm>
            <a:off x="395288" y="1484784"/>
            <a:ext cx="8322696" cy="3416320"/>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pPr algn="just">
              <a:lnSpc>
                <a:spcPct val="120000"/>
              </a:lnSpc>
              <a:defRPr/>
            </a:pPr>
            <a:r>
              <a:rPr lang="it-IT" sz="2000" dirty="0"/>
              <a:t>Domanda </a:t>
            </a:r>
            <a:r>
              <a:rPr lang="it-IT" sz="2000" dirty="0" smtClean="0"/>
              <a:t>2: Selezionare l'alternativa errata. Quale delle seguenti attività dovrebbe svolgere oggigiorno un intermediario?</a:t>
            </a:r>
            <a:endParaRPr lang="it-IT" sz="2000" dirty="0">
              <a:cs typeface="Arial" charset="0"/>
            </a:endParaRPr>
          </a:p>
          <a:p>
            <a:pPr algn="just">
              <a:lnSpc>
                <a:spcPct val="120000"/>
              </a:lnSpc>
            </a:pPr>
            <a:endParaRPr lang="it-IT" sz="2000" dirty="0"/>
          </a:p>
          <a:p>
            <a:pPr marL="457200" indent="-457200" algn="just">
              <a:lnSpc>
                <a:spcPct val="120000"/>
              </a:lnSpc>
              <a:buFont typeface="+mj-lt"/>
              <a:buAutoNum type="arabicParenR"/>
            </a:pPr>
            <a:r>
              <a:rPr lang="it-IT" sz="2000" b="1" dirty="0" smtClean="0"/>
              <a:t>Lasciare completa autonomia al Cliente nella scelta di decisioni difficili</a:t>
            </a:r>
            <a:endParaRPr lang="it-IT" sz="2000" b="1" dirty="0"/>
          </a:p>
          <a:p>
            <a:pPr marL="457200" indent="-457200" algn="just">
              <a:lnSpc>
                <a:spcPct val="120000"/>
              </a:lnSpc>
              <a:buFont typeface="+mj-lt"/>
              <a:buAutoNum type="arabicParenR"/>
            </a:pPr>
            <a:r>
              <a:rPr lang="it-IT" sz="2000" dirty="0" smtClean="0"/>
              <a:t>Analizzare l'andamento dei mercati con tecniche evolute</a:t>
            </a:r>
          </a:p>
          <a:p>
            <a:pPr marL="457200" indent="-457200" algn="just">
              <a:lnSpc>
                <a:spcPct val="120000"/>
              </a:lnSpc>
              <a:buFont typeface="+mj-lt"/>
              <a:buAutoNum type="arabicParenR"/>
            </a:pPr>
            <a:r>
              <a:rPr lang="it-IT" sz="2000" dirty="0" smtClean="0"/>
              <a:t>Diagnosticare </a:t>
            </a:r>
            <a:r>
              <a:rPr lang="it-IT" sz="2000" dirty="0"/>
              <a:t>problemi familiari o aziendali </a:t>
            </a:r>
            <a:r>
              <a:rPr lang="it-IT" sz="2000" dirty="0" smtClean="0"/>
              <a:t>complessi</a:t>
            </a:r>
            <a:endParaRPr lang="it-IT" sz="2000" dirty="0"/>
          </a:p>
          <a:p>
            <a:pPr marL="457200" indent="-457200" algn="just">
              <a:lnSpc>
                <a:spcPct val="120000"/>
              </a:lnSpc>
              <a:buFont typeface="+mj-lt"/>
              <a:buAutoNum type="arabicParenR"/>
            </a:pPr>
            <a:r>
              <a:rPr lang="it-IT" sz="2000" dirty="0" smtClean="0"/>
              <a:t>Fornire supporto emotivo </a:t>
            </a:r>
            <a:r>
              <a:rPr lang="it-IT" sz="2000" dirty="0"/>
              <a:t>per aiutare </a:t>
            </a:r>
            <a:r>
              <a:rPr lang="it-IT" sz="2000" dirty="0" smtClean="0"/>
              <a:t>il Cliente a </a:t>
            </a:r>
            <a:r>
              <a:rPr lang="it-IT" sz="2000" dirty="0"/>
              <a:t>superare le situazioni </a:t>
            </a:r>
            <a:r>
              <a:rPr lang="it-IT" sz="2000" dirty="0" smtClean="0"/>
              <a:t>di difficoltà</a:t>
            </a:r>
            <a:endParaRPr lang="it-IT" sz="2000" dirty="0">
              <a:cs typeface="Arial" charset="0"/>
            </a:endParaRPr>
          </a:p>
        </p:txBody>
      </p:sp>
      <p:sp>
        <p:nvSpPr>
          <p:cNvPr id="2" name="Segnaposto numero diapositiva 1"/>
          <p:cNvSpPr>
            <a:spLocks noGrp="1"/>
          </p:cNvSpPr>
          <p:nvPr>
            <p:ph type="sldNum" sz="quarter" idx="4"/>
          </p:nvPr>
        </p:nvSpPr>
        <p:spPr/>
        <p:txBody>
          <a:bodyPr/>
          <a:lstStyle/>
          <a:p>
            <a:fld id="{CEE20744-6222-4AA3-9D45-8592154090B2}" type="slidenum">
              <a:rPr lang="it-IT" smtClean="0"/>
              <a:pPr/>
              <a:t>80</a:t>
            </a:fld>
            <a:endParaRPr lang="it-IT"/>
          </a:p>
        </p:txBody>
      </p:sp>
      <p:sp>
        <p:nvSpPr>
          <p:cNvPr id="5" name="Ovale 4"/>
          <p:cNvSpPr/>
          <p:nvPr/>
        </p:nvSpPr>
        <p:spPr>
          <a:xfrm>
            <a:off x="6444208" y="140663"/>
            <a:ext cx="2376264" cy="1512168"/>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51477795"/>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026"/>
          <p:cNvSpPr txBox="1">
            <a:spLocks noChangeArrowheads="1"/>
          </p:cNvSpPr>
          <p:nvPr/>
        </p:nvSpPr>
        <p:spPr bwMode="auto">
          <a:xfrm>
            <a:off x="439172" y="260648"/>
            <a:ext cx="8278812" cy="463846"/>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lgn="ctr">
                <a:solidFill>
                  <a:srgbClr val="6699FF"/>
                </a:solidFill>
                <a:miter lim="800000"/>
                <a:headEnd/>
                <a:tailEnd/>
              </a14:hiddenLine>
            </a:ext>
          </a:extLst>
        </p:spPr>
        <p:txBody>
          <a:bodyPr lIns="90000" tIns="46800" rIns="90000" bIns="46800">
            <a:spAutoFit/>
          </a:bodyPr>
          <a:lstStyle/>
          <a:p>
            <a:pPr algn="ctr">
              <a:defRPr/>
            </a:pPr>
            <a:r>
              <a:rPr lang="it-IT" sz="2400" b="1" dirty="0" smtClean="0">
                <a:solidFill>
                  <a:srgbClr val="F26200"/>
                </a:solidFill>
                <a:latin typeface="Georgia" panose="02040502050405020303" pitchFamily="18" charset="0"/>
                <a:ea typeface="+mj-ea"/>
                <a:cs typeface="+mj-cs"/>
              </a:rPr>
              <a:t>Blocco </a:t>
            </a:r>
            <a:r>
              <a:rPr lang="it-IT" sz="2400" b="1" dirty="0">
                <a:solidFill>
                  <a:srgbClr val="F26200"/>
                </a:solidFill>
                <a:latin typeface="Georgia" panose="02040502050405020303" pitchFamily="18" charset="0"/>
                <a:ea typeface="+mj-ea"/>
                <a:cs typeface="+mj-cs"/>
              </a:rPr>
              <a:t>3</a:t>
            </a:r>
            <a:r>
              <a:rPr lang="it-IT" sz="2400" b="1" dirty="0" smtClean="0">
                <a:solidFill>
                  <a:srgbClr val="F26200"/>
                </a:solidFill>
                <a:latin typeface="Georgia" panose="02040502050405020303" pitchFamily="18" charset="0"/>
                <a:ea typeface="+mj-ea"/>
                <a:cs typeface="+mj-cs"/>
              </a:rPr>
              <a:t> – Test </a:t>
            </a:r>
            <a:r>
              <a:rPr lang="it-IT" sz="2400" b="1" dirty="0">
                <a:solidFill>
                  <a:srgbClr val="F26200"/>
                </a:solidFill>
                <a:latin typeface="Georgia" panose="02040502050405020303" pitchFamily="18" charset="0"/>
                <a:ea typeface="+mj-ea"/>
                <a:cs typeface="+mj-cs"/>
              </a:rPr>
              <a:t>3</a:t>
            </a:r>
          </a:p>
        </p:txBody>
      </p:sp>
      <p:sp>
        <p:nvSpPr>
          <p:cNvPr id="11" name="Text Box 6"/>
          <p:cNvSpPr txBox="1">
            <a:spLocks noChangeArrowheads="1"/>
          </p:cNvSpPr>
          <p:nvPr/>
        </p:nvSpPr>
        <p:spPr bwMode="auto">
          <a:xfrm>
            <a:off x="395288" y="1484784"/>
            <a:ext cx="8322696" cy="2677656"/>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pPr algn="just">
              <a:lnSpc>
                <a:spcPct val="120000"/>
              </a:lnSpc>
              <a:defRPr/>
            </a:pPr>
            <a:r>
              <a:rPr lang="it-IT" sz="2000" dirty="0"/>
              <a:t>Domanda </a:t>
            </a:r>
            <a:r>
              <a:rPr lang="it-IT" sz="2000" dirty="0" smtClean="0"/>
              <a:t>3: Quale delle seguenti alternative non è una caratteristica di </a:t>
            </a:r>
            <a:r>
              <a:rPr lang="it-IT" sz="2000" dirty="0" err="1" smtClean="0"/>
              <a:t>assicurabilità</a:t>
            </a:r>
            <a:r>
              <a:rPr lang="it-IT" sz="2000" dirty="0" smtClean="0"/>
              <a:t> dei rischi</a:t>
            </a:r>
            <a:r>
              <a:rPr lang="it-IT" sz="2000" dirty="0" smtClean="0">
                <a:cs typeface="Arial" charset="0"/>
              </a:rPr>
              <a:t>?</a:t>
            </a:r>
            <a:endParaRPr lang="it-IT" sz="2000" dirty="0">
              <a:cs typeface="Arial" charset="0"/>
            </a:endParaRPr>
          </a:p>
          <a:p>
            <a:pPr algn="just">
              <a:lnSpc>
                <a:spcPct val="120000"/>
              </a:lnSpc>
            </a:pPr>
            <a:endParaRPr lang="it-IT" sz="2000" dirty="0"/>
          </a:p>
          <a:p>
            <a:pPr marL="457200" indent="-457200" algn="just">
              <a:lnSpc>
                <a:spcPct val="120000"/>
              </a:lnSpc>
              <a:buFont typeface="+mj-lt"/>
              <a:buAutoNum type="arabicParenR"/>
            </a:pPr>
            <a:r>
              <a:rPr lang="it-IT" sz="2000" b="1" dirty="0" smtClean="0"/>
              <a:t>Sequenzialità</a:t>
            </a:r>
            <a:endParaRPr lang="it-IT" sz="2000" b="1" dirty="0"/>
          </a:p>
          <a:p>
            <a:pPr marL="457200" indent="-457200" algn="just">
              <a:lnSpc>
                <a:spcPct val="120000"/>
              </a:lnSpc>
              <a:buFont typeface="+mj-lt"/>
              <a:buAutoNum type="arabicParenR"/>
            </a:pPr>
            <a:r>
              <a:rPr lang="it-IT" sz="2000" dirty="0" smtClean="0"/>
              <a:t>Omogeneità</a:t>
            </a:r>
            <a:endParaRPr lang="it-IT" sz="2000" dirty="0"/>
          </a:p>
          <a:p>
            <a:pPr marL="457200" indent="-457200" algn="just">
              <a:lnSpc>
                <a:spcPct val="120000"/>
              </a:lnSpc>
              <a:buFont typeface="+mj-lt"/>
              <a:buAutoNum type="arabicParenR"/>
            </a:pPr>
            <a:r>
              <a:rPr lang="it-IT" sz="2000" dirty="0" smtClean="0"/>
              <a:t>Indipedenza</a:t>
            </a:r>
            <a:endParaRPr lang="it-IT" sz="2000" dirty="0"/>
          </a:p>
          <a:p>
            <a:pPr marL="457200" indent="-457200" algn="just">
              <a:lnSpc>
                <a:spcPct val="120000"/>
              </a:lnSpc>
              <a:buFont typeface="+mj-lt"/>
              <a:buAutoNum type="arabicParenR"/>
            </a:pPr>
            <a:r>
              <a:rPr lang="it-IT" sz="2000" dirty="0" smtClean="0"/>
              <a:t>Numerosità</a:t>
            </a:r>
          </a:p>
        </p:txBody>
      </p:sp>
      <p:sp>
        <p:nvSpPr>
          <p:cNvPr id="2" name="Segnaposto numero diapositiva 1"/>
          <p:cNvSpPr>
            <a:spLocks noGrp="1"/>
          </p:cNvSpPr>
          <p:nvPr>
            <p:ph type="sldNum" sz="quarter" idx="4"/>
          </p:nvPr>
        </p:nvSpPr>
        <p:spPr/>
        <p:txBody>
          <a:bodyPr/>
          <a:lstStyle/>
          <a:p>
            <a:fld id="{CEE20744-6222-4AA3-9D45-8592154090B2}" type="slidenum">
              <a:rPr lang="it-IT" smtClean="0"/>
              <a:pPr/>
              <a:t>81</a:t>
            </a:fld>
            <a:endParaRPr lang="it-IT"/>
          </a:p>
        </p:txBody>
      </p:sp>
      <p:sp>
        <p:nvSpPr>
          <p:cNvPr id="5" name="Ovale 4"/>
          <p:cNvSpPr/>
          <p:nvPr/>
        </p:nvSpPr>
        <p:spPr>
          <a:xfrm>
            <a:off x="6444208" y="140663"/>
            <a:ext cx="2376264" cy="1512168"/>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94133853"/>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026"/>
          <p:cNvSpPr txBox="1">
            <a:spLocks noChangeArrowheads="1"/>
          </p:cNvSpPr>
          <p:nvPr/>
        </p:nvSpPr>
        <p:spPr bwMode="auto">
          <a:xfrm>
            <a:off x="439172" y="260648"/>
            <a:ext cx="8278812" cy="463846"/>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lgn="ctr">
                <a:solidFill>
                  <a:srgbClr val="6699FF"/>
                </a:solidFill>
                <a:miter lim="800000"/>
                <a:headEnd/>
                <a:tailEnd/>
              </a14:hiddenLine>
            </a:ext>
          </a:extLst>
        </p:spPr>
        <p:txBody>
          <a:bodyPr lIns="90000" tIns="46800" rIns="90000" bIns="46800">
            <a:spAutoFit/>
          </a:bodyPr>
          <a:lstStyle/>
          <a:p>
            <a:pPr algn="ctr">
              <a:defRPr/>
            </a:pPr>
            <a:r>
              <a:rPr lang="it-IT" sz="2400" b="1" dirty="0" smtClean="0">
                <a:solidFill>
                  <a:srgbClr val="F26200"/>
                </a:solidFill>
                <a:latin typeface="Georgia" panose="02040502050405020303" pitchFamily="18" charset="0"/>
                <a:ea typeface="+mj-ea"/>
                <a:cs typeface="+mj-cs"/>
              </a:rPr>
              <a:t>INDICE</a:t>
            </a:r>
            <a:endParaRPr lang="it-IT" sz="2400" b="1" dirty="0">
              <a:solidFill>
                <a:srgbClr val="F26200"/>
              </a:solidFill>
              <a:latin typeface="Georgia" panose="02040502050405020303" pitchFamily="18" charset="0"/>
              <a:ea typeface="+mj-ea"/>
              <a:cs typeface="+mj-cs"/>
            </a:endParaRPr>
          </a:p>
        </p:txBody>
      </p:sp>
      <p:sp>
        <p:nvSpPr>
          <p:cNvPr id="5" name="Rectangle 4"/>
          <p:cNvSpPr/>
          <p:nvPr/>
        </p:nvSpPr>
        <p:spPr>
          <a:xfrm>
            <a:off x="921560" y="1345992"/>
            <a:ext cx="7796424" cy="4190314"/>
          </a:xfrm>
          <a:prstGeom prst="rect">
            <a:avLst/>
          </a:prstGeom>
        </p:spPr>
        <p:txBody>
          <a:bodyPr wrap="square">
            <a:spAutoFit/>
          </a:bodyPr>
          <a:lstStyle/>
          <a:p>
            <a:pPr marL="342900" indent="-342900">
              <a:lnSpc>
                <a:spcPct val="150000"/>
              </a:lnSpc>
              <a:buFont typeface="Arial" panose="020B0604020202020204" pitchFamily="34" charset="0"/>
              <a:buChar char="•"/>
            </a:pPr>
            <a:r>
              <a:rPr lang="it-IT" sz="2000" dirty="0"/>
              <a:t>Lo scenario attuale</a:t>
            </a:r>
          </a:p>
          <a:p>
            <a:pPr marL="342900" indent="-342900">
              <a:lnSpc>
                <a:spcPct val="150000"/>
              </a:lnSpc>
              <a:buFont typeface="Arial" panose="020B0604020202020204" pitchFamily="34" charset="0"/>
              <a:buChar char="•"/>
            </a:pPr>
            <a:r>
              <a:rPr lang="it-IT" sz="2000" dirty="0"/>
              <a:t>Il rischio: un'introduzione</a:t>
            </a:r>
          </a:p>
          <a:p>
            <a:pPr marL="342900" indent="-342900">
              <a:lnSpc>
                <a:spcPct val="150000"/>
              </a:lnSpc>
              <a:buFont typeface="Arial" panose="020B0604020202020204" pitchFamily="34" charset="0"/>
              <a:buChar char="•"/>
            </a:pPr>
            <a:r>
              <a:rPr lang="it-IT" sz="2000" dirty="0"/>
              <a:t>Il bisogno di sicurezza</a:t>
            </a:r>
          </a:p>
          <a:p>
            <a:pPr marL="342900" indent="-342900">
              <a:lnSpc>
                <a:spcPct val="150000"/>
              </a:lnSpc>
              <a:buFont typeface="Arial" panose="020B0604020202020204" pitchFamily="34" charset="0"/>
              <a:buChar char="•"/>
            </a:pPr>
            <a:r>
              <a:rPr lang="it-IT" sz="2000" dirty="0"/>
              <a:t>Il rischio al tempo della </a:t>
            </a:r>
            <a:r>
              <a:rPr lang="it-IT" sz="2000" dirty="0" err="1"/>
              <a:t>MiFID</a:t>
            </a:r>
            <a:endParaRPr lang="it-IT" sz="2000" dirty="0"/>
          </a:p>
          <a:p>
            <a:pPr marL="342900" indent="-342900">
              <a:lnSpc>
                <a:spcPct val="150000"/>
              </a:lnSpc>
              <a:buFont typeface="Arial" panose="020B0604020202020204" pitchFamily="34" charset="0"/>
              <a:buChar char="•"/>
            </a:pPr>
            <a:r>
              <a:rPr lang="it-IT" sz="2000" b="1" dirty="0"/>
              <a:t>La pianificazione finanziaria ed il rendimento di portafoglio</a:t>
            </a:r>
          </a:p>
          <a:p>
            <a:pPr marL="342900" indent="-342900">
              <a:lnSpc>
                <a:spcPct val="150000"/>
              </a:lnSpc>
              <a:buFont typeface="Arial" panose="020B0604020202020204" pitchFamily="34" charset="0"/>
              <a:buChar char="•"/>
            </a:pPr>
            <a:r>
              <a:rPr lang="it-IT" sz="2000" dirty="0"/>
              <a:t>La mappa dei rischi degli investimenti obbligazionari e azionari</a:t>
            </a:r>
          </a:p>
          <a:p>
            <a:pPr marL="342900" indent="-342900">
              <a:lnSpc>
                <a:spcPct val="150000"/>
              </a:lnSpc>
              <a:buFont typeface="Arial" panose="020B0604020202020204" pitchFamily="34" charset="0"/>
              <a:buChar char="•"/>
            </a:pPr>
            <a:r>
              <a:rPr lang="it-IT" sz="2000" dirty="0"/>
              <a:t>Gli strumenti alternativi di investimento</a:t>
            </a:r>
          </a:p>
          <a:p>
            <a:pPr marL="342900" indent="-342900">
              <a:lnSpc>
                <a:spcPct val="150000"/>
              </a:lnSpc>
              <a:buFont typeface="Arial" panose="020B0604020202020204" pitchFamily="34" charset="0"/>
              <a:buChar char="•"/>
            </a:pPr>
            <a:r>
              <a:rPr lang="it-IT" sz="2000" dirty="0"/>
              <a:t>I benefici della diversificazione del portafoglio</a:t>
            </a:r>
          </a:p>
          <a:p>
            <a:pPr marL="342900" indent="-342900">
              <a:lnSpc>
                <a:spcPct val="150000"/>
              </a:lnSpc>
              <a:buFont typeface="Arial" panose="020B0604020202020204" pitchFamily="34" charset="0"/>
              <a:buChar char="•"/>
            </a:pPr>
            <a:r>
              <a:rPr lang="it-IT" sz="2000" dirty="0"/>
              <a:t>Le strategie di gestione del portafoglio</a:t>
            </a:r>
          </a:p>
        </p:txBody>
      </p:sp>
      <p:sp>
        <p:nvSpPr>
          <p:cNvPr id="2" name="Segnaposto numero diapositiva 1"/>
          <p:cNvSpPr>
            <a:spLocks noGrp="1"/>
          </p:cNvSpPr>
          <p:nvPr>
            <p:ph type="sldNum" sz="quarter" idx="4"/>
          </p:nvPr>
        </p:nvSpPr>
        <p:spPr/>
        <p:txBody>
          <a:bodyPr/>
          <a:lstStyle/>
          <a:p>
            <a:fld id="{CEE20744-6222-4AA3-9D45-8592154090B2}" type="slidenum">
              <a:rPr lang="it-IT" smtClean="0"/>
              <a:pPr/>
              <a:t>82</a:t>
            </a:fld>
            <a:endParaRPr lang="it-IT"/>
          </a:p>
        </p:txBody>
      </p:sp>
    </p:spTree>
    <p:extLst>
      <p:ext uri="{BB962C8B-B14F-4D97-AF65-F5344CB8AC3E}">
        <p14:creationId xmlns:p14="http://schemas.microsoft.com/office/powerpoint/2010/main" val="2799637338"/>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026"/>
          <p:cNvSpPr txBox="1">
            <a:spLocks noChangeArrowheads="1"/>
          </p:cNvSpPr>
          <p:nvPr/>
        </p:nvSpPr>
        <p:spPr bwMode="auto">
          <a:xfrm>
            <a:off x="439172" y="260648"/>
            <a:ext cx="8278812" cy="833178"/>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lgn="ctr">
                <a:solidFill>
                  <a:srgbClr val="6699FF"/>
                </a:solidFill>
                <a:miter lim="800000"/>
                <a:headEnd/>
                <a:tailEnd/>
              </a14:hiddenLine>
            </a:ext>
          </a:extLst>
        </p:spPr>
        <p:txBody>
          <a:bodyPr lIns="90000" tIns="46800" rIns="90000" bIns="46800">
            <a:spAutoFit/>
          </a:bodyPr>
          <a:lstStyle/>
          <a:p>
            <a:pPr algn="ctr">
              <a:defRPr/>
            </a:pPr>
            <a:r>
              <a:rPr lang="it-IT" sz="2400" b="1" dirty="0">
                <a:solidFill>
                  <a:srgbClr val="F26200"/>
                </a:solidFill>
                <a:latin typeface="Georgia" panose="02040502050405020303" pitchFamily="18" charset="0"/>
              </a:rPr>
              <a:t>La pianificazione finanziaria &amp; il ciclo di vita dell’investitore </a:t>
            </a:r>
          </a:p>
        </p:txBody>
      </p:sp>
      <p:sp>
        <p:nvSpPr>
          <p:cNvPr id="11" name="Text Box 6"/>
          <p:cNvSpPr txBox="1">
            <a:spLocks noChangeArrowheads="1"/>
          </p:cNvSpPr>
          <p:nvPr/>
        </p:nvSpPr>
        <p:spPr bwMode="auto">
          <a:xfrm>
            <a:off x="414743" y="1124744"/>
            <a:ext cx="4733321" cy="5262979"/>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pPr algn="just">
              <a:lnSpc>
                <a:spcPct val="120000"/>
              </a:lnSpc>
            </a:pPr>
            <a:r>
              <a:rPr lang="it-IT" sz="2000" dirty="0"/>
              <a:t>L’importanza e la complessità di gestire la propria ricchezza durante l’arco dell’intera vita di una famiglia è notevolmente cresciuta. </a:t>
            </a:r>
          </a:p>
          <a:p>
            <a:pPr algn="just">
              <a:lnSpc>
                <a:spcPct val="120000"/>
              </a:lnSpc>
            </a:pPr>
            <a:r>
              <a:rPr lang="it-IT" sz="2000" dirty="0"/>
              <a:t>Se non correttamente guidati, molti individui hanno difficoltà nel prendere le scelte giuste di investimento.</a:t>
            </a:r>
          </a:p>
          <a:p>
            <a:pPr algn="just">
              <a:lnSpc>
                <a:spcPct val="120000"/>
              </a:lnSpc>
            </a:pPr>
            <a:r>
              <a:rPr lang="it-IT" sz="2000" dirty="0"/>
              <a:t>E’ quindi importante comprendere come le necessità finanziarie cambiano e si modificano nel corso della vita. </a:t>
            </a:r>
          </a:p>
          <a:p>
            <a:pPr algn="just">
              <a:lnSpc>
                <a:spcPct val="120000"/>
              </a:lnSpc>
            </a:pPr>
            <a:r>
              <a:rPr lang="it-IT" sz="2000" dirty="0"/>
              <a:t>La pianificazione finanziaria è il processo continuo volto alla gestione del patrimonio del cliente, in ciascuna fase della sua vita</a:t>
            </a:r>
            <a:r>
              <a:rPr lang="it-IT" sz="2000" dirty="0" smtClean="0"/>
              <a:t>.</a:t>
            </a:r>
            <a:endParaRPr lang="it-IT" sz="2000" dirty="0"/>
          </a:p>
        </p:txBody>
      </p:sp>
      <p:sp>
        <p:nvSpPr>
          <p:cNvPr id="2" name="Segnaposto numero diapositiva 1"/>
          <p:cNvSpPr>
            <a:spLocks noGrp="1"/>
          </p:cNvSpPr>
          <p:nvPr>
            <p:ph type="sldNum" sz="quarter" idx="4"/>
          </p:nvPr>
        </p:nvSpPr>
        <p:spPr/>
        <p:txBody>
          <a:bodyPr/>
          <a:lstStyle/>
          <a:p>
            <a:fld id="{CEE20744-6222-4AA3-9D45-8592154090B2}" type="slidenum">
              <a:rPr lang="it-IT" smtClean="0"/>
              <a:pPr/>
              <a:t>83</a:t>
            </a:fld>
            <a:endParaRPr lang="it-IT" dirty="0"/>
          </a:p>
        </p:txBody>
      </p:sp>
      <p:pic>
        <p:nvPicPr>
          <p:cNvPr id="3" name="Immagine 2"/>
          <p:cNvPicPr>
            <a:picLocks noChangeAspect="1"/>
          </p:cNvPicPr>
          <p:nvPr/>
        </p:nvPicPr>
        <p:blipFill>
          <a:blip r:embed="rId2"/>
          <a:stretch>
            <a:fillRect/>
          </a:stretch>
        </p:blipFill>
        <p:spPr>
          <a:xfrm>
            <a:off x="5508104" y="1460168"/>
            <a:ext cx="2953248" cy="3937664"/>
          </a:xfrm>
          <a:prstGeom prst="rect">
            <a:avLst/>
          </a:prstGeom>
        </p:spPr>
      </p:pic>
    </p:spTree>
    <p:extLst>
      <p:ext uri="{BB962C8B-B14F-4D97-AF65-F5344CB8AC3E}">
        <p14:creationId xmlns:p14="http://schemas.microsoft.com/office/powerpoint/2010/main" val="308047664"/>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026"/>
          <p:cNvSpPr txBox="1">
            <a:spLocks noChangeArrowheads="1"/>
          </p:cNvSpPr>
          <p:nvPr/>
        </p:nvSpPr>
        <p:spPr bwMode="auto">
          <a:xfrm>
            <a:off x="439172" y="260648"/>
            <a:ext cx="8278812" cy="833178"/>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lgn="ctr">
                <a:solidFill>
                  <a:srgbClr val="6699FF"/>
                </a:solidFill>
                <a:miter lim="800000"/>
                <a:headEnd/>
                <a:tailEnd/>
              </a14:hiddenLine>
            </a:ext>
          </a:extLst>
        </p:spPr>
        <p:txBody>
          <a:bodyPr lIns="90000" tIns="46800" rIns="90000" bIns="46800">
            <a:spAutoFit/>
          </a:bodyPr>
          <a:lstStyle/>
          <a:p>
            <a:pPr algn="ctr">
              <a:defRPr/>
            </a:pPr>
            <a:r>
              <a:rPr lang="it-IT" sz="2400" b="1" dirty="0">
                <a:solidFill>
                  <a:srgbClr val="F26200"/>
                </a:solidFill>
                <a:latin typeface="Georgia" panose="02040502050405020303" pitchFamily="18" charset="0"/>
              </a:rPr>
              <a:t>La pianificazione finanziaria &amp; il ciclo di vita dell’investitore </a:t>
            </a:r>
          </a:p>
        </p:txBody>
      </p:sp>
      <p:sp>
        <p:nvSpPr>
          <p:cNvPr id="11" name="Text Box 6"/>
          <p:cNvSpPr txBox="1">
            <a:spLocks noChangeArrowheads="1"/>
          </p:cNvSpPr>
          <p:nvPr/>
        </p:nvSpPr>
        <p:spPr bwMode="auto">
          <a:xfrm>
            <a:off x="414743" y="1124744"/>
            <a:ext cx="8322696" cy="4490396"/>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pPr marL="0" lvl="1" algn="just">
              <a:lnSpc>
                <a:spcPct val="120000"/>
              </a:lnSpc>
            </a:pPr>
            <a:r>
              <a:rPr lang="it-IT" sz="2000" dirty="0"/>
              <a:t>Una buona pianificazione si fonda sull'analisi della situazione finanziaria e patrimoniale della famiglia. Sulla base delle entrate disponibili e delle uscite nell'arco di un certo periodo (un mese, un semestre, un anno) si può calcolare quanto destinare all'ammortamento di un prestito, quanto investire o quanto accantonare per sostenere spese future</a:t>
            </a:r>
            <a:r>
              <a:rPr lang="it-IT" sz="2000" dirty="0" smtClean="0"/>
              <a:t>.</a:t>
            </a:r>
            <a:endParaRPr lang="it-IT" sz="2000" dirty="0"/>
          </a:p>
          <a:p>
            <a:pPr marL="0" lvl="1" algn="just">
              <a:lnSpc>
                <a:spcPct val="120000"/>
              </a:lnSpc>
            </a:pPr>
            <a:r>
              <a:rPr lang="it-IT" sz="2000" dirty="0"/>
              <a:t>In primo luogo occorre comprendere quali sono le risorse disponibili e quali sono le spese da sostenere e le tasse da pagare. </a:t>
            </a:r>
          </a:p>
          <a:p>
            <a:pPr marL="0" lvl="1" algn="just">
              <a:lnSpc>
                <a:spcPct val="120000"/>
              </a:lnSpc>
            </a:pPr>
            <a:r>
              <a:rPr lang="it-IT" sz="2000" dirty="0"/>
              <a:t>In secondo luogo, sulla base di queste informazioni, occorre calcolare quanto si è in grado di risparmiare e quali sono i risparmi che si vuole destinare per soddisfare futuri desideri. Infine, occorre fissare obiettivi di risparmio o di rivalutazione del proprio capitale e controllare costantemente se lo si sta rispettando o </a:t>
            </a:r>
            <a:r>
              <a:rPr lang="it-IT" sz="2000" dirty="0" smtClean="0"/>
              <a:t>meno</a:t>
            </a:r>
            <a:r>
              <a:rPr lang="it-IT" sz="2000" dirty="0"/>
              <a:t> </a:t>
            </a:r>
            <a:r>
              <a:rPr lang="it-IT" sz="2000" dirty="0" smtClean="0"/>
              <a:t>(Fonte: Consob)</a:t>
            </a:r>
            <a:endParaRPr lang="it-IT" sz="2000" dirty="0"/>
          </a:p>
        </p:txBody>
      </p:sp>
      <p:sp>
        <p:nvSpPr>
          <p:cNvPr id="2" name="Segnaposto numero diapositiva 1"/>
          <p:cNvSpPr>
            <a:spLocks noGrp="1"/>
          </p:cNvSpPr>
          <p:nvPr>
            <p:ph type="sldNum" sz="quarter" idx="4"/>
          </p:nvPr>
        </p:nvSpPr>
        <p:spPr/>
        <p:txBody>
          <a:bodyPr/>
          <a:lstStyle/>
          <a:p>
            <a:fld id="{CEE20744-6222-4AA3-9D45-8592154090B2}" type="slidenum">
              <a:rPr lang="it-IT" smtClean="0"/>
              <a:pPr/>
              <a:t>84</a:t>
            </a:fld>
            <a:endParaRPr lang="it-IT" dirty="0"/>
          </a:p>
        </p:txBody>
      </p:sp>
      <p:pic>
        <p:nvPicPr>
          <p:cNvPr id="5" name="Picture 2"/>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rcRect/>
          <a:stretch>
            <a:fillRect/>
          </a:stretch>
        </p:blipFill>
        <p:spPr bwMode="auto">
          <a:xfrm>
            <a:off x="1691680" y="5641737"/>
            <a:ext cx="5476875" cy="1428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78558206"/>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026"/>
          <p:cNvSpPr txBox="1">
            <a:spLocks noChangeArrowheads="1"/>
          </p:cNvSpPr>
          <p:nvPr/>
        </p:nvSpPr>
        <p:spPr bwMode="auto">
          <a:xfrm>
            <a:off x="439172" y="260648"/>
            <a:ext cx="8278812" cy="833178"/>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lgn="ctr">
                <a:solidFill>
                  <a:srgbClr val="6699FF"/>
                </a:solidFill>
                <a:miter lim="800000"/>
                <a:headEnd/>
                <a:tailEnd/>
              </a14:hiddenLine>
            </a:ext>
          </a:extLst>
        </p:spPr>
        <p:txBody>
          <a:bodyPr lIns="90000" tIns="46800" rIns="90000" bIns="46800">
            <a:spAutoFit/>
          </a:bodyPr>
          <a:lstStyle/>
          <a:p>
            <a:pPr algn="ctr">
              <a:defRPr/>
            </a:pPr>
            <a:r>
              <a:rPr lang="it-IT" sz="2400" b="1" dirty="0">
                <a:solidFill>
                  <a:srgbClr val="F26200"/>
                </a:solidFill>
                <a:latin typeface="Georgia" panose="02040502050405020303" pitchFamily="18" charset="0"/>
              </a:rPr>
              <a:t>La pianificazione finanziaria &amp; il ciclo di vita dell’investitore </a:t>
            </a:r>
          </a:p>
        </p:txBody>
      </p:sp>
      <p:sp>
        <p:nvSpPr>
          <p:cNvPr id="11" name="Text Box 6"/>
          <p:cNvSpPr txBox="1">
            <a:spLocks noChangeArrowheads="1"/>
          </p:cNvSpPr>
          <p:nvPr/>
        </p:nvSpPr>
        <p:spPr bwMode="auto">
          <a:xfrm>
            <a:off x="414743" y="1124744"/>
            <a:ext cx="8322696" cy="1938992"/>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pPr marL="0" lvl="1" algn="just">
              <a:lnSpc>
                <a:spcPct val="120000"/>
              </a:lnSpc>
            </a:pPr>
            <a:r>
              <a:rPr lang="it-IT" sz="2000" dirty="0"/>
              <a:t>Dal bollettino statistico di Banca d’Italia </a:t>
            </a:r>
            <a:r>
              <a:rPr lang="it-IT" sz="2000" dirty="0" smtClean="0"/>
              <a:t>(dati </a:t>
            </a:r>
            <a:r>
              <a:rPr lang="it-IT" sz="2000" dirty="0"/>
              <a:t>a fine marzo 2017) le soluzioni preferite dagli Italiani sono la liquidità su conti correnti e conti di deposito e l’investimento in titoli di Stato. Queste soluzioni «di sicurezza» a volte non sono le migliori risposte alle reali esigenze future di spesa</a:t>
            </a:r>
            <a:r>
              <a:rPr lang="it-IT" sz="2000" dirty="0" smtClean="0"/>
              <a:t>.</a:t>
            </a:r>
            <a:endParaRPr lang="it-IT" sz="2000" dirty="0"/>
          </a:p>
        </p:txBody>
      </p:sp>
      <p:sp>
        <p:nvSpPr>
          <p:cNvPr id="2" name="Segnaposto numero diapositiva 1"/>
          <p:cNvSpPr>
            <a:spLocks noGrp="1"/>
          </p:cNvSpPr>
          <p:nvPr>
            <p:ph type="sldNum" sz="quarter" idx="4"/>
          </p:nvPr>
        </p:nvSpPr>
        <p:spPr/>
        <p:txBody>
          <a:bodyPr/>
          <a:lstStyle/>
          <a:p>
            <a:fld id="{CEE20744-6222-4AA3-9D45-8592154090B2}" type="slidenum">
              <a:rPr lang="it-IT" smtClean="0"/>
              <a:pPr/>
              <a:t>85</a:t>
            </a:fld>
            <a:endParaRPr lang="it-IT" dirty="0"/>
          </a:p>
        </p:txBody>
      </p:sp>
      <p:pic>
        <p:nvPicPr>
          <p:cNvPr id="6" name="Picture 2"/>
          <p:cNvPicPr>
            <a:picLocks noChangeAspect="1" noChangeArrowheads="1"/>
          </p:cNvPicPr>
          <p:nvPr/>
        </p:nvPicPr>
        <p:blipFill rotWithShape="1">
          <a:blip r:embed="rId2" cstate="print">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rcRect t="19697" b="20016"/>
          <a:stretch/>
        </p:blipFill>
        <p:spPr bwMode="auto">
          <a:xfrm>
            <a:off x="1566878" y="3429000"/>
            <a:ext cx="6018425" cy="27050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35744125"/>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026"/>
          <p:cNvSpPr txBox="1">
            <a:spLocks noChangeArrowheads="1"/>
          </p:cNvSpPr>
          <p:nvPr/>
        </p:nvSpPr>
        <p:spPr bwMode="auto">
          <a:xfrm>
            <a:off x="439172" y="260648"/>
            <a:ext cx="8278812" cy="833178"/>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lgn="ctr">
                <a:solidFill>
                  <a:srgbClr val="6699FF"/>
                </a:solidFill>
                <a:miter lim="800000"/>
                <a:headEnd/>
                <a:tailEnd/>
              </a14:hiddenLine>
            </a:ext>
          </a:extLst>
        </p:spPr>
        <p:txBody>
          <a:bodyPr lIns="90000" tIns="46800" rIns="90000" bIns="46800">
            <a:spAutoFit/>
          </a:bodyPr>
          <a:lstStyle/>
          <a:p>
            <a:pPr algn="ctr">
              <a:defRPr/>
            </a:pPr>
            <a:r>
              <a:rPr lang="it-IT" sz="2400" b="1" dirty="0">
                <a:solidFill>
                  <a:srgbClr val="F26200"/>
                </a:solidFill>
                <a:latin typeface="Georgia" panose="02040502050405020303" pitchFamily="18" charset="0"/>
              </a:rPr>
              <a:t>La pianificazione finanziaria &amp; il ciclo di vita dell’investitore </a:t>
            </a:r>
          </a:p>
        </p:txBody>
      </p:sp>
      <p:sp>
        <p:nvSpPr>
          <p:cNvPr id="11" name="Text Box 6"/>
          <p:cNvSpPr txBox="1">
            <a:spLocks noChangeArrowheads="1"/>
          </p:cNvSpPr>
          <p:nvPr/>
        </p:nvSpPr>
        <p:spPr bwMode="auto">
          <a:xfrm>
            <a:off x="414743" y="1124744"/>
            <a:ext cx="8322696" cy="1200329"/>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pPr marL="0" lvl="1" algn="just">
              <a:lnSpc>
                <a:spcPct val="120000"/>
              </a:lnSpc>
            </a:pPr>
            <a:r>
              <a:rPr lang="it-IT" sz="2000" dirty="0"/>
              <a:t>Il parcheggio dei soldi in forme di investimento poco efficaci possono comportare l’erosione del valore reale dei soldi. L’inflazione può fare gravi danni,  anno dopo anno, anche quando è ai </a:t>
            </a:r>
            <a:r>
              <a:rPr lang="it-IT" sz="2000" dirty="0" smtClean="0"/>
              <a:t>minimi.</a:t>
            </a:r>
            <a:endParaRPr lang="it-IT" sz="2000" dirty="0"/>
          </a:p>
        </p:txBody>
      </p:sp>
      <p:sp>
        <p:nvSpPr>
          <p:cNvPr id="2" name="Segnaposto numero diapositiva 1"/>
          <p:cNvSpPr>
            <a:spLocks noGrp="1"/>
          </p:cNvSpPr>
          <p:nvPr>
            <p:ph type="sldNum" sz="quarter" idx="4"/>
          </p:nvPr>
        </p:nvSpPr>
        <p:spPr/>
        <p:txBody>
          <a:bodyPr/>
          <a:lstStyle/>
          <a:p>
            <a:fld id="{CEE20744-6222-4AA3-9D45-8592154090B2}" type="slidenum">
              <a:rPr lang="it-IT" smtClean="0"/>
              <a:pPr/>
              <a:t>86</a:t>
            </a:fld>
            <a:endParaRPr lang="it-IT" dirty="0"/>
          </a:p>
        </p:txBody>
      </p:sp>
      <p:pic>
        <p:nvPicPr>
          <p:cNvPr id="3" name="Immagine 2"/>
          <p:cNvPicPr>
            <a:picLocks noChangeAspect="1"/>
          </p:cNvPicPr>
          <p:nvPr/>
        </p:nvPicPr>
        <p:blipFill>
          <a:blip r:embed="rId3"/>
          <a:stretch>
            <a:fillRect/>
          </a:stretch>
        </p:blipFill>
        <p:spPr>
          <a:xfrm>
            <a:off x="1390771" y="2406055"/>
            <a:ext cx="6362458" cy="4320480"/>
          </a:xfrm>
          <a:prstGeom prst="rect">
            <a:avLst/>
          </a:prstGeom>
        </p:spPr>
      </p:pic>
    </p:spTree>
    <p:extLst>
      <p:ext uri="{BB962C8B-B14F-4D97-AF65-F5344CB8AC3E}">
        <p14:creationId xmlns:p14="http://schemas.microsoft.com/office/powerpoint/2010/main" val="1335807421"/>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026"/>
          <p:cNvSpPr txBox="1">
            <a:spLocks noChangeArrowheads="1"/>
          </p:cNvSpPr>
          <p:nvPr/>
        </p:nvSpPr>
        <p:spPr bwMode="auto">
          <a:xfrm>
            <a:off x="439172" y="260648"/>
            <a:ext cx="8278812" cy="833178"/>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lgn="ctr">
                <a:solidFill>
                  <a:srgbClr val="6699FF"/>
                </a:solidFill>
                <a:miter lim="800000"/>
                <a:headEnd/>
                <a:tailEnd/>
              </a14:hiddenLine>
            </a:ext>
          </a:extLst>
        </p:spPr>
        <p:txBody>
          <a:bodyPr lIns="90000" tIns="46800" rIns="90000" bIns="46800">
            <a:spAutoFit/>
          </a:bodyPr>
          <a:lstStyle/>
          <a:p>
            <a:pPr algn="ctr">
              <a:defRPr/>
            </a:pPr>
            <a:r>
              <a:rPr lang="it-IT" sz="2400" b="1" dirty="0">
                <a:solidFill>
                  <a:srgbClr val="F26200"/>
                </a:solidFill>
                <a:latin typeface="Georgia" panose="02040502050405020303" pitchFamily="18" charset="0"/>
              </a:rPr>
              <a:t>La pianificazione finanziaria &amp; il ciclo di vita dell’investitore </a:t>
            </a:r>
          </a:p>
        </p:txBody>
      </p:sp>
      <p:sp>
        <p:nvSpPr>
          <p:cNvPr id="2" name="Segnaposto numero diapositiva 1"/>
          <p:cNvSpPr>
            <a:spLocks noGrp="1"/>
          </p:cNvSpPr>
          <p:nvPr>
            <p:ph type="sldNum" sz="quarter" idx="4"/>
          </p:nvPr>
        </p:nvSpPr>
        <p:spPr/>
        <p:txBody>
          <a:bodyPr/>
          <a:lstStyle/>
          <a:p>
            <a:fld id="{CEE20744-6222-4AA3-9D45-8592154090B2}" type="slidenum">
              <a:rPr lang="it-IT" smtClean="0"/>
              <a:pPr/>
              <a:t>87</a:t>
            </a:fld>
            <a:endParaRPr lang="it-IT" dirty="0"/>
          </a:p>
        </p:txBody>
      </p:sp>
      <p:grpSp>
        <p:nvGrpSpPr>
          <p:cNvPr id="6" name="Gruppo 5"/>
          <p:cNvGrpSpPr/>
          <p:nvPr/>
        </p:nvGrpSpPr>
        <p:grpSpPr>
          <a:xfrm>
            <a:off x="599940" y="1484784"/>
            <a:ext cx="7944120" cy="4225602"/>
            <a:chOff x="355761" y="1601633"/>
            <a:chExt cx="8325640" cy="3688243"/>
          </a:xfrm>
        </p:grpSpPr>
        <p:sp>
          <p:nvSpPr>
            <p:cNvPr id="7" name="Rettangolo 6"/>
            <p:cNvSpPr/>
            <p:nvPr/>
          </p:nvSpPr>
          <p:spPr>
            <a:xfrm>
              <a:off x="376209" y="3535549"/>
              <a:ext cx="4064701" cy="1754327"/>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600"/>
            </a:p>
          </p:txBody>
        </p:sp>
        <p:sp>
          <p:nvSpPr>
            <p:cNvPr id="8" name="Rettangolo 7"/>
            <p:cNvSpPr/>
            <p:nvPr/>
          </p:nvSpPr>
          <p:spPr>
            <a:xfrm>
              <a:off x="4601896" y="1601633"/>
              <a:ext cx="4064701" cy="1754327"/>
            </a:xfrm>
            <a:prstGeom prst="rect">
              <a:avLst/>
            </a:prstGeom>
            <a:solidFill>
              <a:srgbClr val="ECBD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600"/>
            </a:p>
          </p:txBody>
        </p:sp>
        <p:sp>
          <p:nvSpPr>
            <p:cNvPr id="9" name="Rettangolo 8"/>
            <p:cNvSpPr/>
            <p:nvPr/>
          </p:nvSpPr>
          <p:spPr>
            <a:xfrm>
              <a:off x="4572862" y="3524855"/>
              <a:ext cx="4064701" cy="1754327"/>
            </a:xfrm>
            <a:prstGeom prst="rect">
              <a:avLst/>
            </a:prstGeom>
            <a:solidFill>
              <a:schemeClr val="accent1">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600"/>
            </a:p>
          </p:txBody>
        </p:sp>
        <p:sp>
          <p:nvSpPr>
            <p:cNvPr id="10" name="Rettangolo 9"/>
            <p:cNvSpPr/>
            <p:nvPr/>
          </p:nvSpPr>
          <p:spPr>
            <a:xfrm>
              <a:off x="355761" y="1601633"/>
              <a:ext cx="4064701" cy="1754327"/>
            </a:xfrm>
            <a:prstGeom prst="rect">
              <a:avLst/>
            </a:prstGeom>
            <a:solidFill>
              <a:srgbClr val="77933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600"/>
            </a:p>
          </p:txBody>
        </p:sp>
        <p:sp>
          <p:nvSpPr>
            <p:cNvPr id="12" name="Rettangolo 11"/>
            <p:cNvSpPr/>
            <p:nvPr/>
          </p:nvSpPr>
          <p:spPr>
            <a:xfrm>
              <a:off x="4644263" y="3535548"/>
              <a:ext cx="3849863" cy="1155141"/>
            </a:xfrm>
            <a:prstGeom prst="rect">
              <a:avLst/>
            </a:prstGeom>
          </p:spPr>
          <p:txBody>
            <a:bodyPr wrap="square">
              <a:spAutoFit/>
            </a:bodyPr>
            <a:lstStyle/>
            <a:p>
              <a:pPr algn="ctr"/>
              <a:r>
                <a:rPr lang="it-IT" sz="1600" b="1" dirty="0">
                  <a:latin typeface="+mn-lt"/>
                  <a:cs typeface="Veteran Typewriter"/>
                </a:rPr>
                <a:t>TRASFERIMENTO PATRIMONIO</a:t>
              </a:r>
            </a:p>
            <a:p>
              <a:pPr algn="ctr"/>
              <a:r>
                <a:rPr lang="it-IT" sz="1600" b="1" i="1" dirty="0">
                  <a:latin typeface="+mn-lt"/>
                  <a:cs typeface="Veteran Typewriter"/>
                </a:rPr>
                <a:t>Trasmissione</a:t>
              </a:r>
            </a:p>
            <a:p>
              <a:pPr algn="ctr"/>
              <a:r>
                <a:rPr lang="it-IT" sz="1600" dirty="0">
                  <a:latin typeface="+mn-lt"/>
                  <a:cs typeface="Veteran Typewriter"/>
                </a:rPr>
                <a:t>Pianificare e </a:t>
              </a:r>
              <a:r>
                <a:rPr lang="it-IT" sz="1600" dirty="0" smtClean="0">
                  <a:latin typeface="+mn-lt"/>
                  <a:cs typeface="Veteran Typewriter"/>
                </a:rPr>
                <a:t>garantire </a:t>
              </a:r>
              <a:r>
                <a:rPr lang="it-IT" sz="1600" dirty="0">
                  <a:latin typeface="+mn-lt"/>
                  <a:cs typeface="Veteran Typewriter"/>
                </a:rPr>
                <a:t>un’agevole trasmissione agli eredi del patrimonio e un’efficace </a:t>
              </a:r>
              <a:r>
                <a:rPr lang="it-IT" sz="1600" dirty="0" smtClean="0">
                  <a:latin typeface="+mn-lt"/>
                  <a:cs typeface="Veteran Typewriter"/>
                </a:rPr>
                <a:t>continuità </a:t>
              </a:r>
              <a:r>
                <a:rPr lang="it-IT" sz="1600" dirty="0">
                  <a:latin typeface="+mn-lt"/>
                  <a:cs typeface="Veteran Typewriter"/>
                </a:rPr>
                <a:t>nell’impresa</a:t>
              </a:r>
            </a:p>
          </p:txBody>
        </p:sp>
        <p:sp>
          <p:nvSpPr>
            <p:cNvPr id="13" name="Rettangolo 12"/>
            <p:cNvSpPr/>
            <p:nvPr/>
          </p:nvSpPr>
          <p:spPr>
            <a:xfrm>
              <a:off x="368300" y="3535549"/>
              <a:ext cx="4064701" cy="1370050"/>
            </a:xfrm>
            <a:prstGeom prst="rect">
              <a:avLst/>
            </a:prstGeom>
          </p:spPr>
          <p:txBody>
            <a:bodyPr wrap="square">
              <a:spAutoFit/>
            </a:bodyPr>
            <a:lstStyle/>
            <a:p>
              <a:pPr algn="ctr"/>
              <a:r>
                <a:rPr lang="it-IT" sz="1600" b="1" dirty="0">
                  <a:latin typeface="+mn-lt"/>
                  <a:cs typeface="Veteran Typewriter"/>
                </a:rPr>
                <a:t>MANTENIMENTO PATRIMONIO </a:t>
              </a:r>
              <a:endParaRPr lang="it-IT" sz="1600" b="1" dirty="0" smtClean="0">
                <a:latin typeface="+mn-lt"/>
                <a:cs typeface="Veteran Typewriter"/>
              </a:endParaRPr>
            </a:p>
            <a:p>
              <a:pPr algn="ctr"/>
              <a:r>
                <a:rPr lang="it-IT" sz="1600" b="1" i="1" dirty="0" smtClean="0">
                  <a:latin typeface="+mn-lt"/>
                  <a:cs typeface="Veteran Typewriter"/>
                </a:rPr>
                <a:t>Tutela</a:t>
              </a:r>
              <a:endParaRPr lang="it-IT" sz="1600" b="1" i="1" dirty="0">
                <a:latin typeface="+mn-lt"/>
                <a:cs typeface="Veteran Typewriter"/>
              </a:endParaRPr>
            </a:p>
            <a:p>
              <a:pPr algn="ctr"/>
              <a:r>
                <a:rPr lang="it-IT" sz="1600" dirty="0">
                  <a:latin typeface="+mn-lt"/>
                  <a:cs typeface="Veteran Typewriter"/>
                </a:rPr>
                <a:t>Proteggere il patrimonio da </a:t>
              </a:r>
              <a:endParaRPr lang="it-IT" sz="1600" dirty="0" smtClean="0">
                <a:latin typeface="+mn-lt"/>
                <a:cs typeface="Veteran Typewriter"/>
              </a:endParaRPr>
            </a:p>
            <a:p>
              <a:pPr algn="ctr"/>
              <a:r>
                <a:rPr lang="it-IT" sz="1600" dirty="0">
                  <a:latin typeface="+mn-lt"/>
                  <a:cs typeface="Veteran Typewriter"/>
                </a:rPr>
                <a:t>i</a:t>
              </a:r>
              <a:r>
                <a:rPr lang="it-IT" sz="1600" dirty="0" smtClean="0">
                  <a:latin typeface="+mn-lt"/>
                  <a:cs typeface="Veteran Typewriter"/>
                </a:rPr>
                <a:t>mprevisti e garantire </a:t>
              </a:r>
              <a:r>
                <a:rPr lang="it-IT" sz="1600" dirty="0">
                  <a:latin typeface="+mn-lt"/>
                  <a:cs typeface="Veteran Typewriter"/>
                </a:rPr>
                <a:t>benessere e </a:t>
              </a:r>
              <a:endParaRPr lang="it-IT" sz="1600" dirty="0" smtClean="0">
                <a:latin typeface="+mn-lt"/>
                <a:cs typeface="Veteran Typewriter"/>
              </a:endParaRPr>
            </a:p>
            <a:p>
              <a:pPr algn="ctr"/>
              <a:r>
                <a:rPr lang="it-IT" sz="1600" dirty="0">
                  <a:latin typeface="+mn-lt"/>
                  <a:cs typeface="Veteran Typewriter"/>
                </a:rPr>
                <a:t>s</a:t>
              </a:r>
              <a:r>
                <a:rPr lang="it-IT" sz="1600" dirty="0" smtClean="0">
                  <a:latin typeface="+mn-lt"/>
                  <a:cs typeface="Veteran Typewriter"/>
                </a:rPr>
                <a:t>erenità nel </a:t>
              </a:r>
              <a:r>
                <a:rPr lang="it-IT" sz="1600" dirty="0">
                  <a:latin typeface="+mn-lt"/>
                  <a:cs typeface="Veteran Typewriter"/>
                </a:rPr>
                <a:t>presente e per </a:t>
              </a:r>
              <a:endParaRPr lang="it-IT" sz="1600" dirty="0" smtClean="0">
                <a:latin typeface="+mn-lt"/>
                <a:cs typeface="Veteran Typewriter"/>
              </a:endParaRPr>
            </a:p>
            <a:p>
              <a:pPr algn="ctr"/>
              <a:r>
                <a:rPr lang="it-IT" sz="1600" dirty="0" smtClean="0">
                  <a:latin typeface="+mn-lt"/>
                  <a:cs typeface="Veteran Typewriter"/>
                </a:rPr>
                <a:t>il </a:t>
              </a:r>
              <a:r>
                <a:rPr lang="it-IT" sz="1600" dirty="0">
                  <a:latin typeface="+mn-lt"/>
                  <a:cs typeface="Veteran Typewriter"/>
                </a:rPr>
                <a:t>futuro</a:t>
              </a:r>
            </a:p>
          </p:txBody>
        </p:sp>
        <p:sp>
          <p:nvSpPr>
            <p:cNvPr id="14" name="Rettangolo 13"/>
            <p:cNvSpPr/>
            <p:nvPr/>
          </p:nvSpPr>
          <p:spPr>
            <a:xfrm>
              <a:off x="355761" y="1651118"/>
              <a:ext cx="4085149" cy="1155141"/>
            </a:xfrm>
            <a:prstGeom prst="rect">
              <a:avLst/>
            </a:prstGeom>
          </p:spPr>
          <p:txBody>
            <a:bodyPr wrap="square">
              <a:spAutoFit/>
            </a:bodyPr>
            <a:lstStyle/>
            <a:p>
              <a:pPr algn="ctr"/>
              <a:r>
                <a:rPr lang="it-IT" sz="1600" b="1" dirty="0">
                  <a:latin typeface="+mn-lt"/>
                  <a:cs typeface="Veteran Typewriter"/>
                </a:rPr>
                <a:t>CREAZIONE PATRIMONIO</a:t>
              </a:r>
            </a:p>
            <a:p>
              <a:pPr algn="ctr"/>
              <a:r>
                <a:rPr lang="it-IT" sz="1600" b="1" i="1" dirty="0">
                  <a:latin typeface="+mn-lt"/>
                  <a:cs typeface="Veteran Typewriter"/>
                </a:rPr>
                <a:t>Costruzione</a:t>
              </a:r>
            </a:p>
            <a:p>
              <a:pPr algn="ctr"/>
              <a:r>
                <a:rPr lang="it-IT" sz="1600" dirty="0">
                  <a:latin typeface="+mn-lt"/>
                  <a:cs typeface="Veteran Typewriter"/>
                </a:rPr>
                <a:t>In funzione di abitudine e </a:t>
              </a:r>
              <a:r>
                <a:rPr lang="it-IT" sz="1600" dirty="0" smtClean="0">
                  <a:latin typeface="+mn-lt"/>
                  <a:cs typeface="Veteran Typewriter"/>
                </a:rPr>
                <a:t>possibilità </a:t>
              </a:r>
              <a:r>
                <a:rPr lang="it-IT" sz="1600" dirty="0">
                  <a:latin typeface="+mn-lt"/>
                  <a:cs typeface="Veteran Typewriter"/>
                </a:rPr>
                <a:t>di risparmio di spesa delle giovani famiglie e delle imprese</a:t>
              </a:r>
            </a:p>
          </p:txBody>
        </p:sp>
        <p:sp>
          <p:nvSpPr>
            <p:cNvPr id="15" name="Rettangolo 14"/>
            <p:cNvSpPr/>
            <p:nvPr/>
          </p:nvSpPr>
          <p:spPr>
            <a:xfrm>
              <a:off x="4594781" y="1618128"/>
              <a:ext cx="4086620" cy="1155141"/>
            </a:xfrm>
            <a:prstGeom prst="rect">
              <a:avLst/>
            </a:prstGeom>
          </p:spPr>
          <p:txBody>
            <a:bodyPr wrap="square">
              <a:spAutoFit/>
            </a:bodyPr>
            <a:lstStyle/>
            <a:p>
              <a:pPr algn="ctr"/>
              <a:r>
                <a:rPr lang="it-IT" sz="1600" b="1" dirty="0">
                  <a:latin typeface="+mn-lt"/>
                  <a:cs typeface="Veteran Typewriter"/>
                </a:rPr>
                <a:t>INCREMENTO PATRIMONIO</a:t>
              </a:r>
            </a:p>
            <a:p>
              <a:pPr algn="ctr"/>
              <a:r>
                <a:rPr lang="it-IT" sz="1600" b="1" i="1" dirty="0">
                  <a:latin typeface="+mn-lt"/>
                  <a:cs typeface="Veteran Typewriter"/>
                </a:rPr>
                <a:t>Sviluppo</a:t>
              </a:r>
            </a:p>
            <a:p>
              <a:pPr algn="ctr"/>
              <a:r>
                <a:rPr lang="it-IT" sz="1600" dirty="0">
                  <a:latin typeface="+mn-lt"/>
                  <a:cs typeface="Veteran Typewriter"/>
                </a:rPr>
                <a:t>Consolidare e sviluppare il capitale </a:t>
              </a:r>
              <a:r>
                <a:rPr lang="it-IT" sz="1600" dirty="0" smtClean="0">
                  <a:latin typeface="+mn-lt"/>
                  <a:cs typeface="Veteran Typewriter"/>
                </a:rPr>
                <a:t>attraverso </a:t>
              </a:r>
              <a:r>
                <a:rPr lang="it-IT" sz="1600" dirty="0">
                  <a:latin typeface="+mn-lt"/>
                  <a:cs typeface="Veteran Typewriter"/>
                </a:rPr>
                <a:t>le varie forme di </a:t>
              </a:r>
              <a:r>
                <a:rPr lang="it-IT" sz="1600" dirty="0" smtClean="0">
                  <a:latin typeface="+mn-lt"/>
                  <a:cs typeface="Veteran Typewriter"/>
                </a:rPr>
                <a:t>investimento </a:t>
              </a:r>
              <a:r>
                <a:rPr lang="it-IT" sz="1600" dirty="0">
                  <a:latin typeface="+mn-lt"/>
                  <a:cs typeface="Veteran Typewriter"/>
                </a:rPr>
                <a:t>e diversificazione</a:t>
              </a:r>
            </a:p>
          </p:txBody>
        </p:sp>
      </p:grpSp>
    </p:spTree>
    <p:extLst>
      <p:ext uri="{BB962C8B-B14F-4D97-AF65-F5344CB8AC3E}">
        <p14:creationId xmlns:p14="http://schemas.microsoft.com/office/powerpoint/2010/main" val="4017589794"/>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026"/>
          <p:cNvSpPr txBox="1">
            <a:spLocks noChangeArrowheads="1"/>
          </p:cNvSpPr>
          <p:nvPr/>
        </p:nvSpPr>
        <p:spPr bwMode="auto">
          <a:xfrm>
            <a:off x="439172" y="260648"/>
            <a:ext cx="8278812" cy="833178"/>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lgn="ctr">
                <a:solidFill>
                  <a:srgbClr val="6699FF"/>
                </a:solidFill>
                <a:miter lim="800000"/>
                <a:headEnd/>
                <a:tailEnd/>
              </a14:hiddenLine>
            </a:ext>
          </a:extLst>
        </p:spPr>
        <p:txBody>
          <a:bodyPr lIns="90000" tIns="46800" rIns="90000" bIns="46800">
            <a:spAutoFit/>
          </a:bodyPr>
          <a:lstStyle/>
          <a:p>
            <a:pPr algn="ctr">
              <a:defRPr/>
            </a:pPr>
            <a:r>
              <a:rPr lang="it-IT" sz="2400" b="1" dirty="0">
                <a:solidFill>
                  <a:srgbClr val="F26200"/>
                </a:solidFill>
                <a:latin typeface="Georgia" panose="02040502050405020303" pitchFamily="18" charset="0"/>
              </a:rPr>
              <a:t>La pianificazione finanziaria &amp; il </a:t>
            </a:r>
            <a:r>
              <a:rPr lang="it-IT" sz="2400" b="1" dirty="0" smtClean="0">
                <a:solidFill>
                  <a:srgbClr val="F26200"/>
                </a:solidFill>
                <a:latin typeface="Georgia" panose="02040502050405020303" pitchFamily="18" charset="0"/>
              </a:rPr>
              <a:t>profilo di rischio del cliente</a:t>
            </a:r>
            <a:endParaRPr lang="it-IT" sz="2400" b="1" dirty="0">
              <a:solidFill>
                <a:srgbClr val="F26200"/>
              </a:solidFill>
              <a:latin typeface="Georgia" panose="02040502050405020303" pitchFamily="18" charset="0"/>
            </a:endParaRPr>
          </a:p>
        </p:txBody>
      </p:sp>
      <p:sp>
        <p:nvSpPr>
          <p:cNvPr id="11" name="Text Box 6"/>
          <p:cNvSpPr txBox="1">
            <a:spLocks noChangeArrowheads="1"/>
          </p:cNvSpPr>
          <p:nvPr/>
        </p:nvSpPr>
        <p:spPr bwMode="auto">
          <a:xfrm>
            <a:off x="414743" y="1124744"/>
            <a:ext cx="8322696" cy="5632311"/>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pPr marL="0" lvl="1" algn="just">
              <a:lnSpc>
                <a:spcPct val="120000"/>
              </a:lnSpc>
            </a:pPr>
            <a:r>
              <a:rPr lang="it-IT" sz="2000" dirty="0" smtClean="0"/>
              <a:t>Il questionario di profilatura è lo strumento chiave per approfondire la conoscenza del Cliente e determinare le sue reali esigenze e il suo profilo di rischio.</a:t>
            </a:r>
          </a:p>
          <a:p>
            <a:pPr marL="0" lvl="1" algn="just">
              <a:lnSpc>
                <a:spcPct val="120000"/>
              </a:lnSpc>
            </a:pPr>
            <a:r>
              <a:rPr lang="it-IT" sz="2000" dirty="0" smtClean="0"/>
              <a:t>La corretta identificazione del profilo di rischio consente di gestire la relazione con il Cliente e la costruzione consapevole del suo portafoglio.</a:t>
            </a:r>
          </a:p>
          <a:p>
            <a:pPr marL="0" lvl="1" algn="just">
              <a:lnSpc>
                <a:spcPct val="120000"/>
              </a:lnSpc>
            </a:pPr>
            <a:r>
              <a:rPr lang="it-IT" sz="2000" dirty="0"/>
              <a:t>Gli intermediari autorizzati alla consulenza e alla gestione del risparmio utilizzano un questionario di profilatura per conoscere le reali esigenze del cliente e la sua tolleranza al rischio. Per arrivare ad identificazione della tolleranza o propensione ad assumersi rischi si indagano l’esperienza maturata in tema di investimenti, il reddito, la ricchezza, le più significative voci di spesa del nostro nucleo familiare (legate ad esempio all'affitto, al mutuo e al numero di figli), nonché dei fattori che possono incidere sulla regolarità e sull'utilizzo delle entrate (l'età di pensionamento programmata, le aspettative di variazioni del reddito, etc.). </a:t>
            </a:r>
          </a:p>
        </p:txBody>
      </p:sp>
      <p:sp>
        <p:nvSpPr>
          <p:cNvPr id="2" name="Segnaposto numero diapositiva 1"/>
          <p:cNvSpPr>
            <a:spLocks noGrp="1"/>
          </p:cNvSpPr>
          <p:nvPr>
            <p:ph type="sldNum" sz="quarter" idx="4"/>
          </p:nvPr>
        </p:nvSpPr>
        <p:spPr/>
        <p:txBody>
          <a:bodyPr/>
          <a:lstStyle/>
          <a:p>
            <a:fld id="{CEE20744-6222-4AA3-9D45-8592154090B2}" type="slidenum">
              <a:rPr lang="it-IT" smtClean="0"/>
              <a:pPr/>
              <a:t>88</a:t>
            </a:fld>
            <a:endParaRPr lang="it-IT" dirty="0"/>
          </a:p>
        </p:txBody>
      </p:sp>
    </p:spTree>
    <p:extLst>
      <p:ext uri="{BB962C8B-B14F-4D97-AF65-F5344CB8AC3E}">
        <p14:creationId xmlns:p14="http://schemas.microsoft.com/office/powerpoint/2010/main" val="2417197505"/>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026"/>
          <p:cNvSpPr txBox="1">
            <a:spLocks noChangeArrowheads="1"/>
          </p:cNvSpPr>
          <p:nvPr/>
        </p:nvSpPr>
        <p:spPr bwMode="auto">
          <a:xfrm>
            <a:off x="439172" y="260648"/>
            <a:ext cx="8278812" cy="833178"/>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lgn="ctr">
                <a:solidFill>
                  <a:srgbClr val="6699FF"/>
                </a:solidFill>
                <a:miter lim="800000"/>
                <a:headEnd/>
                <a:tailEnd/>
              </a14:hiddenLine>
            </a:ext>
          </a:extLst>
        </p:spPr>
        <p:txBody>
          <a:bodyPr lIns="90000" tIns="46800" rIns="90000" bIns="46800">
            <a:spAutoFit/>
          </a:bodyPr>
          <a:lstStyle/>
          <a:p>
            <a:pPr algn="ctr">
              <a:defRPr/>
            </a:pPr>
            <a:r>
              <a:rPr lang="it-IT" sz="2400" b="1" dirty="0">
                <a:solidFill>
                  <a:srgbClr val="F26200"/>
                </a:solidFill>
                <a:latin typeface="Georgia" panose="02040502050405020303" pitchFamily="18" charset="0"/>
              </a:rPr>
              <a:t>La pianificazione finanziaria &amp; il </a:t>
            </a:r>
            <a:r>
              <a:rPr lang="it-IT" sz="2400" b="1" dirty="0" smtClean="0">
                <a:solidFill>
                  <a:srgbClr val="F26200"/>
                </a:solidFill>
                <a:latin typeface="Georgia" panose="02040502050405020303" pitchFamily="18" charset="0"/>
              </a:rPr>
              <a:t>profilo di rischio del cliente</a:t>
            </a:r>
            <a:endParaRPr lang="it-IT" sz="2400" b="1" dirty="0">
              <a:solidFill>
                <a:srgbClr val="F26200"/>
              </a:solidFill>
              <a:latin typeface="Georgia" panose="02040502050405020303" pitchFamily="18" charset="0"/>
            </a:endParaRPr>
          </a:p>
        </p:txBody>
      </p:sp>
      <p:sp>
        <p:nvSpPr>
          <p:cNvPr id="11" name="Text Box 6"/>
          <p:cNvSpPr txBox="1">
            <a:spLocks noChangeArrowheads="1"/>
          </p:cNvSpPr>
          <p:nvPr/>
        </p:nvSpPr>
        <p:spPr bwMode="auto">
          <a:xfrm>
            <a:off x="414743" y="1124744"/>
            <a:ext cx="8322696" cy="2643737"/>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pPr marL="0" lvl="1" algn="just">
              <a:lnSpc>
                <a:spcPct val="120000"/>
              </a:lnSpc>
            </a:pPr>
            <a:r>
              <a:rPr lang="it-IT" sz="2000" dirty="0" smtClean="0"/>
              <a:t>I </a:t>
            </a:r>
            <a:r>
              <a:rPr lang="it-IT" sz="2000" dirty="0"/>
              <a:t>fattori appena citati sono importanti anche ai fini della definizione del periodo di tempo per il quale desideriamo conservare l'investimento e le finalità dell'investimento stesso. La nostra capacità emotiva di assumere rischi, corrispondente al cosiddetto "profilo di rischio" dell'investitore, dipende da molteplici fattori, quali la nostra personalità e le inclinazioni individuali, il genere, il livello di cultura finanziaria, lo stato emotivo legato all'andamento dell'economia o dei mercati di borsa</a:t>
            </a:r>
            <a:r>
              <a:rPr lang="it-IT" sz="2000" dirty="0" smtClean="0"/>
              <a:t>.</a:t>
            </a:r>
            <a:endParaRPr lang="it-IT" sz="2000" dirty="0"/>
          </a:p>
        </p:txBody>
      </p:sp>
      <p:sp>
        <p:nvSpPr>
          <p:cNvPr id="2" name="Segnaposto numero diapositiva 1"/>
          <p:cNvSpPr>
            <a:spLocks noGrp="1"/>
          </p:cNvSpPr>
          <p:nvPr>
            <p:ph type="sldNum" sz="quarter" idx="4"/>
          </p:nvPr>
        </p:nvSpPr>
        <p:spPr/>
        <p:txBody>
          <a:bodyPr/>
          <a:lstStyle/>
          <a:p>
            <a:fld id="{CEE20744-6222-4AA3-9D45-8592154090B2}" type="slidenum">
              <a:rPr lang="it-IT" smtClean="0"/>
              <a:pPr/>
              <a:t>89</a:t>
            </a:fld>
            <a:endParaRPr lang="it-IT" dirty="0"/>
          </a:p>
        </p:txBody>
      </p:sp>
    </p:spTree>
    <p:extLst>
      <p:ext uri="{BB962C8B-B14F-4D97-AF65-F5344CB8AC3E}">
        <p14:creationId xmlns:p14="http://schemas.microsoft.com/office/powerpoint/2010/main" val="4785343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026"/>
          <p:cNvSpPr txBox="1">
            <a:spLocks noChangeArrowheads="1"/>
          </p:cNvSpPr>
          <p:nvPr/>
        </p:nvSpPr>
        <p:spPr bwMode="auto">
          <a:xfrm>
            <a:off x="439172" y="260648"/>
            <a:ext cx="8278812" cy="463846"/>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lgn="ctr">
                <a:solidFill>
                  <a:srgbClr val="6699FF"/>
                </a:solidFill>
                <a:miter lim="800000"/>
                <a:headEnd/>
                <a:tailEnd/>
              </a14:hiddenLine>
            </a:ext>
          </a:extLst>
        </p:spPr>
        <p:txBody>
          <a:bodyPr lIns="90000" tIns="46800" rIns="90000" bIns="46800">
            <a:spAutoFit/>
          </a:bodyPr>
          <a:lstStyle/>
          <a:p>
            <a:pPr algn="ctr">
              <a:defRPr/>
            </a:pPr>
            <a:r>
              <a:rPr lang="it-IT" sz="2400" b="1" dirty="0" smtClean="0">
                <a:solidFill>
                  <a:srgbClr val="F26200"/>
                </a:solidFill>
                <a:latin typeface="Georgia" panose="02040502050405020303" pitchFamily="18" charset="0"/>
                <a:ea typeface="+mj-ea"/>
                <a:cs typeface="+mj-cs"/>
              </a:rPr>
              <a:t>Il quadro finanziario</a:t>
            </a:r>
            <a:endParaRPr lang="it-IT" sz="2400" b="1" dirty="0">
              <a:solidFill>
                <a:srgbClr val="F26200"/>
              </a:solidFill>
              <a:latin typeface="Georgia" panose="02040502050405020303" pitchFamily="18" charset="0"/>
              <a:ea typeface="+mj-ea"/>
              <a:cs typeface="+mj-cs"/>
            </a:endParaRPr>
          </a:p>
        </p:txBody>
      </p:sp>
      <p:sp>
        <p:nvSpPr>
          <p:cNvPr id="11" name="Text Box 6"/>
          <p:cNvSpPr txBox="1">
            <a:spLocks noChangeArrowheads="1"/>
          </p:cNvSpPr>
          <p:nvPr/>
        </p:nvSpPr>
        <p:spPr bwMode="auto">
          <a:xfrm>
            <a:off x="414743" y="1124744"/>
            <a:ext cx="8322696" cy="4490396"/>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pPr algn="just">
              <a:lnSpc>
                <a:spcPct val="120000"/>
              </a:lnSpc>
            </a:pPr>
            <a:r>
              <a:rPr lang="it-IT" sz="2000" dirty="0" smtClean="0"/>
              <a:t>I </a:t>
            </a:r>
            <a:r>
              <a:rPr lang="it-IT" sz="2000" dirty="0"/>
              <a:t>servizi finanziari costituiscono un elemento essenziale nel quadro degli sforzi dell'UE volti a completare il mercato interno, nell'ambito della libera circolazione di servizi e capitali. Il recesso del Regno Unito dall'UE comporta una nuova serie di sfide con possibili implicazioni per il settore dei servizi finanziari all'interno dell'UE e al di fuori di essa. La definizione di norme e standard in materia di architettura normativa dei servizi finanziari dopo la crisi è dovuto a causa della globalizzazione e dell'interdipendenza dei mercati finanziari che si sono concretizzate nei decenni precedenti alla crisi e che hanno provocato un effetto di «contagio» globale a seguito della prima «bolla» scoppiata negli Stati Uniti. </a:t>
            </a:r>
          </a:p>
          <a:p>
            <a:pPr algn="just">
              <a:lnSpc>
                <a:spcPct val="120000"/>
              </a:lnSpc>
            </a:pPr>
            <a:endParaRPr lang="it-IT" sz="2000" b="1" dirty="0"/>
          </a:p>
        </p:txBody>
      </p:sp>
      <p:sp>
        <p:nvSpPr>
          <p:cNvPr id="2" name="Segnaposto numero diapositiva 1"/>
          <p:cNvSpPr>
            <a:spLocks noGrp="1"/>
          </p:cNvSpPr>
          <p:nvPr>
            <p:ph type="sldNum" sz="quarter" idx="4"/>
          </p:nvPr>
        </p:nvSpPr>
        <p:spPr/>
        <p:txBody>
          <a:bodyPr/>
          <a:lstStyle/>
          <a:p>
            <a:fld id="{CEE20744-6222-4AA3-9D45-8592154090B2}" type="slidenum">
              <a:rPr lang="it-IT" smtClean="0"/>
              <a:pPr/>
              <a:t>9</a:t>
            </a:fld>
            <a:endParaRPr lang="it-IT" dirty="0"/>
          </a:p>
        </p:txBody>
      </p:sp>
    </p:spTree>
    <p:extLst>
      <p:ext uri="{BB962C8B-B14F-4D97-AF65-F5344CB8AC3E}">
        <p14:creationId xmlns:p14="http://schemas.microsoft.com/office/powerpoint/2010/main" val="2160748267"/>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026"/>
          <p:cNvSpPr txBox="1">
            <a:spLocks noChangeArrowheads="1"/>
          </p:cNvSpPr>
          <p:nvPr/>
        </p:nvSpPr>
        <p:spPr bwMode="auto">
          <a:xfrm>
            <a:off x="439172" y="260648"/>
            <a:ext cx="8278812" cy="833178"/>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lgn="ctr">
                <a:solidFill>
                  <a:srgbClr val="6699FF"/>
                </a:solidFill>
                <a:miter lim="800000"/>
                <a:headEnd/>
                <a:tailEnd/>
              </a14:hiddenLine>
            </a:ext>
          </a:extLst>
        </p:spPr>
        <p:txBody>
          <a:bodyPr lIns="90000" tIns="46800" rIns="90000" bIns="46800">
            <a:spAutoFit/>
          </a:bodyPr>
          <a:lstStyle/>
          <a:p>
            <a:pPr algn="ctr">
              <a:defRPr/>
            </a:pPr>
            <a:r>
              <a:rPr lang="it-IT" sz="2400" b="1" dirty="0">
                <a:solidFill>
                  <a:srgbClr val="F26200"/>
                </a:solidFill>
                <a:latin typeface="Georgia" panose="02040502050405020303" pitchFamily="18" charset="0"/>
              </a:rPr>
              <a:t>La pianificazione finanziaria &amp; il </a:t>
            </a:r>
            <a:r>
              <a:rPr lang="it-IT" sz="2400" b="1" dirty="0" smtClean="0">
                <a:solidFill>
                  <a:srgbClr val="F26200"/>
                </a:solidFill>
                <a:latin typeface="Georgia" panose="02040502050405020303" pitchFamily="18" charset="0"/>
              </a:rPr>
              <a:t>profilo di rischio del cliente</a:t>
            </a:r>
            <a:endParaRPr lang="it-IT" sz="2400" b="1" dirty="0">
              <a:solidFill>
                <a:srgbClr val="F26200"/>
              </a:solidFill>
              <a:latin typeface="Georgia" panose="02040502050405020303" pitchFamily="18" charset="0"/>
            </a:endParaRPr>
          </a:p>
        </p:txBody>
      </p:sp>
      <p:sp>
        <p:nvSpPr>
          <p:cNvPr id="2" name="Segnaposto numero diapositiva 1"/>
          <p:cNvSpPr>
            <a:spLocks noGrp="1"/>
          </p:cNvSpPr>
          <p:nvPr>
            <p:ph type="sldNum" sz="quarter" idx="4"/>
          </p:nvPr>
        </p:nvSpPr>
        <p:spPr/>
        <p:txBody>
          <a:bodyPr/>
          <a:lstStyle/>
          <a:p>
            <a:fld id="{CEE20744-6222-4AA3-9D45-8592154090B2}" type="slidenum">
              <a:rPr lang="it-IT" smtClean="0"/>
              <a:pPr/>
              <a:t>90</a:t>
            </a:fld>
            <a:endParaRPr lang="it-IT" dirty="0"/>
          </a:p>
        </p:txBody>
      </p:sp>
      <p:sp>
        <p:nvSpPr>
          <p:cNvPr id="5" name="Text Box 10"/>
          <p:cNvSpPr txBox="1">
            <a:spLocks noChangeArrowheads="1"/>
          </p:cNvSpPr>
          <p:nvPr/>
        </p:nvSpPr>
        <p:spPr bwMode="auto">
          <a:xfrm>
            <a:off x="1187624" y="5287615"/>
            <a:ext cx="6049243"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square" lIns="0" tIns="0" rIns="0" bIns="0">
            <a:spAutoFit/>
          </a:bodyPr>
          <a:lstStyle>
            <a:lvl1pPr marL="192088" indent="-192088" defTabSz="966788">
              <a:defRPr sz="1200">
                <a:solidFill>
                  <a:schemeClr val="tx1"/>
                </a:solidFill>
                <a:latin typeface="Arial" charset="0"/>
                <a:ea typeface="ＭＳ Ｐゴシック" pitchFamily="34" charset="-128"/>
              </a:defRPr>
            </a:lvl1pPr>
            <a:lvl2pPr marL="787400" indent="-303213" defTabSz="966788">
              <a:defRPr sz="1200">
                <a:solidFill>
                  <a:schemeClr val="tx1"/>
                </a:solidFill>
                <a:latin typeface="Arial" charset="0"/>
                <a:ea typeface="ＭＳ Ｐゴシック" pitchFamily="34" charset="-128"/>
              </a:defRPr>
            </a:lvl2pPr>
            <a:lvl3pPr marL="1211263" indent="-242888" defTabSz="966788">
              <a:defRPr sz="1200">
                <a:solidFill>
                  <a:schemeClr val="tx1"/>
                </a:solidFill>
                <a:latin typeface="Arial" charset="0"/>
                <a:ea typeface="ＭＳ Ｐゴシック" pitchFamily="34" charset="-128"/>
              </a:defRPr>
            </a:lvl3pPr>
            <a:lvl4pPr marL="1695450" indent="-242888" defTabSz="966788">
              <a:defRPr sz="1200">
                <a:solidFill>
                  <a:schemeClr val="tx1"/>
                </a:solidFill>
                <a:latin typeface="Arial" charset="0"/>
                <a:ea typeface="ＭＳ Ｐゴシック" pitchFamily="34" charset="-128"/>
              </a:defRPr>
            </a:lvl4pPr>
            <a:lvl5pPr marL="2179638" indent="-242888" defTabSz="966788">
              <a:defRPr sz="1200">
                <a:solidFill>
                  <a:schemeClr val="tx1"/>
                </a:solidFill>
                <a:latin typeface="Arial" charset="0"/>
                <a:ea typeface="ＭＳ Ｐゴシック" pitchFamily="34" charset="-128"/>
              </a:defRPr>
            </a:lvl5pPr>
            <a:lvl6pPr marL="2636838" indent="-242888" algn="ctr" defTabSz="966788" eaLnBrk="0" fontAlgn="base" hangingPunct="0">
              <a:spcBef>
                <a:spcPct val="0"/>
              </a:spcBef>
              <a:spcAft>
                <a:spcPct val="0"/>
              </a:spcAft>
              <a:defRPr sz="1200">
                <a:solidFill>
                  <a:schemeClr val="tx1"/>
                </a:solidFill>
                <a:latin typeface="Arial" charset="0"/>
                <a:ea typeface="ＭＳ Ｐゴシック" pitchFamily="34" charset="-128"/>
              </a:defRPr>
            </a:lvl6pPr>
            <a:lvl7pPr marL="3094038" indent="-242888" algn="ctr" defTabSz="966788" eaLnBrk="0" fontAlgn="base" hangingPunct="0">
              <a:spcBef>
                <a:spcPct val="0"/>
              </a:spcBef>
              <a:spcAft>
                <a:spcPct val="0"/>
              </a:spcAft>
              <a:defRPr sz="1200">
                <a:solidFill>
                  <a:schemeClr val="tx1"/>
                </a:solidFill>
                <a:latin typeface="Arial" charset="0"/>
                <a:ea typeface="ＭＳ Ｐゴシック" pitchFamily="34" charset="-128"/>
              </a:defRPr>
            </a:lvl7pPr>
            <a:lvl8pPr marL="3551238" indent="-242888" algn="ctr" defTabSz="966788" eaLnBrk="0" fontAlgn="base" hangingPunct="0">
              <a:spcBef>
                <a:spcPct val="0"/>
              </a:spcBef>
              <a:spcAft>
                <a:spcPct val="0"/>
              </a:spcAft>
              <a:defRPr sz="1200">
                <a:solidFill>
                  <a:schemeClr val="tx1"/>
                </a:solidFill>
                <a:latin typeface="Arial" charset="0"/>
                <a:ea typeface="ＭＳ Ｐゴシック" pitchFamily="34" charset="-128"/>
              </a:defRPr>
            </a:lvl8pPr>
            <a:lvl9pPr marL="4008438" indent="-242888" algn="ctr" defTabSz="966788" eaLnBrk="0" fontAlgn="base" hangingPunct="0">
              <a:spcBef>
                <a:spcPct val="0"/>
              </a:spcBef>
              <a:spcAft>
                <a:spcPct val="0"/>
              </a:spcAft>
              <a:defRPr sz="1200">
                <a:solidFill>
                  <a:schemeClr val="tx1"/>
                </a:solidFill>
                <a:latin typeface="Arial" charset="0"/>
                <a:ea typeface="ＭＳ Ｐゴシック" pitchFamily="34" charset="-128"/>
              </a:defRPr>
            </a:lvl9pPr>
          </a:lstStyle>
          <a:p>
            <a:pPr algn="l" eaLnBrk="1" hangingPunct="1">
              <a:buClr>
                <a:srgbClr val="FF9900"/>
              </a:buClr>
              <a:buFont typeface="Wingdings 3" pitchFamily="18" charset="2"/>
              <a:buChar char="Þ"/>
            </a:pPr>
            <a:r>
              <a:rPr lang="it-IT" altLang="it-IT" sz="2000" dirty="0">
                <a:solidFill>
                  <a:srgbClr val="004157"/>
                </a:solidFill>
                <a:latin typeface="Verdana" pitchFamily="34" charset="0"/>
              </a:rPr>
              <a:t>Beni/ persone da proteggere</a:t>
            </a:r>
          </a:p>
          <a:p>
            <a:pPr algn="l" eaLnBrk="1" hangingPunct="1">
              <a:buClr>
                <a:srgbClr val="FF9900"/>
              </a:buClr>
              <a:buFont typeface="Wingdings 3" pitchFamily="18" charset="2"/>
              <a:buChar char="Þ"/>
            </a:pPr>
            <a:r>
              <a:rPr lang="it-IT" altLang="it-IT" sz="2000" dirty="0">
                <a:solidFill>
                  <a:srgbClr val="004157"/>
                </a:solidFill>
                <a:latin typeface="Verdana" pitchFamily="34" charset="0"/>
              </a:rPr>
              <a:t>Liquidità immobilizzata per imprevisti</a:t>
            </a:r>
          </a:p>
          <a:p>
            <a:pPr algn="l" eaLnBrk="1" hangingPunct="1">
              <a:buClr>
                <a:srgbClr val="FF9900"/>
              </a:buClr>
              <a:buFont typeface="Wingdings 3" pitchFamily="18" charset="2"/>
              <a:buChar char="Þ"/>
            </a:pPr>
            <a:r>
              <a:rPr lang="it-IT" altLang="it-IT" sz="2000" dirty="0">
                <a:solidFill>
                  <a:srgbClr val="004157"/>
                </a:solidFill>
                <a:latin typeface="Verdana" pitchFamily="34" charset="0"/>
              </a:rPr>
              <a:t>Probabilità di imprevisti (stile di vita)</a:t>
            </a:r>
          </a:p>
        </p:txBody>
      </p:sp>
      <p:sp>
        <p:nvSpPr>
          <p:cNvPr id="6" name="Rectangle 19"/>
          <p:cNvSpPr>
            <a:spLocks noChangeArrowheads="1"/>
          </p:cNvSpPr>
          <p:nvPr/>
        </p:nvSpPr>
        <p:spPr bwMode="auto">
          <a:xfrm>
            <a:off x="1187625" y="4609565"/>
            <a:ext cx="6589746"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marL="192088" indent="-192088" defTabSz="966788">
              <a:defRPr sz="1200">
                <a:solidFill>
                  <a:schemeClr val="tx1"/>
                </a:solidFill>
                <a:latin typeface="Arial" charset="0"/>
                <a:ea typeface="ＭＳ Ｐゴシック" pitchFamily="34" charset="-128"/>
              </a:defRPr>
            </a:lvl1pPr>
            <a:lvl2pPr marL="787400" indent="-303213" defTabSz="966788">
              <a:defRPr sz="1200">
                <a:solidFill>
                  <a:schemeClr val="tx1"/>
                </a:solidFill>
                <a:latin typeface="Arial" charset="0"/>
                <a:ea typeface="ＭＳ Ｐゴシック" pitchFamily="34" charset="-128"/>
              </a:defRPr>
            </a:lvl2pPr>
            <a:lvl3pPr marL="1211263" indent="-242888" defTabSz="966788">
              <a:defRPr sz="1200">
                <a:solidFill>
                  <a:schemeClr val="tx1"/>
                </a:solidFill>
                <a:latin typeface="Arial" charset="0"/>
                <a:ea typeface="ＭＳ Ｐゴシック" pitchFamily="34" charset="-128"/>
              </a:defRPr>
            </a:lvl3pPr>
            <a:lvl4pPr marL="1695450" indent="-242888" defTabSz="966788">
              <a:defRPr sz="1200">
                <a:solidFill>
                  <a:schemeClr val="tx1"/>
                </a:solidFill>
                <a:latin typeface="Arial" charset="0"/>
                <a:ea typeface="ＭＳ Ｐゴシック" pitchFamily="34" charset="-128"/>
              </a:defRPr>
            </a:lvl4pPr>
            <a:lvl5pPr marL="2179638" indent="-242888" defTabSz="966788">
              <a:defRPr sz="1200">
                <a:solidFill>
                  <a:schemeClr val="tx1"/>
                </a:solidFill>
                <a:latin typeface="Arial" charset="0"/>
                <a:ea typeface="ＭＳ Ｐゴシック" pitchFamily="34" charset="-128"/>
              </a:defRPr>
            </a:lvl5pPr>
            <a:lvl6pPr marL="2636838" indent="-242888" algn="ctr" defTabSz="966788" eaLnBrk="0" fontAlgn="base" hangingPunct="0">
              <a:spcBef>
                <a:spcPct val="0"/>
              </a:spcBef>
              <a:spcAft>
                <a:spcPct val="0"/>
              </a:spcAft>
              <a:defRPr sz="1200">
                <a:solidFill>
                  <a:schemeClr val="tx1"/>
                </a:solidFill>
                <a:latin typeface="Arial" charset="0"/>
                <a:ea typeface="ＭＳ Ｐゴシック" pitchFamily="34" charset="-128"/>
              </a:defRPr>
            </a:lvl6pPr>
            <a:lvl7pPr marL="3094038" indent="-242888" algn="ctr" defTabSz="966788" eaLnBrk="0" fontAlgn="base" hangingPunct="0">
              <a:spcBef>
                <a:spcPct val="0"/>
              </a:spcBef>
              <a:spcAft>
                <a:spcPct val="0"/>
              </a:spcAft>
              <a:defRPr sz="1200">
                <a:solidFill>
                  <a:schemeClr val="tx1"/>
                </a:solidFill>
                <a:latin typeface="Arial" charset="0"/>
                <a:ea typeface="ＭＳ Ｐゴシック" pitchFamily="34" charset="-128"/>
              </a:defRPr>
            </a:lvl7pPr>
            <a:lvl8pPr marL="3551238" indent="-242888" algn="ctr" defTabSz="966788" eaLnBrk="0" fontAlgn="base" hangingPunct="0">
              <a:spcBef>
                <a:spcPct val="0"/>
              </a:spcBef>
              <a:spcAft>
                <a:spcPct val="0"/>
              </a:spcAft>
              <a:defRPr sz="1200">
                <a:solidFill>
                  <a:schemeClr val="tx1"/>
                </a:solidFill>
                <a:latin typeface="Arial" charset="0"/>
                <a:ea typeface="ＭＳ Ｐゴシック" pitchFamily="34" charset="-128"/>
              </a:defRPr>
            </a:lvl8pPr>
            <a:lvl9pPr marL="4008438" indent="-242888" algn="ctr" defTabSz="966788" eaLnBrk="0" fontAlgn="base" hangingPunct="0">
              <a:spcBef>
                <a:spcPct val="0"/>
              </a:spcBef>
              <a:spcAft>
                <a:spcPct val="0"/>
              </a:spcAft>
              <a:defRPr sz="1200">
                <a:solidFill>
                  <a:schemeClr val="tx1"/>
                </a:solidFill>
                <a:latin typeface="Arial" charset="0"/>
                <a:ea typeface="ＭＳ Ｐゴシック" pitchFamily="34" charset="-128"/>
              </a:defRPr>
            </a:lvl9pPr>
          </a:lstStyle>
          <a:p>
            <a:pPr algn="l" eaLnBrk="1" hangingPunct="1">
              <a:buClr>
                <a:srgbClr val="FF9900"/>
              </a:buClr>
              <a:buFont typeface="Wingdings 3" pitchFamily="18" charset="2"/>
              <a:buChar char="Þ"/>
            </a:pPr>
            <a:r>
              <a:rPr lang="it-IT" altLang="it-IT" sz="2000" dirty="0">
                <a:solidFill>
                  <a:srgbClr val="004157"/>
                </a:solidFill>
                <a:latin typeface="Verdana" pitchFamily="34" charset="0"/>
              </a:rPr>
              <a:t>Flussi a breve termine (</a:t>
            </a:r>
            <a:r>
              <a:rPr lang="it-IT" altLang="it-IT" sz="2000" b="1" dirty="0">
                <a:solidFill>
                  <a:srgbClr val="004157"/>
                </a:solidFill>
                <a:latin typeface="Verdana" pitchFamily="34" charset="0"/>
              </a:rPr>
              <a:t>fino a 12 mesi</a:t>
            </a:r>
            <a:r>
              <a:rPr lang="it-IT" altLang="it-IT" sz="2000" dirty="0">
                <a:solidFill>
                  <a:srgbClr val="004157"/>
                </a:solidFill>
                <a:latin typeface="Verdana" pitchFamily="34" charset="0"/>
              </a:rPr>
              <a:t>)</a:t>
            </a:r>
          </a:p>
          <a:p>
            <a:pPr algn="l" eaLnBrk="1" hangingPunct="1">
              <a:buClr>
                <a:srgbClr val="FF9900"/>
              </a:buClr>
              <a:buFont typeface="Wingdings 3" pitchFamily="18" charset="2"/>
              <a:buChar char="Þ"/>
            </a:pPr>
            <a:r>
              <a:rPr lang="it-IT" altLang="it-IT" sz="2000" dirty="0">
                <a:solidFill>
                  <a:srgbClr val="004157"/>
                </a:solidFill>
                <a:latin typeface="Verdana" pitchFamily="34" charset="0"/>
              </a:rPr>
              <a:t>Soglia </a:t>
            </a:r>
            <a:r>
              <a:rPr lang="it-IT" altLang="it-IT" sz="2000" dirty="0" smtClean="0">
                <a:solidFill>
                  <a:srgbClr val="004157"/>
                </a:solidFill>
                <a:latin typeface="Verdana" pitchFamily="34" charset="0"/>
              </a:rPr>
              <a:t>emotiva</a:t>
            </a:r>
            <a:endParaRPr lang="it-IT" altLang="it-IT" sz="2000" dirty="0">
              <a:solidFill>
                <a:srgbClr val="004157"/>
              </a:solidFill>
              <a:latin typeface="Verdana" pitchFamily="34" charset="0"/>
            </a:endParaRPr>
          </a:p>
        </p:txBody>
      </p:sp>
      <p:sp>
        <p:nvSpPr>
          <p:cNvPr id="7" name="Rectangle 21"/>
          <p:cNvSpPr>
            <a:spLocks noChangeArrowheads="1"/>
          </p:cNvSpPr>
          <p:nvPr/>
        </p:nvSpPr>
        <p:spPr bwMode="auto">
          <a:xfrm>
            <a:off x="1187624" y="3623737"/>
            <a:ext cx="5514202"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marL="192088" indent="-192088" defTabSz="966788">
              <a:defRPr sz="1200">
                <a:solidFill>
                  <a:schemeClr val="tx1"/>
                </a:solidFill>
                <a:latin typeface="Arial" charset="0"/>
                <a:ea typeface="ＭＳ Ｐゴシック" pitchFamily="34" charset="-128"/>
              </a:defRPr>
            </a:lvl1pPr>
            <a:lvl2pPr marL="787400" indent="-303213" defTabSz="966788">
              <a:defRPr sz="1200">
                <a:solidFill>
                  <a:schemeClr val="tx1"/>
                </a:solidFill>
                <a:latin typeface="Arial" charset="0"/>
                <a:ea typeface="ＭＳ Ｐゴシック" pitchFamily="34" charset="-128"/>
              </a:defRPr>
            </a:lvl2pPr>
            <a:lvl3pPr marL="1211263" indent="-242888" defTabSz="966788">
              <a:defRPr sz="1200">
                <a:solidFill>
                  <a:schemeClr val="tx1"/>
                </a:solidFill>
                <a:latin typeface="Arial" charset="0"/>
                <a:ea typeface="ＭＳ Ｐゴシック" pitchFamily="34" charset="-128"/>
              </a:defRPr>
            </a:lvl3pPr>
            <a:lvl4pPr marL="1695450" indent="-242888" defTabSz="966788">
              <a:defRPr sz="1200">
                <a:solidFill>
                  <a:schemeClr val="tx1"/>
                </a:solidFill>
                <a:latin typeface="Arial" charset="0"/>
                <a:ea typeface="ＭＳ Ｐゴシック" pitchFamily="34" charset="-128"/>
              </a:defRPr>
            </a:lvl4pPr>
            <a:lvl5pPr marL="2179638" indent="-242888" defTabSz="966788">
              <a:defRPr sz="1200">
                <a:solidFill>
                  <a:schemeClr val="tx1"/>
                </a:solidFill>
                <a:latin typeface="Arial" charset="0"/>
                <a:ea typeface="ＭＳ Ｐゴシック" pitchFamily="34" charset="-128"/>
              </a:defRPr>
            </a:lvl5pPr>
            <a:lvl6pPr marL="2636838" indent="-242888" algn="ctr" defTabSz="966788" eaLnBrk="0" fontAlgn="base" hangingPunct="0">
              <a:spcBef>
                <a:spcPct val="0"/>
              </a:spcBef>
              <a:spcAft>
                <a:spcPct val="0"/>
              </a:spcAft>
              <a:defRPr sz="1200">
                <a:solidFill>
                  <a:schemeClr val="tx1"/>
                </a:solidFill>
                <a:latin typeface="Arial" charset="0"/>
                <a:ea typeface="ＭＳ Ｐゴシック" pitchFamily="34" charset="-128"/>
              </a:defRPr>
            </a:lvl6pPr>
            <a:lvl7pPr marL="3094038" indent="-242888" algn="ctr" defTabSz="966788" eaLnBrk="0" fontAlgn="base" hangingPunct="0">
              <a:spcBef>
                <a:spcPct val="0"/>
              </a:spcBef>
              <a:spcAft>
                <a:spcPct val="0"/>
              </a:spcAft>
              <a:defRPr sz="1200">
                <a:solidFill>
                  <a:schemeClr val="tx1"/>
                </a:solidFill>
                <a:latin typeface="Arial" charset="0"/>
                <a:ea typeface="ＭＳ Ｐゴシック" pitchFamily="34" charset="-128"/>
              </a:defRPr>
            </a:lvl7pPr>
            <a:lvl8pPr marL="3551238" indent="-242888" algn="ctr" defTabSz="966788" eaLnBrk="0" fontAlgn="base" hangingPunct="0">
              <a:spcBef>
                <a:spcPct val="0"/>
              </a:spcBef>
              <a:spcAft>
                <a:spcPct val="0"/>
              </a:spcAft>
              <a:defRPr sz="1200">
                <a:solidFill>
                  <a:schemeClr val="tx1"/>
                </a:solidFill>
                <a:latin typeface="Arial" charset="0"/>
                <a:ea typeface="ＭＳ Ｐゴシック" pitchFamily="34" charset="-128"/>
              </a:defRPr>
            </a:lvl8pPr>
            <a:lvl9pPr marL="4008438" indent="-242888" algn="ctr" defTabSz="966788" eaLnBrk="0" fontAlgn="base" hangingPunct="0">
              <a:spcBef>
                <a:spcPct val="0"/>
              </a:spcBef>
              <a:spcAft>
                <a:spcPct val="0"/>
              </a:spcAft>
              <a:defRPr sz="1200">
                <a:solidFill>
                  <a:schemeClr val="tx1"/>
                </a:solidFill>
                <a:latin typeface="Arial" charset="0"/>
                <a:ea typeface="ＭＳ Ｐゴシック" pitchFamily="34" charset="-128"/>
              </a:defRPr>
            </a:lvl9pPr>
          </a:lstStyle>
          <a:p>
            <a:pPr algn="l" eaLnBrk="1" hangingPunct="1">
              <a:buClr>
                <a:srgbClr val="FF9900"/>
              </a:buClr>
              <a:buFont typeface="Wingdings 3" pitchFamily="18" charset="2"/>
              <a:buChar char="Þ"/>
            </a:pPr>
            <a:r>
              <a:rPr lang="it-IT" altLang="it-IT" sz="2000" dirty="0">
                <a:solidFill>
                  <a:srgbClr val="004157"/>
                </a:solidFill>
                <a:latin typeface="Verdana" pitchFamily="34" charset="0"/>
              </a:rPr>
              <a:t>Spese a b/m termine</a:t>
            </a:r>
            <a:r>
              <a:rPr lang="it-IT" altLang="it-IT" sz="2000" b="1" dirty="0">
                <a:solidFill>
                  <a:srgbClr val="004157"/>
                </a:solidFill>
                <a:latin typeface="Verdana" pitchFamily="34" charset="0"/>
              </a:rPr>
              <a:t> (2-3 anni)</a:t>
            </a:r>
          </a:p>
          <a:p>
            <a:pPr algn="l" eaLnBrk="1" hangingPunct="1">
              <a:buClr>
                <a:srgbClr val="FF9900"/>
              </a:buClr>
              <a:buFont typeface="Wingdings 3" pitchFamily="18" charset="2"/>
              <a:buChar char="Þ"/>
            </a:pPr>
            <a:r>
              <a:rPr lang="it-IT" altLang="it-IT" sz="2000" dirty="0">
                <a:solidFill>
                  <a:srgbClr val="004157"/>
                </a:solidFill>
                <a:latin typeface="Verdana" pitchFamily="34" charset="0"/>
              </a:rPr>
              <a:t>Spese impreviste</a:t>
            </a:r>
          </a:p>
          <a:p>
            <a:pPr algn="l" eaLnBrk="1" hangingPunct="1">
              <a:buClr>
                <a:srgbClr val="FF9900"/>
              </a:buClr>
              <a:buFont typeface="Wingdings 3" pitchFamily="18" charset="2"/>
              <a:buChar char="Þ"/>
            </a:pPr>
            <a:r>
              <a:rPr lang="it-IT" altLang="it-IT" sz="2000" dirty="0">
                <a:solidFill>
                  <a:srgbClr val="004157"/>
                </a:solidFill>
                <a:latin typeface="Verdana" pitchFamily="34" charset="0"/>
              </a:rPr>
              <a:t>Stile di vita</a:t>
            </a:r>
          </a:p>
        </p:txBody>
      </p:sp>
      <p:sp>
        <p:nvSpPr>
          <p:cNvPr id="8" name="Rectangle 22"/>
          <p:cNvSpPr>
            <a:spLocks noChangeArrowheads="1"/>
          </p:cNvSpPr>
          <p:nvPr/>
        </p:nvSpPr>
        <p:spPr bwMode="auto">
          <a:xfrm>
            <a:off x="1187624" y="2637909"/>
            <a:ext cx="5915483"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lIns="0" tIns="0" rIns="0" bIns="0">
            <a:spAutoFit/>
          </a:bodyPr>
          <a:lstStyle>
            <a:lvl1pPr marL="192088" indent="-192088" defTabSz="966788">
              <a:defRPr sz="1200">
                <a:solidFill>
                  <a:schemeClr val="tx1"/>
                </a:solidFill>
                <a:latin typeface="Arial" charset="0"/>
                <a:ea typeface="ＭＳ Ｐゴシック" pitchFamily="34" charset="-128"/>
              </a:defRPr>
            </a:lvl1pPr>
            <a:lvl2pPr marL="787400" indent="-303213" defTabSz="966788">
              <a:defRPr sz="1200">
                <a:solidFill>
                  <a:schemeClr val="tx1"/>
                </a:solidFill>
                <a:latin typeface="Arial" charset="0"/>
                <a:ea typeface="ＭＳ Ｐゴシック" pitchFamily="34" charset="-128"/>
              </a:defRPr>
            </a:lvl2pPr>
            <a:lvl3pPr marL="1211263" indent="-242888" defTabSz="966788">
              <a:defRPr sz="1200">
                <a:solidFill>
                  <a:schemeClr val="tx1"/>
                </a:solidFill>
                <a:latin typeface="Arial" charset="0"/>
                <a:ea typeface="ＭＳ Ｐゴシック" pitchFamily="34" charset="-128"/>
              </a:defRPr>
            </a:lvl3pPr>
            <a:lvl4pPr marL="1695450" indent="-242888" defTabSz="966788">
              <a:defRPr sz="1200">
                <a:solidFill>
                  <a:schemeClr val="tx1"/>
                </a:solidFill>
                <a:latin typeface="Arial" charset="0"/>
                <a:ea typeface="ＭＳ Ｐゴシック" pitchFamily="34" charset="-128"/>
              </a:defRPr>
            </a:lvl4pPr>
            <a:lvl5pPr marL="2179638" indent="-242888" defTabSz="966788">
              <a:defRPr sz="1200">
                <a:solidFill>
                  <a:schemeClr val="tx1"/>
                </a:solidFill>
                <a:latin typeface="Arial" charset="0"/>
                <a:ea typeface="ＭＳ Ｐゴシック" pitchFamily="34" charset="-128"/>
              </a:defRPr>
            </a:lvl5pPr>
            <a:lvl6pPr marL="2636838" indent="-242888" algn="ctr" defTabSz="966788" eaLnBrk="0" fontAlgn="base" hangingPunct="0">
              <a:spcBef>
                <a:spcPct val="0"/>
              </a:spcBef>
              <a:spcAft>
                <a:spcPct val="0"/>
              </a:spcAft>
              <a:defRPr sz="1200">
                <a:solidFill>
                  <a:schemeClr val="tx1"/>
                </a:solidFill>
                <a:latin typeface="Arial" charset="0"/>
                <a:ea typeface="ＭＳ Ｐゴシック" pitchFamily="34" charset="-128"/>
              </a:defRPr>
            </a:lvl6pPr>
            <a:lvl7pPr marL="3094038" indent="-242888" algn="ctr" defTabSz="966788" eaLnBrk="0" fontAlgn="base" hangingPunct="0">
              <a:spcBef>
                <a:spcPct val="0"/>
              </a:spcBef>
              <a:spcAft>
                <a:spcPct val="0"/>
              </a:spcAft>
              <a:defRPr sz="1200">
                <a:solidFill>
                  <a:schemeClr val="tx1"/>
                </a:solidFill>
                <a:latin typeface="Arial" charset="0"/>
                <a:ea typeface="ＭＳ Ｐゴシック" pitchFamily="34" charset="-128"/>
              </a:defRPr>
            </a:lvl7pPr>
            <a:lvl8pPr marL="3551238" indent="-242888" algn="ctr" defTabSz="966788" eaLnBrk="0" fontAlgn="base" hangingPunct="0">
              <a:spcBef>
                <a:spcPct val="0"/>
              </a:spcBef>
              <a:spcAft>
                <a:spcPct val="0"/>
              </a:spcAft>
              <a:defRPr sz="1200">
                <a:solidFill>
                  <a:schemeClr val="tx1"/>
                </a:solidFill>
                <a:latin typeface="Arial" charset="0"/>
                <a:ea typeface="ＭＳ Ｐゴシック" pitchFamily="34" charset="-128"/>
              </a:defRPr>
            </a:lvl8pPr>
            <a:lvl9pPr marL="4008438" indent="-242888" algn="ctr" defTabSz="966788" eaLnBrk="0" fontAlgn="base" hangingPunct="0">
              <a:spcBef>
                <a:spcPct val="0"/>
              </a:spcBef>
              <a:spcAft>
                <a:spcPct val="0"/>
              </a:spcAft>
              <a:defRPr sz="1200">
                <a:solidFill>
                  <a:schemeClr val="tx1"/>
                </a:solidFill>
                <a:latin typeface="Arial" charset="0"/>
                <a:ea typeface="ＭＳ Ｐゴシック" pitchFamily="34" charset="-128"/>
              </a:defRPr>
            </a:lvl9pPr>
          </a:lstStyle>
          <a:p>
            <a:pPr algn="l" eaLnBrk="1" hangingPunct="1">
              <a:buClr>
                <a:srgbClr val="FF9900"/>
              </a:buClr>
              <a:buFont typeface="Wingdings 3" pitchFamily="18" charset="2"/>
              <a:buChar char="Þ"/>
            </a:pPr>
            <a:r>
              <a:rPr lang="it-IT" altLang="it-IT" sz="2000" dirty="0">
                <a:solidFill>
                  <a:srgbClr val="004157"/>
                </a:solidFill>
                <a:latin typeface="Verdana" pitchFamily="34" charset="0"/>
              </a:rPr>
              <a:t>Posizione contributiva</a:t>
            </a:r>
          </a:p>
          <a:p>
            <a:pPr algn="l" eaLnBrk="1" hangingPunct="1">
              <a:buClr>
                <a:srgbClr val="FF9900"/>
              </a:buClr>
              <a:buFont typeface="Wingdings 3" pitchFamily="18" charset="2"/>
              <a:buChar char="Þ"/>
            </a:pPr>
            <a:r>
              <a:rPr lang="it-IT" altLang="it-IT" sz="2000" dirty="0">
                <a:solidFill>
                  <a:srgbClr val="004157"/>
                </a:solidFill>
                <a:latin typeface="Verdana" pitchFamily="34" charset="0"/>
              </a:rPr>
              <a:t>Patrimonio immobiliare/altre rendite</a:t>
            </a:r>
          </a:p>
          <a:p>
            <a:pPr algn="l" eaLnBrk="1" hangingPunct="1">
              <a:buClr>
                <a:srgbClr val="FF9900"/>
              </a:buClr>
              <a:buFont typeface="Wingdings 3" pitchFamily="18" charset="2"/>
              <a:buChar char="Þ"/>
            </a:pPr>
            <a:r>
              <a:rPr lang="it-IT" altLang="it-IT" sz="2000" dirty="0" smtClean="0">
                <a:solidFill>
                  <a:srgbClr val="004157"/>
                </a:solidFill>
                <a:latin typeface="Verdana" pitchFamily="34" charset="0"/>
              </a:rPr>
              <a:t>Tenore </a:t>
            </a:r>
            <a:r>
              <a:rPr lang="it-IT" altLang="it-IT" sz="2000" dirty="0">
                <a:solidFill>
                  <a:srgbClr val="004157"/>
                </a:solidFill>
                <a:latin typeface="Verdana" pitchFamily="34" charset="0"/>
              </a:rPr>
              <a:t>di vita attuale/atteso</a:t>
            </a:r>
          </a:p>
        </p:txBody>
      </p:sp>
      <p:sp>
        <p:nvSpPr>
          <p:cNvPr id="9" name="Rectangle 23"/>
          <p:cNvSpPr>
            <a:spLocks noChangeArrowheads="1"/>
          </p:cNvSpPr>
          <p:nvPr/>
        </p:nvSpPr>
        <p:spPr bwMode="auto">
          <a:xfrm>
            <a:off x="1187624" y="1959858"/>
            <a:ext cx="6824507"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marL="192088" indent="-192088" defTabSz="966788">
              <a:defRPr sz="1200">
                <a:solidFill>
                  <a:schemeClr val="tx1"/>
                </a:solidFill>
                <a:latin typeface="Arial" charset="0"/>
                <a:ea typeface="ＭＳ Ｐゴシック" pitchFamily="34" charset="-128"/>
              </a:defRPr>
            </a:lvl1pPr>
            <a:lvl2pPr marL="787400" indent="-303213" defTabSz="966788">
              <a:defRPr sz="1200">
                <a:solidFill>
                  <a:schemeClr val="tx1"/>
                </a:solidFill>
                <a:latin typeface="Arial" charset="0"/>
                <a:ea typeface="ＭＳ Ｐゴシック" pitchFamily="34" charset="-128"/>
              </a:defRPr>
            </a:lvl2pPr>
            <a:lvl3pPr marL="1211263" indent="-242888" defTabSz="966788">
              <a:defRPr sz="1200">
                <a:solidFill>
                  <a:schemeClr val="tx1"/>
                </a:solidFill>
                <a:latin typeface="Arial" charset="0"/>
                <a:ea typeface="ＭＳ Ｐゴシック" pitchFamily="34" charset="-128"/>
              </a:defRPr>
            </a:lvl3pPr>
            <a:lvl4pPr marL="1695450" indent="-242888" defTabSz="966788">
              <a:defRPr sz="1200">
                <a:solidFill>
                  <a:schemeClr val="tx1"/>
                </a:solidFill>
                <a:latin typeface="Arial" charset="0"/>
                <a:ea typeface="ＭＳ Ｐゴシック" pitchFamily="34" charset="-128"/>
              </a:defRPr>
            </a:lvl4pPr>
            <a:lvl5pPr marL="2179638" indent="-242888" defTabSz="966788">
              <a:defRPr sz="1200">
                <a:solidFill>
                  <a:schemeClr val="tx1"/>
                </a:solidFill>
                <a:latin typeface="Arial" charset="0"/>
                <a:ea typeface="ＭＳ Ｐゴシック" pitchFamily="34" charset="-128"/>
              </a:defRPr>
            </a:lvl5pPr>
            <a:lvl6pPr marL="2636838" indent="-242888" algn="ctr" defTabSz="966788" eaLnBrk="0" fontAlgn="base" hangingPunct="0">
              <a:spcBef>
                <a:spcPct val="0"/>
              </a:spcBef>
              <a:spcAft>
                <a:spcPct val="0"/>
              </a:spcAft>
              <a:defRPr sz="1200">
                <a:solidFill>
                  <a:schemeClr val="tx1"/>
                </a:solidFill>
                <a:latin typeface="Arial" charset="0"/>
                <a:ea typeface="ＭＳ Ｐゴシック" pitchFamily="34" charset="-128"/>
              </a:defRPr>
            </a:lvl6pPr>
            <a:lvl7pPr marL="3094038" indent="-242888" algn="ctr" defTabSz="966788" eaLnBrk="0" fontAlgn="base" hangingPunct="0">
              <a:spcBef>
                <a:spcPct val="0"/>
              </a:spcBef>
              <a:spcAft>
                <a:spcPct val="0"/>
              </a:spcAft>
              <a:defRPr sz="1200">
                <a:solidFill>
                  <a:schemeClr val="tx1"/>
                </a:solidFill>
                <a:latin typeface="Arial" charset="0"/>
                <a:ea typeface="ＭＳ Ｐゴシック" pitchFamily="34" charset="-128"/>
              </a:defRPr>
            </a:lvl7pPr>
            <a:lvl8pPr marL="3551238" indent="-242888" algn="ctr" defTabSz="966788" eaLnBrk="0" fontAlgn="base" hangingPunct="0">
              <a:spcBef>
                <a:spcPct val="0"/>
              </a:spcBef>
              <a:spcAft>
                <a:spcPct val="0"/>
              </a:spcAft>
              <a:defRPr sz="1200">
                <a:solidFill>
                  <a:schemeClr val="tx1"/>
                </a:solidFill>
                <a:latin typeface="Arial" charset="0"/>
                <a:ea typeface="ＭＳ Ｐゴシック" pitchFamily="34" charset="-128"/>
              </a:defRPr>
            </a:lvl8pPr>
            <a:lvl9pPr marL="4008438" indent="-242888" algn="ctr" defTabSz="966788" eaLnBrk="0" fontAlgn="base" hangingPunct="0">
              <a:spcBef>
                <a:spcPct val="0"/>
              </a:spcBef>
              <a:spcAft>
                <a:spcPct val="0"/>
              </a:spcAft>
              <a:defRPr sz="1200">
                <a:solidFill>
                  <a:schemeClr val="tx1"/>
                </a:solidFill>
                <a:latin typeface="Arial" charset="0"/>
                <a:ea typeface="ＭＳ Ｐゴシック" pitchFamily="34" charset="-128"/>
              </a:defRPr>
            </a:lvl9pPr>
          </a:lstStyle>
          <a:p>
            <a:pPr algn="l" eaLnBrk="1" hangingPunct="1">
              <a:buClr>
                <a:srgbClr val="FF9900"/>
              </a:buClr>
              <a:buFont typeface="Wingdings 3" pitchFamily="18" charset="2"/>
              <a:buChar char="Þ"/>
            </a:pPr>
            <a:r>
              <a:rPr lang="it-IT" altLang="it-IT" sz="2000" dirty="0">
                <a:solidFill>
                  <a:srgbClr val="004157"/>
                </a:solidFill>
                <a:latin typeface="Verdana" pitchFamily="34" charset="0"/>
              </a:rPr>
              <a:t>Obiettivi / progetti a medio/lungo </a:t>
            </a:r>
            <a:r>
              <a:rPr lang="it-IT" altLang="it-IT" sz="2000" b="1" dirty="0">
                <a:solidFill>
                  <a:srgbClr val="004157"/>
                </a:solidFill>
                <a:latin typeface="Verdana" pitchFamily="34" charset="0"/>
              </a:rPr>
              <a:t>(&gt; 3 anni)</a:t>
            </a:r>
          </a:p>
          <a:p>
            <a:pPr algn="l" eaLnBrk="1" hangingPunct="1">
              <a:buClr>
                <a:srgbClr val="FF9900"/>
              </a:buClr>
              <a:buFont typeface="Wingdings 3" pitchFamily="18" charset="2"/>
              <a:buChar char="Þ"/>
            </a:pPr>
            <a:r>
              <a:rPr lang="it-IT" altLang="it-IT" sz="2000" dirty="0">
                <a:solidFill>
                  <a:srgbClr val="004157"/>
                </a:solidFill>
                <a:latin typeface="Verdana" pitchFamily="34" charset="0"/>
              </a:rPr>
              <a:t>Ottimizzazioni rendimento a parità rischio</a:t>
            </a:r>
          </a:p>
        </p:txBody>
      </p:sp>
      <p:sp>
        <p:nvSpPr>
          <p:cNvPr id="10" name="Rectangle 24"/>
          <p:cNvSpPr>
            <a:spLocks noChangeArrowheads="1"/>
          </p:cNvSpPr>
          <p:nvPr/>
        </p:nvSpPr>
        <p:spPr bwMode="auto">
          <a:xfrm>
            <a:off x="1187625" y="1281807"/>
            <a:ext cx="4168412"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marL="188913" indent="-188913" defTabSz="966788">
              <a:defRPr sz="1200">
                <a:solidFill>
                  <a:schemeClr val="tx1"/>
                </a:solidFill>
                <a:latin typeface="Arial" charset="0"/>
                <a:ea typeface="ＭＳ Ｐゴシック" pitchFamily="34" charset="-128"/>
              </a:defRPr>
            </a:lvl1pPr>
            <a:lvl2pPr marL="787400" indent="-303213" defTabSz="966788">
              <a:defRPr sz="1200">
                <a:solidFill>
                  <a:schemeClr val="tx1"/>
                </a:solidFill>
                <a:latin typeface="Arial" charset="0"/>
                <a:ea typeface="ＭＳ Ｐゴシック" pitchFamily="34" charset="-128"/>
              </a:defRPr>
            </a:lvl2pPr>
            <a:lvl3pPr marL="1211263" indent="-242888" defTabSz="966788">
              <a:defRPr sz="1200">
                <a:solidFill>
                  <a:schemeClr val="tx1"/>
                </a:solidFill>
                <a:latin typeface="Arial" charset="0"/>
                <a:ea typeface="ＭＳ Ｐゴシック" pitchFamily="34" charset="-128"/>
              </a:defRPr>
            </a:lvl3pPr>
            <a:lvl4pPr marL="1695450" indent="-242888" defTabSz="966788">
              <a:defRPr sz="1200">
                <a:solidFill>
                  <a:schemeClr val="tx1"/>
                </a:solidFill>
                <a:latin typeface="Arial" charset="0"/>
                <a:ea typeface="ＭＳ Ｐゴシック" pitchFamily="34" charset="-128"/>
              </a:defRPr>
            </a:lvl4pPr>
            <a:lvl5pPr marL="2179638" indent="-242888" defTabSz="966788">
              <a:defRPr sz="1200">
                <a:solidFill>
                  <a:schemeClr val="tx1"/>
                </a:solidFill>
                <a:latin typeface="Arial" charset="0"/>
                <a:ea typeface="ＭＳ Ｐゴシック" pitchFamily="34" charset="-128"/>
              </a:defRPr>
            </a:lvl5pPr>
            <a:lvl6pPr marL="2636838" indent="-242888" algn="ctr" defTabSz="966788" eaLnBrk="0" fontAlgn="base" hangingPunct="0">
              <a:spcBef>
                <a:spcPct val="0"/>
              </a:spcBef>
              <a:spcAft>
                <a:spcPct val="0"/>
              </a:spcAft>
              <a:defRPr sz="1200">
                <a:solidFill>
                  <a:schemeClr val="tx1"/>
                </a:solidFill>
                <a:latin typeface="Arial" charset="0"/>
                <a:ea typeface="ＭＳ Ｐゴシック" pitchFamily="34" charset="-128"/>
              </a:defRPr>
            </a:lvl6pPr>
            <a:lvl7pPr marL="3094038" indent="-242888" algn="ctr" defTabSz="966788" eaLnBrk="0" fontAlgn="base" hangingPunct="0">
              <a:spcBef>
                <a:spcPct val="0"/>
              </a:spcBef>
              <a:spcAft>
                <a:spcPct val="0"/>
              </a:spcAft>
              <a:defRPr sz="1200">
                <a:solidFill>
                  <a:schemeClr val="tx1"/>
                </a:solidFill>
                <a:latin typeface="Arial" charset="0"/>
                <a:ea typeface="ＭＳ Ｐゴシック" pitchFamily="34" charset="-128"/>
              </a:defRPr>
            </a:lvl7pPr>
            <a:lvl8pPr marL="3551238" indent="-242888" algn="ctr" defTabSz="966788" eaLnBrk="0" fontAlgn="base" hangingPunct="0">
              <a:spcBef>
                <a:spcPct val="0"/>
              </a:spcBef>
              <a:spcAft>
                <a:spcPct val="0"/>
              </a:spcAft>
              <a:defRPr sz="1200">
                <a:solidFill>
                  <a:schemeClr val="tx1"/>
                </a:solidFill>
                <a:latin typeface="Arial" charset="0"/>
                <a:ea typeface="ＭＳ Ｐゴシック" pitchFamily="34" charset="-128"/>
              </a:defRPr>
            </a:lvl8pPr>
            <a:lvl9pPr marL="4008438" indent="-242888" algn="ctr" defTabSz="966788" eaLnBrk="0" fontAlgn="base" hangingPunct="0">
              <a:spcBef>
                <a:spcPct val="0"/>
              </a:spcBef>
              <a:spcAft>
                <a:spcPct val="0"/>
              </a:spcAft>
              <a:defRPr sz="1200">
                <a:solidFill>
                  <a:schemeClr val="tx1"/>
                </a:solidFill>
                <a:latin typeface="Arial" charset="0"/>
                <a:ea typeface="ＭＳ Ｐゴシック" pitchFamily="34" charset="-128"/>
              </a:defRPr>
            </a:lvl9pPr>
          </a:lstStyle>
          <a:p>
            <a:pPr algn="l" eaLnBrk="1" hangingPunct="1">
              <a:buClr>
                <a:srgbClr val="FF9900"/>
              </a:buClr>
              <a:buFont typeface="Wingdings 3" pitchFamily="18" charset="2"/>
              <a:buChar char="Þ"/>
            </a:pPr>
            <a:r>
              <a:rPr lang="it-IT" altLang="it-IT" sz="2000" dirty="0">
                <a:solidFill>
                  <a:srgbClr val="004157"/>
                </a:solidFill>
                <a:latin typeface="Verdana" pitchFamily="34" charset="0"/>
              </a:rPr>
              <a:t>Disponibilità speculative</a:t>
            </a:r>
            <a:r>
              <a:rPr lang="it-IT" altLang="it-IT" sz="2000" b="1" dirty="0">
                <a:solidFill>
                  <a:srgbClr val="004157"/>
                </a:solidFill>
                <a:latin typeface="Verdana" pitchFamily="34" charset="0"/>
              </a:rPr>
              <a:t> </a:t>
            </a:r>
          </a:p>
          <a:p>
            <a:pPr algn="l" eaLnBrk="1" hangingPunct="1">
              <a:buClr>
                <a:srgbClr val="FF9900"/>
              </a:buClr>
              <a:buFont typeface="Wingdings 3" pitchFamily="18" charset="2"/>
              <a:buChar char="Þ"/>
            </a:pPr>
            <a:r>
              <a:rPr lang="it-IT" altLang="it-IT" sz="2000" dirty="0">
                <a:solidFill>
                  <a:srgbClr val="004157"/>
                </a:solidFill>
                <a:latin typeface="Verdana" pitchFamily="34" charset="0"/>
              </a:rPr>
              <a:t>Propensione al rischio </a:t>
            </a:r>
            <a:endParaRPr lang="it-IT" altLang="it-IT" sz="2000" b="1" dirty="0">
              <a:solidFill>
                <a:srgbClr val="004157"/>
              </a:solidFill>
              <a:latin typeface="Verdana" pitchFamily="34" charset="0"/>
            </a:endParaRPr>
          </a:p>
        </p:txBody>
      </p:sp>
    </p:spTree>
    <p:extLst>
      <p:ext uri="{BB962C8B-B14F-4D97-AF65-F5344CB8AC3E}">
        <p14:creationId xmlns:p14="http://schemas.microsoft.com/office/powerpoint/2010/main" val="410656344"/>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026"/>
          <p:cNvSpPr txBox="1">
            <a:spLocks noChangeArrowheads="1"/>
          </p:cNvSpPr>
          <p:nvPr/>
        </p:nvSpPr>
        <p:spPr bwMode="auto">
          <a:xfrm>
            <a:off x="439172" y="260648"/>
            <a:ext cx="8278812" cy="463846"/>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lgn="ctr">
                <a:solidFill>
                  <a:srgbClr val="6699FF"/>
                </a:solidFill>
                <a:miter lim="800000"/>
                <a:headEnd/>
                <a:tailEnd/>
              </a14:hiddenLine>
            </a:ext>
          </a:extLst>
        </p:spPr>
        <p:txBody>
          <a:bodyPr lIns="90000" tIns="46800" rIns="90000" bIns="46800">
            <a:spAutoFit/>
          </a:bodyPr>
          <a:lstStyle/>
          <a:p>
            <a:pPr algn="ctr">
              <a:defRPr/>
            </a:pPr>
            <a:r>
              <a:rPr lang="it-IT" sz="2400" b="1" dirty="0">
                <a:solidFill>
                  <a:srgbClr val="F26200"/>
                </a:solidFill>
                <a:latin typeface="Georgia" panose="02040502050405020303" pitchFamily="18" charset="0"/>
              </a:rPr>
              <a:t>La pianificazione finanziaria &amp; </a:t>
            </a:r>
            <a:r>
              <a:rPr lang="it-IT" sz="2400" b="1" dirty="0" smtClean="0">
                <a:solidFill>
                  <a:srgbClr val="F26200"/>
                </a:solidFill>
                <a:latin typeface="Georgia" panose="02040502050405020303" pitchFamily="18" charset="0"/>
              </a:rPr>
              <a:t>l'analisi dei mercati</a:t>
            </a:r>
            <a:endParaRPr lang="it-IT" sz="2400" b="1" dirty="0">
              <a:solidFill>
                <a:srgbClr val="F26200"/>
              </a:solidFill>
              <a:latin typeface="Georgia" panose="02040502050405020303" pitchFamily="18" charset="0"/>
            </a:endParaRPr>
          </a:p>
        </p:txBody>
      </p:sp>
      <p:sp>
        <p:nvSpPr>
          <p:cNvPr id="2" name="Segnaposto numero diapositiva 1"/>
          <p:cNvSpPr>
            <a:spLocks noGrp="1"/>
          </p:cNvSpPr>
          <p:nvPr>
            <p:ph type="sldNum" sz="quarter" idx="4"/>
          </p:nvPr>
        </p:nvSpPr>
        <p:spPr/>
        <p:txBody>
          <a:bodyPr/>
          <a:lstStyle/>
          <a:p>
            <a:fld id="{CEE20744-6222-4AA3-9D45-8592154090B2}" type="slidenum">
              <a:rPr lang="it-IT" smtClean="0"/>
              <a:pPr/>
              <a:t>91</a:t>
            </a:fld>
            <a:endParaRPr lang="it-IT" dirty="0"/>
          </a:p>
        </p:txBody>
      </p:sp>
      <p:pic>
        <p:nvPicPr>
          <p:cNvPr id="11" name="Picture 2"/>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rcRect t="14366" b="9872"/>
          <a:stretch/>
        </p:blipFill>
        <p:spPr bwMode="auto">
          <a:xfrm>
            <a:off x="976833" y="1412776"/>
            <a:ext cx="7203490" cy="38331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57699744"/>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026"/>
          <p:cNvSpPr txBox="1">
            <a:spLocks noChangeArrowheads="1"/>
          </p:cNvSpPr>
          <p:nvPr/>
        </p:nvSpPr>
        <p:spPr bwMode="auto">
          <a:xfrm>
            <a:off x="439172" y="260648"/>
            <a:ext cx="8278812" cy="463846"/>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lgn="ctr">
                <a:solidFill>
                  <a:srgbClr val="6699FF"/>
                </a:solidFill>
                <a:miter lim="800000"/>
                <a:headEnd/>
                <a:tailEnd/>
              </a14:hiddenLine>
            </a:ext>
          </a:extLst>
        </p:spPr>
        <p:txBody>
          <a:bodyPr lIns="90000" tIns="46800" rIns="90000" bIns="46800">
            <a:spAutoFit/>
          </a:bodyPr>
          <a:lstStyle/>
          <a:p>
            <a:pPr algn="ctr">
              <a:defRPr/>
            </a:pPr>
            <a:r>
              <a:rPr lang="it-IT" sz="2400" b="1" dirty="0" smtClean="0">
                <a:solidFill>
                  <a:srgbClr val="F26200"/>
                </a:solidFill>
                <a:latin typeface="Georgia" panose="02040502050405020303" pitchFamily="18" charset="0"/>
              </a:rPr>
              <a:t>Metodi di calcolo </a:t>
            </a:r>
            <a:r>
              <a:rPr lang="it-IT" sz="2400" b="1" dirty="0">
                <a:solidFill>
                  <a:srgbClr val="F26200"/>
                </a:solidFill>
                <a:latin typeface="Georgia" panose="02040502050405020303" pitchFamily="18" charset="0"/>
              </a:rPr>
              <a:t>dei rendimenti </a:t>
            </a:r>
            <a:r>
              <a:rPr lang="it-IT" sz="2400" b="1" dirty="0" smtClean="0">
                <a:solidFill>
                  <a:srgbClr val="F26200"/>
                </a:solidFill>
                <a:latin typeface="Georgia" panose="02040502050405020303" pitchFamily="18" charset="0"/>
              </a:rPr>
              <a:t>obbligazionari</a:t>
            </a:r>
            <a:endParaRPr lang="it-IT" sz="2400" b="1" dirty="0">
              <a:solidFill>
                <a:srgbClr val="F26200"/>
              </a:solidFill>
              <a:latin typeface="Georgia" panose="02040502050405020303" pitchFamily="18" charset="0"/>
            </a:endParaRPr>
          </a:p>
        </p:txBody>
      </p:sp>
      <p:sp>
        <p:nvSpPr>
          <p:cNvPr id="2" name="Segnaposto numero diapositiva 1"/>
          <p:cNvSpPr>
            <a:spLocks noGrp="1"/>
          </p:cNvSpPr>
          <p:nvPr>
            <p:ph type="sldNum" sz="quarter" idx="4"/>
          </p:nvPr>
        </p:nvSpPr>
        <p:spPr/>
        <p:txBody>
          <a:bodyPr/>
          <a:lstStyle/>
          <a:p>
            <a:fld id="{CEE20744-6222-4AA3-9D45-8592154090B2}" type="slidenum">
              <a:rPr lang="it-IT" smtClean="0"/>
              <a:pPr/>
              <a:t>92</a:t>
            </a:fld>
            <a:endParaRPr lang="it-IT" dirty="0"/>
          </a:p>
        </p:txBody>
      </p:sp>
      <p:sp>
        <p:nvSpPr>
          <p:cNvPr id="16" name="Text Box 37"/>
          <p:cNvSpPr txBox="1">
            <a:spLocks noChangeArrowheads="1"/>
          </p:cNvSpPr>
          <p:nvPr/>
        </p:nvSpPr>
        <p:spPr bwMode="auto">
          <a:xfrm>
            <a:off x="2020132" y="2171921"/>
            <a:ext cx="2467624" cy="823015"/>
          </a:xfrm>
          <a:prstGeom prst="rect">
            <a:avLst/>
          </a:prstGeom>
          <a:noFill/>
          <a:ln>
            <a:noFill/>
          </a:ln>
          <a:effectLst/>
          <a:extLst>
            <a:ext uri="{909E8E84-426E-40DD-AFC4-6F175D3DCCD1}">
              <a14:hiddenFill xmlns:a14="http://schemas.microsoft.com/office/drawing/2010/main">
                <a:solidFill>
                  <a:srgbClr val="FFFF66"/>
                </a:solidFill>
              </a14:hiddenFill>
            </a:ext>
            <a:ext uri="{91240B29-F687-4F45-9708-019B960494DF}">
              <a14:hiddenLine xmlns:a14="http://schemas.microsoft.com/office/drawing/2010/main" w="28575" algn="ctr">
                <a:solidFill>
                  <a:srgbClr val="FF9933"/>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6693" tIns="28346" rIns="56693" bIns="28346" anchor="ctr"/>
          <a:lstStyle/>
          <a:p>
            <a:pPr algn="l"/>
            <a:r>
              <a:rPr lang="it-IT" altLang="it-IT" sz="1400" b="1" dirty="0">
                <a:solidFill>
                  <a:srgbClr val="000000"/>
                </a:solidFill>
              </a:rPr>
              <a:t>CALCOLO DEI RENDIMENTI REALIZZATI</a:t>
            </a:r>
            <a:endParaRPr lang="it-IT" altLang="it-IT" sz="1400" b="1" dirty="0"/>
          </a:p>
        </p:txBody>
      </p:sp>
      <p:sp>
        <p:nvSpPr>
          <p:cNvPr id="17" name="Text Box 38"/>
          <p:cNvSpPr txBox="1">
            <a:spLocks noChangeArrowheads="1"/>
          </p:cNvSpPr>
          <p:nvPr/>
        </p:nvSpPr>
        <p:spPr bwMode="auto">
          <a:xfrm>
            <a:off x="5159019" y="3789671"/>
            <a:ext cx="3874219" cy="2167483"/>
          </a:xfrm>
          <a:prstGeom prst="rect">
            <a:avLst/>
          </a:prstGeom>
          <a:noFill/>
          <a:ln>
            <a:noFill/>
          </a:ln>
          <a:effectLst/>
          <a:extLst>
            <a:ext uri="{909E8E84-426E-40DD-AFC4-6F175D3DCCD1}">
              <a14:hiddenFill xmlns:a14="http://schemas.microsoft.com/office/drawing/2010/main">
                <a:solidFill>
                  <a:srgbClr val="FFFF66"/>
                </a:solidFill>
              </a14:hiddenFill>
            </a:ext>
            <a:ext uri="{91240B29-F687-4F45-9708-019B960494DF}">
              <a14:hiddenLine xmlns:a14="http://schemas.microsoft.com/office/drawing/2010/main" w="28575" algn="ctr">
                <a:solidFill>
                  <a:srgbClr val="FF9933"/>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6693" tIns="28346" rIns="56693" bIns="28346" anchor="ctr"/>
          <a:lstStyle/>
          <a:p>
            <a:pPr algn="l"/>
            <a:r>
              <a:rPr lang="it-IT" altLang="it-IT" sz="1100">
                <a:solidFill>
                  <a:srgbClr val="000000"/>
                </a:solidFill>
              </a:rPr>
              <a:t>Serie storiche</a:t>
            </a:r>
          </a:p>
          <a:p>
            <a:pPr algn="l"/>
            <a:endParaRPr lang="it-IT" altLang="it-IT" sz="1100">
              <a:solidFill>
                <a:srgbClr val="000000"/>
              </a:solidFill>
            </a:endParaRPr>
          </a:p>
          <a:p>
            <a:pPr algn="l"/>
            <a:endParaRPr lang="it-IT" altLang="it-IT" sz="1100">
              <a:solidFill>
                <a:srgbClr val="000000"/>
              </a:solidFill>
            </a:endParaRPr>
          </a:p>
          <a:p>
            <a:pPr algn="l"/>
            <a:endParaRPr lang="it-IT" altLang="it-IT" sz="1100">
              <a:solidFill>
                <a:srgbClr val="000000"/>
              </a:solidFill>
            </a:endParaRPr>
          </a:p>
          <a:p>
            <a:pPr algn="l"/>
            <a:r>
              <a:rPr lang="it-IT" altLang="it-IT" sz="1100">
                <a:solidFill>
                  <a:srgbClr val="000000"/>
                </a:solidFill>
              </a:rPr>
              <a:t>Building blocks</a:t>
            </a:r>
          </a:p>
        </p:txBody>
      </p:sp>
      <p:grpSp>
        <p:nvGrpSpPr>
          <p:cNvPr id="18" name="Group 39"/>
          <p:cNvGrpSpPr>
            <a:grpSpLocks/>
          </p:cNvGrpSpPr>
          <p:nvPr/>
        </p:nvGrpSpPr>
        <p:grpSpPr bwMode="auto">
          <a:xfrm>
            <a:off x="4067944" y="4157059"/>
            <a:ext cx="1101018" cy="1360173"/>
            <a:chOff x="1478" y="2257"/>
            <a:chExt cx="453" cy="433"/>
          </a:xfrm>
        </p:grpSpPr>
        <p:sp>
          <p:nvSpPr>
            <p:cNvPr id="19" name="Line 40"/>
            <p:cNvSpPr>
              <a:spLocks noChangeShapeType="1"/>
            </p:cNvSpPr>
            <p:nvPr/>
          </p:nvSpPr>
          <p:spPr bwMode="auto">
            <a:xfrm flipH="1">
              <a:off x="1793" y="2265"/>
              <a:ext cx="7" cy="413"/>
            </a:xfrm>
            <a:prstGeom prst="line">
              <a:avLst/>
            </a:prstGeom>
            <a:noFill/>
            <a:ln w="254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53882" dir="2700000" algn="ctr" rotWithShape="0">
                      <a:srgbClr val="808080"/>
                    </a:outerShdw>
                  </a:effectLst>
                </a14:hiddenEffects>
              </a:ext>
            </a:extLst>
          </p:spPr>
          <p:txBody>
            <a:bodyPr anchor="ctr"/>
            <a:lstStyle/>
            <a:p>
              <a:endParaRPr lang="it-IT"/>
            </a:p>
          </p:txBody>
        </p:sp>
        <p:sp>
          <p:nvSpPr>
            <p:cNvPr id="20" name="Line 41"/>
            <p:cNvSpPr>
              <a:spLocks noChangeShapeType="1"/>
            </p:cNvSpPr>
            <p:nvPr/>
          </p:nvSpPr>
          <p:spPr bwMode="auto">
            <a:xfrm>
              <a:off x="1809" y="2257"/>
              <a:ext cx="122" cy="1"/>
            </a:xfrm>
            <a:prstGeom prst="line">
              <a:avLst/>
            </a:prstGeom>
            <a:noFill/>
            <a:ln w="254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53882" dir="2700000" algn="ctr" rotWithShape="0">
                      <a:srgbClr val="808080"/>
                    </a:outerShdw>
                  </a:effectLst>
                </a14:hiddenEffects>
              </a:ext>
            </a:extLst>
          </p:spPr>
          <p:txBody>
            <a:bodyPr anchor="ctr"/>
            <a:lstStyle/>
            <a:p>
              <a:endParaRPr lang="it-IT"/>
            </a:p>
          </p:txBody>
        </p:sp>
        <p:sp>
          <p:nvSpPr>
            <p:cNvPr id="21" name="Line 42"/>
            <p:cNvSpPr>
              <a:spLocks noChangeShapeType="1"/>
            </p:cNvSpPr>
            <p:nvPr/>
          </p:nvSpPr>
          <p:spPr bwMode="auto">
            <a:xfrm>
              <a:off x="1478" y="2516"/>
              <a:ext cx="322" cy="1"/>
            </a:xfrm>
            <a:prstGeom prst="line">
              <a:avLst/>
            </a:prstGeom>
            <a:noFill/>
            <a:ln w="254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53882" dir="2700000" algn="ctr" rotWithShape="0">
                      <a:srgbClr val="808080"/>
                    </a:outerShdw>
                  </a:effectLst>
                </a14:hiddenEffects>
              </a:ext>
            </a:extLst>
          </p:spPr>
          <p:txBody>
            <a:bodyPr anchor="ctr"/>
            <a:lstStyle/>
            <a:p>
              <a:endParaRPr lang="it-IT"/>
            </a:p>
          </p:txBody>
        </p:sp>
        <p:sp>
          <p:nvSpPr>
            <p:cNvPr id="22" name="Line 43"/>
            <p:cNvSpPr>
              <a:spLocks noChangeShapeType="1"/>
            </p:cNvSpPr>
            <p:nvPr/>
          </p:nvSpPr>
          <p:spPr bwMode="auto">
            <a:xfrm>
              <a:off x="1801" y="2689"/>
              <a:ext cx="122" cy="1"/>
            </a:xfrm>
            <a:prstGeom prst="line">
              <a:avLst/>
            </a:prstGeom>
            <a:noFill/>
            <a:ln w="254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53882" dir="2700000" algn="ctr" rotWithShape="0">
                      <a:srgbClr val="808080"/>
                    </a:outerShdw>
                  </a:effectLst>
                </a14:hiddenEffects>
              </a:ext>
            </a:extLst>
          </p:spPr>
          <p:txBody>
            <a:bodyPr anchor="ctr"/>
            <a:lstStyle/>
            <a:p>
              <a:endParaRPr lang="it-IT"/>
            </a:p>
          </p:txBody>
        </p:sp>
      </p:grpSp>
      <p:sp>
        <p:nvSpPr>
          <p:cNvPr id="23" name="Text Box 44"/>
          <p:cNvSpPr txBox="1">
            <a:spLocks noChangeArrowheads="1"/>
          </p:cNvSpPr>
          <p:nvPr/>
        </p:nvSpPr>
        <p:spPr bwMode="auto">
          <a:xfrm>
            <a:off x="1993340" y="4437112"/>
            <a:ext cx="2265227" cy="823015"/>
          </a:xfrm>
          <a:prstGeom prst="rect">
            <a:avLst/>
          </a:prstGeom>
          <a:noFill/>
          <a:ln>
            <a:noFill/>
          </a:ln>
          <a:effectLst/>
          <a:extLst>
            <a:ext uri="{909E8E84-426E-40DD-AFC4-6F175D3DCCD1}">
              <a14:hiddenFill xmlns:a14="http://schemas.microsoft.com/office/drawing/2010/main">
                <a:solidFill>
                  <a:srgbClr val="FFFF66"/>
                </a:solidFill>
              </a14:hiddenFill>
            </a:ext>
            <a:ext uri="{91240B29-F687-4F45-9708-019B960494DF}">
              <a14:hiddenLine xmlns:a14="http://schemas.microsoft.com/office/drawing/2010/main" w="28575" algn="ctr">
                <a:solidFill>
                  <a:srgbClr val="FF9933"/>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6693" tIns="28346" rIns="56693" bIns="28346" anchor="ctr"/>
          <a:lstStyle/>
          <a:p>
            <a:pPr algn="l"/>
            <a:r>
              <a:rPr lang="it-IT" altLang="it-IT" sz="1400" b="1" dirty="0">
                <a:solidFill>
                  <a:srgbClr val="000000"/>
                </a:solidFill>
              </a:rPr>
              <a:t>CALCOLO DEI RENDIMENTI ATTESI</a:t>
            </a:r>
            <a:endParaRPr lang="it-IT" altLang="it-IT" sz="1400" b="1" dirty="0"/>
          </a:p>
        </p:txBody>
      </p:sp>
      <p:sp>
        <p:nvSpPr>
          <p:cNvPr id="24" name="Oval 45"/>
          <p:cNvSpPr>
            <a:spLocks noChangeArrowheads="1"/>
          </p:cNvSpPr>
          <p:nvPr/>
        </p:nvSpPr>
        <p:spPr bwMode="auto">
          <a:xfrm>
            <a:off x="256527" y="3869361"/>
            <a:ext cx="1149626" cy="367873"/>
          </a:xfrm>
          <a:prstGeom prst="ellipse">
            <a:avLst/>
          </a:prstGeom>
          <a:noFill/>
          <a:ln w="19050">
            <a:solidFill>
              <a:schemeClr val="accent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GB" altLang="it-IT" sz="1100">
                <a:solidFill>
                  <a:srgbClr val="000000"/>
                </a:solidFill>
              </a:rPr>
              <a:t>Step1</a:t>
            </a:r>
            <a:endParaRPr lang="it-IT" altLang="it-IT" sz="1100">
              <a:solidFill>
                <a:srgbClr val="000000"/>
              </a:solidFill>
            </a:endParaRPr>
          </a:p>
        </p:txBody>
      </p:sp>
      <p:sp>
        <p:nvSpPr>
          <p:cNvPr id="25" name="AutoShape 47"/>
          <p:cNvSpPr>
            <a:spLocks/>
          </p:cNvSpPr>
          <p:nvPr/>
        </p:nvSpPr>
        <p:spPr bwMode="auto">
          <a:xfrm>
            <a:off x="1524000" y="1866900"/>
            <a:ext cx="213884" cy="4473182"/>
          </a:xfrm>
          <a:prstGeom prst="leftBrace">
            <a:avLst>
              <a:gd name="adj1" fmla="val 134848"/>
              <a:gd name="adj2" fmla="val 50000"/>
            </a:avLst>
          </a:prstGeom>
          <a:noFill/>
          <a:ln w="158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sp>
        <p:nvSpPr>
          <p:cNvPr id="26" name="Oval 48"/>
          <p:cNvSpPr>
            <a:spLocks noChangeArrowheads="1"/>
          </p:cNvSpPr>
          <p:nvPr/>
        </p:nvSpPr>
        <p:spPr bwMode="auto">
          <a:xfrm>
            <a:off x="5680249" y="1677118"/>
            <a:ext cx="1149626" cy="367873"/>
          </a:xfrm>
          <a:prstGeom prst="ellipse">
            <a:avLst/>
          </a:prstGeom>
          <a:noFill/>
          <a:ln w="19050">
            <a:solidFill>
              <a:schemeClr val="accent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r>
              <a:rPr lang="en-GB" altLang="it-IT" sz="1100">
                <a:solidFill>
                  <a:srgbClr val="000000"/>
                </a:solidFill>
              </a:rPr>
              <a:t>Step2</a:t>
            </a:r>
            <a:endParaRPr lang="it-IT" altLang="it-IT" sz="1100">
              <a:solidFill>
                <a:srgbClr val="000000"/>
              </a:solidFill>
            </a:endParaRPr>
          </a:p>
        </p:txBody>
      </p:sp>
      <p:sp>
        <p:nvSpPr>
          <p:cNvPr id="27" name="Oval 49"/>
          <p:cNvSpPr>
            <a:spLocks noChangeArrowheads="1"/>
          </p:cNvSpPr>
          <p:nvPr/>
        </p:nvSpPr>
        <p:spPr bwMode="auto">
          <a:xfrm>
            <a:off x="5743749" y="2431181"/>
            <a:ext cx="1149626" cy="367873"/>
          </a:xfrm>
          <a:prstGeom prst="ellipse">
            <a:avLst/>
          </a:prstGeom>
          <a:noFill/>
          <a:ln w="19050">
            <a:solidFill>
              <a:schemeClr val="accent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r>
              <a:rPr lang="en-GB" altLang="it-IT" sz="1100">
                <a:solidFill>
                  <a:srgbClr val="000000"/>
                </a:solidFill>
              </a:rPr>
              <a:t>Step3</a:t>
            </a:r>
            <a:endParaRPr lang="it-IT" altLang="it-IT" sz="1100">
              <a:solidFill>
                <a:srgbClr val="000000"/>
              </a:solidFill>
            </a:endParaRPr>
          </a:p>
        </p:txBody>
      </p:sp>
      <p:sp>
        <p:nvSpPr>
          <p:cNvPr id="28" name="Oval 50"/>
          <p:cNvSpPr>
            <a:spLocks noChangeArrowheads="1"/>
          </p:cNvSpPr>
          <p:nvPr/>
        </p:nvSpPr>
        <p:spPr bwMode="auto">
          <a:xfrm>
            <a:off x="6084168" y="4646925"/>
            <a:ext cx="1149626" cy="367873"/>
          </a:xfrm>
          <a:prstGeom prst="ellipse">
            <a:avLst/>
          </a:prstGeom>
          <a:noFill/>
          <a:ln w="19050">
            <a:solidFill>
              <a:schemeClr val="accent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r>
              <a:rPr lang="en-GB" altLang="it-IT" sz="1100">
                <a:solidFill>
                  <a:srgbClr val="000000"/>
                </a:solidFill>
              </a:rPr>
              <a:t>Step4</a:t>
            </a:r>
            <a:endParaRPr lang="it-IT" altLang="it-IT" sz="1100">
              <a:solidFill>
                <a:srgbClr val="000000"/>
              </a:solidFill>
            </a:endParaRPr>
          </a:p>
        </p:txBody>
      </p:sp>
      <p:sp>
        <p:nvSpPr>
          <p:cNvPr id="29" name="Text Box 31"/>
          <p:cNvSpPr txBox="1">
            <a:spLocks noChangeArrowheads="1"/>
          </p:cNvSpPr>
          <p:nvPr/>
        </p:nvSpPr>
        <p:spPr bwMode="auto">
          <a:xfrm>
            <a:off x="5198956" y="1906015"/>
            <a:ext cx="3279775" cy="1476375"/>
          </a:xfrm>
          <a:prstGeom prst="rect">
            <a:avLst/>
          </a:prstGeom>
          <a:noFill/>
          <a:ln>
            <a:noFill/>
          </a:ln>
          <a:effectLst/>
          <a:extLst>
            <a:ext uri="{909E8E84-426E-40DD-AFC4-6F175D3DCCD1}">
              <a14:hiddenFill xmlns:a14="http://schemas.microsoft.com/office/drawing/2010/main">
                <a:solidFill>
                  <a:srgbClr val="FFFF66"/>
                </a:solidFill>
              </a14:hiddenFill>
            </a:ext>
            <a:ext uri="{91240B29-F687-4F45-9708-019B960494DF}">
              <a14:hiddenLine xmlns:a14="http://schemas.microsoft.com/office/drawing/2010/main" w="28575" algn="ctr">
                <a:solidFill>
                  <a:srgbClr val="FF9933"/>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56693" tIns="28346" rIns="56693" bIns="28346" anchor="ctr"/>
          <a:lstStyle/>
          <a:p>
            <a:pPr algn="l"/>
            <a:r>
              <a:rPr lang="it-IT" altLang="it-IT" sz="1100" dirty="0">
                <a:solidFill>
                  <a:srgbClr val="000000"/>
                </a:solidFill>
              </a:rPr>
              <a:t> </a:t>
            </a:r>
          </a:p>
          <a:p>
            <a:pPr algn="l"/>
            <a:endParaRPr lang="it-IT" altLang="it-IT" sz="1100" dirty="0">
              <a:solidFill>
                <a:srgbClr val="000000"/>
              </a:solidFill>
            </a:endParaRPr>
          </a:p>
          <a:p>
            <a:pPr algn="l"/>
            <a:r>
              <a:rPr lang="it-IT" altLang="it-IT" sz="1100" dirty="0">
                <a:solidFill>
                  <a:srgbClr val="000000"/>
                </a:solidFill>
              </a:rPr>
              <a:t>Investimento senza flussi intermedi</a:t>
            </a:r>
          </a:p>
          <a:p>
            <a:pPr algn="l"/>
            <a:r>
              <a:rPr lang="it-IT" altLang="it-IT" sz="1000" dirty="0">
                <a:solidFill>
                  <a:srgbClr val="000000"/>
                </a:solidFill>
              </a:rPr>
              <a:t>Capitalizzazione semplice e capitalizzazione composta</a:t>
            </a:r>
          </a:p>
          <a:p>
            <a:pPr algn="l"/>
            <a:endParaRPr lang="it-IT" altLang="it-IT" sz="1000" dirty="0">
              <a:solidFill>
                <a:srgbClr val="000000"/>
              </a:solidFill>
            </a:endParaRPr>
          </a:p>
          <a:p>
            <a:pPr algn="l"/>
            <a:endParaRPr lang="it-IT" altLang="it-IT" sz="1100" dirty="0">
              <a:solidFill>
                <a:srgbClr val="000000"/>
              </a:solidFill>
            </a:endParaRPr>
          </a:p>
          <a:p>
            <a:pPr algn="l"/>
            <a:endParaRPr lang="it-IT" altLang="it-IT" sz="1100" dirty="0">
              <a:solidFill>
                <a:srgbClr val="000000"/>
              </a:solidFill>
            </a:endParaRPr>
          </a:p>
          <a:p>
            <a:pPr algn="l"/>
            <a:r>
              <a:rPr lang="it-IT" altLang="it-IT" sz="1100" dirty="0">
                <a:solidFill>
                  <a:srgbClr val="000000"/>
                </a:solidFill>
              </a:rPr>
              <a:t>Investimento con flussi intermedi</a:t>
            </a:r>
          </a:p>
          <a:p>
            <a:pPr algn="l"/>
            <a:r>
              <a:rPr lang="it-IT" altLang="it-IT" sz="1000" dirty="0">
                <a:solidFill>
                  <a:srgbClr val="000000"/>
                </a:solidFill>
              </a:rPr>
              <a:t>TIR</a:t>
            </a:r>
          </a:p>
          <a:p>
            <a:pPr algn="l"/>
            <a:endParaRPr lang="it-IT" altLang="it-IT" sz="1000" dirty="0">
              <a:solidFill>
                <a:srgbClr val="000000"/>
              </a:solidFill>
            </a:endParaRPr>
          </a:p>
          <a:p>
            <a:pPr algn="l"/>
            <a:endParaRPr lang="it-IT" altLang="it-IT" sz="1100" dirty="0">
              <a:solidFill>
                <a:srgbClr val="000000"/>
              </a:solidFill>
            </a:endParaRPr>
          </a:p>
        </p:txBody>
      </p:sp>
      <p:grpSp>
        <p:nvGrpSpPr>
          <p:cNvPr id="30" name="Gruppo 29"/>
          <p:cNvGrpSpPr/>
          <p:nvPr/>
        </p:nvGrpSpPr>
        <p:grpSpPr>
          <a:xfrm>
            <a:off x="4581052" y="2030190"/>
            <a:ext cx="502515" cy="1318566"/>
            <a:chOff x="3044825" y="2071688"/>
            <a:chExt cx="719138" cy="757237"/>
          </a:xfrm>
        </p:grpSpPr>
        <p:sp>
          <p:nvSpPr>
            <p:cNvPr id="31" name="Line 33"/>
            <p:cNvSpPr>
              <a:spLocks noChangeShapeType="1"/>
            </p:cNvSpPr>
            <p:nvPr/>
          </p:nvSpPr>
          <p:spPr bwMode="auto">
            <a:xfrm>
              <a:off x="3556000" y="2084388"/>
              <a:ext cx="1588" cy="744537"/>
            </a:xfrm>
            <a:prstGeom prst="line">
              <a:avLst/>
            </a:prstGeom>
            <a:noFill/>
            <a:ln w="254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53882" dir="2700000" algn="ctr" rotWithShape="0">
                      <a:srgbClr val="808080"/>
                    </a:outerShdw>
                  </a:effectLst>
                </a14:hiddenEffects>
              </a:ext>
            </a:extLst>
          </p:spPr>
          <p:txBody>
            <a:bodyPr anchor="ctr"/>
            <a:lstStyle/>
            <a:p>
              <a:endParaRPr lang="it-IT"/>
            </a:p>
          </p:txBody>
        </p:sp>
        <p:sp>
          <p:nvSpPr>
            <p:cNvPr id="32" name="Line 34"/>
            <p:cNvSpPr>
              <a:spLocks noChangeShapeType="1"/>
            </p:cNvSpPr>
            <p:nvPr/>
          </p:nvSpPr>
          <p:spPr bwMode="auto">
            <a:xfrm>
              <a:off x="3570288" y="2071688"/>
              <a:ext cx="193675" cy="1587"/>
            </a:xfrm>
            <a:prstGeom prst="line">
              <a:avLst/>
            </a:prstGeom>
            <a:noFill/>
            <a:ln w="254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53882" dir="2700000" algn="ctr" rotWithShape="0">
                      <a:srgbClr val="808080"/>
                    </a:outerShdw>
                  </a:effectLst>
                </a14:hiddenEffects>
              </a:ext>
            </a:extLst>
          </p:spPr>
          <p:txBody>
            <a:bodyPr anchor="ctr"/>
            <a:lstStyle/>
            <a:p>
              <a:endParaRPr lang="it-IT"/>
            </a:p>
          </p:txBody>
        </p:sp>
        <p:sp>
          <p:nvSpPr>
            <p:cNvPr id="33" name="Line 35"/>
            <p:cNvSpPr>
              <a:spLocks noChangeShapeType="1"/>
            </p:cNvSpPr>
            <p:nvPr/>
          </p:nvSpPr>
          <p:spPr bwMode="auto">
            <a:xfrm>
              <a:off x="3044825" y="2418533"/>
              <a:ext cx="511175" cy="1588"/>
            </a:xfrm>
            <a:prstGeom prst="line">
              <a:avLst/>
            </a:prstGeom>
            <a:noFill/>
            <a:ln w="254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53882" dir="2700000" algn="ctr" rotWithShape="0">
                      <a:srgbClr val="808080"/>
                    </a:outerShdw>
                  </a:effectLst>
                </a14:hiddenEffects>
              </a:ext>
            </a:extLst>
          </p:spPr>
          <p:txBody>
            <a:bodyPr anchor="ctr"/>
            <a:lstStyle/>
            <a:p>
              <a:endParaRPr lang="it-IT"/>
            </a:p>
          </p:txBody>
        </p:sp>
        <p:sp>
          <p:nvSpPr>
            <p:cNvPr id="34" name="Line 36"/>
            <p:cNvSpPr>
              <a:spLocks noChangeShapeType="1"/>
            </p:cNvSpPr>
            <p:nvPr/>
          </p:nvSpPr>
          <p:spPr bwMode="auto">
            <a:xfrm>
              <a:off x="3557588" y="2820988"/>
              <a:ext cx="193675" cy="1587"/>
            </a:xfrm>
            <a:prstGeom prst="line">
              <a:avLst/>
            </a:prstGeom>
            <a:noFill/>
            <a:ln w="254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53882" dir="2700000" algn="ctr" rotWithShape="0">
                      <a:srgbClr val="808080"/>
                    </a:outerShdw>
                  </a:effectLst>
                </a14:hiddenEffects>
              </a:ext>
            </a:extLst>
          </p:spPr>
          <p:txBody>
            <a:bodyPr anchor="ctr"/>
            <a:lstStyle/>
            <a:p>
              <a:endParaRPr lang="it-IT"/>
            </a:p>
          </p:txBody>
        </p:sp>
      </p:grpSp>
    </p:spTree>
    <p:extLst>
      <p:ext uri="{BB962C8B-B14F-4D97-AF65-F5344CB8AC3E}">
        <p14:creationId xmlns:p14="http://schemas.microsoft.com/office/powerpoint/2010/main" val="2174816032"/>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026"/>
          <p:cNvSpPr txBox="1">
            <a:spLocks noChangeArrowheads="1"/>
          </p:cNvSpPr>
          <p:nvPr/>
        </p:nvSpPr>
        <p:spPr bwMode="auto">
          <a:xfrm>
            <a:off x="439172" y="260648"/>
            <a:ext cx="8278812" cy="463846"/>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lgn="ctr">
                <a:solidFill>
                  <a:srgbClr val="6699FF"/>
                </a:solidFill>
                <a:miter lim="800000"/>
                <a:headEnd/>
                <a:tailEnd/>
              </a14:hiddenLine>
            </a:ext>
          </a:extLst>
        </p:spPr>
        <p:txBody>
          <a:bodyPr lIns="90000" tIns="46800" rIns="90000" bIns="46800">
            <a:spAutoFit/>
          </a:bodyPr>
          <a:lstStyle/>
          <a:p>
            <a:pPr algn="ctr">
              <a:defRPr/>
            </a:pPr>
            <a:r>
              <a:rPr lang="it-IT" sz="2400" b="1" dirty="0" smtClean="0">
                <a:solidFill>
                  <a:srgbClr val="F26200"/>
                </a:solidFill>
                <a:latin typeface="Georgia" panose="02040502050405020303" pitchFamily="18" charset="0"/>
              </a:rPr>
              <a:t>Il calcolo dei rendimenti realizzati</a:t>
            </a:r>
            <a:endParaRPr lang="it-IT" sz="2400" b="1" dirty="0">
              <a:solidFill>
                <a:srgbClr val="F26200"/>
              </a:solidFill>
              <a:latin typeface="Georgia" panose="02040502050405020303" pitchFamily="18" charset="0"/>
            </a:endParaRPr>
          </a:p>
        </p:txBody>
      </p:sp>
      <p:sp>
        <p:nvSpPr>
          <p:cNvPr id="2" name="Segnaposto numero diapositiva 1"/>
          <p:cNvSpPr>
            <a:spLocks noGrp="1"/>
          </p:cNvSpPr>
          <p:nvPr>
            <p:ph type="sldNum" sz="quarter" idx="4"/>
          </p:nvPr>
        </p:nvSpPr>
        <p:spPr/>
        <p:txBody>
          <a:bodyPr/>
          <a:lstStyle/>
          <a:p>
            <a:fld id="{CEE20744-6222-4AA3-9D45-8592154090B2}" type="slidenum">
              <a:rPr lang="it-IT" smtClean="0"/>
              <a:pPr/>
              <a:t>93</a:t>
            </a:fld>
            <a:endParaRPr lang="it-IT" dirty="0"/>
          </a:p>
        </p:txBody>
      </p:sp>
      <p:grpSp>
        <p:nvGrpSpPr>
          <p:cNvPr id="6" name="Group 72"/>
          <p:cNvGrpSpPr>
            <a:grpSpLocks/>
          </p:cNvGrpSpPr>
          <p:nvPr/>
        </p:nvGrpSpPr>
        <p:grpSpPr bwMode="auto">
          <a:xfrm>
            <a:off x="726770" y="2819717"/>
            <a:ext cx="3515120" cy="1775025"/>
            <a:chOff x="455" y="1736"/>
            <a:chExt cx="1764" cy="743"/>
          </a:xfrm>
        </p:grpSpPr>
        <p:sp>
          <p:nvSpPr>
            <p:cNvPr id="28" name="AutoShape 9"/>
            <p:cNvSpPr>
              <a:spLocks noChangeArrowheads="1"/>
            </p:cNvSpPr>
            <p:nvPr/>
          </p:nvSpPr>
          <p:spPr bwMode="auto">
            <a:xfrm>
              <a:off x="455" y="1945"/>
              <a:ext cx="358" cy="382"/>
            </a:xfrm>
            <a:prstGeom prst="rightArrow">
              <a:avLst>
                <a:gd name="adj1" fmla="val 50000"/>
                <a:gd name="adj2" fmla="val 25000"/>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r>
                <a:rPr lang="it-IT" altLang="it-IT" sz="1000"/>
                <a:t>capitale </a:t>
              </a:r>
            </a:p>
            <a:p>
              <a:pPr eaLnBrk="0" hangingPunct="0"/>
              <a:r>
                <a:rPr lang="it-IT" altLang="it-IT" sz="1000"/>
                <a:t>iniziale</a:t>
              </a:r>
            </a:p>
          </p:txBody>
        </p:sp>
        <p:sp>
          <p:nvSpPr>
            <p:cNvPr id="29" name="AutoShape 10"/>
            <p:cNvSpPr>
              <a:spLocks noChangeArrowheads="1"/>
            </p:cNvSpPr>
            <p:nvPr/>
          </p:nvSpPr>
          <p:spPr bwMode="auto">
            <a:xfrm>
              <a:off x="1759" y="1736"/>
              <a:ext cx="460" cy="316"/>
            </a:xfrm>
            <a:prstGeom prst="leftArrow">
              <a:avLst>
                <a:gd name="adj1" fmla="val 50000"/>
                <a:gd name="adj2" fmla="val 36392"/>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l" eaLnBrk="0" hangingPunct="0"/>
              <a:r>
                <a:rPr lang="it-IT" altLang="it-IT" sz="1000"/>
                <a:t>Montante</a:t>
              </a:r>
            </a:p>
          </p:txBody>
        </p:sp>
        <p:sp>
          <p:nvSpPr>
            <p:cNvPr id="30" name="Line 11"/>
            <p:cNvSpPr>
              <a:spLocks noChangeShapeType="1"/>
            </p:cNvSpPr>
            <p:nvPr/>
          </p:nvSpPr>
          <p:spPr bwMode="auto">
            <a:xfrm>
              <a:off x="865" y="2090"/>
              <a:ext cx="85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sp>
          <p:nvSpPr>
            <p:cNvPr id="31" name="Rectangle 12"/>
            <p:cNvSpPr>
              <a:spLocks noChangeArrowheads="1"/>
            </p:cNvSpPr>
            <p:nvPr/>
          </p:nvSpPr>
          <p:spPr bwMode="auto">
            <a:xfrm>
              <a:off x="865" y="2090"/>
              <a:ext cx="34" cy="131"/>
            </a:xfrm>
            <a:prstGeom prst="rect">
              <a:avLst/>
            </a:prstGeom>
            <a:solidFill>
              <a:srgbClr val="00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sp>
          <p:nvSpPr>
            <p:cNvPr id="32" name="Rectangle 13"/>
            <p:cNvSpPr>
              <a:spLocks noChangeArrowheads="1"/>
            </p:cNvSpPr>
            <p:nvPr/>
          </p:nvSpPr>
          <p:spPr bwMode="auto">
            <a:xfrm>
              <a:off x="1685" y="1871"/>
              <a:ext cx="34" cy="219"/>
            </a:xfrm>
            <a:prstGeom prst="rect">
              <a:avLst/>
            </a:prstGeom>
            <a:solidFill>
              <a:srgbClr val="00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sp>
          <p:nvSpPr>
            <p:cNvPr id="33" name="Rectangle 55"/>
            <p:cNvSpPr>
              <a:spLocks noChangeArrowheads="1"/>
            </p:cNvSpPr>
            <p:nvPr/>
          </p:nvSpPr>
          <p:spPr bwMode="auto">
            <a:xfrm>
              <a:off x="866" y="2287"/>
              <a:ext cx="39"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eaLnBrk="0" hangingPunct="0"/>
              <a:r>
                <a:rPr kumimoji="1" lang="it-IT" altLang="it-IT">
                  <a:solidFill>
                    <a:srgbClr val="000000"/>
                  </a:solidFill>
                  <a:latin typeface="Comic Sans MS" pitchFamily="66" charset="0"/>
                </a:rPr>
                <a:t>t</a:t>
              </a:r>
              <a:r>
                <a:rPr kumimoji="1" lang="it-IT" altLang="it-IT" baseline="-25000">
                  <a:solidFill>
                    <a:srgbClr val="000000"/>
                  </a:solidFill>
                  <a:latin typeface="Comic Sans MS" pitchFamily="66" charset="0"/>
                </a:rPr>
                <a:t>0</a:t>
              </a:r>
            </a:p>
          </p:txBody>
        </p:sp>
        <p:sp>
          <p:nvSpPr>
            <p:cNvPr id="34" name="Rectangle 56"/>
            <p:cNvSpPr>
              <a:spLocks noChangeArrowheads="1"/>
            </p:cNvSpPr>
            <p:nvPr/>
          </p:nvSpPr>
          <p:spPr bwMode="auto">
            <a:xfrm>
              <a:off x="1540" y="2272"/>
              <a:ext cx="348"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kumimoji="1" lang="it-IT" altLang="it-IT">
                  <a:solidFill>
                    <a:srgbClr val="000000"/>
                  </a:solidFill>
                  <a:latin typeface="Comic Sans MS" pitchFamily="66" charset="0"/>
                </a:rPr>
                <a:t>T finale</a:t>
              </a:r>
              <a:endParaRPr kumimoji="1" lang="it-IT" altLang="it-IT" sz="2000">
                <a:latin typeface="Tahoma" charset="0"/>
              </a:endParaRPr>
            </a:p>
          </p:txBody>
        </p:sp>
      </p:grpSp>
      <p:sp>
        <p:nvSpPr>
          <p:cNvPr id="7" name="Oval 62"/>
          <p:cNvSpPr>
            <a:spLocks noChangeArrowheads="1"/>
          </p:cNvSpPr>
          <p:nvPr/>
        </p:nvSpPr>
        <p:spPr bwMode="auto">
          <a:xfrm>
            <a:off x="802493" y="2473313"/>
            <a:ext cx="942546" cy="525579"/>
          </a:xfrm>
          <a:prstGeom prst="ellipse">
            <a:avLst/>
          </a:prstGeom>
          <a:noFill/>
          <a:ln w="19050">
            <a:solidFill>
              <a:schemeClr val="accent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GB" altLang="it-IT" sz="1100">
                <a:solidFill>
                  <a:srgbClr val="000000"/>
                </a:solidFill>
              </a:rPr>
              <a:t>Step1</a:t>
            </a:r>
            <a:endParaRPr lang="it-IT" altLang="it-IT" sz="1100">
              <a:solidFill>
                <a:srgbClr val="000000"/>
              </a:solidFill>
            </a:endParaRPr>
          </a:p>
        </p:txBody>
      </p:sp>
      <p:sp>
        <p:nvSpPr>
          <p:cNvPr id="8" name="Oval 66"/>
          <p:cNvSpPr>
            <a:spLocks noChangeArrowheads="1"/>
          </p:cNvSpPr>
          <p:nvPr/>
        </p:nvSpPr>
        <p:spPr bwMode="auto">
          <a:xfrm>
            <a:off x="4676298" y="2454201"/>
            <a:ext cx="942546" cy="525579"/>
          </a:xfrm>
          <a:prstGeom prst="ellipse">
            <a:avLst/>
          </a:prstGeom>
          <a:noFill/>
          <a:ln w="19050">
            <a:solidFill>
              <a:schemeClr val="accent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GB" altLang="it-IT" sz="1100">
                <a:solidFill>
                  <a:srgbClr val="000000"/>
                </a:solidFill>
              </a:rPr>
              <a:t>Step2</a:t>
            </a:r>
            <a:endParaRPr lang="it-IT" altLang="it-IT" sz="1100">
              <a:solidFill>
                <a:srgbClr val="000000"/>
              </a:solidFill>
            </a:endParaRPr>
          </a:p>
        </p:txBody>
      </p:sp>
      <p:grpSp>
        <p:nvGrpSpPr>
          <p:cNvPr id="9" name="Group 73"/>
          <p:cNvGrpSpPr>
            <a:grpSpLocks/>
          </p:cNvGrpSpPr>
          <p:nvPr/>
        </p:nvGrpSpPr>
        <p:grpSpPr bwMode="auto">
          <a:xfrm>
            <a:off x="4584634" y="2929610"/>
            <a:ext cx="3875798" cy="1521791"/>
            <a:chOff x="2319" y="1790"/>
            <a:chExt cx="1945" cy="637"/>
          </a:xfrm>
        </p:grpSpPr>
        <p:sp>
          <p:nvSpPr>
            <p:cNvPr id="13" name="Line 40"/>
            <p:cNvSpPr>
              <a:spLocks noChangeShapeType="1"/>
            </p:cNvSpPr>
            <p:nvPr/>
          </p:nvSpPr>
          <p:spPr bwMode="auto">
            <a:xfrm>
              <a:off x="2753" y="2112"/>
              <a:ext cx="1009"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sp>
          <p:nvSpPr>
            <p:cNvPr id="14" name="Rectangle 41"/>
            <p:cNvSpPr>
              <a:spLocks noChangeArrowheads="1"/>
            </p:cNvSpPr>
            <p:nvPr/>
          </p:nvSpPr>
          <p:spPr bwMode="auto">
            <a:xfrm>
              <a:off x="2753" y="2112"/>
              <a:ext cx="40" cy="145"/>
            </a:xfrm>
            <a:prstGeom prst="rect">
              <a:avLst/>
            </a:prstGeom>
            <a:solidFill>
              <a:srgbClr val="00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sp>
          <p:nvSpPr>
            <p:cNvPr id="15" name="Rectangle 42"/>
            <p:cNvSpPr>
              <a:spLocks noChangeArrowheads="1"/>
            </p:cNvSpPr>
            <p:nvPr/>
          </p:nvSpPr>
          <p:spPr bwMode="auto">
            <a:xfrm>
              <a:off x="3721" y="1870"/>
              <a:ext cx="41" cy="242"/>
            </a:xfrm>
            <a:prstGeom prst="rect">
              <a:avLst/>
            </a:prstGeom>
            <a:solidFill>
              <a:srgbClr val="00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sp>
          <p:nvSpPr>
            <p:cNvPr id="16" name="Rectangle 43"/>
            <p:cNvSpPr>
              <a:spLocks noChangeArrowheads="1"/>
            </p:cNvSpPr>
            <p:nvPr/>
          </p:nvSpPr>
          <p:spPr bwMode="auto">
            <a:xfrm>
              <a:off x="2864" y="1938"/>
              <a:ext cx="40" cy="169"/>
            </a:xfrm>
            <a:prstGeom prst="rect">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sp>
          <p:nvSpPr>
            <p:cNvPr id="17" name="Rectangle 44"/>
            <p:cNvSpPr>
              <a:spLocks noChangeArrowheads="1"/>
            </p:cNvSpPr>
            <p:nvPr/>
          </p:nvSpPr>
          <p:spPr bwMode="auto">
            <a:xfrm>
              <a:off x="2992" y="1938"/>
              <a:ext cx="39" cy="169"/>
            </a:xfrm>
            <a:prstGeom prst="rect">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sp>
          <p:nvSpPr>
            <p:cNvPr id="18" name="Rectangle 45"/>
            <p:cNvSpPr>
              <a:spLocks noChangeArrowheads="1"/>
            </p:cNvSpPr>
            <p:nvPr/>
          </p:nvSpPr>
          <p:spPr bwMode="auto">
            <a:xfrm>
              <a:off x="3314" y="1938"/>
              <a:ext cx="41" cy="169"/>
            </a:xfrm>
            <a:prstGeom prst="rect">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sp>
          <p:nvSpPr>
            <p:cNvPr id="19" name="Rectangle 46"/>
            <p:cNvSpPr>
              <a:spLocks noChangeArrowheads="1"/>
            </p:cNvSpPr>
            <p:nvPr/>
          </p:nvSpPr>
          <p:spPr bwMode="auto">
            <a:xfrm>
              <a:off x="3610" y="2115"/>
              <a:ext cx="40" cy="169"/>
            </a:xfrm>
            <a:prstGeom prst="rect">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sp>
          <p:nvSpPr>
            <p:cNvPr id="20" name="AutoShape 48"/>
            <p:cNvSpPr>
              <a:spLocks noChangeArrowheads="1"/>
            </p:cNvSpPr>
            <p:nvPr/>
          </p:nvSpPr>
          <p:spPr bwMode="auto">
            <a:xfrm>
              <a:off x="3778" y="1790"/>
              <a:ext cx="486" cy="298"/>
            </a:xfrm>
            <a:prstGeom prst="leftArrow">
              <a:avLst>
                <a:gd name="adj1" fmla="val 50000"/>
                <a:gd name="adj2" fmla="val 40772"/>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l" eaLnBrk="0" hangingPunct="0"/>
              <a:r>
                <a:rPr lang="it-IT" altLang="it-IT" sz="1000"/>
                <a:t>Montante</a:t>
              </a:r>
            </a:p>
          </p:txBody>
        </p:sp>
        <p:sp>
          <p:nvSpPr>
            <p:cNvPr id="21" name="Rectangle 49"/>
            <p:cNvSpPr>
              <a:spLocks noChangeArrowheads="1"/>
            </p:cNvSpPr>
            <p:nvPr/>
          </p:nvSpPr>
          <p:spPr bwMode="auto">
            <a:xfrm>
              <a:off x="2732" y="2305"/>
              <a:ext cx="84"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kumimoji="1" lang="it-IT" altLang="it-IT">
                  <a:solidFill>
                    <a:srgbClr val="000000"/>
                  </a:solidFill>
                  <a:latin typeface="Comic Sans MS" pitchFamily="66" charset="0"/>
                </a:rPr>
                <a:t>t</a:t>
              </a:r>
              <a:r>
                <a:rPr kumimoji="1" lang="it-IT" altLang="it-IT" baseline="-25000">
                  <a:solidFill>
                    <a:srgbClr val="000000"/>
                  </a:solidFill>
                  <a:latin typeface="Comic Sans MS" pitchFamily="66" charset="0"/>
                </a:rPr>
                <a:t>0</a:t>
              </a:r>
            </a:p>
          </p:txBody>
        </p:sp>
        <p:sp>
          <p:nvSpPr>
            <p:cNvPr id="22" name="Rectangle 50"/>
            <p:cNvSpPr>
              <a:spLocks noChangeArrowheads="1"/>
            </p:cNvSpPr>
            <p:nvPr/>
          </p:nvSpPr>
          <p:spPr bwMode="auto">
            <a:xfrm>
              <a:off x="2854" y="2309"/>
              <a:ext cx="74"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kumimoji="1" lang="it-IT" altLang="it-IT">
                  <a:solidFill>
                    <a:srgbClr val="000000"/>
                  </a:solidFill>
                  <a:latin typeface="Comic Sans MS" pitchFamily="66" charset="0"/>
                </a:rPr>
                <a:t>t</a:t>
              </a:r>
              <a:r>
                <a:rPr kumimoji="1" lang="it-IT" altLang="it-IT" baseline="-25000">
                  <a:solidFill>
                    <a:srgbClr val="000000"/>
                  </a:solidFill>
                  <a:latin typeface="Comic Sans MS" pitchFamily="66" charset="0"/>
                </a:rPr>
                <a:t>1</a:t>
              </a:r>
            </a:p>
          </p:txBody>
        </p:sp>
        <p:sp>
          <p:nvSpPr>
            <p:cNvPr id="23" name="Rectangle 51"/>
            <p:cNvSpPr>
              <a:spLocks noChangeArrowheads="1"/>
            </p:cNvSpPr>
            <p:nvPr/>
          </p:nvSpPr>
          <p:spPr bwMode="auto">
            <a:xfrm>
              <a:off x="2967" y="2311"/>
              <a:ext cx="84"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kumimoji="1" lang="it-IT" altLang="it-IT">
                  <a:solidFill>
                    <a:srgbClr val="000000"/>
                  </a:solidFill>
                  <a:latin typeface="Comic Sans MS" pitchFamily="66" charset="0"/>
                </a:rPr>
                <a:t>t</a:t>
              </a:r>
              <a:r>
                <a:rPr kumimoji="1" lang="it-IT" altLang="it-IT" baseline="-25000">
                  <a:solidFill>
                    <a:srgbClr val="000000"/>
                  </a:solidFill>
                  <a:latin typeface="Comic Sans MS" pitchFamily="66" charset="0"/>
                </a:rPr>
                <a:t>2</a:t>
              </a:r>
            </a:p>
          </p:txBody>
        </p:sp>
        <p:sp>
          <p:nvSpPr>
            <p:cNvPr id="24" name="Rectangle 52"/>
            <p:cNvSpPr>
              <a:spLocks noChangeArrowheads="1"/>
            </p:cNvSpPr>
            <p:nvPr/>
          </p:nvSpPr>
          <p:spPr bwMode="auto">
            <a:xfrm>
              <a:off x="3290" y="2311"/>
              <a:ext cx="84"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kumimoji="1" lang="it-IT" altLang="it-IT">
                  <a:solidFill>
                    <a:srgbClr val="000000"/>
                  </a:solidFill>
                  <a:latin typeface="Comic Sans MS" pitchFamily="66" charset="0"/>
                </a:rPr>
                <a:t>t</a:t>
              </a:r>
              <a:r>
                <a:rPr kumimoji="1" lang="it-IT" altLang="it-IT" baseline="-25000">
                  <a:solidFill>
                    <a:srgbClr val="000000"/>
                  </a:solidFill>
                  <a:latin typeface="Comic Sans MS" pitchFamily="66" charset="0"/>
                </a:rPr>
                <a:t>3</a:t>
              </a:r>
            </a:p>
          </p:txBody>
        </p:sp>
        <p:sp>
          <p:nvSpPr>
            <p:cNvPr id="25" name="Rectangle 53"/>
            <p:cNvSpPr>
              <a:spLocks noChangeArrowheads="1"/>
            </p:cNvSpPr>
            <p:nvPr/>
          </p:nvSpPr>
          <p:spPr bwMode="auto">
            <a:xfrm>
              <a:off x="3590" y="2312"/>
              <a:ext cx="84"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kumimoji="1" lang="it-IT" altLang="it-IT">
                  <a:solidFill>
                    <a:srgbClr val="000000"/>
                  </a:solidFill>
                  <a:latin typeface="Comic Sans MS" pitchFamily="66" charset="0"/>
                </a:rPr>
                <a:t>t</a:t>
              </a:r>
              <a:r>
                <a:rPr kumimoji="1" lang="it-IT" altLang="it-IT" baseline="-25000">
                  <a:solidFill>
                    <a:srgbClr val="000000"/>
                  </a:solidFill>
                  <a:latin typeface="Comic Sans MS" pitchFamily="66" charset="0"/>
                </a:rPr>
                <a:t>4</a:t>
              </a:r>
            </a:p>
          </p:txBody>
        </p:sp>
        <p:sp>
          <p:nvSpPr>
            <p:cNvPr id="26" name="Rectangle 54"/>
            <p:cNvSpPr>
              <a:spLocks noChangeArrowheads="1"/>
            </p:cNvSpPr>
            <p:nvPr/>
          </p:nvSpPr>
          <p:spPr bwMode="auto">
            <a:xfrm>
              <a:off x="3746" y="2305"/>
              <a:ext cx="348"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kumimoji="1" lang="it-IT" altLang="it-IT">
                  <a:solidFill>
                    <a:srgbClr val="000000"/>
                  </a:solidFill>
                  <a:latin typeface="Comic Sans MS" pitchFamily="66" charset="0"/>
                </a:rPr>
                <a:t>T finale</a:t>
              </a:r>
              <a:endParaRPr kumimoji="1" lang="it-IT" altLang="it-IT" sz="2000">
                <a:latin typeface="Tahoma" charset="0"/>
              </a:endParaRPr>
            </a:p>
          </p:txBody>
        </p:sp>
        <p:sp>
          <p:nvSpPr>
            <p:cNvPr id="27" name="AutoShape 69"/>
            <p:cNvSpPr>
              <a:spLocks noChangeArrowheads="1"/>
            </p:cNvSpPr>
            <p:nvPr/>
          </p:nvSpPr>
          <p:spPr bwMode="auto">
            <a:xfrm>
              <a:off x="2319" y="1937"/>
              <a:ext cx="358" cy="382"/>
            </a:xfrm>
            <a:prstGeom prst="rightArrow">
              <a:avLst>
                <a:gd name="adj1" fmla="val 50000"/>
                <a:gd name="adj2" fmla="val 25000"/>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r>
                <a:rPr lang="it-IT" altLang="it-IT" sz="1000"/>
                <a:t>capitale </a:t>
              </a:r>
            </a:p>
            <a:p>
              <a:pPr eaLnBrk="0" hangingPunct="0"/>
              <a:r>
                <a:rPr lang="it-IT" altLang="it-IT" sz="1000"/>
                <a:t>iniziale</a:t>
              </a:r>
            </a:p>
          </p:txBody>
        </p:sp>
      </p:grpSp>
      <p:sp>
        <p:nvSpPr>
          <p:cNvPr id="10" name="Oval 70"/>
          <p:cNvSpPr>
            <a:spLocks noChangeArrowheads="1"/>
          </p:cNvSpPr>
          <p:nvPr/>
        </p:nvSpPr>
        <p:spPr bwMode="auto">
          <a:xfrm>
            <a:off x="704850" y="4919645"/>
            <a:ext cx="1090007" cy="525579"/>
          </a:xfrm>
          <a:prstGeom prst="ellipse">
            <a:avLst/>
          </a:prstGeom>
          <a:noFill/>
          <a:ln w="19050">
            <a:solidFill>
              <a:schemeClr val="accent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en-GB" altLang="it-IT" sz="1100">
                <a:solidFill>
                  <a:srgbClr val="000000"/>
                </a:solidFill>
              </a:rPr>
              <a:t>Step1b</a:t>
            </a:r>
            <a:endParaRPr lang="it-IT" altLang="it-IT" sz="1100">
              <a:solidFill>
                <a:srgbClr val="000000"/>
              </a:solidFill>
            </a:endParaRPr>
          </a:p>
        </p:txBody>
      </p:sp>
      <p:sp>
        <p:nvSpPr>
          <p:cNvPr id="12" name="Oval 71"/>
          <p:cNvSpPr>
            <a:spLocks noChangeArrowheads="1"/>
          </p:cNvSpPr>
          <p:nvPr/>
        </p:nvSpPr>
        <p:spPr bwMode="auto">
          <a:xfrm>
            <a:off x="4500941" y="4900533"/>
            <a:ext cx="1101962" cy="525579"/>
          </a:xfrm>
          <a:prstGeom prst="ellipse">
            <a:avLst/>
          </a:prstGeom>
          <a:noFill/>
          <a:ln w="19050">
            <a:solidFill>
              <a:schemeClr val="accent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en-GB" altLang="it-IT" sz="1100">
                <a:solidFill>
                  <a:srgbClr val="000000"/>
                </a:solidFill>
              </a:rPr>
              <a:t>Step2b</a:t>
            </a:r>
            <a:endParaRPr lang="it-IT" altLang="it-IT" sz="1100">
              <a:solidFill>
                <a:srgbClr val="000000"/>
              </a:solidFill>
            </a:endParaRPr>
          </a:p>
        </p:txBody>
      </p:sp>
      <p:sp>
        <p:nvSpPr>
          <p:cNvPr id="35" name="Rectangle 68"/>
          <p:cNvSpPr>
            <a:spLocks noChangeArrowheads="1"/>
          </p:cNvSpPr>
          <p:nvPr/>
        </p:nvSpPr>
        <p:spPr bwMode="auto">
          <a:xfrm>
            <a:off x="5863472" y="1242906"/>
            <a:ext cx="2332517" cy="54313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it-IT" altLang="it-IT" sz="1400" dirty="0"/>
              <a:t>I flussi di cassa</a:t>
            </a:r>
          </a:p>
        </p:txBody>
      </p:sp>
    </p:spTree>
    <p:extLst>
      <p:ext uri="{BB962C8B-B14F-4D97-AF65-F5344CB8AC3E}">
        <p14:creationId xmlns:p14="http://schemas.microsoft.com/office/powerpoint/2010/main" val="2455749252"/>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026"/>
          <p:cNvSpPr txBox="1">
            <a:spLocks noChangeArrowheads="1"/>
          </p:cNvSpPr>
          <p:nvPr/>
        </p:nvSpPr>
        <p:spPr bwMode="auto">
          <a:xfrm>
            <a:off x="439172" y="260648"/>
            <a:ext cx="8278812" cy="463846"/>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lgn="ctr">
                <a:solidFill>
                  <a:srgbClr val="6699FF"/>
                </a:solidFill>
                <a:miter lim="800000"/>
                <a:headEnd/>
                <a:tailEnd/>
              </a14:hiddenLine>
            </a:ext>
          </a:extLst>
        </p:spPr>
        <p:txBody>
          <a:bodyPr lIns="90000" tIns="46800" rIns="90000" bIns="46800">
            <a:spAutoFit/>
          </a:bodyPr>
          <a:lstStyle/>
          <a:p>
            <a:pPr algn="ctr">
              <a:defRPr/>
            </a:pPr>
            <a:r>
              <a:rPr lang="it-IT" sz="2400" b="1" dirty="0">
                <a:solidFill>
                  <a:srgbClr val="F26200"/>
                </a:solidFill>
                <a:latin typeface="Georgia" panose="02040502050405020303" pitchFamily="18" charset="0"/>
              </a:rPr>
              <a:t>Quale tipo di capitalizzazione? </a:t>
            </a:r>
          </a:p>
        </p:txBody>
      </p:sp>
      <p:sp>
        <p:nvSpPr>
          <p:cNvPr id="2" name="Segnaposto numero diapositiva 1"/>
          <p:cNvSpPr>
            <a:spLocks noGrp="1"/>
          </p:cNvSpPr>
          <p:nvPr>
            <p:ph type="sldNum" sz="quarter" idx="4"/>
          </p:nvPr>
        </p:nvSpPr>
        <p:spPr/>
        <p:txBody>
          <a:bodyPr/>
          <a:lstStyle/>
          <a:p>
            <a:fld id="{CEE20744-6222-4AA3-9D45-8592154090B2}" type="slidenum">
              <a:rPr lang="it-IT" smtClean="0"/>
              <a:pPr/>
              <a:t>94</a:t>
            </a:fld>
            <a:endParaRPr lang="it-IT" dirty="0"/>
          </a:p>
        </p:txBody>
      </p:sp>
      <p:sp>
        <p:nvSpPr>
          <p:cNvPr id="6" name="Text Box 47"/>
          <p:cNvSpPr txBox="1">
            <a:spLocks noChangeArrowheads="1"/>
          </p:cNvSpPr>
          <p:nvPr/>
        </p:nvSpPr>
        <p:spPr bwMode="auto">
          <a:xfrm>
            <a:off x="921121" y="1885153"/>
            <a:ext cx="230939" cy="6179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endParaRPr lang="en-GB" altLang="it-IT"/>
          </a:p>
        </p:txBody>
      </p:sp>
      <p:sp>
        <p:nvSpPr>
          <p:cNvPr id="7" name="Text Box 78"/>
          <p:cNvSpPr txBox="1">
            <a:spLocks noChangeArrowheads="1"/>
          </p:cNvSpPr>
          <p:nvPr/>
        </p:nvSpPr>
        <p:spPr bwMode="auto">
          <a:xfrm>
            <a:off x="1063997" y="4239031"/>
            <a:ext cx="6460331"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r>
              <a:rPr lang="it-IT" altLang="it-IT" sz="1600"/>
              <a:t>Investimenti con orizzonte temporale superiore all’anno</a:t>
            </a:r>
          </a:p>
        </p:txBody>
      </p:sp>
      <p:sp>
        <p:nvSpPr>
          <p:cNvPr id="8" name="Text Box 80"/>
          <p:cNvSpPr txBox="1">
            <a:spLocks noChangeArrowheads="1"/>
          </p:cNvSpPr>
          <p:nvPr/>
        </p:nvSpPr>
        <p:spPr bwMode="auto">
          <a:xfrm>
            <a:off x="1013197" y="2715773"/>
            <a:ext cx="631898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r>
              <a:rPr lang="it-IT" altLang="it-IT" sz="1600"/>
              <a:t>Investimenti con orizzonte temporale inferiore all’anno</a:t>
            </a:r>
          </a:p>
        </p:txBody>
      </p:sp>
      <p:sp>
        <p:nvSpPr>
          <p:cNvPr id="9" name="Text Box 81"/>
          <p:cNvSpPr txBox="1">
            <a:spLocks noChangeArrowheads="1"/>
          </p:cNvSpPr>
          <p:nvPr/>
        </p:nvSpPr>
        <p:spPr bwMode="auto">
          <a:xfrm>
            <a:off x="1013197" y="1698624"/>
            <a:ext cx="2946468"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it-IT" altLang="it-IT" sz="1600"/>
              <a:t>Durata dell’investimento</a:t>
            </a:r>
          </a:p>
        </p:txBody>
      </p:sp>
      <p:sp>
        <p:nvSpPr>
          <p:cNvPr id="10" name="Line 82"/>
          <p:cNvSpPr>
            <a:spLocks noChangeShapeType="1"/>
          </p:cNvSpPr>
          <p:nvPr/>
        </p:nvSpPr>
        <p:spPr bwMode="auto">
          <a:xfrm>
            <a:off x="3378572" y="1893090"/>
            <a:ext cx="637074"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it-IT"/>
          </a:p>
        </p:txBody>
      </p:sp>
      <p:sp>
        <p:nvSpPr>
          <p:cNvPr id="12" name="Text Box 83"/>
          <p:cNvSpPr txBox="1">
            <a:spLocks noChangeArrowheads="1"/>
          </p:cNvSpPr>
          <p:nvPr/>
        </p:nvSpPr>
        <p:spPr bwMode="auto">
          <a:xfrm>
            <a:off x="4011984" y="1698624"/>
            <a:ext cx="3241115"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it-IT" altLang="it-IT" sz="1600"/>
              <a:t>Regime di capitalizzazione</a:t>
            </a:r>
          </a:p>
        </p:txBody>
      </p:sp>
      <p:sp>
        <p:nvSpPr>
          <p:cNvPr id="13" name="Oval 84"/>
          <p:cNvSpPr>
            <a:spLocks noChangeArrowheads="1"/>
          </p:cNvSpPr>
          <p:nvPr/>
        </p:nvSpPr>
        <p:spPr bwMode="auto">
          <a:xfrm>
            <a:off x="1189410" y="1446213"/>
            <a:ext cx="941675" cy="367873"/>
          </a:xfrm>
          <a:prstGeom prst="ellipse">
            <a:avLst/>
          </a:prstGeom>
          <a:noFill/>
          <a:ln w="19050">
            <a:solidFill>
              <a:schemeClr val="accent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GB" altLang="it-IT" sz="1100" dirty="0">
                <a:solidFill>
                  <a:srgbClr val="000000"/>
                </a:solidFill>
              </a:rPr>
              <a:t>Step1</a:t>
            </a:r>
            <a:endParaRPr lang="it-IT" altLang="it-IT" sz="1100" dirty="0">
              <a:solidFill>
                <a:srgbClr val="000000"/>
              </a:solidFill>
            </a:endParaRPr>
          </a:p>
        </p:txBody>
      </p:sp>
      <p:sp>
        <p:nvSpPr>
          <p:cNvPr id="14" name="Oval 85"/>
          <p:cNvSpPr>
            <a:spLocks noChangeArrowheads="1"/>
          </p:cNvSpPr>
          <p:nvPr/>
        </p:nvSpPr>
        <p:spPr bwMode="auto">
          <a:xfrm>
            <a:off x="4110410" y="1420813"/>
            <a:ext cx="941675" cy="367873"/>
          </a:xfrm>
          <a:prstGeom prst="ellipse">
            <a:avLst/>
          </a:prstGeom>
          <a:noFill/>
          <a:ln w="19050">
            <a:solidFill>
              <a:schemeClr val="accent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GB" altLang="it-IT" sz="1100">
                <a:solidFill>
                  <a:srgbClr val="000000"/>
                </a:solidFill>
              </a:rPr>
              <a:t>Step2</a:t>
            </a:r>
            <a:endParaRPr lang="it-IT" altLang="it-IT" sz="1100">
              <a:solidFill>
                <a:srgbClr val="000000"/>
              </a:solidFill>
            </a:endParaRPr>
          </a:p>
        </p:txBody>
      </p:sp>
      <p:sp>
        <p:nvSpPr>
          <p:cNvPr id="15" name="Oval 86"/>
          <p:cNvSpPr>
            <a:spLocks noChangeArrowheads="1"/>
          </p:cNvSpPr>
          <p:nvPr/>
        </p:nvSpPr>
        <p:spPr bwMode="auto">
          <a:xfrm>
            <a:off x="1151310" y="2450662"/>
            <a:ext cx="941675" cy="367873"/>
          </a:xfrm>
          <a:prstGeom prst="ellipse">
            <a:avLst/>
          </a:prstGeom>
          <a:noFill/>
          <a:ln w="19050">
            <a:solidFill>
              <a:schemeClr val="accent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GB" altLang="it-IT" sz="1100">
                <a:solidFill>
                  <a:srgbClr val="000000"/>
                </a:solidFill>
              </a:rPr>
              <a:t>Step3</a:t>
            </a:r>
            <a:endParaRPr lang="it-IT" altLang="it-IT" sz="1100">
              <a:solidFill>
                <a:srgbClr val="000000"/>
              </a:solidFill>
            </a:endParaRPr>
          </a:p>
        </p:txBody>
      </p:sp>
      <p:sp>
        <p:nvSpPr>
          <p:cNvPr id="16" name="Oval 87"/>
          <p:cNvSpPr>
            <a:spLocks noChangeArrowheads="1"/>
          </p:cNvSpPr>
          <p:nvPr/>
        </p:nvSpPr>
        <p:spPr bwMode="auto">
          <a:xfrm>
            <a:off x="1164011" y="3986620"/>
            <a:ext cx="941675" cy="367873"/>
          </a:xfrm>
          <a:prstGeom prst="ellipse">
            <a:avLst/>
          </a:prstGeom>
          <a:noFill/>
          <a:ln w="19050">
            <a:solidFill>
              <a:schemeClr val="accent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GB" altLang="it-IT" sz="1100">
                <a:solidFill>
                  <a:srgbClr val="000000"/>
                </a:solidFill>
              </a:rPr>
              <a:t>Step4</a:t>
            </a:r>
            <a:endParaRPr lang="it-IT" altLang="it-IT" sz="1100">
              <a:solidFill>
                <a:srgbClr val="000000"/>
              </a:solidFill>
            </a:endParaRPr>
          </a:p>
        </p:txBody>
      </p:sp>
      <p:sp>
        <p:nvSpPr>
          <p:cNvPr id="17" name="Text Box 80"/>
          <p:cNvSpPr txBox="1">
            <a:spLocks noChangeArrowheads="1"/>
          </p:cNvSpPr>
          <p:nvPr/>
        </p:nvSpPr>
        <p:spPr bwMode="auto">
          <a:xfrm>
            <a:off x="2680838" y="3244438"/>
            <a:ext cx="4742493"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algn="l">
              <a:buAutoNum type="alphaLcParenR"/>
            </a:pPr>
            <a:r>
              <a:rPr lang="it-IT" altLang="it-IT" sz="1600" dirty="0" smtClean="0"/>
              <a:t>Capitalizzazione semplice</a:t>
            </a:r>
          </a:p>
          <a:p>
            <a:pPr marL="342900" indent="-342900" algn="l">
              <a:buAutoNum type="alphaLcParenR"/>
            </a:pPr>
            <a:r>
              <a:rPr lang="it-IT" altLang="it-IT" sz="1600" dirty="0" smtClean="0"/>
              <a:t>Capitalizzazione composta</a:t>
            </a:r>
            <a:endParaRPr lang="it-IT" altLang="it-IT" sz="1600" dirty="0"/>
          </a:p>
        </p:txBody>
      </p:sp>
      <p:sp>
        <p:nvSpPr>
          <p:cNvPr id="19" name="Text Box 80"/>
          <p:cNvSpPr txBox="1">
            <a:spLocks noChangeArrowheads="1"/>
          </p:cNvSpPr>
          <p:nvPr/>
        </p:nvSpPr>
        <p:spPr bwMode="auto">
          <a:xfrm>
            <a:off x="2680837" y="4822853"/>
            <a:ext cx="4742493"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algn="l">
              <a:buAutoNum type="alphaLcParenR"/>
            </a:pPr>
            <a:r>
              <a:rPr lang="it-IT" altLang="it-IT" sz="1600" dirty="0" smtClean="0"/>
              <a:t>Capitalizzazione semplice</a:t>
            </a:r>
          </a:p>
          <a:p>
            <a:pPr marL="342900" indent="-342900" algn="l">
              <a:buAutoNum type="alphaLcParenR"/>
            </a:pPr>
            <a:r>
              <a:rPr lang="it-IT" altLang="it-IT" sz="1600" dirty="0" smtClean="0"/>
              <a:t>Capitalizzazione composta</a:t>
            </a:r>
            <a:endParaRPr lang="it-IT" altLang="it-IT" sz="1600" dirty="0"/>
          </a:p>
        </p:txBody>
      </p:sp>
    </p:spTree>
    <p:extLst>
      <p:ext uri="{BB962C8B-B14F-4D97-AF65-F5344CB8AC3E}">
        <p14:creationId xmlns:p14="http://schemas.microsoft.com/office/powerpoint/2010/main" val="3519193573"/>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026"/>
          <p:cNvSpPr txBox="1">
            <a:spLocks noChangeArrowheads="1"/>
          </p:cNvSpPr>
          <p:nvPr/>
        </p:nvSpPr>
        <p:spPr bwMode="auto">
          <a:xfrm>
            <a:off x="439172" y="260648"/>
            <a:ext cx="8278812" cy="463846"/>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lgn="ctr">
                <a:solidFill>
                  <a:srgbClr val="6699FF"/>
                </a:solidFill>
                <a:miter lim="800000"/>
                <a:headEnd/>
                <a:tailEnd/>
              </a14:hiddenLine>
            </a:ext>
          </a:extLst>
        </p:spPr>
        <p:txBody>
          <a:bodyPr lIns="90000" tIns="46800" rIns="90000" bIns="46800">
            <a:spAutoFit/>
          </a:bodyPr>
          <a:lstStyle/>
          <a:p>
            <a:pPr algn="ctr">
              <a:defRPr/>
            </a:pPr>
            <a:r>
              <a:rPr lang="it-IT" sz="2400" b="1" dirty="0">
                <a:solidFill>
                  <a:srgbClr val="F26200"/>
                </a:solidFill>
                <a:latin typeface="Georgia" panose="02040502050405020303" pitchFamily="18" charset="0"/>
              </a:rPr>
              <a:t>(Feedback: Quale tipo di capitalizzazione</a:t>
            </a:r>
            <a:r>
              <a:rPr lang="it-IT" sz="2400" b="1" dirty="0" smtClean="0">
                <a:solidFill>
                  <a:srgbClr val="F26200"/>
                </a:solidFill>
                <a:latin typeface="Georgia" panose="02040502050405020303" pitchFamily="18" charset="0"/>
              </a:rPr>
              <a:t>?)</a:t>
            </a:r>
            <a:endParaRPr lang="it-IT" sz="2400" b="1" dirty="0">
              <a:solidFill>
                <a:srgbClr val="F26200"/>
              </a:solidFill>
              <a:latin typeface="Georgia" panose="02040502050405020303" pitchFamily="18" charset="0"/>
            </a:endParaRPr>
          </a:p>
        </p:txBody>
      </p:sp>
      <p:sp>
        <p:nvSpPr>
          <p:cNvPr id="11" name="Text Box 6"/>
          <p:cNvSpPr txBox="1">
            <a:spLocks noChangeArrowheads="1"/>
          </p:cNvSpPr>
          <p:nvPr/>
        </p:nvSpPr>
        <p:spPr bwMode="auto">
          <a:xfrm>
            <a:off x="414743" y="1124744"/>
            <a:ext cx="8322696" cy="15973604"/>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pPr marL="0" lvl="1" algn="just">
              <a:lnSpc>
                <a:spcPct val="120000"/>
              </a:lnSpc>
            </a:pPr>
            <a:r>
              <a:rPr lang="it-IT" sz="2000" dirty="0"/>
              <a:t>Feedback videata precedente </a:t>
            </a:r>
          </a:p>
          <a:p>
            <a:pPr marL="0" lvl="1" algn="just">
              <a:lnSpc>
                <a:spcPct val="120000"/>
              </a:lnSpc>
            </a:pPr>
            <a:endParaRPr lang="it-IT" sz="2000" dirty="0"/>
          </a:p>
          <a:p>
            <a:pPr marL="0" lvl="1" algn="just">
              <a:lnSpc>
                <a:spcPct val="120000"/>
              </a:lnSpc>
            </a:pPr>
            <a:r>
              <a:rPr lang="it-IT" sz="2000" b="1" dirty="0"/>
              <a:t>ATTIVAZIONE IN STEP3 </a:t>
            </a:r>
          </a:p>
          <a:p>
            <a:pPr marL="0" lvl="1" algn="just">
              <a:lnSpc>
                <a:spcPct val="120000"/>
              </a:lnSpc>
            </a:pPr>
            <a:r>
              <a:rPr lang="it-IT" sz="2000" dirty="0"/>
              <a:t>Se viene selezionata l’opzione A: </a:t>
            </a:r>
          </a:p>
          <a:p>
            <a:pPr marL="0" lvl="1" algn="just">
              <a:lnSpc>
                <a:spcPct val="120000"/>
              </a:lnSpc>
            </a:pPr>
            <a:r>
              <a:rPr lang="it-IT" sz="2000" dirty="0"/>
              <a:t>Corretto! Questo regime di capitalizzazione è utilizzato per investimenti di breve durata, generalmente inferiori all’anno. </a:t>
            </a:r>
            <a:endParaRPr lang="it-IT" sz="2000" dirty="0" smtClean="0"/>
          </a:p>
          <a:p>
            <a:pPr marL="0" lvl="1" algn="just">
              <a:lnSpc>
                <a:spcPct val="120000"/>
              </a:lnSpc>
            </a:pPr>
            <a:endParaRPr lang="it-IT" sz="2000" dirty="0"/>
          </a:p>
          <a:p>
            <a:pPr marL="0" lvl="1" algn="just">
              <a:lnSpc>
                <a:spcPct val="120000"/>
              </a:lnSpc>
            </a:pPr>
            <a:r>
              <a:rPr lang="it-IT" sz="2000" dirty="0"/>
              <a:t>Se si investe una somma di denaro, ad esempio 1000 Euro ad interessi semplici (es. 10%) per 2 anni, questo investimento genererà, nel periodo, un ammontare di interessi pari a 100 Euro il primo anno e 100 Euro il secondo anno. Ovvero ogni anno l’interesse matura solamente sul capitale iniziale investito.</a:t>
            </a:r>
          </a:p>
          <a:p>
            <a:pPr marL="0" lvl="1" algn="just">
              <a:lnSpc>
                <a:spcPct val="120000"/>
              </a:lnSpc>
            </a:pPr>
            <a:r>
              <a:rPr lang="it-IT" sz="2000" dirty="0" smtClean="0"/>
              <a:t>L’investimento </a:t>
            </a:r>
            <a:r>
              <a:rPr lang="it-IT" sz="2000" dirty="0"/>
              <a:t>in Titoli di Stato è il tipico investimento a capitalizzazione semplice perché gli interessi, al distacco di ogni cedola periodale, sono calcolati sempre ed esclusivamente sul valore originario del capitale versato.</a:t>
            </a:r>
          </a:p>
          <a:p>
            <a:pPr marL="0" lvl="1" algn="just">
              <a:lnSpc>
                <a:spcPct val="120000"/>
              </a:lnSpc>
            </a:pPr>
            <a:endParaRPr lang="it-IT" sz="2000" dirty="0" smtClean="0"/>
          </a:p>
          <a:p>
            <a:pPr marL="0" lvl="1" algn="just">
              <a:lnSpc>
                <a:spcPct val="120000"/>
              </a:lnSpc>
            </a:pPr>
            <a:endParaRPr lang="it-IT" sz="2000" dirty="0"/>
          </a:p>
          <a:p>
            <a:pPr marL="0" lvl="1" algn="just">
              <a:lnSpc>
                <a:spcPct val="120000"/>
              </a:lnSpc>
            </a:pPr>
            <a:r>
              <a:rPr lang="it-IT" sz="2000" dirty="0"/>
              <a:t>Se viene selezionata l’opzione B: </a:t>
            </a:r>
          </a:p>
          <a:p>
            <a:pPr marL="0" lvl="1" algn="just">
              <a:lnSpc>
                <a:spcPct val="120000"/>
              </a:lnSpc>
            </a:pPr>
            <a:r>
              <a:rPr lang="it-IT" sz="2000" dirty="0"/>
              <a:t>Attenzione! Infatti utilizzando questo regime di capitalizzazione si considera anche la componente interessi su interessi che dovrebbero remunerare alla fine di ogni anno il capitale investito.</a:t>
            </a:r>
          </a:p>
          <a:p>
            <a:pPr marL="0" lvl="1" algn="just">
              <a:lnSpc>
                <a:spcPct val="120000"/>
              </a:lnSpc>
            </a:pPr>
            <a:endParaRPr lang="it-IT" sz="2000" dirty="0"/>
          </a:p>
          <a:p>
            <a:pPr marL="0" lvl="1" algn="just">
              <a:lnSpc>
                <a:spcPct val="120000"/>
              </a:lnSpc>
            </a:pPr>
            <a:r>
              <a:rPr lang="it-IT" sz="2000" b="1" dirty="0"/>
              <a:t>ATTIVAZIONE IN STEP4</a:t>
            </a:r>
          </a:p>
          <a:p>
            <a:pPr marL="0" lvl="1" algn="just">
              <a:lnSpc>
                <a:spcPct val="120000"/>
              </a:lnSpc>
            </a:pPr>
            <a:r>
              <a:rPr lang="it-IT" sz="2000" dirty="0"/>
              <a:t>Se viene selezionata l’opzione A: </a:t>
            </a:r>
          </a:p>
          <a:p>
            <a:pPr marL="0" lvl="1" algn="just">
              <a:lnSpc>
                <a:spcPct val="120000"/>
              </a:lnSpc>
            </a:pPr>
            <a:r>
              <a:rPr lang="it-IT" sz="2000" dirty="0"/>
              <a:t>Attenzione! Questo regime di capitalizzazione è utilizzato per investimenti di breve durata, generalmente inferiori all’anno. </a:t>
            </a:r>
          </a:p>
          <a:p>
            <a:pPr marL="0" lvl="1" algn="just">
              <a:lnSpc>
                <a:spcPct val="120000"/>
              </a:lnSpc>
            </a:pPr>
            <a:endParaRPr lang="it-IT" sz="2000" dirty="0"/>
          </a:p>
          <a:p>
            <a:pPr marL="0" lvl="1" algn="just">
              <a:lnSpc>
                <a:spcPct val="120000"/>
              </a:lnSpc>
            </a:pPr>
            <a:r>
              <a:rPr lang="it-IT" sz="2000" dirty="0"/>
              <a:t>Se viene selezionata l’opzione B: </a:t>
            </a:r>
          </a:p>
          <a:p>
            <a:pPr marL="0" lvl="1" algn="just">
              <a:lnSpc>
                <a:spcPct val="120000"/>
              </a:lnSpc>
            </a:pPr>
            <a:r>
              <a:rPr lang="it-IT" sz="2000" dirty="0"/>
              <a:t>Corretto! Infatti utilizzando questo regime di capitalizzazione si considera anche la componente interessi su interessi che dovrebbero remunerare alla fine di ogni anno il capitale investito</a:t>
            </a:r>
            <a:r>
              <a:rPr lang="it-IT" sz="2000" dirty="0" smtClean="0"/>
              <a:t>.</a:t>
            </a:r>
          </a:p>
          <a:p>
            <a:pPr marL="0" lvl="1" algn="just">
              <a:lnSpc>
                <a:spcPct val="120000"/>
              </a:lnSpc>
            </a:pPr>
            <a:endParaRPr lang="it-IT" sz="2000" dirty="0"/>
          </a:p>
          <a:p>
            <a:pPr marL="0" lvl="1" algn="just">
              <a:lnSpc>
                <a:spcPct val="120000"/>
              </a:lnSpc>
            </a:pPr>
            <a:r>
              <a:rPr lang="it-IT" sz="2000" dirty="0"/>
              <a:t>Se </a:t>
            </a:r>
            <a:r>
              <a:rPr lang="it-IT" sz="2000" dirty="0" smtClean="0"/>
              <a:t>si </a:t>
            </a:r>
            <a:r>
              <a:rPr lang="it-IT" sz="2000" dirty="0"/>
              <a:t>effettua un investimento ad interessi composti, ad esempio 1000 Euro al 10% per due anni, gli interessi maturati il primo anno (100 Euro) vengono reinvestiti, sempre al 10%, per il secondo anno. Di conseguenza la somma su cui si dovrà calcolare l’interesse che maturerà nel secondo anno di investimento non sarà 1000, bensì </a:t>
            </a:r>
            <a:r>
              <a:rPr lang="it-IT" sz="2000" dirty="0" smtClean="0"/>
              <a:t>1.100. Se </a:t>
            </a:r>
            <a:r>
              <a:rPr lang="it-IT" sz="2000" dirty="0"/>
              <a:t>in merito ad un investimento nulla viene detto in merito alla legge finanziaria applicata, implicitamente si intende adottata la capitalizzazione composta.</a:t>
            </a:r>
          </a:p>
          <a:p>
            <a:pPr marL="0" lvl="1" algn="just">
              <a:lnSpc>
                <a:spcPct val="120000"/>
              </a:lnSpc>
            </a:pPr>
            <a:endParaRPr lang="it-IT" sz="2000" dirty="0" smtClean="0"/>
          </a:p>
          <a:p>
            <a:pPr marL="0" lvl="1" algn="just">
              <a:lnSpc>
                <a:spcPct val="120000"/>
              </a:lnSpc>
            </a:pPr>
            <a:endParaRPr lang="it-IT" sz="2000" dirty="0"/>
          </a:p>
        </p:txBody>
      </p:sp>
      <p:sp>
        <p:nvSpPr>
          <p:cNvPr id="2" name="Segnaposto numero diapositiva 1"/>
          <p:cNvSpPr>
            <a:spLocks noGrp="1"/>
          </p:cNvSpPr>
          <p:nvPr>
            <p:ph type="sldNum" sz="quarter" idx="4"/>
          </p:nvPr>
        </p:nvSpPr>
        <p:spPr/>
        <p:txBody>
          <a:bodyPr/>
          <a:lstStyle/>
          <a:p>
            <a:fld id="{CEE20744-6222-4AA3-9D45-8592154090B2}" type="slidenum">
              <a:rPr lang="it-IT" smtClean="0"/>
              <a:pPr/>
              <a:t>95</a:t>
            </a:fld>
            <a:endParaRPr lang="it-IT" dirty="0"/>
          </a:p>
        </p:txBody>
      </p:sp>
    </p:spTree>
    <p:extLst>
      <p:ext uri="{BB962C8B-B14F-4D97-AF65-F5344CB8AC3E}">
        <p14:creationId xmlns:p14="http://schemas.microsoft.com/office/powerpoint/2010/main" val="327171881"/>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026"/>
          <p:cNvSpPr txBox="1">
            <a:spLocks noChangeArrowheads="1"/>
          </p:cNvSpPr>
          <p:nvPr/>
        </p:nvSpPr>
        <p:spPr bwMode="auto">
          <a:xfrm>
            <a:off x="439172" y="260648"/>
            <a:ext cx="8278812" cy="833178"/>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lgn="ctr">
                <a:solidFill>
                  <a:srgbClr val="6699FF"/>
                </a:solidFill>
                <a:miter lim="800000"/>
                <a:headEnd/>
                <a:tailEnd/>
              </a14:hiddenLine>
            </a:ext>
          </a:extLst>
        </p:spPr>
        <p:txBody>
          <a:bodyPr lIns="90000" tIns="46800" rIns="90000" bIns="46800">
            <a:spAutoFit/>
          </a:bodyPr>
          <a:lstStyle/>
          <a:p>
            <a:pPr algn="ctr">
              <a:defRPr/>
            </a:pPr>
            <a:r>
              <a:rPr lang="it-IT" sz="2400" b="1" dirty="0">
                <a:solidFill>
                  <a:srgbClr val="F26200"/>
                </a:solidFill>
                <a:latin typeface="Georgia" panose="02040502050405020303" pitchFamily="18" charset="0"/>
              </a:rPr>
              <a:t>Rendimenti realizzati in </a:t>
            </a:r>
            <a:r>
              <a:rPr lang="it-IT" sz="2400" b="1" dirty="0" smtClean="0">
                <a:solidFill>
                  <a:srgbClr val="F26200"/>
                </a:solidFill>
                <a:latin typeface="Georgia" panose="02040502050405020303" pitchFamily="18" charset="0"/>
              </a:rPr>
              <a:t>capitalizzazione semplice e capitalizzazione composta</a:t>
            </a:r>
            <a:endParaRPr lang="it-IT" sz="2400" b="1" dirty="0">
              <a:solidFill>
                <a:srgbClr val="F26200"/>
              </a:solidFill>
              <a:latin typeface="Georgia" panose="02040502050405020303" pitchFamily="18" charset="0"/>
            </a:endParaRPr>
          </a:p>
        </p:txBody>
      </p:sp>
      <p:sp>
        <p:nvSpPr>
          <p:cNvPr id="2" name="Segnaposto numero diapositiva 1"/>
          <p:cNvSpPr>
            <a:spLocks noGrp="1"/>
          </p:cNvSpPr>
          <p:nvPr>
            <p:ph type="sldNum" sz="quarter" idx="4"/>
          </p:nvPr>
        </p:nvSpPr>
        <p:spPr/>
        <p:txBody>
          <a:bodyPr/>
          <a:lstStyle/>
          <a:p>
            <a:fld id="{CEE20744-6222-4AA3-9D45-8592154090B2}" type="slidenum">
              <a:rPr lang="it-IT" smtClean="0"/>
              <a:pPr/>
              <a:t>96</a:t>
            </a:fld>
            <a:endParaRPr lang="it-IT" dirty="0"/>
          </a:p>
        </p:txBody>
      </p:sp>
      <p:graphicFrame>
        <p:nvGraphicFramePr>
          <p:cNvPr id="18" name="Object 5"/>
          <p:cNvGraphicFramePr>
            <a:graphicFrameLocks noChangeAspect="1"/>
          </p:cNvGraphicFramePr>
          <p:nvPr>
            <p:extLst>
              <p:ext uri="{D42A27DB-BD31-4B8C-83A1-F6EECF244321}">
                <p14:modId xmlns:p14="http://schemas.microsoft.com/office/powerpoint/2010/main" val="2894272733"/>
              </p:ext>
            </p:extLst>
          </p:nvPr>
        </p:nvGraphicFramePr>
        <p:xfrm>
          <a:off x="3909045" y="1198563"/>
          <a:ext cx="4983435" cy="4579051"/>
        </p:xfrm>
        <a:graphic>
          <a:graphicData uri="http://schemas.openxmlformats.org/presentationml/2006/ole">
            <mc:AlternateContent xmlns:mc="http://schemas.openxmlformats.org/markup-compatibility/2006">
              <mc:Choice xmlns:v="urn:schemas-microsoft-com:vml" Requires="v">
                <p:oleObj spid="_x0000_s1118" name="Chart" r:id="rId4" imgW="5505450" imgH="3800475" progId="Excel.Chart.8">
                  <p:embed/>
                </p:oleObj>
              </mc:Choice>
              <mc:Fallback>
                <p:oleObj name="Chart" r:id="rId4" imgW="5505450" imgH="3800475" progId="Excel.Chart.8">
                  <p:embed/>
                  <p:pic>
                    <p:nvPicPr>
                      <p:cNvPr id="952325"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09045" y="1198563"/>
                        <a:ext cx="4983435" cy="4579051"/>
                      </a:xfrm>
                      <a:prstGeom prst="rect">
                        <a:avLst/>
                      </a:prstGeom>
                      <a:noFill/>
                      <a:ln>
                        <a:noFill/>
                      </a:ln>
                      <a:effectLst/>
                      <a:extLst/>
                    </p:spPr>
                  </p:pic>
                </p:oleObj>
              </mc:Fallback>
            </mc:AlternateContent>
          </a:graphicData>
        </a:graphic>
      </p:graphicFrame>
      <p:graphicFrame>
        <p:nvGraphicFramePr>
          <p:cNvPr id="20" name="Object 6"/>
          <p:cNvGraphicFramePr>
            <a:graphicFrameLocks noChangeAspect="1"/>
          </p:cNvGraphicFramePr>
          <p:nvPr>
            <p:extLst>
              <p:ext uri="{D42A27DB-BD31-4B8C-83A1-F6EECF244321}">
                <p14:modId xmlns:p14="http://schemas.microsoft.com/office/powerpoint/2010/main" val="33355328"/>
              </p:ext>
            </p:extLst>
          </p:nvPr>
        </p:nvGraphicFramePr>
        <p:xfrm>
          <a:off x="918953" y="1250949"/>
          <a:ext cx="2529381" cy="4416505"/>
        </p:xfrm>
        <a:graphic>
          <a:graphicData uri="http://schemas.openxmlformats.org/presentationml/2006/ole">
            <mc:AlternateContent xmlns:mc="http://schemas.openxmlformats.org/markup-compatibility/2006">
              <mc:Choice xmlns:v="urn:schemas-microsoft-com:vml" Requires="v">
                <p:oleObj spid="_x0000_s1119" name="Worksheet" r:id="rId6" imgW="2743200" imgH="4581525" progId="Excel.Sheet.8">
                  <p:embed/>
                </p:oleObj>
              </mc:Choice>
              <mc:Fallback>
                <p:oleObj name="Worksheet" r:id="rId6" imgW="2743200" imgH="4581525" progId="Excel.Sheet.8">
                  <p:embed/>
                  <p:pic>
                    <p:nvPicPr>
                      <p:cNvPr id="952326" name="Object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18953" y="1250949"/>
                        <a:ext cx="2529381" cy="4416505"/>
                      </a:xfrm>
                      <a:prstGeom prst="rect">
                        <a:avLst/>
                      </a:prstGeom>
                      <a:noFill/>
                      <a:ln>
                        <a:noFill/>
                      </a:ln>
                      <a:effectLst/>
                      <a:extLst/>
                    </p:spPr>
                  </p:pic>
                </p:oleObj>
              </mc:Fallback>
            </mc:AlternateContent>
          </a:graphicData>
        </a:graphic>
      </p:graphicFrame>
      <p:sp>
        <p:nvSpPr>
          <p:cNvPr id="21" name="Oval 8"/>
          <p:cNvSpPr>
            <a:spLocks noChangeArrowheads="1"/>
          </p:cNvSpPr>
          <p:nvPr/>
        </p:nvSpPr>
        <p:spPr bwMode="auto">
          <a:xfrm>
            <a:off x="950704" y="1959125"/>
            <a:ext cx="2727608" cy="224346"/>
          </a:xfrm>
          <a:prstGeom prst="ellipse">
            <a:avLst/>
          </a:prstGeom>
          <a:noFill/>
          <a:ln w="9525">
            <a:solidFill>
              <a:srgbClr val="FF66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sp>
        <p:nvSpPr>
          <p:cNvPr id="22" name="Oval 9"/>
          <p:cNvSpPr>
            <a:spLocks noChangeArrowheads="1"/>
          </p:cNvSpPr>
          <p:nvPr/>
        </p:nvSpPr>
        <p:spPr bwMode="auto">
          <a:xfrm>
            <a:off x="1052304" y="1397000"/>
            <a:ext cx="2727608" cy="224346"/>
          </a:xfrm>
          <a:prstGeom prst="ellipse">
            <a:avLst/>
          </a:prstGeom>
          <a:noFill/>
          <a:ln w="9525">
            <a:solidFill>
              <a:srgbClr val="FF66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sp>
        <p:nvSpPr>
          <p:cNvPr id="23" name="Oval 12"/>
          <p:cNvSpPr>
            <a:spLocks noChangeArrowheads="1"/>
          </p:cNvSpPr>
          <p:nvPr/>
        </p:nvSpPr>
        <p:spPr bwMode="auto">
          <a:xfrm>
            <a:off x="823704" y="5445684"/>
            <a:ext cx="2727608" cy="224346"/>
          </a:xfrm>
          <a:prstGeom prst="ellipse">
            <a:avLst/>
          </a:prstGeom>
          <a:noFill/>
          <a:ln w="9525">
            <a:solidFill>
              <a:srgbClr val="FF66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sp>
        <p:nvSpPr>
          <p:cNvPr id="24" name="AutoShape 20"/>
          <p:cNvSpPr>
            <a:spLocks noChangeArrowheads="1"/>
          </p:cNvSpPr>
          <p:nvPr/>
        </p:nvSpPr>
        <p:spPr bwMode="auto">
          <a:xfrm>
            <a:off x="8314437" y="2606948"/>
            <a:ext cx="111007" cy="463649"/>
          </a:xfrm>
          <a:prstGeom prst="upDownArrow">
            <a:avLst>
              <a:gd name="adj1" fmla="val 50000"/>
              <a:gd name="adj2" fmla="val 88571"/>
            </a:avLst>
          </a:prstGeom>
          <a:solidFill>
            <a:srgbClr val="FFFF99"/>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sp>
        <p:nvSpPr>
          <p:cNvPr id="25" name="Oval 26"/>
          <p:cNvSpPr>
            <a:spLocks noChangeArrowheads="1"/>
          </p:cNvSpPr>
          <p:nvPr/>
        </p:nvSpPr>
        <p:spPr bwMode="auto">
          <a:xfrm>
            <a:off x="315703" y="5280583"/>
            <a:ext cx="777051" cy="373911"/>
          </a:xfrm>
          <a:prstGeom prst="ellipse">
            <a:avLst/>
          </a:prstGeom>
          <a:noFill/>
          <a:ln w="63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l"/>
            <a:r>
              <a:rPr lang="it-IT" altLang="it-IT" sz="1100"/>
              <a:t>Step2</a:t>
            </a:r>
          </a:p>
        </p:txBody>
      </p:sp>
      <p:sp>
        <p:nvSpPr>
          <p:cNvPr id="26" name="Oval 27"/>
          <p:cNvSpPr>
            <a:spLocks noChangeArrowheads="1"/>
          </p:cNvSpPr>
          <p:nvPr/>
        </p:nvSpPr>
        <p:spPr bwMode="auto">
          <a:xfrm>
            <a:off x="7615937" y="3114948"/>
            <a:ext cx="777051" cy="373911"/>
          </a:xfrm>
          <a:prstGeom prst="ellipse">
            <a:avLst/>
          </a:prstGeom>
          <a:noFill/>
          <a:ln w="63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l"/>
            <a:r>
              <a:rPr lang="it-IT" altLang="it-IT" sz="1100"/>
              <a:t>Step3</a:t>
            </a:r>
          </a:p>
        </p:txBody>
      </p:sp>
      <p:sp>
        <p:nvSpPr>
          <p:cNvPr id="27" name="Oval 28"/>
          <p:cNvSpPr>
            <a:spLocks noChangeArrowheads="1"/>
          </p:cNvSpPr>
          <p:nvPr/>
        </p:nvSpPr>
        <p:spPr bwMode="auto">
          <a:xfrm>
            <a:off x="7590537" y="2441848"/>
            <a:ext cx="777051" cy="373911"/>
          </a:xfrm>
          <a:prstGeom prst="ellipse">
            <a:avLst/>
          </a:prstGeom>
          <a:noFill/>
          <a:ln w="63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l"/>
            <a:r>
              <a:rPr lang="it-IT" altLang="it-IT" sz="1100"/>
              <a:t>Step4</a:t>
            </a:r>
          </a:p>
        </p:txBody>
      </p:sp>
      <p:sp>
        <p:nvSpPr>
          <p:cNvPr id="28" name="Oval 29"/>
          <p:cNvSpPr>
            <a:spLocks noChangeArrowheads="1"/>
          </p:cNvSpPr>
          <p:nvPr/>
        </p:nvSpPr>
        <p:spPr bwMode="auto">
          <a:xfrm>
            <a:off x="315703" y="1844824"/>
            <a:ext cx="777051" cy="373911"/>
          </a:xfrm>
          <a:prstGeom prst="ellipse">
            <a:avLst/>
          </a:prstGeom>
          <a:noFill/>
          <a:ln w="63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l"/>
            <a:r>
              <a:rPr lang="it-IT" altLang="it-IT" sz="1100"/>
              <a:t>Step5</a:t>
            </a:r>
          </a:p>
        </p:txBody>
      </p:sp>
      <p:sp>
        <p:nvSpPr>
          <p:cNvPr id="29" name="Oval 31"/>
          <p:cNvSpPr>
            <a:spLocks noChangeArrowheads="1"/>
          </p:cNvSpPr>
          <p:nvPr/>
        </p:nvSpPr>
        <p:spPr bwMode="auto">
          <a:xfrm>
            <a:off x="8187437" y="2060848"/>
            <a:ext cx="777051" cy="373911"/>
          </a:xfrm>
          <a:prstGeom prst="ellipse">
            <a:avLst/>
          </a:prstGeom>
          <a:noFill/>
          <a:ln w="63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l"/>
            <a:r>
              <a:rPr lang="it-IT" altLang="it-IT" sz="1100"/>
              <a:t>Step5</a:t>
            </a:r>
          </a:p>
        </p:txBody>
      </p:sp>
      <p:sp>
        <p:nvSpPr>
          <p:cNvPr id="30" name="Line 32"/>
          <p:cNvSpPr>
            <a:spLocks noChangeShapeType="1"/>
          </p:cNvSpPr>
          <p:nvPr/>
        </p:nvSpPr>
        <p:spPr bwMode="auto">
          <a:xfrm flipH="1">
            <a:off x="8441438" y="2340248"/>
            <a:ext cx="317164" cy="508519"/>
          </a:xfrm>
          <a:prstGeom prst="line">
            <a:avLst/>
          </a:prstGeom>
          <a:noFill/>
          <a:ln w="63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it-IT"/>
          </a:p>
        </p:txBody>
      </p:sp>
      <p:sp>
        <p:nvSpPr>
          <p:cNvPr id="31" name="Oval 33"/>
          <p:cNvSpPr>
            <a:spLocks noChangeArrowheads="1"/>
          </p:cNvSpPr>
          <p:nvPr/>
        </p:nvSpPr>
        <p:spPr bwMode="auto">
          <a:xfrm>
            <a:off x="544303" y="1206499"/>
            <a:ext cx="777051" cy="373911"/>
          </a:xfrm>
          <a:prstGeom prst="ellipse">
            <a:avLst/>
          </a:prstGeom>
          <a:noFill/>
          <a:ln w="63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l"/>
            <a:r>
              <a:rPr lang="it-IT" altLang="it-IT" sz="1100"/>
              <a:t>Step1</a:t>
            </a:r>
          </a:p>
        </p:txBody>
      </p:sp>
    </p:spTree>
    <p:extLst>
      <p:ext uri="{BB962C8B-B14F-4D97-AF65-F5344CB8AC3E}">
        <p14:creationId xmlns:p14="http://schemas.microsoft.com/office/powerpoint/2010/main" val="1500965070"/>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026"/>
          <p:cNvSpPr txBox="1">
            <a:spLocks noChangeArrowheads="1"/>
          </p:cNvSpPr>
          <p:nvPr/>
        </p:nvSpPr>
        <p:spPr bwMode="auto">
          <a:xfrm>
            <a:off x="439172" y="260648"/>
            <a:ext cx="8278812" cy="463846"/>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lgn="ctr">
                <a:solidFill>
                  <a:srgbClr val="6699FF"/>
                </a:solidFill>
                <a:miter lim="800000"/>
                <a:headEnd/>
                <a:tailEnd/>
              </a14:hiddenLine>
            </a:ext>
          </a:extLst>
        </p:spPr>
        <p:txBody>
          <a:bodyPr lIns="90000" tIns="46800" rIns="90000" bIns="46800">
            <a:spAutoFit/>
          </a:bodyPr>
          <a:lstStyle/>
          <a:p>
            <a:pPr algn="ctr">
              <a:defRPr/>
            </a:pPr>
            <a:r>
              <a:rPr lang="it-IT" sz="2400" b="1" dirty="0">
                <a:solidFill>
                  <a:srgbClr val="F26200"/>
                </a:solidFill>
                <a:latin typeface="Georgia" panose="02040502050405020303" pitchFamily="18" charset="0"/>
              </a:rPr>
              <a:t>Il calcolo del rendimento realizzato senza flussi </a:t>
            </a:r>
          </a:p>
        </p:txBody>
      </p:sp>
      <p:sp>
        <p:nvSpPr>
          <p:cNvPr id="2" name="Segnaposto numero diapositiva 1"/>
          <p:cNvSpPr>
            <a:spLocks noGrp="1"/>
          </p:cNvSpPr>
          <p:nvPr>
            <p:ph type="sldNum" sz="quarter" idx="4"/>
          </p:nvPr>
        </p:nvSpPr>
        <p:spPr/>
        <p:txBody>
          <a:bodyPr/>
          <a:lstStyle/>
          <a:p>
            <a:fld id="{CEE20744-6222-4AA3-9D45-8592154090B2}" type="slidenum">
              <a:rPr lang="it-IT" smtClean="0"/>
              <a:pPr/>
              <a:t>97</a:t>
            </a:fld>
            <a:endParaRPr lang="it-IT" dirty="0"/>
          </a:p>
        </p:txBody>
      </p:sp>
      <p:sp>
        <p:nvSpPr>
          <p:cNvPr id="62" name="Text Box 6"/>
          <p:cNvSpPr txBox="1">
            <a:spLocks noChangeArrowheads="1"/>
          </p:cNvSpPr>
          <p:nvPr/>
        </p:nvSpPr>
        <p:spPr bwMode="auto">
          <a:xfrm>
            <a:off x="1706378" y="1905466"/>
            <a:ext cx="233970" cy="3438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en-GB" altLang="it-IT"/>
          </a:p>
        </p:txBody>
      </p:sp>
      <p:sp>
        <p:nvSpPr>
          <p:cNvPr id="63" name="Line 26"/>
          <p:cNvSpPr>
            <a:spLocks noChangeShapeType="1"/>
          </p:cNvSpPr>
          <p:nvPr/>
        </p:nvSpPr>
        <p:spPr bwMode="auto">
          <a:xfrm>
            <a:off x="3666882" y="1581501"/>
            <a:ext cx="3727378" cy="0"/>
          </a:xfrm>
          <a:prstGeom prst="line">
            <a:avLst/>
          </a:prstGeom>
          <a:noFill/>
          <a:ln w="25400">
            <a:solidFill>
              <a:srgbClr val="969696"/>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it-IT"/>
          </a:p>
        </p:txBody>
      </p:sp>
      <p:sp>
        <p:nvSpPr>
          <p:cNvPr id="64" name="Text Box 28"/>
          <p:cNvSpPr txBox="1">
            <a:spLocks noChangeArrowheads="1"/>
          </p:cNvSpPr>
          <p:nvPr/>
        </p:nvSpPr>
        <p:spPr bwMode="auto">
          <a:xfrm>
            <a:off x="3557965" y="1559639"/>
            <a:ext cx="818894" cy="3259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it-IT" altLang="it-IT" sz="1100" b="1"/>
              <a:t>0        1</a:t>
            </a:r>
          </a:p>
        </p:txBody>
      </p:sp>
      <p:sp>
        <p:nvSpPr>
          <p:cNvPr id="65" name="Oval 29"/>
          <p:cNvSpPr>
            <a:spLocks noChangeArrowheads="1"/>
          </p:cNvSpPr>
          <p:nvPr/>
        </p:nvSpPr>
        <p:spPr bwMode="auto">
          <a:xfrm>
            <a:off x="3908920" y="1438400"/>
            <a:ext cx="564754" cy="413402"/>
          </a:xfrm>
          <a:prstGeom prst="ellipse">
            <a:avLst/>
          </a:prstGeom>
          <a:noFill/>
          <a:ln w="1587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sp>
        <p:nvSpPr>
          <p:cNvPr id="66" name="Text Box 30"/>
          <p:cNvSpPr txBox="1">
            <a:spLocks noChangeArrowheads="1"/>
          </p:cNvSpPr>
          <p:nvPr/>
        </p:nvSpPr>
        <p:spPr bwMode="auto">
          <a:xfrm>
            <a:off x="7436618" y="1416538"/>
            <a:ext cx="570805" cy="3259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it-IT" altLang="it-IT" sz="1100"/>
              <a:t>anni</a:t>
            </a:r>
          </a:p>
        </p:txBody>
      </p:sp>
      <p:grpSp>
        <p:nvGrpSpPr>
          <p:cNvPr id="67" name="Group 60"/>
          <p:cNvGrpSpPr>
            <a:grpSpLocks/>
          </p:cNvGrpSpPr>
          <p:nvPr/>
        </p:nvGrpSpPr>
        <p:grpSpPr bwMode="auto">
          <a:xfrm>
            <a:off x="4067944" y="4767025"/>
            <a:ext cx="4497864" cy="606191"/>
            <a:chOff x="2242" y="2573"/>
            <a:chExt cx="2230" cy="305"/>
          </a:xfrm>
        </p:grpSpPr>
        <p:sp>
          <p:nvSpPr>
            <p:cNvPr id="85" name="Line 31"/>
            <p:cNvSpPr>
              <a:spLocks noChangeShapeType="1"/>
            </p:cNvSpPr>
            <p:nvPr/>
          </p:nvSpPr>
          <p:spPr bwMode="auto">
            <a:xfrm>
              <a:off x="2320" y="2656"/>
              <a:ext cx="1848" cy="0"/>
            </a:xfrm>
            <a:prstGeom prst="line">
              <a:avLst/>
            </a:prstGeom>
            <a:noFill/>
            <a:ln w="25400">
              <a:solidFill>
                <a:srgbClr val="969696"/>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it-IT"/>
            </a:p>
          </p:txBody>
        </p:sp>
        <p:sp>
          <p:nvSpPr>
            <p:cNvPr id="86" name="Text Box 32"/>
            <p:cNvSpPr txBox="1">
              <a:spLocks noChangeArrowheads="1"/>
            </p:cNvSpPr>
            <p:nvPr/>
          </p:nvSpPr>
          <p:spPr bwMode="auto">
            <a:xfrm>
              <a:off x="2242" y="2653"/>
              <a:ext cx="695" cy="1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it-IT" altLang="it-IT" sz="1100" b="1"/>
                <a:t>0        1          2</a:t>
              </a:r>
            </a:p>
          </p:txBody>
        </p:sp>
        <p:sp>
          <p:nvSpPr>
            <p:cNvPr id="87" name="Oval 33"/>
            <p:cNvSpPr>
              <a:spLocks noChangeArrowheads="1"/>
            </p:cNvSpPr>
            <p:nvPr/>
          </p:nvSpPr>
          <p:spPr bwMode="auto">
            <a:xfrm>
              <a:off x="2605" y="2582"/>
              <a:ext cx="280" cy="296"/>
            </a:xfrm>
            <a:prstGeom prst="ellipse">
              <a:avLst/>
            </a:prstGeom>
            <a:noFill/>
            <a:ln w="1587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sp>
          <p:nvSpPr>
            <p:cNvPr id="88" name="Text Box 34"/>
            <p:cNvSpPr txBox="1">
              <a:spLocks noChangeArrowheads="1"/>
            </p:cNvSpPr>
            <p:nvPr/>
          </p:nvSpPr>
          <p:spPr bwMode="auto">
            <a:xfrm>
              <a:off x="4189" y="2573"/>
              <a:ext cx="283" cy="1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it-IT" altLang="it-IT" sz="1100"/>
                <a:t>anni</a:t>
              </a:r>
            </a:p>
          </p:txBody>
        </p:sp>
      </p:grpSp>
      <p:sp>
        <p:nvSpPr>
          <p:cNvPr id="68" name="Oval 41"/>
          <p:cNvSpPr>
            <a:spLocks noChangeArrowheads="1"/>
          </p:cNvSpPr>
          <p:nvPr/>
        </p:nvSpPr>
        <p:spPr bwMode="auto">
          <a:xfrm>
            <a:off x="1311050" y="1358900"/>
            <a:ext cx="790656" cy="397502"/>
          </a:xfrm>
          <a:prstGeom prst="ellipse">
            <a:avLst/>
          </a:prstGeom>
          <a:noFill/>
          <a:ln w="63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l"/>
            <a:r>
              <a:rPr lang="it-IT" altLang="it-IT" sz="1100"/>
              <a:t>Step1</a:t>
            </a:r>
          </a:p>
        </p:txBody>
      </p:sp>
      <p:sp>
        <p:nvSpPr>
          <p:cNvPr id="69" name="Oval 43"/>
          <p:cNvSpPr>
            <a:spLocks noChangeArrowheads="1"/>
          </p:cNvSpPr>
          <p:nvPr/>
        </p:nvSpPr>
        <p:spPr bwMode="auto">
          <a:xfrm>
            <a:off x="375172" y="2615007"/>
            <a:ext cx="790656" cy="397502"/>
          </a:xfrm>
          <a:prstGeom prst="ellipse">
            <a:avLst/>
          </a:prstGeom>
          <a:noFill/>
          <a:ln w="63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l"/>
            <a:r>
              <a:rPr lang="it-IT" altLang="it-IT" sz="1100"/>
              <a:t>Step2</a:t>
            </a:r>
          </a:p>
        </p:txBody>
      </p:sp>
      <p:sp>
        <p:nvSpPr>
          <p:cNvPr id="70" name="Oval 44"/>
          <p:cNvSpPr>
            <a:spLocks noChangeArrowheads="1"/>
          </p:cNvSpPr>
          <p:nvPr/>
        </p:nvSpPr>
        <p:spPr bwMode="auto">
          <a:xfrm>
            <a:off x="375172" y="3139710"/>
            <a:ext cx="790656" cy="397502"/>
          </a:xfrm>
          <a:prstGeom prst="ellipse">
            <a:avLst/>
          </a:prstGeom>
          <a:noFill/>
          <a:ln w="63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l"/>
            <a:r>
              <a:rPr lang="it-IT" altLang="it-IT" sz="1100"/>
              <a:t>Step3</a:t>
            </a:r>
          </a:p>
        </p:txBody>
      </p:sp>
      <p:sp>
        <p:nvSpPr>
          <p:cNvPr id="71" name="Line 45"/>
          <p:cNvSpPr>
            <a:spLocks noChangeShapeType="1"/>
          </p:cNvSpPr>
          <p:nvPr/>
        </p:nvSpPr>
        <p:spPr bwMode="auto">
          <a:xfrm flipH="1">
            <a:off x="6095327" y="2330233"/>
            <a:ext cx="696707" cy="314027"/>
          </a:xfrm>
          <a:prstGeom prst="line">
            <a:avLst/>
          </a:prstGeom>
          <a:noFill/>
          <a:ln w="63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it-IT"/>
          </a:p>
        </p:txBody>
      </p:sp>
      <p:sp>
        <p:nvSpPr>
          <p:cNvPr id="72" name="Text Box 46"/>
          <p:cNvSpPr txBox="1">
            <a:spLocks noChangeArrowheads="1"/>
          </p:cNvSpPr>
          <p:nvPr/>
        </p:nvSpPr>
        <p:spPr bwMode="auto">
          <a:xfrm>
            <a:off x="1127506" y="2004842"/>
            <a:ext cx="4941600" cy="3259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it-IT" altLang="it-IT" sz="1100" b="1"/>
              <a:t>Montante</a:t>
            </a:r>
            <a:r>
              <a:rPr lang="it-IT" altLang="it-IT" sz="1100"/>
              <a:t> = capitale + interesse maturato nell’anno, ovvero </a:t>
            </a:r>
          </a:p>
        </p:txBody>
      </p:sp>
      <p:sp>
        <p:nvSpPr>
          <p:cNvPr id="73" name="Text Box 47"/>
          <p:cNvSpPr txBox="1">
            <a:spLocks noChangeArrowheads="1"/>
          </p:cNvSpPr>
          <p:nvPr/>
        </p:nvSpPr>
        <p:spPr bwMode="auto">
          <a:xfrm>
            <a:off x="5845220" y="1961117"/>
            <a:ext cx="1309020" cy="3816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it-IT" altLang="it-IT" sz="1400"/>
              <a:t>M = (C + I)</a:t>
            </a:r>
          </a:p>
        </p:txBody>
      </p:sp>
      <p:sp>
        <p:nvSpPr>
          <p:cNvPr id="74" name="Text Box 48"/>
          <p:cNvSpPr txBox="1">
            <a:spLocks noChangeArrowheads="1"/>
          </p:cNvSpPr>
          <p:nvPr/>
        </p:nvSpPr>
        <p:spPr bwMode="auto">
          <a:xfrm>
            <a:off x="1192049" y="2644821"/>
            <a:ext cx="6109430" cy="3816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it-IT" altLang="it-IT" sz="1100" b="1"/>
              <a:t>Interesse maturato nell’anno</a:t>
            </a:r>
            <a:r>
              <a:rPr lang="it-IT" altLang="it-IT" sz="1100"/>
              <a:t> = capitale * tasso d’interesse, ovvero </a:t>
            </a:r>
            <a:r>
              <a:rPr lang="it-IT" altLang="it-IT" sz="1400"/>
              <a:t>C * i</a:t>
            </a:r>
            <a:r>
              <a:rPr lang="it-IT" altLang="it-IT" sz="1100"/>
              <a:t> </a:t>
            </a:r>
          </a:p>
        </p:txBody>
      </p:sp>
      <p:sp>
        <p:nvSpPr>
          <p:cNvPr id="75" name="Oval 49"/>
          <p:cNvSpPr>
            <a:spLocks noChangeArrowheads="1"/>
          </p:cNvSpPr>
          <p:nvPr/>
        </p:nvSpPr>
        <p:spPr bwMode="auto">
          <a:xfrm>
            <a:off x="6588224" y="1916832"/>
            <a:ext cx="258173" cy="413402"/>
          </a:xfrm>
          <a:prstGeom prst="ellipse">
            <a:avLst/>
          </a:prstGeom>
          <a:noFill/>
          <a:ln w="1587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sp>
        <p:nvSpPr>
          <p:cNvPr id="76" name="Oval 51"/>
          <p:cNvSpPr>
            <a:spLocks noChangeArrowheads="1"/>
          </p:cNvSpPr>
          <p:nvPr/>
        </p:nvSpPr>
        <p:spPr bwMode="auto">
          <a:xfrm>
            <a:off x="5447462" y="2585196"/>
            <a:ext cx="597026" cy="413402"/>
          </a:xfrm>
          <a:prstGeom prst="ellipse">
            <a:avLst/>
          </a:prstGeom>
          <a:noFill/>
          <a:ln w="1587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sp>
        <p:nvSpPr>
          <p:cNvPr id="77" name="Text Box 52"/>
          <p:cNvSpPr txBox="1">
            <a:spLocks noChangeArrowheads="1"/>
          </p:cNvSpPr>
          <p:nvPr/>
        </p:nvSpPr>
        <p:spPr bwMode="auto">
          <a:xfrm>
            <a:off x="1224321" y="3181449"/>
            <a:ext cx="4193300" cy="3259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it-IT" altLang="it-IT" sz="1100"/>
              <a:t>La stessa formula possiamo quindi scriverla così:  </a:t>
            </a:r>
          </a:p>
        </p:txBody>
      </p:sp>
      <p:sp>
        <p:nvSpPr>
          <p:cNvPr id="78" name="Text Box 53"/>
          <p:cNvSpPr txBox="1">
            <a:spLocks noChangeArrowheads="1"/>
          </p:cNvSpPr>
          <p:nvPr/>
        </p:nvSpPr>
        <p:spPr bwMode="auto">
          <a:xfrm>
            <a:off x="5845220" y="3185424"/>
            <a:ext cx="1549040" cy="3816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it-IT" altLang="it-IT" sz="1400"/>
              <a:t>M = (C + C*i)</a:t>
            </a:r>
          </a:p>
        </p:txBody>
      </p:sp>
      <p:sp>
        <p:nvSpPr>
          <p:cNvPr id="79" name="Text Box 54"/>
          <p:cNvSpPr txBox="1">
            <a:spLocks noChangeArrowheads="1"/>
          </p:cNvSpPr>
          <p:nvPr/>
        </p:nvSpPr>
        <p:spPr bwMode="auto">
          <a:xfrm>
            <a:off x="1143641" y="3642552"/>
            <a:ext cx="4957736" cy="5366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it-IT" altLang="it-IT" sz="1100"/>
              <a:t>Effettuando una semplice operazione algebrica, </a:t>
            </a:r>
          </a:p>
          <a:p>
            <a:pPr algn="l"/>
            <a:r>
              <a:rPr lang="it-IT" altLang="it-IT" sz="1100"/>
              <a:t>ovvero raccogliendo a fattor comune rispetto a C si ottiene:  </a:t>
            </a:r>
          </a:p>
        </p:txBody>
      </p:sp>
      <p:sp>
        <p:nvSpPr>
          <p:cNvPr id="80" name="Text Box 55"/>
          <p:cNvSpPr txBox="1">
            <a:spLocks noChangeArrowheads="1"/>
          </p:cNvSpPr>
          <p:nvPr/>
        </p:nvSpPr>
        <p:spPr bwMode="auto">
          <a:xfrm>
            <a:off x="5861356" y="3773727"/>
            <a:ext cx="1484497" cy="3816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it-IT" altLang="it-IT" sz="1400"/>
              <a:t>M = C (1 + i)</a:t>
            </a:r>
          </a:p>
        </p:txBody>
      </p:sp>
      <p:sp>
        <p:nvSpPr>
          <p:cNvPr id="81" name="Text Box 56"/>
          <p:cNvSpPr txBox="1">
            <a:spLocks noChangeArrowheads="1"/>
          </p:cNvSpPr>
          <p:nvPr/>
        </p:nvSpPr>
        <p:spPr bwMode="auto">
          <a:xfrm>
            <a:off x="2041197" y="1416538"/>
            <a:ext cx="1337258" cy="3438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it-IT" altLang="it-IT"/>
              <a:t>Dopo 1 anno</a:t>
            </a:r>
          </a:p>
        </p:txBody>
      </p:sp>
      <p:sp>
        <p:nvSpPr>
          <p:cNvPr id="82" name="Oval 59"/>
          <p:cNvSpPr>
            <a:spLocks noChangeArrowheads="1"/>
          </p:cNvSpPr>
          <p:nvPr/>
        </p:nvSpPr>
        <p:spPr bwMode="auto">
          <a:xfrm>
            <a:off x="342900" y="4491218"/>
            <a:ext cx="790656" cy="397502"/>
          </a:xfrm>
          <a:prstGeom prst="ellipse">
            <a:avLst/>
          </a:prstGeom>
          <a:noFill/>
          <a:ln w="63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l"/>
            <a:r>
              <a:rPr lang="it-IT" altLang="it-IT" sz="1100"/>
              <a:t>Step5</a:t>
            </a:r>
          </a:p>
        </p:txBody>
      </p:sp>
      <p:sp>
        <p:nvSpPr>
          <p:cNvPr id="83" name="Oval 61"/>
          <p:cNvSpPr>
            <a:spLocks noChangeArrowheads="1"/>
          </p:cNvSpPr>
          <p:nvPr/>
        </p:nvSpPr>
        <p:spPr bwMode="auto">
          <a:xfrm>
            <a:off x="359036" y="3648513"/>
            <a:ext cx="790656" cy="397502"/>
          </a:xfrm>
          <a:prstGeom prst="ellipse">
            <a:avLst/>
          </a:prstGeom>
          <a:noFill/>
          <a:ln w="63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l"/>
            <a:r>
              <a:rPr lang="it-IT" altLang="it-IT" sz="1100"/>
              <a:t>Step4</a:t>
            </a:r>
          </a:p>
        </p:txBody>
      </p:sp>
      <p:sp>
        <p:nvSpPr>
          <p:cNvPr id="84" name="Oval 62"/>
          <p:cNvSpPr>
            <a:spLocks noChangeArrowheads="1"/>
          </p:cNvSpPr>
          <p:nvPr/>
        </p:nvSpPr>
        <p:spPr bwMode="auto">
          <a:xfrm>
            <a:off x="359036" y="5047722"/>
            <a:ext cx="790656" cy="397502"/>
          </a:xfrm>
          <a:prstGeom prst="ellipse">
            <a:avLst/>
          </a:prstGeom>
          <a:noFill/>
          <a:ln w="63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l"/>
            <a:r>
              <a:rPr lang="it-IT" altLang="it-IT" sz="1100"/>
              <a:t>Step6</a:t>
            </a:r>
          </a:p>
        </p:txBody>
      </p:sp>
      <p:sp>
        <p:nvSpPr>
          <p:cNvPr id="89" name="Text Box 80"/>
          <p:cNvSpPr txBox="1">
            <a:spLocks noChangeArrowheads="1"/>
          </p:cNvSpPr>
          <p:nvPr/>
        </p:nvSpPr>
        <p:spPr bwMode="auto">
          <a:xfrm>
            <a:off x="1224321" y="4562738"/>
            <a:ext cx="4742493" cy="8104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it-IT" altLang="it-IT" dirty="0"/>
              <a:t>Dopo due anni</a:t>
            </a:r>
            <a:r>
              <a:rPr lang="it-IT" altLang="it-IT" sz="1100" b="1" dirty="0"/>
              <a:t>   M</a:t>
            </a:r>
            <a:r>
              <a:rPr lang="it-IT" altLang="it-IT" sz="1100" b="1" baseline="-25000" dirty="0"/>
              <a:t>2</a:t>
            </a:r>
            <a:r>
              <a:rPr lang="it-IT" altLang="it-IT" sz="1100" b="1" dirty="0"/>
              <a:t> = C (1 + </a:t>
            </a:r>
            <a:r>
              <a:rPr lang="it-IT" altLang="it-IT" sz="1100" b="1" dirty="0" smtClean="0"/>
              <a:t>i)</a:t>
            </a:r>
            <a:r>
              <a:rPr lang="it-IT" altLang="it-IT" sz="1100" b="1" baseline="30000" dirty="0" smtClean="0"/>
              <a:t>2</a:t>
            </a:r>
            <a:endParaRPr lang="it-IT" altLang="it-IT" sz="1100" b="1" baseline="30000" dirty="0"/>
          </a:p>
          <a:p>
            <a:pPr>
              <a:buFontTx/>
              <a:buChar char="•"/>
            </a:pPr>
            <a:endParaRPr lang="it-IT" altLang="it-IT" sz="1100" b="1" baseline="30000" dirty="0"/>
          </a:p>
          <a:p>
            <a:endParaRPr lang="it-IT" altLang="it-IT" sz="1100" b="1" baseline="30000" dirty="0"/>
          </a:p>
          <a:p>
            <a:r>
              <a:rPr lang="it-IT" altLang="it-IT" sz="1400" b="1" dirty="0"/>
              <a:t>M = C (1 + i)</a:t>
            </a:r>
            <a:r>
              <a:rPr lang="it-IT" altLang="it-IT" sz="1400" b="1" baseline="30000" dirty="0"/>
              <a:t>n</a:t>
            </a:r>
          </a:p>
        </p:txBody>
      </p:sp>
    </p:spTree>
    <p:extLst>
      <p:ext uri="{BB962C8B-B14F-4D97-AF65-F5344CB8AC3E}">
        <p14:creationId xmlns:p14="http://schemas.microsoft.com/office/powerpoint/2010/main" val="2570893790"/>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026"/>
          <p:cNvSpPr txBox="1">
            <a:spLocks noChangeArrowheads="1"/>
          </p:cNvSpPr>
          <p:nvPr/>
        </p:nvSpPr>
        <p:spPr bwMode="auto">
          <a:xfrm>
            <a:off x="439172" y="260648"/>
            <a:ext cx="8278812" cy="833178"/>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lgn="ctr">
                <a:solidFill>
                  <a:srgbClr val="6699FF"/>
                </a:solidFill>
                <a:miter lim="800000"/>
                <a:headEnd/>
                <a:tailEnd/>
              </a14:hiddenLine>
            </a:ext>
          </a:extLst>
        </p:spPr>
        <p:txBody>
          <a:bodyPr lIns="90000" tIns="46800" rIns="90000" bIns="46800">
            <a:spAutoFit/>
          </a:bodyPr>
          <a:lstStyle/>
          <a:p>
            <a:pPr algn="ctr">
              <a:defRPr/>
            </a:pPr>
            <a:r>
              <a:rPr lang="it-IT" sz="2400" b="1" dirty="0">
                <a:solidFill>
                  <a:srgbClr val="F26200"/>
                </a:solidFill>
                <a:latin typeface="Georgia" panose="02040502050405020303" pitchFamily="18" charset="0"/>
              </a:rPr>
              <a:t>Il calcolo del rendimento realizzato con flussi intermedi</a:t>
            </a:r>
          </a:p>
        </p:txBody>
      </p:sp>
      <p:sp>
        <p:nvSpPr>
          <p:cNvPr id="2" name="Segnaposto numero diapositiva 1"/>
          <p:cNvSpPr>
            <a:spLocks noGrp="1"/>
          </p:cNvSpPr>
          <p:nvPr>
            <p:ph type="sldNum" sz="quarter" idx="4"/>
          </p:nvPr>
        </p:nvSpPr>
        <p:spPr/>
        <p:txBody>
          <a:bodyPr/>
          <a:lstStyle/>
          <a:p>
            <a:fld id="{CEE20744-6222-4AA3-9D45-8592154090B2}" type="slidenum">
              <a:rPr lang="it-IT" smtClean="0"/>
              <a:pPr/>
              <a:t>98</a:t>
            </a:fld>
            <a:endParaRPr lang="it-IT" dirty="0"/>
          </a:p>
        </p:txBody>
      </p:sp>
      <p:grpSp>
        <p:nvGrpSpPr>
          <p:cNvPr id="32" name="Gruppo 31"/>
          <p:cNvGrpSpPr/>
          <p:nvPr/>
        </p:nvGrpSpPr>
        <p:grpSpPr>
          <a:xfrm>
            <a:off x="1298600" y="1772816"/>
            <a:ext cx="6546800" cy="3124051"/>
            <a:chOff x="1625600" y="1889125"/>
            <a:chExt cx="4024313" cy="2160588"/>
          </a:xfrm>
        </p:grpSpPr>
        <p:sp>
          <p:nvSpPr>
            <p:cNvPr id="33" name="Line 59"/>
            <p:cNvSpPr>
              <a:spLocks noChangeShapeType="1"/>
            </p:cNvSpPr>
            <p:nvPr/>
          </p:nvSpPr>
          <p:spPr bwMode="auto">
            <a:xfrm>
              <a:off x="2686050" y="2574925"/>
              <a:ext cx="2073275"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sp>
          <p:nvSpPr>
            <p:cNvPr id="34" name="Rectangle 60"/>
            <p:cNvSpPr>
              <a:spLocks noChangeArrowheads="1"/>
            </p:cNvSpPr>
            <p:nvPr/>
          </p:nvSpPr>
          <p:spPr bwMode="auto">
            <a:xfrm>
              <a:off x="2686050" y="2574925"/>
              <a:ext cx="82550" cy="396875"/>
            </a:xfrm>
            <a:prstGeom prst="rect">
              <a:avLst/>
            </a:prstGeom>
            <a:solidFill>
              <a:srgbClr val="00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sp>
          <p:nvSpPr>
            <p:cNvPr id="35" name="Rectangle 61"/>
            <p:cNvSpPr>
              <a:spLocks noChangeArrowheads="1"/>
            </p:cNvSpPr>
            <p:nvPr/>
          </p:nvSpPr>
          <p:spPr bwMode="auto">
            <a:xfrm>
              <a:off x="4676775" y="1911350"/>
              <a:ext cx="82550" cy="663575"/>
            </a:xfrm>
            <a:prstGeom prst="rect">
              <a:avLst/>
            </a:prstGeom>
            <a:solidFill>
              <a:srgbClr val="00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sp>
          <p:nvSpPr>
            <p:cNvPr id="36" name="Rectangle 62"/>
            <p:cNvSpPr>
              <a:spLocks noChangeArrowheads="1"/>
            </p:cNvSpPr>
            <p:nvPr/>
          </p:nvSpPr>
          <p:spPr bwMode="auto">
            <a:xfrm>
              <a:off x="2914650" y="2098675"/>
              <a:ext cx="82550" cy="463550"/>
            </a:xfrm>
            <a:prstGeom prst="rect">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sp>
          <p:nvSpPr>
            <p:cNvPr id="37" name="Rectangle 63"/>
            <p:cNvSpPr>
              <a:spLocks noChangeArrowheads="1"/>
            </p:cNvSpPr>
            <p:nvPr/>
          </p:nvSpPr>
          <p:spPr bwMode="auto">
            <a:xfrm>
              <a:off x="3178175" y="2098675"/>
              <a:ext cx="80963" cy="463550"/>
            </a:xfrm>
            <a:prstGeom prst="rect">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sp>
          <p:nvSpPr>
            <p:cNvPr id="38" name="Rectangle 64"/>
            <p:cNvSpPr>
              <a:spLocks noChangeArrowheads="1"/>
            </p:cNvSpPr>
            <p:nvPr/>
          </p:nvSpPr>
          <p:spPr bwMode="auto">
            <a:xfrm>
              <a:off x="3840163" y="2098675"/>
              <a:ext cx="84137" cy="463550"/>
            </a:xfrm>
            <a:prstGeom prst="rect">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sp>
          <p:nvSpPr>
            <p:cNvPr id="39" name="Rectangle 65"/>
            <p:cNvSpPr>
              <a:spLocks noChangeArrowheads="1"/>
            </p:cNvSpPr>
            <p:nvPr/>
          </p:nvSpPr>
          <p:spPr bwMode="auto">
            <a:xfrm>
              <a:off x="4448175" y="2584450"/>
              <a:ext cx="82550" cy="465138"/>
            </a:xfrm>
            <a:prstGeom prst="rect">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sp>
          <p:nvSpPr>
            <p:cNvPr id="40" name="AutoShape 66"/>
            <p:cNvSpPr>
              <a:spLocks noChangeArrowheads="1"/>
            </p:cNvSpPr>
            <p:nvPr/>
          </p:nvSpPr>
          <p:spPr bwMode="auto">
            <a:xfrm>
              <a:off x="1625600" y="2392363"/>
              <a:ext cx="998538" cy="819150"/>
            </a:xfrm>
            <a:prstGeom prst="rightArrow">
              <a:avLst>
                <a:gd name="adj1" fmla="val 50000"/>
                <a:gd name="adj2" fmla="val 30475"/>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r>
                <a:rPr lang="it-IT" altLang="it-IT"/>
                <a:t>Capitale</a:t>
              </a:r>
            </a:p>
            <a:p>
              <a:pPr eaLnBrk="0" hangingPunct="0"/>
              <a:r>
                <a:rPr lang="it-IT" altLang="it-IT"/>
                <a:t>iniziale</a:t>
              </a:r>
            </a:p>
          </p:txBody>
        </p:sp>
        <p:sp>
          <p:nvSpPr>
            <p:cNvPr id="41" name="AutoShape 67"/>
            <p:cNvSpPr>
              <a:spLocks noChangeArrowheads="1"/>
            </p:cNvSpPr>
            <p:nvPr/>
          </p:nvSpPr>
          <p:spPr bwMode="auto">
            <a:xfrm>
              <a:off x="4794250" y="1889125"/>
              <a:ext cx="855663" cy="619125"/>
            </a:xfrm>
            <a:prstGeom prst="leftArrow">
              <a:avLst>
                <a:gd name="adj1" fmla="val 50000"/>
                <a:gd name="adj2" fmla="val 34551"/>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l" eaLnBrk="0" hangingPunct="0"/>
              <a:r>
                <a:rPr lang="it-IT" altLang="it-IT"/>
                <a:t>Montante</a:t>
              </a:r>
            </a:p>
          </p:txBody>
        </p:sp>
        <p:sp>
          <p:nvSpPr>
            <p:cNvPr id="42" name="Rectangle 68"/>
            <p:cNvSpPr>
              <a:spLocks noChangeArrowheads="1"/>
            </p:cNvSpPr>
            <p:nvPr/>
          </p:nvSpPr>
          <p:spPr bwMode="auto">
            <a:xfrm>
              <a:off x="2678113" y="3105150"/>
              <a:ext cx="100012" cy="18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kumimoji="1" lang="it-IT" altLang="it-IT">
                  <a:solidFill>
                    <a:srgbClr val="000000"/>
                  </a:solidFill>
                </a:rPr>
                <a:t>t</a:t>
              </a:r>
              <a:r>
                <a:rPr kumimoji="1" lang="it-IT" altLang="it-IT" baseline="-25000">
                  <a:solidFill>
                    <a:srgbClr val="000000"/>
                  </a:solidFill>
                </a:rPr>
                <a:t>0</a:t>
              </a:r>
            </a:p>
          </p:txBody>
        </p:sp>
        <p:sp>
          <p:nvSpPr>
            <p:cNvPr id="43" name="Rectangle 69"/>
            <p:cNvSpPr>
              <a:spLocks noChangeArrowheads="1"/>
            </p:cNvSpPr>
            <p:nvPr/>
          </p:nvSpPr>
          <p:spPr bwMode="auto">
            <a:xfrm>
              <a:off x="2919413" y="3116263"/>
              <a:ext cx="100012" cy="18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kumimoji="1" lang="it-IT" altLang="it-IT">
                  <a:solidFill>
                    <a:srgbClr val="000000"/>
                  </a:solidFill>
                </a:rPr>
                <a:t>t</a:t>
              </a:r>
              <a:r>
                <a:rPr kumimoji="1" lang="it-IT" altLang="it-IT" baseline="-25000">
                  <a:solidFill>
                    <a:srgbClr val="000000"/>
                  </a:solidFill>
                </a:rPr>
                <a:t>1</a:t>
              </a:r>
            </a:p>
          </p:txBody>
        </p:sp>
        <p:sp>
          <p:nvSpPr>
            <p:cNvPr id="44" name="Rectangle 70"/>
            <p:cNvSpPr>
              <a:spLocks noChangeArrowheads="1"/>
            </p:cNvSpPr>
            <p:nvPr/>
          </p:nvSpPr>
          <p:spPr bwMode="auto">
            <a:xfrm>
              <a:off x="3160713" y="3122613"/>
              <a:ext cx="100012" cy="18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kumimoji="1" lang="it-IT" altLang="it-IT">
                  <a:solidFill>
                    <a:srgbClr val="000000"/>
                  </a:solidFill>
                </a:rPr>
                <a:t>t</a:t>
              </a:r>
              <a:r>
                <a:rPr kumimoji="1" lang="it-IT" altLang="it-IT" baseline="-25000">
                  <a:solidFill>
                    <a:srgbClr val="000000"/>
                  </a:solidFill>
                </a:rPr>
                <a:t>2</a:t>
              </a:r>
            </a:p>
          </p:txBody>
        </p:sp>
        <p:sp>
          <p:nvSpPr>
            <p:cNvPr id="45" name="Rectangle 71"/>
            <p:cNvSpPr>
              <a:spLocks noChangeArrowheads="1"/>
            </p:cNvSpPr>
            <p:nvPr/>
          </p:nvSpPr>
          <p:spPr bwMode="auto">
            <a:xfrm>
              <a:off x="3825875" y="3122613"/>
              <a:ext cx="100013" cy="18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kumimoji="1" lang="it-IT" altLang="it-IT">
                  <a:solidFill>
                    <a:srgbClr val="000000"/>
                  </a:solidFill>
                </a:rPr>
                <a:t>t</a:t>
              </a:r>
              <a:r>
                <a:rPr kumimoji="1" lang="it-IT" altLang="it-IT" baseline="-25000">
                  <a:solidFill>
                    <a:srgbClr val="000000"/>
                  </a:solidFill>
                </a:rPr>
                <a:t>3</a:t>
              </a:r>
            </a:p>
          </p:txBody>
        </p:sp>
        <p:sp>
          <p:nvSpPr>
            <p:cNvPr id="46" name="Rectangle 72"/>
            <p:cNvSpPr>
              <a:spLocks noChangeArrowheads="1"/>
            </p:cNvSpPr>
            <p:nvPr/>
          </p:nvSpPr>
          <p:spPr bwMode="auto">
            <a:xfrm>
              <a:off x="4441825" y="3124200"/>
              <a:ext cx="100013" cy="18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kumimoji="1" lang="it-IT" altLang="it-IT">
                  <a:solidFill>
                    <a:srgbClr val="000000"/>
                  </a:solidFill>
                </a:rPr>
                <a:t>t</a:t>
              </a:r>
              <a:r>
                <a:rPr kumimoji="1" lang="it-IT" altLang="it-IT" baseline="-25000">
                  <a:solidFill>
                    <a:srgbClr val="000000"/>
                  </a:solidFill>
                </a:rPr>
                <a:t>4</a:t>
              </a:r>
            </a:p>
          </p:txBody>
        </p:sp>
        <p:sp>
          <p:nvSpPr>
            <p:cNvPr id="47" name="Rectangle 73"/>
            <p:cNvSpPr>
              <a:spLocks noChangeArrowheads="1"/>
            </p:cNvSpPr>
            <p:nvPr/>
          </p:nvSpPr>
          <p:spPr bwMode="auto">
            <a:xfrm>
              <a:off x="4659313" y="3127375"/>
              <a:ext cx="498475" cy="18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0" hangingPunct="0"/>
              <a:r>
                <a:rPr kumimoji="1" lang="it-IT" altLang="it-IT" dirty="0">
                  <a:solidFill>
                    <a:srgbClr val="000000"/>
                  </a:solidFill>
                </a:rPr>
                <a:t>T finale</a:t>
              </a:r>
              <a:endParaRPr kumimoji="1" lang="it-IT" altLang="it-IT" sz="2000" dirty="0"/>
            </a:p>
          </p:txBody>
        </p:sp>
        <p:sp>
          <p:nvSpPr>
            <p:cNvPr id="48" name="AutoShape 79"/>
            <p:cNvSpPr>
              <a:spLocks/>
            </p:cNvSpPr>
            <p:nvPr/>
          </p:nvSpPr>
          <p:spPr bwMode="auto">
            <a:xfrm rot="5400000">
              <a:off x="3613150" y="2279650"/>
              <a:ext cx="254000" cy="2336800"/>
            </a:xfrm>
            <a:prstGeom prst="rightBrace">
              <a:avLst>
                <a:gd name="adj1" fmla="val 76667"/>
                <a:gd name="adj2" fmla="val 50000"/>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sp>
          <p:nvSpPr>
            <p:cNvPr id="49" name="Oval 80"/>
            <p:cNvSpPr>
              <a:spLocks noChangeArrowheads="1"/>
            </p:cNvSpPr>
            <p:nvPr/>
          </p:nvSpPr>
          <p:spPr bwMode="auto">
            <a:xfrm>
              <a:off x="1722438" y="3227388"/>
              <a:ext cx="750887" cy="327025"/>
            </a:xfrm>
            <a:prstGeom prst="ellipse">
              <a:avLst/>
            </a:prstGeom>
            <a:noFill/>
            <a:ln w="19050">
              <a:solidFill>
                <a:schemeClr val="accent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GB" altLang="it-IT" sz="1000">
                  <a:solidFill>
                    <a:srgbClr val="000000"/>
                  </a:solidFill>
                </a:rPr>
                <a:t>Step1</a:t>
              </a:r>
              <a:endParaRPr lang="it-IT" altLang="it-IT" sz="1000">
                <a:solidFill>
                  <a:srgbClr val="000000"/>
                </a:solidFill>
              </a:endParaRPr>
            </a:p>
          </p:txBody>
        </p:sp>
        <p:sp>
          <p:nvSpPr>
            <p:cNvPr id="50" name="Oval 81"/>
            <p:cNvSpPr>
              <a:spLocks noChangeArrowheads="1"/>
            </p:cNvSpPr>
            <p:nvPr/>
          </p:nvSpPr>
          <p:spPr bwMode="auto">
            <a:xfrm>
              <a:off x="1747838" y="3722688"/>
              <a:ext cx="750887" cy="327025"/>
            </a:xfrm>
            <a:prstGeom prst="ellipse">
              <a:avLst/>
            </a:prstGeom>
            <a:noFill/>
            <a:ln w="19050">
              <a:solidFill>
                <a:schemeClr val="accent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GB" altLang="it-IT" sz="1000">
                  <a:solidFill>
                    <a:srgbClr val="000000"/>
                  </a:solidFill>
                </a:rPr>
                <a:t>Step2</a:t>
              </a:r>
              <a:endParaRPr lang="it-IT" altLang="it-IT" sz="1000">
                <a:solidFill>
                  <a:srgbClr val="000000"/>
                </a:solidFill>
              </a:endParaRPr>
            </a:p>
          </p:txBody>
        </p:sp>
        <p:sp>
          <p:nvSpPr>
            <p:cNvPr id="51" name="AutoShape 83"/>
            <p:cNvSpPr>
              <a:spLocks/>
            </p:cNvSpPr>
            <p:nvPr/>
          </p:nvSpPr>
          <p:spPr bwMode="auto">
            <a:xfrm rot="16200000">
              <a:off x="2937668" y="3767932"/>
              <a:ext cx="42863" cy="279400"/>
            </a:xfrm>
            <a:prstGeom prst="leftBracket">
              <a:avLst>
                <a:gd name="adj" fmla="val 5432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sp>
          <p:nvSpPr>
            <p:cNvPr id="52" name="AutoShape 84"/>
            <p:cNvSpPr>
              <a:spLocks/>
            </p:cNvSpPr>
            <p:nvPr/>
          </p:nvSpPr>
          <p:spPr bwMode="auto">
            <a:xfrm rot="16200000">
              <a:off x="3267868" y="3767932"/>
              <a:ext cx="42863" cy="279400"/>
            </a:xfrm>
            <a:prstGeom prst="leftBracket">
              <a:avLst>
                <a:gd name="adj" fmla="val 5432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sp>
          <p:nvSpPr>
            <p:cNvPr id="53" name="AutoShape 85"/>
            <p:cNvSpPr>
              <a:spLocks/>
            </p:cNvSpPr>
            <p:nvPr/>
          </p:nvSpPr>
          <p:spPr bwMode="auto">
            <a:xfrm rot="16200000">
              <a:off x="3877468" y="3767932"/>
              <a:ext cx="42863" cy="279400"/>
            </a:xfrm>
            <a:prstGeom prst="leftBracket">
              <a:avLst>
                <a:gd name="adj" fmla="val 5432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sp>
          <p:nvSpPr>
            <p:cNvPr id="54" name="AutoShape 86"/>
            <p:cNvSpPr>
              <a:spLocks/>
            </p:cNvSpPr>
            <p:nvPr/>
          </p:nvSpPr>
          <p:spPr bwMode="auto">
            <a:xfrm rot="16200000">
              <a:off x="4474368" y="3767932"/>
              <a:ext cx="42863" cy="279400"/>
            </a:xfrm>
            <a:prstGeom prst="leftBracket">
              <a:avLst>
                <a:gd name="adj" fmla="val 5432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it-IT"/>
            </a:p>
          </p:txBody>
        </p:sp>
        <p:sp>
          <p:nvSpPr>
            <p:cNvPr id="55" name="Line 87"/>
            <p:cNvSpPr>
              <a:spLocks noChangeShapeType="1"/>
            </p:cNvSpPr>
            <p:nvPr/>
          </p:nvSpPr>
          <p:spPr bwMode="auto">
            <a:xfrm flipV="1">
              <a:off x="2959100" y="3543300"/>
              <a:ext cx="0" cy="33020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it-IT"/>
            </a:p>
          </p:txBody>
        </p:sp>
        <p:sp>
          <p:nvSpPr>
            <p:cNvPr id="56" name="Line 88"/>
            <p:cNvSpPr>
              <a:spLocks noChangeShapeType="1"/>
            </p:cNvSpPr>
            <p:nvPr/>
          </p:nvSpPr>
          <p:spPr bwMode="auto">
            <a:xfrm flipV="1">
              <a:off x="3238500" y="3556000"/>
              <a:ext cx="0" cy="33020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it-IT"/>
            </a:p>
          </p:txBody>
        </p:sp>
        <p:sp>
          <p:nvSpPr>
            <p:cNvPr id="57" name="Line 89"/>
            <p:cNvSpPr>
              <a:spLocks noChangeShapeType="1"/>
            </p:cNvSpPr>
            <p:nvPr/>
          </p:nvSpPr>
          <p:spPr bwMode="auto">
            <a:xfrm flipV="1">
              <a:off x="3898900" y="3568700"/>
              <a:ext cx="0" cy="33020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it-IT"/>
            </a:p>
          </p:txBody>
        </p:sp>
        <p:sp>
          <p:nvSpPr>
            <p:cNvPr id="58" name="Line 90"/>
            <p:cNvSpPr>
              <a:spLocks noChangeShapeType="1"/>
            </p:cNvSpPr>
            <p:nvPr/>
          </p:nvSpPr>
          <p:spPr bwMode="auto">
            <a:xfrm flipV="1">
              <a:off x="4508500" y="3568700"/>
              <a:ext cx="0" cy="33020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it-IT"/>
            </a:p>
          </p:txBody>
        </p:sp>
      </p:grpSp>
    </p:spTree>
    <p:extLst>
      <p:ext uri="{BB962C8B-B14F-4D97-AF65-F5344CB8AC3E}">
        <p14:creationId xmlns:p14="http://schemas.microsoft.com/office/powerpoint/2010/main" val="2740785949"/>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026"/>
          <p:cNvSpPr txBox="1">
            <a:spLocks noChangeArrowheads="1"/>
          </p:cNvSpPr>
          <p:nvPr/>
        </p:nvSpPr>
        <p:spPr bwMode="auto">
          <a:xfrm>
            <a:off x="439172" y="260648"/>
            <a:ext cx="8278812" cy="833178"/>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lgn="ctr">
                <a:solidFill>
                  <a:srgbClr val="6699FF"/>
                </a:solidFill>
                <a:miter lim="800000"/>
                <a:headEnd/>
                <a:tailEnd/>
              </a14:hiddenLine>
            </a:ext>
          </a:extLst>
        </p:spPr>
        <p:txBody>
          <a:bodyPr lIns="90000" tIns="46800" rIns="90000" bIns="46800">
            <a:spAutoFit/>
          </a:bodyPr>
          <a:lstStyle/>
          <a:p>
            <a:pPr algn="ctr">
              <a:defRPr/>
            </a:pPr>
            <a:r>
              <a:rPr lang="it-IT" sz="2400" b="1" dirty="0">
                <a:solidFill>
                  <a:srgbClr val="F26200"/>
                </a:solidFill>
                <a:latin typeface="Georgia" panose="02040502050405020303" pitchFamily="18" charset="0"/>
              </a:rPr>
              <a:t>Il calcolo del rendimento realizzato con flussi intermedi</a:t>
            </a:r>
          </a:p>
        </p:txBody>
      </p:sp>
      <p:sp>
        <p:nvSpPr>
          <p:cNvPr id="2" name="Segnaposto numero diapositiva 1"/>
          <p:cNvSpPr>
            <a:spLocks noGrp="1"/>
          </p:cNvSpPr>
          <p:nvPr>
            <p:ph type="sldNum" sz="quarter" idx="4"/>
          </p:nvPr>
        </p:nvSpPr>
        <p:spPr/>
        <p:txBody>
          <a:bodyPr/>
          <a:lstStyle/>
          <a:p>
            <a:fld id="{CEE20744-6222-4AA3-9D45-8592154090B2}" type="slidenum">
              <a:rPr lang="it-IT" smtClean="0"/>
              <a:pPr/>
              <a:t>99</a:t>
            </a:fld>
            <a:endParaRPr lang="it-IT" dirty="0"/>
          </a:p>
        </p:txBody>
      </p:sp>
      <p:sp>
        <p:nvSpPr>
          <p:cNvPr id="31" name="Text Box 6"/>
          <p:cNvSpPr txBox="1">
            <a:spLocks noChangeArrowheads="1"/>
          </p:cNvSpPr>
          <p:nvPr/>
        </p:nvSpPr>
        <p:spPr bwMode="auto">
          <a:xfrm>
            <a:off x="414743" y="1489086"/>
            <a:ext cx="8322696" cy="4142673"/>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pPr marL="0" lvl="1" algn="ctr">
              <a:lnSpc>
                <a:spcPct val="120000"/>
              </a:lnSpc>
            </a:pPr>
            <a:r>
              <a:rPr lang="it-IT" sz="4400" b="1" dirty="0"/>
              <a:t>TIR   </a:t>
            </a:r>
            <a:r>
              <a:rPr lang="it-IT" sz="4400" b="1" dirty="0" smtClean="0"/>
              <a:t>   MWRR      TWRR</a:t>
            </a:r>
          </a:p>
          <a:p>
            <a:pPr marL="0" lvl="1" algn="ctr">
              <a:lnSpc>
                <a:spcPct val="120000"/>
              </a:lnSpc>
            </a:pPr>
            <a:endParaRPr lang="it-IT" sz="4400" b="1" dirty="0" smtClean="0"/>
          </a:p>
          <a:p>
            <a:pPr marL="0" lvl="1" algn="ctr">
              <a:lnSpc>
                <a:spcPct val="120000"/>
              </a:lnSpc>
            </a:pPr>
            <a:endParaRPr lang="it-IT" sz="4400" b="1" dirty="0"/>
          </a:p>
          <a:p>
            <a:r>
              <a:rPr lang="it-IT" altLang="it-IT" sz="3600" b="1" dirty="0"/>
              <a:t>TIR</a:t>
            </a:r>
          </a:p>
          <a:p>
            <a:r>
              <a:rPr lang="it-IT" altLang="it-IT" sz="1600" dirty="0"/>
              <a:t>Tasso interno di rendimento</a:t>
            </a:r>
          </a:p>
          <a:p>
            <a:pPr marL="0" lvl="1" algn="ctr">
              <a:lnSpc>
                <a:spcPct val="120000"/>
              </a:lnSpc>
            </a:pPr>
            <a:endParaRPr lang="it-IT" sz="4400" b="1" dirty="0"/>
          </a:p>
        </p:txBody>
      </p:sp>
    </p:spTree>
    <p:extLst>
      <p:ext uri="{BB962C8B-B14F-4D97-AF65-F5344CB8AC3E}">
        <p14:creationId xmlns:p14="http://schemas.microsoft.com/office/powerpoint/2010/main" val="601324581"/>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 name="DH_FLYSHEET_STYLE" val="1"/>
</p:tagLst>
</file>

<file path=ppt/tags/tag2.xml><?xml version="1.0" encoding="utf-8"?>
<p:tagLst xmlns:a="http://schemas.openxmlformats.org/drawingml/2006/main" xmlns:r="http://schemas.openxmlformats.org/officeDocument/2006/relationships" xmlns:p="http://schemas.openxmlformats.org/presentationml/2006/main">
  <p:tag name="MM_SLIDE_TYPE" val="6"/>
</p:tagLst>
</file>

<file path=ppt/tags/tag3.xml><?xml version="1.0" encoding="utf-8"?>
<p:tagLst xmlns:a="http://schemas.openxmlformats.org/drawingml/2006/main" xmlns:r="http://schemas.openxmlformats.org/officeDocument/2006/relationships" xmlns:p="http://schemas.openxmlformats.org/presentationml/2006/main">
  <p:tag name="MM_SLIDE_TYPE" val="6"/>
</p:tagLst>
</file>

<file path=ppt/theme/theme1.xml><?xml version="1.0" encoding="utf-8"?>
<a:theme xmlns:a="http://schemas.openxmlformats.org/drawingml/2006/main" name="Struttura predefinita">
  <a:themeElements>
    <a:clrScheme name="Struttura predefinita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Struttura predefinita">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Struttura predefinita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Struttura predefinita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Struttura predefinita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Struttura predefinita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Struttura predefinita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Struttura predefinita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Struttura predefinita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Struttura predefinita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Struttura predefinita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Struttura predefinita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Struttura predefinita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Struttura predefinita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ema di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16022</TotalTime>
  <Words>29061</Words>
  <Application>Microsoft Office PowerPoint</Application>
  <PresentationFormat>Presentazione su schermo (4:3)</PresentationFormat>
  <Paragraphs>3054</Paragraphs>
  <Slides>245</Slides>
  <Notes>146</Notes>
  <HiddenSlides>0</HiddenSlides>
  <MMClips>0</MMClips>
  <ScaleCrop>false</ScaleCrop>
  <HeadingPairs>
    <vt:vector size="8" baseType="variant">
      <vt:variant>
        <vt:lpstr>Caratteri utilizzati</vt:lpstr>
      </vt:variant>
      <vt:variant>
        <vt:i4>15</vt:i4>
      </vt:variant>
      <vt:variant>
        <vt:lpstr>Tema</vt:lpstr>
      </vt:variant>
      <vt:variant>
        <vt:i4>1</vt:i4>
      </vt:variant>
      <vt:variant>
        <vt:lpstr>Server OLE incorporati</vt:lpstr>
      </vt:variant>
      <vt:variant>
        <vt:i4>4</vt:i4>
      </vt:variant>
      <vt:variant>
        <vt:lpstr>Titoli diapositive</vt:lpstr>
      </vt:variant>
      <vt:variant>
        <vt:i4>245</vt:i4>
      </vt:variant>
    </vt:vector>
  </HeadingPairs>
  <TitlesOfParts>
    <vt:vector size="265" baseType="lpstr">
      <vt:lpstr>ＭＳ Ｐゴシック</vt:lpstr>
      <vt:lpstr>Arial</vt:lpstr>
      <vt:lpstr>Calibri</vt:lpstr>
      <vt:lpstr>Cambria Math</vt:lpstr>
      <vt:lpstr>Comic Sans MS</vt:lpstr>
      <vt:lpstr>Georgia</vt:lpstr>
      <vt:lpstr>Myriad Pro</vt:lpstr>
      <vt:lpstr>Symbol</vt:lpstr>
      <vt:lpstr>Tahoma</vt:lpstr>
      <vt:lpstr>Times New Roman</vt:lpstr>
      <vt:lpstr>Verdana</vt:lpstr>
      <vt:lpstr>Veteran Typewriter</vt:lpstr>
      <vt:lpstr>Wingdings</vt:lpstr>
      <vt:lpstr>Wingdings 3</vt:lpstr>
      <vt:lpstr>ヒラギノ角ゴ Pro W3</vt:lpstr>
      <vt:lpstr>Struttura predefinita</vt:lpstr>
      <vt:lpstr>Chart</vt:lpstr>
      <vt:lpstr>Worksheet</vt:lpstr>
      <vt:lpstr>Equation</vt:lpstr>
      <vt:lpstr>Grafico</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vector>
  </TitlesOfParts>
  <Company>Studio Oliveiri</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aree di competenza</dc:title>
  <dc:creator>Olivieri&amp;Associati</dc:creator>
  <cp:lastModifiedBy>emessore</cp:lastModifiedBy>
  <cp:revision>2580</cp:revision>
  <dcterms:created xsi:type="dcterms:W3CDTF">2009-09-24T16:47:12Z</dcterms:created>
  <dcterms:modified xsi:type="dcterms:W3CDTF">2018-12-13T11:49:13Z</dcterms:modified>
</cp:coreProperties>
</file>